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5" Type="http://schemas.microsoft.com/office/2020/02/relationships/classificationlabels" Target="docMetadata/LabelInfo.xml"/><Relationship Id="rId4" Type="http://schemas.openxmlformats.org/officeDocument/2006/relationships/custom-properties" Target="docProps/custom.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body>
    <w:p w14:paraId="561F0B90" w14:textId="77777777" w:rsidR="00993D40" w:rsidRPr="00EF1AEB" w:rsidRDefault="00993D40" w:rsidP="00993D40">
      <w:pPr>
        <w:pStyle w:val="ProductList-Body"/>
        <w:shd w:val="clear" w:color="auto" w:fill="00188F"/>
        <w:ind w:right="8640"/>
        <w:rPr>
          <w:rFonts w:asciiTheme="majorHAnsi" w:hAnsiTheme="majorHAnsi"/>
          <w:color w:val="FFFFFF" w:themeColor="background1"/>
          <w:sz w:val="6"/>
          <w:szCs w:val="6"/>
          <w:lang w:val="en-US" w:eastAsia="en-US" w:bidi="ar-SA"/>
        </w:rPr>
      </w:pPr>
      <w:bookmarkStart w:id="0" w:name="CoverPage"/>
    </w:p>
    <w:p w14:paraId="000B698F" w14:textId="77777777" w:rsidR="00993D40" w:rsidRPr="00EF1AEB" w:rsidRDefault="00993D40" w:rsidP="00993D40">
      <w:pPr>
        <w:pStyle w:val="ProductList-Body"/>
        <w:shd w:val="clear" w:color="auto" w:fill="00188F"/>
        <w:ind w:right="8640"/>
        <w:rPr>
          <w:rFonts w:asciiTheme="majorHAnsi" w:hAnsiTheme="majorHAnsi"/>
          <w:color w:val="FFFFFF" w:themeColor="background1"/>
          <w:sz w:val="6"/>
          <w:szCs w:val="6"/>
          <w:lang w:val="en-US" w:eastAsia="en-US" w:bidi="ar-SA"/>
        </w:rPr>
      </w:pPr>
      <w:r w:rsidRPr="00EF1AEB">
        <w:rPr>
          <w:rFonts w:asciiTheme="majorHAnsi" w:hAnsiTheme="majorHAnsi"/>
          <w:color w:val="FFFFFF" w:themeColor="background1"/>
          <w:sz w:val="6"/>
          <w:szCs w:val="6"/>
          <w:lang w:val="en-US" w:eastAsia="en-US" w:bidi="ar-SA"/>
        </w:rPr>
        <w:t xml:space="preserve"> </w:t>
      </w:r>
    </w:p>
    <w:bookmarkEnd w:id="0"/>
    <w:p w14:paraId="544830BE" w14:textId="1ACEE0A7" w:rsidR="00993D40" w:rsidRPr="00EF1AEB" w:rsidRDefault="00EF1AEB" w:rsidP="00EF1AEB">
      <w:pPr>
        <w:pStyle w:val="ProductList-Body"/>
        <w:shd w:val="clear" w:color="auto" w:fill="00188F"/>
        <w:spacing w:after="900"/>
        <w:ind w:left="158" w:right="8640" w:hanging="158"/>
        <w:rPr>
          <w:rFonts w:asciiTheme="majorHAnsi" w:hAnsiTheme="majorHAnsi"/>
          <w:color w:val="FFFFFF" w:themeColor="background1"/>
          <w:sz w:val="32"/>
          <w:szCs w:val="32"/>
          <w:lang w:val="en-US" w:eastAsia="en-US" w:bidi="ar-SA"/>
        </w:rPr>
      </w:pPr>
      <w:r>
        <w:rPr>
          <w:rFonts w:asciiTheme="majorHAnsi" w:hAnsiTheme="majorHAnsi"/>
          <w:color w:val="FFFFFF" w:themeColor="background1"/>
          <w:sz w:val="32"/>
          <w:szCs w:val="32"/>
          <w:lang w:val="en-US" w:eastAsia="en-US" w:bidi="ar-SA"/>
        </w:rPr>
        <w:tab/>
      </w:r>
      <w:proofErr w:type="spellStart"/>
      <w:r w:rsidR="00993D40" w:rsidRPr="00EF1AEB">
        <w:rPr>
          <w:rFonts w:asciiTheme="majorHAnsi" w:hAnsiTheme="majorHAnsi"/>
          <w:color w:val="FFFFFF" w:themeColor="background1"/>
          <w:sz w:val="32"/>
          <w:szCs w:val="32"/>
          <w:lang w:val="en-US" w:eastAsia="en-US" w:bidi="ar-SA"/>
        </w:rPr>
        <w:t>Licenţiereîn</w:t>
      </w:r>
      <w:proofErr w:type="spellEnd"/>
      <w:r w:rsidR="00993D40" w:rsidRPr="00EF1AEB">
        <w:rPr>
          <w:rFonts w:asciiTheme="majorHAnsi" w:hAnsiTheme="majorHAnsi"/>
          <w:color w:val="FFFFFF" w:themeColor="background1"/>
          <w:sz w:val="32"/>
          <w:szCs w:val="32"/>
          <w:lang w:val="en-US" w:eastAsia="en-US" w:bidi="ar-SA"/>
        </w:rPr>
        <w:t xml:space="preserve"> </w:t>
      </w:r>
      <w:proofErr w:type="spellStart"/>
      <w:r w:rsidR="00993D40" w:rsidRPr="00EF1AEB">
        <w:rPr>
          <w:rFonts w:asciiTheme="majorHAnsi" w:hAnsiTheme="majorHAnsi"/>
          <w:color w:val="FFFFFF" w:themeColor="background1"/>
          <w:sz w:val="32"/>
          <w:szCs w:val="32"/>
          <w:lang w:val="en-US" w:eastAsia="en-US" w:bidi="ar-SA"/>
        </w:rPr>
        <w:t>volum</w:t>
      </w:r>
      <w:proofErr w:type="spellEnd"/>
    </w:p>
    <w:p w14:paraId="7082D943" w14:textId="77777777" w:rsidR="00993D40" w:rsidRPr="00097CE0" w:rsidRDefault="00993D40" w:rsidP="00993D40">
      <w:pPr>
        <w:pStyle w:val="ProductList-Body"/>
        <w:shd w:val="clear" w:color="auto" w:fill="00188F"/>
        <w:ind w:right="8640"/>
      </w:pPr>
    </w:p>
    <w:p w14:paraId="66D5E349" w14:textId="77777777" w:rsidR="00993D40" w:rsidRPr="00EF1AEB" w:rsidRDefault="00993D40" w:rsidP="00993D40">
      <w:pPr>
        <w:pStyle w:val="ProductList-Body"/>
        <w:shd w:val="clear" w:color="auto" w:fill="0072C6"/>
        <w:ind w:right="1800"/>
        <w:rPr>
          <w:rFonts w:asciiTheme="majorHAnsi" w:hAnsiTheme="majorHAnsi"/>
          <w:color w:val="FFFFFF" w:themeColor="background1"/>
          <w:sz w:val="72"/>
          <w:szCs w:val="72"/>
          <w:lang w:val="en-US" w:eastAsia="en-US" w:bidi="ar-SA"/>
        </w:rPr>
      </w:pPr>
    </w:p>
    <w:p w14:paraId="367D62C7" w14:textId="77777777" w:rsidR="00993D40" w:rsidRPr="00EF1AEB" w:rsidRDefault="00993D40" w:rsidP="00993D40">
      <w:pPr>
        <w:pStyle w:val="ProductList-Body"/>
        <w:shd w:val="clear" w:color="auto" w:fill="0072C6"/>
        <w:tabs>
          <w:tab w:val="clear" w:pos="158"/>
          <w:tab w:val="left" w:pos="180"/>
        </w:tabs>
        <w:ind w:right="1800"/>
        <w:rPr>
          <w:rFonts w:asciiTheme="majorHAnsi" w:hAnsiTheme="majorHAnsi"/>
          <w:color w:val="FFFFFF" w:themeColor="background1"/>
          <w:sz w:val="72"/>
          <w:szCs w:val="72"/>
          <w:lang w:val="en-US" w:eastAsia="en-US" w:bidi="ar-SA"/>
        </w:rPr>
      </w:pPr>
    </w:p>
    <w:p w14:paraId="75DE67BF" w14:textId="77777777" w:rsidR="00D80506" w:rsidRDefault="00D80506" w:rsidP="00D80506">
      <w:pPr>
        <w:pStyle w:val="ProductList-Body"/>
        <w:shd w:val="clear" w:color="auto" w:fill="0072C6"/>
        <w:tabs>
          <w:tab w:val="clear" w:pos="158"/>
          <w:tab w:val="left" w:pos="360"/>
        </w:tabs>
        <w:ind w:right="1800"/>
        <w:rPr>
          <w:rFonts w:asciiTheme="majorHAnsi" w:hAnsiTheme="majorHAnsi"/>
          <w:color w:val="FFFFFF" w:themeColor="background1"/>
          <w:sz w:val="72"/>
          <w:szCs w:val="72"/>
        </w:rPr>
      </w:pPr>
      <w:r>
        <w:rPr>
          <w:rFonts w:asciiTheme="majorHAnsi" w:hAnsiTheme="majorHAnsi"/>
          <w:color w:val="FFFFFF" w:themeColor="background1"/>
          <w:sz w:val="72"/>
          <w:szCs w:val="72"/>
        </w:rPr>
        <w:tab/>
        <w:t xml:space="preserve">Serviciile online Microsoft </w:t>
      </w:r>
      <w:r>
        <w:rPr>
          <w:rFonts w:asciiTheme="majorHAnsi" w:hAnsiTheme="majorHAnsi"/>
          <w:color w:val="FFFFFF" w:themeColor="background1"/>
          <w:sz w:val="72"/>
          <w:szCs w:val="72"/>
        </w:rPr>
        <w:tab/>
        <w:t xml:space="preserve">Act adițional privind protecția </w:t>
      </w:r>
      <w:r>
        <w:rPr>
          <w:rFonts w:asciiTheme="majorHAnsi" w:hAnsiTheme="majorHAnsi"/>
          <w:color w:val="FFFFFF" w:themeColor="background1"/>
          <w:sz w:val="72"/>
          <w:szCs w:val="72"/>
        </w:rPr>
        <w:tab/>
        <w:t>datelor cu caracter personal</w:t>
      </w:r>
    </w:p>
    <w:p w14:paraId="703F0D95" w14:textId="39596923" w:rsidR="00D80506" w:rsidRPr="00004E51" w:rsidRDefault="00D80506" w:rsidP="00004E51">
      <w:pPr>
        <w:pStyle w:val="ProductList-Body"/>
        <w:shd w:val="clear" w:color="auto" w:fill="0072C6"/>
        <w:tabs>
          <w:tab w:val="clear" w:pos="158"/>
          <w:tab w:val="left" w:pos="360"/>
        </w:tabs>
        <w:ind w:left="360" w:right="1800" w:hanging="360"/>
        <w:rPr>
          <w:rFonts w:asciiTheme="majorHAnsi" w:hAnsiTheme="majorHAnsi"/>
          <w:color w:val="FFFFFF" w:themeColor="background1"/>
          <w:sz w:val="72"/>
          <w:szCs w:val="72"/>
        </w:rPr>
      </w:pPr>
      <w:r w:rsidRPr="00004E51">
        <w:rPr>
          <w:rFonts w:asciiTheme="majorHAnsi" w:hAnsiTheme="majorHAnsi"/>
          <w:color w:val="FFFFFF" w:themeColor="background1"/>
          <w:sz w:val="72"/>
          <w:szCs w:val="72"/>
        </w:rPr>
        <w:tab/>
      </w:r>
      <w:r w:rsidR="00004E51" w:rsidRPr="00004E51">
        <w:rPr>
          <w:rFonts w:asciiTheme="majorHAnsi" w:hAnsiTheme="majorHAnsi"/>
          <w:color w:val="FFFFFF" w:themeColor="background1"/>
          <w:sz w:val="72"/>
          <w:szCs w:val="72"/>
        </w:rPr>
        <w:t xml:space="preserve">Data ultimei actualizări </w:t>
      </w:r>
      <w:r w:rsidR="00004E51" w:rsidRPr="00004E51">
        <w:rPr>
          <w:rFonts w:ascii="Calibri Light" w:eastAsia="Calibri" w:hAnsi="Calibri Light" w:cs="Arial"/>
          <w:color w:val="FFFFFF" w:themeColor="background1"/>
          <w:sz w:val="72"/>
          <w:szCs w:val="72"/>
        </w:rPr>
        <w:t>9 decembrie</w:t>
      </w:r>
      <w:r w:rsidR="00004E51" w:rsidRPr="00004E51">
        <w:rPr>
          <w:rFonts w:asciiTheme="majorHAnsi" w:hAnsiTheme="majorHAnsi"/>
          <w:color w:val="FFFFFF" w:themeColor="background1"/>
          <w:sz w:val="72"/>
          <w:szCs w:val="72"/>
        </w:rPr>
        <w:t> 2020</w:t>
      </w:r>
    </w:p>
    <w:p w14:paraId="3DF90F6E" w14:textId="77777777" w:rsidR="00D80506" w:rsidRDefault="00D80506" w:rsidP="00D80506">
      <w:pPr>
        <w:pStyle w:val="ProductList-Body"/>
        <w:shd w:val="clear" w:color="auto" w:fill="0072C6"/>
        <w:tabs>
          <w:tab w:val="clear" w:pos="158"/>
          <w:tab w:val="left" w:pos="360"/>
        </w:tabs>
        <w:ind w:right="1800"/>
        <w:rPr>
          <w:rStyle w:val="normaltextrun"/>
          <w:rFonts w:ascii="Calibri Light" w:hAnsi="Calibri Light" w:cs="Calibri Light"/>
          <w:color w:val="FFFFFF" w:themeColor="background1"/>
          <w:u w:val="single"/>
        </w:rPr>
      </w:pPr>
    </w:p>
    <w:p w14:paraId="16D1C402" w14:textId="6B412D16" w:rsidR="00D80506" w:rsidRPr="006E3143" w:rsidRDefault="00004E51" w:rsidP="00D80506">
      <w:pPr>
        <w:pStyle w:val="ProductList-Body"/>
        <w:shd w:val="clear" w:color="auto" w:fill="0072C6"/>
        <w:tabs>
          <w:tab w:val="clear" w:pos="158"/>
          <w:tab w:val="left" w:pos="360"/>
        </w:tabs>
        <w:ind w:right="1800"/>
        <w:rPr>
          <w:rFonts w:asciiTheme="majorHAnsi" w:hAnsiTheme="majorHAnsi"/>
          <w:color w:val="FFFFFF" w:themeColor="background1"/>
          <w:sz w:val="48"/>
          <w:szCs w:val="48"/>
        </w:rPr>
      </w:pPr>
      <w:r w:rsidRPr="001F0852">
        <w:rPr>
          <w:rStyle w:val="normaltextrun"/>
          <w:rFonts w:ascii="Calibri Light" w:hAnsi="Calibri Light" w:cs="Calibri Light"/>
          <w:color w:val="FFFFFF" w:themeColor="background1"/>
          <w:szCs w:val="18"/>
          <w:u w:val="single"/>
        </w:rPr>
        <w:t>Publicat în engleză la 9 decembrie 2020. Traducerile vor fi publicate de Microsoft când vor fi disponibile. Aceste angajamente au caracter obligatoriu pentru Microsoft începând cu 9 decembrie 2020.</w:t>
      </w:r>
    </w:p>
    <w:p w14:paraId="0799FC63" w14:textId="77777777" w:rsidR="00993D40" w:rsidRPr="004E2195" w:rsidRDefault="00993D40" w:rsidP="00993D40">
      <w:pPr>
        <w:pStyle w:val="ProductList-Body"/>
        <w:shd w:val="clear" w:color="auto" w:fill="0072C6"/>
        <w:tabs>
          <w:tab w:val="clear" w:pos="158"/>
          <w:tab w:val="left" w:pos="360"/>
        </w:tabs>
        <w:ind w:right="1800"/>
        <w:rPr>
          <w:rFonts w:asciiTheme="majorHAnsi" w:hAnsiTheme="majorHAnsi"/>
          <w:color w:val="FFFFFF" w:themeColor="background1"/>
          <w:sz w:val="48"/>
          <w:szCs w:val="48"/>
          <w:lang w:val="fr-FR" w:eastAsia="en-US" w:bidi="ar-SA"/>
        </w:rPr>
      </w:pPr>
    </w:p>
    <w:p w14:paraId="39740FBF" w14:textId="77777777" w:rsidR="00993D40" w:rsidRPr="00097CE0" w:rsidRDefault="00993D40" w:rsidP="00993D40">
      <w:pPr>
        <w:pStyle w:val="ProductList-Body"/>
      </w:pPr>
    </w:p>
    <w:p w14:paraId="348CEB8D" w14:textId="77777777" w:rsidR="00993D40" w:rsidRDefault="00993D40" w:rsidP="00993D40">
      <w:pPr>
        <w:pStyle w:val="ProductList-Body"/>
        <w:sectPr w:rsidR="00993D40" w:rsidSect="00A61B2A">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017A1A">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Cuprinss</w:t>
      </w:r>
      <w:bookmarkEnd w:id="1"/>
    </w:p>
    <w:p w14:paraId="3A3ACA9F" w14:textId="799E0CB0" w:rsidR="004E2195" w:rsidRDefault="00A430D3">
      <w:pPr>
        <w:pStyle w:val="TOC1"/>
        <w:tabs>
          <w:tab w:val="right" w:leader="dot" w:pos="5030"/>
        </w:tabs>
        <w:rPr>
          <w:rFonts w:eastAsiaTheme="minorEastAsia"/>
          <w:b w:val="0"/>
          <w:caps w:val="0"/>
          <w:noProof/>
          <w:sz w:val="22"/>
          <w:lang w:val="en-US" w:eastAsia="en-US" w:bidi="ar-SA"/>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63778759" w:history="1">
        <w:r w:rsidR="004E2195" w:rsidRPr="006715D8">
          <w:rPr>
            <w:rStyle w:val="Hyperlink"/>
            <w:noProof/>
          </w:rPr>
          <w:t>Introducere</w:t>
        </w:r>
        <w:r w:rsidR="004E2195">
          <w:rPr>
            <w:noProof/>
            <w:webHidden/>
          </w:rPr>
          <w:tab/>
        </w:r>
        <w:r w:rsidR="004E2195">
          <w:rPr>
            <w:noProof/>
            <w:webHidden/>
          </w:rPr>
          <w:fldChar w:fldCharType="begin"/>
        </w:r>
        <w:r w:rsidR="004E2195">
          <w:rPr>
            <w:noProof/>
            <w:webHidden/>
          </w:rPr>
          <w:instrText xml:space="preserve"> PAGEREF _Toc63778759 \h </w:instrText>
        </w:r>
        <w:r w:rsidR="004E2195">
          <w:rPr>
            <w:noProof/>
            <w:webHidden/>
          </w:rPr>
        </w:r>
        <w:r w:rsidR="004E2195">
          <w:rPr>
            <w:noProof/>
            <w:webHidden/>
          </w:rPr>
          <w:fldChar w:fldCharType="separate"/>
        </w:r>
        <w:r w:rsidR="004E2195">
          <w:rPr>
            <w:noProof/>
            <w:webHidden/>
          </w:rPr>
          <w:t>3</w:t>
        </w:r>
        <w:r w:rsidR="004E2195">
          <w:rPr>
            <w:noProof/>
            <w:webHidden/>
          </w:rPr>
          <w:fldChar w:fldCharType="end"/>
        </w:r>
      </w:hyperlink>
    </w:p>
    <w:p w14:paraId="7C7C0D20" w14:textId="6464D8EE" w:rsidR="004E2195" w:rsidRDefault="004E2195">
      <w:pPr>
        <w:pStyle w:val="TOC5"/>
        <w:rPr>
          <w:rFonts w:eastAsiaTheme="minorEastAsia"/>
          <w:noProof/>
          <w:sz w:val="22"/>
          <w:lang w:val="en-US" w:eastAsia="en-US" w:bidi="ar-SA"/>
        </w:rPr>
      </w:pPr>
      <w:hyperlink w:anchor="_Toc63778760" w:history="1">
        <w:r w:rsidRPr="006715D8">
          <w:rPr>
            <w:rStyle w:val="Hyperlink"/>
            <w:noProof/>
          </w:rPr>
          <w:t>Termenii DPA aplicabili și actualizări</w:t>
        </w:r>
        <w:r>
          <w:rPr>
            <w:noProof/>
            <w:webHidden/>
          </w:rPr>
          <w:tab/>
        </w:r>
        <w:r>
          <w:rPr>
            <w:noProof/>
            <w:webHidden/>
          </w:rPr>
          <w:fldChar w:fldCharType="begin"/>
        </w:r>
        <w:r>
          <w:rPr>
            <w:noProof/>
            <w:webHidden/>
          </w:rPr>
          <w:instrText xml:space="preserve"> PAGEREF _Toc63778760 \h </w:instrText>
        </w:r>
        <w:r>
          <w:rPr>
            <w:noProof/>
            <w:webHidden/>
          </w:rPr>
        </w:r>
        <w:r>
          <w:rPr>
            <w:noProof/>
            <w:webHidden/>
          </w:rPr>
          <w:fldChar w:fldCharType="separate"/>
        </w:r>
        <w:r>
          <w:rPr>
            <w:noProof/>
            <w:webHidden/>
          </w:rPr>
          <w:t>3</w:t>
        </w:r>
        <w:r>
          <w:rPr>
            <w:noProof/>
            <w:webHidden/>
          </w:rPr>
          <w:fldChar w:fldCharType="end"/>
        </w:r>
      </w:hyperlink>
    </w:p>
    <w:p w14:paraId="3E107CE3" w14:textId="3701D89C" w:rsidR="004E2195" w:rsidRDefault="004E2195">
      <w:pPr>
        <w:pStyle w:val="TOC5"/>
        <w:rPr>
          <w:rFonts w:eastAsiaTheme="minorEastAsia"/>
          <w:noProof/>
          <w:sz w:val="22"/>
          <w:lang w:val="en-US" w:eastAsia="en-US" w:bidi="ar-SA"/>
        </w:rPr>
      </w:pPr>
      <w:hyperlink w:anchor="_Toc63778761" w:history="1">
        <w:r w:rsidRPr="006715D8">
          <w:rPr>
            <w:rStyle w:val="Hyperlink"/>
            <w:noProof/>
          </w:rPr>
          <w:t>Notificări electronice</w:t>
        </w:r>
        <w:r>
          <w:rPr>
            <w:noProof/>
            <w:webHidden/>
          </w:rPr>
          <w:tab/>
        </w:r>
        <w:r>
          <w:rPr>
            <w:noProof/>
            <w:webHidden/>
          </w:rPr>
          <w:fldChar w:fldCharType="begin"/>
        </w:r>
        <w:r>
          <w:rPr>
            <w:noProof/>
            <w:webHidden/>
          </w:rPr>
          <w:instrText xml:space="preserve"> PAGEREF _Toc63778761 \h </w:instrText>
        </w:r>
        <w:r>
          <w:rPr>
            <w:noProof/>
            <w:webHidden/>
          </w:rPr>
        </w:r>
        <w:r>
          <w:rPr>
            <w:noProof/>
            <w:webHidden/>
          </w:rPr>
          <w:fldChar w:fldCharType="separate"/>
        </w:r>
        <w:r>
          <w:rPr>
            <w:noProof/>
            <w:webHidden/>
          </w:rPr>
          <w:t>3</w:t>
        </w:r>
        <w:r>
          <w:rPr>
            <w:noProof/>
            <w:webHidden/>
          </w:rPr>
          <w:fldChar w:fldCharType="end"/>
        </w:r>
      </w:hyperlink>
    </w:p>
    <w:p w14:paraId="1993D879" w14:textId="002DAC36" w:rsidR="004E2195" w:rsidRDefault="004E2195">
      <w:pPr>
        <w:pStyle w:val="TOC5"/>
        <w:rPr>
          <w:rFonts w:eastAsiaTheme="minorEastAsia"/>
          <w:noProof/>
          <w:sz w:val="22"/>
          <w:lang w:val="en-US" w:eastAsia="en-US" w:bidi="ar-SA"/>
        </w:rPr>
      </w:pPr>
      <w:hyperlink w:anchor="_Toc63778762" w:history="1">
        <w:r w:rsidRPr="006715D8">
          <w:rPr>
            <w:rStyle w:val="Hyperlink"/>
            <w:noProof/>
          </w:rPr>
          <w:t>Versiunile anterioare</w:t>
        </w:r>
        <w:r>
          <w:rPr>
            <w:noProof/>
            <w:webHidden/>
          </w:rPr>
          <w:tab/>
        </w:r>
        <w:r>
          <w:rPr>
            <w:noProof/>
            <w:webHidden/>
          </w:rPr>
          <w:fldChar w:fldCharType="begin"/>
        </w:r>
        <w:r>
          <w:rPr>
            <w:noProof/>
            <w:webHidden/>
          </w:rPr>
          <w:instrText xml:space="preserve"> PAGEREF _Toc63778762 \h </w:instrText>
        </w:r>
        <w:r>
          <w:rPr>
            <w:noProof/>
            <w:webHidden/>
          </w:rPr>
        </w:r>
        <w:r>
          <w:rPr>
            <w:noProof/>
            <w:webHidden/>
          </w:rPr>
          <w:fldChar w:fldCharType="separate"/>
        </w:r>
        <w:r>
          <w:rPr>
            <w:noProof/>
            <w:webHidden/>
          </w:rPr>
          <w:t>3</w:t>
        </w:r>
        <w:r>
          <w:rPr>
            <w:noProof/>
            <w:webHidden/>
          </w:rPr>
          <w:fldChar w:fldCharType="end"/>
        </w:r>
      </w:hyperlink>
    </w:p>
    <w:p w14:paraId="57E462C9" w14:textId="6F68EEE8" w:rsidR="004E2195" w:rsidRDefault="004E2195">
      <w:pPr>
        <w:pStyle w:val="TOC1"/>
        <w:tabs>
          <w:tab w:val="right" w:leader="dot" w:pos="5030"/>
        </w:tabs>
        <w:rPr>
          <w:rFonts w:eastAsiaTheme="minorEastAsia"/>
          <w:b w:val="0"/>
          <w:caps w:val="0"/>
          <w:noProof/>
          <w:sz w:val="22"/>
          <w:lang w:val="en-US" w:eastAsia="en-US" w:bidi="ar-SA"/>
        </w:rPr>
      </w:pPr>
      <w:hyperlink w:anchor="_Toc63778763" w:history="1">
        <w:r w:rsidRPr="006715D8">
          <w:rPr>
            <w:rStyle w:val="Hyperlink"/>
            <w:noProof/>
          </w:rPr>
          <w:t>Definiţii</w:t>
        </w:r>
        <w:r>
          <w:rPr>
            <w:noProof/>
            <w:webHidden/>
          </w:rPr>
          <w:tab/>
        </w:r>
        <w:r>
          <w:rPr>
            <w:noProof/>
            <w:webHidden/>
          </w:rPr>
          <w:fldChar w:fldCharType="begin"/>
        </w:r>
        <w:r>
          <w:rPr>
            <w:noProof/>
            <w:webHidden/>
          </w:rPr>
          <w:instrText xml:space="preserve"> PAGEREF _Toc63778763 \h </w:instrText>
        </w:r>
        <w:r>
          <w:rPr>
            <w:noProof/>
            <w:webHidden/>
          </w:rPr>
        </w:r>
        <w:r>
          <w:rPr>
            <w:noProof/>
            <w:webHidden/>
          </w:rPr>
          <w:fldChar w:fldCharType="separate"/>
        </w:r>
        <w:r>
          <w:rPr>
            <w:noProof/>
            <w:webHidden/>
          </w:rPr>
          <w:t>4</w:t>
        </w:r>
        <w:r>
          <w:rPr>
            <w:noProof/>
            <w:webHidden/>
          </w:rPr>
          <w:fldChar w:fldCharType="end"/>
        </w:r>
      </w:hyperlink>
    </w:p>
    <w:p w14:paraId="6FAEA823" w14:textId="3E4FD366" w:rsidR="004E2195" w:rsidRDefault="004E2195">
      <w:pPr>
        <w:pStyle w:val="TOC1"/>
        <w:tabs>
          <w:tab w:val="right" w:leader="dot" w:pos="5030"/>
        </w:tabs>
        <w:rPr>
          <w:rFonts w:eastAsiaTheme="minorEastAsia"/>
          <w:b w:val="0"/>
          <w:caps w:val="0"/>
          <w:noProof/>
          <w:sz w:val="22"/>
          <w:lang w:val="en-US" w:eastAsia="en-US" w:bidi="ar-SA"/>
        </w:rPr>
      </w:pPr>
      <w:hyperlink w:anchor="_Toc63778764" w:history="1">
        <w:r w:rsidRPr="006715D8">
          <w:rPr>
            <w:rStyle w:val="Hyperlink"/>
            <w:noProof/>
          </w:rPr>
          <w:t>Termeni generali</w:t>
        </w:r>
        <w:r>
          <w:rPr>
            <w:noProof/>
            <w:webHidden/>
          </w:rPr>
          <w:tab/>
        </w:r>
        <w:r>
          <w:rPr>
            <w:noProof/>
            <w:webHidden/>
          </w:rPr>
          <w:fldChar w:fldCharType="begin"/>
        </w:r>
        <w:r>
          <w:rPr>
            <w:noProof/>
            <w:webHidden/>
          </w:rPr>
          <w:instrText xml:space="preserve"> PAGEREF _Toc63778764 \h </w:instrText>
        </w:r>
        <w:r>
          <w:rPr>
            <w:noProof/>
            <w:webHidden/>
          </w:rPr>
        </w:r>
        <w:r>
          <w:rPr>
            <w:noProof/>
            <w:webHidden/>
          </w:rPr>
          <w:fldChar w:fldCharType="separate"/>
        </w:r>
        <w:r>
          <w:rPr>
            <w:noProof/>
            <w:webHidden/>
          </w:rPr>
          <w:t>6</w:t>
        </w:r>
        <w:r>
          <w:rPr>
            <w:noProof/>
            <w:webHidden/>
          </w:rPr>
          <w:fldChar w:fldCharType="end"/>
        </w:r>
      </w:hyperlink>
    </w:p>
    <w:p w14:paraId="1A752EDE" w14:textId="128E180D" w:rsidR="004E2195" w:rsidRDefault="004E2195">
      <w:pPr>
        <w:pStyle w:val="TOC5"/>
        <w:rPr>
          <w:rFonts w:eastAsiaTheme="minorEastAsia"/>
          <w:noProof/>
          <w:sz w:val="22"/>
          <w:lang w:val="en-US" w:eastAsia="en-US" w:bidi="ar-SA"/>
        </w:rPr>
      </w:pPr>
      <w:hyperlink w:anchor="_Toc63778765" w:history="1">
        <w:r w:rsidRPr="006715D8">
          <w:rPr>
            <w:rStyle w:val="Hyperlink"/>
            <w:noProof/>
          </w:rPr>
          <w:t>Respectarea legii</w:t>
        </w:r>
        <w:r>
          <w:rPr>
            <w:noProof/>
            <w:webHidden/>
          </w:rPr>
          <w:tab/>
        </w:r>
        <w:r>
          <w:rPr>
            <w:noProof/>
            <w:webHidden/>
          </w:rPr>
          <w:fldChar w:fldCharType="begin"/>
        </w:r>
        <w:r>
          <w:rPr>
            <w:noProof/>
            <w:webHidden/>
          </w:rPr>
          <w:instrText xml:space="preserve"> PAGEREF _Toc63778765 \h </w:instrText>
        </w:r>
        <w:r>
          <w:rPr>
            <w:noProof/>
            <w:webHidden/>
          </w:rPr>
        </w:r>
        <w:r>
          <w:rPr>
            <w:noProof/>
            <w:webHidden/>
          </w:rPr>
          <w:fldChar w:fldCharType="separate"/>
        </w:r>
        <w:r>
          <w:rPr>
            <w:noProof/>
            <w:webHidden/>
          </w:rPr>
          <w:t>6</w:t>
        </w:r>
        <w:r>
          <w:rPr>
            <w:noProof/>
            <w:webHidden/>
          </w:rPr>
          <w:fldChar w:fldCharType="end"/>
        </w:r>
      </w:hyperlink>
    </w:p>
    <w:p w14:paraId="1C93C0B5" w14:textId="5348DCF5" w:rsidR="004E2195" w:rsidRDefault="004E2195">
      <w:pPr>
        <w:pStyle w:val="TOC1"/>
        <w:tabs>
          <w:tab w:val="right" w:leader="dot" w:pos="5030"/>
        </w:tabs>
        <w:rPr>
          <w:rFonts w:eastAsiaTheme="minorEastAsia"/>
          <w:b w:val="0"/>
          <w:caps w:val="0"/>
          <w:noProof/>
          <w:sz w:val="22"/>
          <w:lang w:val="en-US" w:eastAsia="en-US" w:bidi="ar-SA"/>
        </w:rPr>
      </w:pPr>
      <w:hyperlink w:anchor="_Toc63778766" w:history="1">
        <w:r w:rsidRPr="006715D8">
          <w:rPr>
            <w:rStyle w:val="Hyperlink"/>
            <w:noProof/>
          </w:rPr>
          <w:t>Termenii privind protecția Datelor cu caracter personal</w:t>
        </w:r>
        <w:r>
          <w:rPr>
            <w:noProof/>
            <w:webHidden/>
          </w:rPr>
          <w:tab/>
        </w:r>
        <w:r>
          <w:rPr>
            <w:noProof/>
            <w:webHidden/>
          </w:rPr>
          <w:fldChar w:fldCharType="begin"/>
        </w:r>
        <w:r>
          <w:rPr>
            <w:noProof/>
            <w:webHidden/>
          </w:rPr>
          <w:instrText xml:space="preserve"> PAGEREF _Toc63778766 \h </w:instrText>
        </w:r>
        <w:r>
          <w:rPr>
            <w:noProof/>
            <w:webHidden/>
          </w:rPr>
        </w:r>
        <w:r>
          <w:rPr>
            <w:noProof/>
            <w:webHidden/>
          </w:rPr>
          <w:fldChar w:fldCharType="separate"/>
        </w:r>
        <w:r>
          <w:rPr>
            <w:noProof/>
            <w:webHidden/>
          </w:rPr>
          <w:t>6</w:t>
        </w:r>
        <w:r>
          <w:rPr>
            <w:noProof/>
            <w:webHidden/>
          </w:rPr>
          <w:fldChar w:fldCharType="end"/>
        </w:r>
      </w:hyperlink>
    </w:p>
    <w:p w14:paraId="6B54B339" w14:textId="09A37909" w:rsidR="004E2195" w:rsidRDefault="004E2195">
      <w:pPr>
        <w:pStyle w:val="TOC5"/>
        <w:rPr>
          <w:rFonts w:eastAsiaTheme="minorEastAsia"/>
          <w:noProof/>
          <w:sz w:val="22"/>
          <w:lang w:val="en-US" w:eastAsia="en-US" w:bidi="ar-SA"/>
        </w:rPr>
      </w:pPr>
      <w:hyperlink w:anchor="_Toc63778767" w:history="1">
        <w:r w:rsidRPr="006715D8">
          <w:rPr>
            <w:rStyle w:val="Hyperlink"/>
            <w:noProof/>
          </w:rPr>
          <w:t>Domeniu de aplicare</w:t>
        </w:r>
        <w:r>
          <w:rPr>
            <w:noProof/>
            <w:webHidden/>
          </w:rPr>
          <w:tab/>
        </w:r>
        <w:r>
          <w:rPr>
            <w:noProof/>
            <w:webHidden/>
          </w:rPr>
          <w:fldChar w:fldCharType="begin"/>
        </w:r>
        <w:r>
          <w:rPr>
            <w:noProof/>
            <w:webHidden/>
          </w:rPr>
          <w:instrText xml:space="preserve"> PAGEREF _Toc63778767 \h </w:instrText>
        </w:r>
        <w:r>
          <w:rPr>
            <w:noProof/>
            <w:webHidden/>
          </w:rPr>
        </w:r>
        <w:r>
          <w:rPr>
            <w:noProof/>
            <w:webHidden/>
          </w:rPr>
          <w:fldChar w:fldCharType="separate"/>
        </w:r>
        <w:r>
          <w:rPr>
            <w:noProof/>
            <w:webHidden/>
          </w:rPr>
          <w:t>6</w:t>
        </w:r>
        <w:r>
          <w:rPr>
            <w:noProof/>
            <w:webHidden/>
          </w:rPr>
          <w:fldChar w:fldCharType="end"/>
        </w:r>
      </w:hyperlink>
    </w:p>
    <w:p w14:paraId="2B6C78E3" w14:textId="508EBA16" w:rsidR="004E2195" w:rsidRDefault="004E2195">
      <w:pPr>
        <w:pStyle w:val="TOC5"/>
        <w:rPr>
          <w:rFonts w:eastAsiaTheme="minorEastAsia"/>
          <w:noProof/>
          <w:sz w:val="22"/>
          <w:lang w:val="en-US" w:eastAsia="en-US" w:bidi="ar-SA"/>
        </w:rPr>
      </w:pPr>
      <w:hyperlink w:anchor="_Toc63778768" w:history="1">
        <w:r w:rsidRPr="006715D8">
          <w:rPr>
            <w:rStyle w:val="Hyperlink"/>
            <w:noProof/>
          </w:rPr>
          <w:t>Caracterul datelor Prelucrarea; Proprietatea</w:t>
        </w:r>
        <w:r>
          <w:rPr>
            <w:noProof/>
            <w:webHidden/>
          </w:rPr>
          <w:tab/>
        </w:r>
        <w:r>
          <w:rPr>
            <w:noProof/>
            <w:webHidden/>
          </w:rPr>
          <w:fldChar w:fldCharType="begin"/>
        </w:r>
        <w:r>
          <w:rPr>
            <w:noProof/>
            <w:webHidden/>
          </w:rPr>
          <w:instrText xml:space="preserve"> PAGEREF _Toc63778768 \h </w:instrText>
        </w:r>
        <w:r>
          <w:rPr>
            <w:noProof/>
            <w:webHidden/>
          </w:rPr>
        </w:r>
        <w:r>
          <w:rPr>
            <w:noProof/>
            <w:webHidden/>
          </w:rPr>
          <w:fldChar w:fldCharType="separate"/>
        </w:r>
        <w:r>
          <w:rPr>
            <w:noProof/>
            <w:webHidden/>
          </w:rPr>
          <w:t>6</w:t>
        </w:r>
        <w:r>
          <w:rPr>
            <w:noProof/>
            <w:webHidden/>
          </w:rPr>
          <w:fldChar w:fldCharType="end"/>
        </w:r>
      </w:hyperlink>
    </w:p>
    <w:p w14:paraId="7B665495" w14:textId="1D093042" w:rsidR="004E2195" w:rsidRDefault="004E2195">
      <w:pPr>
        <w:pStyle w:val="TOC5"/>
        <w:rPr>
          <w:rFonts w:eastAsiaTheme="minorEastAsia"/>
          <w:noProof/>
          <w:sz w:val="22"/>
          <w:lang w:val="en-US" w:eastAsia="en-US" w:bidi="ar-SA"/>
        </w:rPr>
      </w:pPr>
      <w:hyperlink w:anchor="_Toc63778769" w:history="1">
        <w:r w:rsidRPr="006715D8">
          <w:rPr>
            <w:rStyle w:val="Hyperlink"/>
            <w:noProof/>
          </w:rPr>
          <w:t>Divulgarea datelor prelucrate</w:t>
        </w:r>
        <w:r>
          <w:rPr>
            <w:noProof/>
            <w:webHidden/>
          </w:rPr>
          <w:tab/>
        </w:r>
        <w:r>
          <w:rPr>
            <w:noProof/>
            <w:webHidden/>
          </w:rPr>
          <w:fldChar w:fldCharType="begin"/>
        </w:r>
        <w:r>
          <w:rPr>
            <w:noProof/>
            <w:webHidden/>
          </w:rPr>
          <w:instrText xml:space="preserve"> PAGEREF _Toc63778769 \h </w:instrText>
        </w:r>
        <w:r>
          <w:rPr>
            <w:noProof/>
            <w:webHidden/>
          </w:rPr>
        </w:r>
        <w:r>
          <w:rPr>
            <w:noProof/>
            <w:webHidden/>
          </w:rPr>
          <w:fldChar w:fldCharType="separate"/>
        </w:r>
        <w:r>
          <w:rPr>
            <w:noProof/>
            <w:webHidden/>
          </w:rPr>
          <w:t>7</w:t>
        </w:r>
        <w:r>
          <w:rPr>
            <w:noProof/>
            <w:webHidden/>
          </w:rPr>
          <w:fldChar w:fldCharType="end"/>
        </w:r>
      </w:hyperlink>
    </w:p>
    <w:p w14:paraId="1FC7DA35" w14:textId="2B38BF24" w:rsidR="004E2195" w:rsidRDefault="004E2195">
      <w:pPr>
        <w:pStyle w:val="TOC5"/>
        <w:rPr>
          <w:rFonts w:eastAsiaTheme="minorEastAsia"/>
          <w:noProof/>
          <w:sz w:val="22"/>
          <w:lang w:val="en-US" w:eastAsia="en-US" w:bidi="ar-SA"/>
        </w:rPr>
      </w:pPr>
      <w:hyperlink w:anchor="_Toc63778770" w:history="1">
        <w:r w:rsidRPr="006715D8">
          <w:rPr>
            <w:rStyle w:val="Hyperlink"/>
            <w:noProof/>
          </w:rPr>
          <w:t>Prelucrarea datelor cu caracter personal; GDPR</w:t>
        </w:r>
        <w:r>
          <w:rPr>
            <w:noProof/>
            <w:webHidden/>
          </w:rPr>
          <w:tab/>
        </w:r>
        <w:r>
          <w:rPr>
            <w:noProof/>
            <w:webHidden/>
          </w:rPr>
          <w:fldChar w:fldCharType="begin"/>
        </w:r>
        <w:r>
          <w:rPr>
            <w:noProof/>
            <w:webHidden/>
          </w:rPr>
          <w:instrText xml:space="preserve"> PAGEREF _Toc63778770 \h </w:instrText>
        </w:r>
        <w:r>
          <w:rPr>
            <w:noProof/>
            <w:webHidden/>
          </w:rPr>
        </w:r>
        <w:r>
          <w:rPr>
            <w:noProof/>
            <w:webHidden/>
          </w:rPr>
          <w:fldChar w:fldCharType="separate"/>
        </w:r>
        <w:r>
          <w:rPr>
            <w:noProof/>
            <w:webHidden/>
          </w:rPr>
          <w:t>7</w:t>
        </w:r>
        <w:r>
          <w:rPr>
            <w:noProof/>
            <w:webHidden/>
          </w:rPr>
          <w:fldChar w:fldCharType="end"/>
        </w:r>
      </w:hyperlink>
    </w:p>
    <w:p w14:paraId="510AE351" w14:textId="28213103" w:rsidR="004E2195" w:rsidRDefault="004E2195">
      <w:pPr>
        <w:pStyle w:val="TOC5"/>
        <w:rPr>
          <w:rFonts w:eastAsiaTheme="minorEastAsia"/>
          <w:noProof/>
          <w:sz w:val="22"/>
          <w:lang w:val="en-US" w:eastAsia="en-US" w:bidi="ar-SA"/>
        </w:rPr>
      </w:pPr>
      <w:hyperlink w:anchor="_Toc63778771" w:history="1">
        <w:r w:rsidRPr="006715D8">
          <w:rPr>
            <w:rStyle w:val="Hyperlink"/>
            <w:noProof/>
          </w:rPr>
          <w:t>Securitatea datelor</w:t>
        </w:r>
        <w:r>
          <w:rPr>
            <w:noProof/>
            <w:webHidden/>
          </w:rPr>
          <w:tab/>
        </w:r>
        <w:r>
          <w:rPr>
            <w:noProof/>
            <w:webHidden/>
          </w:rPr>
          <w:fldChar w:fldCharType="begin"/>
        </w:r>
        <w:r>
          <w:rPr>
            <w:noProof/>
            <w:webHidden/>
          </w:rPr>
          <w:instrText xml:space="preserve"> PAGEREF _Toc63778771 \h </w:instrText>
        </w:r>
        <w:r>
          <w:rPr>
            <w:noProof/>
            <w:webHidden/>
          </w:rPr>
        </w:r>
        <w:r>
          <w:rPr>
            <w:noProof/>
            <w:webHidden/>
          </w:rPr>
          <w:fldChar w:fldCharType="separate"/>
        </w:r>
        <w:r>
          <w:rPr>
            <w:noProof/>
            <w:webHidden/>
          </w:rPr>
          <w:t>8</w:t>
        </w:r>
        <w:r>
          <w:rPr>
            <w:noProof/>
            <w:webHidden/>
          </w:rPr>
          <w:fldChar w:fldCharType="end"/>
        </w:r>
      </w:hyperlink>
    </w:p>
    <w:p w14:paraId="29BF7FE1" w14:textId="2C042EA9" w:rsidR="004E2195" w:rsidRDefault="004E2195">
      <w:pPr>
        <w:pStyle w:val="TOC5"/>
        <w:rPr>
          <w:rFonts w:eastAsiaTheme="minorEastAsia"/>
          <w:noProof/>
          <w:sz w:val="22"/>
          <w:lang w:val="en-US" w:eastAsia="en-US" w:bidi="ar-SA"/>
        </w:rPr>
      </w:pPr>
      <w:hyperlink w:anchor="_Toc63778772" w:history="1">
        <w:r w:rsidRPr="006715D8">
          <w:rPr>
            <w:rStyle w:val="Hyperlink"/>
            <w:noProof/>
          </w:rPr>
          <w:t>Notificarea incidentelor de securitate</w:t>
        </w:r>
        <w:r>
          <w:rPr>
            <w:noProof/>
            <w:webHidden/>
          </w:rPr>
          <w:tab/>
        </w:r>
        <w:r>
          <w:rPr>
            <w:noProof/>
            <w:webHidden/>
          </w:rPr>
          <w:fldChar w:fldCharType="begin"/>
        </w:r>
        <w:r>
          <w:rPr>
            <w:noProof/>
            <w:webHidden/>
          </w:rPr>
          <w:instrText xml:space="preserve"> PAGEREF _Toc63778772 \h </w:instrText>
        </w:r>
        <w:r>
          <w:rPr>
            <w:noProof/>
            <w:webHidden/>
          </w:rPr>
        </w:r>
        <w:r>
          <w:rPr>
            <w:noProof/>
            <w:webHidden/>
          </w:rPr>
          <w:fldChar w:fldCharType="separate"/>
        </w:r>
        <w:r>
          <w:rPr>
            <w:noProof/>
            <w:webHidden/>
          </w:rPr>
          <w:t>10</w:t>
        </w:r>
        <w:r>
          <w:rPr>
            <w:noProof/>
            <w:webHidden/>
          </w:rPr>
          <w:fldChar w:fldCharType="end"/>
        </w:r>
      </w:hyperlink>
    </w:p>
    <w:p w14:paraId="3299B255" w14:textId="2C99D608" w:rsidR="004E2195" w:rsidRDefault="004E2195">
      <w:pPr>
        <w:pStyle w:val="TOC5"/>
        <w:rPr>
          <w:rFonts w:eastAsiaTheme="minorEastAsia"/>
          <w:noProof/>
          <w:sz w:val="22"/>
          <w:lang w:val="en-US" w:eastAsia="en-US" w:bidi="ar-SA"/>
        </w:rPr>
      </w:pPr>
      <w:hyperlink w:anchor="_Toc63778773" w:history="1">
        <w:r w:rsidRPr="006715D8">
          <w:rPr>
            <w:rStyle w:val="Hyperlink"/>
            <w:noProof/>
          </w:rPr>
          <w:t>Transferurile de date şi locaţia acestora</w:t>
        </w:r>
        <w:r>
          <w:rPr>
            <w:noProof/>
            <w:webHidden/>
          </w:rPr>
          <w:tab/>
        </w:r>
        <w:r>
          <w:rPr>
            <w:noProof/>
            <w:webHidden/>
          </w:rPr>
          <w:fldChar w:fldCharType="begin"/>
        </w:r>
        <w:r>
          <w:rPr>
            <w:noProof/>
            <w:webHidden/>
          </w:rPr>
          <w:instrText xml:space="preserve"> PAGEREF _Toc63778773 \h </w:instrText>
        </w:r>
        <w:r>
          <w:rPr>
            <w:noProof/>
            <w:webHidden/>
          </w:rPr>
        </w:r>
        <w:r>
          <w:rPr>
            <w:noProof/>
            <w:webHidden/>
          </w:rPr>
          <w:fldChar w:fldCharType="separate"/>
        </w:r>
        <w:r>
          <w:rPr>
            <w:noProof/>
            <w:webHidden/>
          </w:rPr>
          <w:t>10</w:t>
        </w:r>
        <w:r>
          <w:rPr>
            <w:noProof/>
            <w:webHidden/>
          </w:rPr>
          <w:fldChar w:fldCharType="end"/>
        </w:r>
      </w:hyperlink>
    </w:p>
    <w:p w14:paraId="4D5B2751" w14:textId="7BCE5B87" w:rsidR="004E2195" w:rsidRDefault="004E2195">
      <w:pPr>
        <w:pStyle w:val="TOC5"/>
        <w:rPr>
          <w:rFonts w:eastAsiaTheme="minorEastAsia"/>
          <w:noProof/>
          <w:sz w:val="22"/>
          <w:lang w:val="en-US" w:eastAsia="en-US" w:bidi="ar-SA"/>
        </w:rPr>
      </w:pPr>
      <w:hyperlink w:anchor="_Toc63778774" w:history="1">
        <w:r w:rsidRPr="006715D8">
          <w:rPr>
            <w:rStyle w:val="Hyperlink"/>
            <w:noProof/>
          </w:rPr>
          <w:t>Păstrarea şi ştergerea Datelor</w:t>
        </w:r>
        <w:r>
          <w:rPr>
            <w:noProof/>
            <w:webHidden/>
          </w:rPr>
          <w:tab/>
        </w:r>
        <w:r>
          <w:rPr>
            <w:noProof/>
            <w:webHidden/>
          </w:rPr>
          <w:fldChar w:fldCharType="begin"/>
        </w:r>
        <w:r>
          <w:rPr>
            <w:noProof/>
            <w:webHidden/>
          </w:rPr>
          <w:instrText xml:space="preserve"> PAGEREF _Toc63778774 \h </w:instrText>
        </w:r>
        <w:r>
          <w:rPr>
            <w:noProof/>
            <w:webHidden/>
          </w:rPr>
        </w:r>
        <w:r>
          <w:rPr>
            <w:noProof/>
            <w:webHidden/>
          </w:rPr>
          <w:fldChar w:fldCharType="separate"/>
        </w:r>
        <w:r>
          <w:rPr>
            <w:noProof/>
            <w:webHidden/>
          </w:rPr>
          <w:t>10</w:t>
        </w:r>
        <w:r>
          <w:rPr>
            <w:noProof/>
            <w:webHidden/>
          </w:rPr>
          <w:fldChar w:fldCharType="end"/>
        </w:r>
      </w:hyperlink>
    </w:p>
    <w:p w14:paraId="3D00305C" w14:textId="51FB334D" w:rsidR="004E2195" w:rsidRDefault="004E2195">
      <w:pPr>
        <w:pStyle w:val="TOC5"/>
        <w:rPr>
          <w:rFonts w:eastAsiaTheme="minorEastAsia"/>
          <w:noProof/>
          <w:sz w:val="22"/>
          <w:lang w:val="en-US" w:eastAsia="en-US" w:bidi="ar-SA"/>
        </w:rPr>
      </w:pPr>
      <w:hyperlink w:anchor="_Toc63778775" w:history="1">
        <w:r w:rsidRPr="006715D8">
          <w:rPr>
            <w:rStyle w:val="Hyperlink"/>
            <w:noProof/>
          </w:rPr>
          <w:t>Angajamentul de confidenţialitate încheiat cu persoana împuternicită de operator</w:t>
        </w:r>
        <w:r>
          <w:rPr>
            <w:noProof/>
            <w:webHidden/>
          </w:rPr>
          <w:tab/>
        </w:r>
        <w:r>
          <w:rPr>
            <w:noProof/>
            <w:webHidden/>
          </w:rPr>
          <w:fldChar w:fldCharType="begin"/>
        </w:r>
        <w:r>
          <w:rPr>
            <w:noProof/>
            <w:webHidden/>
          </w:rPr>
          <w:instrText xml:space="preserve"> PAGEREF _Toc63778775 \h </w:instrText>
        </w:r>
        <w:r>
          <w:rPr>
            <w:noProof/>
            <w:webHidden/>
          </w:rPr>
        </w:r>
        <w:r>
          <w:rPr>
            <w:noProof/>
            <w:webHidden/>
          </w:rPr>
          <w:fldChar w:fldCharType="separate"/>
        </w:r>
        <w:r>
          <w:rPr>
            <w:noProof/>
            <w:webHidden/>
          </w:rPr>
          <w:t>11</w:t>
        </w:r>
        <w:r>
          <w:rPr>
            <w:noProof/>
            <w:webHidden/>
          </w:rPr>
          <w:fldChar w:fldCharType="end"/>
        </w:r>
      </w:hyperlink>
    </w:p>
    <w:p w14:paraId="4B4BFC68" w14:textId="1302E0E4" w:rsidR="004E2195" w:rsidRDefault="004E2195">
      <w:pPr>
        <w:pStyle w:val="TOC5"/>
        <w:rPr>
          <w:rFonts w:eastAsiaTheme="minorEastAsia"/>
          <w:noProof/>
          <w:sz w:val="22"/>
          <w:lang w:val="en-US" w:eastAsia="en-US" w:bidi="ar-SA"/>
        </w:rPr>
      </w:pPr>
      <w:hyperlink w:anchor="_Toc63778776" w:history="1">
        <w:r w:rsidRPr="006715D8">
          <w:rPr>
            <w:rStyle w:val="Hyperlink"/>
            <w:noProof/>
          </w:rPr>
          <w:t>Notificarea și Controalele privind utilizarea Subcontractanților</w:t>
        </w:r>
        <w:r>
          <w:rPr>
            <w:noProof/>
            <w:webHidden/>
          </w:rPr>
          <w:tab/>
        </w:r>
        <w:r>
          <w:rPr>
            <w:noProof/>
            <w:webHidden/>
          </w:rPr>
          <w:fldChar w:fldCharType="begin"/>
        </w:r>
        <w:r>
          <w:rPr>
            <w:noProof/>
            <w:webHidden/>
          </w:rPr>
          <w:instrText xml:space="preserve"> PAGEREF _Toc63778776 \h </w:instrText>
        </w:r>
        <w:r>
          <w:rPr>
            <w:noProof/>
            <w:webHidden/>
          </w:rPr>
        </w:r>
        <w:r>
          <w:rPr>
            <w:noProof/>
            <w:webHidden/>
          </w:rPr>
          <w:fldChar w:fldCharType="separate"/>
        </w:r>
        <w:r>
          <w:rPr>
            <w:noProof/>
            <w:webHidden/>
          </w:rPr>
          <w:t>11</w:t>
        </w:r>
        <w:r>
          <w:rPr>
            <w:noProof/>
            <w:webHidden/>
          </w:rPr>
          <w:fldChar w:fldCharType="end"/>
        </w:r>
      </w:hyperlink>
    </w:p>
    <w:p w14:paraId="3D1F0A75" w14:textId="0C5A3E2A" w:rsidR="004E2195" w:rsidRDefault="004E2195">
      <w:pPr>
        <w:pStyle w:val="TOC5"/>
        <w:rPr>
          <w:rFonts w:eastAsiaTheme="minorEastAsia"/>
          <w:noProof/>
          <w:sz w:val="22"/>
          <w:lang w:val="en-US" w:eastAsia="en-US" w:bidi="ar-SA"/>
        </w:rPr>
      </w:pPr>
      <w:hyperlink w:anchor="_Toc63778777" w:history="1">
        <w:r w:rsidRPr="006715D8">
          <w:rPr>
            <w:rStyle w:val="Hyperlink"/>
            <w:noProof/>
          </w:rPr>
          <w:t>Instituţii de învăţământ</w:t>
        </w:r>
        <w:r>
          <w:rPr>
            <w:noProof/>
            <w:webHidden/>
          </w:rPr>
          <w:tab/>
        </w:r>
        <w:r>
          <w:rPr>
            <w:noProof/>
            <w:webHidden/>
          </w:rPr>
          <w:fldChar w:fldCharType="begin"/>
        </w:r>
        <w:r>
          <w:rPr>
            <w:noProof/>
            <w:webHidden/>
          </w:rPr>
          <w:instrText xml:space="preserve"> PAGEREF _Toc63778777 \h </w:instrText>
        </w:r>
        <w:r>
          <w:rPr>
            <w:noProof/>
            <w:webHidden/>
          </w:rPr>
        </w:r>
        <w:r>
          <w:rPr>
            <w:noProof/>
            <w:webHidden/>
          </w:rPr>
          <w:fldChar w:fldCharType="separate"/>
        </w:r>
        <w:r>
          <w:rPr>
            <w:noProof/>
            <w:webHidden/>
          </w:rPr>
          <w:t>11</w:t>
        </w:r>
        <w:r>
          <w:rPr>
            <w:noProof/>
            <w:webHidden/>
          </w:rPr>
          <w:fldChar w:fldCharType="end"/>
        </w:r>
      </w:hyperlink>
    </w:p>
    <w:p w14:paraId="6AE0FAD3" w14:textId="1F7ADEEB" w:rsidR="004E2195" w:rsidRDefault="004E2195">
      <w:pPr>
        <w:pStyle w:val="TOC5"/>
        <w:rPr>
          <w:rFonts w:eastAsiaTheme="minorEastAsia"/>
          <w:noProof/>
          <w:sz w:val="22"/>
          <w:lang w:val="en-US" w:eastAsia="en-US" w:bidi="ar-SA"/>
        </w:rPr>
      </w:pPr>
      <w:hyperlink w:anchor="_Toc63778778" w:history="1">
        <w:r w:rsidRPr="006715D8">
          <w:rPr>
            <w:rStyle w:val="Hyperlink"/>
            <w:noProof/>
          </w:rPr>
          <w:t>Contractul CJIS pentru clienți</w:t>
        </w:r>
        <w:r>
          <w:rPr>
            <w:noProof/>
            <w:webHidden/>
          </w:rPr>
          <w:tab/>
        </w:r>
        <w:r>
          <w:rPr>
            <w:noProof/>
            <w:webHidden/>
          </w:rPr>
          <w:fldChar w:fldCharType="begin"/>
        </w:r>
        <w:r>
          <w:rPr>
            <w:noProof/>
            <w:webHidden/>
          </w:rPr>
          <w:instrText xml:space="preserve"> PAGEREF _Toc63778778 \h </w:instrText>
        </w:r>
        <w:r>
          <w:rPr>
            <w:noProof/>
            <w:webHidden/>
          </w:rPr>
        </w:r>
        <w:r>
          <w:rPr>
            <w:noProof/>
            <w:webHidden/>
          </w:rPr>
          <w:fldChar w:fldCharType="separate"/>
        </w:r>
        <w:r>
          <w:rPr>
            <w:noProof/>
            <w:webHidden/>
          </w:rPr>
          <w:t>11</w:t>
        </w:r>
        <w:r>
          <w:rPr>
            <w:noProof/>
            <w:webHidden/>
          </w:rPr>
          <w:fldChar w:fldCharType="end"/>
        </w:r>
      </w:hyperlink>
    </w:p>
    <w:p w14:paraId="54036610" w14:textId="4793821F" w:rsidR="004E2195" w:rsidRDefault="004E2195">
      <w:pPr>
        <w:pStyle w:val="TOC5"/>
        <w:rPr>
          <w:rFonts w:eastAsiaTheme="minorEastAsia"/>
          <w:noProof/>
          <w:sz w:val="22"/>
          <w:lang w:val="en-US" w:eastAsia="en-US" w:bidi="ar-SA"/>
        </w:rPr>
      </w:pPr>
      <w:hyperlink w:anchor="_Toc63778779" w:history="1">
        <w:r w:rsidRPr="006715D8">
          <w:rPr>
            <w:rStyle w:val="Hyperlink"/>
            <w:noProof/>
          </w:rPr>
          <w:t>Asociatul HIPAA (Health Insurance Portability and Accountability Act – Legea responsabilităţii şi a portabilităţii asigurărilor medicale)</w:t>
        </w:r>
        <w:r>
          <w:rPr>
            <w:noProof/>
            <w:webHidden/>
          </w:rPr>
          <w:tab/>
        </w:r>
        <w:r>
          <w:rPr>
            <w:noProof/>
            <w:webHidden/>
          </w:rPr>
          <w:fldChar w:fldCharType="begin"/>
        </w:r>
        <w:r>
          <w:rPr>
            <w:noProof/>
            <w:webHidden/>
          </w:rPr>
          <w:instrText xml:space="preserve"> PAGEREF _Toc63778779 \h </w:instrText>
        </w:r>
        <w:r>
          <w:rPr>
            <w:noProof/>
            <w:webHidden/>
          </w:rPr>
        </w:r>
        <w:r>
          <w:rPr>
            <w:noProof/>
            <w:webHidden/>
          </w:rPr>
          <w:fldChar w:fldCharType="separate"/>
        </w:r>
        <w:r>
          <w:rPr>
            <w:noProof/>
            <w:webHidden/>
          </w:rPr>
          <w:t>12</w:t>
        </w:r>
        <w:r>
          <w:rPr>
            <w:noProof/>
            <w:webHidden/>
          </w:rPr>
          <w:fldChar w:fldCharType="end"/>
        </w:r>
      </w:hyperlink>
    </w:p>
    <w:p w14:paraId="216F65EE" w14:textId="38B6E6C5" w:rsidR="004E2195" w:rsidRDefault="004E2195">
      <w:pPr>
        <w:pStyle w:val="TOC5"/>
        <w:rPr>
          <w:rFonts w:eastAsiaTheme="minorEastAsia"/>
          <w:noProof/>
          <w:sz w:val="22"/>
          <w:lang w:val="en-US" w:eastAsia="en-US" w:bidi="ar-SA"/>
        </w:rPr>
      </w:pPr>
      <w:hyperlink w:anchor="_Toc63778780" w:history="1">
        <w:r w:rsidRPr="006715D8">
          <w:rPr>
            <w:rStyle w:val="Hyperlink"/>
            <w:noProof/>
          </w:rPr>
          <w:t>CCPA (California Consumer Privacy Act)</w:t>
        </w:r>
        <w:r>
          <w:rPr>
            <w:noProof/>
            <w:webHidden/>
          </w:rPr>
          <w:tab/>
        </w:r>
        <w:r>
          <w:rPr>
            <w:noProof/>
            <w:webHidden/>
          </w:rPr>
          <w:fldChar w:fldCharType="begin"/>
        </w:r>
        <w:r>
          <w:rPr>
            <w:noProof/>
            <w:webHidden/>
          </w:rPr>
          <w:instrText xml:space="preserve"> PAGEREF _Toc63778780 \h </w:instrText>
        </w:r>
        <w:r>
          <w:rPr>
            <w:noProof/>
            <w:webHidden/>
          </w:rPr>
        </w:r>
        <w:r>
          <w:rPr>
            <w:noProof/>
            <w:webHidden/>
          </w:rPr>
          <w:fldChar w:fldCharType="separate"/>
        </w:r>
        <w:r>
          <w:rPr>
            <w:noProof/>
            <w:webHidden/>
          </w:rPr>
          <w:t>12</w:t>
        </w:r>
        <w:r>
          <w:rPr>
            <w:noProof/>
            <w:webHidden/>
          </w:rPr>
          <w:fldChar w:fldCharType="end"/>
        </w:r>
      </w:hyperlink>
    </w:p>
    <w:p w14:paraId="49A62770" w14:textId="79FD5216" w:rsidR="004E2195" w:rsidRDefault="004E2195">
      <w:pPr>
        <w:pStyle w:val="TOC5"/>
        <w:rPr>
          <w:rFonts w:eastAsiaTheme="minorEastAsia"/>
          <w:noProof/>
          <w:sz w:val="22"/>
          <w:lang w:val="en-US" w:eastAsia="en-US" w:bidi="ar-SA"/>
        </w:rPr>
      </w:pPr>
      <w:hyperlink w:anchor="_Toc63778781" w:history="1">
        <w:r w:rsidRPr="006715D8">
          <w:rPr>
            <w:rStyle w:val="Hyperlink"/>
            <w:noProof/>
          </w:rPr>
          <w:t>Datele biometrice</w:t>
        </w:r>
        <w:r>
          <w:rPr>
            <w:noProof/>
            <w:webHidden/>
          </w:rPr>
          <w:tab/>
        </w:r>
        <w:r>
          <w:rPr>
            <w:noProof/>
            <w:webHidden/>
          </w:rPr>
          <w:fldChar w:fldCharType="begin"/>
        </w:r>
        <w:r>
          <w:rPr>
            <w:noProof/>
            <w:webHidden/>
          </w:rPr>
          <w:instrText xml:space="preserve"> PAGEREF _Toc63778781 \h </w:instrText>
        </w:r>
        <w:r>
          <w:rPr>
            <w:noProof/>
            <w:webHidden/>
          </w:rPr>
        </w:r>
        <w:r>
          <w:rPr>
            <w:noProof/>
            <w:webHidden/>
          </w:rPr>
          <w:fldChar w:fldCharType="separate"/>
        </w:r>
        <w:r>
          <w:rPr>
            <w:noProof/>
            <w:webHidden/>
          </w:rPr>
          <w:t>12</w:t>
        </w:r>
        <w:r>
          <w:rPr>
            <w:noProof/>
            <w:webHidden/>
          </w:rPr>
          <w:fldChar w:fldCharType="end"/>
        </w:r>
      </w:hyperlink>
    </w:p>
    <w:p w14:paraId="0643D493" w14:textId="22905E56" w:rsidR="004E2195" w:rsidRDefault="004E2195">
      <w:pPr>
        <w:pStyle w:val="TOC5"/>
        <w:rPr>
          <w:rFonts w:eastAsiaTheme="minorEastAsia"/>
          <w:noProof/>
          <w:sz w:val="22"/>
          <w:lang w:val="en-US" w:eastAsia="en-US" w:bidi="ar-SA"/>
        </w:rPr>
      </w:pPr>
      <w:hyperlink w:anchor="_Toc63778782" w:history="1">
        <w:r w:rsidRPr="006715D8">
          <w:rPr>
            <w:rStyle w:val="Hyperlink"/>
            <w:noProof/>
          </w:rPr>
          <w:t>Cum să contactaţi Microsoft</w:t>
        </w:r>
        <w:r>
          <w:rPr>
            <w:noProof/>
            <w:webHidden/>
          </w:rPr>
          <w:tab/>
        </w:r>
        <w:r>
          <w:rPr>
            <w:noProof/>
            <w:webHidden/>
          </w:rPr>
          <w:fldChar w:fldCharType="begin"/>
        </w:r>
        <w:r>
          <w:rPr>
            <w:noProof/>
            <w:webHidden/>
          </w:rPr>
          <w:instrText xml:space="preserve"> PAGEREF _Toc63778782 \h </w:instrText>
        </w:r>
        <w:r>
          <w:rPr>
            <w:noProof/>
            <w:webHidden/>
          </w:rPr>
        </w:r>
        <w:r>
          <w:rPr>
            <w:noProof/>
            <w:webHidden/>
          </w:rPr>
          <w:fldChar w:fldCharType="separate"/>
        </w:r>
        <w:r>
          <w:rPr>
            <w:noProof/>
            <w:webHidden/>
          </w:rPr>
          <w:t>12</w:t>
        </w:r>
        <w:r>
          <w:rPr>
            <w:noProof/>
            <w:webHidden/>
          </w:rPr>
          <w:fldChar w:fldCharType="end"/>
        </w:r>
      </w:hyperlink>
    </w:p>
    <w:p w14:paraId="733EB98E" w14:textId="2122F740" w:rsidR="004E2195" w:rsidRDefault="004E2195">
      <w:pPr>
        <w:pStyle w:val="TOC1"/>
        <w:tabs>
          <w:tab w:val="right" w:leader="dot" w:pos="5030"/>
        </w:tabs>
        <w:rPr>
          <w:rFonts w:eastAsiaTheme="minorEastAsia"/>
          <w:b w:val="0"/>
          <w:caps w:val="0"/>
          <w:noProof/>
          <w:sz w:val="22"/>
          <w:lang w:val="en-US" w:eastAsia="en-US" w:bidi="ar-SA"/>
        </w:rPr>
      </w:pPr>
      <w:hyperlink w:anchor="_Toc63778783" w:history="1">
        <w:r w:rsidRPr="006715D8">
          <w:rPr>
            <w:rStyle w:val="Hyperlink"/>
            <w:noProof/>
          </w:rPr>
          <w:t>Anexa A – Măsuri de securitate</w:t>
        </w:r>
        <w:r>
          <w:rPr>
            <w:noProof/>
            <w:webHidden/>
          </w:rPr>
          <w:tab/>
        </w:r>
        <w:r>
          <w:rPr>
            <w:noProof/>
            <w:webHidden/>
          </w:rPr>
          <w:fldChar w:fldCharType="begin"/>
        </w:r>
        <w:r>
          <w:rPr>
            <w:noProof/>
            <w:webHidden/>
          </w:rPr>
          <w:instrText xml:space="preserve"> PAGEREF _Toc63778783 \h </w:instrText>
        </w:r>
        <w:r>
          <w:rPr>
            <w:noProof/>
            <w:webHidden/>
          </w:rPr>
        </w:r>
        <w:r>
          <w:rPr>
            <w:noProof/>
            <w:webHidden/>
          </w:rPr>
          <w:fldChar w:fldCharType="separate"/>
        </w:r>
        <w:r>
          <w:rPr>
            <w:noProof/>
            <w:webHidden/>
          </w:rPr>
          <w:t>13</w:t>
        </w:r>
        <w:r>
          <w:rPr>
            <w:noProof/>
            <w:webHidden/>
          </w:rPr>
          <w:fldChar w:fldCharType="end"/>
        </w:r>
      </w:hyperlink>
    </w:p>
    <w:p w14:paraId="48617898" w14:textId="097D17D6" w:rsidR="004E2195" w:rsidRDefault="004E2195">
      <w:pPr>
        <w:pStyle w:val="TOC1"/>
        <w:tabs>
          <w:tab w:val="right" w:leader="dot" w:pos="5030"/>
        </w:tabs>
        <w:rPr>
          <w:rFonts w:eastAsiaTheme="minorEastAsia"/>
          <w:b w:val="0"/>
          <w:caps w:val="0"/>
          <w:noProof/>
          <w:sz w:val="22"/>
          <w:lang w:val="en-US" w:eastAsia="en-US" w:bidi="ar-SA"/>
        </w:rPr>
      </w:pPr>
      <w:hyperlink w:anchor="_Toc63778784" w:history="1">
        <w:r w:rsidRPr="006715D8">
          <w:rPr>
            <w:rStyle w:val="Hyperlink"/>
            <w:noProof/>
          </w:rPr>
          <w:t>Anexa 1 – Notificările</w:t>
        </w:r>
        <w:r>
          <w:rPr>
            <w:noProof/>
            <w:webHidden/>
          </w:rPr>
          <w:tab/>
        </w:r>
        <w:r>
          <w:rPr>
            <w:noProof/>
            <w:webHidden/>
          </w:rPr>
          <w:fldChar w:fldCharType="begin"/>
        </w:r>
        <w:r>
          <w:rPr>
            <w:noProof/>
            <w:webHidden/>
          </w:rPr>
          <w:instrText xml:space="preserve"> PAGEREF _Toc63778784 \h </w:instrText>
        </w:r>
        <w:r>
          <w:rPr>
            <w:noProof/>
            <w:webHidden/>
          </w:rPr>
        </w:r>
        <w:r>
          <w:rPr>
            <w:noProof/>
            <w:webHidden/>
          </w:rPr>
          <w:fldChar w:fldCharType="separate"/>
        </w:r>
        <w:r>
          <w:rPr>
            <w:noProof/>
            <w:webHidden/>
          </w:rPr>
          <w:t>16</w:t>
        </w:r>
        <w:r>
          <w:rPr>
            <w:noProof/>
            <w:webHidden/>
          </w:rPr>
          <w:fldChar w:fldCharType="end"/>
        </w:r>
      </w:hyperlink>
    </w:p>
    <w:p w14:paraId="5E5C2A5F" w14:textId="403FC673" w:rsidR="004E2195" w:rsidRDefault="004E2195">
      <w:pPr>
        <w:pStyle w:val="TOC3"/>
        <w:rPr>
          <w:rFonts w:eastAsiaTheme="minorEastAsia"/>
          <w:b w:val="0"/>
          <w:smallCaps w:val="0"/>
          <w:sz w:val="22"/>
          <w:lang w:val="en-US" w:eastAsia="en-US" w:bidi="ar-SA"/>
        </w:rPr>
      </w:pPr>
      <w:hyperlink w:anchor="_Toc63778785" w:history="1">
        <w:r w:rsidRPr="006715D8">
          <w:rPr>
            <w:rStyle w:val="Hyperlink"/>
          </w:rPr>
          <w:t>Serviciile profesionale</w:t>
        </w:r>
        <w:r>
          <w:rPr>
            <w:webHidden/>
          </w:rPr>
          <w:tab/>
        </w:r>
        <w:r>
          <w:rPr>
            <w:webHidden/>
          </w:rPr>
          <w:fldChar w:fldCharType="begin"/>
        </w:r>
        <w:r>
          <w:rPr>
            <w:webHidden/>
          </w:rPr>
          <w:instrText xml:space="preserve"> PAGEREF _Toc63778785 \h </w:instrText>
        </w:r>
        <w:r>
          <w:rPr>
            <w:webHidden/>
          </w:rPr>
        </w:r>
        <w:r>
          <w:rPr>
            <w:webHidden/>
          </w:rPr>
          <w:fldChar w:fldCharType="separate"/>
        </w:r>
        <w:r>
          <w:rPr>
            <w:webHidden/>
          </w:rPr>
          <w:t>16</w:t>
        </w:r>
        <w:r>
          <w:rPr>
            <w:webHidden/>
          </w:rPr>
          <w:fldChar w:fldCharType="end"/>
        </w:r>
      </w:hyperlink>
    </w:p>
    <w:p w14:paraId="10D25F79" w14:textId="77017A37" w:rsidR="004E2195" w:rsidRDefault="004E2195">
      <w:pPr>
        <w:pStyle w:val="TOC5"/>
        <w:rPr>
          <w:rFonts w:eastAsiaTheme="minorEastAsia"/>
          <w:noProof/>
          <w:sz w:val="22"/>
          <w:lang w:val="en-US" w:eastAsia="en-US" w:bidi="ar-SA"/>
        </w:rPr>
      </w:pPr>
      <w:hyperlink w:anchor="_Toc63778786" w:history="1">
        <w:r w:rsidRPr="006715D8">
          <w:rPr>
            <w:rStyle w:val="Hyperlink"/>
            <w:noProof/>
          </w:rPr>
          <w:t>CCPA (California Consumer Privacy Act)</w:t>
        </w:r>
        <w:r>
          <w:rPr>
            <w:noProof/>
            <w:webHidden/>
          </w:rPr>
          <w:tab/>
        </w:r>
        <w:r>
          <w:rPr>
            <w:noProof/>
            <w:webHidden/>
          </w:rPr>
          <w:fldChar w:fldCharType="begin"/>
        </w:r>
        <w:r>
          <w:rPr>
            <w:noProof/>
            <w:webHidden/>
          </w:rPr>
          <w:instrText xml:space="preserve"> PAGEREF _Toc63778786 \h </w:instrText>
        </w:r>
        <w:r>
          <w:rPr>
            <w:noProof/>
            <w:webHidden/>
          </w:rPr>
        </w:r>
        <w:r>
          <w:rPr>
            <w:noProof/>
            <w:webHidden/>
          </w:rPr>
          <w:fldChar w:fldCharType="separate"/>
        </w:r>
        <w:r>
          <w:rPr>
            <w:noProof/>
            <w:webHidden/>
          </w:rPr>
          <w:t>19</w:t>
        </w:r>
        <w:r>
          <w:rPr>
            <w:noProof/>
            <w:webHidden/>
          </w:rPr>
          <w:fldChar w:fldCharType="end"/>
        </w:r>
      </w:hyperlink>
    </w:p>
    <w:p w14:paraId="71A55A14" w14:textId="0C38924B" w:rsidR="004E2195" w:rsidRDefault="004E2195">
      <w:pPr>
        <w:pStyle w:val="TOC5"/>
        <w:rPr>
          <w:rFonts w:eastAsiaTheme="minorEastAsia"/>
          <w:noProof/>
          <w:sz w:val="22"/>
          <w:lang w:val="en-US" w:eastAsia="en-US" w:bidi="ar-SA"/>
        </w:rPr>
      </w:pPr>
      <w:hyperlink w:anchor="_Toc63778787" w:history="1">
        <w:r w:rsidRPr="006715D8">
          <w:rPr>
            <w:rStyle w:val="Hyperlink"/>
            <w:noProof/>
          </w:rPr>
          <w:t>Datele biometrice</w:t>
        </w:r>
        <w:r>
          <w:rPr>
            <w:noProof/>
            <w:webHidden/>
          </w:rPr>
          <w:tab/>
        </w:r>
        <w:r>
          <w:rPr>
            <w:noProof/>
            <w:webHidden/>
          </w:rPr>
          <w:fldChar w:fldCharType="begin"/>
        </w:r>
        <w:r>
          <w:rPr>
            <w:noProof/>
            <w:webHidden/>
          </w:rPr>
          <w:instrText xml:space="preserve"> PAGEREF _Toc63778787 \h </w:instrText>
        </w:r>
        <w:r>
          <w:rPr>
            <w:noProof/>
            <w:webHidden/>
          </w:rPr>
        </w:r>
        <w:r>
          <w:rPr>
            <w:noProof/>
            <w:webHidden/>
          </w:rPr>
          <w:fldChar w:fldCharType="separate"/>
        </w:r>
        <w:r>
          <w:rPr>
            <w:noProof/>
            <w:webHidden/>
          </w:rPr>
          <w:t>19</w:t>
        </w:r>
        <w:r>
          <w:rPr>
            <w:noProof/>
            <w:webHidden/>
          </w:rPr>
          <w:fldChar w:fldCharType="end"/>
        </w:r>
      </w:hyperlink>
    </w:p>
    <w:p w14:paraId="6F7DA926" w14:textId="5584FD77" w:rsidR="004E2195" w:rsidRDefault="004E2195">
      <w:pPr>
        <w:pStyle w:val="TOC1"/>
        <w:tabs>
          <w:tab w:val="right" w:leader="dot" w:pos="5030"/>
        </w:tabs>
        <w:rPr>
          <w:rFonts w:eastAsiaTheme="minorEastAsia"/>
          <w:b w:val="0"/>
          <w:caps w:val="0"/>
          <w:noProof/>
          <w:sz w:val="22"/>
          <w:lang w:val="en-US" w:eastAsia="en-US" w:bidi="ar-SA"/>
        </w:rPr>
      </w:pPr>
      <w:hyperlink w:anchor="_Toc63778788" w:history="1">
        <w:r w:rsidRPr="006715D8">
          <w:rPr>
            <w:rStyle w:val="Hyperlink"/>
            <w:noProof/>
          </w:rPr>
          <w:t>Anexa 2 – Clauzele contractuale standard (persoană desemnată de operator)</w:t>
        </w:r>
        <w:r>
          <w:rPr>
            <w:noProof/>
            <w:webHidden/>
          </w:rPr>
          <w:tab/>
        </w:r>
        <w:r>
          <w:rPr>
            <w:noProof/>
            <w:webHidden/>
          </w:rPr>
          <w:fldChar w:fldCharType="begin"/>
        </w:r>
        <w:r>
          <w:rPr>
            <w:noProof/>
            <w:webHidden/>
          </w:rPr>
          <w:instrText xml:space="preserve"> PAGEREF _Toc63778788 \h </w:instrText>
        </w:r>
        <w:r>
          <w:rPr>
            <w:noProof/>
            <w:webHidden/>
          </w:rPr>
        </w:r>
        <w:r>
          <w:rPr>
            <w:noProof/>
            <w:webHidden/>
          </w:rPr>
          <w:fldChar w:fldCharType="separate"/>
        </w:r>
        <w:r>
          <w:rPr>
            <w:noProof/>
            <w:webHidden/>
          </w:rPr>
          <w:t>20</w:t>
        </w:r>
        <w:r>
          <w:rPr>
            <w:noProof/>
            <w:webHidden/>
          </w:rPr>
          <w:fldChar w:fldCharType="end"/>
        </w:r>
      </w:hyperlink>
    </w:p>
    <w:p w14:paraId="42CF089F" w14:textId="4E3756A8" w:rsidR="004E2195" w:rsidRDefault="004E2195">
      <w:pPr>
        <w:pStyle w:val="TOC1"/>
        <w:tabs>
          <w:tab w:val="right" w:leader="dot" w:pos="5030"/>
        </w:tabs>
        <w:rPr>
          <w:rFonts w:eastAsiaTheme="minorEastAsia"/>
          <w:b w:val="0"/>
          <w:caps w:val="0"/>
          <w:noProof/>
          <w:sz w:val="22"/>
          <w:lang w:val="en-US" w:eastAsia="en-US" w:bidi="ar-SA"/>
        </w:rPr>
      </w:pPr>
      <w:hyperlink w:anchor="_Toc63778789" w:history="1">
        <w:r w:rsidRPr="006715D8">
          <w:rPr>
            <w:rStyle w:val="Hyperlink"/>
            <w:noProof/>
          </w:rPr>
          <w:t>Anexa 3 – Termenii Regulamentului general privind protecţia datelor al Uniunii Europene</w:t>
        </w:r>
        <w:r>
          <w:rPr>
            <w:noProof/>
            <w:webHidden/>
          </w:rPr>
          <w:tab/>
        </w:r>
        <w:r>
          <w:rPr>
            <w:noProof/>
            <w:webHidden/>
          </w:rPr>
          <w:fldChar w:fldCharType="begin"/>
        </w:r>
        <w:r>
          <w:rPr>
            <w:noProof/>
            <w:webHidden/>
          </w:rPr>
          <w:instrText xml:space="preserve"> PAGEREF _Toc63778789 \h </w:instrText>
        </w:r>
        <w:r>
          <w:rPr>
            <w:noProof/>
            <w:webHidden/>
          </w:rPr>
        </w:r>
        <w:r>
          <w:rPr>
            <w:noProof/>
            <w:webHidden/>
          </w:rPr>
          <w:fldChar w:fldCharType="separate"/>
        </w:r>
        <w:r>
          <w:rPr>
            <w:noProof/>
            <w:webHidden/>
          </w:rPr>
          <w:t>27</w:t>
        </w:r>
        <w:r>
          <w:rPr>
            <w:noProof/>
            <w:webHidden/>
          </w:rPr>
          <w:fldChar w:fldCharType="end"/>
        </w:r>
      </w:hyperlink>
    </w:p>
    <w:p w14:paraId="078B3149" w14:textId="1B8A924E" w:rsidR="00D70DF3" w:rsidRDefault="00A430D3" w:rsidP="007829B6">
      <w:pPr>
        <w:pStyle w:val="TOC1"/>
        <w:tabs>
          <w:tab w:val="right" w:leader="dot" w:pos="5030"/>
        </w:tabs>
        <w:sectPr w:rsidR="00D70DF3" w:rsidSect="002931C3">
          <w:type w:val="continuous"/>
          <w:pgSz w:w="12240" w:h="15840"/>
          <w:pgMar w:top="1440" w:right="720" w:bottom="1440" w:left="720" w:header="720" w:footer="720" w:gutter="0"/>
          <w:cols w:num="2" w:space="720"/>
          <w:docGrid w:linePitch="360"/>
        </w:sectPr>
      </w:pPr>
      <w:r>
        <w:fldChar w:fldCharType="end"/>
      </w:r>
    </w:p>
    <w:p w14:paraId="1F9D504A" w14:textId="77777777" w:rsidR="008D5114" w:rsidRPr="00097CE0" w:rsidRDefault="008D5114" w:rsidP="007829B6">
      <w:pPr>
        <w:spacing w:after="120"/>
      </w:pPr>
      <w:bookmarkStart w:id="2" w:name="_Toc507768531"/>
      <w:bookmarkStart w:id="3" w:name="_Toc6563780"/>
      <w:bookmarkStart w:id="4" w:name="_Toc26883653"/>
      <w:r>
        <w:br w:type="page"/>
      </w:r>
    </w:p>
    <w:p w14:paraId="4E4BAF0B" w14:textId="37F3D0C8" w:rsidR="009776B9" w:rsidRPr="00097CE0" w:rsidRDefault="009776B9" w:rsidP="007829B6">
      <w:pPr>
        <w:pStyle w:val="ProductList-SectionHeading"/>
        <w:spacing w:after="120"/>
        <w:outlineLvl w:val="0"/>
      </w:pPr>
      <w:bookmarkStart w:id="5" w:name="Introduction"/>
      <w:bookmarkStart w:id="6" w:name="_Toc63778759"/>
      <w:r>
        <w:lastRenderedPageBreak/>
        <w:t>Introducere</w:t>
      </w:r>
      <w:bookmarkEnd w:id="2"/>
      <w:bookmarkEnd w:id="3"/>
      <w:bookmarkEnd w:id="4"/>
      <w:bookmarkEnd w:id="5"/>
      <w:bookmarkEnd w:id="6"/>
    </w:p>
    <w:p w14:paraId="5EC53F1A" w14:textId="77777777" w:rsidR="006F4499" w:rsidRPr="00B73D8A" w:rsidRDefault="006F4499" w:rsidP="006F4499">
      <w:pPr>
        <w:pStyle w:val="ProductList-Body"/>
        <w:spacing w:after="120" w:line="226" w:lineRule="auto"/>
      </w:pPr>
      <w:bookmarkStart w:id="7" w:name="_Toc507768532"/>
      <w:bookmarkStart w:id="8" w:name="_Toc6563781"/>
      <w:bookmarkStart w:id="9" w:name="_Toc26883654"/>
      <w:bookmarkStart w:id="10" w:name="_Toc507768534"/>
      <w:bookmarkStart w:id="11" w:name="_Toc6563783"/>
      <w:bookmarkStart w:id="12" w:name="_Toc26883656"/>
      <w:r>
        <w:t>Părțile sunt de acord că acest Act adițional privind protecția Datelor cu caracter personal pentru Serviciile online Microsoft („DPA”) prevede obligațiile acestora față de prelucrarea și securitatea Datelor Clientului și a Datelor cu caracter personal în legătură cu Serviciile online.</w:t>
      </w:r>
      <w:r>
        <w:rPr>
          <w:sz w:val="22"/>
        </w:rPr>
        <w:t xml:space="preserve"> </w:t>
      </w:r>
      <w:r>
        <w:t>DPA este inclus prin referință în Termenii Serviciilor online (sau într-o locație ulterioară din Drepturile de utilizare).</w:t>
      </w:r>
      <w:r>
        <w:rPr>
          <w:sz w:val="22"/>
        </w:rPr>
        <w:t xml:space="preserve"> </w:t>
      </w:r>
      <w:r>
        <w:t xml:space="preserve">De asemenea, părțile sunt de acord că, cu excepția cazului în care există un acord separat privind Serviciile profesionale, acest DPA reglementează prelucrarea și securitatea Datelor Serviciilor profesionale. </w:t>
      </w:r>
      <w:bookmarkStart w:id="13" w:name="_Hlk24368805"/>
      <w:r>
        <w:t xml:space="preserve">Utilizarea de către Client a Produselor ce nu aparțin companiei Microsoft este reglementată de termeni separați, inclusiv de termeni diferiți privind confidențialitatea și securitatea. </w:t>
      </w:r>
      <w:bookmarkEnd w:id="13"/>
    </w:p>
    <w:p w14:paraId="5012B10B" w14:textId="7212E4F8" w:rsidR="006F4499" w:rsidRPr="00B73D8A" w:rsidRDefault="006F4499" w:rsidP="006F4499">
      <w:pPr>
        <w:pStyle w:val="CommentText"/>
        <w:spacing w:after="120" w:line="226" w:lineRule="auto"/>
        <w:rPr>
          <w:sz w:val="18"/>
          <w:szCs w:val="18"/>
        </w:rPr>
      </w:pPr>
      <w:r>
        <w:rPr>
          <w:sz w:val="18"/>
          <w:szCs w:val="18"/>
        </w:rPr>
        <w:t xml:space="preserve">În cazul unui conflict sau al unei inconsecvențe între Termenii DPA și oricare alți termeni din contractul de licențiere în volum al Clientului, vor prevala Termenii DPA. Prevederile din Termenii DPA prevalează față de orice prevederi conflictuale din Angajamentul Microsoft de respectare a confidențialității care s-ar aplica de altfel pentru prelucrarea Datelor Clientului, Datelor cu caracter personal sau Datelor Serviciilor profesionale, așa cum sunt definite în acest document. Pentru claritate, conform Clauzei 10 din Clauzele contractuale </w:t>
      </w:r>
      <w:r w:rsidR="00B86B54">
        <w:rPr>
          <w:sz w:val="18"/>
          <w:szCs w:val="18"/>
        </w:rPr>
        <w:t>standard</w:t>
      </w:r>
      <w:r>
        <w:rPr>
          <w:sz w:val="18"/>
          <w:szCs w:val="18"/>
        </w:rPr>
        <w:t xml:space="preserve">din </w:t>
      </w:r>
      <w:hyperlink w:anchor="Attachment2" w:history="1">
        <w:r>
          <w:rPr>
            <w:rStyle w:val="Hyperlink"/>
            <w:sz w:val="18"/>
            <w:szCs w:val="18"/>
          </w:rPr>
          <w:t>Anexa 2</w:t>
        </w:r>
      </w:hyperlink>
      <w:r>
        <w:rPr>
          <w:sz w:val="18"/>
          <w:szCs w:val="18"/>
        </w:rPr>
        <w:t xml:space="preserve">, Clauzele contractuale </w:t>
      </w:r>
      <w:r w:rsidR="00156CA3">
        <w:t>standard</w:t>
      </w:r>
      <w:r w:rsidR="00156CA3">
        <w:rPr>
          <w:sz w:val="18"/>
          <w:szCs w:val="18"/>
        </w:rPr>
        <w:t xml:space="preserve"> </w:t>
      </w:r>
      <w:r>
        <w:rPr>
          <w:sz w:val="18"/>
          <w:szCs w:val="18"/>
        </w:rPr>
        <w:t>prevalează față de alte prevederi din Termenii DPA.</w:t>
      </w:r>
    </w:p>
    <w:p w14:paraId="781EE2B6" w14:textId="77777777" w:rsidR="006F4499" w:rsidRDefault="006F4499" w:rsidP="006F4499">
      <w:pPr>
        <w:pStyle w:val="ProductList-Body"/>
        <w:spacing w:after="120" w:line="226" w:lineRule="auto"/>
      </w:pPr>
      <w:r>
        <w:t>Microsoft își asumă angajamentele din acest DPA față de toți clienții care dețin contracte de licențiere în volum. Aceste angajamente sunt obligatorii pentru Microsoft față de Client, indiferent de (1) versiunea Drepturilor de utilizare care se aplică tuturor abonamentelor la Serviciile online sau (2) orice alt contract în care se face trimitere la TSO.</w:t>
      </w:r>
    </w:p>
    <w:p w14:paraId="53EC59A6" w14:textId="77777777" w:rsidR="006F4499" w:rsidRDefault="006F4499" w:rsidP="006F4499">
      <w:pPr>
        <w:pStyle w:val="ProductList-SubSubSectionHeading"/>
        <w:spacing w:after="120" w:line="226" w:lineRule="auto"/>
        <w:outlineLvl w:val="1"/>
      </w:pPr>
      <w:bookmarkStart w:id="14" w:name="_Toc42764827"/>
      <w:bookmarkStart w:id="15" w:name="_Toc63778760"/>
      <w:bookmarkEnd w:id="7"/>
      <w:bookmarkEnd w:id="8"/>
      <w:bookmarkEnd w:id="9"/>
      <w:r>
        <w:t>Termenii DPA aplicabili și actualizări</w:t>
      </w:r>
      <w:bookmarkEnd w:id="14"/>
      <w:bookmarkEnd w:id="15"/>
    </w:p>
    <w:p w14:paraId="2D38271F" w14:textId="77777777" w:rsidR="006F4499" w:rsidRPr="0066689D" w:rsidRDefault="006F4499" w:rsidP="006F4499">
      <w:pPr>
        <w:pStyle w:val="ProductList-Body"/>
        <w:spacing w:after="120" w:line="226" w:lineRule="auto"/>
        <w:ind w:left="187"/>
        <w:outlineLvl w:val="2"/>
        <w:rPr>
          <w:b/>
          <w:color w:val="0072C6"/>
        </w:rPr>
      </w:pPr>
      <w:r>
        <w:rPr>
          <w:b/>
          <w:color w:val="0072C6"/>
        </w:rPr>
        <w:t>Limitări cu privire la actualizări</w:t>
      </w:r>
    </w:p>
    <w:p w14:paraId="5E41A6BA" w14:textId="77777777" w:rsidR="006F4499" w:rsidRDefault="006F4499" w:rsidP="006F4499">
      <w:pPr>
        <w:pStyle w:val="ProductList-Body"/>
        <w:spacing w:after="120" w:line="226" w:lineRule="auto"/>
        <w:ind w:left="158"/>
      </w:pPr>
      <w:r>
        <w:t>Când Clientul reînnoiește sau achiziționează un nou abonament la un Serviciu online, se vor aplica Termenii DPA valabili în acel moment, care nu se vor modifica pe durata abonamentului Clientului la Serviciul online respectiv.</w:t>
      </w:r>
    </w:p>
    <w:p w14:paraId="17A61EF1" w14:textId="77777777" w:rsidR="006F4499" w:rsidRPr="00EC4F44" w:rsidRDefault="006F4499" w:rsidP="006F4499">
      <w:pPr>
        <w:pStyle w:val="ProductList-Body"/>
        <w:spacing w:after="120" w:line="226" w:lineRule="auto"/>
        <w:ind w:left="187"/>
        <w:outlineLvl w:val="2"/>
        <w:rPr>
          <w:b/>
          <w:color w:val="0072C6"/>
        </w:rPr>
      </w:pPr>
      <w:bookmarkStart w:id="16" w:name="_Hlk40343587"/>
      <w:r>
        <w:rPr>
          <w:b/>
          <w:color w:val="0072C6"/>
        </w:rPr>
        <w:t>Caracteristici noi, suplimente sau produse software corelate</w:t>
      </w:r>
      <w:bookmarkEnd w:id="16"/>
    </w:p>
    <w:p w14:paraId="5AFDB035" w14:textId="77777777" w:rsidR="006F4499" w:rsidRDefault="006F4499" w:rsidP="006F4499">
      <w:pPr>
        <w:pStyle w:val="ProductList-Body"/>
        <w:spacing w:after="120" w:line="226" w:lineRule="auto"/>
        <w:ind w:left="158"/>
      </w:pPr>
      <w:r>
        <w:t>În ciuda limitărilor referitoare la actualizări menționate mai sus, atunci când Microsoft lansează noi caracteristici, suplimente sau produse software corelate (care nu au fost incluse anterior în abonament), Microsoft poate să includă termeni sau să aducă actualizări la documentul DPA care se vor aplica în cazul utilizării de către Client a noilor caracteristici, suplimente sau produse software corelate. Dacă termenii respectivi aduc modificări contrare importante la Termenii DPA, Microsoft îi va acorda Clientului opțiunea de a utiliza noile caracteristici, suplimente sau produse software corelate fără a pierde funcționalitatea existentă a unui Serviciu online disponibil în general. În cazul în care Clientul nu folosește noile caracteristici, suplimente sau produse software corelate, noii termeni nu se vor aplica.</w:t>
      </w:r>
    </w:p>
    <w:p w14:paraId="515DC4FC" w14:textId="77777777" w:rsidR="006F4499" w:rsidRPr="00417241" w:rsidRDefault="006F4499" w:rsidP="006F4499">
      <w:pPr>
        <w:pStyle w:val="ProductList-Body"/>
        <w:spacing w:after="120" w:line="226" w:lineRule="auto"/>
        <w:ind w:left="187"/>
        <w:outlineLvl w:val="2"/>
        <w:rPr>
          <w:b/>
          <w:color w:val="0072C6"/>
        </w:rPr>
      </w:pPr>
      <w:r>
        <w:rPr>
          <w:b/>
          <w:color w:val="0072C6"/>
        </w:rPr>
        <w:t>Cerințe și reglementări guvernamentale</w:t>
      </w:r>
    </w:p>
    <w:p w14:paraId="155AC853" w14:textId="77777777" w:rsidR="006F4499" w:rsidRPr="00E47CD3" w:rsidRDefault="006F4499" w:rsidP="006F4499">
      <w:pPr>
        <w:pStyle w:val="ProductList-Body"/>
        <w:spacing w:after="120" w:line="226" w:lineRule="auto"/>
        <w:ind w:left="158"/>
      </w:pPr>
      <w:r>
        <w:t>În ciuda limitărilor referitoare la actualizări menționate mai sus, Microsoft are dreptul să modifice sau să înceteze un Serviciu online în orice țară ori jurisdicție în care există o cerință sau o obligație legală, actuală ori viitoare, (1) care supune compania Microsoft oricărei reglementări sau cerințe ce nu se aplică cu titlu general societăților ce își desfășoară activitatea acolo, (2) care pune compania Microsoft în dificultate cu privire la continuarea furnizării Serviciului online fără a-l modifica și/sau (3) care determină compania Microsoft să considere că Termenii DPA ori Serviciul online pot intra în conflict cu o astfel de cerință sau obligație.</w:t>
      </w:r>
    </w:p>
    <w:p w14:paraId="533F1F74" w14:textId="77777777" w:rsidR="009776B9" w:rsidRPr="00097CE0" w:rsidRDefault="009776B9" w:rsidP="007829B6">
      <w:pPr>
        <w:pStyle w:val="ProductList-SubSubSectionHeading"/>
        <w:spacing w:after="120"/>
        <w:outlineLvl w:val="1"/>
      </w:pPr>
      <w:bookmarkStart w:id="17" w:name="_Toc63778761"/>
      <w:r>
        <w:t>Notificări electronice</w:t>
      </w:r>
      <w:bookmarkEnd w:id="10"/>
      <w:bookmarkEnd w:id="11"/>
      <w:bookmarkEnd w:id="12"/>
      <w:bookmarkEnd w:id="17"/>
    </w:p>
    <w:p w14:paraId="37A67D7B" w14:textId="77777777" w:rsidR="009776B9" w:rsidRPr="00097CE0" w:rsidRDefault="009776B9" w:rsidP="007829B6">
      <w:pPr>
        <w:pStyle w:val="ProductList-Body"/>
        <w:spacing w:after="120"/>
      </w:pPr>
      <w:r>
        <w:t xml:space="preserve">Microsoft poate furniza Clientului informaţii şi notificări despre Serviciile online în mod electronic, prin e-mail, prin portalul pentru Serviciul online respectiv sau prin intermediul unui site web indicat de Microsoft. Notificarea se consideră efectuată la data când este pusă la dispoziţie de către Microsoft. </w:t>
      </w:r>
    </w:p>
    <w:p w14:paraId="7A124922" w14:textId="77777777" w:rsidR="009776B9" w:rsidRPr="00097CE0" w:rsidRDefault="009776B9" w:rsidP="007829B6">
      <w:pPr>
        <w:pStyle w:val="ProductList-SubSubSectionHeading"/>
        <w:spacing w:after="120"/>
        <w:outlineLvl w:val="1"/>
      </w:pPr>
      <w:bookmarkStart w:id="18" w:name="_Toc507768535"/>
      <w:bookmarkStart w:id="19" w:name="_Toc6563784"/>
      <w:bookmarkStart w:id="20" w:name="_Toc26883657"/>
      <w:bookmarkStart w:id="21" w:name="_Toc63778762"/>
      <w:r>
        <w:t>Versiunile anterioare</w:t>
      </w:r>
      <w:bookmarkEnd w:id="18"/>
      <w:bookmarkEnd w:id="19"/>
      <w:bookmarkEnd w:id="20"/>
      <w:bookmarkEnd w:id="21"/>
    </w:p>
    <w:p w14:paraId="6CA8233C" w14:textId="1028E1FB" w:rsidR="009776B9" w:rsidRPr="00097CE0" w:rsidRDefault="006F4499" w:rsidP="007829B6">
      <w:pPr>
        <w:pStyle w:val="ProductList-Body"/>
        <w:spacing w:after="120"/>
      </w:pPr>
      <w:r>
        <w:t xml:space="preserve">Termenii DPA conțin termenii pentru Serviciile online disponibile în prezent. Pentru versiunile anterioare ale Termenilor DPA, Clientul poate consulta </w:t>
      </w:r>
      <w:bookmarkStart w:id="22" w:name="_Hlk27046654"/>
      <w:r>
        <w:fldChar w:fldCharType="begin"/>
      </w:r>
      <w:r>
        <w:instrText>HYPERLINK "https://aka.ms/licensingdocs"</w:instrText>
      </w:r>
      <w:r>
        <w:fldChar w:fldCharType="separate"/>
      </w:r>
      <w:r>
        <w:rPr>
          <w:rStyle w:val="Hyperlink"/>
        </w:rPr>
        <w:t>https://aka.ms/licensingdocs</w:t>
      </w:r>
      <w:r>
        <w:fldChar w:fldCharType="end"/>
      </w:r>
      <w:bookmarkEnd w:id="22"/>
      <w:r>
        <w:t xml:space="preserve"> sau poate contacta resellerul sau administratorul de cont Microsoft</w:t>
      </w:r>
      <w:r w:rsidR="001C276F">
        <w:t>.</w:t>
      </w:r>
    </w:p>
    <w:bookmarkStart w:id="23" w:name="_Hlk494736247"/>
    <w:bookmarkStart w:id="24" w:name="_Hlk494736381"/>
    <w:p w14:paraId="5CA89841" w14:textId="49C532ED" w:rsidR="0074788A" w:rsidRPr="00097CE0" w:rsidRDefault="00637D55" w:rsidP="0074788A">
      <w:pPr>
        <w:pStyle w:val="ProductList-Body"/>
        <w:shd w:val="clear" w:color="auto" w:fill="A6A6A6" w:themeFill="background1" w:themeFillShade="A6"/>
        <w:spacing w:after="120"/>
        <w:jc w:val="right"/>
      </w:pPr>
      <w:r>
        <w:fldChar w:fldCharType="begin"/>
      </w:r>
      <w:r>
        <w:instrText xml:space="preserve"> HYPERLINK \l "TableofContents" \o "Cuprins" </w:instrText>
      </w:r>
      <w:r>
        <w:fldChar w:fldCharType="separate"/>
      </w:r>
      <w:r w:rsidR="00F33AE1">
        <w:rPr>
          <w:rStyle w:val="Hyperlink"/>
          <w:sz w:val="16"/>
          <w:szCs w:val="16"/>
        </w:rPr>
        <w:t>Cuprins</w:t>
      </w:r>
      <w:r>
        <w:rPr>
          <w:rStyle w:val="Hyperlink"/>
          <w:sz w:val="16"/>
          <w:szCs w:val="16"/>
        </w:rPr>
        <w:fldChar w:fldCharType="end"/>
      </w:r>
      <w:r w:rsidR="00F33AE1">
        <w:rPr>
          <w:sz w:val="16"/>
          <w:szCs w:val="16"/>
        </w:rPr>
        <w:t>/</w:t>
      </w:r>
      <w:hyperlink w:anchor="GeneralTerms" w:tooltip="Termeni generali" w:history="1">
        <w:r w:rsidR="00F33AE1">
          <w:rPr>
            <w:rStyle w:val="Hyperlink"/>
            <w:sz w:val="16"/>
            <w:szCs w:val="16"/>
          </w:rPr>
          <w:t>Termeni generali</w:t>
        </w:r>
      </w:hyperlink>
    </w:p>
    <w:p w14:paraId="40E64317" w14:textId="77777777" w:rsidR="0074788A" w:rsidRPr="00097CE0" w:rsidRDefault="0074788A" w:rsidP="007829B6">
      <w:pPr>
        <w:pStyle w:val="ProductList-Body"/>
        <w:spacing w:after="120"/>
      </w:pPr>
    </w:p>
    <w:p w14:paraId="6B34AF1C" w14:textId="0C0681DF" w:rsidR="00D11AA3" w:rsidRDefault="00D11AA3" w:rsidP="007829B6">
      <w:pPr>
        <w:pStyle w:val="ProductList-Body"/>
        <w:spacing w:after="120"/>
        <w:sectPr w:rsidR="00D11AA3" w:rsidSect="009776B9">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097CE0" w:rsidRDefault="009776B9" w:rsidP="007829B6">
      <w:pPr>
        <w:pStyle w:val="ProductList-SectionHeading"/>
        <w:spacing w:after="120"/>
        <w:outlineLvl w:val="0"/>
      </w:pPr>
      <w:bookmarkStart w:id="25" w:name="_Toc507768537"/>
      <w:bookmarkStart w:id="26" w:name="_Toc6563786"/>
      <w:bookmarkStart w:id="27" w:name="_Toc26883659"/>
      <w:bookmarkStart w:id="28" w:name="Definitions"/>
      <w:bookmarkStart w:id="29" w:name="_Toc63778763"/>
      <w:bookmarkEnd w:id="23"/>
      <w:bookmarkEnd w:id="24"/>
      <w:r>
        <w:lastRenderedPageBreak/>
        <w:t>Definiţii</w:t>
      </w:r>
      <w:bookmarkEnd w:id="25"/>
      <w:bookmarkEnd w:id="26"/>
      <w:bookmarkEnd w:id="27"/>
      <w:bookmarkEnd w:id="29"/>
    </w:p>
    <w:bookmarkEnd w:id="28"/>
    <w:p w14:paraId="32C99E92" w14:textId="77777777" w:rsidR="00253BA3" w:rsidRPr="00097CE0" w:rsidRDefault="00253BA3" w:rsidP="007829B6">
      <w:pPr>
        <w:pStyle w:val="ProductList-Body"/>
        <w:spacing w:after="120"/>
      </w:pPr>
      <w:r>
        <w:t>Termenii utilizaţi, scriși cu majusculă, dar care nu sunt definiţi în prezentul DPA vor avea semnificaţiile ce le sunt conferite în acordul de licenţiere în volum. În prezentul DPA sunt utilizaţi următorii termeni definiţi:</w:t>
      </w:r>
    </w:p>
    <w:p w14:paraId="7BD5029B" w14:textId="77777777" w:rsidR="00253BA3" w:rsidRPr="00097CE0" w:rsidRDefault="00253BA3" w:rsidP="007829B6">
      <w:pPr>
        <w:pStyle w:val="ProductList-Body"/>
        <w:spacing w:after="120"/>
      </w:pPr>
      <w:r>
        <w:t>„Date de client” înseamnă toate datele, inclusiv toate fișierele text, sunet, video sau imagine și produsele software furnizate companiei Microsoft de către Client sau în numele acestuia prin intermediul utilizării Serviciului online. Datele Clientului nu includ Datele Serviciilor profesionale.</w:t>
      </w:r>
    </w:p>
    <w:p w14:paraId="4A2B9045" w14:textId="03B2F27E" w:rsidR="006F4499" w:rsidRPr="00097CE0" w:rsidRDefault="006F4499" w:rsidP="006F4499">
      <w:pPr>
        <w:pStyle w:val="ProductList-Body"/>
        <w:spacing w:after="120"/>
      </w:pPr>
      <w:r>
        <w:t xml:space="preserve">„Cerinţele privind protecţia datelor” înseamnă GDPR, legislaţia locală din UE sau EEA privind protecţia datelor, precum și oricare legi, reglementări și alte cerinţe legale privitoare la (a) confidenţialitate și securitatea datelor; și (b) utilizarea, colectarea, păstrarea, stocarea, securitatea, divulgarea, transferul, eliminarea și alte prelucrări ale </w:t>
      </w:r>
      <w:r w:rsidR="00156CA3">
        <w:t xml:space="preserve">oricaror </w:t>
      </w:r>
      <w:r>
        <w:t>Date cu caracter personal.</w:t>
      </w:r>
    </w:p>
    <w:p w14:paraId="35D1DDA9" w14:textId="77777777" w:rsidR="00253BA3" w:rsidRPr="00097CE0" w:rsidRDefault="00253BA3" w:rsidP="007829B6">
      <w:pPr>
        <w:pStyle w:val="ProductList-Body"/>
        <w:spacing w:after="120"/>
      </w:pPr>
      <w:r>
        <w:t>„Date de diagnostic” înseamnă datele colectate sau obţinute de Microsoft din software-ul instalat local de Client în legătură cu Serviciile online. Datele de diagnostic mai sunt denumite și telemetrie. Datele de diagnostic nu includ Datele de client, Datele generate de serviciu sau Datele Serviciilor profesionale.</w:t>
      </w:r>
    </w:p>
    <w:p w14:paraId="39A4B16D" w14:textId="6E890E82" w:rsidR="006F4499" w:rsidRDefault="006F4499" w:rsidP="006F4499">
      <w:pPr>
        <w:pStyle w:val="ProductList-Body"/>
        <w:spacing w:after="120" w:line="226" w:lineRule="auto"/>
      </w:pPr>
      <w:r>
        <w:t xml:space="preserve">„Termenii DPA” înseamnă termenii din DPA și </w:t>
      </w:r>
      <w:r w:rsidR="002635DF">
        <w:t xml:space="preserve">orice </w:t>
      </w:r>
      <w:r>
        <w:t>termen special a</w:t>
      </w:r>
      <w:r w:rsidR="002635DF">
        <w:t>l</w:t>
      </w:r>
      <w:r>
        <w:t xml:space="preserve"> Serviciilor online din Drepturile de utilizare, care se adaugă la sau modifică termenii privind confidențialitatea și securitatea din cadrul DPA pentru un anumit Serviciu online (sau pentru o anumită caracteristică a unui Serviciu online). În cazul unui conflict sau al unei inconsecvențe între Termenii DPA și termenii speciali ai Serviciului online, vor prevala Termenii speciali ai Serviciului online cu privire la Serviciul online aplicabil (sau la o caracteristică a Serviciului online respectiv). </w:t>
      </w:r>
    </w:p>
    <w:p w14:paraId="3410D5D2" w14:textId="77777777" w:rsidR="00253BA3" w:rsidRPr="00097CE0" w:rsidRDefault="00253BA3" w:rsidP="007829B6">
      <w:pPr>
        <w:pStyle w:val="ProductList-Body"/>
        <w:spacing w:after="120"/>
      </w:pPr>
      <w:r>
        <w:t>„GDPR” înseamnă Regulamentul (UE) nr. 2016/679 al Parlamentului European şi al Consiliului din 27 aprilie 2016 privind protecţia persoanelor fizice în ceea ce priveşte prelucrarea datelor cu caracter personal şi libera circulaţie a acestor date şi abrogarea Directivei 95/46/CE (Regulamentul general privind protecţia datelor).</w:t>
      </w:r>
    </w:p>
    <w:p w14:paraId="04E7A01A" w14:textId="77777777" w:rsidR="00253BA3" w:rsidRPr="00097CE0" w:rsidRDefault="00253BA3" w:rsidP="007829B6">
      <w:pPr>
        <w:pStyle w:val="ProductList-Body"/>
        <w:spacing w:after="120"/>
      </w:pPr>
      <w:r>
        <w:t xml:space="preserve">„Legislaţia locală din UE sau EEA privind protecţia datelor” înseamnă orice legislaţie şi reglementare subordonată ce implementează GDPR. </w:t>
      </w:r>
    </w:p>
    <w:p w14:paraId="44F5AB82" w14:textId="210239C1" w:rsidR="00253BA3" w:rsidRPr="00097CE0" w:rsidRDefault="00253BA3" w:rsidP="007829B6">
      <w:pPr>
        <w:pStyle w:val="ProductList-Body"/>
        <w:spacing w:after="120"/>
      </w:pPr>
      <w:r>
        <w:t xml:space="preserve">„Termenii GDPR” înseamnă termenii din </w:t>
      </w:r>
      <w:hyperlink w:anchor="Attachment3" w:history="1">
        <w:r>
          <w:rPr>
            <w:rStyle w:val="Hyperlink"/>
          </w:rPr>
          <w:t>Anexa 3</w:t>
        </w:r>
      </w:hyperlink>
      <w:r>
        <w:t>, în baza căreia Microsoft îşi asumă angajamente obligatorii cu privire la prelucrarea Datelor cu caracter personal în conformitate cu articolul 28 din GDPR.</w:t>
      </w:r>
    </w:p>
    <w:p w14:paraId="1FC17E8F" w14:textId="77777777" w:rsidR="00253BA3" w:rsidRPr="00097CE0" w:rsidRDefault="00253BA3" w:rsidP="007829B6">
      <w:pPr>
        <w:pStyle w:val="ProductList-Body"/>
        <w:spacing w:after="120"/>
      </w:pPr>
      <w:r>
        <w:t xml:space="preserve">„Date cu caracter personal” înseamnă orice informații privind o persoană fizică identificată sau identificabilă. O persoană fizică identificabilă este o persoană care poate fi identificată, direct sau indirect, în special prin referire la un element de identificare, cum ar fi un nume, un număr de identificare, date de localizare, un identificator online, sau la unul sau mai multe elemente specifice, proprii identităţii sale fizice, fiziologice, genetice, psihice, economice, culturale sau sociale. </w:t>
      </w:r>
    </w:p>
    <w:p w14:paraId="5D20EFBE" w14:textId="77777777" w:rsidR="00253BA3" w:rsidRPr="00097CE0" w:rsidRDefault="00253BA3" w:rsidP="007829B6">
      <w:pPr>
        <w:pStyle w:val="ProductList-Body"/>
        <w:spacing w:after="120"/>
      </w:pPr>
      <w:r>
        <w:t xml:space="preserve">„Datele Serviciilor profesionale” înseamnă toate datele, inclusiv toate fișierele text, audio sau video, imaginile sau produsele software furnizate companiei Microsoft de către Client sau în numele acestuia (sau pe care Microsoft este autorizat de Client să le obțină prin intermediul unui Serviciu online) sau obținute ori procesate în alt mod de compania Microsoft sau în numele său, în baza unui contract încheiat cu Microsoft pentru a obține Serviciile profesionale. </w:t>
      </w:r>
      <w:r>
        <w:rPr>
          <w:szCs w:val="18"/>
        </w:rPr>
        <w:t>Datele Serviciilor profesionale</w:t>
      </w:r>
      <w:r>
        <w:t xml:space="preserve"> </w:t>
      </w:r>
      <w:r>
        <w:rPr>
          <w:szCs w:val="18"/>
        </w:rPr>
        <w:t>includ</w:t>
      </w:r>
      <w:r>
        <w:t xml:space="preserve"> Datele de asistenţă.</w:t>
      </w:r>
    </w:p>
    <w:p w14:paraId="539A23EA" w14:textId="77777777" w:rsidR="00253BA3" w:rsidRPr="00097CE0" w:rsidRDefault="00253BA3" w:rsidP="007829B6">
      <w:pPr>
        <w:pStyle w:val="ProductList-Body"/>
        <w:spacing w:after="120"/>
      </w:pPr>
      <w:r>
        <w:t>„Datele generate de servicii” înseamnă datele generate sau derivate de Microsoft prin funcţionarea Serviciilor Online. Datele generate de servicii nu includ Datele de client, Datele de diagnostic sau Datele Serviciilor profesionale.</w:t>
      </w:r>
    </w:p>
    <w:p w14:paraId="5B60A451" w14:textId="2C8A135A" w:rsidR="00253BA3" w:rsidRPr="00097CE0" w:rsidRDefault="00253BA3" w:rsidP="007829B6">
      <w:pPr>
        <w:pStyle w:val="ProductList-Body"/>
        <w:spacing w:after="120"/>
      </w:pPr>
      <w:r>
        <w:t xml:space="preserve">„Clauze contractuale </w:t>
      </w:r>
      <w:r w:rsidR="002635DF">
        <w:t>standard</w:t>
      </w:r>
      <w:r>
        <w:t xml:space="preserve">” înseamnă clauzele contractuale </w:t>
      </w:r>
      <w:r w:rsidR="002635DF">
        <w:t xml:space="preserve">standard </w:t>
      </w:r>
      <w:r>
        <w:t xml:space="preserve">pentru transferul datelor cu caracter personal către persoanele împuternicite de către operator stabilite în terţe ţări care nu asigură nu nivel adecvat de protecţie a datelor, aşa cum se descrie în Articolul 46 din GDPR şi aprobate prin Decizia Comisiei Europene 2010/87/CE din 5 februarie 2010. Clauzele contractuale </w:t>
      </w:r>
      <w:r w:rsidR="00B86B54">
        <w:t>standard</w:t>
      </w:r>
      <w:r>
        <w:t xml:space="preserve">se găsesc în </w:t>
      </w:r>
      <w:hyperlink w:anchor="Attachment2" w:history="1">
        <w:r>
          <w:rPr>
            <w:rStyle w:val="Hyperlink"/>
          </w:rPr>
          <w:t>Anexa 2</w:t>
        </w:r>
      </w:hyperlink>
      <w:r>
        <w:t>.</w:t>
      </w:r>
      <w:r>
        <w:rPr>
          <w:rFonts w:ascii="Calibri" w:eastAsia="Calibri" w:hAnsi="Calibri" w:cs="Times New Roman"/>
        </w:rPr>
        <w:t xml:space="preserve"> </w:t>
      </w:r>
    </w:p>
    <w:p w14:paraId="258CAF3D" w14:textId="48152F00" w:rsidR="00253BA3" w:rsidRPr="00097CE0" w:rsidRDefault="006F4499" w:rsidP="007829B6">
      <w:pPr>
        <w:pStyle w:val="ProductList-Body"/>
        <w:spacing w:after="120"/>
      </w:pPr>
      <w:r>
        <w:t xml:space="preserve">„Subcontractant” înseamnă </w:t>
      </w:r>
      <w:r w:rsidR="002635DF">
        <w:t xml:space="preserve">alti </w:t>
      </w:r>
      <w:r>
        <w:t>procesatori pe care Microsoft îi utilizează pentru a prelucra Datele Clientului și Datele cu caracter personal, conform prevederilor din Articolul 28 din GDPR</w:t>
      </w:r>
      <w:r w:rsidR="00253BA3">
        <w:t xml:space="preserve">. </w:t>
      </w:r>
    </w:p>
    <w:p w14:paraId="212B7BA6" w14:textId="77777777" w:rsidR="00253BA3" w:rsidRPr="00097CE0" w:rsidRDefault="00253BA3" w:rsidP="007829B6">
      <w:pPr>
        <w:pStyle w:val="ProductList-Body"/>
        <w:spacing w:after="120"/>
      </w:pPr>
      <w:r>
        <w:t xml:space="preserve">„Date de sprijin” înseamnă toate datele, inclusiv toate fişierele text, audio sau video, imaginile sau produsele software furnizate companiei Microsoft de către Client sau în numele acestuia (sau pe care Microsoft este autorizat de Client să le obţină prin intermediul unui Serviciu online) în baza unui contract încheiat cu compania Microsoft pentru a obţine asistenţă tehnică pentru Serviciile online reglementate de prezentul contract. </w:t>
      </w:r>
      <w:r>
        <w:rPr>
          <w:szCs w:val="18"/>
        </w:rPr>
        <w:t>Datele de asistență reprezintă un subset al Datelor Serviciilor profesionale.</w:t>
      </w:r>
    </w:p>
    <w:p w14:paraId="3E32108C" w14:textId="5F1C3F07" w:rsidR="006F4499" w:rsidRDefault="00253BA3" w:rsidP="004E5E49">
      <w:pPr>
        <w:pStyle w:val="ProductList-Body"/>
        <w:spacing w:after="120"/>
      </w:pPr>
      <w:r>
        <w:t>Termenii utilizați, scrişi cu litere mici, dar care nu sunt definiți în acest DPA cum ar fi „încălcarea securității datelor cu caracter personal”, „prelucrarea”, „operator”, „persoană împuternicită de operator”, „crearea de profiluri”, „date cu caracter personal” și „persoană vizată”, vor avea aceleaș</w:t>
      </w:r>
      <w:r w:rsidR="002635DF">
        <w:t xml:space="preserve"> inteles ca cel </w:t>
      </w:r>
      <w:r>
        <w:t xml:space="preserve"> stabilit </w:t>
      </w:r>
      <w:r w:rsidR="002635DF">
        <w:t xml:space="preserve"> de</w:t>
      </w:r>
      <w:r>
        <w:t xml:space="preserve"> articolul 4 din GDPR, indiferent dacă prevederile GDPR se aplică sau nu. Termenii </w:t>
      </w:r>
      <w:r w:rsidR="004E5E49">
        <w:t>„</w:t>
      </w:r>
      <w:r>
        <w:t xml:space="preserve">importator de data” şi </w:t>
      </w:r>
      <w:r w:rsidR="004E5E49">
        <w:t>„</w:t>
      </w:r>
      <w:r>
        <w:t xml:space="preserve">exportator de date” au înţelesul acordat în clauzele contractuale </w:t>
      </w:r>
      <w:r w:rsidR="002635DF">
        <w:t>s tandard</w:t>
      </w:r>
      <w:r>
        <w:t>.</w:t>
      </w:r>
    </w:p>
    <w:p w14:paraId="19449C17" w14:textId="77777777" w:rsidR="006F4499" w:rsidRDefault="006F4499" w:rsidP="006F4499">
      <w:pPr>
        <w:pStyle w:val="ProductList-Body"/>
        <w:spacing w:after="120" w:line="230" w:lineRule="auto"/>
      </w:pPr>
      <w:r>
        <w:t>Pentru claritate și conform celor de mai sus, Datele Clientului, Datele de diagnostic, Datele generate de servicii și Datele Serviciilor profesionale pot să conțină Date cu caracter personal. În scop ilustrativ, consultați tabelul de mai jos:</w:t>
      </w:r>
    </w:p>
    <w:tbl>
      <w:tblPr>
        <w:tblStyle w:val="TableGrid"/>
        <w:tblW w:w="0" w:type="auto"/>
        <w:jc w:val="center"/>
        <w:tblLook w:val="04A0" w:firstRow="1" w:lastRow="0" w:firstColumn="1" w:lastColumn="0" w:noHBand="0" w:noVBand="1"/>
      </w:tblPr>
      <w:tblGrid>
        <w:gridCol w:w="9350"/>
      </w:tblGrid>
      <w:tr w:rsidR="006F4499" w:rsidRPr="0053240B" w14:paraId="083C4F38" w14:textId="77777777" w:rsidTr="00156CA3">
        <w:trPr>
          <w:trHeight w:val="576"/>
          <w:jc w:val="center"/>
        </w:trPr>
        <w:tc>
          <w:tcPr>
            <w:tcW w:w="9350" w:type="dxa"/>
          </w:tcPr>
          <w:p w14:paraId="7824E443" w14:textId="77777777" w:rsidR="006F4499" w:rsidRPr="0053240B" w:rsidRDefault="006F4499" w:rsidP="00156CA3">
            <w:pPr>
              <w:keepNext/>
              <w:tabs>
                <w:tab w:val="left" w:pos="158"/>
              </w:tabs>
              <w:spacing w:line="230" w:lineRule="auto"/>
              <w:rPr>
                <w:rFonts w:ascii="Calibri" w:eastAsia="Calibri" w:hAnsi="Calibri" w:cs="Arial"/>
                <w:b/>
                <w:bCs/>
                <w:sz w:val="18"/>
              </w:rPr>
            </w:pPr>
            <w:r>
              <w:rPr>
                <w:rFonts w:ascii="Calibri" w:eastAsia="Calibri" w:hAnsi="Calibri" w:cs="Arial"/>
                <w:b/>
                <w:bCs/>
                <w:noProof/>
                <w:sz w:val="18"/>
                <w:lang w:val="en-US" w:eastAsia="zh-CN" w:bidi="ar-SA"/>
              </w:rPr>
              <w:lastRenderedPageBreak/>
              <mc:AlternateContent>
                <mc:Choice Requires="wps">
                  <w:drawing>
                    <wp:anchor distT="45720" distB="45720" distL="114300" distR="114300" simplePos="0" relativeHeight="251660288" behindDoc="0" locked="0" layoutInCell="1" allowOverlap="1" wp14:anchorId="7D57FBB3" wp14:editId="7494698A">
                      <wp:simplePos x="0" y="0"/>
                      <wp:positionH relativeFrom="column">
                        <wp:posOffset>3538344</wp:posOffset>
                      </wp:positionH>
                      <wp:positionV relativeFrom="paragraph">
                        <wp:posOffset>138554</wp:posOffset>
                      </wp:positionV>
                      <wp:extent cx="1982419" cy="1211002"/>
                      <wp:effectExtent l="0" t="0" r="18415" b="27305"/>
                      <wp:wrapNone/>
                      <wp:docPr id="4" name="Text Box 2"/>
                      <wp:cNvGraphicFramePr>
                        <a:graphicFrameLocks xmlns:a="http://schemas.openxmlformats.org/drawingml/2006/main"/>
                      </wp:cNvGraphicFramePr>
                      <a:graphic xmlns:a="http://schemas.openxmlformats.org/drawingml/2006/main">
                        <a:graphicData uri="http://schemas.microsoft.com/office/word/2010/wordprocessingShape">
                          <wps:wsp>
                            <wps:cNvSpPr txBox="1">
                              <a:spLocks noChangeArrowheads="1"/>
                            </wps:cNvSpPr>
                            <wps:spPr bwMode="auto">
                              <a:xfrm>
                                <a:off x="0" y="0"/>
                                <a:ext cx="1982419" cy="1211002"/>
                              </a:xfrm>
                              <a:prstGeom prst="rect">
                                <a:avLst/>
                              </a:prstGeom>
                              <a:solidFill>
                                <a:srgbClr val="0072C6"/>
                              </a:solidFill>
                              <a:ln w="9525">
                                <a:solidFill>
                                  <a:srgbClr val="000000"/>
                                </a:solidFill>
                                <a:miter lim="800000"/>
                                <a:headEnd/>
                                <a:tailEnd/>
                              </a:ln>
                            </wps:spPr>
                            <wps:txbx>
                              <w:txbxContent>
                                <w:p w14:paraId="384FE9F5" w14:textId="77777777" w:rsidR="00156CA3" w:rsidRDefault="00156CA3" w:rsidP="006F4499">
                                  <w:pPr>
                                    <w:tabs>
                                      <w:tab w:val="left" w:pos="158"/>
                                    </w:tabs>
                                    <w:spacing w:after="120" w:line="140" w:lineRule="exact"/>
                                    <w:jc w:val="center"/>
                                    <w:rPr>
                                      <w:rFonts w:ascii="Calibri" w:eastAsia="Calibri" w:hAnsi="Calibri" w:cs="Arial"/>
                                      <w:b/>
                                      <w:bCs/>
                                      <w:color w:val="FFFFFF" w:themeColor="background1"/>
                                      <w:sz w:val="18"/>
                                    </w:rPr>
                                  </w:pPr>
                                </w:p>
                                <w:p w14:paraId="6CCF2BF3" w14:textId="77777777" w:rsidR="00156CA3" w:rsidRDefault="00156CA3" w:rsidP="006F4499">
                                  <w:pPr>
                                    <w:tabs>
                                      <w:tab w:val="left" w:pos="158"/>
                                    </w:tabs>
                                    <w:spacing w:after="120" w:line="240" w:lineRule="auto"/>
                                    <w:jc w:val="center"/>
                                    <w:rPr>
                                      <w:rFonts w:ascii="Calibri" w:eastAsia="Calibri" w:hAnsi="Calibri" w:cs="Arial"/>
                                      <w:b/>
                                      <w:bCs/>
                                      <w:color w:val="FFFFFF" w:themeColor="background1"/>
                                      <w:sz w:val="18"/>
                                    </w:rPr>
                                  </w:pPr>
                                  <w:r>
                                    <w:rPr>
                                      <w:rFonts w:ascii="Calibri" w:eastAsia="Calibri" w:hAnsi="Calibri" w:cs="Arial"/>
                                      <w:b/>
                                      <w:bCs/>
                                      <w:color w:val="FFFFFF" w:themeColor="background1"/>
                                      <w:sz w:val="18"/>
                                    </w:rPr>
                                    <w:t>Datele cu caracter personal</w:t>
                                  </w:r>
                                </w:p>
                                <w:p w14:paraId="62D60236" w14:textId="77777777" w:rsidR="00156CA3" w:rsidRPr="0053240B" w:rsidRDefault="00156CA3" w:rsidP="006F4499">
                                  <w:pPr>
                                    <w:tabs>
                                      <w:tab w:val="left" w:pos="158"/>
                                    </w:tabs>
                                    <w:spacing w:after="120" w:line="160" w:lineRule="exact"/>
                                    <w:jc w:val="center"/>
                                    <w:rPr>
                                      <w:rFonts w:ascii="Calibri" w:eastAsia="Calibri" w:hAnsi="Calibri" w:cs="Arial"/>
                                      <w:b/>
                                      <w:bCs/>
                                      <w:color w:val="FFFFFF" w:themeColor="background1"/>
                                      <w:sz w:val="18"/>
                                    </w:rPr>
                                  </w:pPr>
                                </w:p>
                                <w:p w14:paraId="471FB20D" w14:textId="77777777" w:rsidR="00156CA3" w:rsidRPr="0053240B" w:rsidRDefault="00156CA3" w:rsidP="006F4499">
                                  <w:pPr>
                                    <w:tabs>
                                      <w:tab w:val="left" w:pos="158"/>
                                    </w:tabs>
                                    <w:spacing w:after="120" w:line="240" w:lineRule="auto"/>
                                    <w:jc w:val="center"/>
                                    <w:rPr>
                                      <w:rFonts w:ascii="Calibri" w:eastAsia="Calibri" w:hAnsi="Calibri" w:cs="Arial"/>
                                      <w:color w:val="FFFFFF" w:themeColor="background1"/>
                                      <w:sz w:val="18"/>
                                    </w:rPr>
                                  </w:pPr>
                                  <w:r>
                                    <w:rPr>
                                      <w:rFonts w:ascii="Calibri" w:eastAsia="Calibri" w:hAnsi="Calibri" w:cs="Arial"/>
                                      <w:color w:val="FFFFFF" w:themeColor="background1"/>
                                      <w:sz w:val="18"/>
                                    </w:rPr>
                                    <w:t>(„informații privind o persoană fizică identificată sau care poate fi identificată”)</w:t>
                                  </w:r>
                                </w:p>
                              </w:txbxContent>
                            </wps:txbx>
                            <wps:bodyPr rot="0" vert="horz" wrap="square" lIns="91440" tIns="45720" rIns="91440" bIns="45720" anchor="t" anchorCtr="0">
                              <a:noAutofit/>
                            </wps:bodyPr>
                          </wps:wsp>
                        </a:graphicData>
                      </a:graphic>
                      <wp14:sizeRelH relativeFrom="margin">
                        <wp14:pctWidth>0</wp14:pctWidth>
                      </wp14:sizeRelH>
                      <wp14:sizeRelV relativeFrom="margin">
                        <wp14:pctHeight>0</wp14:pctHeight>
                      </wp14:sizeRelV>
                    </wp:anchor>
                  </w:drawing>
                </mc:Choice>
                <mc:Fallback>
                  <w:pict>
                    <v:shapetype w14:anchorId="7D57FBB3" id="_x0000_t202" coordsize="21600,21600" o:spt="202" path="m,l,21600r21600,l21600,xe">
                      <v:stroke joinstyle="miter"/>
                      <v:path gradientshapeok="t" o:connecttype="rect"/>
                    </v:shapetype>
                    <v:shape id="Text Box 2" o:spid="_x0000_s1026" type="#_x0000_t202" style="position:absolute;margin-left:278.6pt;margin-top:10.9pt;width:156.1pt;height:95.35pt;z-index:251660288;visibility:visible;mso-wrap-style:square;mso-width-percent:0;mso-height-percent:0;mso-wrap-distance-left:9pt;mso-wrap-distance-top:3.6pt;mso-wrap-distance-right:9pt;mso-wrap-distance-bottom:3.6pt;mso-position-horizontal:absolute;mso-position-horizontal-relative:text;mso-position-vertical:absolute;mso-position-vertical-relative:text;mso-width-percent:0;mso-height-percent:0;mso-width-relative:margin;mso-height-relative:margin;v-text-anchor:top"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H41RKJQIAAEUEAAAOAAAAZHJzL2Uyb0RvYy54bWysU9tu2zAMfR+wfxD0vviCpE2MOEWXrsOA&#10;7gK0+wBFlmNhkqhJSuzs60fJbhZ0wx6G+UEQTerw8JBc3wxakaNwXoKpaTHLKRGGQyPNvqZfn+7f&#10;LCnxgZmGKTCipifh6c3m9at1bytRQgeqEY4giPFVb2vahWCrLPO8E5r5GVhh0NmC0yyg6fZZ41iP&#10;6FplZZ5fZT24xjrgwnv8ezc66Sbht63g4XPbehGIqilyC+l06dzFM9usWbV3zHaSTzTYP7DQTBpM&#10;eoa6Y4GRg5O/QWnJHXhow4yDzqBtJRepBqymyF9U89gxK1ItKI63Z5n8/4Pln45fHJFNTeeUGKax&#10;RU9iCOQtDKSM6vTWVxj0aDEsDPgbu5wq9fYB+DdPDGw7Zvbi1jnoO8EaZFfEl9nF0xHHR5Bd/xEa&#10;TMMOARLQ0DodpUMxCKJjl07nzkQqPKZcLct5saKEo68oiyLPE7uMVc/PrfPhvQBN4qWmDluf4Nnx&#10;wYdIh1XPITGbByWbe6lUMtx+t1WOHFkck/y63F6lCl6EKUP6mq4W5WJU4C8QOX5/gtAy4LwrqWu6&#10;jDHTBEbd3pkmTWNgUo13pKzMJGTUblQxDLthaswOmhNK6mCca9xDvHTgflDS40zX1H8/MCcoUR8M&#10;tmVVzOdxCZIxX1yXaLhLz+7SwwxHqJoGSsbrNqTFiYIZuMX2tTIJG/s8Mpm44qwmvae9istwaaeo&#10;X9u/+QkAAP//AwBQSwMEFAAGAAgAAAAhAG4O6knhAAAACgEAAA8AAABkcnMvZG93bnJldi54bWxM&#10;j8FOwzAMhu9IvENkJG4sXUVHKU2naRMIidMG0rRblnhtReNUTbYVnh7vNI62P/3+/nI+uk6ccAit&#10;JwXTSQICyXjbUq3g6/P1IQcRoiarO0+o4AcDzKvbm1IX1p9pjadNrAWHUCi0gibGvpAymAadDhPf&#10;I/Ht4AenI49DLe2gzxzuOpkmyUw63RJ/aHSPywbN9+boFIy77e8qX74f+nWCmVl8mLeVz5W6vxsX&#10;LyAijvEKw0Wf1aFip70/kg2iU5BlTymjCtIpV2Agnz0/gthfFmkGsirl/wrVHwAAAP//AwBQSwEC&#10;LQAUAAYACAAAACEAtoM4kv4AAADhAQAAEwAAAAAAAAAAAAAAAAAAAAAAW0NvbnRlbnRfVHlwZXNd&#10;LnhtbFBLAQItABQABgAIAAAAIQA4/SH/1gAAAJQBAAALAAAAAAAAAAAAAAAAAC8BAABfcmVscy8u&#10;cmVsc1BLAQItABQABgAIAAAAIQBH41RKJQIAAEUEAAAOAAAAAAAAAAAAAAAAAC4CAABkcnMvZTJv&#10;RG9jLnhtbFBLAQItABQABgAIAAAAIQBuDupJ4QAAAAoBAAAPAAAAAAAAAAAAAAAAAH8EAABkcnMv&#10;ZG93bnJldi54bWxQSwUGAAAAAAQABADzAAAAjQUAAAAA&#10;" fillcolor="#0072c6">
                      <v:textbox>
                        <w:txbxContent>
                          <w:p w14:paraId="384FE9F5" w14:textId="77777777" w:rsidR="00156CA3" w:rsidRDefault="00156CA3" w:rsidP="006F4499">
                            <w:pPr>
                              <w:tabs>
                                <w:tab w:val="left" w:pos="158"/>
                              </w:tabs>
                              <w:spacing w:after="120" w:line="140" w:lineRule="exact"/>
                              <w:jc w:val="center"/>
                              <w:rPr>
                                <w:rFonts w:ascii="Calibri" w:eastAsia="Calibri" w:hAnsi="Calibri" w:cs="Arial"/>
                                <w:b/>
                                <w:bCs/>
                                <w:color w:val="FFFFFF" w:themeColor="background1"/>
                                <w:sz w:val="18"/>
                              </w:rPr>
                            </w:pPr>
                          </w:p>
                          <w:p w14:paraId="6CCF2BF3" w14:textId="77777777" w:rsidR="00156CA3" w:rsidRDefault="00156CA3" w:rsidP="006F4499">
                            <w:pPr>
                              <w:tabs>
                                <w:tab w:val="left" w:pos="158"/>
                              </w:tabs>
                              <w:spacing w:after="120" w:line="240" w:lineRule="auto"/>
                              <w:jc w:val="center"/>
                              <w:rPr>
                                <w:rFonts w:ascii="Calibri" w:eastAsia="Calibri" w:hAnsi="Calibri" w:cs="Arial"/>
                                <w:b/>
                                <w:bCs/>
                                <w:color w:val="FFFFFF" w:themeColor="background1"/>
                                <w:sz w:val="18"/>
                              </w:rPr>
                            </w:pPr>
                            <w:r>
                              <w:rPr>
                                <w:rFonts w:ascii="Calibri" w:eastAsia="Calibri" w:hAnsi="Calibri" w:cs="Arial"/>
                                <w:b/>
                                <w:bCs/>
                                <w:color w:val="FFFFFF" w:themeColor="background1"/>
                                <w:sz w:val="18"/>
                              </w:rPr>
                              <w:t>Datele cu caracter personal</w:t>
                            </w:r>
                          </w:p>
                          <w:p w14:paraId="62D60236" w14:textId="77777777" w:rsidR="00156CA3" w:rsidRPr="0053240B" w:rsidRDefault="00156CA3" w:rsidP="006F4499">
                            <w:pPr>
                              <w:tabs>
                                <w:tab w:val="left" w:pos="158"/>
                              </w:tabs>
                              <w:spacing w:after="120" w:line="160" w:lineRule="exact"/>
                              <w:jc w:val="center"/>
                              <w:rPr>
                                <w:rFonts w:ascii="Calibri" w:eastAsia="Calibri" w:hAnsi="Calibri" w:cs="Arial"/>
                                <w:b/>
                                <w:bCs/>
                                <w:color w:val="FFFFFF" w:themeColor="background1"/>
                                <w:sz w:val="18"/>
                              </w:rPr>
                            </w:pPr>
                          </w:p>
                          <w:p w14:paraId="471FB20D" w14:textId="77777777" w:rsidR="00156CA3" w:rsidRPr="0053240B" w:rsidRDefault="00156CA3" w:rsidP="006F4499">
                            <w:pPr>
                              <w:tabs>
                                <w:tab w:val="left" w:pos="158"/>
                              </w:tabs>
                              <w:spacing w:after="120" w:line="240" w:lineRule="auto"/>
                              <w:jc w:val="center"/>
                              <w:rPr>
                                <w:rFonts w:ascii="Calibri" w:eastAsia="Calibri" w:hAnsi="Calibri" w:cs="Arial"/>
                                <w:color w:val="FFFFFF" w:themeColor="background1"/>
                                <w:sz w:val="18"/>
                              </w:rPr>
                            </w:pPr>
                            <w:r>
                              <w:rPr>
                                <w:rFonts w:ascii="Calibri" w:eastAsia="Calibri" w:hAnsi="Calibri" w:cs="Arial"/>
                                <w:color w:val="FFFFFF" w:themeColor="background1"/>
                                <w:sz w:val="18"/>
                              </w:rPr>
                              <w:t>(„informații privind o persoană fizică identificată sau care poate fi identificată”)</w:t>
                            </w:r>
                          </w:p>
                        </w:txbxContent>
                      </v:textbox>
                    </v:shape>
                  </w:pict>
                </mc:Fallback>
              </mc:AlternateContent>
            </w:r>
            <w:r>
              <w:rPr>
                <w:rFonts w:ascii="Calibri" w:eastAsia="Calibri" w:hAnsi="Calibri" w:cs="Arial"/>
                <w:b/>
                <w:bCs/>
                <w:sz w:val="18"/>
              </w:rPr>
              <w:t>Datele Clientului</w:t>
            </w:r>
          </w:p>
          <w:p w14:paraId="3A55CA3D" w14:textId="77777777" w:rsidR="006F4499" w:rsidRPr="0053240B" w:rsidRDefault="006F4499" w:rsidP="00156CA3">
            <w:pPr>
              <w:keepNext/>
              <w:tabs>
                <w:tab w:val="left" w:pos="158"/>
              </w:tabs>
              <w:spacing w:line="230" w:lineRule="auto"/>
              <w:rPr>
                <w:rFonts w:ascii="Calibri" w:eastAsia="Calibri" w:hAnsi="Calibri" w:cs="Arial"/>
                <w:sz w:val="18"/>
              </w:rPr>
            </w:pPr>
            <w:r>
              <w:rPr>
                <w:rFonts w:ascii="Calibri" w:eastAsia="Calibri" w:hAnsi="Calibri" w:cs="Arial"/>
                <w:sz w:val="18"/>
              </w:rPr>
              <w:t>(„furnizate” de Client)</w:t>
            </w:r>
          </w:p>
        </w:tc>
      </w:tr>
      <w:tr w:rsidR="006F4499" w:rsidRPr="0053240B" w14:paraId="6794EE2E" w14:textId="77777777" w:rsidTr="00156CA3">
        <w:trPr>
          <w:trHeight w:val="576"/>
          <w:jc w:val="center"/>
        </w:trPr>
        <w:tc>
          <w:tcPr>
            <w:tcW w:w="9350" w:type="dxa"/>
          </w:tcPr>
          <w:p w14:paraId="0CB7CEA5" w14:textId="77777777" w:rsidR="006F4499" w:rsidRPr="0053240B" w:rsidRDefault="006F4499" w:rsidP="00156CA3">
            <w:pPr>
              <w:keepNext/>
              <w:tabs>
                <w:tab w:val="left" w:pos="158"/>
              </w:tabs>
              <w:spacing w:line="230" w:lineRule="auto"/>
              <w:rPr>
                <w:rFonts w:ascii="Calibri" w:eastAsia="Calibri" w:hAnsi="Calibri" w:cs="Arial"/>
                <w:b/>
                <w:bCs/>
                <w:sz w:val="18"/>
              </w:rPr>
            </w:pPr>
            <w:r>
              <w:rPr>
                <w:rFonts w:ascii="Calibri" w:eastAsia="Calibri" w:hAnsi="Calibri" w:cs="Arial"/>
                <w:b/>
                <w:bCs/>
                <w:sz w:val="18"/>
              </w:rPr>
              <w:t>Datele de diagnostic</w:t>
            </w:r>
          </w:p>
          <w:p w14:paraId="027F455F" w14:textId="77777777" w:rsidR="006F4499" w:rsidRPr="0053240B" w:rsidRDefault="006F4499" w:rsidP="00156CA3">
            <w:pPr>
              <w:keepNext/>
              <w:tabs>
                <w:tab w:val="left" w:pos="158"/>
              </w:tabs>
              <w:spacing w:line="230" w:lineRule="auto"/>
              <w:rPr>
                <w:rFonts w:ascii="Calibri" w:eastAsia="Calibri" w:hAnsi="Calibri" w:cs="Arial"/>
                <w:sz w:val="18"/>
              </w:rPr>
            </w:pPr>
            <w:r>
              <w:rPr>
                <w:rFonts w:ascii="Calibri" w:eastAsia="Calibri" w:hAnsi="Calibri" w:cs="Arial"/>
                <w:sz w:val="18"/>
              </w:rPr>
              <w:t>(„colectate” sau „obținute” de la produsul software instalat de Client)</w:t>
            </w:r>
          </w:p>
        </w:tc>
      </w:tr>
      <w:tr w:rsidR="006F4499" w:rsidRPr="0053240B" w14:paraId="3902BDF2" w14:textId="77777777" w:rsidTr="00156CA3">
        <w:trPr>
          <w:trHeight w:val="576"/>
          <w:jc w:val="center"/>
        </w:trPr>
        <w:tc>
          <w:tcPr>
            <w:tcW w:w="9350" w:type="dxa"/>
          </w:tcPr>
          <w:p w14:paraId="57823C0B" w14:textId="77777777" w:rsidR="006F4499" w:rsidRPr="0053240B" w:rsidRDefault="006F4499" w:rsidP="00156CA3">
            <w:pPr>
              <w:keepNext/>
              <w:tabs>
                <w:tab w:val="left" w:pos="158"/>
              </w:tabs>
              <w:spacing w:line="230" w:lineRule="auto"/>
              <w:rPr>
                <w:rFonts w:ascii="Calibri" w:eastAsia="Calibri" w:hAnsi="Calibri" w:cs="Arial"/>
                <w:b/>
                <w:bCs/>
                <w:sz w:val="18"/>
              </w:rPr>
            </w:pPr>
            <w:r>
              <w:rPr>
                <w:rFonts w:ascii="Calibri" w:eastAsia="Calibri" w:hAnsi="Calibri" w:cs="Arial"/>
                <w:b/>
                <w:bCs/>
                <w:sz w:val="18"/>
              </w:rPr>
              <w:t>Datele generate de servicii</w:t>
            </w:r>
          </w:p>
          <w:p w14:paraId="3A4660F7" w14:textId="77777777" w:rsidR="006F4499" w:rsidRPr="0053240B" w:rsidRDefault="006F4499" w:rsidP="00156CA3">
            <w:pPr>
              <w:keepNext/>
              <w:tabs>
                <w:tab w:val="left" w:pos="158"/>
              </w:tabs>
              <w:spacing w:line="230" w:lineRule="auto"/>
              <w:rPr>
                <w:rFonts w:ascii="Calibri" w:eastAsia="Calibri" w:hAnsi="Calibri" w:cs="Arial"/>
                <w:sz w:val="18"/>
              </w:rPr>
            </w:pPr>
            <w:r>
              <w:rPr>
                <w:rFonts w:ascii="Calibri" w:eastAsia="Calibri" w:hAnsi="Calibri" w:cs="Arial"/>
                <w:sz w:val="18"/>
              </w:rPr>
              <w:t>(„generate” sau „derivate” de Microsoft)</w:t>
            </w:r>
          </w:p>
        </w:tc>
      </w:tr>
      <w:tr w:rsidR="006F4499" w:rsidRPr="0053240B" w14:paraId="3F289077" w14:textId="77777777" w:rsidTr="00F51ABD">
        <w:trPr>
          <w:trHeight w:val="872"/>
          <w:jc w:val="center"/>
        </w:trPr>
        <w:tc>
          <w:tcPr>
            <w:tcW w:w="9350" w:type="dxa"/>
          </w:tcPr>
          <w:p w14:paraId="393DBB11" w14:textId="77777777" w:rsidR="006F4499" w:rsidRPr="0053240B" w:rsidRDefault="006F4499" w:rsidP="00156CA3">
            <w:pPr>
              <w:keepNext/>
              <w:tabs>
                <w:tab w:val="left" w:pos="158"/>
              </w:tabs>
              <w:spacing w:line="230" w:lineRule="auto"/>
              <w:rPr>
                <w:rFonts w:ascii="Calibri" w:eastAsia="Calibri" w:hAnsi="Calibri" w:cs="Arial"/>
                <w:b/>
                <w:bCs/>
                <w:sz w:val="18"/>
              </w:rPr>
            </w:pPr>
            <w:r>
              <w:rPr>
                <w:rFonts w:ascii="Calibri" w:eastAsia="Calibri" w:hAnsi="Calibri" w:cs="Arial"/>
                <w:b/>
                <w:bCs/>
                <w:noProof/>
                <w:sz w:val="18"/>
                <w:lang w:val="en-US" w:eastAsia="zh-CN" w:bidi="ar-SA"/>
              </w:rPr>
              <mc:AlternateContent>
                <mc:Choice Requires="wps">
                  <w:drawing>
                    <wp:anchor distT="45720" distB="45720" distL="114300" distR="114300" simplePos="0" relativeHeight="251657216" behindDoc="0" locked="0" layoutInCell="1" allowOverlap="1" wp14:anchorId="01F82927" wp14:editId="21F7A424">
                      <wp:simplePos x="0" y="0"/>
                      <wp:positionH relativeFrom="column">
                        <wp:posOffset>2136775</wp:posOffset>
                      </wp:positionH>
                      <wp:positionV relativeFrom="paragraph">
                        <wp:posOffset>72249</wp:posOffset>
                      </wp:positionV>
                      <wp:extent cx="3528060" cy="427355"/>
                      <wp:effectExtent l="0" t="0" r="15240" b="10795"/>
                      <wp:wrapSquare wrapText="bothSides"/>
                      <wp:docPr id="217" name="Text Box 2"/>
                      <wp:cNvGraphicFramePr>
                        <a:graphicFrameLocks xmlns:a="http://schemas.openxmlformats.org/drawingml/2006/main"/>
                      </wp:cNvGraphicFramePr>
                      <a:graphic xmlns:a="http://schemas.openxmlformats.org/drawingml/2006/main">
                        <a:graphicData uri="http://schemas.microsoft.com/office/word/2010/wordprocessingShape">
                          <wps:wsp>
                            <wps:cNvSpPr txBox="1">
                              <a:spLocks noChangeArrowheads="1"/>
                            </wps:cNvSpPr>
                            <wps:spPr bwMode="auto">
                              <a:xfrm>
                                <a:off x="0" y="0"/>
                                <a:ext cx="3528060" cy="427355"/>
                              </a:xfrm>
                              <a:prstGeom prst="rect">
                                <a:avLst/>
                              </a:prstGeom>
                              <a:solidFill>
                                <a:srgbClr val="FFFFFF"/>
                              </a:solidFill>
                              <a:ln w="9525">
                                <a:solidFill>
                                  <a:srgbClr val="000000"/>
                                </a:solidFill>
                                <a:miter lim="800000"/>
                                <a:headEnd/>
                                <a:tailEnd/>
                              </a:ln>
                            </wps:spPr>
                            <wps:txbx>
                              <w:txbxContent>
                                <w:p w14:paraId="2CC6F31E" w14:textId="77777777" w:rsidR="00156CA3" w:rsidRPr="0053240B" w:rsidRDefault="00156CA3" w:rsidP="006F4499">
                                  <w:pPr>
                                    <w:tabs>
                                      <w:tab w:val="left" w:pos="158"/>
                                    </w:tabs>
                                    <w:spacing w:after="0" w:line="240" w:lineRule="auto"/>
                                    <w:rPr>
                                      <w:rFonts w:ascii="Calibri" w:eastAsia="Calibri" w:hAnsi="Calibri" w:cs="Arial"/>
                                      <w:b/>
                                      <w:bCs/>
                                      <w:sz w:val="18"/>
                                    </w:rPr>
                                  </w:pPr>
                                  <w:r>
                                    <w:rPr>
                                      <w:rFonts w:ascii="Calibri" w:eastAsia="Calibri" w:hAnsi="Calibri" w:cs="Arial"/>
                                      <w:b/>
                                      <w:bCs/>
                                      <w:sz w:val="18"/>
                                    </w:rPr>
                                    <w:t xml:space="preserve">Datele </w:t>
                                  </w:r>
                                  <w:r>
                                    <w:rPr>
                                      <w:rFonts w:ascii="Calibri" w:eastAsia="Calibri" w:hAnsi="Calibri" w:cs="Arial"/>
                                      <w:b/>
                                      <w:bCs/>
                                      <w:sz w:val="18"/>
                                    </w:rPr>
                                    <w:t>pentru asistență</w:t>
                                  </w:r>
                                </w:p>
                                <w:p w14:paraId="67698EBA" w14:textId="77777777" w:rsidR="00156CA3" w:rsidRPr="0053240B" w:rsidRDefault="00156CA3" w:rsidP="006F4499">
                                  <w:pPr>
                                    <w:tabs>
                                      <w:tab w:val="left" w:pos="158"/>
                                    </w:tabs>
                                    <w:spacing w:after="0" w:line="240" w:lineRule="auto"/>
                                    <w:rPr>
                                      <w:rFonts w:ascii="Calibri" w:eastAsia="Calibri" w:hAnsi="Calibri" w:cs="Arial"/>
                                      <w:sz w:val="18"/>
                                    </w:rPr>
                                  </w:pPr>
                                  <w:r>
                                    <w:rPr>
                                      <w:rFonts w:ascii="Calibri" w:eastAsia="Calibri" w:hAnsi="Calibri" w:cs="Arial"/>
                                      <w:sz w:val="18"/>
                                    </w:rPr>
                                    <w:t>(„furnizate” de Client pentru asistența tehnică)</w:t>
                                  </w:r>
                                </w:p>
                              </w:txbxContent>
                            </wps:txbx>
                            <wps:bodyPr rot="0" vert="horz" wrap="square" lIns="91440" tIns="45720" rIns="91440" bIns="45720" anchor="t" anchorCtr="0">
                              <a:noAutofit/>
                            </wps:bodyPr>
                          </wps:wsp>
                        </a:graphicData>
                      </a:graphic>
                      <wp14:sizeRelH relativeFrom="margin">
                        <wp14:pctWidth>0</wp14:pctWidth>
                      </wp14:sizeRelH>
                      <wp14:sizeRelV relativeFrom="margin">
                        <wp14:pctHeight>0</wp14:pctHeight>
                      </wp14:sizeRelV>
                    </wp:anchor>
                  </w:drawing>
                </mc:Choice>
                <mc:Fallback>
                  <w:pict>
                    <v:shape w14:anchorId="01F82927" id="_x0000_s1027" type="#_x0000_t202" style="position:absolute;margin-left:168.25pt;margin-top:5.7pt;width:277.8pt;height:33.65pt;z-index:251657216;visibility:visible;mso-wrap-style:square;mso-width-percent:0;mso-height-percent:0;mso-wrap-distance-left:9pt;mso-wrap-distance-top:3.6pt;mso-wrap-distance-right:9pt;mso-wrap-distance-bottom:3.6pt;mso-position-horizontal:absolute;mso-position-horizontal-relative:text;mso-position-vertical:absolute;mso-position-vertical-relative:text;mso-width-percent:0;mso-height-percent:0;mso-width-relative:margin;mso-height-relative:margin;v-text-anchor:top"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j39ReJwIAAE0EAAAOAAAAZHJzL2Uyb0RvYy54bWysVNtu2zAMfR+wfxD0vjhx4zY14hRdugwD&#10;ugvQ7gNkWY6FSaImKbGzry8lp2l2exnmB0EUqaPDQ9LLm0ErshfOSzAVnU2mlAjDoZFmW9Gvj5s3&#10;C0p8YKZhCoyo6EF4erN6/WrZ21Lk0IFqhCMIYnzZ24p2IdgyyzzvhGZ+AlYYdLbgNAtoum3WONYj&#10;ulZZPp1eZj24xjrgwns8vRuddJXw21bw8LltvQhEVRS5hbS6tNZxzVZLVm4ds53kRxrsH1hoJg0+&#10;eoK6Y4GRnZO/QWnJHXhow4SDzqBtJRcpB8xmNv0lm4eOWZFyQXG8Pcnk/x8s/7T/4ohsKprPrigx&#10;TGORHsUQyFsYSB716a0vMezBYmAY8BjrnHL19h74N08MrDtmtuLWOeg7wRrkN4s3s7OrI46PIHX/&#10;ERp8hu0CJKChdTqKh3IQRMc6HU61iVQ4Hl4U+WJ6iS6Ovnl+dVEU6QlWPt+2zof3AjSJm4o6rH1C&#10;Z/t7HyIbVj6HxMc8KNlspFLJcNt6rRzZM+yTTfqO6D+FKUP6il4XeTEK8FeIafr+BKFlwIZXUld0&#10;cQpiZZTtnWlSOwYm1bhHysocdYzSjSKGoR5SyZLIUeMamgMK62Dsb5xH3HTgflDSY29X1H/fMSco&#10;UR8MFud6Np/HYUjGvLjK0XDnnvrcwwxHqIoGSsbtOqQBiroZuMUitjLp+8LkSBl7Nsl+nK84FOd2&#10;inr5C6yeAAAA//8DAFBLAwQUAAYACAAAACEAYEoql+AAAAAJAQAADwAAAGRycy9kb3ducmV2Lnht&#10;bEyPwU7DMBBE70j8g7VIXBB10pQkDXEqhASiNygIrm68TSLsdbDdNPw95gTH1TzNvK03s9FsQucH&#10;SwLSRQIMqbVqoE7A2+vDdQnMB0lKakso4Bs9bJrzs1pWyp7oBadd6FgsIV9JAX0IY8W5b3s00i/s&#10;iBSzg3VGhni6jisnT7HcaL5MkpwbOVBc6OWI9z22n7ujEVCunqYPv82e39v8oNfhqpgev5wQlxfz&#10;3S2wgHP4g+FXP6pDE5329kjKMy0gy/KbiMYgXQGLQLlepsD2AoqyAN7U/P8HzQ8AAAD//wMAUEsB&#10;Ai0AFAAGAAgAAAAhALaDOJL+AAAA4QEAABMAAAAAAAAAAAAAAAAAAAAAAFtDb250ZW50X1R5cGVz&#10;XS54bWxQSwECLQAUAAYACAAAACEAOP0h/9YAAACUAQAACwAAAAAAAAAAAAAAAAAvAQAAX3JlbHMv&#10;LnJlbHNQSwECLQAUAAYACAAAACEAY9/UXicCAABNBAAADgAAAAAAAAAAAAAAAAAuAgAAZHJzL2Uy&#10;b0RvYy54bWxQSwECLQAUAAYACAAAACEAYEoql+AAAAAJAQAADwAAAAAAAAAAAAAAAACBBAAAZHJz&#10;L2Rvd25yZXYueG1sUEsFBgAAAAAEAAQA8wAAAI4FAAAAAA==&#10;">
                      <v:textbox>
                        <w:txbxContent>
                          <w:p w14:paraId="2CC6F31E" w14:textId="77777777" w:rsidR="00156CA3" w:rsidRPr="0053240B" w:rsidRDefault="00156CA3" w:rsidP="006F4499">
                            <w:pPr>
                              <w:tabs>
                                <w:tab w:val="left" w:pos="158"/>
                              </w:tabs>
                              <w:spacing w:after="0" w:line="240" w:lineRule="auto"/>
                              <w:rPr>
                                <w:rFonts w:ascii="Calibri" w:eastAsia="Calibri" w:hAnsi="Calibri" w:cs="Arial"/>
                                <w:b/>
                                <w:bCs/>
                                <w:sz w:val="18"/>
                              </w:rPr>
                            </w:pPr>
                            <w:r>
                              <w:rPr>
                                <w:rFonts w:ascii="Calibri" w:eastAsia="Calibri" w:hAnsi="Calibri" w:cs="Arial"/>
                                <w:b/>
                                <w:bCs/>
                                <w:sz w:val="18"/>
                              </w:rPr>
                              <w:t xml:space="preserve">Datele </w:t>
                            </w:r>
                            <w:r>
                              <w:rPr>
                                <w:rFonts w:ascii="Calibri" w:eastAsia="Calibri" w:hAnsi="Calibri" w:cs="Arial"/>
                                <w:b/>
                                <w:bCs/>
                                <w:sz w:val="18"/>
                              </w:rPr>
                              <w:t>pentru asistență</w:t>
                            </w:r>
                          </w:p>
                          <w:p w14:paraId="67698EBA" w14:textId="77777777" w:rsidR="00156CA3" w:rsidRPr="0053240B" w:rsidRDefault="00156CA3" w:rsidP="006F4499">
                            <w:pPr>
                              <w:tabs>
                                <w:tab w:val="left" w:pos="158"/>
                              </w:tabs>
                              <w:spacing w:after="0" w:line="240" w:lineRule="auto"/>
                              <w:rPr>
                                <w:rFonts w:ascii="Calibri" w:eastAsia="Calibri" w:hAnsi="Calibri" w:cs="Arial"/>
                                <w:sz w:val="18"/>
                              </w:rPr>
                            </w:pPr>
                            <w:r>
                              <w:rPr>
                                <w:rFonts w:ascii="Calibri" w:eastAsia="Calibri" w:hAnsi="Calibri" w:cs="Arial"/>
                                <w:sz w:val="18"/>
                              </w:rPr>
                              <w:t>(„furnizate” de Client pentru asistența tehnică)</w:t>
                            </w:r>
                          </w:p>
                        </w:txbxContent>
                      </v:textbox>
                      <w10:wrap type="square"/>
                    </v:shape>
                  </w:pict>
                </mc:Fallback>
              </mc:AlternateContent>
            </w:r>
            <w:r>
              <w:rPr>
                <w:rFonts w:ascii="Calibri" w:eastAsia="Calibri" w:hAnsi="Calibri" w:cs="Arial"/>
                <w:b/>
                <w:bCs/>
                <w:sz w:val="18"/>
              </w:rPr>
              <w:t>Datele Serviciilor profesionale</w:t>
            </w:r>
          </w:p>
          <w:p w14:paraId="103E3FF7" w14:textId="77777777" w:rsidR="006F4499" w:rsidRPr="0053240B" w:rsidRDefault="006F4499" w:rsidP="00156CA3">
            <w:pPr>
              <w:keepNext/>
              <w:tabs>
                <w:tab w:val="left" w:pos="158"/>
              </w:tabs>
              <w:spacing w:line="230" w:lineRule="auto"/>
              <w:rPr>
                <w:rFonts w:ascii="Calibri" w:eastAsia="Calibri" w:hAnsi="Calibri" w:cs="Arial"/>
                <w:sz w:val="18"/>
              </w:rPr>
            </w:pPr>
            <w:r>
              <w:rPr>
                <w:rFonts w:ascii="Calibri" w:eastAsia="Calibri" w:hAnsi="Calibri" w:cs="Arial"/>
                <w:sz w:val="18"/>
              </w:rPr>
              <w:t>(„furnizate” de Client pentru Serviciile profesionale)</w:t>
            </w:r>
          </w:p>
        </w:tc>
      </w:tr>
    </w:tbl>
    <w:p w14:paraId="1C334388" w14:textId="43BD5556" w:rsidR="00253BA3" w:rsidRPr="00097CE0" w:rsidRDefault="006F4499" w:rsidP="006F4499">
      <w:pPr>
        <w:pStyle w:val="ProductList-Body"/>
        <w:spacing w:before="120" w:after="120" w:line="230" w:lineRule="auto"/>
      </w:pPr>
      <w:r>
        <w:t>Mai sus se prezintă o reprezentare vizuală a tipurilor de date definite în DPA. Toate Datele cu caracter personal sunt prelucrate în cadrul unuia dintre celelalte tipuri de date (toate includ date cu caracter nepersonal). Datele de asistență reprezintă un subset al Datelor Serviciilor profesionale. Termenii DPA se axează pe Datele Clientului și Datele cu caracter personal (Datele Serviciilor profesionale, inclusiv Datele de asistență și Datele cu caracter personal din Datele Serviciilor profesionale, și Datele de asistență fiind acoperite în Anexa 1).</w:t>
      </w:r>
    </w:p>
    <w:p w14:paraId="510359B2" w14:textId="568041EE" w:rsidR="0074788A" w:rsidRPr="00097CE0" w:rsidRDefault="008019B9" w:rsidP="0074788A">
      <w:pPr>
        <w:pStyle w:val="ProductList-Body"/>
        <w:shd w:val="clear" w:color="auto" w:fill="A6A6A6" w:themeFill="background1" w:themeFillShade="A6"/>
        <w:spacing w:after="120"/>
        <w:jc w:val="right"/>
      </w:pPr>
      <w:hyperlink w:anchor="TableofContents" w:tooltip="Cuprins" w:history="1">
        <w:r w:rsidR="00F33AE1">
          <w:rPr>
            <w:rStyle w:val="Hyperlink"/>
            <w:sz w:val="16"/>
            <w:szCs w:val="16"/>
          </w:rPr>
          <w:t>Cuprins</w:t>
        </w:r>
      </w:hyperlink>
      <w:r w:rsidR="00F33AE1">
        <w:rPr>
          <w:sz w:val="16"/>
          <w:szCs w:val="16"/>
        </w:rPr>
        <w:t>/</w:t>
      </w:r>
      <w:hyperlink w:anchor="GeneralTerms" w:tooltip="Termeni generali" w:history="1">
        <w:r w:rsidR="00F33AE1">
          <w:rPr>
            <w:rStyle w:val="Hyperlink"/>
            <w:sz w:val="16"/>
            <w:szCs w:val="16"/>
          </w:rPr>
          <w:t>Termeni generali</w:t>
        </w:r>
      </w:hyperlink>
    </w:p>
    <w:p w14:paraId="77C9E5E9" w14:textId="77777777" w:rsidR="00253BA3" w:rsidRPr="00097CE0" w:rsidRDefault="00253BA3" w:rsidP="007829B6">
      <w:pPr>
        <w:spacing w:after="120"/>
      </w:pPr>
      <w:r>
        <w:br w:type="page"/>
      </w:r>
    </w:p>
    <w:p w14:paraId="67553494" w14:textId="77777777" w:rsidR="009776B9" w:rsidRPr="00097CE0" w:rsidRDefault="009776B9" w:rsidP="007829B6">
      <w:pPr>
        <w:pStyle w:val="ProductList-SectionHeading"/>
        <w:keepNext/>
        <w:spacing w:after="120"/>
        <w:outlineLvl w:val="0"/>
      </w:pPr>
      <w:bookmarkStart w:id="30" w:name="_Toc507768538"/>
      <w:bookmarkStart w:id="31" w:name="_Toc6563787"/>
      <w:bookmarkStart w:id="32" w:name="_Toc26883660"/>
      <w:bookmarkStart w:id="33" w:name="GeneralTerms"/>
      <w:bookmarkStart w:id="34" w:name="_Toc63778764"/>
      <w:r>
        <w:lastRenderedPageBreak/>
        <w:t>Termeni generali</w:t>
      </w:r>
      <w:bookmarkEnd w:id="30"/>
      <w:bookmarkEnd w:id="31"/>
      <w:bookmarkEnd w:id="32"/>
      <w:bookmarkEnd w:id="34"/>
    </w:p>
    <w:p w14:paraId="4ACEFAAA" w14:textId="0B495828" w:rsidR="009776B9" w:rsidRPr="00097CE0" w:rsidRDefault="008D5114" w:rsidP="007829B6">
      <w:pPr>
        <w:pStyle w:val="ProductList-SubSubSectionHeading"/>
        <w:spacing w:after="120"/>
        <w:outlineLvl w:val="1"/>
      </w:pPr>
      <w:bookmarkStart w:id="35" w:name="_Toc63778765"/>
      <w:bookmarkEnd w:id="33"/>
      <w:r>
        <w:t>Respectarea legii</w:t>
      </w:r>
      <w:bookmarkEnd w:id="35"/>
    </w:p>
    <w:p w14:paraId="509F82CC" w14:textId="77777777" w:rsidR="00BA0FD4" w:rsidRPr="00097CE0" w:rsidRDefault="00BA0FD4" w:rsidP="007829B6">
      <w:pPr>
        <w:pStyle w:val="ProductList-Body"/>
        <w:spacing w:after="120"/>
      </w:pPr>
      <w:r>
        <w:t>Microsoft va respecta toate legile şi reglementările aplicabile cu privire la furnizarea Serviciilor online, inclusiv legea privind notificarea încălcărilor de securitate şi Cerinţele privind protecţia datelor. Cu toate acestea, compania Microsoft nu este responsabilă pentru respectarea legilor sau a reglementărilor aplicabile Clientului sau domeniului său de specializare care nu se aplică în general şi furnizorilor de servicii de tehnologie a informaţiei. Microsoft nu stabileşte dacă Datele clientului includ informaţii ce se supun anumitor legi sau reglementări. Toate Incidentele de securitate se supun termenilor din Notificarea incidentelor de securitate de mai jos.</w:t>
      </w:r>
    </w:p>
    <w:p w14:paraId="7D4647F5" w14:textId="77777777" w:rsidR="00BA0FD4" w:rsidRPr="00097CE0" w:rsidRDefault="00BA0FD4" w:rsidP="007829B6">
      <w:pPr>
        <w:pStyle w:val="ProductList-Body"/>
        <w:spacing w:after="120"/>
      </w:pPr>
      <w:r>
        <w:t>Clientul trebuie să respecte toate legile şi reglementările privind utilizarea Serviciilor online, inclusiv legile privind datele biometrice, confidenţialitatea comunicaţiilor şi cerinţele privind protecţia datelor cu caracter personal. Clientul este responsabil pentru a stabili dacă Serviciile online sunt potrivite pentru stocarea şi procesarea informaţiilor care se supun anumitor legi sau reglementări şi pentru a utiliza Serviciile online într-un mod consecvent cu obligaţiile legale şi de reglementare ale Clientului. Clientului îi revine responsabilitatea de a da curs solicitărilor unei terţe părţi cu privire la utilizarea de către Client a unui Serviciu online, cum ar fi o solicitare de eliminare a conţinutului conform Legii privind dreptul de autor Digital Millennium Copyright Act sau altor legi aplicabile.</w:t>
      </w:r>
    </w:p>
    <w:p w14:paraId="18C0EDD6" w14:textId="77777777" w:rsidR="006F4499" w:rsidRDefault="006F4499" w:rsidP="006F4499">
      <w:pPr>
        <w:pStyle w:val="ProductList-SectionHeading"/>
        <w:spacing w:after="120" w:line="230" w:lineRule="auto"/>
        <w:outlineLvl w:val="0"/>
      </w:pPr>
      <w:bookmarkStart w:id="36" w:name="OnlineServiceSpecificTerms"/>
      <w:bookmarkStart w:id="37" w:name="_Toc6563813"/>
      <w:bookmarkStart w:id="38" w:name="_Toc26883688"/>
      <w:bookmarkStart w:id="39" w:name="_Toc42764834"/>
      <w:bookmarkStart w:id="40" w:name="DatProtectionTerms"/>
      <w:bookmarkStart w:id="41" w:name="_Toc63778766"/>
      <w:r>
        <w:t>Termenii privind protecția Datelor cu caracter personal</w:t>
      </w:r>
      <w:bookmarkEnd w:id="36"/>
      <w:bookmarkEnd w:id="37"/>
      <w:bookmarkEnd w:id="38"/>
      <w:bookmarkEnd w:id="39"/>
      <w:bookmarkEnd w:id="41"/>
    </w:p>
    <w:bookmarkEnd w:id="40"/>
    <w:p w14:paraId="3C70D77A" w14:textId="77777777" w:rsidR="006F4499" w:rsidRPr="001C2724" w:rsidRDefault="006F4499" w:rsidP="006F4499">
      <w:pPr>
        <w:pStyle w:val="ProductList-Body"/>
        <w:spacing w:after="120" w:line="230" w:lineRule="auto"/>
      </w:pPr>
      <w:r>
        <w:t>Această secțiune a DPA include următoarele subsecțiuni:</w:t>
      </w:r>
    </w:p>
    <w:p w14:paraId="500727A7" w14:textId="77777777" w:rsidR="006F4499" w:rsidRPr="001C2724" w:rsidRDefault="006F4499" w:rsidP="006F4499">
      <w:pPr>
        <w:pStyle w:val="ProductList-Body"/>
        <w:numPr>
          <w:ilvl w:val="0"/>
          <w:numId w:val="5"/>
        </w:numPr>
        <w:spacing w:after="120" w:line="230" w:lineRule="auto"/>
        <w:sectPr w:rsidR="006F4499" w:rsidRPr="001C2724" w:rsidSect="006F4499">
          <w:footerReference w:type="default" r:id="rId20"/>
          <w:footerReference w:type="first" r:id="rId21"/>
          <w:pgSz w:w="12240" w:h="15840"/>
          <w:pgMar w:top="720" w:right="720" w:bottom="720" w:left="720" w:header="720" w:footer="720" w:gutter="0"/>
          <w:cols w:space="720"/>
          <w:titlePg/>
          <w:docGrid w:linePitch="360"/>
        </w:sectPr>
      </w:pPr>
    </w:p>
    <w:p w14:paraId="3D8924AF" w14:textId="77777777" w:rsidR="006F4499" w:rsidRPr="001C2724" w:rsidRDefault="006F4499" w:rsidP="006F4499">
      <w:pPr>
        <w:pStyle w:val="ProductList-Body"/>
        <w:numPr>
          <w:ilvl w:val="0"/>
          <w:numId w:val="5"/>
        </w:numPr>
        <w:spacing w:line="230" w:lineRule="auto"/>
      </w:pPr>
      <w:r>
        <w:t>Domeniu de aplicare</w:t>
      </w:r>
    </w:p>
    <w:p w14:paraId="51512072" w14:textId="77777777" w:rsidR="006F4499" w:rsidRPr="001C2724" w:rsidRDefault="006F4499" w:rsidP="006F4499">
      <w:pPr>
        <w:pStyle w:val="ProductList-Body"/>
        <w:numPr>
          <w:ilvl w:val="0"/>
          <w:numId w:val="5"/>
        </w:numPr>
        <w:spacing w:line="230" w:lineRule="auto"/>
      </w:pPr>
      <w:r>
        <w:t>Caracterul prelucrării datelor; proprietatea</w:t>
      </w:r>
    </w:p>
    <w:p w14:paraId="30568B35" w14:textId="77777777" w:rsidR="006F4499" w:rsidRPr="001C2724" w:rsidRDefault="006F4499" w:rsidP="006F4499">
      <w:pPr>
        <w:pStyle w:val="ProductList-Body"/>
        <w:numPr>
          <w:ilvl w:val="0"/>
          <w:numId w:val="5"/>
        </w:numPr>
        <w:spacing w:line="230" w:lineRule="auto"/>
      </w:pPr>
      <w:r>
        <w:t>Divulgarea datelor prelucrate</w:t>
      </w:r>
    </w:p>
    <w:p w14:paraId="03274946" w14:textId="77777777" w:rsidR="006F4499" w:rsidRPr="001C2724" w:rsidRDefault="006F4499" w:rsidP="006F4499">
      <w:pPr>
        <w:pStyle w:val="ProductList-Body"/>
        <w:numPr>
          <w:ilvl w:val="0"/>
          <w:numId w:val="5"/>
        </w:numPr>
        <w:spacing w:line="230" w:lineRule="auto"/>
      </w:pPr>
      <w:r>
        <w:t>Prelucrarea Datelor cu caracter personal; GDPR</w:t>
      </w:r>
    </w:p>
    <w:p w14:paraId="1532ADD1" w14:textId="77777777" w:rsidR="006F4499" w:rsidRPr="001C2724" w:rsidRDefault="006F4499" w:rsidP="006F4499">
      <w:pPr>
        <w:pStyle w:val="ProductList-Body"/>
        <w:numPr>
          <w:ilvl w:val="0"/>
          <w:numId w:val="5"/>
        </w:numPr>
        <w:spacing w:line="230" w:lineRule="auto"/>
      </w:pPr>
      <w:r>
        <w:t>Securitatea datelor</w:t>
      </w:r>
    </w:p>
    <w:p w14:paraId="5442E4EC" w14:textId="77777777" w:rsidR="006F4499" w:rsidRPr="001C2724" w:rsidRDefault="006F4499" w:rsidP="006F4499">
      <w:pPr>
        <w:pStyle w:val="ProductList-Body"/>
        <w:numPr>
          <w:ilvl w:val="0"/>
          <w:numId w:val="5"/>
        </w:numPr>
        <w:spacing w:line="230" w:lineRule="auto"/>
      </w:pPr>
      <w:r>
        <w:t>Notificarea incidentelor de securitate</w:t>
      </w:r>
    </w:p>
    <w:p w14:paraId="255512D8" w14:textId="77777777" w:rsidR="006F4499" w:rsidRPr="001C2724" w:rsidRDefault="006F4499" w:rsidP="006F4499">
      <w:pPr>
        <w:pStyle w:val="ProductList-Body"/>
        <w:numPr>
          <w:ilvl w:val="0"/>
          <w:numId w:val="5"/>
        </w:numPr>
        <w:spacing w:line="230" w:lineRule="auto"/>
      </w:pPr>
      <w:r>
        <w:t>Transferurile de date și locația acestora</w:t>
      </w:r>
    </w:p>
    <w:p w14:paraId="4BC0AB87" w14:textId="77777777" w:rsidR="006F4499" w:rsidRPr="001C2724" w:rsidRDefault="006F4499" w:rsidP="006F4499">
      <w:pPr>
        <w:pStyle w:val="ProductList-Body"/>
        <w:numPr>
          <w:ilvl w:val="0"/>
          <w:numId w:val="5"/>
        </w:numPr>
        <w:spacing w:line="230" w:lineRule="auto"/>
      </w:pPr>
      <w:r>
        <w:t>Păstrarea și ștergerea Datelor</w:t>
      </w:r>
    </w:p>
    <w:p w14:paraId="398149B0" w14:textId="77777777" w:rsidR="006F4499" w:rsidRDefault="006F4499" w:rsidP="006F4499">
      <w:pPr>
        <w:pStyle w:val="ProductList-Body"/>
        <w:numPr>
          <w:ilvl w:val="0"/>
          <w:numId w:val="5"/>
        </w:numPr>
        <w:spacing w:line="230" w:lineRule="auto"/>
      </w:pPr>
      <w:r>
        <w:t>Angajamentul de confidențialitate încheiat cu procesatorul</w:t>
      </w:r>
    </w:p>
    <w:p w14:paraId="2FF4B124" w14:textId="77777777" w:rsidR="006F4499" w:rsidRDefault="006F4499" w:rsidP="006F4499">
      <w:pPr>
        <w:pStyle w:val="ProductList-Body"/>
        <w:spacing w:line="230" w:lineRule="auto"/>
        <w:ind w:left="360"/>
      </w:pPr>
    </w:p>
    <w:p w14:paraId="593C8180" w14:textId="77777777" w:rsidR="006F4499" w:rsidRPr="001C2724" w:rsidRDefault="006F4499" w:rsidP="006F4499">
      <w:pPr>
        <w:pStyle w:val="ProductList-Body"/>
        <w:numPr>
          <w:ilvl w:val="0"/>
          <w:numId w:val="5"/>
        </w:numPr>
        <w:spacing w:line="230" w:lineRule="auto"/>
      </w:pPr>
      <w:r>
        <w:t>Notificarea și controalele privind utilizarea Subcontractanților</w:t>
      </w:r>
    </w:p>
    <w:p w14:paraId="0140FA06" w14:textId="77777777" w:rsidR="006F4499" w:rsidRPr="001C2724" w:rsidRDefault="006F4499" w:rsidP="006F4499">
      <w:pPr>
        <w:pStyle w:val="ProductList-Body"/>
        <w:numPr>
          <w:ilvl w:val="0"/>
          <w:numId w:val="5"/>
        </w:numPr>
        <w:spacing w:line="230" w:lineRule="auto"/>
      </w:pPr>
      <w:r>
        <w:t>Instituții de învățământ</w:t>
      </w:r>
    </w:p>
    <w:p w14:paraId="34C46896" w14:textId="77777777" w:rsidR="006F4499" w:rsidRPr="001C2724" w:rsidRDefault="006F4499" w:rsidP="006F4499">
      <w:pPr>
        <w:pStyle w:val="ProductList-Body"/>
        <w:numPr>
          <w:ilvl w:val="0"/>
          <w:numId w:val="5"/>
        </w:numPr>
        <w:spacing w:line="230" w:lineRule="auto"/>
      </w:pPr>
      <w:r>
        <w:t>Contractul CJIS pentru clienți</w:t>
      </w:r>
    </w:p>
    <w:p w14:paraId="6DED0301" w14:textId="77777777" w:rsidR="006F4499" w:rsidRDefault="006F4499" w:rsidP="006F4499">
      <w:pPr>
        <w:pStyle w:val="ProductList-Body"/>
        <w:numPr>
          <w:ilvl w:val="0"/>
          <w:numId w:val="5"/>
        </w:numPr>
        <w:spacing w:line="230" w:lineRule="auto"/>
      </w:pPr>
      <w:r>
        <w:t>Asociatul HIPAA (Health Insurance Portability and Accountability Act – Legea responsabilității și a portabilității asigurărilor medicale)</w:t>
      </w:r>
    </w:p>
    <w:p w14:paraId="389931C4" w14:textId="77777777" w:rsidR="006F4499" w:rsidRDefault="006F4499" w:rsidP="006F4499">
      <w:pPr>
        <w:pStyle w:val="ProductList-Body"/>
        <w:numPr>
          <w:ilvl w:val="0"/>
          <w:numId w:val="5"/>
        </w:numPr>
        <w:spacing w:line="230" w:lineRule="auto"/>
      </w:pPr>
      <w:r>
        <w:t>Termenii CCPA (California Consumer Privacy Act)</w:t>
      </w:r>
    </w:p>
    <w:p w14:paraId="6816F9C0" w14:textId="77777777" w:rsidR="006F4499" w:rsidRPr="001C2724" w:rsidRDefault="006F4499" w:rsidP="006F4499">
      <w:pPr>
        <w:pStyle w:val="ProductList-Body"/>
        <w:numPr>
          <w:ilvl w:val="0"/>
          <w:numId w:val="5"/>
        </w:numPr>
        <w:spacing w:line="230" w:lineRule="auto"/>
      </w:pPr>
      <w:r>
        <w:t>Datele biometrice</w:t>
      </w:r>
    </w:p>
    <w:p w14:paraId="54783AE0" w14:textId="77777777" w:rsidR="006F4499" w:rsidRPr="001C2724" w:rsidRDefault="006F4499" w:rsidP="006F4499">
      <w:pPr>
        <w:pStyle w:val="ProductList-Body"/>
        <w:numPr>
          <w:ilvl w:val="0"/>
          <w:numId w:val="5"/>
        </w:numPr>
        <w:spacing w:line="230" w:lineRule="auto"/>
      </w:pPr>
      <w:r>
        <w:t>Cum să contactați Microsoft</w:t>
      </w:r>
    </w:p>
    <w:p w14:paraId="23779472" w14:textId="77777777" w:rsidR="006F4499" w:rsidRPr="001C2724" w:rsidRDefault="006F4499" w:rsidP="006F4499">
      <w:pPr>
        <w:pStyle w:val="ProductList-Body"/>
        <w:numPr>
          <w:ilvl w:val="0"/>
          <w:numId w:val="5"/>
        </w:numPr>
        <w:spacing w:line="230" w:lineRule="auto"/>
        <w:sectPr w:rsidR="006F4499" w:rsidRPr="001C2724" w:rsidSect="009776B9">
          <w:footerReference w:type="default" r:id="rId22"/>
          <w:footerReference w:type="first" r:id="rId23"/>
          <w:type w:val="continuous"/>
          <w:pgSz w:w="12240" w:h="15840"/>
          <w:pgMar w:top="1440" w:right="720" w:bottom="1440" w:left="720" w:header="720" w:footer="720" w:gutter="0"/>
          <w:cols w:num="2" w:space="720"/>
          <w:titlePg/>
          <w:docGrid w:linePitch="360"/>
        </w:sectPr>
      </w:pPr>
      <w:r>
        <w:t>Anexa A – Măsuri de securitate</w:t>
      </w:r>
    </w:p>
    <w:p w14:paraId="3D869090" w14:textId="77777777" w:rsidR="006F4499" w:rsidRPr="001C2724" w:rsidRDefault="006F4499" w:rsidP="006F4499">
      <w:pPr>
        <w:pStyle w:val="ProductList-Body"/>
        <w:spacing w:line="230" w:lineRule="auto"/>
        <w:ind w:left="360"/>
      </w:pPr>
    </w:p>
    <w:p w14:paraId="6E64B229" w14:textId="77777777" w:rsidR="006F4499" w:rsidRPr="006366A8" w:rsidRDefault="006F4499" w:rsidP="006F4499">
      <w:pPr>
        <w:pStyle w:val="ProductList-SubSubSectionHeading"/>
        <w:spacing w:after="120" w:line="230" w:lineRule="auto"/>
        <w:outlineLvl w:val="1"/>
      </w:pPr>
      <w:bookmarkStart w:id="42" w:name="_Toc507768549"/>
      <w:bookmarkStart w:id="43" w:name="_Toc8395009"/>
      <w:bookmarkStart w:id="44" w:name="_Toc6563798"/>
      <w:bookmarkStart w:id="45" w:name="_Toc21617016"/>
      <w:bookmarkStart w:id="46" w:name="_Toc26972836"/>
      <w:bookmarkStart w:id="47" w:name="_Toc42764835"/>
      <w:bookmarkStart w:id="48" w:name="_Toc63778767"/>
      <w:r>
        <w:t>Domeniu de aplicare</w:t>
      </w:r>
      <w:bookmarkEnd w:id="42"/>
      <w:bookmarkEnd w:id="43"/>
      <w:bookmarkEnd w:id="44"/>
      <w:bookmarkEnd w:id="45"/>
      <w:bookmarkEnd w:id="46"/>
      <w:bookmarkEnd w:id="47"/>
      <w:bookmarkEnd w:id="48"/>
    </w:p>
    <w:p w14:paraId="556EA9DB" w14:textId="2813C489" w:rsidR="00C85435" w:rsidRPr="00097CE0" w:rsidRDefault="006F4499" w:rsidP="006F4499">
      <w:pPr>
        <w:pStyle w:val="ProductList-Body"/>
        <w:spacing w:after="120"/>
      </w:pPr>
      <w:r>
        <w:t>Termenii DPA se aplică tuturor Serviciilor online, cu excepția Serviciilor online identificate în mod clar ca excluse în Anexa 1 la TSO (sau într-o locație ulterioară din Drepturile de utilizare), care sunt reglementate de termenii privind confidențialitatea și securitatea menționați la Termenii speciali ai Serviciilor online aplicabili</w:t>
      </w:r>
      <w:r w:rsidR="00C85435">
        <w:t>.</w:t>
      </w:r>
    </w:p>
    <w:p w14:paraId="2077C253" w14:textId="77777777" w:rsidR="00C85435" w:rsidRPr="00097CE0" w:rsidRDefault="00C85435" w:rsidP="006F4499">
      <w:pPr>
        <w:pStyle w:val="ProductList-Body"/>
        <w:spacing w:after="120"/>
      </w:pPr>
      <w:r>
        <w:t>Versiunile de examinare pot să utilizeze măsuri de confidenţialitate sau securitate mai puţine sau diferite de cele care există de obicei în cadrul Serviciilor online. Dacă nu se prevede altceva, Clientul nu trebuie să utilizeze Versiunile de examinare pentru a prelucra datele cu caracter personal sau alte date care se supun cerinţelor de conformitate legală sau de reglementare. Următorii termeni din acest DPA nu se aplică Versiunilor de examinare: Prelucrarea datelor cu caracter personal; GDPR, Securitatea datelor şi Asociatul HIPAA.</w:t>
      </w:r>
    </w:p>
    <w:p w14:paraId="54C29AC5" w14:textId="62FF5840" w:rsidR="00C85435" w:rsidRPr="00097CE0" w:rsidRDefault="008019B9" w:rsidP="006F4499">
      <w:pPr>
        <w:pStyle w:val="ProductList-Body"/>
        <w:spacing w:after="120"/>
      </w:pPr>
      <w:hyperlink w:anchor="Attachment1" w:history="1">
        <w:r w:rsidR="002400E8">
          <w:rPr>
            <w:rStyle w:val="Hyperlink"/>
          </w:rPr>
          <w:t>Anexa 1</w:t>
        </w:r>
      </w:hyperlink>
      <w:r w:rsidR="002400E8">
        <w:t xml:space="preserve"> la DPA include termenii de confidenţialitate şi securitate care se aplică Datelor Serviciilor profesionale, inclusiv Datelor cu caracter personal cu privire la furnizarea Serviciilor profesionale. Prin urmare, cu excepția unor prevederi explicite din </w:t>
      </w:r>
      <w:hyperlink w:anchor="Attachment1" w:history="1">
        <w:r w:rsidR="002400E8">
          <w:rPr>
            <w:rStyle w:val="Hyperlink"/>
          </w:rPr>
          <w:t>Anexa 1</w:t>
        </w:r>
      </w:hyperlink>
      <w:r w:rsidR="002400E8">
        <w:t>, termenii din acest DPA nu se aplică furnizării Serviciilor profesionale.</w:t>
      </w:r>
    </w:p>
    <w:p w14:paraId="65EC085A" w14:textId="77777777" w:rsidR="00C85435" w:rsidRPr="00097CE0" w:rsidRDefault="00C85435" w:rsidP="006F4499">
      <w:pPr>
        <w:pStyle w:val="ProductList-SubSubSectionHeading"/>
        <w:spacing w:after="120"/>
        <w:outlineLvl w:val="1"/>
      </w:pPr>
      <w:bookmarkStart w:id="49" w:name="_Toc26972837"/>
      <w:bookmarkStart w:id="50" w:name="_Toc507768552"/>
      <w:bookmarkStart w:id="51" w:name="_Toc8395012"/>
      <w:bookmarkStart w:id="52" w:name="_Toc63778768"/>
      <w:r>
        <w:t xml:space="preserve">Caracterul datelor </w:t>
      </w:r>
      <w:bookmarkStart w:id="53" w:name="_Toc6563799"/>
      <w:bookmarkStart w:id="54" w:name="_Toc21617017"/>
      <w:r>
        <w:t>Prelucrarea; Proprietatea</w:t>
      </w:r>
      <w:bookmarkEnd w:id="49"/>
      <w:bookmarkEnd w:id="52"/>
      <w:bookmarkEnd w:id="53"/>
      <w:bookmarkEnd w:id="54"/>
    </w:p>
    <w:p w14:paraId="2B094C3F" w14:textId="5EBA5593" w:rsidR="00C85435" w:rsidRPr="00097CE0" w:rsidRDefault="000705B1" w:rsidP="006F4499">
      <w:pPr>
        <w:pStyle w:val="ProductList-Body"/>
        <w:spacing w:after="120"/>
      </w:pPr>
      <w:r>
        <w:t>Microsoft va utiliza și va prelucra Datele Clientului și Datele cu caracter personal doar în conformitate cu instrucțiunile documentate ale Clientului și conform prevederilor detaliate și limitărilor de mai jos (a) pentru a furniza Clientului Serviciile online și (b) pentru activitățile legitime de afaceri ale companiei Microsoft legate de furnizarea către Client a Serviciilor online. În relația dintre părți, Clientul va păstra toate drepturile, titlurile de proprietate și interesele cu privire la Datele Clientului. Microsoft nu obține niciun drept asupra Datelor clientului în afara celor pe care Clientul i le acordă în această secțiune. Acest paragraf nu influențează drepturile Microsoft asupra produselor software ori serviciilor pentru care Microsoft îi acordă licență Clientului.</w:t>
      </w:r>
    </w:p>
    <w:p w14:paraId="1CCE7D6F" w14:textId="77777777" w:rsidR="00C85435" w:rsidRPr="00097CE0" w:rsidRDefault="00C85435" w:rsidP="006F4499">
      <w:pPr>
        <w:pStyle w:val="ProductList-Body"/>
        <w:spacing w:after="120"/>
        <w:ind w:left="187"/>
        <w:outlineLvl w:val="2"/>
      </w:pPr>
      <w:bookmarkStart w:id="55" w:name="_Toc6563800"/>
      <w:bookmarkStart w:id="56" w:name="_Toc26972838"/>
      <w:bookmarkStart w:id="57" w:name="_Toc13858350"/>
      <w:bookmarkStart w:id="58" w:name="_Toc21617018"/>
      <w:r>
        <w:rPr>
          <w:b/>
          <w:color w:val="0072C6"/>
        </w:rPr>
        <w:t xml:space="preserve">Prelucrarea pentru a furniza Clientului </w:t>
      </w:r>
      <w:bookmarkEnd w:id="55"/>
      <w:r>
        <w:rPr>
          <w:b/>
          <w:color w:val="0072C6"/>
        </w:rPr>
        <w:t>Serviciile online</w:t>
      </w:r>
      <w:bookmarkEnd w:id="56"/>
    </w:p>
    <w:p w14:paraId="38AED162" w14:textId="7A1F1ABA" w:rsidR="00C85435" w:rsidRPr="00097CE0" w:rsidRDefault="00C85435" w:rsidP="006F4499">
      <w:pPr>
        <w:pStyle w:val="ProductList-Body"/>
        <w:spacing w:after="120"/>
        <w:ind w:left="158"/>
      </w:pPr>
      <w:r>
        <w:rPr>
          <w:rFonts w:ascii="Calibri" w:eastAsia="Calibri" w:hAnsi="Calibri" w:cs="Arial"/>
        </w:rPr>
        <w:t>În sensul acestui DPA, „furnizarea”</w:t>
      </w:r>
      <w:r w:rsidR="00AE239C">
        <w:rPr>
          <w:rFonts w:ascii="Calibri" w:eastAsia="Calibri" w:hAnsi="Calibri" w:cs="Arial"/>
        </w:rPr>
        <w:t xml:space="preserve"> Serviciilor online constă în:</w:t>
      </w:r>
    </w:p>
    <w:p w14:paraId="25A37013" w14:textId="5A969CA8" w:rsidR="00C85435" w:rsidRPr="00097CE0" w:rsidRDefault="00C85435" w:rsidP="006F4499">
      <w:pPr>
        <w:pStyle w:val="ProductList-Body"/>
        <w:numPr>
          <w:ilvl w:val="0"/>
          <w:numId w:val="7"/>
        </w:numPr>
      </w:pPr>
      <w:r>
        <w:rPr>
          <w:rFonts w:ascii="Calibri" w:eastAsia="Calibri" w:hAnsi="Calibri" w:cs="Arial"/>
        </w:rPr>
        <w:t>Livrarea de capabilităţi funcţionale în modul licenţiat, configurat</w:t>
      </w:r>
      <w:r>
        <w:rPr>
          <w:rFonts w:ascii="Calibri" w:hAnsi="Calibri"/>
        </w:rPr>
        <w:t xml:space="preserve"> şi </w:t>
      </w:r>
      <w:bookmarkEnd w:id="57"/>
      <w:bookmarkEnd w:id="58"/>
      <w:r>
        <w:rPr>
          <w:rFonts w:ascii="Calibri" w:eastAsia="Calibri" w:hAnsi="Calibri" w:cs="Arial"/>
        </w:rPr>
        <w:t xml:space="preserve">utilizat de Client şi de către utilizatorii săi, inclusiv furnizarea unei experienţe utilizator personalizate; </w:t>
      </w:r>
    </w:p>
    <w:p w14:paraId="0A0F49B8" w14:textId="5F04D0B1" w:rsidR="00C85435" w:rsidRPr="00097CE0" w:rsidRDefault="00C85435" w:rsidP="006F4499">
      <w:pPr>
        <w:pStyle w:val="ProductList-Body"/>
        <w:numPr>
          <w:ilvl w:val="0"/>
          <w:numId w:val="7"/>
        </w:numPr>
      </w:pPr>
      <w:r>
        <w:rPr>
          <w:rFonts w:ascii="Calibri" w:eastAsia="Calibri" w:hAnsi="Calibri" w:cs="Arial"/>
        </w:rPr>
        <w:t xml:space="preserve">Depanarea (prevenirea, detectarea şi repararea problemelor); şi </w:t>
      </w:r>
    </w:p>
    <w:p w14:paraId="078BCFE5" w14:textId="56C6F336" w:rsidR="00C85435" w:rsidRPr="00097CE0" w:rsidRDefault="00C85435" w:rsidP="006F4499">
      <w:pPr>
        <w:pStyle w:val="ProductList-Body"/>
        <w:numPr>
          <w:ilvl w:val="0"/>
          <w:numId w:val="7"/>
        </w:numPr>
        <w:spacing w:after="120"/>
      </w:pPr>
      <w:r>
        <w:rPr>
          <w:rFonts w:ascii="Calibri" w:eastAsia="Calibri" w:hAnsi="Calibri" w:cs="Arial"/>
        </w:rPr>
        <w:lastRenderedPageBreak/>
        <w:t xml:space="preserve">Îmbunătăţirea continuă (instalarea ultimelor actualizări şi efectuarea de îmbunătăţiri la </w:t>
      </w:r>
      <w:r>
        <w:t>productivitatea,</w:t>
      </w:r>
      <w:r>
        <w:rPr>
          <w:rFonts w:ascii="Calibri" w:eastAsia="Calibri" w:hAnsi="Calibri" w:cs="Arial"/>
        </w:rPr>
        <w:t xml:space="preserve"> fiabilitatea, eficacitatea şi securitatea utilizatorilor).</w:t>
      </w:r>
    </w:p>
    <w:p w14:paraId="0AA7F597" w14:textId="77777777" w:rsidR="00C85435" w:rsidRPr="00097CE0" w:rsidRDefault="00C85435" w:rsidP="006F4499">
      <w:pPr>
        <w:pStyle w:val="ProductList-Body"/>
        <w:spacing w:after="120"/>
        <w:ind w:left="158"/>
      </w:pPr>
      <w:r>
        <w:t>La furnizarea Serviciilor online, Microsoft nu va utiliza sau altfel prelucra Datele Clientului sau Datele cu caracter personal pentru: (a) stabilirea profilului, (b) reclame sau în alte scopuri comerciale similare sau (c) studii de piață cu scopul creării de funcţionalităţi, servicii sau produse noi sau în alte scopuri, cu excepția situațiilor în care acestea se fac în conformitate cu instrucțiunile documentate din partea clientului.</w:t>
      </w:r>
    </w:p>
    <w:p w14:paraId="5FD69C26" w14:textId="77777777" w:rsidR="00C85435" w:rsidRPr="00097CE0" w:rsidRDefault="00C85435" w:rsidP="006F4499">
      <w:pPr>
        <w:pStyle w:val="ProductList-Body"/>
        <w:spacing w:after="120"/>
        <w:ind w:left="187"/>
        <w:outlineLvl w:val="2"/>
      </w:pPr>
      <w:bookmarkStart w:id="59" w:name="_Toc26972839"/>
      <w:r>
        <w:rPr>
          <w:b/>
          <w:color w:val="0072C6"/>
        </w:rPr>
        <w:t>Prelucrarea pentru operaţiunile de business legitime ale Microsoft</w:t>
      </w:r>
      <w:bookmarkEnd w:id="59"/>
    </w:p>
    <w:p w14:paraId="6C923E4C" w14:textId="256F333C" w:rsidR="006F4499" w:rsidRPr="006366A8" w:rsidRDefault="006F4499" w:rsidP="006F4499">
      <w:pPr>
        <w:pStyle w:val="ProductList-Body"/>
        <w:spacing w:after="120" w:line="230" w:lineRule="auto"/>
        <w:ind w:left="158"/>
      </w:pPr>
      <w:bookmarkStart w:id="60" w:name="_Hlk24466161"/>
      <w:r>
        <w:t>În sensul acestui DPA, „activitățile legitime de afaceri ale Microsoft” constau în următoarele, fiecare activitate fiind legată de livrarea Serviciilor online către Client: (1) facturare și administrare</w:t>
      </w:r>
      <w:r w:rsidR="0068351A">
        <w:t xml:space="preserve"> de </w:t>
      </w:r>
      <w:r>
        <w:t xml:space="preserve"> cont; (2) compensarea (de exemplu, calcularea comisioanelor angajaților și stimulentelor partenerilor); (3) raportarea internă și modelarea activităților (de exemplu, previzionare, venituri, planificarea capacităților, strategii de produs); (4) combaterea fraudei, infracțiunilor cibernetice sau atacurilor cibernetice care pot afecta compania Microsoft sau produsele Microsoft; (5) îmbunătățirea funcționalității de bază a accesibilității, confidențialității sau eficienței energetice; și (6) raportarea financiară și conformitatea cu obligațiile legale (conform limitărilor privind divulgarea Datelor prelucrate enunțate mai jos).</w:t>
      </w:r>
    </w:p>
    <w:p w14:paraId="49E25D71" w14:textId="416CD189" w:rsidR="00C85435" w:rsidRPr="00097CE0" w:rsidRDefault="006F4499" w:rsidP="006F4499">
      <w:pPr>
        <w:pStyle w:val="ProductList-Body"/>
        <w:spacing w:after="120"/>
        <w:ind w:left="158"/>
      </w:pPr>
      <w:r>
        <w:t>La prelucrarea datelor pentru activitățile legitime de afaceri ale Microsoft, Microsoft nu va utiliza sau nu va prelucra altfel Datele Clientului sau Datele cu caracter personal pentru: (a) stabilirea profilului utilizatorului, (b) reclame sau scopuri comerciale similare sau (c) orice alte scopuri în afara celor prevăzute în această secțiune</w:t>
      </w:r>
      <w:r w:rsidR="00C85435">
        <w:t xml:space="preserve">. </w:t>
      </w:r>
      <w:bookmarkEnd w:id="60"/>
    </w:p>
    <w:p w14:paraId="3982D9BF" w14:textId="77777777" w:rsidR="006F4499" w:rsidRPr="006366A8" w:rsidRDefault="006F4499" w:rsidP="006F4499">
      <w:pPr>
        <w:pStyle w:val="ProductList-SubSubSectionHeading"/>
        <w:spacing w:after="120" w:line="233" w:lineRule="auto"/>
        <w:outlineLvl w:val="1"/>
      </w:pPr>
      <w:bookmarkStart w:id="61" w:name="_Toc507768551"/>
      <w:bookmarkStart w:id="62" w:name="_Toc8395011"/>
      <w:bookmarkStart w:id="63" w:name="_Toc26972840"/>
      <w:bookmarkStart w:id="64" w:name="_Toc42764837"/>
      <w:bookmarkStart w:id="65" w:name="_Toc63778769"/>
      <w:r>
        <w:t>Divulgarea datelor prelucrate</w:t>
      </w:r>
      <w:bookmarkEnd w:id="61"/>
      <w:bookmarkEnd w:id="62"/>
      <w:bookmarkEnd w:id="63"/>
      <w:bookmarkEnd w:id="64"/>
      <w:bookmarkEnd w:id="65"/>
    </w:p>
    <w:p w14:paraId="6BE84322" w14:textId="382599B5" w:rsidR="006F4499" w:rsidRPr="0037710F" w:rsidRDefault="006F4499" w:rsidP="006F4499">
      <w:pPr>
        <w:pStyle w:val="ProductList-Body"/>
        <w:spacing w:after="120" w:line="233" w:lineRule="auto"/>
        <w:rPr>
          <w:spacing w:val="-2"/>
        </w:rPr>
      </w:pPr>
      <w:r w:rsidRPr="0037710F">
        <w:rPr>
          <w:spacing w:val="-2"/>
        </w:rPr>
        <w:t>Microsoft nu va divulga sau nu va acorda acces la Datele prelucrate, cu excepția situațiilor următoare: (1) în modul indicat de Client; (2) în modul descris în acest DPA; sau (3) după cum cere legea. În scopul acestei secțiuni, „Date prelucrate” înseamnă: (a) Date client; (b) Date cu caracter personal; și (c)</w:t>
      </w:r>
      <w:r>
        <w:rPr>
          <w:spacing w:val="-2"/>
        </w:rPr>
        <w:t> </w:t>
      </w:r>
      <w:r w:rsidRPr="0037710F">
        <w:rPr>
          <w:spacing w:val="-2"/>
        </w:rPr>
        <w:t xml:space="preserve">orice alte date prelucrate de Microsoft în legătură cu Serviciile online care sunt informații confidențiale ale Clientului conform acordului de licențiere în volum. Prelucrarea Datelor prelucrate face obiectul obligațiilor Microsoft de confidențialitate din contractul de licențiere în volum. </w:t>
      </w:r>
    </w:p>
    <w:p w14:paraId="65E0CC8E" w14:textId="48646BE2" w:rsidR="00C85435" w:rsidRPr="00097CE0" w:rsidRDefault="006F4499" w:rsidP="006F4499">
      <w:pPr>
        <w:pStyle w:val="ProductList-Body"/>
        <w:spacing w:after="120"/>
      </w:pPr>
      <w:r>
        <w:rPr>
          <w:szCs w:val="18"/>
        </w:rPr>
        <w:t>Microsoft nu va divulga sau nu va acorda acces la Datele prelucrate autorităților de aplicare a legii, decât în conformitate cu obligațiile legale. În cazul în care o autoritate de aplicare a legii va contacta compania Microsoft pentru a solicita Datele prelucrate, Microsoft va încerca să redirecționeze autoritatea de aplicare a legii, astfel încât să solicite datele respective direct de la Client. În cazul în care va fi obligată să divulge ori să acorde acces la Datele prelucrate unei autorități de aplicare a legii, compania Microsoft va notifica imediat Clientul și va trimite o copie a solicitării, exceptând situațiile în care legea nu îi permite acest lucru</w:t>
      </w:r>
      <w:r w:rsidR="00C85435">
        <w:t>.</w:t>
      </w:r>
    </w:p>
    <w:p w14:paraId="7C14467D" w14:textId="77777777" w:rsidR="00C85435" w:rsidRPr="00097CE0" w:rsidRDefault="00C85435" w:rsidP="006F4499">
      <w:pPr>
        <w:pStyle w:val="ProductList-Body"/>
        <w:spacing w:after="120"/>
      </w:pPr>
      <w:r>
        <w:t>În cazul în care primeşte de la o terţă parte o solicitare de divulgare a Datelor prelucrate, compania Microsoft va notifica imediat Clientul, exceptând situaţiile în care legea nu îi permite acest lucru. Microsoft va respinge solicitarea, exceptând cazul în care legea îi impune să răspundă. Dacă solicitarea este validă, Microsoft va încerca să redirecționeze terța parte pentru a cere datele direct de la Client.</w:t>
      </w:r>
    </w:p>
    <w:p w14:paraId="30E1209F" w14:textId="08AFBB94" w:rsidR="00C85435" w:rsidRPr="00097CE0" w:rsidRDefault="00C85435" w:rsidP="006F4499">
      <w:pPr>
        <w:pStyle w:val="ProductList-Body"/>
        <w:spacing w:after="120"/>
      </w:pPr>
      <w:r>
        <w:t xml:space="preserve">Microsoft nu va furniza niciunei terțe părți: (a) acces direct, indirect, general sau neîngrădit la Datele prelucrate; (b) cheile de criptare utilizate pentru a securiza Datele prelucrate sau posibilitatea de a trece de criptare ori (c) acces la Datele prelucrate, dacă Microsoft ştie că acestea urmează a fi utilizate în alte scopuri decât cele indicate în solicitarea terţei părţi. </w:t>
      </w:r>
    </w:p>
    <w:p w14:paraId="47AD4D4D" w14:textId="77777777" w:rsidR="00C85435" w:rsidRPr="00097CE0" w:rsidRDefault="00C85435" w:rsidP="006F4499">
      <w:pPr>
        <w:pStyle w:val="ProductList-Body"/>
        <w:spacing w:after="120"/>
      </w:pPr>
      <w:r>
        <w:t xml:space="preserve">În acest sens, Microsoft poate furniza terței părți informații de bază privind persoanele de contact ale Clientului. </w:t>
      </w:r>
    </w:p>
    <w:p w14:paraId="3DFD853A" w14:textId="77777777" w:rsidR="00C85435" w:rsidRPr="00097CE0" w:rsidRDefault="00C85435" w:rsidP="006F4499">
      <w:pPr>
        <w:pStyle w:val="ProductList-SubSubSectionHeading"/>
        <w:spacing w:after="120"/>
        <w:outlineLvl w:val="1"/>
      </w:pPr>
      <w:bookmarkStart w:id="66" w:name="_Toc6563801"/>
      <w:bookmarkStart w:id="67" w:name="_Toc21617019"/>
      <w:bookmarkStart w:id="68" w:name="_Toc26972841"/>
      <w:bookmarkStart w:id="69" w:name="_Toc63778770"/>
      <w:r>
        <w:t>Prelucrarea datelor cu caracter personal; GDPR</w:t>
      </w:r>
      <w:bookmarkEnd w:id="50"/>
      <w:bookmarkEnd w:id="51"/>
      <w:bookmarkEnd w:id="66"/>
      <w:bookmarkEnd w:id="67"/>
      <w:bookmarkEnd w:id="68"/>
      <w:bookmarkEnd w:id="69"/>
    </w:p>
    <w:p w14:paraId="41ECCECC" w14:textId="77777777" w:rsidR="00C85435" w:rsidRPr="00097CE0" w:rsidRDefault="00C85435" w:rsidP="006F4499">
      <w:pPr>
        <w:pStyle w:val="ProductList-Body"/>
        <w:spacing w:after="120"/>
      </w:pPr>
      <w:bookmarkStart w:id="70" w:name="_Toc489605577"/>
      <w:r>
        <w:t xml:space="preserve">Toate Datele cu caracter personal prelucrate de Microsoft în legătură cu Serviciile online sunt obţinute fie ca Date client, Date de diagnostic sau Date generate de serviciu. Datele cu caracter personal furnizate companiei Microsoft de către Client sau în numele acestuia prin intermediul utilizării Serviciului online reprezintă, de asemenea, Date de client. În Datele de diagnostic sau Datele generate de serviciu pot fi incluşi identificatori pseudonimizaţi, care, de asemenea, sunt Date cu caracter personal. Orice Date cu caracter personal pseudonimizate sau de-identificate dar ne-anonimizate sau Date cu caracter personal derivate din Datele cu caracter personal constituie, de asemenea, Date cu caracter personal. </w:t>
      </w:r>
    </w:p>
    <w:p w14:paraId="34DCD8F3" w14:textId="1E23D97D" w:rsidR="00C85435" w:rsidRPr="00097CE0" w:rsidRDefault="00C85435" w:rsidP="006F4499">
      <w:pPr>
        <w:pStyle w:val="ProductList-Body"/>
        <w:spacing w:after="120"/>
      </w:pPr>
      <w:r>
        <w:t xml:space="preserve">În măsura în care Microsoft este un operator sau operator secundar de date cu caracter personal în sensul GDPR, Termenii GDPR din </w:t>
      </w:r>
      <w:hyperlink w:anchor="Attachment3" w:history="1">
        <w:r>
          <w:rPr>
            <w:rStyle w:val="Hyperlink"/>
          </w:rPr>
          <w:t>Anexa 3</w:t>
        </w:r>
      </w:hyperlink>
      <w:r>
        <w:t xml:space="preserve"> reglementează prelucrarea respectivă, iar părțile sunt de acord că următorii termeni și această sub-secțiune („Prelucrarea datelor cu caracter personal; GDPR”):</w:t>
      </w:r>
    </w:p>
    <w:p w14:paraId="00DB5D5A" w14:textId="77777777" w:rsidR="00C85435" w:rsidRPr="00097CE0" w:rsidRDefault="00C85435" w:rsidP="006F4499">
      <w:pPr>
        <w:pStyle w:val="ProductList-Body"/>
        <w:spacing w:after="120"/>
        <w:ind w:left="187"/>
        <w:outlineLvl w:val="2"/>
      </w:pPr>
      <w:bookmarkStart w:id="71" w:name="_Toc26972842"/>
      <w:r>
        <w:rPr>
          <w:b/>
          <w:bCs/>
          <w:color w:val="0072C6"/>
        </w:rPr>
        <w:t>Rolurile şi responsabilităţile operatorilor şi persoanelor împuternicite de aceştia</w:t>
      </w:r>
      <w:bookmarkEnd w:id="71"/>
    </w:p>
    <w:p w14:paraId="65C66D00" w14:textId="77777777" w:rsidR="006F4499" w:rsidRPr="006366A8" w:rsidRDefault="006F4499" w:rsidP="006F4499">
      <w:pPr>
        <w:pStyle w:val="ProductList-Body"/>
        <w:spacing w:after="120" w:line="233" w:lineRule="auto"/>
        <w:ind w:left="158"/>
      </w:pPr>
      <w:bookmarkStart w:id="72" w:name="_Toc26972843"/>
      <w:bookmarkStart w:id="73" w:name="_Toc26972844"/>
      <w:r>
        <w:t xml:space="preserve">Clientul și Microsoft sunt de acord că Clientul este operatorul Datelor cu caracter personal și că Microsoft este procesatorul datelor respective, cu excepția cazului în care (a) Clientul acționează ca procesator pentru prelucrarea Datele cu caracter personal, caz în care Microsoft este subcontractant, sau (b) se prevede altfel în termenii speciali ai Serviciilor online sau în acest DPA. Când Microsoft acționează ca procesator sau subcontractant al Datelor cu caracter personal, acesta va prelucra Datele cu caracter personal numai pe baza instrucțiunilor documentate ale Clientului. Clientul este de acord că acest contract de licențiere în volum (inclusiv Termenii DPA și actualizările aplicabile), precum și documentația produsului, utilizarea de către Client și configurarea caracteristicilor Serviciilor online, constituie instrucțiunile documentate complete ale Clientului către Microsoft privind prelucrarea Datelor cu caracter personal. Informații despre utilizarea și configurarea Serviciilor online pot fi găsite la </w:t>
      </w:r>
      <w:bookmarkStart w:id="74" w:name="_Hlk24482203"/>
      <w:r>
        <w:fldChar w:fldCharType="begin"/>
      </w:r>
      <w:r>
        <w:instrText xml:space="preserve"> HYPERLINK "https://docs.microsoft.com/en-us/" </w:instrText>
      </w:r>
      <w:r>
        <w:fldChar w:fldCharType="separate"/>
      </w:r>
      <w:r w:rsidRPr="004F41A8">
        <w:t>https://docs.microsoft.com/en-us/</w:t>
      </w:r>
      <w:r>
        <w:fldChar w:fldCharType="end"/>
      </w:r>
      <w:r>
        <w:t xml:space="preserve"> </w:t>
      </w:r>
      <w:bookmarkEnd w:id="74"/>
      <w:r>
        <w:t xml:space="preserve">sau într-o locație ulterioară. Toate instrucțiunile suplimentare sau alternative trebuie </w:t>
      </w:r>
      <w:r>
        <w:lastRenderedPageBreak/>
        <w:t>convenite conform procesului de modificare a contractului de licențiere în volum al Clientului. În orice caz în care se aplică GDPR, iar Clientul este un procesator, Clientul garantează companiei Microsoft că instrucțiunile Clientului, inclusiv desemnarea companiei Microsoft ca procesator sau subcontractant, au fost autorizate de operatorul relevant.</w:t>
      </w:r>
      <w:bookmarkEnd w:id="72"/>
      <w:r>
        <w:t xml:space="preserve"> </w:t>
      </w:r>
    </w:p>
    <w:bookmarkEnd w:id="73"/>
    <w:p w14:paraId="5003F484" w14:textId="242DF842" w:rsidR="00C85435" w:rsidRPr="00097CE0" w:rsidRDefault="0002505E" w:rsidP="006F4499">
      <w:pPr>
        <w:pStyle w:val="ProductList-Body"/>
        <w:spacing w:after="120"/>
        <w:ind w:left="180"/>
        <w:outlineLvl w:val="2"/>
      </w:pPr>
      <w:r>
        <w:t>În măsura în care Microsoft utilizează sau prelucrează altfel Datele cu caracter personal ce fac obiectul prevederilor GDPR pentru activitățile legitime de afaceri ale Microsoft legate de furnizarea către Client a Serviciilor online, Microsoft își va respecta obligațiile de operator de date independent pentru o astfel de utilizare, conform GDPR. Microsoft acceptă responsabilitățile adăugate de un „operator” de date conform GDPR pentru prelucrarea datelor în legătură cu activitățile sale legitime de afaceri pentru: (a) a acționa în conformitate cu cerințele de reglementare, în măsura impusă de GDPR și pentru (b) a le oferi Clienților mai multă transparență și a confirma responsabilitatea companiei Microsoft pentru operațiunile de prelucrare. Microsoft implementează măsuri de securitate pentru a proteja Datele Clientului și Datele cu caracter personal în momentul prelucrării, inclusiv cele identificate în prezentul DPA și cele enunțate în Articolul 6(4) din GDPR. În ceea ce privește prelucrarea Datelor cu caracter personal în baza acestui paragraf, Microsoft își asumă angajamentele prezentate în Anexa 3 la Anexa 2 – Clauzele contractuale tip (operatori) din DPA; în acest scop, (i) orice divulgare de către Microsoft a Datelor cu caracter personal, conform Anexei 3, transferate pentru îndeplinirea activităților legitime de afaceri ale companiei Microsoft, este considerată o „Divulgare relevantă”, iar (ii) angajamentele din Anexa 3 se aplică în cazul acelor Date cu caracter personal.</w:t>
      </w:r>
    </w:p>
    <w:p w14:paraId="1735F96A" w14:textId="77777777" w:rsidR="00C85435" w:rsidRPr="00097CE0" w:rsidRDefault="00C85435" w:rsidP="006F4499">
      <w:pPr>
        <w:pStyle w:val="ProductList-Body"/>
        <w:spacing w:after="120"/>
        <w:ind w:left="187"/>
        <w:outlineLvl w:val="2"/>
      </w:pPr>
      <w:bookmarkStart w:id="75" w:name="_Toc26972845"/>
      <w:r>
        <w:rPr>
          <w:b/>
          <w:color w:val="0072C6"/>
        </w:rPr>
        <w:t>Detaliile de prelucrare</w:t>
      </w:r>
      <w:bookmarkEnd w:id="75"/>
    </w:p>
    <w:p w14:paraId="0CAE0F8F" w14:textId="77777777" w:rsidR="00C85435" w:rsidRPr="00097CE0" w:rsidRDefault="00C85435" w:rsidP="006F4499">
      <w:pPr>
        <w:pStyle w:val="ProductList-Body"/>
        <w:spacing w:after="120"/>
        <w:ind w:left="180"/>
        <w:outlineLvl w:val="2"/>
      </w:pPr>
      <w:bookmarkStart w:id="76" w:name="_Toc26972846"/>
      <w:bookmarkStart w:id="77" w:name="_Hlk22881260"/>
      <w:r>
        <w:t>Părţile recunosc şi sunt de acord că:</w:t>
      </w:r>
      <w:bookmarkEnd w:id="76"/>
    </w:p>
    <w:p w14:paraId="0C978F55" w14:textId="77777777" w:rsidR="00C85435" w:rsidRPr="00097CE0" w:rsidRDefault="00C85435" w:rsidP="006F4499">
      <w:pPr>
        <w:pStyle w:val="ProductList-Body"/>
        <w:numPr>
          <w:ilvl w:val="0"/>
          <w:numId w:val="7"/>
        </w:numPr>
        <w:ind w:left="540"/>
      </w:pPr>
      <w:r>
        <w:rPr>
          <w:rFonts w:ascii="Calibri" w:eastAsia="Calibri" w:hAnsi="Calibri" w:cs="Arial"/>
          <w:b/>
          <w:bCs/>
        </w:rPr>
        <w:t>Obiectul.</w:t>
      </w:r>
      <w:r>
        <w:rPr>
          <w:rFonts w:ascii="Calibri" w:eastAsia="Calibri" w:hAnsi="Calibri" w:cs="Arial"/>
        </w:rPr>
        <w:t xml:space="preserve"> </w:t>
      </w:r>
      <w:r>
        <w:rPr>
          <w:rFonts w:ascii="Calibri" w:hAnsi="Calibri"/>
        </w:rPr>
        <w:t xml:space="preserve">Obiectul prelucrării este limitat la datele cu caracter personal care intră în domeniul de aplicare al </w:t>
      </w:r>
      <w:r>
        <w:rPr>
          <w:rFonts w:ascii="Calibri" w:eastAsia="Calibri" w:hAnsi="Calibri" w:cs="Arial"/>
        </w:rPr>
        <w:t xml:space="preserve">secţiunii din prezentul DPA intitulată „Natura prelucrării datelor; Proprietate” de mai sus şi al </w:t>
      </w:r>
      <w:r>
        <w:rPr>
          <w:rFonts w:ascii="Calibri" w:hAnsi="Calibri"/>
        </w:rPr>
        <w:t>GDPR</w:t>
      </w:r>
      <w:r>
        <w:rPr>
          <w:rFonts w:ascii="Calibri" w:eastAsia="Calibri" w:hAnsi="Calibri" w:cs="Arial"/>
        </w:rPr>
        <w:t>.</w:t>
      </w:r>
    </w:p>
    <w:p w14:paraId="2D627411" w14:textId="77777777" w:rsidR="00C85435" w:rsidRPr="00097CE0" w:rsidRDefault="00C85435" w:rsidP="006F4499">
      <w:pPr>
        <w:pStyle w:val="ProductList-Body"/>
        <w:numPr>
          <w:ilvl w:val="0"/>
          <w:numId w:val="7"/>
        </w:numPr>
        <w:ind w:left="540"/>
      </w:pPr>
      <w:r>
        <w:rPr>
          <w:rFonts w:ascii="Calibri" w:eastAsia="Calibri" w:hAnsi="Calibri" w:cs="Arial"/>
          <w:b/>
          <w:bCs/>
        </w:rPr>
        <w:t>Durata prelucrării.</w:t>
      </w:r>
      <w:r>
        <w:rPr>
          <w:rFonts w:ascii="Calibri" w:eastAsia="Calibri" w:hAnsi="Calibri" w:cs="Arial"/>
        </w:rPr>
        <w:t xml:space="preserve"> </w:t>
      </w:r>
      <w:r>
        <w:rPr>
          <w:rFonts w:ascii="Calibri" w:hAnsi="Calibri"/>
        </w:rPr>
        <w:t>Durata prelucrării va fi în conformitate cu instrucţiunile Clientului şi termenele din DPA</w:t>
      </w:r>
      <w:r>
        <w:rPr>
          <w:rFonts w:ascii="Calibri" w:eastAsia="Calibri" w:hAnsi="Calibri" w:cs="Arial"/>
        </w:rPr>
        <w:t>.</w:t>
      </w:r>
    </w:p>
    <w:p w14:paraId="4439A81E" w14:textId="77777777" w:rsidR="006F4499" w:rsidRPr="006366A8" w:rsidRDefault="006F4499" w:rsidP="006F4499">
      <w:pPr>
        <w:pStyle w:val="ProductList-Body"/>
        <w:numPr>
          <w:ilvl w:val="0"/>
          <w:numId w:val="7"/>
        </w:numPr>
        <w:spacing w:line="233" w:lineRule="auto"/>
        <w:ind w:left="540"/>
        <w:rPr>
          <w:rFonts w:ascii="Calibri" w:hAnsi="Calibri"/>
        </w:rPr>
      </w:pPr>
      <w:r>
        <w:rPr>
          <w:rFonts w:ascii="Calibri" w:eastAsia="Calibri" w:hAnsi="Calibri" w:cs="Arial"/>
          <w:b/>
          <w:bCs/>
        </w:rPr>
        <w:t>Natura și scopul prelucrării.</w:t>
      </w:r>
      <w:r>
        <w:rPr>
          <w:rFonts w:ascii="Calibri" w:eastAsia="Calibri" w:hAnsi="Calibri" w:cs="Arial"/>
        </w:rPr>
        <w:t xml:space="preserve"> </w:t>
      </w:r>
      <w:r>
        <w:rPr>
          <w:rFonts w:ascii="Calibri" w:hAnsi="Calibri"/>
        </w:rPr>
        <w:t>Natura și scopul prelucrării datelor constau în oferirea Serviciilor online în conformitate cu contractul de licențiere în volum al Clientului</w:t>
      </w:r>
      <w:r>
        <w:rPr>
          <w:rFonts w:ascii="Calibri" w:eastAsia="Calibri" w:hAnsi="Calibri" w:cs="Arial"/>
        </w:rPr>
        <w:t xml:space="preserve"> și pentru activitățile legitime de afaceri ale Microsoft legate de furnizarea către Client a Serviciului online (după cum se prezintă în detaliu în secțiunea din prezentul DPA intitulată „Caracterul prelucrării datelor; proprietatea” de mai sus).</w:t>
      </w:r>
    </w:p>
    <w:p w14:paraId="12A9FBF2" w14:textId="4BDE9998" w:rsidR="00C85435" w:rsidRPr="00097CE0" w:rsidRDefault="006F4499" w:rsidP="006F4499">
      <w:pPr>
        <w:pStyle w:val="ProductList-Body"/>
        <w:numPr>
          <w:ilvl w:val="0"/>
          <w:numId w:val="7"/>
        </w:numPr>
        <w:ind w:left="540"/>
      </w:pPr>
      <w:r>
        <w:rPr>
          <w:rFonts w:ascii="Calibri" w:eastAsia="Calibri" w:hAnsi="Calibri" w:cs="Arial"/>
          <w:b/>
          <w:bCs/>
        </w:rPr>
        <w:t>Categoriile de date.</w:t>
      </w:r>
      <w:r>
        <w:rPr>
          <w:rFonts w:ascii="Calibri" w:eastAsia="Calibri" w:hAnsi="Calibri" w:cs="Arial"/>
        </w:rPr>
        <w:t xml:space="preserve"> </w:t>
      </w:r>
      <w:r w:rsidR="00D80506">
        <w:rPr>
          <w:rFonts w:ascii="Calibri" w:hAnsi="Calibri"/>
        </w:rPr>
        <w:t>Tipurile de Date cu caracter personal prelucrate de Microsoft pentru furnizarea Serviciilor online includ</w:t>
      </w:r>
      <w:r w:rsidR="00D80506">
        <w:rPr>
          <w:rFonts w:ascii="Calibri" w:eastAsia="Calibri" w:hAnsi="Calibri" w:cs="Arial"/>
        </w:rPr>
        <w:t>: (i) Date cu caracter personal pe care Clientul alege să le includă în Datele Clientului; și (ii)</w:t>
      </w:r>
      <w:r w:rsidR="00D80506">
        <w:rPr>
          <w:rFonts w:ascii="Calibri" w:hAnsi="Calibri"/>
        </w:rPr>
        <w:t xml:space="preserve"> cele identificate în mod expres în Articolul 4 din GDPR</w:t>
      </w:r>
      <w:r w:rsidR="00D80506">
        <w:rPr>
          <w:rFonts w:ascii="Calibri" w:eastAsia="Calibri" w:hAnsi="Calibri" w:cs="Arial"/>
        </w:rPr>
        <w:t xml:space="preserve"> care pot fi conținute în Datele de diagnostic sau în Datele generate de servicii. Tipurile de date cu caracter personal pe care Clientul alege să le includă în Datele Clientului pot să fie orice categorie de date cu caracter personal identificate în înregistrările păstrate de client ce acționează în calitate de operator în conformitate cu Articolul 30 din GDPR, incluzând categoriile de date cu caracter personal stipulate în </w:t>
      </w:r>
      <w:hyperlink w:anchor="Appendix1toAttachment2" w:history="1">
        <w:r w:rsidR="00D80506">
          <w:rPr>
            <w:rStyle w:val="Hyperlink"/>
            <w:rFonts w:ascii="Calibri" w:eastAsia="Calibri" w:hAnsi="Calibri" w:cs="Arial"/>
          </w:rPr>
          <w:t>Anexa 1 la Anexa 2</w:t>
        </w:r>
      </w:hyperlink>
      <w:r w:rsidR="00D80506">
        <w:rPr>
          <w:rFonts w:ascii="Calibri" w:eastAsia="Calibri" w:hAnsi="Calibri" w:cs="Arial"/>
        </w:rPr>
        <w:t xml:space="preserve"> – Clauzele contractuale </w:t>
      </w:r>
      <w:r w:rsidR="00B86B54">
        <w:rPr>
          <w:rFonts w:ascii="Calibri" w:eastAsia="Calibri" w:hAnsi="Calibri" w:cs="Arial"/>
        </w:rPr>
        <w:t>standard</w:t>
      </w:r>
      <w:r w:rsidR="00D80506">
        <w:rPr>
          <w:rFonts w:ascii="Calibri" w:eastAsia="Calibri" w:hAnsi="Calibri" w:cs="Arial"/>
        </w:rPr>
        <w:t>(Procesatori) din DPA</w:t>
      </w:r>
      <w:r w:rsidR="00C85435">
        <w:rPr>
          <w:rFonts w:ascii="Calibri" w:eastAsia="Calibri" w:hAnsi="Calibri" w:cs="Arial"/>
        </w:rPr>
        <w:t xml:space="preserve">. </w:t>
      </w:r>
    </w:p>
    <w:p w14:paraId="1E332199" w14:textId="35B74498" w:rsidR="00C85435" w:rsidRPr="00097CE0" w:rsidRDefault="00C85435" w:rsidP="006F4499">
      <w:pPr>
        <w:pStyle w:val="ProductList-Body"/>
        <w:numPr>
          <w:ilvl w:val="0"/>
          <w:numId w:val="7"/>
        </w:numPr>
        <w:spacing w:after="120"/>
        <w:ind w:left="540"/>
      </w:pPr>
      <w:r>
        <w:rPr>
          <w:rFonts w:ascii="Calibri" w:eastAsia="Calibri" w:hAnsi="Calibri" w:cs="Arial"/>
          <w:b/>
          <w:bCs/>
        </w:rPr>
        <w:t>Persoanele vizate.</w:t>
      </w:r>
      <w:r>
        <w:rPr>
          <w:rFonts w:ascii="Calibri" w:eastAsia="Calibri" w:hAnsi="Calibri" w:cs="Arial"/>
        </w:rPr>
        <w:t xml:space="preserve"> </w:t>
      </w:r>
      <w:r>
        <w:rPr>
          <w:rFonts w:ascii="Calibri" w:hAnsi="Calibri"/>
        </w:rPr>
        <w:t>Categoriile de persoane vizate sunt reprezentanţii şi utilizatorii finali ai Clientului, cum ar fi angajaţii, contractorii, colaboratorii şi clienţii</w:t>
      </w:r>
      <w:r>
        <w:rPr>
          <w:rFonts w:ascii="Calibri" w:eastAsia="Calibri" w:hAnsi="Calibri" w:cs="Arial"/>
        </w:rPr>
        <w:t xml:space="preserve">, şi pot include orice alte categorii de persoane vizate, aşa cum sunt identificate în înregistrările menţinute de Clientul ce acţionează ca operator în conformitate cu articolul 30 din GDPR, incluzând categoriile de persoane vizate stipulate în </w:t>
      </w:r>
      <w:hyperlink w:anchor="Appendix1toAttachment2" w:history="1">
        <w:r>
          <w:rPr>
            <w:rStyle w:val="Hyperlink"/>
            <w:rFonts w:ascii="Calibri" w:eastAsia="Calibri" w:hAnsi="Calibri" w:cs="Arial"/>
          </w:rPr>
          <w:t>Anexa 1 la apendicele 2</w:t>
        </w:r>
      </w:hyperlink>
      <w:r>
        <w:rPr>
          <w:rFonts w:ascii="Calibri" w:eastAsia="Calibri" w:hAnsi="Calibri" w:cs="Arial"/>
        </w:rPr>
        <w:t xml:space="preserve"> – Clauzele contractuale </w:t>
      </w:r>
      <w:r w:rsidR="00B86B54">
        <w:rPr>
          <w:rFonts w:ascii="Calibri" w:eastAsia="Calibri" w:hAnsi="Calibri" w:cs="Arial"/>
        </w:rPr>
        <w:t>standard</w:t>
      </w:r>
      <w:r>
        <w:rPr>
          <w:rFonts w:ascii="Calibri" w:eastAsia="Calibri" w:hAnsi="Calibri" w:cs="Arial"/>
        </w:rPr>
        <w:t>(Persoană împuternicită de operator) din DPA.</w:t>
      </w:r>
    </w:p>
    <w:p w14:paraId="56570C63" w14:textId="77777777" w:rsidR="00C85435" w:rsidRPr="00097CE0" w:rsidRDefault="00C85435" w:rsidP="006F4499">
      <w:pPr>
        <w:pStyle w:val="ProductList-Body"/>
        <w:spacing w:after="120"/>
        <w:ind w:left="180"/>
        <w:outlineLvl w:val="2"/>
      </w:pPr>
      <w:bookmarkStart w:id="78" w:name="_Toc26972847"/>
      <w:bookmarkEnd w:id="77"/>
      <w:r>
        <w:rPr>
          <w:b/>
          <w:color w:val="0072C6"/>
        </w:rPr>
        <w:t>Drepturile persoanelor vizate; Asistenţă privind solicitările</w:t>
      </w:r>
      <w:bookmarkEnd w:id="78"/>
    </w:p>
    <w:p w14:paraId="64830E93" w14:textId="77777777" w:rsidR="00C85435" w:rsidRPr="00097CE0" w:rsidRDefault="00C85435" w:rsidP="006F4499">
      <w:pPr>
        <w:pStyle w:val="ProductList-Body"/>
        <w:spacing w:after="120"/>
        <w:ind w:left="180"/>
      </w:pPr>
      <w:r>
        <w:t>Microsoft va pune la dispoziția Clientului, într-un mod care să respecte funcţionalitatea Serviciilor online și rolul Microsoft în calitate de persoană împuternicită de operator, datele cu caracter personal ale persoanelor vizate și capacitatea de a da curs solicitărilor persoanelor vizate de a-și exercita drepturile prevăzute în GDPR. Dacă Microsoft primește o solicitare din partea persoanei vizate de Client de a-și exercita unul sau mai multe drepturi în temeiul GDPR, în legătură cu un Serviciu online pentru care Microsoft este persoană împuternicită de operator sau subcontractant care prelucrează date, Microsoft va redirecționa persoana vizată să adreseze solicitarea direct Clientului. Clientului îi revine răspunderea de a răspunde la toate aceste solicitări, inclusiv, după caz, prin utilizarea funcționalității Serviciului online. Microsoft va respecta solicitările rezonabile adresate de Client cu privire la acordarea de asistență pentru răspunsul Clientului la o astfel de solicitare a persoanei vizate.</w:t>
      </w:r>
    </w:p>
    <w:p w14:paraId="454F3592" w14:textId="77777777" w:rsidR="00C85435" w:rsidRPr="00097CE0" w:rsidRDefault="00C85435" w:rsidP="006F4499">
      <w:pPr>
        <w:pStyle w:val="ProductList-Body"/>
        <w:spacing w:after="120"/>
        <w:ind w:left="187"/>
        <w:outlineLvl w:val="2"/>
      </w:pPr>
      <w:bookmarkStart w:id="79" w:name="_Toc26972848"/>
      <w:r>
        <w:rPr>
          <w:b/>
          <w:color w:val="0072C6"/>
        </w:rPr>
        <w:t>Evidenţe ale activităţilor de prelucrare</w:t>
      </w:r>
      <w:bookmarkEnd w:id="79"/>
    </w:p>
    <w:p w14:paraId="0AC6FE21" w14:textId="77777777" w:rsidR="00C85435" w:rsidRPr="00097CE0" w:rsidRDefault="00C85435" w:rsidP="006F4499">
      <w:pPr>
        <w:pStyle w:val="ProductList-Body"/>
        <w:spacing w:after="120"/>
        <w:ind w:left="158"/>
      </w:pPr>
      <w:r>
        <w:t>În măsura în care prevederile GDPR cer companiei Microsoft să colecteze şi să păstreze evidenţe ale anumitor informaţii referitoare la client, Clientul va furniza, unde este necesar, astfel de informaţii către Microsoft şi va avea grijă de acurateţea şi actualizarea lor. Microsoft poate pune astfel de informaţii la dispoziţia unei autorităţi de supraveghere, dacă acest lucru este cerut de GDPR.</w:t>
      </w:r>
    </w:p>
    <w:p w14:paraId="7224D640" w14:textId="77777777" w:rsidR="00C85435" w:rsidRPr="00097CE0" w:rsidRDefault="00C85435" w:rsidP="006F4499">
      <w:pPr>
        <w:pStyle w:val="ProductList-SubSubSectionHeading"/>
        <w:spacing w:after="120"/>
        <w:outlineLvl w:val="1"/>
      </w:pPr>
      <w:bookmarkStart w:id="80" w:name="_Toc507768553"/>
      <w:bookmarkStart w:id="81" w:name="_Toc8395013"/>
      <w:bookmarkStart w:id="82" w:name="_Toc6563802"/>
      <w:bookmarkStart w:id="83" w:name="_Toc21617020"/>
      <w:bookmarkStart w:id="84" w:name="_Toc26972849"/>
      <w:bookmarkStart w:id="85" w:name="_Toc63778771"/>
      <w:bookmarkEnd w:id="70"/>
      <w:r>
        <w:t>Securitatea datelor</w:t>
      </w:r>
      <w:bookmarkEnd w:id="80"/>
      <w:bookmarkEnd w:id="81"/>
      <w:bookmarkEnd w:id="82"/>
      <w:bookmarkEnd w:id="83"/>
      <w:bookmarkEnd w:id="84"/>
      <w:bookmarkEnd w:id="85"/>
    </w:p>
    <w:p w14:paraId="4798B59C" w14:textId="77777777" w:rsidR="00C85435" w:rsidRPr="00097CE0" w:rsidRDefault="00C85435" w:rsidP="006F4499">
      <w:pPr>
        <w:pStyle w:val="ProductList-Body"/>
        <w:spacing w:after="120"/>
        <w:ind w:left="180"/>
        <w:outlineLvl w:val="2"/>
      </w:pPr>
      <w:bookmarkStart w:id="86" w:name="_Toc26972850"/>
      <w:r>
        <w:rPr>
          <w:b/>
          <w:color w:val="0072C6"/>
        </w:rPr>
        <w:t>Practici şi politici de securitate</w:t>
      </w:r>
      <w:bookmarkEnd w:id="86"/>
    </w:p>
    <w:p w14:paraId="487BF73D" w14:textId="3886BA4B" w:rsidR="00C85435" w:rsidRPr="00097CE0" w:rsidRDefault="00C85435" w:rsidP="006F4499">
      <w:pPr>
        <w:pStyle w:val="ProductList-Body"/>
        <w:spacing w:after="120"/>
        <w:ind w:left="158"/>
      </w:pPr>
      <w:bookmarkStart w:id="87" w:name="_Hlk504328104"/>
      <w:r>
        <w:t xml:space="preserve">Microsoft va implementa şi va menţine măsuri tehnice şi organizatorice adecvate, menite să protejeze Datele de client şi Datele cu caracter personal de distrugerea accidentală sau ilegală, pierderea, alterarea, dezvăluirea neautorizată sau accesarea datelor cu caracter personal transmise, stocate sau altfel prelucrate. Măsurile respective sunt stabilite într-o Politică de securitate Microsoft. Microsoft va pune politica respectivă la dispoziţia Clientului, împreună cu descrierile controalelor de securitate în vigoare pentru Serviciul online şi alte informaţii solicitate în mod rezonabil de Client referitoare la practicile şi politicile Microsoft de securitate. </w:t>
      </w:r>
    </w:p>
    <w:p w14:paraId="7B6532B3" w14:textId="77777777" w:rsidR="006F4499" w:rsidRPr="006366A8" w:rsidRDefault="006F4499" w:rsidP="006F4499">
      <w:pPr>
        <w:pStyle w:val="ProductList-Body"/>
        <w:spacing w:after="120" w:line="233" w:lineRule="auto"/>
        <w:ind w:left="158"/>
      </w:pPr>
      <w:bookmarkStart w:id="88" w:name="_Toc26972852"/>
      <w:bookmarkEnd w:id="87"/>
      <w:r>
        <w:lastRenderedPageBreak/>
        <w:t>În plus, măsurile respective trebuie să respecte cerințele stabilite în ISO 27001, ISO 27002 și ISO 27018. De asemenea, fiecare Serviciu online de bază respectă standardele și cadrele de control indicate în tabelul din Anexa 1 la TSO (sau într-o locație ulterioară din Drepturile de utilizare) și implementează și menține măsurile de securitate menționate în Anexa A pentru protecția Datelor Clientului.</w:t>
      </w:r>
    </w:p>
    <w:p w14:paraId="7457004D" w14:textId="77777777" w:rsidR="006F4499" w:rsidRDefault="006F4499" w:rsidP="006F4499">
      <w:pPr>
        <w:pStyle w:val="ProductList-Body"/>
        <w:spacing w:after="120" w:line="233" w:lineRule="auto"/>
        <w:ind w:left="158"/>
      </w:pPr>
      <w:bookmarkStart w:id="89" w:name="_Toc26972851"/>
      <w:r>
        <w:t>Microsoft are dreptul să adauge oricând standarde din domeniu sau guvernamentale. Microsoft nu va elimina ISO 27001, ISO 27002, ISO 27018 sau standardele ori cadrele specificate în tabelul din Anexa 1 la TSO (sau dintr-o locație ulterioară din Drepturile de utilizare), decât dacă acestea nu mai sunt utilizate în domeniu și sunt înlocuite cu unele succesoare (dacă există).</w:t>
      </w:r>
      <w:bookmarkEnd w:id="89"/>
    </w:p>
    <w:p w14:paraId="48B36CCE" w14:textId="77777777" w:rsidR="006F4499" w:rsidRPr="00D47C72" w:rsidRDefault="006F4499" w:rsidP="006F4499">
      <w:pPr>
        <w:pStyle w:val="ProductList-Body"/>
        <w:spacing w:after="120" w:line="233" w:lineRule="auto"/>
        <w:ind w:left="187"/>
        <w:outlineLvl w:val="2"/>
        <w:rPr>
          <w:b/>
          <w:color w:val="0072C6"/>
        </w:rPr>
      </w:pPr>
      <w:bookmarkStart w:id="90" w:name="_Hlk40371496"/>
      <w:r>
        <w:rPr>
          <w:b/>
          <w:color w:val="0072C6"/>
        </w:rPr>
        <w:t xml:space="preserve">Criptarea datelor </w:t>
      </w:r>
    </w:p>
    <w:p w14:paraId="2661E4CB" w14:textId="77777777" w:rsidR="006F4499" w:rsidRDefault="006F4499" w:rsidP="006F4499">
      <w:pPr>
        <w:pStyle w:val="ProductList-Body"/>
        <w:spacing w:after="120" w:line="233" w:lineRule="auto"/>
        <w:ind w:left="158"/>
      </w:pPr>
      <w:r>
        <w:t xml:space="preserve">Datele Clientului (inclusiv Datele cu caracter personal incluse în acestea) aflate în tranzit în rețele publice între Client și Microsoft sau între centrele de date Microsoft sunt criptate în mod implicit. </w:t>
      </w:r>
    </w:p>
    <w:p w14:paraId="1492FDF1" w14:textId="77777777" w:rsidR="006F4499" w:rsidRDefault="006F4499" w:rsidP="006F4499">
      <w:pPr>
        <w:pStyle w:val="ProductList-Body"/>
        <w:spacing w:after="120" w:line="233" w:lineRule="auto"/>
        <w:ind w:left="158"/>
      </w:pPr>
      <w:r>
        <w:t>De asemenea, Microsoft criptează Datele de client în repaus în Serviciile online. În cazul Serviciilor online prin care Clientul sau o terță parte ce acționează în numele său poate construi aplicații (de exemplu, anumite Servicii Azure), criptarea datelor stocate în astfel de aplicații se va efectua la alegerea Clientului, folosindu-se capacitățile furnizate de Microsoft sau obținute de Client de la terțe părți.</w:t>
      </w:r>
    </w:p>
    <w:p w14:paraId="6624B0E2" w14:textId="77777777" w:rsidR="006F4499" w:rsidRPr="00D47C72" w:rsidRDefault="006F4499" w:rsidP="006F4499">
      <w:pPr>
        <w:pStyle w:val="ProductList-Body"/>
        <w:spacing w:after="120"/>
        <w:ind w:left="187"/>
        <w:outlineLvl w:val="2"/>
        <w:rPr>
          <w:b/>
          <w:color w:val="0072C6"/>
        </w:rPr>
      </w:pPr>
      <w:r>
        <w:rPr>
          <w:b/>
          <w:color w:val="0072C6"/>
        </w:rPr>
        <w:t xml:space="preserve">Accesul la date </w:t>
      </w:r>
    </w:p>
    <w:p w14:paraId="28A2BFFF" w14:textId="77777777" w:rsidR="006F4499" w:rsidRPr="00B328B0" w:rsidRDefault="006F4499" w:rsidP="006F4499">
      <w:pPr>
        <w:pStyle w:val="ProductList-Body"/>
        <w:spacing w:after="120"/>
        <w:ind w:left="158"/>
      </w:pPr>
      <w:r>
        <w:t>Pentru a controla accesul la Datele Clientului (inclusiv la Datele cu caracter personal din cadrul acestora), Microsoft folosește mecanisme de acces cu privilegii restrânse. Pentru Serviciile online de bază, Microsoft menține mecanismele de control al accesului prezentate în tabelul „Măsuri de securitate” din Anexa 1 – Notificări, iar personalul Microsoft nu are acces de durată la Datele Clientului. Se folosesc mijloace de control al accesului în funcție de roluri pentru ca accesul la Datele Clientului necesar pentru intervențiile de service să se realizeze cu un scop adecvat, pentru un timp limitat și cu supravegherea conducerii.</w:t>
      </w:r>
    </w:p>
    <w:bookmarkEnd w:id="90"/>
    <w:p w14:paraId="11FFA921" w14:textId="77777777" w:rsidR="00C85435" w:rsidRPr="00097CE0" w:rsidRDefault="00C85435" w:rsidP="006F4499">
      <w:pPr>
        <w:pStyle w:val="ProductList-Body"/>
        <w:spacing w:after="120"/>
        <w:ind w:left="180"/>
        <w:outlineLvl w:val="2"/>
      </w:pPr>
      <w:r>
        <w:rPr>
          <w:b/>
          <w:color w:val="0072C6"/>
        </w:rPr>
        <w:t>Responsabilitățile Clientului</w:t>
      </w:r>
      <w:bookmarkEnd w:id="88"/>
    </w:p>
    <w:p w14:paraId="18080BBE" w14:textId="77777777" w:rsidR="00C85435" w:rsidRPr="00097CE0" w:rsidRDefault="00C85435" w:rsidP="006F4499">
      <w:pPr>
        <w:pStyle w:val="ProductList-Body"/>
        <w:spacing w:after="120"/>
        <w:ind w:left="158"/>
      </w:pPr>
      <w:r>
        <w:t>Clientului îi revine în exclusivitate responsabilitatea să stabilească dacă măsurile de natură tehnică și organizațională pentru Serviciul online întrunesc cerințele sale, inclusiv oricare dintre obligațiile sale de securitate în temeiul reglementărilor aplicabile cu privire la protejarea datelor cu caracter personal. Clientul recunoaște și este de acord că (având în vedere stadiul actual al dezvoltării, costurile implementării și natura, domeniul de aplicare, contextul și scopurile prelucrării Datelor sale cu caracter personal, precum și riscul pentru persoanele fizice), practicile și politicile de securitate implementate și menținute de Microsoft asigură un nivel de securitate corespunzător acestui risc față de Datele sale cu caracter personal. Clientul este responsabil pentru implementarea şi aplicarea măsurilor de securitate şi protecţie a confidenţialităţii pentru componentele pe care le furnizează sau le controlează (cum ar fi dispozitivele înscrise cu Microsoft Intune sau pe computerul ori aplicaţia unui client Microsoft Azure).</w:t>
      </w:r>
    </w:p>
    <w:p w14:paraId="1854A774" w14:textId="77777777" w:rsidR="00C85435" w:rsidRPr="00097CE0" w:rsidDel="00BA1419" w:rsidRDefault="00C85435" w:rsidP="006F4499">
      <w:pPr>
        <w:pStyle w:val="ProductList-Body"/>
        <w:spacing w:after="120"/>
        <w:ind w:left="187"/>
        <w:outlineLvl w:val="2"/>
      </w:pPr>
      <w:bookmarkStart w:id="91" w:name="_Toc26972853"/>
      <w:r>
        <w:rPr>
          <w:b/>
          <w:color w:val="0072C6"/>
        </w:rPr>
        <w:t>Auditurile conformităţii</w:t>
      </w:r>
      <w:bookmarkEnd w:id="91"/>
    </w:p>
    <w:p w14:paraId="02A8BB60" w14:textId="77777777" w:rsidR="00C85435" w:rsidRPr="00097CE0" w:rsidDel="00BA1419" w:rsidRDefault="00C85435" w:rsidP="006F4499">
      <w:pPr>
        <w:pStyle w:val="ProductList-Body"/>
        <w:spacing w:after="120"/>
        <w:ind w:left="158"/>
      </w:pPr>
      <w:r>
        <w:t>Microsoft va efectua audituri ale securităţii computerelor, ale mediului de calcul şi ale centrelor de date fizice implicate în prelucrarea Datelor clientului şi a Datelor cu caracter personal, astfel:</w:t>
      </w:r>
    </w:p>
    <w:p w14:paraId="1E290820" w14:textId="77777777" w:rsidR="00C85435" w:rsidRPr="00097CE0" w:rsidDel="00BA1419" w:rsidRDefault="00C85435" w:rsidP="006F4499">
      <w:pPr>
        <w:pStyle w:val="ProductList-Body"/>
        <w:numPr>
          <w:ilvl w:val="0"/>
          <w:numId w:val="2"/>
        </w:numPr>
        <w:ind w:left="605" w:hanging="274"/>
      </w:pPr>
      <w:r>
        <w:t>Acolo unde un standard sau un cadru prevede audituri, un audit al unui astfel de standard sau cadru de control va fi inițiat cel puțin anual.</w:t>
      </w:r>
    </w:p>
    <w:p w14:paraId="27297A96" w14:textId="77777777" w:rsidR="00C85435" w:rsidRPr="00097CE0" w:rsidDel="00BA1419" w:rsidRDefault="00C85435" w:rsidP="006F4499">
      <w:pPr>
        <w:pStyle w:val="ProductList-Body"/>
        <w:numPr>
          <w:ilvl w:val="0"/>
          <w:numId w:val="2"/>
        </w:numPr>
        <w:ind w:left="605" w:hanging="274"/>
      </w:pPr>
      <w:r>
        <w:t>Fiecare audit va fi efectuat conform standardelor și reglementărilor corpului de reglementare sau de acreditare pentru fiecare standard sau cadru de control aplicabil.</w:t>
      </w:r>
    </w:p>
    <w:p w14:paraId="7D50977E" w14:textId="77777777" w:rsidR="00C85435" w:rsidRPr="00097CE0" w:rsidDel="00BA1419" w:rsidRDefault="00C85435" w:rsidP="006F4499">
      <w:pPr>
        <w:pStyle w:val="ProductList-Body"/>
        <w:numPr>
          <w:ilvl w:val="0"/>
          <w:numId w:val="2"/>
        </w:numPr>
        <w:spacing w:after="120"/>
        <w:ind w:left="608" w:hanging="270"/>
      </w:pPr>
      <w:r>
        <w:t>Fiecare audit va fi efectuat de auditori de securitate terță parte, calificați și independenți la alegerea și pe cheltuiala Microsoft.</w:t>
      </w:r>
    </w:p>
    <w:p w14:paraId="3CE90043" w14:textId="77777777" w:rsidR="00C85435" w:rsidRPr="00097CE0" w:rsidRDefault="00C85435" w:rsidP="006F4499">
      <w:pPr>
        <w:pStyle w:val="ProductList-Body"/>
        <w:spacing w:after="120"/>
        <w:ind w:left="180"/>
      </w:pPr>
      <w:r>
        <w:t xml:space="preserve">Fiecare audit va avea ca rezultat generarea unui raport de audit („Raportul de audit Microsoft”), pe care Microsoft le va pune la dispoziţie la adresa </w:t>
      </w:r>
      <w:hyperlink r:id="rId24" w:history="1">
        <w:r>
          <w:rPr>
            <w:rStyle w:val="Hyperlink"/>
            <w:color w:val="0070C0"/>
          </w:rPr>
          <w:t>https://servicetrust.microsoft.com/</w:t>
        </w:r>
      </w:hyperlink>
      <w:r>
        <w:t xml:space="preserve"> sau într-o altă locaţie identificată de Microsoft. Raportul de audit al Microsoft va fi considerat ca fiind Informații confidențiale ale Microsoft și va stipula în mod clar constatările auditorului. Microsoft va remedia prompt problemele prezentate în Raportul de audit Microsoft pentru a mulţumi auditorul. La cererea Clientului, Microsoft va furniza Clientului fiecare Raport de audit Microsoft. Raportul de audit Microsoft se va supune restricţiilor privind nedivulgarea informaţiilor şi distribuirea impuse de Microsoft şi de auditor.</w:t>
      </w:r>
    </w:p>
    <w:p w14:paraId="2ED1BA08" w14:textId="229FE920" w:rsidR="00C85435" w:rsidRPr="00097CE0" w:rsidRDefault="00C85435" w:rsidP="006F4499">
      <w:pPr>
        <w:pStyle w:val="ProductList-Body"/>
        <w:spacing w:after="120"/>
        <w:ind w:left="158"/>
      </w:pPr>
      <w:r>
        <w:t xml:space="preserve">În măsura în care cerințele de audit ale clientului conform clauzelor contractuale </w:t>
      </w:r>
      <w:r w:rsidR="00B86B54">
        <w:t>standard</w:t>
      </w:r>
      <w:r>
        <w:t xml:space="preserve">sau cerinţelor privind protecţia datelor cu caracter personal nu pot fi satisfăcute în mod rezonabil prin rapoatele de audit, documentaţii sau informaţiile de conformitate pe care Microsoft le pune în general la dispoziţia clienţilor săi, Microsoft va răspunde prompt la instrucţiunile suplimentare de audit venite de la client. Înainte de începerea unui audit, Clientul şi Microsoft vor cădea de acord asupra scopului, momentului, duratei, cerinţelor de control şi evidenţe şi a costurilor auditului, cu precizarea că această cerinţă de a cădea de acord nu va permite companiei Microsoft să întârzie efectuarea auditului într-o manieră nerezonabilă. În măsura necesară realizării auditului, Microsoft va face disponibile sistemele şi facilităţile de prelucrare împreună cu documentaţia aferentă relevante pentru prelucrarea Datelor de client şi Datelor cu caracter personal de către Microsoft, Afiliaţii şi Subcontractanţi săi. Un astfel de audit va fi realizat de o firmă de audit terţă parte acreditată şi independentă, în timpul programului normal de lucru, în urma unei notificări în prealabil a companiei Microsoft şi care se supune unor proceduri rezonabile privind confidenţialitatea. Nici Clientul nici auditorul nu vor avea acces la niciun fel de date ce aparţin altor clienţi ai companiei Microsoft sau la sistemele şi sediile Microsoft care nu au legătură cu Serviciile online. Clientul este responsabil pentru toate costurile şi onorariile pentru un astfel de audit, inclusiv toate costurile şi onorariile rezonabile pentru timpul consumat de Microsoft pentru un astfel de audit, pe lângă costul serviciilor prestate de Microsoft. </w:t>
      </w:r>
      <w:r>
        <w:lastRenderedPageBreak/>
        <w:t>Dacă raportul de audit generat în urma auditului Clientului conţine descoperiri ale unor neconformităţi semnificative, Clientul va face cunoscut companiei Microsoft acest raport, şi Microsoft va remedia în mod prompt orice neconformitate semnificativă.</w:t>
      </w:r>
    </w:p>
    <w:p w14:paraId="63F4B7F6" w14:textId="6BBF3F5F" w:rsidR="00C85435" w:rsidRPr="00097CE0" w:rsidRDefault="00C85435" w:rsidP="006F4499">
      <w:pPr>
        <w:pStyle w:val="ProductList-Body"/>
        <w:spacing w:after="120"/>
        <w:ind w:left="158"/>
      </w:pPr>
      <w:r>
        <w:t xml:space="preserve">În cazul în care se aplică Clauzele contractuale tip, atunci această secţiune se aplică în plus faţă de Clauza 5, paragraful f, şi Clauza 12, paragraful 2, din Clauzele contractuale tip. Nicio prevedere din această secţiune din DPA nu va schimba, nici nu va afecta drepturile autorităţii de supraveghere sau ale persoanelor vizate, conform Clauzelor contractuale </w:t>
      </w:r>
      <w:r w:rsidR="00B86B54">
        <w:t>standard</w:t>
      </w:r>
      <w:r>
        <w:t>sau Cerinţelor privind protecţia datelor cu caracter personal. Microsoft Corporation este un terţ beneficiar al prevederilor acestei secţiuni.</w:t>
      </w:r>
    </w:p>
    <w:p w14:paraId="10CE5BEA" w14:textId="77777777" w:rsidR="00C85435" w:rsidRPr="00097CE0" w:rsidRDefault="00C85435" w:rsidP="006F4499">
      <w:pPr>
        <w:pStyle w:val="ProductList-SubSubSectionHeading"/>
        <w:spacing w:after="120"/>
        <w:outlineLvl w:val="1"/>
      </w:pPr>
      <w:bookmarkStart w:id="92" w:name="_Toc507768554"/>
      <w:bookmarkStart w:id="93" w:name="_Toc8395014"/>
      <w:bookmarkStart w:id="94" w:name="_Toc6563803"/>
      <w:bookmarkStart w:id="95" w:name="_Toc21617021"/>
      <w:bookmarkStart w:id="96" w:name="_Toc26972854"/>
      <w:bookmarkStart w:id="97" w:name="_Toc63778772"/>
      <w:r>
        <w:t>Notificarea incidentelor de securitate</w:t>
      </w:r>
      <w:bookmarkEnd w:id="92"/>
      <w:bookmarkEnd w:id="93"/>
      <w:bookmarkEnd w:id="94"/>
      <w:bookmarkEnd w:id="95"/>
      <w:bookmarkEnd w:id="96"/>
      <w:bookmarkEnd w:id="97"/>
    </w:p>
    <w:p w14:paraId="57A8DE0C" w14:textId="2B19D183" w:rsidR="00C85435" w:rsidRPr="00097CE0" w:rsidRDefault="00C85435" w:rsidP="006F4499">
      <w:pPr>
        <w:pStyle w:val="ProductList-Body"/>
        <w:spacing w:after="120"/>
      </w:pPr>
      <w:bookmarkStart w:id="98" w:name="_Hlk504328309"/>
      <w:r>
        <w:t>Dacă Microsoft află despre o încălcare a securităţii care conduce la distrugerea, pierderea, modificarea accidentală sau ilegală, divulgarea neautorizată sau accesul neautorizat la Datele de client sau Datele cu caracter personal în timpul prelucrării de către Microsoft (fiecare fiind un „Incident de securitate</w:t>
      </w:r>
      <w:r w:rsidR="004E5E49">
        <w:t>”</w:t>
      </w:r>
      <w:r>
        <w:t>)</w:t>
      </w:r>
      <w:bookmarkEnd w:id="98"/>
      <w:r>
        <w:t>, atunci Microsoft va lua imediat şi fără întârzieri nejustificate următoarele măsuri: (1) va informa Clientul în legătură cu Incidentul de securitate; (2) va investiga Incidentul de securitate şi va trimite Clientului informaţii detaliate despre acesta şi (3) va lua măsuri rezonabile pentru a atenua efectele şi a minimiza daunele cauzate de Incidentul de securitate.</w:t>
      </w:r>
    </w:p>
    <w:p w14:paraId="3FD177D1" w14:textId="77777777" w:rsidR="00C85435" w:rsidRPr="00097CE0" w:rsidRDefault="00C85435" w:rsidP="006F4499">
      <w:pPr>
        <w:pStyle w:val="ProductList-Body"/>
        <w:spacing w:after="120"/>
      </w:pPr>
      <w:r>
        <w:t>Notificările prin care se anunţă incidentele de securitate vor fi trimise unuia sau mai multor administratori ai Clientului prin mijloacele alese de Microsoft, inclusiv prin e-mail. Clientului îi revine în exclusivitate responsabilitatea de a se asigura că administratorii săi păstrează informații de contact exacte în portalul fiecărui Serviciu online. Clientul este unicul responsabil pentru respectarea obligaţiilor care îi revin în baza legilor privind notificarea incidentelor care i se aplică, precum şi pentru respectarea tuturor obligaţiilor de notificare a terţilor cu privire la orice Incident de securitate.</w:t>
      </w:r>
    </w:p>
    <w:p w14:paraId="125679F7" w14:textId="77777777" w:rsidR="00C85435" w:rsidRPr="00097CE0" w:rsidRDefault="00C85435" w:rsidP="006F4499">
      <w:pPr>
        <w:pStyle w:val="ProductList-Body"/>
        <w:spacing w:after="120"/>
      </w:pPr>
      <w:r>
        <w:t>În conformitate cu articolul 33 din GDPR sau cu alte legi sau reglementări aplicabile, Microsoft depune eforturi rezonabile pentru a-i acorda Clientului asistență cu privire la respectarea obligației acestuia de a notifica autoritatea de supraveghere și persoanele vizate cu privire la un astfel de Incident de securitate.</w:t>
      </w:r>
    </w:p>
    <w:p w14:paraId="60FE4522" w14:textId="77777777" w:rsidR="00C85435" w:rsidRPr="00097CE0" w:rsidRDefault="00C85435" w:rsidP="006F4499">
      <w:pPr>
        <w:pStyle w:val="ProductList-Body"/>
        <w:spacing w:after="120"/>
      </w:pPr>
      <w:r>
        <w:t>Raportarea sau răspunsul din partea Microsoft la un incident de securitate în baza prevederilor acestei secțiuni nu înseamnă recunoașterea de către Microsoft a unei erori sau răspunderi privind incidentul de securitate.</w:t>
      </w:r>
    </w:p>
    <w:p w14:paraId="76EEF6E6" w14:textId="77777777" w:rsidR="00C85435" w:rsidRPr="00097CE0" w:rsidRDefault="00C85435" w:rsidP="006F4499">
      <w:pPr>
        <w:pStyle w:val="ProductList-Body"/>
        <w:spacing w:after="120"/>
      </w:pPr>
      <w:r>
        <w:t>Clientul trebuie să notifice imediat compania Microsoft în legătură cu toate abuzurile posibile legate de conturile sau de acreditările sale de autentificare ori în legătură cu orice incident de securitate asociat cu un Serviciu online.</w:t>
      </w:r>
    </w:p>
    <w:p w14:paraId="5E88C2A3" w14:textId="77777777" w:rsidR="00C85435" w:rsidRPr="00097CE0" w:rsidRDefault="00C85435" w:rsidP="006F4499">
      <w:pPr>
        <w:pStyle w:val="ProductList-SubSubSectionHeading"/>
        <w:spacing w:after="120"/>
        <w:outlineLvl w:val="1"/>
      </w:pPr>
      <w:bookmarkStart w:id="99" w:name="_Toc507768555"/>
      <w:bookmarkStart w:id="100" w:name="_Toc8395015"/>
      <w:bookmarkStart w:id="101" w:name="_Toc6563804"/>
      <w:bookmarkStart w:id="102" w:name="_Toc21617022"/>
      <w:bookmarkStart w:id="103" w:name="_Toc26972855"/>
      <w:bookmarkStart w:id="104" w:name="DataTransfersandLocation"/>
      <w:bookmarkStart w:id="105" w:name="_Toc63778773"/>
      <w:r>
        <w:t xml:space="preserve">Transferurile de date şi </w:t>
      </w:r>
      <w:bookmarkStart w:id="106" w:name="LocationofDataProcessing"/>
      <w:bookmarkStart w:id="107" w:name="_Toc489605583"/>
      <w:r>
        <w:t>locaţia acestora</w:t>
      </w:r>
      <w:bookmarkEnd w:id="99"/>
      <w:bookmarkEnd w:id="100"/>
      <w:bookmarkEnd w:id="101"/>
      <w:bookmarkEnd w:id="102"/>
      <w:bookmarkEnd w:id="103"/>
      <w:bookmarkEnd w:id="105"/>
      <w:bookmarkEnd w:id="106"/>
      <w:bookmarkEnd w:id="107"/>
    </w:p>
    <w:p w14:paraId="6EDDA655" w14:textId="77777777" w:rsidR="00C85435" w:rsidRPr="00097CE0" w:rsidRDefault="00C85435" w:rsidP="006F4499">
      <w:pPr>
        <w:pStyle w:val="ProductList-Body"/>
        <w:spacing w:after="120"/>
        <w:ind w:left="180"/>
        <w:outlineLvl w:val="2"/>
      </w:pPr>
      <w:bookmarkStart w:id="108" w:name="_Toc26972856"/>
      <w:bookmarkEnd w:id="104"/>
      <w:r>
        <w:rPr>
          <w:b/>
          <w:bCs/>
          <w:color w:val="0072C6"/>
        </w:rPr>
        <w:t>Transferurile datelor</w:t>
      </w:r>
      <w:bookmarkEnd w:id="108"/>
    </w:p>
    <w:p w14:paraId="1143277F" w14:textId="77777777" w:rsidR="006F4499" w:rsidRPr="006366A8" w:rsidRDefault="006F4499" w:rsidP="00883E49">
      <w:pPr>
        <w:pStyle w:val="ProductList-Body"/>
        <w:tabs>
          <w:tab w:val="clear" w:pos="158"/>
          <w:tab w:val="left" w:pos="360"/>
        </w:tabs>
        <w:spacing w:after="120"/>
        <w:ind w:left="180"/>
      </w:pPr>
      <w:r>
        <w:t xml:space="preserve">Datele Clientului și Datele cu caracter personal pe care Microsoft le prelucrează în numele Clientului nu pot fi transferate, stocate sau prelucrate în nicio locație geografică, cu excepția cazurilor în care acest lucru se realizează în conformitate cu Termenii DPA și cu luarea măsurilor de siguranță indicate mai jos în această secțiune. Având în considerare astfel de măsuri de siguranță, Clientul desemnează compania Microsoft să transfere Datele Clientului și Datele cu caracter personal în Statele Unite ale Americii și în orice altă țară în care Microsoft sau Subcontractanții săi desfășoară activități și să stocheze și să prelucreze Datele Clientului și Datele cu caracter personal cu scopul de a furniza Serviciile online, exceptând situațiile menționate în alte secțiuni din Termenii DPA. </w:t>
      </w:r>
    </w:p>
    <w:p w14:paraId="2DA74770" w14:textId="22EF1C0B" w:rsidR="00D80506" w:rsidRPr="003866D1" w:rsidRDefault="00D80506" w:rsidP="00D80506">
      <w:pPr>
        <w:spacing w:after="120" w:line="240" w:lineRule="auto"/>
        <w:ind w:left="159"/>
        <w:rPr>
          <w:sz w:val="18"/>
          <w:szCs w:val="18"/>
        </w:rPr>
      </w:pPr>
      <w:r>
        <w:rPr>
          <w:sz w:val="18"/>
          <w:szCs w:val="18"/>
        </w:rPr>
        <w:t xml:space="preserve">Toate transferurile de Date de client și Date cu caracter personal în afara Uniunii Europene, Zonei Economice Europene, Marii Britanii și Elveției efectuate de Serviciile online de bază vor fi guvernate de Clauzele contractuale </w:t>
      </w:r>
      <w:r w:rsidR="00B86B54">
        <w:rPr>
          <w:sz w:val="18"/>
          <w:szCs w:val="18"/>
        </w:rPr>
        <w:t>standard</w:t>
      </w:r>
      <w:r>
        <w:rPr>
          <w:sz w:val="18"/>
          <w:szCs w:val="18"/>
        </w:rPr>
        <w:t xml:space="preserve">din </w:t>
      </w:r>
      <w:hyperlink w:anchor="Attachment2" w:history="1">
        <w:r w:rsidRPr="00883E49">
          <w:rPr>
            <w:rStyle w:val="Hyperlink"/>
            <w:sz w:val="18"/>
            <w:szCs w:val="18"/>
          </w:rPr>
          <w:t>Anexa 2</w:t>
        </w:r>
      </w:hyperlink>
      <w:r>
        <w:rPr>
          <w:sz w:val="18"/>
          <w:szCs w:val="18"/>
        </w:rPr>
        <w:t>.</w:t>
      </w:r>
    </w:p>
    <w:p w14:paraId="056C566A" w14:textId="77777777" w:rsidR="00D80506" w:rsidRPr="003866D1" w:rsidRDefault="00D80506" w:rsidP="00D80506">
      <w:pPr>
        <w:spacing w:after="120" w:line="240" w:lineRule="auto"/>
        <w:ind w:left="158"/>
        <w:rPr>
          <w:sz w:val="18"/>
          <w:szCs w:val="18"/>
        </w:rPr>
      </w:pPr>
      <w:r>
        <w:rPr>
          <w:sz w:val="18"/>
          <w:szCs w:val="18"/>
        </w:rPr>
        <w:t>Microsoft va respecta cerințele legale privind protecția datelor cu caracter personal din Zona Economică Europeană și Elveția cu privire la colectarea, utilizarea, transferul, păstrarea și alte activități de prelucrare a datelor cu caracter personal din Zona Economică Europeană, Marea Britanie și Elveția. Toate transferurile de Date cu caracter personal către o țară terță sau o organizație internațională vor respecta măsurile de siguranță adecvate prevăzute la Articolul 46 din GDPR, iar transferurile și măsurile de siguranță respective vor fi documentate în conformitate cu Articolul 30(2) din GDPR.</w:t>
      </w:r>
    </w:p>
    <w:p w14:paraId="1842DE15" w14:textId="283BDD9D" w:rsidR="00C85435" w:rsidRPr="00097CE0" w:rsidRDefault="00D80506" w:rsidP="00D80506">
      <w:pPr>
        <w:pStyle w:val="ProductList-Body"/>
        <w:spacing w:after="120"/>
        <w:ind w:left="158"/>
      </w:pPr>
      <w:r>
        <w:rPr>
          <w:szCs w:val="18"/>
        </w:rPr>
        <w:t>În plus, Microsoft este certificat conform acordurilor-cadru Scut de confidențialitate și angajamentelor pe care le presupun acestea, deși Microsoft nu se bazează pe Acordul-cadru Scut de confidențialitate UE-SUA ca o bază legală pentru transferul Datelor cu caracter personal, în lumina hotărârii judecătorești a Curții de justiție UE în cazul C-311/18. Microsoft este de acord să notifice Clientul dacă stabilește că acesta nu își mai respectă obligația de a asigura același nivel de protecție prevăzut în principiile Scutului de confidențialitate</w:t>
      </w:r>
      <w:r w:rsidR="00C85435">
        <w:t>.</w:t>
      </w:r>
    </w:p>
    <w:p w14:paraId="59350089" w14:textId="77777777" w:rsidR="00C85435" w:rsidRPr="00097CE0" w:rsidRDefault="00C85435" w:rsidP="006F4499">
      <w:pPr>
        <w:pStyle w:val="ProductList-Body"/>
        <w:spacing w:after="120"/>
        <w:ind w:left="180"/>
        <w:outlineLvl w:val="2"/>
      </w:pPr>
      <w:bookmarkStart w:id="109" w:name="_Toc26972857"/>
      <w:bookmarkStart w:id="110" w:name="LocationofCustomerDataatRest"/>
      <w:r>
        <w:rPr>
          <w:b/>
          <w:color w:val="0072C6"/>
        </w:rPr>
        <w:t>Locaţia Datelor de client în repaus</w:t>
      </w:r>
      <w:bookmarkEnd w:id="109"/>
    </w:p>
    <w:bookmarkEnd w:id="110"/>
    <w:p w14:paraId="7B38CC71" w14:textId="77777777" w:rsidR="006F4499" w:rsidRPr="006366A8" w:rsidRDefault="006F4499" w:rsidP="006F4499">
      <w:pPr>
        <w:pStyle w:val="ProductList-Body"/>
        <w:tabs>
          <w:tab w:val="clear" w:pos="158"/>
          <w:tab w:val="left" w:pos="360"/>
        </w:tabs>
        <w:spacing w:after="120"/>
        <w:ind w:left="180"/>
      </w:pPr>
      <w:r>
        <w:t>Pentru Serviciile online de bază, Microsoft va stoca Datele de client în repaus în anumite zone geografice majore (fiecare fiind denumită Zonă geografică), așa cum se prevede în Anexa 1 la TSO (sau într-o locație ulterioară din Drepturile de utilizare).</w:t>
      </w:r>
    </w:p>
    <w:p w14:paraId="2B9DBCE2" w14:textId="5B10F793" w:rsidR="00C85435" w:rsidRPr="00097CE0" w:rsidRDefault="00C85435" w:rsidP="006F4499">
      <w:pPr>
        <w:pStyle w:val="ProductList-Body"/>
        <w:tabs>
          <w:tab w:val="clear" w:pos="158"/>
          <w:tab w:val="left" w:pos="360"/>
        </w:tabs>
        <w:spacing w:after="120"/>
        <w:ind w:left="180"/>
      </w:pPr>
      <w:r>
        <w:t>Microsoft nu controlează și nu limitează regiunile de unde Clientul și utilizatorii finali ai acestuia pot să acceseze Datele Clientului sau unde pot să le mute.</w:t>
      </w:r>
    </w:p>
    <w:p w14:paraId="60CFC808" w14:textId="77777777" w:rsidR="00C85435" w:rsidRPr="00097CE0" w:rsidRDefault="00C85435" w:rsidP="004E2195">
      <w:pPr>
        <w:pStyle w:val="ProductList-SubSubSectionHeading"/>
        <w:keepNext/>
        <w:spacing w:after="120"/>
        <w:outlineLvl w:val="1"/>
      </w:pPr>
      <w:bookmarkStart w:id="111" w:name="_Toc507768556"/>
      <w:bookmarkStart w:id="112" w:name="_Toc8395016"/>
      <w:bookmarkStart w:id="113" w:name="_Toc6563805"/>
      <w:bookmarkStart w:id="114" w:name="_Toc21617023"/>
      <w:bookmarkStart w:id="115" w:name="_Toc26972858"/>
      <w:bookmarkStart w:id="116" w:name="_Toc63778774"/>
      <w:r>
        <w:lastRenderedPageBreak/>
        <w:t>Păstrarea şi ştergerea Datelor</w:t>
      </w:r>
      <w:bookmarkEnd w:id="111"/>
      <w:bookmarkEnd w:id="112"/>
      <w:bookmarkEnd w:id="113"/>
      <w:bookmarkEnd w:id="114"/>
      <w:bookmarkEnd w:id="115"/>
      <w:bookmarkEnd w:id="116"/>
    </w:p>
    <w:p w14:paraId="1E39C7A1" w14:textId="77777777" w:rsidR="00C85435" w:rsidRPr="00097CE0" w:rsidRDefault="00C85435" w:rsidP="004E2195">
      <w:pPr>
        <w:pStyle w:val="ProductList-Body"/>
        <w:keepNext/>
        <w:spacing w:after="120"/>
      </w:pPr>
      <w:r>
        <w:t>Pe toată durata abonamentului Clientului, acesta va putea să acceseze, să extragă şi să şteargă Datele de client stocate în fiecare Serviciu online.</w:t>
      </w:r>
    </w:p>
    <w:p w14:paraId="4E65B649" w14:textId="77777777" w:rsidR="00C85435" w:rsidRPr="00097CE0" w:rsidRDefault="00C85435" w:rsidP="004E2195">
      <w:pPr>
        <w:pStyle w:val="ProductList-Body"/>
        <w:keepNext/>
        <w:spacing w:after="120"/>
      </w:pPr>
      <w:r>
        <w:t>Cu excepţia versiunilor de încercare gratuite şi a serviciilor LinkedIn, Microsoft va reţine Datele de client care rămân stocate în Serviciile online într-un cont cu funcţionare limitată, timp de 90 de zile de la expirarea ori încetarea abonamentului Clientului, astfel încât acesta să le poată extrage. După expirarea perioadei de păstrare de 90 de zile, Microsoft va dezactiva contul Clientului şi va şterge Datele de client şi Datele cu caracter personal în decurs de 90 de zile, cu excepţia cazului în care companiei Microsoft i se permite sau i se solicită în baza legii aplicabile sau este autorizată în baza prezentului DPA să păstreze datele respective.</w:t>
      </w:r>
    </w:p>
    <w:p w14:paraId="6ADDB89E" w14:textId="77777777" w:rsidR="00C85435" w:rsidRPr="00097CE0" w:rsidRDefault="00C85435" w:rsidP="004E2195">
      <w:pPr>
        <w:pStyle w:val="ProductList-Body"/>
        <w:keepNext/>
        <w:spacing w:after="120"/>
      </w:pPr>
      <w:r>
        <w:t>Este posibil ca Serviciul online să nu accepte conservarea sau extragerea produselor software furnizate de Client. Microsoft nu îşi asumă responsabilitatea pentru ştergerea Datelor de client sau a Datelor cu caracter personal conform prevederilor din această secţiune.</w:t>
      </w:r>
    </w:p>
    <w:p w14:paraId="45F905F9" w14:textId="77777777" w:rsidR="00C85435" w:rsidRPr="00097CE0" w:rsidRDefault="00C85435" w:rsidP="006F4499">
      <w:pPr>
        <w:pStyle w:val="ProductList-SubSubSectionHeading"/>
        <w:spacing w:after="120"/>
        <w:outlineLvl w:val="1"/>
      </w:pPr>
      <w:bookmarkStart w:id="117" w:name="_Toc507768557"/>
      <w:bookmarkStart w:id="118" w:name="_Toc8395017"/>
      <w:bookmarkStart w:id="119" w:name="_Toc6563806"/>
      <w:bookmarkStart w:id="120" w:name="_Toc21617024"/>
      <w:bookmarkStart w:id="121" w:name="_Toc26972859"/>
      <w:bookmarkStart w:id="122" w:name="_Toc63778775"/>
      <w:r>
        <w:t>Angajamentul de confidenţialitate încheiat cu persoana împuternicită de operator</w:t>
      </w:r>
      <w:bookmarkEnd w:id="117"/>
      <w:bookmarkEnd w:id="118"/>
      <w:bookmarkEnd w:id="119"/>
      <w:bookmarkEnd w:id="120"/>
      <w:bookmarkEnd w:id="121"/>
      <w:bookmarkEnd w:id="122"/>
    </w:p>
    <w:p w14:paraId="7D66EA6F" w14:textId="64C6ABCD" w:rsidR="00C85435" w:rsidRPr="00097CE0" w:rsidRDefault="00C85435" w:rsidP="006F4499">
      <w:pPr>
        <w:pStyle w:val="ProductList-Body"/>
        <w:spacing w:after="120"/>
      </w:pPr>
      <w:r>
        <w:t>Microsoft se va asigura că personalul său angajat în prelucrarea Datelor Clientului și a Datelor cu caracter personal (i) va prelucra datele respective exclusiv la cererea Clientului sau în modul descris în prezentul DPA și (ii) va avea obligația de a menține confidențialitatea și securitate datelor respective chiar și după încetarea contractului.</w:t>
      </w:r>
      <w:r>
        <w:rPr>
          <w:rFonts w:cstheme="minorHAnsi"/>
        </w:rPr>
        <w:t xml:space="preserve"> Microsoft </w:t>
      </w:r>
      <w:r>
        <w:rPr>
          <w:rFonts w:cstheme="minorHAnsi"/>
          <w:color w:val="000000"/>
        </w:rPr>
        <w:t>asigură instruirea şi organizarea unor campanii de informare periodică şi obligatorie cu privire la confidenţialitatea datelor şi securitate angajaţilor săi care au acces la Datele Clientului şi Datele cu caracter personal</w:t>
      </w:r>
      <w:r w:rsidR="009D63F0">
        <w:t>,</w:t>
      </w:r>
      <w:r>
        <w:rPr>
          <w:rFonts w:cstheme="minorHAnsi"/>
          <w:color w:val="000000"/>
        </w:rPr>
        <w:t xml:space="preserve"> </w:t>
      </w:r>
      <w:r>
        <w:rPr>
          <w:rFonts w:cstheme="minorHAnsi"/>
        </w:rPr>
        <w:t>în conformitate cu legile privind protecţia datelor cu caracter personal şi cu standardele în domeniu</w:t>
      </w:r>
      <w:r>
        <w:t>.</w:t>
      </w:r>
    </w:p>
    <w:p w14:paraId="6107E638" w14:textId="77777777" w:rsidR="00C85435" w:rsidRPr="00097CE0" w:rsidRDefault="00C85435" w:rsidP="006F4499">
      <w:pPr>
        <w:pStyle w:val="ProductList-SubSubSectionHeading"/>
        <w:spacing w:after="120"/>
        <w:outlineLvl w:val="1"/>
      </w:pPr>
      <w:bookmarkStart w:id="123" w:name="_Toc507768558"/>
      <w:bookmarkStart w:id="124" w:name="_Toc8395018"/>
      <w:bookmarkStart w:id="125" w:name="_Toc6563807"/>
      <w:bookmarkStart w:id="126" w:name="_Toc21617025"/>
      <w:bookmarkStart w:id="127" w:name="_Toc26972860"/>
      <w:bookmarkStart w:id="128" w:name="_Toc63778776"/>
      <w:r>
        <w:t>Notificarea și Controalele privind utilizarea Subcontractanților</w:t>
      </w:r>
      <w:bookmarkEnd w:id="123"/>
      <w:bookmarkEnd w:id="124"/>
      <w:bookmarkEnd w:id="125"/>
      <w:bookmarkEnd w:id="126"/>
      <w:bookmarkEnd w:id="127"/>
      <w:bookmarkEnd w:id="128"/>
    </w:p>
    <w:p w14:paraId="4F5E7DD9" w14:textId="4A13A7A4" w:rsidR="006F4499" w:rsidRPr="006366A8" w:rsidRDefault="006F4499" w:rsidP="006F4499">
      <w:pPr>
        <w:pStyle w:val="ProductList-Body"/>
        <w:spacing w:after="120" w:line="210" w:lineRule="exact"/>
      </w:pPr>
      <w:r>
        <w:t xml:space="preserve">Microsoft poate să angajeze Subcontractanți pentru a presta anumite servicii limitate sau auxiliare în numele său. Clientul este de acord cu angajarea lor și cu folosirea Afiliaților Microsoft în calitate de Subcontractanți. Autorizările de mai sus vor reprezenta consimțământul scris prealabil al Clientului față de subcontractarea de către Microsoft a activităților de prelucrare a Datelor Clientului și a Datelor cu caracter personal, în cazul în care consimțământul respectiv este necesar în baza Clauzelor contractuale </w:t>
      </w:r>
      <w:r w:rsidR="00B86B54">
        <w:t>standard</w:t>
      </w:r>
      <w:r>
        <w:t xml:space="preserve">sau a Termenilor GDPR. </w:t>
      </w:r>
    </w:p>
    <w:p w14:paraId="770EDFA5" w14:textId="77777777" w:rsidR="006F4499" w:rsidRPr="006366A8" w:rsidRDefault="006F4499" w:rsidP="006F4499">
      <w:pPr>
        <w:pStyle w:val="ProductList-Body"/>
        <w:spacing w:after="120" w:line="210" w:lineRule="exact"/>
      </w:pPr>
      <w:r>
        <w:t>Microsoft răspunde pentru respectarea de către Subcontractanți a obligațiilor companiei Microsoft din prezentul DPA. Microsoft pune la dispoziție, pe un site Microsoft, informații despre Subcontractanți. Atunci când angajează un Subcontractant, Microsoft se va asigura, prin intermediul unui contract scris, că Subcontractantul poate să acceseze și să utilizeze Datele Clientului sau Datele cu caracter personal doar în scopul furnizării serviciilor pentru care Microsoft i-a contractat și i se va interzice să utilizeze Datele Clientului sau Datele cu caracter personal în orice alt scop. Microsoft se va asigura că Subcontractanții se obligă să respecte contracte scrise care îi obligă să asigure cel puțin nivelul de protecție a datelor cu caracter personal pe care Microsoft trebuie să îl asigure conform DPA, inclusiv limitările privind divulgarea Datelor prelucrate. Microsoft este de acord să supravegheze Subcontractanții pentru a se asigura că aceste obligații contractuale sunt îndeplinite.</w:t>
      </w:r>
    </w:p>
    <w:p w14:paraId="132F5D5F" w14:textId="10A6B9C6" w:rsidR="00C85435" w:rsidRPr="00097CE0" w:rsidRDefault="006F4499" w:rsidP="006F4499">
      <w:pPr>
        <w:pStyle w:val="ProductList-Body"/>
        <w:spacing w:after="120"/>
      </w:pPr>
      <w:r>
        <w:t>Periodic, Microsoft are dreptul să angajeze noi Subcontractanți. Microsoft va trimite o notificare Clientului (actualizând site-ul și punând la dispoziția Clientului un mecanism prin care să poată fi notificat în legătură cu actualizarea) cu privire la toți noii Subcontractanți, cu cel puțin 6 luni înainte de a acorda acces Subcontractantului la Datele Clientului. Mai mult decât atât, Microsoft va trimite o notificare Clientului (actualizând site-ul și punând la dispoziția Clientului un mecanism prin care să poată fi notificat în legătură cu actualizarea) cu privire la toți noii Subcontractanți, cu cel puțin 30 zile înainte de a acorda acces Subcontractantului la Datele cu caracter personal, altele decât cele care sunt conținute în Datele Clientului. Dacă Microsoft angajează un nou Subcontractant pentru un Serviciu online nou, atunci Microsoft va anunța Clientul înainte ca respectivul Serviciu online să fie disponibil</w:t>
      </w:r>
      <w:r w:rsidR="00C85435">
        <w:t>.</w:t>
      </w:r>
    </w:p>
    <w:p w14:paraId="5E62B2AD" w14:textId="48664C05" w:rsidR="00C85435" w:rsidRPr="00097CE0" w:rsidRDefault="00450C86" w:rsidP="006F4499">
      <w:pPr>
        <w:pStyle w:val="ProductList-Body"/>
        <w:spacing w:after="120"/>
      </w:pPr>
      <w:r>
        <w:t>I</w:t>
      </w:r>
      <w:r w:rsidR="00C85435">
        <w:t xml:space="preserve">n cazul în care Clientul nu aprobă noul subcontractant, Clientul poate să înceteze abonamentul pentru Serviciul online implicat fără penalizare, trimițând, înainte de sfârșitul perioadei de notificare, o înștiințare scrisă de încetare. De asemenea, Clientul poate să includă o explicaţie a motivelor pentru care nu aprobă, împreună cu înştiinţarea de încetare a contractului, pentru a permite companiei Microsoft să reevalueze un astfel de subcontractant din prisma obiecțiilor aplicabile. Dacă Serviciul online afectat face parte dintr-o suită (sau dintr-o serie de servicii similare care implică o singură achiziționare), atunci va înceta furnizarea întregii suite. </w:t>
      </w:r>
      <w:r w:rsidR="00075755">
        <w:t>D</w:t>
      </w:r>
      <w:r w:rsidR="00C85435">
        <w:t>upă încetarea serviciilor, Microsoft va elimina de pe facturile viitoare emise Clientului sau resellerului acestuia obligaţiile de plată pentru abonamentele la Serviciul online care nu se mai furnizează.</w:t>
      </w:r>
    </w:p>
    <w:p w14:paraId="01E4B1F7" w14:textId="77777777" w:rsidR="00C85435" w:rsidRPr="00097CE0" w:rsidRDefault="00C85435" w:rsidP="006F4499">
      <w:pPr>
        <w:pStyle w:val="ProductList-SubSubSectionHeading"/>
        <w:spacing w:after="120"/>
        <w:outlineLvl w:val="1"/>
      </w:pPr>
      <w:bookmarkStart w:id="129" w:name="_Toc507768559"/>
      <w:bookmarkStart w:id="130" w:name="_Toc8395019"/>
      <w:bookmarkStart w:id="131" w:name="_Toc6563808"/>
      <w:bookmarkStart w:id="132" w:name="_Toc21617026"/>
      <w:bookmarkStart w:id="133" w:name="_Toc26972861"/>
      <w:bookmarkStart w:id="134" w:name="_Toc489605586"/>
      <w:bookmarkStart w:id="135" w:name="_Toc63778777"/>
      <w:r>
        <w:t>Instituţii de învăţământ</w:t>
      </w:r>
      <w:bookmarkEnd w:id="129"/>
      <w:bookmarkEnd w:id="130"/>
      <w:bookmarkEnd w:id="131"/>
      <w:bookmarkEnd w:id="132"/>
      <w:bookmarkEnd w:id="133"/>
      <w:bookmarkEnd w:id="135"/>
    </w:p>
    <w:p w14:paraId="3D8C03D5" w14:textId="69625D2F" w:rsidR="00C85435" w:rsidRPr="00097CE0" w:rsidRDefault="00C85435" w:rsidP="006F4499">
      <w:pPr>
        <w:pStyle w:val="ProductList-Body"/>
        <w:spacing w:after="120"/>
      </w:pPr>
      <w:r>
        <w:t>În cazul în care Clientul este o agenţie sau instituţie de învăţământ căreia i se aplică prevederilor Legii privind drepturile familiei la educaţie şi protecţia confidenţialităţii 20 U.S.C. § 1232g („FERPA</w:t>
      </w:r>
      <w:r w:rsidR="004E5E49">
        <w:t>”</w:t>
      </w:r>
      <w:r>
        <w:t>), Microsoft recunoaşte că, în scopul acestui document TSO, va fi desemnată în Datele de client drept „funcţionar şcolar</w:t>
      </w:r>
      <w:r w:rsidR="004E5E49">
        <w:t>”</w:t>
      </w:r>
      <w:r>
        <w:t xml:space="preserve"> cu „interese legale legate de învăţământ</w:t>
      </w:r>
      <w:r w:rsidR="004E5E49">
        <w:t>”</w:t>
      </w:r>
      <w:r>
        <w:t>, conform definiţiilor acestor termeni din legea FERPA şi prevederilor de implementare, iar Microsoft este de acord să respecte limitările şi cerinţele impuse funcţionarilor şcolari în secţiunea 34 CFR 99.33(a).</w:t>
      </w:r>
    </w:p>
    <w:p w14:paraId="3F7BD793" w14:textId="77777777" w:rsidR="00C85435" w:rsidRPr="00097CE0" w:rsidRDefault="00C85435" w:rsidP="006F4499">
      <w:pPr>
        <w:pStyle w:val="ProductList-Body"/>
        <w:spacing w:after="120"/>
      </w:pPr>
      <w:r>
        <w:t>Clientul înţelege că este posibil ca Microsoft să nu deţină date de contact sau să deţină date de contact limitate despre elevii/studenţii săi şi părinţii acestora. Prin urmare, conform legii aplicabile, Clientul va fi responsabil pentru obţinerea consimţământului părinţilor privind folosirea de către utilizatorii finali a Serviciului online şi, în numele companiei Microsoft, va înştiinţa elevii/studenţii (sau, în cazul unui elev/student cu vârsta sub 18 ani, care nu frecventează o instituţie de învăţământ superior, pe părintele acestuia) despre un ordin judecătoresc sau o citaţie legală prin care se solicită divulgarea Datelor de client aflate în posesia companiei Microsoft, conform legii aplicabile.</w:t>
      </w:r>
    </w:p>
    <w:p w14:paraId="53D69FEB" w14:textId="77777777" w:rsidR="00C85435" w:rsidRPr="00097CE0" w:rsidRDefault="00C85435" w:rsidP="004E2195">
      <w:pPr>
        <w:pStyle w:val="ProductList-SubSubSectionHeading"/>
        <w:keepNext/>
        <w:spacing w:after="120"/>
      </w:pPr>
      <w:bookmarkStart w:id="136" w:name="_Toc16510372"/>
      <w:bookmarkStart w:id="137" w:name="_Toc21617027"/>
      <w:bookmarkStart w:id="138" w:name="CJISCustomerAgreement"/>
      <w:bookmarkStart w:id="139" w:name="_Toc63778778"/>
      <w:r>
        <w:lastRenderedPageBreak/>
        <w:t>Contractul CJIS pentru clienți</w:t>
      </w:r>
      <w:bookmarkEnd w:id="136"/>
      <w:bookmarkEnd w:id="137"/>
      <w:bookmarkEnd w:id="139"/>
    </w:p>
    <w:bookmarkEnd w:id="138"/>
    <w:p w14:paraId="6BC1D88E" w14:textId="16514989" w:rsidR="00C85435" w:rsidRPr="00097CE0" w:rsidRDefault="00C85435" w:rsidP="004E2195">
      <w:pPr>
        <w:pStyle w:val="ProductList-Body"/>
        <w:keepNext/>
        <w:spacing w:after="120"/>
      </w:pPr>
      <w:r>
        <w:t xml:space="preserve">Microsoft oferă anumite servicii cloud destinate uzului guvernamental („Servicii acoperite”) în conformitate cu Politica de securitate („Politica CJIS”) a serviciilor FBI Criminal Justice Information Services („CJIS”). Politica CJIS guvernează utilizarea și transmiterea informațiilor juridice privind infracțiunile. Toate Serviciile Microsoft acoperite de CJIS vor fi guvernate de termenii și condițiile din Contractul CJIS pentru clienți, care se găsește aici: </w:t>
      </w:r>
      <w:hyperlink r:id="rId25" w:history="1">
        <w:r>
          <w:rPr>
            <w:rStyle w:val="Hyperlink"/>
          </w:rPr>
          <w:t>http://aka.ms/CJISCustomerAgreement</w:t>
        </w:r>
      </w:hyperlink>
      <w:r>
        <w:t>.</w:t>
      </w:r>
    </w:p>
    <w:p w14:paraId="68EE06EE" w14:textId="77777777" w:rsidR="00C85435" w:rsidRPr="00097CE0" w:rsidRDefault="00C85435" w:rsidP="006F4499">
      <w:pPr>
        <w:pStyle w:val="ProductList-SubSubSectionHeading"/>
        <w:keepNext/>
        <w:spacing w:after="120"/>
        <w:outlineLvl w:val="2"/>
      </w:pPr>
      <w:bookmarkStart w:id="140" w:name="_Toc8395020"/>
      <w:bookmarkStart w:id="141" w:name="_Toc6563809"/>
      <w:bookmarkStart w:id="142" w:name="_Toc21617028"/>
      <w:bookmarkStart w:id="143" w:name="_Toc26972862"/>
      <w:bookmarkStart w:id="144" w:name="HIPPA"/>
      <w:bookmarkStart w:id="145" w:name="_Toc63778779"/>
      <w:r>
        <w:t>Asociatul HIPAA (Health Insurance Portability and Accountability Act – Legea responsabilităţii şi a portabilităţii asigurărilor medicale)</w:t>
      </w:r>
      <w:bookmarkEnd w:id="140"/>
      <w:bookmarkEnd w:id="141"/>
      <w:bookmarkEnd w:id="142"/>
      <w:bookmarkEnd w:id="143"/>
      <w:bookmarkEnd w:id="145"/>
    </w:p>
    <w:bookmarkEnd w:id="144"/>
    <w:p w14:paraId="0E8CBC6B" w14:textId="77777777" w:rsidR="00C85435" w:rsidRPr="00097CE0" w:rsidRDefault="00C85435" w:rsidP="006F4499">
      <w:pPr>
        <w:pStyle w:val="ProductList-Body"/>
        <w:spacing w:after="120"/>
      </w:pPr>
      <w:r>
        <w:t xml:space="preserve">În cazul în care Clientul este o „entitate asigurată” sau un „asociat”, iar Datele Clientului includ „informaţii de sănătate protejate”, conform definiţiei termenilor respectivi din 45 CFR § 160.103, semnarea contractului de licenţiere de volum al Clientului include semnarea Contractului de asociere la HIPAA („BAA”); textul integral care identifică Serviciile online aplicabile este disponibil la adresa </w:t>
      </w:r>
      <w:hyperlink r:id="rId26" w:history="1">
        <w:r>
          <w:rPr>
            <w:rStyle w:val="Hyperlink"/>
          </w:rPr>
          <w:t>http://aka.ms/BAA</w:t>
        </w:r>
      </w:hyperlink>
      <w:r>
        <w:t>. Clientul poate să renunţe la Contractul de asociere BAA, trimiţând companiei Microsoft următoarele informaţii printr-o notificare scrisă (în baza termenilor contractului de licenţiere de volum al Clientului):</w:t>
      </w:r>
    </w:p>
    <w:p w14:paraId="4825142F" w14:textId="77777777" w:rsidR="00C85435" w:rsidRPr="00097CE0" w:rsidRDefault="00C85435" w:rsidP="006F4499">
      <w:pPr>
        <w:pStyle w:val="ProductList-Body"/>
        <w:numPr>
          <w:ilvl w:val="0"/>
          <w:numId w:val="4"/>
        </w:numPr>
        <w:ind w:left="270"/>
      </w:pPr>
      <w:r>
        <w:t>numele legal complet la Clientului și al Afiliatului care renunță; și</w:t>
      </w:r>
    </w:p>
    <w:bookmarkEnd w:id="134"/>
    <w:p w14:paraId="51843B92" w14:textId="77777777" w:rsidR="00C85435" w:rsidRPr="00097CE0" w:rsidRDefault="00C85435" w:rsidP="006F4499">
      <w:pPr>
        <w:pStyle w:val="ProductList-Body"/>
        <w:numPr>
          <w:ilvl w:val="0"/>
          <w:numId w:val="4"/>
        </w:numPr>
        <w:spacing w:after="120"/>
        <w:ind w:left="270"/>
      </w:pPr>
      <w:r>
        <w:t>în cazul în care Clientul are mai multe contracte de licențiere de volum, contractul pentru care se aplică opțiunea de renunțare.</w:t>
      </w:r>
    </w:p>
    <w:p w14:paraId="43E06D60" w14:textId="2EBF7227" w:rsidR="00C85435" w:rsidRPr="00097CE0" w:rsidRDefault="00C85435" w:rsidP="006F4499">
      <w:pPr>
        <w:pStyle w:val="ProductList-SubSubSectionHeading"/>
        <w:spacing w:after="120"/>
        <w:outlineLvl w:val="2"/>
      </w:pPr>
      <w:bookmarkStart w:id="146" w:name="_Toc26972863"/>
      <w:bookmarkStart w:id="147" w:name="_Hlk24722007"/>
      <w:bookmarkStart w:id="148" w:name="_Toc8395021"/>
      <w:bookmarkStart w:id="149" w:name="_Toc6563810"/>
      <w:bookmarkStart w:id="150" w:name="_Toc21617029"/>
      <w:bookmarkStart w:id="151" w:name="_Toc63778780"/>
      <w:r>
        <w:t>CCPA (California Consumer Privacy Act)</w:t>
      </w:r>
      <w:bookmarkEnd w:id="146"/>
      <w:bookmarkEnd w:id="151"/>
    </w:p>
    <w:p w14:paraId="13D0DAAA" w14:textId="626FB99C" w:rsidR="00C85435" w:rsidRPr="00097CE0" w:rsidRDefault="006F4499" w:rsidP="006F4499">
      <w:pPr>
        <w:pStyle w:val="ProductList-Body"/>
        <w:spacing w:after="120"/>
      </w:pPr>
      <w:r>
        <w:t>Dacă Microsoft prelucrează Date cu caracter personal în temeiul CCPA, Microsoft își ia următoarele angajamente suplimentare față de Client. Microsoft va prelucra Datele Clientului și Datele cu caracter personal în numele Clientului, și nu va reține, utiliza sau divulga datele în niciun alt scop decât în scopurile stipulate în Termenii DPA și în modul permis de prevederile CCPA, inclusiv prin orice fel de scutire legată de „vânzare”. Microsoft nu va vinde astfel de date în niciun caz. Termenii CCPA nu limitează și nu reduc angajamentele privind protecția datelor cu caracter personal pe care Microsoft și le asumă față de Client în Termenii DPA, în Drepturile de utilizare sau în orice alt contract încheiat între Microsoft și Client</w:t>
      </w:r>
      <w:r w:rsidR="00C85435">
        <w:t>.</w:t>
      </w:r>
    </w:p>
    <w:p w14:paraId="1E3DAA0B" w14:textId="77777777" w:rsidR="006F4499" w:rsidRPr="002367D9" w:rsidRDefault="006F4499" w:rsidP="006F4499">
      <w:pPr>
        <w:pStyle w:val="ProductList-SubSubSectionHeading"/>
        <w:spacing w:after="120"/>
        <w:outlineLvl w:val="2"/>
      </w:pPr>
      <w:bookmarkStart w:id="152" w:name="_Toc42764855"/>
      <w:bookmarkStart w:id="153" w:name="_Toc26972864"/>
      <w:bookmarkStart w:id="154" w:name="_Toc63778781"/>
      <w:bookmarkEnd w:id="147"/>
      <w:r>
        <w:t>Datele biometrice</w:t>
      </w:r>
      <w:bookmarkEnd w:id="152"/>
      <w:bookmarkEnd w:id="154"/>
    </w:p>
    <w:p w14:paraId="4AB50996" w14:textId="7F627E17" w:rsidR="006F4499" w:rsidRPr="006F4499" w:rsidRDefault="00655D40" w:rsidP="006F4499">
      <w:pPr>
        <w:spacing w:after="120" w:line="240" w:lineRule="auto"/>
        <w:rPr>
          <w:sz w:val="18"/>
        </w:rPr>
      </w:pPr>
      <w:r w:rsidRPr="004E2195">
        <w:rPr>
          <w:sz w:val="18"/>
        </w:rPr>
        <w:t>Dacă Clientul utilizează un Serviciu online pentru a procesa date biometrice, Clientul este responsabil pentru</w:t>
      </w:r>
      <w:r w:rsidR="006F4499">
        <w:rPr>
          <w:sz w:val="18"/>
        </w:rPr>
        <w:t xml:space="preserve">: (i) notificarea subiecților datelor, inclusiv cu privire la perioadele de păstrare și de distrugere a datelor; (ii) obținerea consimțământului de la subiecții datelor și (iii) ștergerea Datelor biometrice, conform cerințelor aplicabile privind protecția Datelor cu caracter personal. Microsoft va prelucra Datele biometrice în conformitate cu instrucțiunile documentate ale Clientului (conform prevederilor secțiunii de mai sus „Rolurile și responsabilitățile operatorilor și procesatorilor”) și va proteja Datele biometrice conform termenilor privind securitatea și protecția datelor din acest DPA. În scopul acestei secțiuni, „Datele biometrice” vor avea înțelesul stabilit în Articolul 4 din GDPR și, dacă este cazul, în termenii echivalenți din alte cerințe privind protecția Datelor cu caracter personal. </w:t>
      </w:r>
    </w:p>
    <w:p w14:paraId="73BA0D8E" w14:textId="4B710AB8" w:rsidR="00C85435" w:rsidRPr="00097CE0" w:rsidRDefault="00C85435" w:rsidP="006F4499">
      <w:pPr>
        <w:pStyle w:val="ProductList-SubSubSectionHeading"/>
        <w:spacing w:after="120"/>
        <w:outlineLvl w:val="2"/>
      </w:pPr>
      <w:bookmarkStart w:id="155" w:name="_Toc63778782"/>
      <w:r>
        <w:t>Cum să contactaţi Microsoft</w:t>
      </w:r>
      <w:bookmarkEnd w:id="148"/>
      <w:bookmarkEnd w:id="149"/>
      <w:bookmarkEnd w:id="150"/>
      <w:bookmarkEnd w:id="153"/>
      <w:bookmarkEnd w:id="155"/>
    </w:p>
    <w:p w14:paraId="43A6F074" w14:textId="77777777" w:rsidR="00C85435" w:rsidRPr="00097CE0" w:rsidRDefault="00C85435" w:rsidP="006F4499">
      <w:pPr>
        <w:pStyle w:val="ProductList-Body"/>
        <w:spacing w:after="120"/>
      </w:pPr>
      <w:r>
        <w:t xml:space="preserve">În cazul în care Clientul consideră că Microsoft nu aderă la angajamentele sale privind respectarea confidenţialităţii şi securităţii, poate să contacteze asistenţa pentru clienţi ori să utilizeze formularul web privind confidenţialitatea, disponibil la </w:t>
      </w:r>
      <w:hyperlink r:id="rId27" w:history="1">
        <w:r>
          <w:rPr>
            <w:rStyle w:val="Hyperlink"/>
          </w:rPr>
          <w:t>http://go.microsoft.com/?linkid=9846224</w:t>
        </w:r>
      </w:hyperlink>
      <w:r>
        <w:t xml:space="preserve">. Adresa poștală a companiei Microsoft este: </w:t>
      </w:r>
    </w:p>
    <w:p w14:paraId="76637352" w14:textId="77777777" w:rsidR="00C85435" w:rsidRPr="00097CE0" w:rsidRDefault="00C85435" w:rsidP="002D3CCD">
      <w:pPr>
        <w:pStyle w:val="ProductList-Body"/>
        <w:ind w:left="187"/>
      </w:pPr>
      <w:r>
        <w:rPr>
          <w:b/>
        </w:rPr>
        <w:t>Microsoft Enterprise Service Privacy</w:t>
      </w:r>
    </w:p>
    <w:p w14:paraId="604C012E" w14:textId="77777777" w:rsidR="00C85435" w:rsidRPr="00097CE0" w:rsidRDefault="00C85435" w:rsidP="002D3CCD">
      <w:pPr>
        <w:pStyle w:val="ProductList-Body"/>
        <w:ind w:left="180"/>
      </w:pPr>
      <w:r>
        <w:t>Microsoft Corporation</w:t>
      </w:r>
    </w:p>
    <w:p w14:paraId="5ED62D3B" w14:textId="77777777" w:rsidR="00C85435" w:rsidRPr="00097CE0" w:rsidRDefault="00C85435" w:rsidP="002D3CCD">
      <w:pPr>
        <w:pStyle w:val="ProductList-Body"/>
        <w:ind w:left="180"/>
      </w:pPr>
      <w:r>
        <w:t>One Microsoft Way</w:t>
      </w:r>
    </w:p>
    <w:p w14:paraId="5992235F" w14:textId="77777777" w:rsidR="00C85435" w:rsidRPr="00097CE0" w:rsidRDefault="00C85435" w:rsidP="002D3CCD">
      <w:pPr>
        <w:pStyle w:val="ProductList-Body"/>
        <w:spacing w:after="120"/>
        <w:ind w:left="180"/>
      </w:pPr>
      <w:r>
        <w:t>Redmond, Washington 98052 SUA</w:t>
      </w:r>
    </w:p>
    <w:p w14:paraId="5172DD35" w14:textId="77777777" w:rsidR="00C85435" w:rsidRPr="00097CE0" w:rsidRDefault="00C85435" w:rsidP="002D3CCD">
      <w:pPr>
        <w:pStyle w:val="ProductList-Body"/>
        <w:spacing w:after="120"/>
      </w:pPr>
      <w:r>
        <w:t>Microsoft Ireland Operations Limited este reprezentantul Microsoft pentru aspecte privind protecția datelor pentru Zona Economică Europeană și Elveția. Reprezentantul Microsoft Ireland Operations Limited pentru aspecte privind confidențialitatea datelor poate fi contactat la următoarea adresă:</w:t>
      </w:r>
    </w:p>
    <w:p w14:paraId="3E9D12E5" w14:textId="77777777" w:rsidR="00C85435" w:rsidRPr="00097CE0" w:rsidRDefault="00C85435" w:rsidP="002D3CCD">
      <w:pPr>
        <w:pStyle w:val="ProductList-Body"/>
        <w:ind w:left="187"/>
      </w:pPr>
      <w:r>
        <w:rPr>
          <w:b/>
        </w:rPr>
        <w:t>Microsoft Ireland Operations, Ltd.</w:t>
      </w:r>
    </w:p>
    <w:p w14:paraId="2AEAB076" w14:textId="77777777" w:rsidR="00C85435" w:rsidRPr="00097CE0" w:rsidRDefault="00C85435" w:rsidP="002D3CCD">
      <w:pPr>
        <w:pStyle w:val="ProductList-Body"/>
        <w:ind w:left="180"/>
      </w:pPr>
      <w:r>
        <w:t>Către: Data Protection (Protecția Datelor cu caracter personal)</w:t>
      </w:r>
    </w:p>
    <w:p w14:paraId="08806D78" w14:textId="77777777" w:rsidR="00C85435" w:rsidRPr="00097CE0" w:rsidRDefault="00C85435" w:rsidP="002D3CCD">
      <w:pPr>
        <w:pStyle w:val="ProductList-Body"/>
        <w:ind w:left="180"/>
      </w:pPr>
      <w:r>
        <w:t>One Microsoft Place</w:t>
      </w:r>
    </w:p>
    <w:p w14:paraId="41F45CD3" w14:textId="77777777" w:rsidR="00C85435" w:rsidRPr="00097CE0" w:rsidRDefault="00C85435" w:rsidP="002D3CCD">
      <w:pPr>
        <w:pStyle w:val="ProductList-Body"/>
        <w:ind w:left="180"/>
      </w:pPr>
      <w:r>
        <w:t>South County Business Park</w:t>
      </w:r>
    </w:p>
    <w:p w14:paraId="5699E863" w14:textId="77777777" w:rsidR="00C85435" w:rsidRPr="00097CE0" w:rsidRDefault="00C85435" w:rsidP="002D3CCD">
      <w:pPr>
        <w:pStyle w:val="ProductList-Body"/>
        <w:ind w:left="180"/>
      </w:pPr>
      <w:r>
        <w:t>Leopardstown</w:t>
      </w:r>
    </w:p>
    <w:p w14:paraId="697500B8" w14:textId="77777777" w:rsidR="00C85435" w:rsidRPr="00097CE0" w:rsidRDefault="00C85435" w:rsidP="002D3CCD">
      <w:pPr>
        <w:pStyle w:val="ProductList-Body"/>
        <w:spacing w:after="120"/>
        <w:ind w:left="180"/>
      </w:pPr>
      <w:r>
        <w:t>Dublin 18, D18 P521, Irlanda</w:t>
      </w:r>
      <w:bookmarkStart w:id="156" w:name="_Hlk495669384"/>
      <w:bookmarkStart w:id="157" w:name="_Toc431459514"/>
      <w:bookmarkStart w:id="158" w:name="DataProcessingTerms"/>
      <w:bookmarkStart w:id="159" w:name="_Toc489605587"/>
    </w:p>
    <w:bookmarkEnd w:id="156"/>
    <w:bookmarkEnd w:id="157"/>
    <w:bookmarkEnd w:id="158"/>
    <w:bookmarkEnd w:id="159"/>
    <w:p w14:paraId="26AB1D56" w14:textId="296945D7" w:rsidR="0028144D" w:rsidRPr="00097CE0" w:rsidRDefault="00F33AE1" w:rsidP="0028144D">
      <w:pPr>
        <w:pStyle w:val="ProductList-Body"/>
        <w:shd w:val="clear" w:color="auto" w:fill="A6A6A6" w:themeFill="background1" w:themeFillShade="A6"/>
        <w:spacing w:after="120"/>
        <w:jc w:val="right"/>
      </w:pPr>
      <w:r>
        <w:fldChar w:fldCharType="begin"/>
      </w:r>
      <w:r>
        <w:instrText>HYPERLINK  \l "TableofContents" \o "Cuprins"</w:instrText>
      </w:r>
      <w:r>
        <w:fldChar w:fldCharType="separate"/>
      </w:r>
      <w:r>
        <w:rPr>
          <w:rStyle w:val="Hyperlink"/>
          <w:sz w:val="16"/>
          <w:szCs w:val="16"/>
        </w:rPr>
        <w:t>Cuprins</w:t>
      </w:r>
      <w:r>
        <w:rPr>
          <w:rStyle w:val="Hyperlink"/>
          <w:sz w:val="16"/>
          <w:szCs w:val="16"/>
        </w:rPr>
        <w:fldChar w:fldCharType="end"/>
      </w:r>
      <w:r>
        <w:rPr>
          <w:sz w:val="16"/>
          <w:szCs w:val="16"/>
        </w:rPr>
        <w:t>/</w:t>
      </w:r>
      <w:hyperlink w:anchor="GeneralTerms" w:tooltip="Termeni generali" w:history="1">
        <w:r>
          <w:rPr>
            <w:rStyle w:val="Hyperlink"/>
            <w:sz w:val="16"/>
            <w:szCs w:val="16"/>
          </w:rPr>
          <w:t>Termeni generali</w:t>
        </w:r>
      </w:hyperlink>
    </w:p>
    <w:p w14:paraId="0B83B18F" w14:textId="77777777" w:rsidR="001867D2" w:rsidRPr="00097CE0" w:rsidRDefault="001867D2" w:rsidP="007829B6">
      <w:pPr>
        <w:pStyle w:val="ProductList-Body"/>
        <w:spacing w:after="120"/>
      </w:pPr>
    </w:p>
    <w:p w14:paraId="10EF88D6" w14:textId="6F903D11" w:rsidR="001867D2" w:rsidRDefault="001867D2" w:rsidP="007829B6">
      <w:pPr>
        <w:pStyle w:val="ProductList-Body"/>
        <w:spacing w:after="120"/>
        <w:sectPr w:rsidR="001867D2" w:rsidSect="00E275D6">
          <w:footerReference w:type="default" r:id="rId28"/>
          <w:footerReference w:type="first" r:id="rId29"/>
          <w:type w:val="continuous"/>
          <w:pgSz w:w="12240" w:h="15840"/>
          <w:pgMar w:top="1440" w:right="720" w:bottom="1440" w:left="720" w:header="720" w:footer="720" w:gutter="0"/>
          <w:cols w:space="720"/>
          <w:titlePg/>
          <w:docGrid w:linePitch="360"/>
        </w:sectPr>
      </w:pPr>
    </w:p>
    <w:p w14:paraId="47EE7675" w14:textId="0B1A0366" w:rsidR="000E6ED8" w:rsidRPr="00097CE0" w:rsidRDefault="00301AD6" w:rsidP="007829B6">
      <w:pPr>
        <w:pStyle w:val="ProductList-SectionHeading"/>
        <w:spacing w:after="120"/>
        <w:outlineLvl w:val="0"/>
      </w:pPr>
      <w:bookmarkStart w:id="160" w:name="_Toc63778783"/>
      <w:r>
        <w:lastRenderedPageBreak/>
        <w:t>Anexa A – Măsuri de securitate</w:t>
      </w:r>
      <w:bookmarkEnd w:id="160"/>
    </w:p>
    <w:p w14:paraId="142FF82A" w14:textId="77777777" w:rsidR="006A13BF" w:rsidRPr="00097CE0" w:rsidRDefault="006A13BF" w:rsidP="006A13BF">
      <w:pPr>
        <w:pStyle w:val="ProductList-Body"/>
        <w:spacing w:after="120"/>
      </w:pPr>
      <w:r>
        <w:t>Microsoft a implementat şi va aplica pentru Datele de client din Serviciile online de bază următoarele măsuri de securitate, care, împreună cu angajamentele privind securitatea din prezentul DPA (inclusiv Termenii GDPR), constituie singura sa responsabilitate privind securitatea datelor respective.</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6A13BF"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Domeniu</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Practici</w:t>
            </w:r>
          </w:p>
        </w:tc>
      </w:tr>
      <w:tr w:rsidR="006A13BF"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Organizarea măsurilor de securitate a informațiilor</w:t>
            </w:r>
          </w:p>
        </w:tc>
        <w:tc>
          <w:tcPr>
            <w:tcW w:w="8190" w:type="dxa"/>
          </w:tcPr>
          <w:p w14:paraId="407C8AD9" w14:textId="77777777" w:rsidR="006A13BF" w:rsidRPr="00097CE0" w:rsidRDefault="006A13BF" w:rsidP="003452D9">
            <w:pPr>
              <w:pStyle w:val="ProductList-Body"/>
              <w:spacing w:after="120"/>
            </w:pPr>
            <w:r>
              <w:rPr>
                <w:b/>
                <w:sz w:val="16"/>
                <w:szCs w:val="16"/>
              </w:rPr>
              <w:t>Deţinerea procedurilor de securitate</w:t>
            </w:r>
            <w:r w:rsidRPr="004E5E49">
              <w:rPr>
                <w:b/>
                <w:sz w:val="16"/>
              </w:rPr>
              <w:t>.</w:t>
            </w:r>
            <w:r>
              <w:rPr>
                <w:sz w:val="16"/>
              </w:rPr>
              <w:t xml:space="preserve"> </w:t>
            </w:r>
            <w:r>
              <w:rPr>
                <w:sz w:val="16"/>
                <w:szCs w:val="16"/>
              </w:rPr>
              <w:t>Microsoft a numit unul sau mai mulți ofițeri de securitate responsabili pentru coordonarea și monitorizarea regulilor și procedurilor de securitate.</w:t>
            </w:r>
          </w:p>
          <w:p w14:paraId="04E77B5B" w14:textId="77777777" w:rsidR="006A13BF" w:rsidRPr="00097CE0" w:rsidRDefault="006A13BF" w:rsidP="003452D9">
            <w:pPr>
              <w:pStyle w:val="ProductList-Body"/>
              <w:spacing w:after="120"/>
            </w:pPr>
            <w:r>
              <w:rPr>
                <w:b/>
                <w:sz w:val="16"/>
                <w:szCs w:val="16"/>
              </w:rPr>
              <w:t>Rolurile şi responsabilităţile în cadrul asigurării securităţi</w:t>
            </w:r>
            <w:r w:rsidRPr="004E5E49">
              <w:rPr>
                <w:b/>
                <w:sz w:val="16"/>
                <w:szCs w:val="16"/>
              </w:rPr>
              <w:t>i</w:t>
            </w:r>
            <w:r w:rsidRPr="004E5E49">
              <w:rPr>
                <w:b/>
                <w:sz w:val="16"/>
              </w:rPr>
              <w:t>.</w:t>
            </w:r>
            <w:r>
              <w:rPr>
                <w:sz w:val="16"/>
              </w:rPr>
              <w:t xml:space="preserve"> </w:t>
            </w:r>
            <w:r>
              <w:rPr>
                <w:sz w:val="16"/>
                <w:szCs w:val="16"/>
              </w:rPr>
              <w:t>Personalul Microsoft care are acces la Datele Clientului va respecta obligațiile privind păstrarea confidențialității.</w:t>
            </w:r>
          </w:p>
          <w:p w14:paraId="3F740157" w14:textId="77777777" w:rsidR="006A13BF" w:rsidRPr="00097CE0" w:rsidRDefault="006A13BF" w:rsidP="003452D9">
            <w:pPr>
              <w:pStyle w:val="ProductList-Body"/>
              <w:spacing w:after="120"/>
            </w:pPr>
            <w:r>
              <w:rPr>
                <w:b/>
                <w:sz w:val="16"/>
                <w:szCs w:val="16"/>
              </w:rPr>
              <w:t>Programul de gestionare a riscurilo</w:t>
            </w:r>
            <w:r w:rsidRPr="004E5E49">
              <w:rPr>
                <w:b/>
                <w:sz w:val="16"/>
                <w:szCs w:val="16"/>
              </w:rPr>
              <w:t>r</w:t>
            </w:r>
            <w:r w:rsidRPr="004E5E49">
              <w:rPr>
                <w:b/>
                <w:sz w:val="16"/>
              </w:rPr>
              <w:t>.</w:t>
            </w:r>
            <w:r>
              <w:rPr>
                <w:sz w:val="16"/>
              </w:rPr>
              <w:t xml:space="preserve"> </w:t>
            </w:r>
            <w:r>
              <w:rPr>
                <w:sz w:val="16"/>
                <w:szCs w:val="16"/>
              </w:rPr>
              <w:t>Înainte de a prelucra Datele Clientului sau de a lansa Serviciile online, Microsoft a dezvoltat un plan de evaluare a riscurilor.</w:t>
            </w:r>
          </w:p>
          <w:p w14:paraId="606431AF" w14:textId="77777777" w:rsidR="006A13BF" w:rsidRPr="00231971" w:rsidRDefault="006A13BF" w:rsidP="003452D9">
            <w:pPr>
              <w:pStyle w:val="ProductList-Body"/>
              <w:spacing w:after="120"/>
              <w:rPr>
                <w:sz w:val="16"/>
                <w:szCs w:val="16"/>
              </w:rPr>
            </w:pPr>
            <w:r>
              <w:rPr>
                <w:sz w:val="16"/>
                <w:szCs w:val="16"/>
              </w:rPr>
              <w:t>Microsoft păstrează documentele referitoare la securitate, după ce nu mai sunt valabile, conform cerințelor de păstrare.</w:t>
            </w:r>
          </w:p>
        </w:tc>
      </w:tr>
      <w:tr w:rsidR="006A13BF"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Gestionarea activelor</w:t>
            </w:r>
          </w:p>
        </w:tc>
        <w:tc>
          <w:tcPr>
            <w:tcW w:w="8190" w:type="dxa"/>
          </w:tcPr>
          <w:p w14:paraId="76B7D5E1" w14:textId="77777777" w:rsidR="006A13BF" w:rsidRPr="00097CE0" w:rsidRDefault="006A13BF" w:rsidP="003452D9">
            <w:pPr>
              <w:pStyle w:val="ProductList-Body"/>
              <w:spacing w:after="120"/>
            </w:pPr>
            <w:r>
              <w:rPr>
                <w:b/>
                <w:sz w:val="16"/>
                <w:szCs w:val="16"/>
              </w:rPr>
              <w:t xml:space="preserve">Inventarul </w:t>
            </w:r>
            <w:r w:rsidRPr="004E5E49">
              <w:rPr>
                <w:b/>
                <w:sz w:val="16"/>
                <w:szCs w:val="16"/>
              </w:rPr>
              <w:t>activelor</w:t>
            </w:r>
            <w:r w:rsidRPr="004E5E49">
              <w:rPr>
                <w:b/>
                <w:sz w:val="16"/>
              </w:rPr>
              <w:t>.</w:t>
            </w:r>
            <w:r>
              <w:rPr>
                <w:sz w:val="16"/>
              </w:rPr>
              <w:t xml:space="preserve"> </w:t>
            </w:r>
            <w:r>
              <w:rPr>
                <w:sz w:val="16"/>
                <w:szCs w:val="16"/>
              </w:rPr>
              <w:t>Microsoft păstrează un inventar al tuturor suporturilor fizice pe care sunt stocate Datele Clientului. Accesul la inventarele acestor suporturi fizice este permis doar personalului Microsoft care are autorizație scrisă în acest scop.</w:t>
            </w:r>
          </w:p>
          <w:p w14:paraId="05950E28" w14:textId="77777777" w:rsidR="006A13BF" w:rsidRPr="00097CE0" w:rsidRDefault="006A13BF" w:rsidP="003452D9">
            <w:pPr>
              <w:pStyle w:val="ProductList-Body"/>
              <w:keepNext/>
              <w:spacing w:after="120"/>
            </w:pPr>
            <w:r>
              <w:rPr>
                <w:b/>
                <w:sz w:val="16"/>
                <w:szCs w:val="16"/>
              </w:rPr>
              <w:t>Manevrarea activelor</w:t>
            </w:r>
          </w:p>
          <w:p w14:paraId="424CB9EC" w14:textId="77777777" w:rsidR="006A13BF" w:rsidRPr="00097CE0" w:rsidRDefault="006A13BF" w:rsidP="003452D9">
            <w:pPr>
              <w:pStyle w:val="ProductList-Body"/>
              <w:spacing w:after="120"/>
              <w:ind w:left="162" w:hanging="162"/>
            </w:pPr>
            <w:r>
              <w:rPr>
                <w:sz w:val="16"/>
                <w:szCs w:val="16"/>
              </w:rPr>
              <w:t>-</w:t>
            </w:r>
            <w:r>
              <w:rPr>
                <w:sz w:val="16"/>
                <w:szCs w:val="16"/>
              </w:rPr>
              <w:tab/>
              <w:t>Microsoft clasifică Datele de client pentru a facilita identificarea lor şi pentru a restricţiona în mod corect accesul la ele.</w:t>
            </w:r>
          </w:p>
          <w:p w14:paraId="14855EB7" w14:textId="77777777" w:rsidR="006A13BF" w:rsidRPr="00097CE0" w:rsidRDefault="006A13BF" w:rsidP="003452D9">
            <w:pPr>
              <w:pStyle w:val="ProductList-Body"/>
              <w:spacing w:after="120"/>
              <w:ind w:left="162" w:hanging="162"/>
            </w:pPr>
            <w:r>
              <w:rPr>
                <w:sz w:val="16"/>
                <w:szCs w:val="16"/>
              </w:rPr>
              <w:t>-</w:t>
            </w:r>
            <w:r>
              <w:rPr>
                <w:sz w:val="16"/>
                <w:szCs w:val="16"/>
              </w:rPr>
              <w:tab/>
              <w:t>Microsoft impune restricţii privind imprimarea Datelor de client şi a adoptat proceduri de eliminare a materialelor scrise care conţin Date de client.</w:t>
            </w:r>
          </w:p>
          <w:p w14:paraId="5B8F4D00" w14:textId="77777777" w:rsidR="006A13BF" w:rsidRPr="00231971" w:rsidRDefault="006A13BF" w:rsidP="00F1097D">
            <w:pPr>
              <w:pStyle w:val="ProductList-Body"/>
              <w:numPr>
                <w:ilvl w:val="0"/>
                <w:numId w:val="3"/>
              </w:numPr>
              <w:spacing w:after="120"/>
              <w:ind w:left="162" w:hanging="180"/>
              <w:rPr>
                <w:sz w:val="16"/>
                <w:szCs w:val="16"/>
              </w:rPr>
            </w:pPr>
            <w:r>
              <w:rPr>
                <w:sz w:val="16"/>
                <w:szCs w:val="16"/>
              </w:rPr>
              <w:t>Personalul Microsoft trebuie să obţină autorizarea sa înainte de a stoca Datele de client pe dispozitivele mobile care accesează de la distanţă Datele de client sau le prelucrează în afara sediilor Microsoft.</w:t>
            </w:r>
          </w:p>
        </w:tc>
      </w:tr>
      <w:tr w:rsidR="006A13BF"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Securitatea la nivelul resurselor umane</w:t>
            </w:r>
          </w:p>
        </w:tc>
        <w:tc>
          <w:tcPr>
            <w:tcW w:w="8190" w:type="dxa"/>
          </w:tcPr>
          <w:p w14:paraId="69957471" w14:textId="77777777" w:rsidR="006A13BF" w:rsidRPr="00231971" w:rsidRDefault="006A13BF" w:rsidP="003452D9">
            <w:pPr>
              <w:pStyle w:val="ProductList-Body"/>
              <w:spacing w:after="120"/>
              <w:rPr>
                <w:sz w:val="16"/>
                <w:szCs w:val="16"/>
              </w:rPr>
            </w:pPr>
            <w:r>
              <w:rPr>
                <w:b/>
                <w:sz w:val="16"/>
                <w:szCs w:val="16"/>
              </w:rPr>
              <w:t>Instruire privind păstrarea securităţi</w:t>
            </w:r>
            <w:r w:rsidRPr="004E5E49">
              <w:rPr>
                <w:b/>
                <w:sz w:val="16"/>
                <w:szCs w:val="16"/>
              </w:rPr>
              <w:t>i.</w:t>
            </w:r>
            <w:r>
              <w:rPr>
                <w:sz w:val="16"/>
                <w:szCs w:val="16"/>
              </w:rPr>
              <w:t xml:space="preserve"> Microsoft își informează angajații în legătură cu procedurile relevante de securitate și rolul fiecăruia. De asemenea, Microsoft își informează personalul în legătură cu posibilele consecințe ale încălcării regulilor și procedurilor de securitate. Pentru instruiri, Microsoft va utiliza doar date anonime.</w:t>
            </w:r>
          </w:p>
        </w:tc>
      </w:tr>
      <w:tr w:rsidR="006A13BF"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Securitatea fizică și a mediului înconjurător</w:t>
            </w:r>
          </w:p>
        </w:tc>
        <w:tc>
          <w:tcPr>
            <w:tcW w:w="8190" w:type="dxa"/>
          </w:tcPr>
          <w:p w14:paraId="281C4F79" w14:textId="77777777" w:rsidR="006A13BF" w:rsidRPr="00097CE0" w:rsidRDefault="006A13BF" w:rsidP="003452D9">
            <w:pPr>
              <w:pStyle w:val="ProductList-Body"/>
              <w:spacing w:after="120"/>
            </w:pPr>
            <w:r>
              <w:rPr>
                <w:b/>
                <w:sz w:val="16"/>
                <w:szCs w:val="16"/>
              </w:rPr>
              <w:t xml:space="preserve">Accesul fizic în </w:t>
            </w:r>
            <w:r w:rsidRPr="004E5E49">
              <w:rPr>
                <w:b/>
                <w:sz w:val="16"/>
                <w:szCs w:val="16"/>
              </w:rPr>
              <w:t>sedii</w:t>
            </w:r>
            <w:r w:rsidRPr="004E5E49">
              <w:rPr>
                <w:b/>
                <w:sz w:val="16"/>
              </w:rPr>
              <w:t>.</w:t>
            </w:r>
            <w:r>
              <w:rPr>
                <w:sz w:val="16"/>
              </w:rPr>
              <w:t xml:space="preserve"> </w:t>
            </w:r>
            <w:r>
              <w:rPr>
                <w:sz w:val="16"/>
                <w:szCs w:val="16"/>
              </w:rPr>
              <w:t>Microsoft permite doar persoanelor autorizate identificate accesul în sediile în care sunt amplasate sistemele de informații care prelucrează Datele Clientului.</w:t>
            </w:r>
          </w:p>
          <w:p w14:paraId="6121A4AE" w14:textId="77777777" w:rsidR="006A13BF" w:rsidRPr="00097CE0" w:rsidRDefault="006A13BF" w:rsidP="003452D9">
            <w:pPr>
              <w:pStyle w:val="ProductList-Body"/>
              <w:spacing w:after="120"/>
            </w:pPr>
            <w:r>
              <w:rPr>
                <w:b/>
                <w:sz w:val="16"/>
                <w:szCs w:val="16"/>
              </w:rPr>
              <w:t>Accesul fizic la component</w:t>
            </w:r>
            <w:r w:rsidRPr="004E5E49">
              <w:rPr>
                <w:b/>
                <w:sz w:val="16"/>
                <w:szCs w:val="16"/>
              </w:rPr>
              <w:t>e</w:t>
            </w:r>
            <w:r w:rsidRPr="004E5E49">
              <w:rPr>
                <w:b/>
                <w:sz w:val="16"/>
              </w:rPr>
              <w:t>.</w:t>
            </w:r>
            <w:r>
              <w:rPr>
                <w:sz w:val="16"/>
              </w:rPr>
              <w:t xml:space="preserve"> </w:t>
            </w:r>
            <w:r>
              <w:rPr>
                <w:sz w:val="16"/>
                <w:szCs w:val="16"/>
              </w:rPr>
              <w:t>Microsoft păstrează evidența suporturilor fizice primite și trimise care conțin Datele Clientului, în care se menționează tipul de suport fizic, expeditorul/destinatarii autorizați, data și ora, numărul de suporturi fizice și felul Datelor Clientului pe care le conțin.</w:t>
            </w:r>
          </w:p>
          <w:p w14:paraId="62B78B3D" w14:textId="77777777" w:rsidR="006A13BF" w:rsidRPr="00097CE0" w:rsidRDefault="006A13BF" w:rsidP="003452D9">
            <w:pPr>
              <w:pStyle w:val="ProductList-Body"/>
              <w:spacing w:after="120"/>
            </w:pPr>
            <w:r>
              <w:rPr>
                <w:b/>
                <w:sz w:val="16"/>
                <w:szCs w:val="16"/>
              </w:rPr>
              <w:t xml:space="preserve">Protecţia faţă de </w:t>
            </w:r>
            <w:r w:rsidRPr="004E5E49">
              <w:rPr>
                <w:b/>
                <w:sz w:val="16"/>
                <w:szCs w:val="16"/>
              </w:rPr>
              <w:t>perturbări</w:t>
            </w:r>
            <w:r w:rsidRPr="004E5E49">
              <w:rPr>
                <w:b/>
                <w:sz w:val="16"/>
              </w:rPr>
              <w:t>.</w:t>
            </w:r>
            <w:r>
              <w:rPr>
                <w:sz w:val="16"/>
              </w:rPr>
              <w:t xml:space="preserve"> </w:t>
            </w:r>
            <w:r>
              <w:rPr>
                <w:sz w:val="16"/>
                <w:szCs w:val="16"/>
              </w:rPr>
              <w:t>Microsoft utilizează diverse sisteme standard din domeniu pentru a asigura protecția împotriva pierderii datelor din cauza penelor de curent sau a interferențelor.</w:t>
            </w:r>
          </w:p>
          <w:p w14:paraId="36658FCF" w14:textId="77777777" w:rsidR="006A13BF" w:rsidRPr="00231971" w:rsidRDefault="006A13BF" w:rsidP="003452D9">
            <w:pPr>
              <w:pStyle w:val="ProductList-Body"/>
              <w:spacing w:after="120"/>
              <w:rPr>
                <w:sz w:val="16"/>
                <w:szCs w:val="16"/>
              </w:rPr>
            </w:pPr>
            <w:r>
              <w:rPr>
                <w:b/>
                <w:sz w:val="16"/>
                <w:szCs w:val="16"/>
              </w:rPr>
              <w:t xml:space="preserve">Eliminarea </w:t>
            </w:r>
            <w:r w:rsidRPr="004E5E49">
              <w:rPr>
                <w:b/>
                <w:sz w:val="16"/>
                <w:szCs w:val="16"/>
              </w:rPr>
              <w:t>componentelor</w:t>
            </w:r>
            <w:r w:rsidRPr="004E5E49">
              <w:rPr>
                <w:b/>
                <w:sz w:val="16"/>
              </w:rPr>
              <w:t>.</w:t>
            </w:r>
            <w:r>
              <w:rPr>
                <w:sz w:val="16"/>
              </w:rPr>
              <w:t xml:space="preserve"> </w:t>
            </w:r>
            <w:r>
              <w:rPr>
                <w:sz w:val="16"/>
                <w:szCs w:val="16"/>
              </w:rPr>
              <w:t>Microsoft utilizează procese standard din industrie pentru a șterge Datele Clientului atunci când nu mai sunt necesare.</w:t>
            </w:r>
          </w:p>
        </w:tc>
      </w:tr>
      <w:tr w:rsidR="006A13BF"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Gestionarea comunicărilor și operațiilor</w:t>
            </w:r>
          </w:p>
        </w:tc>
        <w:tc>
          <w:tcPr>
            <w:tcW w:w="8190" w:type="dxa"/>
            <w:tcBorders>
              <w:bottom w:val="single" w:sz="4" w:space="0" w:color="auto"/>
            </w:tcBorders>
          </w:tcPr>
          <w:p w14:paraId="72A34F7E" w14:textId="77777777" w:rsidR="006A13BF" w:rsidRPr="00097CE0" w:rsidRDefault="006A13BF" w:rsidP="003452D9">
            <w:pPr>
              <w:pStyle w:val="ProductList-Body"/>
              <w:spacing w:after="120"/>
            </w:pPr>
            <w:r>
              <w:rPr>
                <w:b/>
                <w:sz w:val="16"/>
                <w:szCs w:val="16"/>
              </w:rPr>
              <w:t>Politica operaţional</w:t>
            </w:r>
            <w:r w:rsidRPr="004E5E49">
              <w:rPr>
                <w:b/>
                <w:sz w:val="16"/>
                <w:szCs w:val="16"/>
              </w:rPr>
              <w:t>ă.</w:t>
            </w:r>
            <w:r>
              <w:rPr>
                <w:sz w:val="16"/>
                <w:szCs w:val="16"/>
              </w:rPr>
              <w:t xml:space="preserve"> Microsoft păstrează documentele referitoare la asigurarea securității care descriu măsurile de securitate și procedurile și responsabilitățile relevante ale personalului care are acces la Datele Clientului.</w:t>
            </w:r>
          </w:p>
          <w:p w14:paraId="7E2D8550" w14:textId="77777777" w:rsidR="006A13BF" w:rsidRPr="00097CE0" w:rsidRDefault="006A13BF" w:rsidP="003452D9">
            <w:pPr>
              <w:pStyle w:val="ProductList-Body"/>
              <w:spacing w:after="120"/>
            </w:pPr>
            <w:r>
              <w:rPr>
                <w:b/>
                <w:sz w:val="16"/>
                <w:szCs w:val="16"/>
              </w:rPr>
              <w:t>Procedurile de recuperare a datelor</w:t>
            </w:r>
          </w:p>
          <w:p w14:paraId="336047AC" w14:textId="77777777" w:rsidR="006A13BF" w:rsidRPr="00097CE0" w:rsidRDefault="006A13BF" w:rsidP="003452D9">
            <w:pPr>
              <w:pStyle w:val="ProductList-Body"/>
              <w:spacing w:after="120"/>
              <w:ind w:left="162" w:hanging="162"/>
            </w:pPr>
            <w:r>
              <w:rPr>
                <w:sz w:val="16"/>
                <w:szCs w:val="16"/>
              </w:rPr>
              <w:t>-</w:t>
            </w:r>
            <w:r>
              <w:rPr>
                <w:sz w:val="16"/>
                <w:szCs w:val="16"/>
              </w:rPr>
              <w:tab/>
              <w:t>În permanenţă, dar nu mai rar de o dată pe săptămână (dacă Datele de client nu au fost actualizate în acea perioadă), Microsoft efectuează copii multiple ale Datelor de client de pe care acestea să poată fi recuperate.</w:t>
            </w:r>
          </w:p>
          <w:p w14:paraId="0FAA63D5" w14:textId="77777777" w:rsidR="006A13BF" w:rsidRPr="00097CE0" w:rsidRDefault="006A13BF" w:rsidP="003452D9">
            <w:pPr>
              <w:pStyle w:val="ProductList-Body"/>
              <w:spacing w:after="120"/>
              <w:ind w:left="162" w:hanging="162"/>
            </w:pPr>
            <w:r>
              <w:rPr>
                <w:sz w:val="16"/>
                <w:szCs w:val="16"/>
              </w:rPr>
              <w:t>-</w:t>
            </w:r>
            <w:r>
              <w:rPr>
                <w:sz w:val="16"/>
                <w:szCs w:val="16"/>
              </w:rPr>
              <w:tab/>
              <w:t>Microsoft stochează copii ale Datelor de client şi ale procedurilor de recuperare a datelor în altă locaţie decât cea în care se află echipamentele principale care le prelucrează.</w:t>
            </w:r>
          </w:p>
          <w:p w14:paraId="16C4ADC2" w14:textId="77777777" w:rsidR="006A13BF" w:rsidRPr="00097CE0" w:rsidRDefault="006A13BF" w:rsidP="003452D9">
            <w:pPr>
              <w:pStyle w:val="ProductList-Body"/>
              <w:spacing w:after="120"/>
              <w:ind w:left="162" w:hanging="162"/>
            </w:pPr>
            <w:r>
              <w:rPr>
                <w:sz w:val="16"/>
                <w:szCs w:val="16"/>
              </w:rPr>
              <w:t>-</w:t>
            </w:r>
            <w:r>
              <w:rPr>
                <w:sz w:val="16"/>
                <w:szCs w:val="16"/>
              </w:rPr>
              <w:tab/>
              <w:t>Microsoft a implementat proceduri speciale care reglementează accesul la copiile Datelor de client.</w:t>
            </w:r>
          </w:p>
          <w:p w14:paraId="124ABAFB" w14:textId="77777777" w:rsidR="006A13BF" w:rsidRPr="00097CE0" w:rsidRDefault="006A13BF" w:rsidP="003452D9">
            <w:pPr>
              <w:pStyle w:val="ProductList-Body"/>
              <w:spacing w:after="120"/>
              <w:ind w:left="162" w:hanging="162"/>
            </w:pPr>
            <w:r>
              <w:rPr>
                <w:sz w:val="16"/>
                <w:szCs w:val="16"/>
              </w:rPr>
              <w:t>-</w:t>
            </w:r>
            <w:r>
              <w:rPr>
                <w:sz w:val="16"/>
                <w:szCs w:val="16"/>
              </w:rPr>
              <w:tab/>
              <w:t>Microsoft examinează procedurile de recuperare a datelor cel puțin o dată la șase luni, cu excepția procedurilor de recuperare a datelor pentru Serviciile Azure pentru guvern, care sunt examinate o dată la douăsprezece luni.</w:t>
            </w:r>
          </w:p>
          <w:p w14:paraId="57F3D7F2" w14:textId="77777777" w:rsidR="006A13BF" w:rsidRPr="00097CE0" w:rsidRDefault="006A13BF" w:rsidP="003452D9">
            <w:pPr>
              <w:pStyle w:val="ProductList-Body"/>
              <w:spacing w:after="120"/>
              <w:ind w:left="162" w:hanging="162"/>
            </w:pPr>
            <w:r>
              <w:rPr>
                <w:sz w:val="16"/>
                <w:szCs w:val="16"/>
              </w:rPr>
              <w:t>-</w:t>
            </w:r>
            <w:r>
              <w:rPr>
                <w:sz w:val="16"/>
                <w:szCs w:val="16"/>
              </w:rPr>
              <w:tab/>
              <w:t>Microsoft înregistrează în jurnal procedurile de restaurare a datelor, inclusiv persoana responsabilă, descrierea datelor restaurate şi, acolo unde este cazul, persoana responsabilă şi datele (dacă au fost) care au trebuit introduse manual în procesul de recuperare a datelor.</w:t>
            </w:r>
          </w:p>
          <w:p w14:paraId="40B0318F" w14:textId="77777777" w:rsidR="006A13BF" w:rsidRPr="00097CE0" w:rsidRDefault="006A13BF" w:rsidP="003452D9">
            <w:pPr>
              <w:pStyle w:val="ProductList-Body"/>
              <w:spacing w:after="120"/>
            </w:pPr>
            <w:r>
              <w:rPr>
                <w:b/>
                <w:sz w:val="16"/>
                <w:szCs w:val="16"/>
              </w:rPr>
              <w:lastRenderedPageBreak/>
              <w:t xml:space="preserve">Software-ul rău </w:t>
            </w:r>
            <w:r w:rsidRPr="004E5E49">
              <w:rPr>
                <w:b/>
                <w:sz w:val="16"/>
                <w:szCs w:val="16"/>
              </w:rPr>
              <w:t>intenţionat.</w:t>
            </w:r>
            <w:r>
              <w:rPr>
                <w:sz w:val="16"/>
                <w:szCs w:val="16"/>
              </w:rPr>
              <w:t xml:space="preserve"> Microsoft a implementat tehnici împotriva software-ului rău intenționat pentru a nu obține acces neautorizat la Datele Clientului, inclusiv la software-ul rău intenționat provenit din rețelele publice.</w:t>
            </w:r>
          </w:p>
          <w:p w14:paraId="426A2233" w14:textId="77777777" w:rsidR="006A13BF" w:rsidRPr="00097CE0" w:rsidRDefault="006A13BF" w:rsidP="003452D9">
            <w:pPr>
              <w:pStyle w:val="ProductList-Body"/>
              <w:spacing w:after="120"/>
            </w:pPr>
            <w:r>
              <w:rPr>
                <w:b/>
                <w:sz w:val="16"/>
                <w:szCs w:val="16"/>
              </w:rPr>
              <w:t>Datele care trec granițele</w:t>
            </w:r>
          </w:p>
          <w:p w14:paraId="7CAEE3E7" w14:textId="77777777" w:rsidR="006A13BF" w:rsidRPr="00097CE0" w:rsidRDefault="006A13BF" w:rsidP="003452D9">
            <w:pPr>
              <w:pStyle w:val="ProductList-Body"/>
              <w:spacing w:after="120"/>
              <w:ind w:left="162" w:hanging="162"/>
            </w:pPr>
            <w:r>
              <w:rPr>
                <w:sz w:val="16"/>
                <w:szCs w:val="16"/>
              </w:rPr>
              <w:t>-</w:t>
            </w:r>
            <w:r>
              <w:rPr>
                <w:sz w:val="16"/>
                <w:szCs w:val="16"/>
              </w:rPr>
              <w:tab/>
              <w:t>Microsoft criptează sau permite Clientului să cripteze Datele Clientului transmise prin reţele publice.</w:t>
            </w:r>
          </w:p>
          <w:p w14:paraId="5C6A0BE7" w14:textId="77777777" w:rsidR="006A13BF" w:rsidRPr="00097CE0" w:rsidRDefault="006A13BF" w:rsidP="003452D9">
            <w:pPr>
              <w:pStyle w:val="ProductList-Body"/>
              <w:spacing w:after="120"/>
              <w:ind w:left="162" w:hanging="162"/>
            </w:pPr>
            <w:r>
              <w:rPr>
                <w:sz w:val="16"/>
                <w:szCs w:val="16"/>
              </w:rPr>
              <w:t>-</w:t>
            </w:r>
            <w:r>
              <w:rPr>
                <w:sz w:val="16"/>
                <w:szCs w:val="16"/>
              </w:rPr>
              <w:tab/>
              <w:t>Microsoft limitează accesul la Datele Clientului de pe suporturile fizice care părăsesc sediile sale.</w:t>
            </w:r>
          </w:p>
          <w:p w14:paraId="6B5787D7" w14:textId="77777777" w:rsidR="006A13BF" w:rsidRPr="00231971" w:rsidRDefault="006A13BF" w:rsidP="003452D9">
            <w:pPr>
              <w:pStyle w:val="ProductList-Body"/>
              <w:spacing w:after="120"/>
              <w:rPr>
                <w:sz w:val="16"/>
                <w:szCs w:val="16"/>
              </w:rPr>
            </w:pPr>
            <w:r>
              <w:rPr>
                <w:b/>
                <w:sz w:val="16"/>
                <w:szCs w:val="16"/>
              </w:rPr>
              <w:t>Înregistrarea în jurnal a evenimentelo</w:t>
            </w:r>
            <w:r w:rsidRPr="004E5E49">
              <w:rPr>
                <w:b/>
                <w:sz w:val="16"/>
                <w:szCs w:val="16"/>
              </w:rPr>
              <w:t>r.</w:t>
            </w:r>
            <w:r>
              <w:rPr>
                <w:sz w:val="16"/>
                <w:szCs w:val="16"/>
              </w:rPr>
              <w:t xml:space="preserve"> Microsoft înregistrează în jurnal sau permite Clientului să înregistreze în jurnal datele privind accesarea și utilizarea sistemelor de informații care conțin Datele Clientului, înregistrarea ID-ului de acces, a datei și orei, autorizarea acceptată sau respinsă și activitatea relevantă.</w:t>
            </w:r>
          </w:p>
        </w:tc>
      </w:tr>
      <w:tr w:rsidR="006A13BF"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lastRenderedPageBreak/>
              <w:t>Controlul accesului</w:t>
            </w:r>
          </w:p>
        </w:tc>
        <w:tc>
          <w:tcPr>
            <w:tcW w:w="8190" w:type="dxa"/>
            <w:tcBorders>
              <w:top w:val="single" w:sz="4" w:space="0" w:color="auto"/>
              <w:left w:val="single" w:sz="4" w:space="0" w:color="auto"/>
              <w:bottom w:val="single" w:sz="4" w:space="0" w:color="auto"/>
              <w:right w:val="single" w:sz="4" w:space="0" w:color="auto"/>
            </w:tcBorders>
          </w:tcPr>
          <w:p w14:paraId="2D8D4B5D" w14:textId="77777777" w:rsidR="006A13BF" w:rsidRPr="00097CE0" w:rsidRDefault="006A13BF" w:rsidP="003452D9">
            <w:pPr>
              <w:pStyle w:val="ProductList-Body"/>
              <w:spacing w:after="120"/>
            </w:pPr>
            <w:r>
              <w:rPr>
                <w:b/>
                <w:sz w:val="16"/>
                <w:szCs w:val="16"/>
              </w:rPr>
              <w:t xml:space="preserve">Politica privind </w:t>
            </w:r>
            <w:r w:rsidRPr="004E5E49">
              <w:rPr>
                <w:b/>
                <w:sz w:val="16"/>
                <w:szCs w:val="16"/>
              </w:rPr>
              <w:t>accesul.</w:t>
            </w:r>
            <w:r>
              <w:rPr>
                <w:sz w:val="16"/>
                <w:szCs w:val="16"/>
              </w:rPr>
              <w:t xml:space="preserve"> Microsoft păstrează evidența privilegiilor de securitate ale persoanelor care au acces la Datele Clientului.</w:t>
            </w:r>
          </w:p>
          <w:p w14:paraId="2090F4FF" w14:textId="77777777" w:rsidR="006A13BF" w:rsidRPr="00097CE0" w:rsidRDefault="006A13BF" w:rsidP="003452D9">
            <w:pPr>
              <w:pStyle w:val="ProductList-Body"/>
              <w:spacing w:after="120"/>
            </w:pPr>
            <w:r>
              <w:rPr>
                <w:b/>
                <w:sz w:val="16"/>
                <w:szCs w:val="16"/>
              </w:rPr>
              <w:t>Autorizarea accesului</w:t>
            </w:r>
          </w:p>
          <w:p w14:paraId="741395AD" w14:textId="77777777" w:rsidR="006A13BF" w:rsidRPr="00097CE0" w:rsidRDefault="006A13BF" w:rsidP="003452D9">
            <w:pPr>
              <w:pStyle w:val="ProductList-Body"/>
              <w:spacing w:after="120"/>
              <w:ind w:left="162" w:hanging="162"/>
            </w:pPr>
            <w:r>
              <w:rPr>
                <w:sz w:val="16"/>
                <w:szCs w:val="16"/>
              </w:rPr>
              <w:t>-</w:t>
            </w:r>
            <w:r>
              <w:rPr>
                <w:sz w:val="16"/>
                <w:szCs w:val="16"/>
              </w:rPr>
              <w:tab/>
              <w:t>Microsoft păstrează şi actualizează evidenţa persoanelor autorizate să acceseze sistemele Microsoft care conţin Date de client.</w:t>
            </w:r>
          </w:p>
          <w:p w14:paraId="2E621326" w14:textId="77777777" w:rsidR="006A13BF" w:rsidRPr="00097CE0" w:rsidRDefault="006A13BF" w:rsidP="003452D9">
            <w:pPr>
              <w:pStyle w:val="ProductList-Body"/>
              <w:spacing w:after="120"/>
              <w:ind w:left="162" w:hanging="162"/>
            </w:pPr>
            <w:r>
              <w:rPr>
                <w:sz w:val="16"/>
                <w:szCs w:val="16"/>
              </w:rPr>
              <w:t>-</w:t>
            </w:r>
            <w:r>
              <w:rPr>
                <w:sz w:val="16"/>
                <w:szCs w:val="16"/>
              </w:rPr>
              <w:tab/>
              <w:t>Microsoft dezactivează acreditările de autentificare care nu au fost utilizate pentru o perioadă de timp care mai mare de şase luni.</w:t>
            </w:r>
          </w:p>
          <w:p w14:paraId="038551AE" w14:textId="77777777" w:rsidR="006A13BF" w:rsidRPr="00097CE0" w:rsidRDefault="006A13BF" w:rsidP="003452D9">
            <w:pPr>
              <w:pStyle w:val="ProductList-Body"/>
              <w:spacing w:after="120"/>
              <w:ind w:left="162" w:hanging="162"/>
            </w:pPr>
            <w:r>
              <w:rPr>
                <w:sz w:val="16"/>
                <w:szCs w:val="16"/>
              </w:rPr>
              <w:t>-</w:t>
            </w:r>
            <w:r>
              <w:rPr>
                <w:sz w:val="16"/>
                <w:szCs w:val="16"/>
              </w:rPr>
              <w:tab/>
              <w:t xml:space="preserve">Microsoft identifică angajaţii care pot acorda, modifica sau revoca accesul autorizat la date şi resurse. </w:t>
            </w:r>
          </w:p>
          <w:p w14:paraId="2C9B2E85" w14:textId="77777777" w:rsidR="006A13BF" w:rsidRPr="00097CE0" w:rsidRDefault="006A13BF" w:rsidP="003452D9">
            <w:pPr>
              <w:pStyle w:val="ProductList-Body"/>
              <w:spacing w:after="120"/>
              <w:ind w:left="162" w:hanging="162"/>
            </w:pPr>
            <w:r>
              <w:rPr>
                <w:sz w:val="16"/>
                <w:szCs w:val="16"/>
              </w:rPr>
              <w:t>-</w:t>
            </w:r>
            <w:r>
              <w:rPr>
                <w:sz w:val="16"/>
                <w:szCs w:val="16"/>
              </w:rPr>
              <w:tab/>
              <w:t>Microsoft se asigură că, dacă mai multe persoane au acces la sistemele care includ Date de client, acestea au identificatori separaţi/date de conectare separate.</w:t>
            </w:r>
          </w:p>
          <w:p w14:paraId="58546188" w14:textId="77777777" w:rsidR="006A13BF" w:rsidRPr="00097CE0" w:rsidRDefault="006A13BF" w:rsidP="003452D9">
            <w:pPr>
              <w:pStyle w:val="ProductList-Body"/>
              <w:spacing w:after="120"/>
            </w:pPr>
            <w:r>
              <w:rPr>
                <w:b/>
                <w:sz w:val="16"/>
                <w:szCs w:val="16"/>
              </w:rPr>
              <w:t>Privilegii restrânse</w:t>
            </w:r>
          </w:p>
          <w:p w14:paraId="382E879B" w14:textId="77777777" w:rsidR="006A13BF" w:rsidRPr="00097CE0" w:rsidRDefault="006A13BF" w:rsidP="003452D9">
            <w:pPr>
              <w:pStyle w:val="ProductList-Body"/>
              <w:spacing w:after="120"/>
              <w:ind w:left="162" w:hanging="162"/>
            </w:pPr>
            <w:r>
              <w:rPr>
                <w:sz w:val="16"/>
                <w:szCs w:val="16"/>
              </w:rPr>
              <w:t>-</w:t>
            </w:r>
            <w:r>
              <w:rPr>
                <w:sz w:val="16"/>
                <w:szCs w:val="16"/>
              </w:rPr>
              <w:tab/>
              <w:t xml:space="preserve">Angajaţii care acordă asistenţă tehnică pot avea acces la Datele de client numai când este nevoie. </w:t>
            </w:r>
          </w:p>
          <w:p w14:paraId="6C15200B" w14:textId="77777777" w:rsidR="006A13BF" w:rsidRPr="00097CE0" w:rsidRDefault="006A13BF" w:rsidP="003452D9">
            <w:pPr>
              <w:pStyle w:val="ProductList-Body"/>
              <w:spacing w:after="120"/>
              <w:ind w:left="162" w:hanging="162"/>
            </w:pPr>
            <w:r>
              <w:rPr>
                <w:sz w:val="16"/>
                <w:szCs w:val="16"/>
              </w:rPr>
              <w:t>-</w:t>
            </w:r>
            <w:r>
              <w:rPr>
                <w:sz w:val="16"/>
                <w:szCs w:val="16"/>
              </w:rPr>
              <w:tab/>
              <w:t>Microsoft acordă acces la Datele de client doar persoanelor cărora le este necesar pentru îndeplinirea atribuţiilor de lucru.</w:t>
            </w:r>
          </w:p>
          <w:p w14:paraId="017B44EE" w14:textId="77777777" w:rsidR="006A13BF" w:rsidRPr="00097CE0" w:rsidRDefault="006A13BF" w:rsidP="003452D9">
            <w:pPr>
              <w:pStyle w:val="ProductList-Body"/>
              <w:spacing w:after="120"/>
            </w:pPr>
            <w:r>
              <w:rPr>
                <w:b/>
                <w:sz w:val="16"/>
                <w:szCs w:val="16"/>
              </w:rPr>
              <w:t>Integritatea și confidențialitatea</w:t>
            </w:r>
          </w:p>
          <w:p w14:paraId="7110068B" w14:textId="77777777" w:rsidR="006A13BF" w:rsidRPr="00097CE0" w:rsidRDefault="006A13BF" w:rsidP="003452D9">
            <w:pPr>
              <w:pStyle w:val="ProductList-Body"/>
              <w:spacing w:after="120"/>
              <w:ind w:left="162" w:hanging="162"/>
            </w:pPr>
            <w:r>
              <w:rPr>
                <w:sz w:val="16"/>
                <w:szCs w:val="16"/>
              </w:rPr>
              <w:t>-</w:t>
            </w:r>
            <w:r>
              <w:rPr>
                <w:sz w:val="16"/>
                <w:szCs w:val="16"/>
              </w:rPr>
              <w:tab/>
              <w:t>Microsoft îşi instruieşte angajaţii să dezactiveze sesiunile administrative atunci când părăsesc sediile controlate de Microsoft sau când computerele rămân nesupravegheate.</w:t>
            </w:r>
          </w:p>
          <w:p w14:paraId="0ED80985" w14:textId="77777777" w:rsidR="006A13BF" w:rsidRPr="00097CE0" w:rsidRDefault="006A13BF" w:rsidP="003452D9">
            <w:pPr>
              <w:pStyle w:val="ProductList-Body"/>
              <w:spacing w:after="120"/>
              <w:ind w:left="162" w:hanging="162"/>
            </w:pPr>
            <w:r>
              <w:rPr>
                <w:sz w:val="16"/>
                <w:szCs w:val="16"/>
              </w:rPr>
              <w:t>-</w:t>
            </w:r>
            <w:r>
              <w:rPr>
                <w:sz w:val="16"/>
                <w:szCs w:val="16"/>
              </w:rPr>
              <w:tab/>
              <w:t>Microsoft stochează parolele în aşa fel încât să nu fie inteligibile cât timp sunt în vigoare.</w:t>
            </w:r>
          </w:p>
          <w:p w14:paraId="10F1FE79" w14:textId="77777777" w:rsidR="006A13BF" w:rsidRPr="00097CE0" w:rsidRDefault="006A13BF" w:rsidP="003452D9">
            <w:pPr>
              <w:pStyle w:val="ProductList-Body"/>
              <w:spacing w:after="120"/>
            </w:pPr>
            <w:r>
              <w:rPr>
                <w:b/>
                <w:sz w:val="16"/>
                <w:szCs w:val="16"/>
              </w:rPr>
              <w:t>Autentificarea</w:t>
            </w:r>
          </w:p>
          <w:p w14:paraId="2EBC228D" w14:textId="77777777" w:rsidR="006A13BF" w:rsidRPr="00097CE0" w:rsidRDefault="006A13BF" w:rsidP="003452D9">
            <w:pPr>
              <w:pStyle w:val="ProductList-Body"/>
              <w:spacing w:after="120"/>
              <w:ind w:left="162" w:hanging="162"/>
            </w:pPr>
            <w:r>
              <w:rPr>
                <w:sz w:val="16"/>
                <w:szCs w:val="16"/>
              </w:rPr>
              <w:t>-</w:t>
            </w:r>
            <w:r>
              <w:rPr>
                <w:sz w:val="16"/>
                <w:szCs w:val="16"/>
              </w:rPr>
              <w:tab/>
              <w:t>Microsoft utilizează practici standard din industrie pentru a identifica şi a autentifica utilizatorii care încearcă să acceseze sistemele de informaţii.</w:t>
            </w:r>
          </w:p>
          <w:p w14:paraId="028656B7" w14:textId="77777777" w:rsidR="006A13BF" w:rsidRPr="00097CE0" w:rsidRDefault="006A13BF" w:rsidP="003452D9">
            <w:pPr>
              <w:pStyle w:val="ProductList-Body"/>
              <w:spacing w:after="120"/>
              <w:ind w:left="162" w:hanging="162"/>
            </w:pPr>
            <w:r>
              <w:rPr>
                <w:sz w:val="16"/>
                <w:szCs w:val="16"/>
              </w:rPr>
              <w:t>-</w:t>
            </w:r>
            <w:r>
              <w:rPr>
                <w:sz w:val="16"/>
                <w:szCs w:val="16"/>
              </w:rPr>
              <w:tab/>
              <w:t>Dacă mecanismele de autentificare se bazează pe parole, Microsoft solicită reînnoirea regulată a acestora.</w:t>
            </w:r>
          </w:p>
          <w:p w14:paraId="76B955A3" w14:textId="77777777" w:rsidR="006A13BF" w:rsidRPr="00097CE0" w:rsidRDefault="006A13BF" w:rsidP="003452D9">
            <w:pPr>
              <w:pStyle w:val="ProductList-Body"/>
              <w:spacing w:after="120"/>
              <w:ind w:left="162" w:hanging="162"/>
            </w:pPr>
            <w:r>
              <w:rPr>
                <w:sz w:val="16"/>
                <w:szCs w:val="16"/>
              </w:rPr>
              <w:t>-</w:t>
            </w:r>
            <w:r>
              <w:rPr>
                <w:sz w:val="16"/>
                <w:szCs w:val="16"/>
              </w:rPr>
              <w:tab/>
              <w:t>Dacă mecanismele de autentificare se bazează pe parole, Microsoft solicită ca acestea să aibă cel puţin opt caractere.</w:t>
            </w:r>
          </w:p>
          <w:p w14:paraId="3F174009" w14:textId="77777777" w:rsidR="006A13BF" w:rsidRPr="00097CE0" w:rsidRDefault="006A13BF" w:rsidP="003452D9">
            <w:pPr>
              <w:pStyle w:val="ProductList-Body"/>
              <w:spacing w:after="120"/>
              <w:ind w:left="162" w:hanging="162"/>
            </w:pPr>
            <w:r>
              <w:rPr>
                <w:sz w:val="16"/>
                <w:szCs w:val="16"/>
              </w:rPr>
              <w:t>-</w:t>
            </w:r>
            <w:r>
              <w:rPr>
                <w:sz w:val="16"/>
                <w:szCs w:val="16"/>
              </w:rPr>
              <w:tab/>
              <w:t>Microsoft se asigură că identificatorii dezactivaţi sau expiraţi nu sunt alocaţi altor persoane.</w:t>
            </w:r>
          </w:p>
          <w:p w14:paraId="7A006060" w14:textId="77777777" w:rsidR="006A13BF" w:rsidRPr="00097CE0" w:rsidRDefault="006A13BF" w:rsidP="003452D9">
            <w:pPr>
              <w:pStyle w:val="ProductList-Body"/>
              <w:spacing w:after="120"/>
              <w:ind w:left="162" w:hanging="162"/>
            </w:pPr>
            <w:r>
              <w:rPr>
                <w:sz w:val="16"/>
                <w:szCs w:val="16"/>
              </w:rPr>
              <w:t>-</w:t>
            </w:r>
            <w:r>
              <w:rPr>
                <w:sz w:val="16"/>
                <w:szCs w:val="16"/>
              </w:rPr>
              <w:tab/>
              <w:t>Microsoft monitorizează sau permite Clientului să monitorizeze încercările repetate de a obţine accesul la sistemul de informaţii cu ajutorul unei parole incorecte.</w:t>
            </w:r>
          </w:p>
          <w:p w14:paraId="7B7E2B2C" w14:textId="77777777" w:rsidR="006A13BF" w:rsidRPr="00097CE0" w:rsidRDefault="006A13BF" w:rsidP="003452D9">
            <w:pPr>
              <w:pStyle w:val="ProductList-Body"/>
              <w:spacing w:after="120"/>
              <w:ind w:left="162" w:hanging="162"/>
            </w:pPr>
            <w:r>
              <w:rPr>
                <w:sz w:val="16"/>
                <w:szCs w:val="16"/>
              </w:rPr>
              <w:t>-</w:t>
            </w:r>
            <w:r>
              <w:rPr>
                <w:sz w:val="16"/>
                <w:szCs w:val="16"/>
              </w:rPr>
              <w:tab/>
              <w:t>Microsoft aplică proceduri standard din industrie pentru a dezactiva parolele care au fost corupte sau divulgate din neatenţie.</w:t>
            </w:r>
          </w:p>
          <w:p w14:paraId="324B3132" w14:textId="77777777" w:rsidR="006A13BF" w:rsidRPr="00097CE0" w:rsidRDefault="006A13BF" w:rsidP="003452D9">
            <w:pPr>
              <w:pStyle w:val="ProductList-Body"/>
              <w:spacing w:after="120"/>
              <w:ind w:left="162" w:hanging="162"/>
            </w:pPr>
            <w:r>
              <w:rPr>
                <w:sz w:val="16"/>
                <w:szCs w:val="16"/>
              </w:rPr>
              <w:t>-</w:t>
            </w:r>
            <w:r>
              <w:rPr>
                <w:sz w:val="16"/>
                <w:szCs w:val="16"/>
              </w:rPr>
              <w:tab/>
              <w:t>Microsoft utilizează practici standard de protejare a parolelor, inclusiv practici menite să asigure confidenţialitatea şi integritatea parolelor atunci când sunt alocate sau distribuite, precum şi pe durata stocării.</w:t>
            </w:r>
          </w:p>
          <w:p w14:paraId="09AB0889" w14:textId="77777777" w:rsidR="006A13BF" w:rsidRPr="00231971" w:rsidRDefault="006A13BF" w:rsidP="003452D9">
            <w:pPr>
              <w:pStyle w:val="ProductList-Body"/>
              <w:spacing w:after="120"/>
              <w:rPr>
                <w:sz w:val="16"/>
                <w:szCs w:val="16"/>
              </w:rPr>
            </w:pPr>
            <w:r>
              <w:rPr>
                <w:b/>
                <w:sz w:val="16"/>
                <w:szCs w:val="16"/>
              </w:rPr>
              <w:t>Tipul de reţe</w:t>
            </w:r>
            <w:r w:rsidRPr="004E5E49">
              <w:rPr>
                <w:b/>
                <w:sz w:val="16"/>
                <w:szCs w:val="16"/>
              </w:rPr>
              <w:t>a.</w:t>
            </w:r>
            <w:r>
              <w:rPr>
                <w:sz w:val="16"/>
                <w:szCs w:val="16"/>
              </w:rPr>
              <w:t xml:space="preserve"> Microsoft a implementat tehnici prin care împiedică persoanele să-și asume drepturi de acces care nu le-au fost alocate pentru a avea acces la Datele Clientului pe care nu au permisiunea să le acceseze.</w:t>
            </w:r>
          </w:p>
        </w:tc>
      </w:tr>
      <w:tr w:rsidR="006A13BF"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Gestionarea incidentelor de securitate a informațiilor</w:t>
            </w:r>
          </w:p>
        </w:tc>
        <w:tc>
          <w:tcPr>
            <w:tcW w:w="8190" w:type="dxa"/>
            <w:tcBorders>
              <w:top w:val="single" w:sz="4" w:space="0" w:color="auto"/>
            </w:tcBorders>
          </w:tcPr>
          <w:p w14:paraId="61F9AF91" w14:textId="77777777" w:rsidR="006A13BF" w:rsidRPr="00097CE0" w:rsidRDefault="006A13BF" w:rsidP="003452D9">
            <w:pPr>
              <w:pStyle w:val="ProductList-Body"/>
              <w:spacing w:after="120"/>
            </w:pPr>
            <w:r>
              <w:rPr>
                <w:b/>
                <w:sz w:val="16"/>
                <w:szCs w:val="16"/>
              </w:rPr>
              <w:t>Procesul de răspuns la incidente</w:t>
            </w:r>
          </w:p>
          <w:p w14:paraId="42D146C3" w14:textId="77777777" w:rsidR="006A13BF" w:rsidRPr="00097CE0" w:rsidRDefault="006A13BF" w:rsidP="003452D9">
            <w:pPr>
              <w:pStyle w:val="ProductList-Body"/>
              <w:spacing w:after="120"/>
              <w:ind w:left="162" w:hanging="162"/>
            </w:pPr>
            <w:r>
              <w:rPr>
                <w:sz w:val="16"/>
                <w:szCs w:val="16"/>
              </w:rPr>
              <w:t>-</w:t>
            </w:r>
            <w:r>
              <w:rPr>
                <w:sz w:val="16"/>
                <w:szCs w:val="16"/>
              </w:rPr>
              <w:tab/>
              <w:t xml:space="preserve">Microsoft menţine evidenţa încălcărilor de securitate, în care sunt descrise următoarele: tipul încălcării, perioada de timp, consecinţele încălcării, numele persoanei care a raportat incidentul şi numele persoanei către care a fost raportat, precum şi </w:t>
            </w:r>
            <w:r>
              <w:rPr>
                <w:color w:val="000000" w:themeColor="text1"/>
                <w:sz w:val="16"/>
              </w:rPr>
              <w:t>procedura de recuperare a datelor.</w:t>
            </w:r>
          </w:p>
          <w:p w14:paraId="71946EB2" w14:textId="77777777" w:rsidR="006A13BF" w:rsidRPr="00097CE0" w:rsidRDefault="006A13BF" w:rsidP="003452D9">
            <w:pPr>
              <w:pStyle w:val="ProductList-Body"/>
              <w:spacing w:after="120"/>
              <w:ind w:left="162" w:hanging="162"/>
            </w:pPr>
            <w:r>
              <w:rPr>
                <w:color w:val="000000" w:themeColor="text1"/>
                <w:sz w:val="16"/>
                <w:szCs w:val="16"/>
              </w:rPr>
              <w:lastRenderedPageBreak/>
              <w:t>-</w:t>
            </w:r>
            <w:r>
              <w:rPr>
                <w:color w:val="000000" w:themeColor="text1"/>
                <w:sz w:val="16"/>
                <w:szCs w:val="16"/>
              </w:rPr>
              <w:tab/>
              <w:t>Pentru fiecare încălcare de securitate considerată un Incident de securitate, Microsoft va trimite o notificare (conform prevederilor din secțiunea de mai sus „Notificarea Incidentelor de securitate”) fără nicio întârziere nejustificată și, în orice caz, în interval de 72 de ore</w:t>
            </w:r>
            <w:r>
              <w:rPr>
                <w:iCs/>
                <w:color w:val="000000" w:themeColor="text1"/>
                <w:sz w:val="16"/>
                <w:szCs w:val="16"/>
              </w:rPr>
              <w:t>.</w:t>
            </w:r>
          </w:p>
          <w:p w14:paraId="666783EB" w14:textId="77777777" w:rsidR="006A13BF" w:rsidRPr="00097CE0" w:rsidRDefault="006A13BF" w:rsidP="003452D9">
            <w:pPr>
              <w:pStyle w:val="ProductList-Body"/>
              <w:spacing w:after="120"/>
              <w:ind w:left="162" w:hanging="162"/>
            </w:pPr>
            <w:r>
              <w:rPr>
                <w:color w:val="000000" w:themeColor="text1"/>
                <w:sz w:val="16"/>
              </w:rPr>
              <w:t>-</w:t>
            </w:r>
            <w:r>
              <w:rPr>
                <w:color w:val="000000" w:themeColor="text1"/>
                <w:sz w:val="16"/>
              </w:rPr>
              <w:tab/>
              <w:t>Microsoft urmăreşte</w:t>
            </w:r>
            <w:r>
              <w:rPr>
                <w:color w:val="000000" w:themeColor="text1"/>
                <w:sz w:val="16"/>
                <w:szCs w:val="16"/>
              </w:rPr>
              <w:t xml:space="preserve"> sau permite </w:t>
            </w:r>
            <w:r>
              <w:rPr>
                <w:sz w:val="16"/>
                <w:szCs w:val="16"/>
              </w:rPr>
              <w:t>Clientului să urmărească divulgările de Date de client, inclusiv datele care au fost divulgate, entitatea către care au fost divulgate şi momentul când au fost divulgate.</w:t>
            </w:r>
          </w:p>
          <w:p w14:paraId="2C3CC5E2" w14:textId="77777777" w:rsidR="006A13BF" w:rsidRPr="00231971" w:rsidRDefault="006A13BF" w:rsidP="003452D9">
            <w:pPr>
              <w:pStyle w:val="ProductList-Body"/>
              <w:spacing w:after="120"/>
              <w:rPr>
                <w:sz w:val="16"/>
                <w:szCs w:val="16"/>
              </w:rPr>
            </w:pPr>
            <w:r>
              <w:rPr>
                <w:b/>
                <w:sz w:val="16"/>
                <w:szCs w:val="16"/>
              </w:rPr>
              <w:t>Monitorizarea serviciilo</w:t>
            </w:r>
            <w:r w:rsidRPr="004E5E49">
              <w:rPr>
                <w:b/>
                <w:sz w:val="16"/>
                <w:szCs w:val="16"/>
              </w:rPr>
              <w:t>r.</w:t>
            </w:r>
            <w:r>
              <w:rPr>
                <w:sz w:val="16"/>
                <w:szCs w:val="16"/>
              </w:rPr>
              <w:t xml:space="preserve"> Personalul Microsoft responsabil de asigurarea securității verifică jurnalele cel puțin o dată la șase luni pentru a propune măsuri de remediere, dacă este necesar.</w:t>
            </w:r>
          </w:p>
        </w:tc>
      </w:tr>
      <w:tr w:rsidR="006A13BF"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lastRenderedPageBreak/>
              <w:t>Gestionarea continuității activităților</w:t>
            </w:r>
          </w:p>
        </w:tc>
        <w:tc>
          <w:tcPr>
            <w:tcW w:w="8190" w:type="dxa"/>
          </w:tcPr>
          <w:p w14:paraId="5D54C4F3" w14:textId="77777777" w:rsidR="006A13BF" w:rsidRPr="00097CE0" w:rsidRDefault="006A13BF" w:rsidP="003452D9">
            <w:pPr>
              <w:pStyle w:val="ProductList-Body"/>
              <w:spacing w:after="120"/>
              <w:ind w:left="162" w:hanging="162"/>
            </w:pPr>
            <w:r>
              <w:rPr>
                <w:sz w:val="16"/>
                <w:szCs w:val="16"/>
              </w:rPr>
              <w:t>-</w:t>
            </w:r>
            <w:r>
              <w:rPr>
                <w:sz w:val="16"/>
                <w:szCs w:val="16"/>
              </w:rPr>
              <w:tab/>
              <w:t>Microsoft deţine planuri de urgenţă şi pentru cazuri neprevăzute pentru sediile în care se află sistemele sale de informaţii care prelucrează Datele de client.</w:t>
            </w:r>
          </w:p>
          <w:p w14:paraId="181482E9" w14:textId="77777777" w:rsidR="006A13BF" w:rsidRPr="00231971" w:rsidRDefault="006A13BF" w:rsidP="003452D9">
            <w:pPr>
              <w:pStyle w:val="ProductList-Body"/>
              <w:spacing w:after="120"/>
              <w:ind w:left="162" w:hanging="162"/>
              <w:rPr>
                <w:sz w:val="16"/>
                <w:szCs w:val="16"/>
              </w:rPr>
            </w:pPr>
            <w:r>
              <w:rPr>
                <w:sz w:val="16"/>
                <w:szCs w:val="16"/>
              </w:rPr>
              <w:t>-</w:t>
            </w:r>
            <w:r>
              <w:rPr>
                <w:sz w:val="16"/>
                <w:szCs w:val="16"/>
              </w:rPr>
              <w:tab/>
              <w:t>Tehnicile Microsoft de stocare redundantă şi procedurile de recuperare a datelor sunt menite să încerce să reconstituie Datele de client în forma originală finală în care se aflau înainte de pierdere sau distrugere.</w:t>
            </w:r>
          </w:p>
        </w:tc>
      </w:tr>
    </w:tbl>
    <w:p w14:paraId="169292B0" w14:textId="77777777" w:rsidR="006A13BF" w:rsidRPr="00097CE0" w:rsidRDefault="006A13BF" w:rsidP="006A13BF">
      <w:pPr>
        <w:pStyle w:val="ProductList-Body"/>
        <w:spacing w:after="120"/>
      </w:pPr>
    </w:p>
    <w:p w14:paraId="0D912BA3" w14:textId="5D7B5FF4" w:rsidR="0028144D" w:rsidRPr="00097CE0" w:rsidRDefault="008019B9" w:rsidP="0028144D">
      <w:pPr>
        <w:pStyle w:val="ProductList-Body"/>
        <w:shd w:val="clear" w:color="auto" w:fill="A6A6A6" w:themeFill="background1" w:themeFillShade="A6"/>
        <w:spacing w:after="120"/>
        <w:jc w:val="right"/>
      </w:pPr>
      <w:hyperlink w:anchor="TableofContents" w:tooltip="Cuprins" w:history="1">
        <w:r w:rsidR="00F33AE1">
          <w:rPr>
            <w:rStyle w:val="Hyperlink"/>
            <w:sz w:val="16"/>
            <w:szCs w:val="16"/>
          </w:rPr>
          <w:t>Cuprins</w:t>
        </w:r>
      </w:hyperlink>
      <w:r w:rsidR="00F33AE1">
        <w:rPr>
          <w:sz w:val="16"/>
          <w:szCs w:val="16"/>
        </w:rPr>
        <w:t>/</w:t>
      </w:r>
      <w:hyperlink w:anchor="GeneralTerms" w:tooltip="Termeni generali" w:history="1">
        <w:r w:rsidR="00F33AE1">
          <w:rPr>
            <w:rStyle w:val="Hyperlink"/>
            <w:sz w:val="16"/>
            <w:szCs w:val="16"/>
          </w:rPr>
          <w:t>Termeni generali</w:t>
        </w:r>
      </w:hyperlink>
    </w:p>
    <w:p w14:paraId="22979654" w14:textId="77777777" w:rsidR="006A13BF" w:rsidRPr="00097CE0" w:rsidRDefault="006A13BF" w:rsidP="006A13BF">
      <w:pPr>
        <w:pStyle w:val="ProductList-Body"/>
        <w:spacing w:after="120"/>
      </w:pPr>
    </w:p>
    <w:p w14:paraId="2C6ED34F" w14:textId="77777777" w:rsidR="006A13BF" w:rsidRDefault="006A13BF" w:rsidP="006A13BF">
      <w:pPr>
        <w:pStyle w:val="ProductList-Body"/>
        <w:spacing w:after="120"/>
        <w:sectPr w:rsidR="006A13BF" w:rsidSect="006A13BF">
          <w:footerReference w:type="first" r:id="rId30"/>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E275D6">
          <w:footerReference w:type="default" r:id="rId31"/>
          <w:footerReference w:type="first" r:id="rId32"/>
          <w:type w:val="continuous"/>
          <w:pgSz w:w="12240" w:h="15840"/>
          <w:pgMar w:top="1440" w:right="720" w:bottom="1440" w:left="720" w:header="720" w:footer="720" w:gutter="0"/>
          <w:cols w:space="720"/>
          <w:titlePg/>
          <w:docGrid w:linePitch="360"/>
        </w:sectPr>
      </w:pPr>
    </w:p>
    <w:p w14:paraId="5383C858" w14:textId="77777777" w:rsidR="00237427" w:rsidRPr="00097CE0" w:rsidRDefault="00237427" w:rsidP="00237427">
      <w:pPr>
        <w:pStyle w:val="ProductList-SectionHeading"/>
        <w:spacing w:after="120"/>
        <w:outlineLvl w:val="0"/>
      </w:pPr>
      <w:bookmarkStart w:id="161" w:name="Attachment1"/>
      <w:bookmarkStart w:id="162" w:name="_Toc8395062"/>
      <w:bookmarkStart w:id="163" w:name="_Toc6563850"/>
      <w:bookmarkStart w:id="164" w:name="_Toc21617071"/>
      <w:bookmarkStart w:id="165" w:name="_Toc26972866"/>
      <w:bookmarkStart w:id="166" w:name="_Toc63778784"/>
      <w:r>
        <w:lastRenderedPageBreak/>
        <w:t>Anexa 1</w:t>
      </w:r>
      <w:bookmarkEnd w:id="161"/>
      <w:r>
        <w:t xml:space="preserve"> – Notificările</w:t>
      </w:r>
      <w:bookmarkEnd w:id="162"/>
      <w:bookmarkEnd w:id="163"/>
      <w:bookmarkEnd w:id="164"/>
      <w:bookmarkEnd w:id="165"/>
      <w:bookmarkEnd w:id="166"/>
    </w:p>
    <w:p w14:paraId="01A9A8D2" w14:textId="77777777" w:rsidR="00237427" w:rsidRPr="00097CE0" w:rsidRDefault="00237427" w:rsidP="00237427">
      <w:pPr>
        <w:pStyle w:val="ProductList-Offering1Heading"/>
        <w:spacing w:before="0" w:after="120"/>
        <w:outlineLvl w:val="1"/>
      </w:pPr>
      <w:bookmarkStart w:id="167" w:name="_Toc6563852"/>
      <w:bookmarkStart w:id="168" w:name="_Toc13858404"/>
      <w:bookmarkStart w:id="169" w:name="_Toc21617073"/>
      <w:bookmarkStart w:id="170" w:name="_Toc26972867"/>
      <w:bookmarkStart w:id="171" w:name="_Toc8395064"/>
      <w:bookmarkStart w:id="172" w:name="ProfessionalServices"/>
      <w:bookmarkStart w:id="173" w:name="_Toc63778785"/>
      <w:r>
        <w:t>Serviciile profesionale</w:t>
      </w:r>
      <w:bookmarkEnd w:id="167"/>
      <w:bookmarkEnd w:id="168"/>
      <w:bookmarkEnd w:id="169"/>
      <w:bookmarkEnd w:id="170"/>
      <w:bookmarkEnd w:id="173"/>
    </w:p>
    <w:p w14:paraId="64BE3363" w14:textId="77777777" w:rsidR="00237427" w:rsidRPr="00097CE0" w:rsidRDefault="00237427" w:rsidP="00237427">
      <w:pPr>
        <w:pStyle w:val="ProductList-Body"/>
        <w:spacing w:after="120"/>
      </w:pPr>
      <w:r>
        <w:t>Serviciile profesionale sunt furnizate în conformitate cu secțiunea „Termenii Serviciilor profesionale” de mai jos. Cu toate acestea, dacă Serviciile profesionale sunt furnizate în baza unui contract separat, pentru Serviciile profesionale se vor aplica termenii contractului respectiv.</w:t>
      </w:r>
    </w:p>
    <w:p w14:paraId="451AC933" w14:textId="77777777" w:rsidR="006F4499" w:rsidRPr="00237427" w:rsidRDefault="006F4499" w:rsidP="006F4499">
      <w:pPr>
        <w:pStyle w:val="ProductList-Body"/>
        <w:spacing w:after="120" w:line="235" w:lineRule="auto"/>
      </w:pPr>
      <w:r>
        <w:t>Serviciile profesionale cărora li se aplică această notificare nu sunt Servicii online, iar restul Drepturilor de utilizare și prevederile DPA nu se vor aplica, cu excepția cazului în care se aplică în mod expres în baza Termenilor Serviciilor profesionale de mai jos.</w:t>
      </w:r>
    </w:p>
    <w:p w14:paraId="2FA57189" w14:textId="77777777" w:rsidR="006F4499" w:rsidRPr="00237427" w:rsidRDefault="006F4499" w:rsidP="006F4499">
      <w:pPr>
        <w:pStyle w:val="ProductList-Body"/>
        <w:spacing w:after="120" w:line="235" w:lineRule="auto"/>
        <w:outlineLvl w:val="2"/>
        <w:rPr>
          <w:b/>
          <w:color w:val="00188F"/>
        </w:rPr>
      </w:pPr>
      <w:bookmarkStart w:id="174" w:name="_Toc26972868"/>
      <w:r>
        <w:rPr>
          <w:b/>
          <w:color w:val="00188F"/>
        </w:rPr>
        <w:t>Prelucrarea Datelor Serviciilor profesionale; proprietatea</w:t>
      </w:r>
      <w:bookmarkEnd w:id="174"/>
    </w:p>
    <w:p w14:paraId="3F90DBD7" w14:textId="19FE50C4" w:rsidR="00237427" w:rsidRPr="00097CE0" w:rsidRDefault="006F5A03" w:rsidP="006F4499">
      <w:pPr>
        <w:pStyle w:val="ProductList-Body"/>
        <w:spacing w:after="120"/>
      </w:pPr>
      <w:r>
        <w:t>Microsoft va utiliza și va prelucra Datele Serviciilor profesionale doar în conformitate cu instrucțiunile documentate ale Clientului și conform prevederilor detaliate și limitărilor de mai jos (a) pentru a furniza Clientului Serviciile profesionale și (b) pentru activitățile legitime de afaceri ale companiei Microsoft legate de furnizarea către Client a Serviciilor profesionale. Dintre părți, Clientul va păstra toate drepturile, titlurile de proprietate și interesele față de Datele Serviciilor profesionale. Microsoft nu obține niciun drept asupra Datelor Serviciilor profesionale, în afara celor pe care Clientul i le acordă pentru a i se furniza Serviciile profesionale. Acest paragraf nu influențează drepturile Microsoft asupra produselor software ori serviciilor pentru care Microsoft îi acordă licență Clientului.</w:t>
      </w:r>
    </w:p>
    <w:p w14:paraId="69F45BEC" w14:textId="77777777" w:rsidR="00237427" w:rsidRPr="00097CE0" w:rsidRDefault="00237427" w:rsidP="006F4499">
      <w:pPr>
        <w:pStyle w:val="ProductList-Body"/>
        <w:spacing w:after="120"/>
        <w:ind w:left="180"/>
        <w:outlineLvl w:val="2"/>
      </w:pPr>
      <w:bookmarkStart w:id="175" w:name="_Toc26972869"/>
      <w:r>
        <w:rPr>
          <w:b/>
          <w:color w:val="0072C6"/>
        </w:rPr>
        <w:t>Prelucrarea pentru a furniza Clientului Serviciile profesionale</w:t>
      </w:r>
      <w:bookmarkEnd w:id="175"/>
    </w:p>
    <w:p w14:paraId="5E77503D" w14:textId="477EB8E7" w:rsidR="00237427" w:rsidRPr="00097CE0" w:rsidRDefault="00237427" w:rsidP="006F4499">
      <w:pPr>
        <w:pStyle w:val="ProductList-Body"/>
        <w:tabs>
          <w:tab w:val="clear" w:pos="158"/>
          <w:tab w:val="left" w:pos="270"/>
        </w:tabs>
        <w:spacing w:after="120"/>
        <w:ind w:left="180"/>
      </w:pPr>
      <w:r>
        <w:rPr>
          <w:rFonts w:ascii="Calibri" w:eastAsia="Calibri" w:hAnsi="Calibri" w:cs="Arial"/>
        </w:rPr>
        <w:t xml:space="preserve">În sensul acestui DPA, „furnizarea” Serviciilor profesionale constă în: </w:t>
      </w:r>
    </w:p>
    <w:p w14:paraId="224E1665" w14:textId="43DA0A8F" w:rsidR="00237427" w:rsidRPr="00097CE0" w:rsidRDefault="00237427" w:rsidP="006F4499">
      <w:pPr>
        <w:pStyle w:val="ProductList-Body"/>
        <w:numPr>
          <w:ilvl w:val="0"/>
          <w:numId w:val="7"/>
        </w:numPr>
        <w:tabs>
          <w:tab w:val="clear" w:pos="158"/>
          <w:tab w:val="left" w:pos="180"/>
        </w:tabs>
        <w:ind w:left="540"/>
      </w:pPr>
      <w:r>
        <w:t xml:space="preserve">Livrarea Serviciilor profesionale, incluzând livrarea de asistență tehnică, servicii de planificare profesională, recomandări, îndrumări, migrare a datelor, implementare şi servicii de dezvoltare de soluţii/software; </w:t>
      </w:r>
    </w:p>
    <w:p w14:paraId="28BDD930" w14:textId="51633773" w:rsidR="00237427" w:rsidRPr="00097CE0" w:rsidRDefault="00237427" w:rsidP="006F4499">
      <w:pPr>
        <w:pStyle w:val="ProductList-Body"/>
        <w:numPr>
          <w:ilvl w:val="0"/>
          <w:numId w:val="7"/>
        </w:numPr>
        <w:tabs>
          <w:tab w:val="clear" w:pos="158"/>
          <w:tab w:val="left" w:pos="180"/>
        </w:tabs>
        <w:ind w:left="540"/>
      </w:pPr>
      <w:r>
        <w:t>Depanarea (prevenirea, detectarea, investigarea, diminuarea şi repararea problemelor, inclusiv a Incidentelor de securitate); şi</w:t>
      </w:r>
    </w:p>
    <w:p w14:paraId="1641DEA2" w14:textId="6E0936BB" w:rsidR="00237427" w:rsidRPr="00097CE0" w:rsidRDefault="00237427" w:rsidP="006F4499">
      <w:pPr>
        <w:pStyle w:val="ProductList-Body"/>
        <w:numPr>
          <w:ilvl w:val="0"/>
          <w:numId w:val="7"/>
        </w:numPr>
        <w:tabs>
          <w:tab w:val="clear" w:pos="158"/>
          <w:tab w:val="left" w:pos="180"/>
        </w:tabs>
        <w:spacing w:after="120"/>
        <w:ind w:left="540"/>
      </w:pPr>
      <w:r>
        <w:t>Îmbunătăţirea continuă (menținerea Serviciilor profesionale, inclusiv instalarea ultimelor actualizări şi efectuarea de îmbunătăţiri la productivitate, fiabilitate, eficacitate şi securitate). </w:t>
      </w:r>
    </w:p>
    <w:p w14:paraId="300DF607" w14:textId="77777777" w:rsidR="00237427" w:rsidRPr="00097CE0" w:rsidRDefault="00237427" w:rsidP="006F4499">
      <w:pPr>
        <w:pStyle w:val="ProductList-Body"/>
        <w:tabs>
          <w:tab w:val="clear" w:pos="158"/>
          <w:tab w:val="left" w:pos="270"/>
        </w:tabs>
        <w:spacing w:after="120"/>
        <w:ind w:left="180"/>
      </w:pPr>
      <w:r>
        <w:t xml:space="preserve">La furnizarea Serviciilor profesionale, Microsoft nu va utiliza sau altfel prelucra Datele Serviciilor profesionale pentru: (a) stabilirea profilului, (b) reclame sau în alte scopuri comerciale similare sau (c) studii de piață cu scopul creării de funcţionalităţi, servicii sau produse noi sau în alte scopuri, cu excepția situațiilor în care acestea se fac în conformitate cu instrucțiunile documentate din partea clientului. </w:t>
      </w:r>
    </w:p>
    <w:p w14:paraId="0FE9576B" w14:textId="77777777" w:rsidR="00237427" w:rsidRPr="00097CE0" w:rsidRDefault="00237427" w:rsidP="006F4499">
      <w:pPr>
        <w:pStyle w:val="ProductList-Body"/>
        <w:spacing w:after="120"/>
        <w:ind w:left="187"/>
        <w:outlineLvl w:val="2"/>
      </w:pPr>
      <w:bookmarkStart w:id="176" w:name="_Toc26972870"/>
      <w:r>
        <w:rPr>
          <w:b/>
          <w:color w:val="0072C6"/>
        </w:rPr>
        <w:t>Prelucrarea pentru operaţiunile de business legitime ale Microsoft</w:t>
      </w:r>
      <w:bookmarkEnd w:id="176"/>
    </w:p>
    <w:p w14:paraId="0E5B53DB" w14:textId="77777777" w:rsidR="006F4499" w:rsidRPr="00237427" w:rsidRDefault="006F4499" w:rsidP="006F4499">
      <w:pPr>
        <w:pStyle w:val="ProductList-Body"/>
        <w:tabs>
          <w:tab w:val="clear" w:pos="158"/>
          <w:tab w:val="left" w:pos="270"/>
        </w:tabs>
        <w:spacing w:after="120" w:line="235" w:lineRule="auto"/>
        <w:ind w:left="180"/>
      </w:pPr>
      <w:r>
        <w:t>În sensul prezentului DPA, „activitățile legitime de afaceri ale Microsoft” constau în: (1) facturarea și administrarea contului; (2) compensarea (de exemplu, calcularea comisioanelor angajaților); (3) raportarea internă și modelarea activităților (de exemplu, previzionare, venituri, planificarea capacităților, strategii de produs); (4) combaterea fraudei, infracțiunilor cibernetice sau atacurilor cibernetice care pot afecta compania Microsoft sau produsele Microsoft; (5) îmbunătățirea funcționalității de bază a accesibilității, confidențialității sau eficienței energetice; și (6) raportarea financiară și conformitatea cu obligațiile legale (conform limitărilor privind divulgarea enunțate mai jos), fiecare activitate fiind legată de livrarea Serviciilor profesionale către Client.</w:t>
      </w:r>
    </w:p>
    <w:p w14:paraId="60ACB639" w14:textId="137251B4" w:rsidR="006F4499" w:rsidRPr="00237427" w:rsidRDefault="006F4499" w:rsidP="006F4499">
      <w:pPr>
        <w:pStyle w:val="ProductList-Body"/>
        <w:spacing w:after="120" w:line="235" w:lineRule="auto"/>
        <w:ind w:left="158"/>
      </w:pPr>
      <w:r>
        <w:t xml:space="preserve">La prelucrarea datelor pentru activitățile legitime de afaceri ale Microsoft, Microsoft nu va utiliza sau nu va prelucra Datele Serviciilor profesionale pentru: (a) stabilirea profilului utilizatorului, (b) reclame sau scopuri comerciale similare sau (c) orice alte scopuri în afara celor prevăzute în această secțiune. </w:t>
      </w:r>
    </w:p>
    <w:p w14:paraId="5CD7955A" w14:textId="77777777" w:rsidR="006F4499" w:rsidRPr="00237427" w:rsidRDefault="006F4499" w:rsidP="006F4499">
      <w:pPr>
        <w:pStyle w:val="ProductList-Body"/>
        <w:spacing w:after="120" w:line="235" w:lineRule="auto"/>
        <w:outlineLvl w:val="2"/>
        <w:rPr>
          <w:b/>
          <w:color w:val="00188F"/>
        </w:rPr>
      </w:pPr>
      <w:bookmarkStart w:id="177" w:name="_Toc26972871"/>
      <w:r>
        <w:rPr>
          <w:b/>
          <w:color w:val="00188F"/>
        </w:rPr>
        <w:t>Divulgarea Datelor Serviciilor profesionale</w:t>
      </w:r>
      <w:bookmarkEnd w:id="177"/>
    </w:p>
    <w:p w14:paraId="5D59B3BF" w14:textId="55898612" w:rsidR="00237427" w:rsidRPr="00097CE0" w:rsidRDefault="006F4499" w:rsidP="006F4499">
      <w:pPr>
        <w:pStyle w:val="ProductList-Body"/>
        <w:spacing w:after="120"/>
      </w:pPr>
      <w:r>
        <w:t>Prevederea privind „Divulgarea Datelor prelucrate” din secțiunea Termenii privind protecția Datelor cu caracter personal din DPA este valabilă pentru contractul Clientului pentru Serviciile profesionale cu privire la Datele Serviciilor profesionale</w:t>
      </w:r>
      <w:r w:rsidR="00237427">
        <w:t>.</w:t>
      </w:r>
    </w:p>
    <w:p w14:paraId="31F90B05" w14:textId="77777777" w:rsidR="00237427" w:rsidRPr="00097CE0" w:rsidRDefault="00237427" w:rsidP="006F4499">
      <w:pPr>
        <w:pStyle w:val="ProductList-Body"/>
        <w:spacing w:after="120"/>
        <w:outlineLvl w:val="2"/>
      </w:pPr>
      <w:bookmarkStart w:id="178" w:name="_Toc26972872"/>
      <w:r>
        <w:rPr>
          <w:b/>
          <w:color w:val="00188F"/>
        </w:rPr>
        <w:t>Prelucrarea datelor cu caracter personal; GDPR</w:t>
      </w:r>
      <w:bookmarkEnd w:id="178"/>
    </w:p>
    <w:p w14:paraId="3A289369" w14:textId="77777777" w:rsidR="00237427" w:rsidRPr="00097CE0" w:rsidRDefault="00237427" w:rsidP="006F4499">
      <w:pPr>
        <w:pStyle w:val="ProductList-Body"/>
        <w:spacing w:after="120"/>
      </w:pPr>
      <w:r>
        <w:t xml:space="preserve">Datele cu caracter personal furnizate companiei Microsoft de către Client sau în numele acestuia prin intermediul unui contract încheiat cu Microsoft în vederea obținerii Serviciilor profesionale reprezintă, de asemenea, Date ale Serviciilor profesionale. </w:t>
      </w:r>
    </w:p>
    <w:p w14:paraId="7E7F7C6E" w14:textId="683249F8" w:rsidR="00237427" w:rsidRPr="00097CE0" w:rsidRDefault="00237427" w:rsidP="006F4499">
      <w:pPr>
        <w:pStyle w:val="ProductList-Body"/>
        <w:spacing w:after="120"/>
      </w:pPr>
      <w:r>
        <w:t xml:space="preserve">În măsura în care Microsoft este un operator sau operator secundar de date cu caracter personal în sensul GDPR, Termenii GDPR din </w:t>
      </w:r>
      <w:hyperlink w:anchor="Attachment3" w:history="1">
        <w:r>
          <w:rPr>
            <w:rStyle w:val="Hyperlink"/>
          </w:rPr>
          <w:t>Anexa 3</w:t>
        </w:r>
      </w:hyperlink>
      <w:r>
        <w:t xml:space="preserve"> reglementează prelucrarea respectivă, iar părțile sunt de acord că următorii termeni și această sub-secțiune („Prelucrarea datelor cu caracter personal; GDPR”):</w:t>
      </w:r>
    </w:p>
    <w:p w14:paraId="49E9A42D" w14:textId="2E40C298" w:rsidR="00237427" w:rsidRPr="00097CE0" w:rsidRDefault="00237427" w:rsidP="006F4499">
      <w:pPr>
        <w:pStyle w:val="ProductList-Body"/>
        <w:spacing w:after="120"/>
        <w:ind w:left="187"/>
        <w:outlineLvl w:val="2"/>
      </w:pPr>
      <w:bookmarkStart w:id="179" w:name="_Toc26972873"/>
      <w:r>
        <w:rPr>
          <w:b/>
          <w:color w:val="0072C6"/>
        </w:rPr>
        <w:t>Rolurile şi responsabilităţile operatorilor şi persoanelor împuternicite de aceştia</w:t>
      </w:r>
      <w:bookmarkEnd w:id="179"/>
    </w:p>
    <w:p w14:paraId="617B4DB9" w14:textId="77777777" w:rsidR="006F4499" w:rsidRPr="0037710F" w:rsidRDefault="006F4499" w:rsidP="006F4499">
      <w:pPr>
        <w:pStyle w:val="ProductList-Body"/>
        <w:spacing w:after="120" w:line="235" w:lineRule="auto"/>
        <w:ind w:left="158"/>
        <w:rPr>
          <w:spacing w:val="-2"/>
        </w:rPr>
      </w:pPr>
      <w:r w:rsidRPr="0037710F">
        <w:rPr>
          <w:spacing w:val="-2"/>
        </w:rPr>
        <w:t xml:space="preserve">Clientul și Microsoft sunt de acord că Clientul este operatorul Datelor cu caracter personal incluse în Datele Serviciilor profesionale și că Microsoft este procesatorul de date, cu excepția cazului în care (a) Clientul acționează ca procesator pentru prelucrarea Datelor cu caracter personal, caz în care Microsoft este subcontractant, sau (b) se prevede altfel în Termenii speciali ai Serviciilor profesionale. Când Microsoft acționează ca procesator </w:t>
      </w:r>
      <w:r w:rsidRPr="0037710F">
        <w:rPr>
          <w:spacing w:val="-2"/>
        </w:rPr>
        <w:lastRenderedPageBreak/>
        <w:t>sau subcontractant al Datelor cu caracter personal, va prelucra Datele cu caracter personal numai pe baza instrucțiunilor documentate ale Clientului. Clientul este de acord că acest contract de licențiere în volum (inclusiv Termenii DPA și toate actualizările aplicabile) și orice document de specificare a serviciilor încheiat între părți constituie instrucțiunile documentate complete și finale ale Clientului către Microsoft privind prelucrarea Datelor cu caracter personal incluse în Datele Serviciilor profesionale. Toate instrucțiunile suplimentare sau alternative trebuie convenite conform procesului de modificare a contractului de licențiere în volum sau a documentului de specificare a serviciilor deținute de Client. În orice caz în care se aplică GDPR, iar Clientul este un procesator de date, Clientul garantează companiei Microsoft că instrucțiunile Clientului, inclusiv desemnarea companiei Microsoft ca procesator sau subcontractant, au fost autorizate de operatorul relevant.</w:t>
      </w:r>
    </w:p>
    <w:p w14:paraId="50F64CDE" w14:textId="23B51C31" w:rsidR="00237427" w:rsidRPr="00097CE0" w:rsidRDefault="00856D7A" w:rsidP="006F4499">
      <w:pPr>
        <w:pStyle w:val="ProductList-Body"/>
        <w:spacing w:after="120"/>
        <w:ind w:left="158"/>
      </w:pPr>
      <w:r>
        <w:t xml:space="preserve">În măsura în care Microsoft utilizează sau prelucrează altfel Datele Serviciilor profesionale ce fac obiectul prevederilor GDPR pentru activitățile legitime de afaceri ale Microsoft legate de furnizarea către Client a Serviciilor profesionale, Microsoft își va respecta obligațiile de operator de date independent pentru o astfel de utilizare, conform GDPR. Microsoft acceptă responsabilitățile adăugate de un „operator” de date conform GDPR pentru prelucrarea datelor în legătură cu activitățile sale legitime de afaceri pentru: (a) a acționa în conformitate cu cerințele de reglementare, în măsura impusă de GDPR și pentru (b) a le oferi Clienților mai multă transparență și a confirma responsabilitatea companiei Microsoft pentru operațiunile de prelucrare. Microsoft implementează măsuri de securitate pentru a proteja Datele Serviciilor profesionale în momentul prelucrării, inclusiv cele identificate în prezentul DPA și cele enunțate în Articolul 6(4) din GDPR. În ceea ce privește prelucrarea Datelor cu caracter personal în baza acestui paragraf, Microsoft își asumă angajamentele prezentate în Anexa 3 la Anexa 2 – Clauzele contractuale </w:t>
      </w:r>
      <w:r w:rsidR="00B86B54">
        <w:t>standard</w:t>
      </w:r>
      <w:r>
        <w:t>(operatori) din DPA; în acest scop, (i) orice divulgare de către Microsoft a Datelor cu caracter personal, conform Anexei 3, transferate pentru îndeplinirea activităților legitime de afaceri ale companiei Microsoft, este considerată o „Divulgare relevantă”, iar (ii) angajamentele din Anexa 3 se aplică în cazul acelor Date cu caracter personal.</w:t>
      </w:r>
    </w:p>
    <w:p w14:paraId="6D20129C" w14:textId="775B7D04" w:rsidR="00237427" w:rsidRPr="00097CE0" w:rsidRDefault="00237427" w:rsidP="006F4499">
      <w:pPr>
        <w:pStyle w:val="ProductList-Body"/>
        <w:spacing w:after="120"/>
        <w:ind w:left="187"/>
        <w:outlineLvl w:val="2"/>
      </w:pPr>
      <w:bookmarkStart w:id="180" w:name="_Toc26972874"/>
      <w:r>
        <w:rPr>
          <w:b/>
          <w:color w:val="0072C6"/>
        </w:rPr>
        <w:t xml:space="preserve">Detalii de </w:t>
      </w:r>
      <w:r>
        <w:rPr>
          <w:b/>
          <w:bCs/>
          <w:color w:val="0072C6"/>
        </w:rPr>
        <w:t>prelucrare</w:t>
      </w:r>
      <w:bookmarkEnd w:id="180"/>
    </w:p>
    <w:p w14:paraId="0276CC88" w14:textId="0BD80A9A" w:rsidR="00237427" w:rsidRPr="00097CE0" w:rsidRDefault="00237427" w:rsidP="006F4499">
      <w:pPr>
        <w:pStyle w:val="ProductList-Body"/>
        <w:spacing w:after="120"/>
        <w:ind w:left="158"/>
      </w:pPr>
      <w:r>
        <w:rPr>
          <w:rStyle w:val="ProductList-BodyChar"/>
        </w:rPr>
        <w:t xml:space="preserve">Părțile </w:t>
      </w:r>
      <w:r>
        <w:t>recunosc și sunt de acord că:</w:t>
      </w:r>
    </w:p>
    <w:p w14:paraId="22913993" w14:textId="77777777" w:rsidR="00237427" w:rsidRPr="00097CE0" w:rsidRDefault="00237427" w:rsidP="006F4499">
      <w:pPr>
        <w:pStyle w:val="ProductList-Body"/>
        <w:numPr>
          <w:ilvl w:val="0"/>
          <w:numId w:val="6"/>
        </w:numPr>
        <w:ind w:left="562"/>
      </w:pPr>
      <w:r>
        <w:rPr>
          <w:b/>
          <w:bCs/>
        </w:rPr>
        <w:t>Obiectul.</w:t>
      </w:r>
      <w:r>
        <w:t xml:space="preserve"> Obiectul prelucrării este limitat la datele cu caracter personal care intră în domeniul de aplicare al secţiunii din Termenii Serviciilor profesionale intitulate „Prelucrarea Datelor Serviciilor profesionale; Proprietate” de mai sus şi al GDPR.</w:t>
      </w:r>
    </w:p>
    <w:p w14:paraId="385A90C6" w14:textId="6D7255FC" w:rsidR="00237427" w:rsidRPr="00097CE0" w:rsidRDefault="00237427" w:rsidP="006F4499">
      <w:pPr>
        <w:pStyle w:val="ProductList-Body"/>
        <w:numPr>
          <w:ilvl w:val="0"/>
          <w:numId w:val="6"/>
        </w:numPr>
        <w:ind w:left="562"/>
      </w:pPr>
      <w:r>
        <w:rPr>
          <w:b/>
          <w:bCs/>
        </w:rPr>
        <w:t>Durata prelucrării.</w:t>
      </w:r>
      <w:r>
        <w:t xml:space="preserve"> Durata prelucrării va fi în conformitate cu instrucţiunile Clientului şi prezenţii Termeni ai Serviciilor profesionale. </w:t>
      </w:r>
    </w:p>
    <w:p w14:paraId="7233BD2B" w14:textId="77777777" w:rsidR="006F4499" w:rsidRPr="00237427" w:rsidRDefault="006F4499" w:rsidP="006F4499">
      <w:pPr>
        <w:pStyle w:val="ProductList-Body"/>
        <w:numPr>
          <w:ilvl w:val="0"/>
          <w:numId w:val="6"/>
        </w:numPr>
        <w:spacing w:line="235" w:lineRule="auto"/>
        <w:ind w:left="562"/>
      </w:pPr>
      <w:r>
        <w:rPr>
          <w:b/>
          <w:bCs/>
        </w:rPr>
        <w:t>Natura și scopul prelucrării.</w:t>
      </w:r>
      <w:r>
        <w:t xml:space="preserve"> Natura și scopul prelucrării datelor constau în oferirea Serviciilor profesionale în conformitate cu contractul de licențiere în volum al Clientului și cu orice document de specificare a serviciilor și pentru activitățile legitime de afaceri ale Microsoft legate de furnizarea către Client a Serviciilor profesionale </w:t>
      </w:r>
      <w:r>
        <w:rPr>
          <w:rFonts w:ascii="Calibri" w:eastAsia="Calibri" w:hAnsi="Calibri" w:cs="Arial"/>
        </w:rPr>
        <w:t>(în modul descris în secțiunea de mai sus din acești Termeni ai Serviciilor profesionale intitulată „Prelucrarea Datelor Serviciilor profesionale; proprietatea”)</w:t>
      </w:r>
      <w:r>
        <w:t xml:space="preserve">. </w:t>
      </w:r>
    </w:p>
    <w:p w14:paraId="55808FD5" w14:textId="104794CB" w:rsidR="00237427" w:rsidRPr="00097CE0" w:rsidRDefault="006F4499" w:rsidP="006F4499">
      <w:pPr>
        <w:pStyle w:val="ProductList-Body"/>
        <w:numPr>
          <w:ilvl w:val="0"/>
          <w:numId w:val="6"/>
        </w:numPr>
        <w:ind w:left="562"/>
      </w:pPr>
      <w:r w:rsidRPr="0037710F">
        <w:rPr>
          <w:b/>
          <w:bCs/>
          <w:spacing w:val="-2"/>
        </w:rPr>
        <w:t>Categoriile de date.</w:t>
      </w:r>
      <w:r w:rsidRPr="0037710F">
        <w:rPr>
          <w:spacing w:val="-2"/>
        </w:rPr>
        <w:t xml:space="preserve"> Tipurile de Date cu caracter personal prelucrate de Microsoft în legătură cu Serviciile profesionale includ </w:t>
      </w:r>
      <w:r w:rsidRPr="0037710F">
        <w:rPr>
          <w:rFonts w:ascii="Calibri" w:eastAsia="Calibri" w:hAnsi="Calibri" w:cs="Arial"/>
          <w:spacing w:val="-2"/>
        </w:rPr>
        <w:t>(i) Datele cu caracter personal pe care Clientul alege să le includă în Datele Serviciilor profesionale, și (ii)</w:t>
      </w:r>
      <w:r w:rsidRPr="0037710F">
        <w:rPr>
          <w:rFonts w:ascii="Calibri" w:hAnsi="Calibri"/>
          <w:spacing w:val="-2"/>
        </w:rPr>
        <w:t xml:space="preserve"> </w:t>
      </w:r>
      <w:r w:rsidRPr="0037710F">
        <w:rPr>
          <w:spacing w:val="-2"/>
        </w:rPr>
        <w:t xml:space="preserve">cele identificate în mod expres la Articolul 4 din GDPR. Tipurile de date cu caracter personal pe care Clientul alege să le includă în Datele Serviciilor profesionale pot să fie orice categorie de date cu caracter personal identificate în înregistrările păstrate de client ce acționează în calitate de operator în conformitate cu Articolul 30 din GDPR, incluzând categoriile de date cu caracter personal stipulate în </w:t>
      </w:r>
      <w:hyperlink w:anchor="Appendix1toAttachment2" w:history="1">
        <w:r w:rsidRPr="0037710F">
          <w:rPr>
            <w:rStyle w:val="Hyperlink"/>
            <w:spacing w:val="-2"/>
          </w:rPr>
          <w:t xml:space="preserve">Anexa 1 la </w:t>
        </w:r>
        <w:r w:rsidR="002C518B">
          <w:rPr>
            <w:rStyle w:val="Hyperlink"/>
          </w:rPr>
          <w:t>Atasamentul</w:t>
        </w:r>
        <w:r w:rsidR="002C518B" w:rsidRPr="0037710F">
          <w:rPr>
            <w:rStyle w:val="Hyperlink"/>
            <w:spacing w:val="-2"/>
          </w:rPr>
          <w:t xml:space="preserve"> </w:t>
        </w:r>
        <w:r w:rsidRPr="0037710F">
          <w:rPr>
            <w:rStyle w:val="Hyperlink"/>
            <w:spacing w:val="-2"/>
          </w:rPr>
          <w:t>2</w:t>
        </w:r>
      </w:hyperlink>
      <w:r w:rsidRPr="0037710F">
        <w:rPr>
          <w:spacing w:val="-2"/>
        </w:rPr>
        <w:t xml:space="preserve"> – Clauzele contractuale </w:t>
      </w:r>
      <w:r w:rsidR="00B86B54">
        <w:rPr>
          <w:spacing w:val="-2"/>
        </w:rPr>
        <w:t>standard</w:t>
      </w:r>
      <w:r w:rsidRPr="0037710F">
        <w:rPr>
          <w:spacing w:val="-2"/>
        </w:rPr>
        <w:t>(Procesatori) din DPA</w:t>
      </w:r>
      <w:r w:rsidR="00237427">
        <w:t>.</w:t>
      </w:r>
    </w:p>
    <w:p w14:paraId="401AB871" w14:textId="6CD0D360" w:rsidR="00237427" w:rsidRPr="00097CE0" w:rsidRDefault="00237427" w:rsidP="006F4499">
      <w:pPr>
        <w:pStyle w:val="ProductList-Body"/>
        <w:numPr>
          <w:ilvl w:val="0"/>
          <w:numId w:val="6"/>
        </w:numPr>
        <w:spacing w:after="120"/>
        <w:ind w:left="562"/>
      </w:pPr>
      <w:r>
        <w:rPr>
          <w:b/>
          <w:bCs/>
        </w:rPr>
        <w:t>Persoanele vizate.</w:t>
      </w:r>
      <w:r>
        <w:t xml:space="preserve"> Categoriile de persoane vizate sunt reprezentanţii şi utilizatorii finali ai Clientului, cum ar fi angajaţii, contractorii, colaboratorii şi clienţii, şi pot include orice alte categorii de persoane vizate, aşa cum sunt identificate în înregistrările menţinute de Clientul ce acţionează ca operator în conformitate cu articolul 30 din GDPR, incluzând categoriile de persoane vizate stipulate în </w:t>
      </w:r>
      <w:hyperlink w:anchor="Appendix1toAttachment2" w:history="1">
        <w:r>
          <w:rPr>
            <w:rStyle w:val="Hyperlink"/>
          </w:rPr>
          <w:t xml:space="preserve">Anexa 1 la </w:t>
        </w:r>
        <w:r w:rsidR="002C518B">
          <w:rPr>
            <w:rStyle w:val="Hyperlink"/>
          </w:rPr>
          <w:t xml:space="preserve">Atasamentul </w:t>
        </w:r>
        <w:r>
          <w:rPr>
            <w:rStyle w:val="Hyperlink"/>
          </w:rPr>
          <w:t>2</w:t>
        </w:r>
      </w:hyperlink>
      <w:r>
        <w:t xml:space="preserve"> – Clauzele contractuale </w:t>
      </w:r>
      <w:r w:rsidR="002C518B">
        <w:t xml:space="preserve">Standard </w:t>
      </w:r>
      <w:r>
        <w:t>(Persoană împuternicită de operator) din DPA.</w:t>
      </w:r>
    </w:p>
    <w:p w14:paraId="396BC684" w14:textId="58150DF0" w:rsidR="00237427" w:rsidRPr="00097CE0" w:rsidRDefault="00237427" w:rsidP="006F4499">
      <w:pPr>
        <w:pStyle w:val="ProductList-Body"/>
        <w:spacing w:after="120"/>
        <w:ind w:left="187"/>
        <w:outlineLvl w:val="2"/>
      </w:pPr>
      <w:bookmarkStart w:id="181" w:name="_Toc26972875"/>
      <w:r>
        <w:rPr>
          <w:b/>
          <w:color w:val="0072C6"/>
        </w:rPr>
        <w:t>Drepturile persoanelor vizate; Asistenţă privind solicitările</w:t>
      </w:r>
      <w:bookmarkEnd w:id="181"/>
    </w:p>
    <w:p w14:paraId="76AB854D" w14:textId="77777777" w:rsidR="00237427" w:rsidRPr="00097CE0" w:rsidRDefault="00237427" w:rsidP="006F4499">
      <w:pPr>
        <w:pStyle w:val="ProductList-Body"/>
        <w:spacing w:after="120"/>
        <w:ind w:left="158"/>
      </w:pPr>
      <w:r>
        <w:t>În ceea ce privește Datele Serviciilor profesionale pe care Clientul le stochează într-un Serviciu online, Microsoft va respecta obligațiile stabilite în prevederile referitoare la „Drepturile persoanelor vizate; Asistență privind solicitările” din secțiunea Termenii privind protecția datelor cu caracter personal din DPA. Pentru alte Date ale Serviciile profesionale, Microsoft va șterge sau va returna toate copiile Datelor Serviciilor profesionale în conformitate cu secțiunea „Ștergerea sau returnarea datelor” de mai jos.</w:t>
      </w:r>
    </w:p>
    <w:p w14:paraId="1CA469B8" w14:textId="3AC4992A" w:rsidR="00237427" w:rsidRPr="00097CE0" w:rsidRDefault="00237427" w:rsidP="006F4499">
      <w:pPr>
        <w:pStyle w:val="ProductList-Body"/>
        <w:spacing w:after="120"/>
        <w:ind w:left="187"/>
        <w:outlineLvl w:val="2"/>
      </w:pPr>
      <w:bookmarkStart w:id="182" w:name="_Toc26972876"/>
      <w:r>
        <w:rPr>
          <w:b/>
          <w:color w:val="0072C6"/>
        </w:rPr>
        <w:t>Evidenţe ale activităţilor de prelucrare</w:t>
      </w:r>
      <w:bookmarkEnd w:id="182"/>
    </w:p>
    <w:p w14:paraId="6A7885EB" w14:textId="77777777" w:rsidR="00237427" w:rsidRPr="00097CE0" w:rsidRDefault="00237427" w:rsidP="006F4499">
      <w:pPr>
        <w:pStyle w:val="ProductList-Body"/>
        <w:spacing w:after="120"/>
        <w:ind w:left="158"/>
      </w:pPr>
      <w:r>
        <w:t>În măsura în care prevederile GDPR cer companiei Microsoft să colecteze şi să păstreze evidenţe ale anumitor informaţii referitoare la client, Clientul va furniza, unde este necesar, astfel de informaţii către Microsoft şi va avea grijă de acurateţea şi actualizarea lor. Microsoft poate pune astfel de informaţii la dispoziţia unei autorităţi de supraveghere, dacă acest lucru este cerut de GDPR.</w:t>
      </w:r>
    </w:p>
    <w:p w14:paraId="6D6F3171" w14:textId="77777777" w:rsidR="00237427" w:rsidRPr="00097CE0" w:rsidRDefault="00237427" w:rsidP="006F4499">
      <w:pPr>
        <w:pStyle w:val="ProductList-Body"/>
        <w:spacing w:after="120"/>
        <w:outlineLvl w:val="2"/>
      </w:pPr>
      <w:bookmarkStart w:id="183" w:name="_Toc26972877"/>
      <w:r>
        <w:rPr>
          <w:b/>
          <w:color w:val="00188F"/>
        </w:rPr>
        <w:t>Securitatea datelor</w:t>
      </w:r>
      <w:bookmarkEnd w:id="183"/>
    </w:p>
    <w:p w14:paraId="741C92B5" w14:textId="746A93BB" w:rsidR="00237427" w:rsidRPr="00097CE0" w:rsidRDefault="00237427" w:rsidP="006F4499">
      <w:pPr>
        <w:pStyle w:val="ProductList-Body"/>
        <w:spacing w:after="120"/>
        <w:ind w:left="187"/>
        <w:outlineLvl w:val="2"/>
      </w:pPr>
      <w:bookmarkStart w:id="184" w:name="_Toc26972878"/>
      <w:r>
        <w:rPr>
          <w:b/>
          <w:color w:val="0072C6"/>
        </w:rPr>
        <w:t>Practici şi politici de securitate</w:t>
      </w:r>
      <w:bookmarkEnd w:id="184"/>
    </w:p>
    <w:p w14:paraId="07352F94" w14:textId="6F5B8E36" w:rsidR="00237427" w:rsidRPr="00097CE0" w:rsidRDefault="00237427" w:rsidP="006F4499">
      <w:pPr>
        <w:pStyle w:val="ProductList-Body"/>
        <w:tabs>
          <w:tab w:val="clear" w:pos="158"/>
          <w:tab w:val="left" w:pos="270"/>
        </w:tabs>
        <w:spacing w:after="120"/>
        <w:ind w:left="180"/>
      </w:pPr>
      <w:r>
        <w:t>Microsoft va implementa şi va menţine măsuri tehnice şi organizatorice adecvate, menite să protejeze Datele Serviciilor profesionale de distrugerea accidentală sau ilegală, pierderea, alterarea, dezvăluirea neautorizată sau accesarea datelor cu caracter personal transmise, stocate sau altfel prelucrate. Aceste măsuri vor fi stipulate în Politica privind securitatea Microsoft. Microsoft va pune la dispoziția Clientului politica respectivă, împreună cu alte informații solicitate în mod rezonabil de Client referitor la practicile și politicile de securitate aplicate de Microsoft.</w:t>
      </w:r>
    </w:p>
    <w:p w14:paraId="23FE24C8" w14:textId="439325D2" w:rsidR="00237427" w:rsidRPr="00097CE0" w:rsidRDefault="00237427" w:rsidP="006F4499">
      <w:pPr>
        <w:pStyle w:val="ProductList-Body"/>
        <w:spacing w:after="120"/>
        <w:ind w:left="187"/>
        <w:outlineLvl w:val="2"/>
      </w:pPr>
      <w:bookmarkStart w:id="185" w:name="_Toc26972879"/>
      <w:r>
        <w:rPr>
          <w:b/>
          <w:color w:val="0072C6"/>
        </w:rPr>
        <w:lastRenderedPageBreak/>
        <w:t>Responsabilitățile Clientului</w:t>
      </w:r>
      <w:bookmarkEnd w:id="185"/>
    </w:p>
    <w:p w14:paraId="67D5C85F" w14:textId="63884F3B" w:rsidR="00237427" w:rsidRPr="00097CE0" w:rsidRDefault="00237427" w:rsidP="006F4499">
      <w:pPr>
        <w:pStyle w:val="ProductList-Body"/>
        <w:tabs>
          <w:tab w:val="clear" w:pos="158"/>
          <w:tab w:val="left" w:pos="270"/>
        </w:tabs>
        <w:spacing w:after="120"/>
        <w:ind w:left="180"/>
      </w:pPr>
      <w:r>
        <w:t xml:space="preserve">Prevederea privind „Responsabilitățile Clientului” din secțiunea Termenii privind protecția datelor cu caracter personal din DPA este valabilă pentru contractul Clientului privind Serviciile profesionale în legătură cu Datele Serviciilor profesionale. În plus, referitor la contractul Clientului pentru Serviciile profesionale, Clientul este de acord să nu furnizeze companiei Microsoft niciun fel de Date ale Serviciilor profesionale, exceptând Date de asistență, pentru care s-ar aplica reglementările Legii privind drepturile familiei la educație și viață privată, 20 U.S.C. § 1232g (FERPA), sau ale Legii responsabilității și transferabilității asigurărilor medicale din 1996 (Pub. L. 104-191) (HIPAA). </w:t>
      </w:r>
    </w:p>
    <w:p w14:paraId="1121018C" w14:textId="77777777" w:rsidR="00237427" w:rsidRPr="00097CE0" w:rsidRDefault="00237427" w:rsidP="006F4499">
      <w:pPr>
        <w:pStyle w:val="ProductList-Body"/>
        <w:spacing w:after="120"/>
        <w:outlineLvl w:val="2"/>
      </w:pPr>
      <w:bookmarkStart w:id="186" w:name="_Toc26972880"/>
      <w:r>
        <w:rPr>
          <w:b/>
          <w:color w:val="00188F"/>
        </w:rPr>
        <w:t>Notificarea incidentelor de securitate</w:t>
      </w:r>
      <w:bookmarkEnd w:id="186"/>
    </w:p>
    <w:p w14:paraId="3A450292" w14:textId="77777777" w:rsidR="00237427" w:rsidRPr="00097CE0" w:rsidRDefault="00237427" w:rsidP="006F4499">
      <w:pPr>
        <w:pStyle w:val="ProductList-Body"/>
        <w:spacing w:after="120"/>
      </w:pPr>
      <w:r>
        <w:rPr>
          <w:rStyle w:val="ProductList-BodyChar"/>
        </w:rPr>
        <w:t>Prevederea privind</w:t>
      </w:r>
      <w:r>
        <w:t xml:space="preserve"> „Notificarea incidentelor de securitate” din secțiunea Termenii privind protecția datelor cu caracter personal din DPA este valabilă pentru contractul Clientului pentru Serviciile profesionale cu privire la Datele Serviciilor profesionale.</w:t>
      </w:r>
    </w:p>
    <w:p w14:paraId="4C648C30" w14:textId="77777777" w:rsidR="00237427" w:rsidRPr="00097CE0" w:rsidRDefault="00237427" w:rsidP="006F4499">
      <w:pPr>
        <w:pStyle w:val="ProductList-Body"/>
        <w:spacing w:after="120"/>
        <w:outlineLvl w:val="2"/>
      </w:pPr>
      <w:bookmarkStart w:id="187" w:name="_Toc26972881"/>
      <w:r>
        <w:rPr>
          <w:b/>
          <w:color w:val="00188F"/>
        </w:rPr>
        <w:t>Transferurile datelor</w:t>
      </w:r>
      <w:bookmarkEnd w:id="187"/>
    </w:p>
    <w:p w14:paraId="0184A19B" w14:textId="77777777" w:rsidR="00D80506" w:rsidRPr="00181979" w:rsidRDefault="00D80506" w:rsidP="00D80506">
      <w:pPr>
        <w:pStyle w:val="ProductList-Body"/>
        <w:spacing w:after="120"/>
        <w:rPr>
          <w:rStyle w:val="ProductList-BodyChar"/>
        </w:rPr>
      </w:pPr>
      <w:r>
        <w:rPr>
          <w:rStyle w:val="ProductList-BodyChar"/>
        </w:rPr>
        <w:t xml:space="preserve">Datele Serviciilor profesionale pe care Microsoft le prelucrează în numele Clientului nu pot fi transferate, stocate sau prelucrate în nicio locație geografică, cu excepția cazurilor în care acest lucru se realizează în conformitate cu Termenii Serviciilor profesionale și cu luarea măsurilor de siguranță indicate mai jos în această secțiune. Având în considerare astfel de măsuri de siguranță, Clientul desemnează compania Microsoft să transfere Datele Serviciilor profesionale în Statele Unite ale Americii și în orice altă țară în care Microsoft sau Subcontractanții săi desfășoară activități și să stocheze și să prelucreze Datele Serviciilor profesionale cu scopul de a furniza Serviciile profesionale, exceptând situațiile menționate în alte secțiuni din Termenii Serviciilor profesionale. </w:t>
      </w:r>
    </w:p>
    <w:p w14:paraId="58385AE6" w14:textId="224A09A1" w:rsidR="00D80506" w:rsidRPr="00181979" w:rsidRDefault="00D80506" w:rsidP="00D80506">
      <w:pPr>
        <w:pStyle w:val="ProductList-Body"/>
        <w:spacing w:after="120"/>
        <w:rPr>
          <w:rStyle w:val="ProductList-BodyChar"/>
        </w:rPr>
      </w:pPr>
      <w:r>
        <w:rPr>
          <w:rStyle w:val="ProductList-BodyChar"/>
        </w:rPr>
        <w:t xml:space="preserve">Toate transferurile de Date ale Serviciilor profesionale în afara Uniunii Europene, Zonei Economice Europene, Marii Britanii și Elveției efectuate de Serviciile profesionale vor fi guvernate de Clauzele contractuale </w:t>
      </w:r>
      <w:r w:rsidR="00B86B54">
        <w:rPr>
          <w:rStyle w:val="ProductList-BodyChar"/>
        </w:rPr>
        <w:t>standard</w:t>
      </w:r>
      <w:r w:rsidR="00B86B54">
        <w:t xml:space="preserve"> </w:t>
      </w:r>
      <w:r>
        <w:rPr>
          <w:rStyle w:val="ProductList-BodyChar"/>
        </w:rPr>
        <w:t>din Anexa 2. </w:t>
      </w:r>
    </w:p>
    <w:p w14:paraId="05040E1D" w14:textId="77777777" w:rsidR="00D80506" w:rsidRPr="00181979" w:rsidRDefault="00D80506" w:rsidP="00D80506">
      <w:pPr>
        <w:pStyle w:val="ProductList-Body"/>
        <w:spacing w:after="120"/>
        <w:rPr>
          <w:rStyle w:val="ProductList-BodyChar"/>
        </w:rPr>
      </w:pPr>
      <w:r>
        <w:rPr>
          <w:rStyle w:val="ProductList-BodyChar"/>
        </w:rPr>
        <w:t>Microsoft va respecta cerințele legale privind protecția datelor cu caracter personal din Zona Economică Europeană și Elveția cu privire la colectarea, utilizarea, transferul, păstrarea și alte activități de prelucrare a datelor cu caracter personal din Zona Economică Europeană, Marea Britanie și Elveția. Toate transferurile de Date cu caracter personal către o țară terță sau o organizație internațională vor respecta măsurile de siguranță adecvate prevăzute la Articolul 46 din GDPR, iar transferurile și măsurile de siguranță respective vor fi documentate în conformitate cu Articolul 30(2) din GDPR. </w:t>
      </w:r>
    </w:p>
    <w:p w14:paraId="4862FC8E" w14:textId="079E2456" w:rsidR="00237427" w:rsidRPr="00097CE0" w:rsidRDefault="00D80506" w:rsidP="00D80506">
      <w:pPr>
        <w:pStyle w:val="ProductList-Body"/>
        <w:spacing w:after="120"/>
      </w:pPr>
      <w:r>
        <w:rPr>
          <w:rStyle w:val="ProductList-BodyChar"/>
        </w:rPr>
        <w:t>În plus, Microsoft este certificat conform acordurilor-cadru Scut de confidențialitate și angajamentelor pe care le presupun acestea, deși Microsoft nu se bazează pe Acordul-cadru Scut de confidențialitate UE-SUA ca o bază legală pentru transferul Datelor cu caracter personal, în lumina hotărârii judecătorești a Curții de justiție UE în cazul C-311/18. Microsoft este de acord să notifice Clientul dacă stabilește că acesta nu își mai respectă obligația de a asigura același nivel de protecție prevăzut în principiile Scutului de confidențialitate</w:t>
      </w:r>
      <w:r w:rsidR="00237427">
        <w:rPr>
          <w:szCs w:val="18"/>
        </w:rPr>
        <w:t>.</w:t>
      </w:r>
    </w:p>
    <w:p w14:paraId="77520791" w14:textId="77777777" w:rsidR="00237427" w:rsidRPr="00097CE0" w:rsidRDefault="00237427" w:rsidP="006F4499">
      <w:pPr>
        <w:pStyle w:val="ProductList-Body"/>
        <w:spacing w:after="120"/>
        <w:outlineLvl w:val="2"/>
      </w:pPr>
      <w:bookmarkStart w:id="188" w:name="_Toc26972882"/>
      <w:r>
        <w:rPr>
          <w:b/>
          <w:color w:val="00188F"/>
        </w:rPr>
        <w:t>Ștergerea sau returnarea datelor</w:t>
      </w:r>
      <w:bookmarkEnd w:id="188"/>
    </w:p>
    <w:p w14:paraId="20F93193" w14:textId="1B9B81DB" w:rsidR="00237427" w:rsidRPr="00097CE0" w:rsidRDefault="00237427" w:rsidP="006F4499">
      <w:pPr>
        <w:pStyle w:val="ProductList-Body"/>
        <w:spacing w:after="120"/>
      </w:pPr>
      <w:r>
        <w:t>Microsoft va șterge sau va returna toate copiile Datelor Serviciilor profesionale după îndeplinirea scopului pentru care au fost culese sau transferate sau mai devreme, la solicitarea Clientului, exceptând cazul în care legea aplicabilă sau prevederile acestui DPA autorizează Microsoft să păstreze astfel de date.</w:t>
      </w:r>
    </w:p>
    <w:p w14:paraId="0D786F2B" w14:textId="77777777" w:rsidR="00237427" w:rsidRPr="00097CE0" w:rsidRDefault="00237427" w:rsidP="006F4499">
      <w:pPr>
        <w:pStyle w:val="ProductList-Body"/>
        <w:spacing w:after="120"/>
        <w:outlineLvl w:val="2"/>
      </w:pPr>
      <w:bookmarkStart w:id="189" w:name="_Toc527036905"/>
      <w:bookmarkStart w:id="190" w:name="_Toc26972883"/>
      <w:r>
        <w:rPr>
          <w:b/>
          <w:color w:val="00188F"/>
        </w:rPr>
        <w:t>Angajamentul de confidențialitate încheiat cu persoana împuternicită de operator</w:t>
      </w:r>
      <w:bookmarkEnd w:id="189"/>
      <w:bookmarkEnd w:id="190"/>
    </w:p>
    <w:p w14:paraId="604D7A0B" w14:textId="77777777" w:rsidR="00237427" w:rsidRPr="00097CE0" w:rsidRDefault="00237427" w:rsidP="006F4499">
      <w:pPr>
        <w:pStyle w:val="ProductList-Body"/>
        <w:spacing w:after="120"/>
      </w:pPr>
      <w:r>
        <w:t>Microsoft se va asigura că personalul său implicat în prelucrarea Datelor Serviciilor profesionale (i) va prelucra datele respective exclusiv la cererea Clientului sau în modul descris în aceşti Termeni ai Serviciilor profesionale, și (ii) va avea obligația de a menține confidențialitatea și securitatea datelor respective chiar și după încetarea contractului. Microsoft asigură instruirea şi organizarea unor campanii de informare periodică şi obligatorie cu privire la confidenţialitatea datelor şi securitate angajaţilor săi care au acces la Datele Serviciilor profesionale în conformitate cu legile privind protecţia datelor cu caracter personal şi cu standardele în domeniu.</w:t>
      </w:r>
    </w:p>
    <w:p w14:paraId="6F200EA8" w14:textId="77777777" w:rsidR="00237427" w:rsidRPr="00097CE0" w:rsidRDefault="00237427" w:rsidP="006F4499">
      <w:pPr>
        <w:pStyle w:val="ProductList-Body"/>
        <w:spacing w:after="120"/>
        <w:outlineLvl w:val="2"/>
      </w:pPr>
      <w:bookmarkStart w:id="191" w:name="_Toc26972884"/>
      <w:r>
        <w:rPr>
          <w:b/>
          <w:color w:val="00188F"/>
        </w:rPr>
        <w:t>Notificarea și Controalele privind utilizarea Subcontractanților</w:t>
      </w:r>
      <w:bookmarkEnd w:id="191"/>
    </w:p>
    <w:p w14:paraId="0DD9D575" w14:textId="0D6033CB" w:rsidR="006F4499" w:rsidRPr="00237427" w:rsidRDefault="006F4499" w:rsidP="006F4499">
      <w:pPr>
        <w:pStyle w:val="ProductList-Body"/>
        <w:spacing w:after="120"/>
        <w:rPr>
          <w:rStyle w:val="ProductList-BodyChar"/>
        </w:rPr>
      </w:pPr>
      <w:r>
        <w:rPr>
          <w:rStyle w:val="ProductList-BodyChar"/>
        </w:rPr>
        <w:t xml:space="preserve">Microsoft poate să angajeze Subcontractanți pentru a presta anumite servicii limitate sau auxiliare în numele său. Clientul este de acord cu angajarea lor și cu folosirea Afiliaților Microsoft în calitate de Subcontractanți. Autorizările de mai sus vor reprezenta consimțământul scris prealabil al Clientului față de subcontractarea de către Microsoft a prelucrării Datelor Serviciilor profesionale, în cazul în care consimțământul respectiv este necesar în baza Clauzelor contractuale </w:t>
      </w:r>
      <w:r w:rsidR="00B86B54">
        <w:rPr>
          <w:rStyle w:val="ProductList-BodyChar"/>
        </w:rPr>
        <w:t>standard</w:t>
      </w:r>
      <w:r>
        <w:rPr>
          <w:rStyle w:val="ProductList-BodyChar"/>
        </w:rPr>
        <w:t xml:space="preserve">sau a Termenilor GDPR. </w:t>
      </w:r>
    </w:p>
    <w:p w14:paraId="3DAD0B75" w14:textId="3EAF9F1B" w:rsidR="00237427" w:rsidRPr="00097CE0" w:rsidRDefault="006F4499" w:rsidP="006F4499">
      <w:pPr>
        <w:pStyle w:val="ProductList-Body"/>
        <w:spacing w:after="120"/>
      </w:pPr>
      <w:r>
        <w:rPr>
          <w:rStyle w:val="ProductList-BodyChar"/>
        </w:rPr>
        <w:t xml:space="preserve">Microsoft răspunde pentru respectarea de către Subcontractanți a obligațiilor Microsoft privind Datele Serviciilor profesionale din </w:t>
      </w:r>
      <w:hyperlink w:anchor="Attachment1" w:history="1">
        <w:r w:rsidR="00166E2E">
          <w:rPr>
            <w:rStyle w:val="Hyperlink"/>
          </w:rPr>
          <w:t>Amendamentul 1</w:t>
        </w:r>
      </w:hyperlink>
      <w:r>
        <w:rPr>
          <w:rStyle w:val="ProductList-BodyChar"/>
        </w:rPr>
        <w:t xml:space="preserve"> la DPA. Microsoft se va asigura, prin intermediul unui contract scris, că Subcontractantul poate să acceseze și să utilizeze Datele Serviciilor profesionale doar în scopul furnizării serviciilor pentru care a fost contractat de Microsoft și că i se va interzice să utilizeze Datele Serviciilor profesionale în orice alt scop. Microsoft se va asigura că Subcontractanții se obligă să respecte contractele scrise care îi obligă să asigure cel puțin nivelul de protecție a datelor cu caracter personal stabilit de Microsoft în baza Termenilor Serviciilor profesionale.</w:t>
      </w:r>
      <w:r>
        <w:t xml:space="preserve"> </w:t>
      </w:r>
      <w:r>
        <w:rPr>
          <w:rStyle w:val="ProductList-BodyChar"/>
        </w:rPr>
        <w:t>Microsoft este de acord să supravegheze Subcontractanții pentru a se asigura că aceste obligații contractuale sunt îndeplinite</w:t>
      </w:r>
      <w:r w:rsidR="00237427">
        <w:rPr>
          <w:rStyle w:val="ProductList-BodyChar"/>
        </w:rPr>
        <w:t>.</w:t>
      </w:r>
    </w:p>
    <w:p w14:paraId="5C10AE9A" w14:textId="1C74D4EE" w:rsidR="00237427" w:rsidRPr="00097CE0" w:rsidRDefault="00237427" w:rsidP="006F4499">
      <w:pPr>
        <w:pStyle w:val="ProductList-Body"/>
        <w:spacing w:after="120"/>
      </w:pPr>
      <w:r>
        <w:rPr>
          <w:rStyle w:val="ProductList-BodyChar"/>
        </w:rPr>
        <w:lastRenderedPageBreak/>
        <w:t>Cu privire la Datele Serviciilor profesionale, altele decât Datele de asistență, lista subcontractanților Microsoft este disponibilă la cerere. Dacă se solicită o astfel de listă, cu cel puțin 30 zile înainte de a autoriza un nou subcontractant să acceseze datele cu caracter personal, Microsoft va actualiza lista și va pune la dispoziția Clientului un mecanism prin care să poată fi notificat în legătură cu actualizarea.</w:t>
      </w:r>
    </w:p>
    <w:p w14:paraId="3BCBBB76" w14:textId="77777777" w:rsidR="00237427" w:rsidRPr="00097CE0" w:rsidRDefault="00237427" w:rsidP="006F4499">
      <w:pPr>
        <w:pStyle w:val="ProductList-Body"/>
        <w:spacing w:after="120"/>
      </w:pPr>
      <w:r>
        <w:rPr>
          <w:rStyle w:val="ProductList-BodyChar"/>
        </w:rPr>
        <w:t>În cazul în care Clientul nu aprobă noul subcontractant, Clientul poate să înceteze Contractul pentru Serviciul profesional vizat, trimițând, înainte de sfârșitul perioadei de notificare, o înștiințare scrisă de încetare.</w:t>
      </w:r>
      <w:r>
        <w:t xml:space="preserve"> </w:t>
      </w:r>
      <w:r>
        <w:rPr>
          <w:rStyle w:val="ProductList-BodyChar"/>
        </w:rPr>
        <w:t>De asemenea, Clientul poate să includă o explicaţie a motivelor pentru care nu aprobă, împreună cu înştiinţarea de încetare a contractului, pentru a permite companiei Microsoft să reevalueze un astfel de subcontractant din prisma obiecțiilor aplicabile.</w:t>
      </w:r>
    </w:p>
    <w:p w14:paraId="5FE41BDF" w14:textId="2C785825" w:rsidR="00237427" w:rsidRPr="00097CE0" w:rsidRDefault="00237427" w:rsidP="006F4499">
      <w:pPr>
        <w:pStyle w:val="ProductList-Body"/>
        <w:spacing w:after="120"/>
        <w:outlineLvl w:val="2"/>
      </w:pPr>
      <w:bookmarkStart w:id="192" w:name="_Toc26972885"/>
      <w:r>
        <w:rPr>
          <w:rStyle w:val="ProductList-BodyChar"/>
        </w:rPr>
        <w:t>În ceea ce priveşte Datele de asistenţă, utilizarea de către Microsoft a subcontractanților în legătură cu acordarea de asistență tehnică pentru Serviciile online este reglementată de aceleași restricții și proceduri care reglementează utilizarea subcontractanților în legătură cu Serviciile online indicate în secțiunea „Notificarea și controalele privind utilizarea subcontractanților” din secțiunea Termenii privind protecția datelor cu caracter personal din DPA.</w:t>
      </w:r>
      <w:bookmarkEnd w:id="192"/>
    </w:p>
    <w:p w14:paraId="317B1417" w14:textId="77777777" w:rsidR="00237427" w:rsidRPr="00097CE0" w:rsidRDefault="00237427" w:rsidP="006F4499">
      <w:pPr>
        <w:pStyle w:val="ProductList-Body"/>
        <w:spacing w:after="120"/>
        <w:outlineLvl w:val="2"/>
      </w:pPr>
      <w:bookmarkStart w:id="193" w:name="_Toc26972886"/>
      <w:r>
        <w:rPr>
          <w:b/>
          <w:color w:val="00188F"/>
        </w:rPr>
        <w:t>Termeni suplimentari privind Datele de asistență</w:t>
      </w:r>
      <w:bookmarkEnd w:id="193"/>
    </w:p>
    <w:p w14:paraId="7E022798" w14:textId="1C4033A5" w:rsidR="00237427" w:rsidRPr="00097CE0" w:rsidRDefault="00237427" w:rsidP="006F4499">
      <w:pPr>
        <w:pStyle w:val="ProductList-Body"/>
        <w:spacing w:after="120"/>
        <w:ind w:left="187"/>
        <w:outlineLvl w:val="2"/>
      </w:pPr>
      <w:bookmarkStart w:id="194" w:name="_Toc26972887"/>
      <w:r>
        <w:rPr>
          <w:b/>
          <w:color w:val="0072C6"/>
        </w:rPr>
        <w:t>Securitatea Datelor de asistenţă</w:t>
      </w:r>
      <w:bookmarkEnd w:id="194"/>
    </w:p>
    <w:p w14:paraId="33B5DCB1" w14:textId="77777777" w:rsidR="00237427" w:rsidRPr="00097CE0" w:rsidRDefault="00237427" w:rsidP="006F4499">
      <w:pPr>
        <w:pStyle w:val="ProductList-Body"/>
        <w:tabs>
          <w:tab w:val="clear" w:pos="158"/>
          <w:tab w:val="left" w:pos="270"/>
        </w:tabs>
        <w:spacing w:after="120"/>
        <w:ind w:left="180"/>
      </w:pPr>
      <w:r>
        <w:t>Microsoft va implementa și va menține măsuri de natură tehnică și organizațională adecvate pentru a proteja Datele de asistență. Aceste măsuri vor respecta cerințele prevăzute în ISO 27001, ISO 27002 și ISO 27018.</w:t>
      </w:r>
    </w:p>
    <w:p w14:paraId="527C8B40" w14:textId="74B94D8B" w:rsidR="00237427" w:rsidRPr="00097CE0" w:rsidRDefault="00237427" w:rsidP="006F4499">
      <w:pPr>
        <w:pStyle w:val="ProductList-Body"/>
        <w:spacing w:after="120"/>
        <w:ind w:left="187"/>
        <w:outlineLvl w:val="2"/>
      </w:pPr>
      <w:bookmarkStart w:id="195" w:name="_Toc26972888"/>
      <w:r>
        <w:rPr>
          <w:b/>
          <w:color w:val="0072C6"/>
        </w:rPr>
        <w:t>Instituții de învățământ</w:t>
      </w:r>
      <w:bookmarkEnd w:id="195"/>
    </w:p>
    <w:p w14:paraId="0EF6E6CD" w14:textId="77777777" w:rsidR="00237427" w:rsidRPr="00097CE0" w:rsidRDefault="00237427" w:rsidP="006F4499">
      <w:pPr>
        <w:pStyle w:val="ProductList-Body"/>
        <w:tabs>
          <w:tab w:val="clear" w:pos="158"/>
          <w:tab w:val="left" w:pos="270"/>
        </w:tabs>
        <w:spacing w:after="120"/>
        <w:ind w:left="180"/>
      </w:pPr>
      <w:r>
        <w:t>Recunoașterile și acordurile Microsoft, precum și responsabilitățile Clientului de a obține consimțământul părinților și de a transmite înștiințările prevăzute în secțiunea „Instituții de învățământ” din secțiunea Termenii privind protecția datelor cu caracter personal din DPA se aplică, de asemenea, și Datelor de asistență.</w:t>
      </w:r>
    </w:p>
    <w:p w14:paraId="0F05BF7E" w14:textId="45EA26E4" w:rsidR="00237427" w:rsidRPr="00097CE0" w:rsidRDefault="00237427" w:rsidP="00237427">
      <w:pPr>
        <w:pStyle w:val="ProductList-SubSubSectionHeading"/>
        <w:spacing w:after="120"/>
        <w:outlineLvl w:val="2"/>
      </w:pPr>
      <w:bookmarkStart w:id="196" w:name="_Toc26972889"/>
      <w:bookmarkStart w:id="197" w:name="_Toc63778786"/>
      <w:r>
        <w:t>CCPA (California Consumer Privacy Act)</w:t>
      </w:r>
      <w:bookmarkEnd w:id="196"/>
      <w:bookmarkEnd w:id="197"/>
    </w:p>
    <w:p w14:paraId="4CF0C928" w14:textId="77777777" w:rsidR="006F4499" w:rsidRPr="0037710F" w:rsidRDefault="006F4499" w:rsidP="006F4499">
      <w:pPr>
        <w:spacing w:after="120" w:line="240" w:lineRule="auto"/>
        <w:rPr>
          <w:spacing w:val="-2"/>
          <w:sz w:val="18"/>
        </w:rPr>
      </w:pPr>
      <w:bookmarkStart w:id="198" w:name="_Toc489605628"/>
      <w:bookmarkEnd w:id="171"/>
      <w:bookmarkEnd w:id="172"/>
      <w:r w:rsidRPr="0037710F">
        <w:rPr>
          <w:spacing w:val="-2"/>
          <w:sz w:val="18"/>
        </w:rPr>
        <w:t>Dacă Microsoft prelucrează Date cu caracter personal în temeiul CCPA, Microsoft își ia următoarele angajamente suplimentare față de Client. Microsoft va prelucra Datele Serviciilor profesionale și Datele cu caracter personal în numele Clientului, și nu va reține, utiliza sau divulga datele în niciun alt scop decât în scopurile stipulate în Termenii DPA și în modul permis de prevederile CCPA, inclusiv prin orice fel de scutire legată de „vânzare”. Microsoft nu va vinde astfel de date în niciun caz. Termenii CCPA nu limitează și nu reduc angajamentele privind protecția datelor cu caracter personal pe care Microsoft și le asumă față de Client în Termenii DPA, în Drepturile de utilizare sau în orice alt contract încheiat între Microsoft și Client.</w:t>
      </w:r>
    </w:p>
    <w:p w14:paraId="4C61DE45" w14:textId="77777777" w:rsidR="006F4499" w:rsidRPr="002367D9" w:rsidRDefault="006F4499" w:rsidP="006F4499">
      <w:pPr>
        <w:pStyle w:val="ProductList-SubSubSectionHeading"/>
        <w:spacing w:after="120"/>
        <w:outlineLvl w:val="2"/>
      </w:pPr>
      <w:bookmarkStart w:id="199" w:name="_Hlk44416059"/>
      <w:bookmarkStart w:id="200" w:name="_Toc63778787"/>
      <w:r>
        <w:t>Datele biometrice</w:t>
      </w:r>
      <w:bookmarkEnd w:id="200"/>
    </w:p>
    <w:p w14:paraId="6198D5A1" w14:textId="77777777" w:rsidR="006F4499" w:rsidRPr="00AB6DAD" w:rsidRDefault="006F4499" w:rsidP="006F4499">
      <w:pPr>
        <w:spacing w:after="120" w:line="240" w:lineRule="auto"/>
        <w:rPr>
          <w:sz w:val="18"/>
        </w:rPr>
      </w:pPr>
      <w:r>
        <w:rPr>
          <w:sz w:val="18"/>
        </w:rPr>
        <w:t xml:space="preserve">În cazul în care Clientul folosește Serviciile profesionale pentru a prelucra Datele biometrice, Clientul este responsabil pentru: (i) notificarea subiecților datelor, inclusiv cu privire la perioadele de păstrare și de distrugere a datelor; (ii) obținerea consimțământului de la subiecții datelor și (iii) ștergerea Datelor biometrice, conform cerințelor aplicabile privind protecția Datelor cu caracter personal. Microsoft va prelucra Datele biometrice în conformitate cu instrucțiunile documentate ale Clientului (conform prevederilor secțiunii de mai sus „Rolurile și responsabilitățile operatorilor și procesatorilor”) și va proteja Datele biometrice conform termenilor privind securitatea și protecția datelor din acest DPA. În scopul acestei secțiuni, „Datele biometrice” vor avea înțelesul stabilit în Articolul 4 din GDPR și, dacă este cazul, în termenii echivalenți din alte cerințe privind protecția Datelor cu caracter personal. </w:t>
      </w:r>
    </w:p>
    <w:bookmarkEnd w:id="199"/>
    <w:p w14:paraId="1543B2F5" w14:textId="2EC0CE7E" w:rsidR="0028144D" w:rsidRPr="00097CE0" w:rsidRDefault="00637D55" w:rsidP="0028144D">
      <w:pPr>
        <w:pStyle w:val="ProductList-Body"/>
        <w:shd w:val="clear" w:color="auto" w:fill="A6A6A6" w:themeFill="background1" w:themeFillShade="A6"/>
        <w:spacing w:after="120"/>
        <w:jc w:val="right"/>
      </w:pPr>
      <w:r>
        <w:fldChar w:fldCharType="begin"/>
      </w:r>
      <w:r>
        <w:instrText xml:space="preserve"> HYPERLINK \l "TableofContents" \o "Cuprins" </w:instrText>
      </w:r>
      <w:r>
        <w:fldChar w:fldCharType="separate"/>
      </w:r>
      <w:r w:rsidR="00F33AE1">
        <w:rPr>
          <w:rStyle w:val="Hyperlink"/>
          <w:sz w:val="16"/>
          <w:szCs w:val="16"/>
        </w:rPr>
        <w:t>Cuprins</w:t>
      </w:r>
      <w:r>
        <w:rPr>
          <w:rStyle w:val="Hyperlink"/>
          <w:sz w:val="16"/>
          <w:szCs w:val="16"/>
        </w:rPr>
        <w:fldChar w:fldCharType="end"/>
      </w:r>
      <w:r w:rsidR="00F33AE1">
        <w:rPr>
          <w:sz w:val="16"/>
          <w:szCs w:val="16"/>
        </w:rPr>
        <w:t>/</w:t>
      </w:r>
      <w:hyperlink w:anchor="GeneralTerms" w:tooltip="Termeni generali" w:history="1">
        <w:r w:rsidR="00F33AE1">
          <w:rPr>
            <w:rStyle w:val="Hyperlink"/>
            <w:sz w:val="16"/>
            <w:szCs w:val="16"/>
          </w:rPr>
          <w:t>Termeni generali</w:t>
        </w:r>
      </w:hyperlink>
    </w:p>
    <w:p w14:paraId="32FF40B9" w14:textId="0A5BFDFC" w:rsidR="00237427" w:rsidRPr="00097CE0" w:rsidRDefault="00237427" w:rsidP="00237427">
      <w:pPr>
        <w:spacing w:after="120" w:line="240" w:lineRule="auto"/>
      </w:pPr>
      <w:r>
        <w:br w:type="page"/>
      </w:r>
    </w:p>
    <w:p w14:paraId="0562B5E7" w14:textId="727796A9" w:rsidR="00237427" w:rsidRPr="00097CE0" w:rsidRDefault="00237427" w:rsidP="00237427">
      <w:pPr>
        <w:pStyle w:val="ProductList-SectionHeading"/>
        <w:spacing w:after="120"/>
        <w:outlineLvl w:val="0"/>
      </w:pPr>
      <w:bookmarkStart w:id="201" w:name="Attachment2"/>
      <w:bookmarkStart w:id="202" w:name="_Toc6563856"/>
      <w:bookmarkStart w:id="203" w:name="_Toc21617077"/>
      <w:bookmarkStart w:id="204" w:name="_Toc8395070"/>
      <w:bookmarkStart w:id="205" w:name="_Toc26972890"/>
      <w:bookmarkStart w:id="206" w:name="_Toc63778788"/>
      <w:r>
        <w:lastRenderedPageBreak/>
        <w:t xml:space="preserve">Anexa 2 </w:t>
      </w:r>
      <w:bookmarkEnd w:id="201"/>
      <w:r>
        <w:t xml:space="preserve">– </w:t>
      </w:r>
      <w:bookmarkStart w:id="207" w:name="_Toc6563858"/>
      <w:bookmarkStart w:id="208" w:name="_Toc21617079"/>
      <w:bookmarkEnd w:id="202"/>
      <w:bookmarkEnd w:id="203"/>
      <w:r>
        <w:t xml:space="preserve">Clauzele contractuale </w:t>
      </w:r>
      <w:r w:rsidR="00CE3414">
        <w:t xml:space="preserve">standard </w:t>
      </w:r>
      <w:r>
        <w:t>(persoană desemnată de operator)</w:t>
      </w:r>
      <w:bookmarkEnd w:id="198"/>
      <w:bookmarkEnd w:id="204"/>
      <w:bookmarkEnd w:id="205"/>
      <w:bookmarkEnd w:id="206"/>
      <w:bookmarkEnd w:id="207"/>
      <w:bookmarkEnd w:id="208"/>
    </w:p>
    <w:p w14:paraId="3E052CF5" w14:textId="04C63890" w:rsidR="00237427" w:rsidRPr="00097CE0" w:rsidRDefault="00CE3414" w:rsidP="00D80506">
      <w:pPr>
        <w:pStyle w:val="ProductList-Body"/>
        <w:spacing w:after="120"/>
      </w:pPr>
      <w:r>
        <w:t>S</w:t>
      </w:r>
      <w:r w:rsidR="00237427">
        <w:t xml:space="preserve">emnarea contractului de licenţiere de volum de către Client implică semnarea </w:t>
      </w:r>
      <w:r w:rsidR="00680605">
        <w:t xml:space="preserve">Amendamentului </w:t>
      </w:r>
      <w:r w:rsidR="00237427">
        <w:t>2, care este contrasemnată de Microsoft Corporation</w:t>
      </w:r>
      <w:r w:rsidR="00D80506">
        <w:t>.</w:t>
      </w:r>
    </w:p>
    <w:p w14:paraId="2CA76856" w14:textId="77777777" w:rsidR="00237427" w:rsidRPr="00097CE0" w:rsidRDefault="00237427" w:rsidP="00237427">
      <w:pPr>
        <w:pStyle w:val="ProductList-Body"/>
        <w:spacing w:after="120"/>
      </w:pPr>
      <w:r>
        <w:t>În țările în care este nevoie de o aprobare pentru utilizarea Clauzelor contractuale tip, acestea, conform Directivei Comisiei Europene 2010/87/EU (din februarie 2010), nu pot să dispună legalizarea exportului de date din țară, decât în cazul în care Clientul deține aprobarea obligatorie.</w:t>
      </w:r>
    </w:p>
    <w:p w14:paraId="01466F9F" w14:textId="4374A5A2" w:rsidR="00237427" w:rsidRPr="00097CE0" w:rsidRDefault="00237427" w:rsidP="00237427">
      <w:pPr>
        <w:pStyle w:val="ProductList-Body"/>
        <w:spacing w:after="120"/>
      </w:pPr>
      <w:r>
        <w:t xml:space="preserve">Începând cu 25 mai 2018, trimiterile la diferite articole din Directiva 95/46/CE din Clauzele contractuale </w:t>
      </w:r>
      <w:r w:rsidR="00B86B54">
        <w:t>standard</w:t>
      </w:r>
      <w:r>
        <w:t>de mai jos vor fi tratate ca trimiteri la articolele relevante și adecvate din GDPR.</w:t>
      </w:r>
    </w:p>
    <w:p w14:paraId="3299FF5F" w14:textId="77777777" w:rsidR="00237427" w:rsidRPr="00097CE0" w:rsidRDefault="00237427" w:rsidP="00237427">
      <w:pPr>
        <w:pStyle w:val="ProductList-Body"/>
        <w:spacing w:after="120"/>
      </w:pPr>
      <w:r>
        <w:t>În sensul Articolului 26 alineatul (2) din Directiva 95/46/CE privind transferul datelor cu caracter personal către persoane împuternicite de către operator stabilite în țări terțe care nu asigură un nivel adecvat de protecție a datelor, Clientul (în calitate de exportator de date) și Microsoft Corporation (în calitate de importator de date, a cărui semnătură apare mai jos), fiecare fiind denumit „parte”, iar împreună „părțile”, au stabilit Clauzele contractuale următoare („Clauzele” sau „Clauzele contractuale tip”) pentru a stabili măsuri adecvate privind protejarea confidențialității și a drepturilor și libertăților fundamentale ale persoanei pentru transferul datelor cu caracter personal indicate în Anexa 1 de la exportatorul de date la importatorul de date.</w:t>
      </w:r>
    </w:p>
    <w:p w14:paraId="25743008" w14:textId="77777777" w:rsidR="00237427" w:rsidRPr="00097CE0" w:rsidRDefault="00237427" w:rsidP="00237427">
      <w:pPr>
        <w:pStyle w:val="ProductList-Body"/>
        <w:spacing w:after="120"/>
        <w:jc w:val="center"/>
        <w:outlineLvl w:val="1"/>
      </w:pPr>
      <w:bookmarkStart w:id="209" w:name="_Toc26972891"/>
      <w:r>
        <w:rPr>
          <w:b/>
        </w:rPr>
        <w:t>Clauza 1: Definiții</w:t>
      </w:r>
      <w:bookmarkEnd w:id="209"/>
    </w:p>
    <w:p w14:paraId="03AFE8D5" w14:textId="45C7BA76" w:rsidR="00237427" w:rsidRPr="00097CE0" w:rsidRDefault="006D1459" w:rsidP="00237427">
      <w:pPr>
        <w:pStyle w:val="ProductList-Body"/>
        <w:spacing w:after="120"/>
      </w:pPr>
      <w:r>
        <w:t xml:space="preserve">(a) „datele cu caracter personal”, „categoriile speciale de date”, „procesul/prelucrarea”, „operatorul”, „persoană împuternicită de către operator”, „persoană vizată” şi „autoritatea de supraveghere” vor avea acelaşi sensuri care le-au fost atribuite în Directiva 95/46/CE a Parlamentului European şi a Consiliului din 24 octombrie 1995 privind protecţia persoanelor fizice în ceea ce priveşte prelucrarea datelor cu caracter personal şi libera circulaţie a acestor date; </w:t>
      </w:r>
    </w:p>
    <w:p w14:paraId="0E83DDDE" w14:textId="77777777" w:rsidR="00237427" w:rsidRPr="00097CE0" w:rsidRDefault="00237427" w:rsidP="00237427">
      <w:pPr>
        <w:pStyle w:val="ProductList-Body"/>
        <w:spacing w:after="120"/>
      </w:pPr>
      <w:r>
        <w:t xml:space="preserve">(b) „exportatorul de date” reprezintă operatorul care transferă datele cu caracter personal; </w:t>
      </w:r>
    </w:p>
    <w:p w14:paraId="73E340BF" w14:textId="77777777" w:rsidR="00237427" w:rsidRPr="00097CE0" w:rsidRDefault="00237427" w:rsidP="00237427">
      <w:pPr>
        <w:pStyle w:val="ProductList-Body"/>
        <w:spacing w:after="120"/>
      </w:pPr>
      <w:r>
        <w:t xml:space="preserve">(c) „importatorul de date” reprezintă persoana împuternicită de către operator care este de acord să primească, de la exportatorul de date, date cu caracter personal destinate prelucrării efectuate în numele său după transfer, în conformitate cu instrucţiunile sale şi cu termenii Clauzelor şi care nu se supune unui sistem dintr-o ţară terţă, asigurând protecţie corespunzătoare conform Articolului 25 alineatul (1) din Directiva 95/46/CE; </w:t>
      </w:r>
    </w:p>
    <w:p w14:paraId="7037DAF1" w14:textId="77777777" w:rsidR="00237427" w:rsidRPr="00097CE0" w:rsidRDefault="00237427" w:rsidP="00237427">
      <w:pPr>
        <w:pStyle w:val="ProductList-Body"/>
        <w:spacing w:after="120"/>
      </w:pPr>
      <w:r>
        <w:t xml:space="preserve">(d) „subcontractant” reprezintă orice persoană împuternicită de operator angajată de importatorul de date sau de orice alt subcontractant al acestuia, care este de acord să primească date cu caracter personal de la importatorul de date sau de la orice alt subcontractant al acestuia, destinate activităţilor de prelucrare care urmează să fie efectuate în numele exportatorului de date după transfer, în conformitate cu instrucţiunile sale, cu termenii Clauzelor şi termenii contractului scris de subcontractare; </w:t>
      </w:r>
    </w:p>
    <w:p w14:paraId="29D73D9F" w14:textId="77777777" w:rsidR="00237427" w:rsidRPr="00097CE0" w:rsidRDefault="00237427" w:rsidP="00237427">
      <w:pPr>
        <w:pStyle w:val="ProductList-Body"/>
        <w:spacing w:after="120"/>
      </w:pPr>
      <w:r>
        <w:t xml:space="preserve">(e) „legea aplicabilă protecţiei datelor” reprezintă legislaţia care protejează drepturile fundamentale şi libertatea persoanelor şi, în special, dreptul acestora la viaţă privată în ceea ce priveşte prelucrarea datelor cu caracter personal ce se aplică unui operator de date din Statul membru în care este stabilit exportatorul de date; </w:t>
      </w:r>
    </w:p>
    <w:p w14:paraId="4163D028" w14:textId="77777777" w:rsidR="00237427" w:rsidRPr="00097CE0" w:rsidRDefault="00237427" w:rsidP="00237427">
      <w:pPr>
        <w:pStyle w:val="ProductList-Body"/>
        <w:spacing w:after="120"/>
      </w:pPr>
      <w:r>
        <w:t xml:space="preserve">(f) „măsurile tehnice şi organizatorice de securitate” reprezintă acele măsuri destinate protejării datelor cu caracter personal împotriva distrugerii accidentale sau intenţionate sau a pierderii accidentale, a modificării, a divulgării neautorizate de informaţii sau a accesului neautorizat, în special acolo unde prelucrarea implică transmiterea datelor printr-o reţea, şi împotriva tuturor celorlalte forme ilegale de prelucrare. </w:t>
      </w:r>
    </w:p>
    <w:p w14:paraId="75E62B30" w14:textId="77777777" w:rsidR="00237427" w:rsidRPr="00097CE0" w:rsidRDefault="00237427" w:rsidP="00237427">
      <w:pPr>
        <w:pStyle w:val="ProductList-Body"/>
        <w:spacing w:after="120"/>
        <w:jc w:val="center"/>
        <w:outlineLvl w:val="1"/>
      </w:pPr>
      <w:bookmarkStart w:id="210" w:name="_Toc26972892"/>
      <w:r>
        <w:rPr>
          <w:b/>
        </w:rPr>
        <w:t>Clauza 2: Detaliile transferului</w:t>
      </w:r>
      <w:bookmarkEnd w:id="210"/>
    </w:p>
    <w:p w14:paraId="04661ED8" w14:textId="77777777" w:rsidR="00237427" w:rsidRPr="00097CE0" w:rsidRDefault="00237427" w:rsidP="00237427">
      <w:pPr>
        <w:pStyle w:val="ProductList-Body"/>
        <w:spacing w:after="120"/>
      </w:pPr>
      <w:r>
        <w:t>Detaliile transferului și mai ales categoriile speciale de date cu caracter personal, acolo unde este cazul, sunt specificate în Anexa 1 de mai jos, care face parte integrantă din Clauze.</w:t>
      </w:r>
    </w:p>
    <w:p w14:paraId="668663C8" w14:textId="77777777" w:rsidR="00237427" w:rsidRPr="00097CE0" w:rsidRDefault="00237427" w:rsidP="00237427">
      <w:pPr>
        <w:pStyle w:val="ProductList-Body"/>
        <w:spacing w:after="120"/>
        <w:jc w:val="center"/>
        <w:outlineLvl w:val="1"/>
      </w:pPr>
      <w:bookmarkStart w:id="211" w:name="_Toc26972893"/>
      <w:r>
        <w:rPr>
          <w:b/>
        </w:rPr>
        <w:t>Clauza 3: Clauza privind terţul beneficiar</w:t>
      </w:r>
      <w:bookmarkEnd w:id="211"/>
    </w:p>
    <w:p w14:paraId="6A7D2766" w14:textId="77777777" w:rsidR="00237427" w:rsidRPr="00097CE0" w:rsidRDefault="00237427" w:rsidP="00237427">
      <w:pPr>
        <w:pStyle w:val="ProductList-Body"/>
        <w:spacing w:after="120"/>
      </w:pPr>
      <w:r>
        <w:t xml:space="preserve">1. Persoana vizată poate invoca în fața exportatorului de date această Clauză, Clauza 4 de la (b) la (i), Clauza 5 de la (a) la (e) și de la (g) la (j), Clauza 6 (1) și (2), Clauza 7, Clauza 8 (2) și Clauzele de la 9 la 12 în calitate de terți beneficiari. </w:t>
      </w:r>
    </w:p>
    <w:p w14:paraId="5E5D62CC" w14:textId="77777777" w:rsidR="00237427" w:rsidRPr="00097CE0" w:rsidRDefault="00237427" w:rsidP="00237427">
      <w:pPr>
        <w:pStyle w:val="ProductList-Body"/>
        <w:spacing w:after="120"/>
      </w:pPr>
      <w:r>
        <w:t xml:space="preserve">2. Persoana vizată poate invoca în fața importatorului de date această Clauză, Clauza 5 de la (a) la (e) și (g), Clauza 6, Clauza 7, Clauza 8 (2) și Clauzele de la 9 la 12, în situațiile în care exportatorul de date a dispărut efectiv sau a încetat să existe în fața legii, exceptând cazul în care o entitate succesoare și-a asumat toate obligațiile legale ale exportatorului de date prin contract sau prin punerea în aplicare a legii și a preluat drepturile și obligațiile exportatorului de date, situație în care persoana vizată poate invoca clauzele menționate unei astfel de entități. </w:t>
      </w:r>
    </w:p>
    <w:p w14:paraId="3FA417C8" w14:textId="77777777" w:rsidR="00237427" w:rsidRPr="00097CE0" w:rsidRDefault="00237427" w:rsidP="00237427">
      <w:pPr>
        <w:pStyle w:val="ProductList-Body"/>
        <w:spacing w:after="120"/>
      </w:pPr>
      <w:r>
        <w:t xml:space="preserve">3. Persoana vizată poate invoca în faţa subcontractantului această Clauză, Clauza 5 de la (a) la (e) şi (g), Clauza 6, Clauza 7, Clauza 8 (2) şi Clauzele de la 9 la 12, în situaţiile în care atât exportatorul de date, cât şi importatorul de date au dispărut efectiv, au încetat să existe în faţa legii sau au dat faliment, exceptând cazul în care o entitate succesoare şi-a asumat toate obligaţiile legale ale exportatorului de date prin contract sau prin punerea </w:t>
      </w:r>
      <w:r>
        <w:lastRenderedPageBreak/>
        <w:t xml:space="preserve">în aplicare a legii şi a preluat drepturile şi obligaţiile exportatorului de date, situaţie în care persoana vizată poate invoca clauzele menţionate unei astfel de entităţi. Răspunderea terţă parte a subcontractantului va fi limitată la propriile operaţiuni de prelucrare conform Clauzelor. </w:t>
      </w:r>
    </w:p>
    <w:p w14:paraId="15312E2C" w14:textId="77777777" w:rsidR="00237427" w:rsidRPr="00097CE0" w:rsidRDefault="00237427" w:rsidP="00237427">
      <w:pPr>
        <w:pStyle w:val="ProductList-Body"/>
        <w:spacing w:after="120"/>
      </w:pPr>
      <w:r>
        <w:t xml:space="preserve">4. Părțile nu obiectează dacă persoana vizată este reprezentată de o asociație sau de un alt organism, dacă doresc acest lucru în mod expres și dacă legislația națională permite. </w:t>
      </w:r>
    </w:p>
    <w:p w14:paraId="1542C19C" w14:textId="77777777" w:rsidR="00237427" w:rsidRPr="00097CE0" w:rsidRDefault="00237427" w:rsidP="00237427">
      <w:pPr>
        <w:pStyle w:val="ProductList-Body"/>
        <w:keepNext/>
        <w:spacing w:after="120"/>
        <w:jc w:val="center"/>
        <w:outlineLvl w:val="1"/>
      </w:pPr>
      <w:bookmarkStart w:id="212" w:name="_Toc26972894"/>
      <w:r>
        <w:rPr>
          <w:b/>
        </w:rPr>
        <w:t>Clauza 4: Obligaţiile exportatorului de date</w:t>
      </w:r>
      <w:bookmarkEnd w:id="212"/>
    </w:p>
    <w:p w14:paraId="49D01EB4" w14:textId="77777777" w:rsidR="00237427" w:rsidRPr="00097CE0" w:rsidRDefault="00237427" w:rsidP="00237427">
      <w:pPr>
        <w:pStyle w:val="ProductList-Body"/>
        <w:keepNext/>
        <w:spacing w:after="120"/>
      </w:pPr>
      <w:r>
        <w:t xml:space="preserve">Exportatorul de date este de acord cu și garantează următoarele: </w:t>
      </w:r>
    </w:p>
    <w:p w14:paraId="5D4D6B09" w14:textId="713C0414" w:rsidR="00237427" w:rsidRPr="00097CE0" w:rsidRDefault="006D1459" w:rsidP="00237427">
      <w:pPr>
        <w:pStyle w:val="ProductList-Body"/>
        <w:spacing w:after="120"/>
      </w:pPr>
      <w:r>
        <w:t xml:space="preserve">(a) prelucrarea, inclusiv transferul, datelor cu caracter personal s-au efectuat şi se vor efectua în continuare conform prevederilor relevante ale legii aplicabile protecţiei datelor cu caracter personal (şi, acolo unde este cazul, au fost înştiinţate autorităţile relevante ale Statului membru în care este stabilit exportatorul de date) şi că nu încalcă prevederile relevante ale Statului respectiv; </w:t>
      </w:r>
    </w:p>
    <w:p w14:paraId="7E102E21" w14:textId="77777777" w:rsidR="00237427" w:rsidRPr="00097CE0" w:rsidRDefault="00237427" w:rsidP="00237427">
      <w:pPr>
        <w:pStyle w:val="ProductList-Body"/>
        <w:spacing w:after="120"/>
      </w:pPr>
      <w:r>
        <w:t xml:space="preserve">(b) a fost instruit şi că, pe durata serviciilor de prelucrare a datelor cu caracter personal, va instrui importatorul de date pentru a prelucra datele cu caracter personal transferate numai în numele exportatorului de date şi în conformitate cu legea aplicabilă protecţiei datelor cu caracter personal şi cu Clauzele; </w:t>
      </w:r>
    </w:p>
    <w:p w14:paraId="4DC69D7A" w14:textId="77777777" w:rsidR="00237427" w:rsidRPr="00097CE0" w:rsidRDefault="00237427" w:rsidP="00237427">
      <w:pPr>
        <w:pStyle w:val="ProductList-Body"/>
        <w:spacing w:after="120"/>
      </w:pPr>
      <w:r>
        <w:t xml:space="preserve">(c) importatorul de date va oferi o garanţie suficientă cu privire la măsurile tehnice şi organizatorice de securitate specificate în Anexa 2 de mai jos; </w:t>
      </w:r>
    </w:p>
    <w:p w14:paraId="579423F7" w14:textId="77777777" w:rsidR="00237427" w:rsidRPr="00097CE0" w:rsidRDefault="00237427" w:rsidP="00237427">
      <w:pPr>
        <w:pStyle w:val="ProductList-Body"/>
        <w:spacing w:after="120"/>
      </w:pPr>
      <w:r>
        <w:t xml:space="preserve">(d) după evaluarea cerinţelor din legea aplicabilă protecţiei datelor cu caracter personal, măsurile de securitate sunt adecvate pentru a proteja datele cu caracter personal împotriva distrugerii accidentale sau intenţionate, a pierderii accidentale, modificării, divulgării neautorizate a informaţiilor sau accesului neautorizat, în special în cazurile în care procesul de prelucrare implică transmiterea datelor printr-o reţea, şi împotriva tuturor formelor ilegale de prelucrare şi că aceste măsuri asigură un nivel de securitate corespunzător faţă de riscurile derivate din prelucrarea şi natura datelor care urmează să fie prelucrate, luând în considerare nivelul de dezvoltare şi costul implementării; </w:t>
      </w:r>
    </w:p>
    <w:p w14:paraId="6934A1FB" w14:textId="77777777" w:rsidR="00237427" w:rsidRPr="00097CE0" w:rsidRDefault="00237427" w:rsidP="00237427">
      <w:pPr>
        <w:pStyle w:val="ProductList-Body"/>
        <w:spacing w:after="120"/>
      </w:pPr>
      <w:r>
        <w:t xml:space="preserve">(e) va asigura conformitatea cu măsurile de securitate; </w:t>
      </w:r>
    </w:p>
    <w:p w14:paraId="2336FF90" w14:textId="77777777" w:rsidR="00237427" w:rsidRPr="00097CE0" w:rsidRDefault="00237427" w:rsidP="00237427">
      <w:pPr>
        <w:pStyle w:val="ProductList-Body"/>
        <w:spacing w:after="120"/>
      </w:pPr>
      <w:r>
        <w:t xml:space="preserve">(f) dacă transferul implică categorii speciale de date, persoana vizată a fost informată sau va fi informată în prealabil sau imediat după transfer că datele ar putea fi transmise către o ţară terţă care nu oferă protecţie adecvată conform Directivei 95/46/CE; </w:t>
      </w:r>
    </w:p>
    <w:p w14:paraId="0FF707F0" w14:textId="77777777" w:rsidR="00237427" w:rsidRPr="00097CE0" w:rsidRDefault="00237427" w:rsidP="00237427">
      <w:pPr>
        <w:pStyle w:val="ProductList-Body"/>
        <w:spacing w:after="120"/>
      </w:pPr>
      <w:r>
        <w:t xml:space="preserve">(g) pentru a redirecţiona orice notificare primită de la importatorul de date sau de la orice subcontractant care respectă Clauza 5(b) şi Clauza 8(3) către autoritatea de supraveghere a protecţiei datelor cu caracter personal, dacă exportatorul de date decide să continue transferul sau să ridice suspendarea; </w:t>
      </w:r>
    </w:p>
    <w:p w14:paraId="12F846C0" w14:textId="77777777" w:rsidR="00237427" w:rsidRPr="00097CE0" w:rsidRDefault="00237427" w:rsidP="00237427">
      <w:pPr>
        <w:pStyle w:val="ProductList-Body"/>
        <w:spacing w:after="120"/>
      </w:pPr>
      <w:r>
        <w:t xml:space="preserve">(h) la cerere, va pune la dispoziţia persoanelor vizate o copie a Clauzelor, cu excepţia Anexei 2, şi o descriere rezumat a măsurilor de securitate, precum şi o copie a tuturor contractelor de subcontractare a serviciilor care trebuie să fie încheiate conform Clauzelor, cu excepţia cazului în care Clauzele sau contractul conţin informaţii comerciale, situaţie în care are dreptul să elimine astfel de informaţii comerciale; </w:t>
      </w:r>
    </w:p>
    <w:p w14:paraId="59BEEEF1" w14:textId="77777777" w:rsidR="00237427" w:rsidRPr="00097CE0" w:rsidRDefault="00237427" w:rsidP="00237427">
      <w:pPr>
        <w:pStyle w:val="ProductList-Body"/>
        <w:spacing w:after="120"/>
      </w:pPr>
      <w:r>
        <w:t xml:space="preserve">(i) în cazul subcontractării serviciilor de prelucrare, activitatea de prelucrare este efectuată în conformitate cu Clauza 11 de către un subcontractant care oferă cel puţin acelaşi nivel de protecţie pentru datele cu caracter personal şi pentru drepturile persoanei vizate ca importatorul de date conform Clauzelor; şi </w:t>
      </w:r>
    </w:p>
    <w:p w14:paraId="0CE1806D" w14:textId="77777777" w:rsidR="00237427" w:rsidRPr="00097CE0" w:rsidRDefault="00237427" w:rsidP="00237427">
      <w:pPr>
        <w:pStyle w:val="ProductList-Body"/>
        <w:spacing w:after="120"/>
      </w:pPr>
      <w:r>
        <w:t>(e) va asigura conformitatea cu Clauza 4 de la (a) la (i).</w:t>
      </w:r>
    </w:p>
    <w:p w14:paraId="5C0F549E" w14:textId="77777777" w:rsidR="00237427" w:rsidRPr="00097CE0" w:rsidRDefault="00237427" w:rsidP="00237427">
      <w:pPr>
        <w:pStyle w:val="ProductList-Body"/>
        <w:keepNext/>
        <w:spacing w:after="120"/>
        <w:jc w:val="center"/>
        <w:outlineLvl w:val="1"/>
      </w:pPr>
      <w:bookmarkStart w:id="213" w:name="_Toc26972895"/>
      <w:r>
        <w:rPr>
          <w:b/>
        </w:rPr>
        <w:t>Clauza 5: Obligaţiile importatorului de date</w:t>
      </w:r>
      <w:bookmarkEnd w:id="213"/>
    </w:p>
    <w:p w14:paraId="29778911" w14:textId="77777777" w:rsidR="00237427" w:rsidRPr="00097CE0" w:rsidRDefault="00237427" w:rsidP="00237427">
      <w:pPr>
        <w:pStyle w:val="ProductList-Body"/>
        <w:spacing w:after="120"/>
      </w:pPr>
      <w:r>
        <w:t xml:space="preserve">Importatorul de date este de acord cu și garantează următoarele: </w:t>
      </w:r>
    </w:p>
    <w:p w14:paraId="3A429E3E" w14:textId="26757126" w:rsidR="00237427" w:rsidRPr="00097CE0" w:rsidRDefault="006D1459" w:rsidP="00237427">
      <w:pPr>
        <w:pStyle w:val="ProductList-Body"/>
        <w:spacing w:after="120"/>
      </w:pPr>
      <w:r>
        <w:t xml:space="preserve">(a) va prelucra datele cu caracter personal numai în numele exportatorului de date şi în conformitate cu instrucţiunile acestuia şi cu Clauzele; dacă nu le poate respecta din orice motiv, este de acord să informeze imediat exportatorul de date cu privire la incapacitatea de a le respecta, situaţie în care exportatorul de date are dreptul să suspende transferul de date şi/sau să rezilieze contractul; </w:t>
      </w:r>
    </w:p>
    <w:p w14:paraId="28BD9514" w14:textId="77777777" w:rsidR="00237427" w:rsidRPr="00097CE0" w:rsidRDefault="00237427" w:rsidP="00237427">
      <w:pPr>
        <w:pStyle w:val="ProductList-Body"/>
        <w:spacing w:after="120"/>
      </w:pPr>
      <w:r>
        <w:t xml:space="preserve">(b) nu are niciun motiv să creadă că legislaţia în vigoare îl împiedică să respecte instrucţiunile primite de la exportatorul de date şi obligaţiile contractuale şi că, în cazul unei modificări în această legislaţie care probabil va avea un efect negativ important asupra garanţiilor şi obligaţiilor stipulate de Clauze, va înştiinţa exportatorul de date despre modificare imediat ce va afla despre aceasta, situaţie în care exportatorul de date are dreptul să suspende transferul datelor şi/sau să rezilieze contractul; </w:t>
      </w:r>
    </w:p>
    <w:p w14:paraId="0C0CF0F8" w14:textId="77777777" w:rsidR="00237427" w:rsidRPr="00097CE0" w:rsidRDefault="00237427" w:rsidP="00237427">
      <w:pPr>
        <w:pStyle w:val="ProductList-Body"/>
        <w:spacing w:after="120"/>
      </w:pPr>
      <w:r>
        <w:t xml:space="preserve">(c) a implementat măsurile tehnice şi organizatorice de securitate specificate în Anexa 2 înainte de prelucrarea datelor cu caracter personal transferate; </w:t>
      </w:r>
    </w:p>
    <w:p w14:paraId="6784FF42" w14:textId="77777777" w:rsidR="00237427" w:rsidRPr="00097CE0" w:rsidRDefault="00237427" w:rsidP="00237427">
      <w:pPr>
        <w:pStyle w:val="ProductList-Body"/>
        <w:spacing w:after="120"/>
      </w:pPr>
      <w:r>
        <w:t xml:space="preserve">(d) va înştiinţa imediat exportatorul de date în legătură cu: </w:t>
      </w:r>
    </w:p>
    <w:p w14:paraId="74416469" w14:textId="77777777" w:rsidR="00237427" w:rsidRPr="00097CE0" w:rsidRDefault="00237427" w:rsidP="00237427">
      <w:pPr>
        <w:pStyle w:val="ProductList-Body"/>
        <w:spacing w:after="120"/>
        <w:ind w:left="360"/>
      </w:pPr>
      <w:r>
        <w:t xml:space="preserve">(i) orice solicitare legală privind divulgarea datelor cu caracter personal efectuată de o autoritate de aplicare a legii, dacă nu se interzice prin alte mijloace, cum ar fi interzicerea de a păstra confidenţialitatea unei investigaţii, în baza legislaţiei penale, </w:t>
      </w:r>
    </w:p>
    <w:p w14:paraId="0BB5FD65" w14:textId="77777777" w:rsidR="00237427" w:rsidRPr="00097CE0" w:rsidRDefault="00237427" w:rsidP="00237427">
      <w:pPr>
        <w:pStyle w:val="ProductList-Body"/>
        <w:spacing w:after="120"/>
        <w:ind w:left="360"/>
      </w:pPr>
      <w:r>
        <w:t xml:space="preserve">(ii) orice acces accidental sau neautorizat şi </w:t>
      </w:r>
    </w:p>
    <w:p w14:paraId="5FC6B8DF" w14:textId="77777777" w:rsidR="00237427" w:rsidRPr="00097CE0" w:rsidRDefault="00237427" w:rsidP="00237427">
      <w:pPr>
        <w:pStyle w:val="ProductList-Body"/>
        <w:spacing w:after="120"/>
        <w:ind w:left="360"/>
      </w:pPr>
      <w:r>
        <w:lastRenderedPageBreak/>
        <w:t xml:space="preserve">(iii) orice solicitare primită direct de la persoanele vizate fără răspuns la solicitarea respectivă, exceptând cazul în care s-a autorizat acest lucru în alt mod; </w:t>
      </w:r>
    </w:p>
    <w:p w14:paraId="65AF3128" w14:textId="77777777" w:rsidR="00237427" w:rsidRPr="00097CE0" w:rsidRDefault="00237427" w:rsidP="00237427">
      <w:pPr>
        <w:pStyle w:val="ProductList-Body"/>
        <w:spacing w:after="120"/>
      </w:pPr>
      <w:r>
        <w:t xml:space="preserve">(e) va răspunde prompt şi corect la toate întrebările provenite de la exportatorul de date în legătură cu prelucrarea de către acesta a datelor cu caracter personal supuse transferului şi va respecta recomandările autorităţii de supraveghere cu privire la prelucrarea datelor transferate; </w:t>
      </w:r>
    </w:p>
    <w:p w14:paraId="0CFDA5D3" w14:textId="77777777" w:rsidR="00237427" w:rsidRPr="00097CE0" w:rsidRDefault="00237427" w:rsidP="00237427">
      <w:pPr>
        <w:pStyle w:val="ProductList-Body"/>
        <w:spacing w:after="120"/>
      </w:pPr>
      <w:r>
        <w:t xml:space="preserve">(f) la solicitarea exportatorului de date, va supune centrele de prelucrare a datelor unui audit al activităţilor de prelucrare vizate de Clauze, ce va fi efectuat de exportatorul de date sau de un organism de inspecţie alcătuit din membri independenţi, care au calificarea profesională necesară şi care au obligaţia de a respecta confidenţialitatea, ales de exportatorul de date, acolo unde este cazul, în acord cu autoritatea de supraveghere; </w:t>
      </w:r>
    </w:p>
    <w:p w14:paraId="79CF3E68" w14:textId="024F35C5" w:rsidR="00237427" w:rsidRPr="00097CE0" w:rsidRDefault="00237427" w:rsidP="00237427">
      <w:pPr>
        <w:pStyle w:val="ProductList-Body"/>
        <w:spacing w:after="120"/>
      </w:pPr>
      <w:r>
        <w:t>(</w:t>
      </w:r>
      <w:r w:rsidR="00EB68B6">
        <w:t>g</w:t>
      </w:r>
      <w:r>
        <w:t xml:space="preserve">) la cerere, va pune la dispoziţia persoanelor vizate o copie a Clauzelor sau a oricărui contract existent de subcontractare pentru serviciile de prelucrare, exceptând cazul în care Clauzele sau contractul conţin informaţii comerciale, situaţie în care are dreptul să elimine astfel de informaţii comerciale, cu excepţia Anexei 2 care va fi înlocuită de o descriere rezumativă a măsurilor de securitate aplicate în situaţiile în care persoana vizată nu poate obţine o copie de la exportatorul de date; </w:t>
      </w:r>
    </w:p>
    <w:p w14:paraId="1E9A02CF" w14:textId="77777777" w:rsidR="00237427" w:rsidRPr="00097CE0" w:rsidRDefault="00237427" w:rsidP="00237427">
      <w:pPr>
        <w:pStyle w:val="ProductList-Body"/>
        <w:spacing w:after="120"/>
      </w:pPr>
      <w:r>
        <w:t xml:space="preserve">(h) în cazul subcontractării serviciilor de prelucrare, a informat înainte exportatorul de date şi a obţinut consimţământul prealabil în scris al acestuia; </w:t>
      </w:r>
    </w:p>
    <w:p w14:paraId="156A8FC0" w14:textId="77777777" w:rsidR="00237427" w:rsidRPr="00097CE0" w:rsidRDefault="00237427" w:rsidP="00237427">
      <w:pPr>
        <w:pStyle w:val="ProductList-Body"/>
        <w:spacing w:after="120"/>
      </w:pPr>
      <w:r>
        <w:t>(i) serviciile de prelucrare oferite de sucontractant vor fi efectuate în conformitate cu Clauza 11; şi</w:t>
      </w:r>
    </w:p>
    <w:p w14:paraId="34197658" w14:textId="77777777" w:rsidR="00237427" w:rsidRPr="00097CE0" w:rsidRDefault="00237427" w:rsidP="00237427">
      <w:pPr>
        <w:pStyle w:val="ProductList-Body"/>
        <w:spacing w:after="120"/>
      </w:pPr>
      <w:r>
        <w:t>(j) va trimite imediat exportatorului de date o copie a tuturor contractelor de subcontractare pe care le-a încheiat în conformitate cu Clauzele.</w:t>
      </w:r>
    </w:p>
    <w:p w14:paraId="0B192FA8" w14:textId="77777777" w:rsidR="00237427" w:rsidRPr="00097CE0" w:rsidRDefault="00237427" w:rsidP="00237427">
      <w:pPr>
        <w:pStyle w:val="ProductList-Body"/>
        <w:spacing w:after="120"/>
        <w:jc w:val="center"/>
        <w:outlineLvl w:val="1"/>
      </w:pPr>
      <w:bookmarkStart w:id="214" w:name="_Toc26972896"/>
      <w:r>
        <w:rPr>
          <w:b/>
        </w:rPr>
        <w:t>Clauza 6: Răspunderea</w:t>
      </w:r>
      <w:bookmarkEnd w:id="214"/>
    </w:p>
    <w:p w14:paraId="76B292DC" w14:textId="77777777" w:rsidR="00237427" w:rsidRPr="00097CE0" w:rsidRDefault="00237427" w:rsidP="00237427">
      <w:pPr>
        <w:pStyle w:val="ProductList-Body"/>
        <w:spacing w:after="120"/>
      </w:pPr>
      <w:r>
        <w:t xml:space="preserve">1. Părțile sunt de acord că orice persoană vizată care a suferit daune ca urmare a unei încălcări a obligațiilor la care s-a făcut referire în Clauza 3 sau în Clauza 11 de către o parte sau un subcontractant are dreptul să primească despăgubiri din partea exportatorului de date pentru daunele suferite. </w:t>
      </w:r>
    </w:p>
    <w:p w14:paraId="3BB90712" w14:textId="77777777" w:rsidR="00237427" w:rsidRPr="00097CE0" w:rsidRDefault="00237427" w:rsidP="00237427">
      <w:pPr>
        <w:pStyle w:val="ProductList-Body"/>
        <w:spacing w:after="120"/>
      </w:pPr>
      <w:r>
        <w:t xml:space="preserve">2. Dacă persoana vizată nu poate înainta o pretenție pentru despăgubiri în conformitate cu paragraful 1 împotriva exportatorului de date, în urma unei încălcări de către importatorul de date sau de către subcontractantul său a oricăreia dintre obligațiile stipulate în Clauza 3 sau în Clauza 11, deoarece exportatorul de date a dispărut efectiv, a încetat să existe în fața legii sau a dat faliment, importatorul de date este de acord că persoana vizată are dreptul să ridice o pretenție împotriva importatorului de date ca și cum ar fi exportatorul de date, exceptând cazul în care o entitate succesoare și-a asumat toate obligațiile legale ale exportatorului de date prin contract sau prin punerea în aplicare a legii, situație în care persoana vizată își poate revendica drepturile în fața unei astfel de entități. </w:t>
      </w:r>
    </w:p>
    <w:p w14:paraId="44510ED6" w14:textId="77777777" w:rsidR="00237427" w:rsidRPr="00097CE0" w:rsidRDefault="00237427" w:rsidP="00237427">
      <w:pPr>
        <w:pStyle w:val="ProductList-Body"/>
        <w:spacing w:after="120"/>
      </w:pPr>
      <w:r>
        <w:t xml:space="preserve">Importatorul de date nu se poate baza pe o încălcare de către un subcontractant a obligațiilor sale pentru a evita propriile responsabilități. </w:t>
      </w:r>
    </w:p>
    <w:p w14:paraId="74B304A6" w14:textId="77777777" w:rsidR="00237427" w:rsidRPr="00097CE0" w:rsidRDefault="00237427" w:rsidP="00237427">
      <w:pPr>
        <w:pStyle w:val="ProductList-Body"/>
        <w:spacing w:after="120"/>
      </w:pPr>
      <w:r>
        <w:t xml:space="preserve">3. Dacă persoana vizată nu poate înainta o plângere împotriva exportatorului de date sau importatorului de date în conformitate cu paragrafele 1 şi 2, în urma unei încălcări de către subcontractant a oricăreia dintre obligaţiile stipulate în Clauza 3 sau în Clauza 11, deoarece atât exportatorul de date, cât şi importatorul de date a dispărut fizic, a încetat să existe în faţa legii sau a dat faliment, subcontractantul este de acord că persoana vizată poate ridica o pretenţie împotriva subcontractantului datelor legată de propriile operaţii de prelucrare conform Clauzelor, ca şi cum ar fi exportatorul de date sau importatorul de date, cu excepţia cazului în care o entitate succesoare şi-a asumat toate obligaţiile legale ale exportatorului de date sau ale importatorului de date prin contract sau prin punerea în aplicare a legii, situaţie în care persoana vizată îşi poate revendica drepturile în faţa unei astfel de entităţi. Răspunderea subcontractantului va fi limitată la propriile operaţiuni de prelucrare conform Clauzelor. </w:t>
      </w:r>
    </w:p>
    <w:p w14:paraId="5EFDC174" w14:textId="77777777" w:rsidR="00237427" w:rsidRPr="00097CE0" w:rsidRDefault="00237427" w:rsidP="00237427">
      <w:pPr>
        <w:pStyle w:val="ProductList-Body"/>
        <w:spacing w:after="120"/>
        <w:jc w:val="center"/>
        <w:outlineLvl w:val="1"/>
      </w:pPr>
      <w:bookmarkStart w:id="215" w:name="_Toc26972897"/>
      <w:r>
        <w:rPr>
          <w:b/>
        </w:rPr>
        <w:t>Clauza 7: Medierea şi jurisdicţia</w:t>
      </w:r>
      <w:bookmarkEnd w:id="215"/>
    </w:p>
    <w:p w14:paraId="5F44745C" w14:textId="77777777" w:rsidR="00237427" w:rsidRPr="00097CE0" w:rsidRDefault="00237427" w:rsidP="00237427">
      <w:pPr>
        <w:pStyle w:val="ProductList-Body"/>
        <w:spacing w:after="120"/>
      </w:pPr>
      <w:r>
        <w:t xml:space="preserve">1. Importatorul de date este de acord că, dacă persoana vizată invocă împotriva sa drepturile terțului beneficiar și/sau pretinde despăgubiri pentru daune conform Clauzelor, importatorul de date va accepta decizia persoanei vizate: </w:t>
      </w:r>
    </w:p>
    <w:p w14:paraId="6030DF50" w14:textId="77777777" w:rsidR="00237427" w:rsidRPr="00097CE0" w:rsidRDefault="00237427" w:rsidP="00237427">
      <w:pPr>
        <w:pStyle w:val="ProductList-Body"/>
        <w:spacing w:after="120"/>
        <w:ind w:left="360"/>
      </w:pPr>
      <w:r>
        <w:t xml:space="preserve">(a) de a aduce disputa la medierea efectuată de o persoană independentă sau, dacă este cazul, de o autoritate de supraveghere; </w:t>
      </w:r>
    </w:p>
    <w:p w14:paraId="4DF3DD7F" w14:textId="77777777" w:rsidR="00237427" w:rsidRPr="00097CE0" w:rsidRDefault="00237427" w:rsidP="00237427">
      <w:pPr>
        <w:pStyle w:val="ProductList-Body"/>
        <w:spacing w:after="120"/>
        <w:ind w:left="360"/>
      </w:pPr>
      <w:r>
        <w:t xml:space="preserve">(b) de a aduce disputa la tribunalele din Statul membru în care este stabilit exportatorul de date. </w:t>
      </w:r>
    </w:p>
    <w:p w14:paraId="1F853E62" w14:textId="77777777" w:rsidR="00237427" w:rsidRPr="00097CE0" w:rsidRDefault="00237427" w:rsidP="00237427">
      <w:pPr>
        <w:pStyle w:val="ProductList-Body"/>
        <w:spacing w:after="120"/>
      </w:pPr>
      <w:r>
        <w:t xml:space="preserve">2. Părțile sunt de acord că alegerea făcută de persoanele vizate nu va prejudicia drepturile fundamentale sau procedurale de a căuta soluții în conformitate cu alte prevederi ale legislației naționale sau internaționale. </w:t>
      </w:r>
    </w:p>
    <w:p w14:paraId="69E0FED8" w14:textId="77777777" w:rsidR="00237427" w:rsidRPr="00097CE0" w:rsidRDefault="00237427" w:rsidP="00237427">
      <w:pPr>
        <w:pStyle w:val="ProductList-Body"/>
        <w:spacing w:after="120"/>
        <w:jc w:val="center"/>
        <w:outlineLvl w:val="1"/>
      </w:pPr>
      <w:bookmarkStart w:id="216" w:name="_Toc26972898"/>
      <w:r>
        <w:rPr>
          <w:b/>
        </w:rPr>
        <w:t>Clauza 8: Cooperarea cu autorităţile de supraveghere</w:t>
      </w:r>
      <w:bookmarkEnd w:id="216"/>
    </w:p>
    <w:p w14:paraId="7150DF5E" w14:textId="77777777" w:rsidR="00237427" w:rsidRPr="00097CE0" w:rsidRDefault="00237427" w:rsidP="00237427">
      <w:pPr>
        <w:pStyle w:val="ProductList-Body"/>
        <w:spacing w:after="120"/>
      </w:pPr>
      <w:r>
        <w:t xml:space="preserve">1. Exportatorul de date este de acord să încredințeze autorității de supraveghere o copie a prezentului contract dacă se solicită acest lucru sau dacă este necesar conform legii aplicabile protecției datelor cu caracter personal. </w:t>
      </w:r>
    </w:p>
    <w:p w14:paraId="4696075E" w14:textId="77777777" w:rsidR="00237427" w:rsidRPr="00097CE0" w:rsidRDefault="00237427" w:rsidP="00237427">
      <w:pPr>
        <w:pStyle w:val="ProductList-Body"/>
        <w:spacing w:after="120"/>
      </w:pPr>
      <w:r>
        <w:t xml:space="preserve">2. Părțile sunt de acord că autoritatea de supraveghere are dreptul de a efectua un audit al importatorului de date și al oricărui subcontractant, cu același scop și respectând aceleași condiții care se aplică unui audit al exportatorului de date conform legii aplicabile protecției datelor cu caracter personal. </w:t>
      </w:r>
    </w:p>
    <w:p w14:paraId="04A5827C" w14:textId="77777777" w:rsidR="00237427" w:rsidRPr="00097CE0" w:rsidRDefault="00237427" w:rsidP="00237427">
      <w:pPr>
        <w:pStyle w:val="ProductList-Body"/>
        <w:spacing w:after="120"/>
      </w:pPr>
      <w:r>
        <w:lastRenderedPageBreak/>
        <w:t xml:space="preserve">3. Importatorul de date va informa imediat exportatorul de date în legătură cu legislația în vigoare care se aplică acestuia sau oricărui subcontractant, prin care se interzice efectuarea unui audit al importatorului de date sau al oricărui subcontractant, conform paragrafului 2. Într-un astfel de caz, exportatorul de date va avea dreptul de a lua măsurile prevăzute în Clauza 5 (b). </w:t>
      </w:r>
    </w:p>
    <w:p w14:paraId="6ED34395" w14:textId="77777777" w:rsidR="00237427" w:rsidRPr="00097CE0" w:rsidRDefault="00237427" w:rsidP="00237427">
      <w:pPr>
        <w:pStyle w:val="ProductList-Body"/>
        <w:spacing w:after="120"/>
        <w:jc w:val="center"/>
        <w:outlineLvl w:val="1"/>
      </w:pPr>
      <w:bookmarkStart w:id="217" w:name="_Toc26972899"/>
      <w:r>
        <w:rPr>
          <w:b/>
        </w:rPr>
        <w:t>Clauza 9: Legea aplicabilă.</w:t>
      </w:r>
      <w:bookmarkEnd w:id="217"/>
    </w:p>
    <w:p w14:paraId="2CDDA326" w14:textId="77777777" w:rsidR="00237427" w:rsidRPr="00097CE0" w:rsidRDefault="00237427" w:rsidP="00237427">
      <w:pPr>
        <w:pStyle w:val="ProductList-Body"/>
        <w:spacing w:after="120"/>
      </w:pPr>
      <w:r>
        <w:t xml:space="preserve">Clauzele vor fi guvernate de legea din Statul membru în care este stabilit exportatorul de date. </w:t>
      </w:r>
    </w:p>
    <w:p w14:paraId="2975AA66" w14:textId="77777777" w:rsidR="00237427" w:rsidRPr="00097CE0" w:rsidRDefault="00237427" w:rsidP="00237427">
      <w:pPr>
        <w:pStyle w:val="ProductList-Body"/>
        <w:keepNext/>
        <w:spacing w:after="120"/>
        <w:jc w:val="center"/>
        <w:outlineLvl w:val="1"/>
      </w:pPr>
      <w:bookmarkStart w:id="218" w:name="_Toc26972900"/>
      <w:r>
        <w:rPr>
          <w:b/>
        </w:rPr>
        <w:t>Clauza 10: Abaterea de la prevederile contractului</w:t>
      </w:r>
      <w:bookmarkEnd w:id="218"/>
    </w:p>
    <w:p w14:paraId="63215952" w14:textId="77777777" w:rsidR="00237427" w:rsidRPr="00097CE0" w:rsidRDefault="00237427" w:rsidP="00237427">
      <w:pPr>
        <w:pStyle w:val="ProductList-Body"/>
        <w:spacing w:after="120"/>
      </w:pPr>
      <w:r>
        <w:t xml:space="preserve">Părţile se obligă să nu se abată şi să nu modifice aceste Clauze. Acest lucru nu împiedică părţile să adauge clauze privind problemele legate de activitate, acolo unde este necesar, atâta timp cât acestea nu contravin Clauzei. </w:t>
      </w:r>
    </w:p>
    <w:p w14:paraId="0987A839" w14:textId="77777777" w:rsidR="00237427" w:rsidRPr="00097CE0" w:rsidRDefault="00237427" w:rsidP="00237427">
      <w:pPr>
        <w:pStyle w:val="ProductList-Body"/>
        <w:spacing w:after="120"/>
        <w:jc w:val="center"/>
        <w:outlineLvl w:val="1"/>
      </w:pPr>
      <w:bookmarkStart w:id="219" w:name="_Toc26972901"/>
      <w:r>
        <w:rPr>
          <w:b/>
        </w:rPr>
        <w:t>Clauza 11: Subcontractarea serviciilor de prelucrare a datelor</w:t>
      </w:r>
      <w:bookmarkEnd w:id="219"/>
    </w:p>
    <w:p w14:paraId="15B511CA" w14:textId="77777777" w:rsidR="00237427" w:rsidRPr="00097CE0" w:rsidRDefault="00237427" w:rsidP="00237427">
      <w:pPr>
        <w:pStyle w:val="ProductList-Body"/>
        <w:spacing w:after="120"/>
      </w:pPr>
      <w:r>
        <w:t xml:space="preserve">1. Importatorul de date nu va subcontracta niciuna dintre operaţiunile de prelucrare efectuate în numele exportatorului de date conform Clauzelor fără consimţământul prealabil în scris al exportatorului de date. În cazul în care importatorul de date subcontractează obligațiile conform Clauzelor, cu consimțământul exportatorului de date, va face acest lucru numai prin intermediul unui contract scris cu subcontractantul, prin care se impun aceleași obligații asupra subcontractantului ca și cele impuse asupra importatorului de date conform Clauzelor. În cazul în care subcontractantul nu reuşeşte să-şi îndeplinească obligaţiile privind protecţia datelor cu caracter personal conform unui astfel de contract scris, importatorul de date va rămâne pe deplin responsabil faţă de exportatorul de date pentru îndeplinirea obligaţiilor subcontractantului, conform unui astfel de contract. </w:t>
      </w:r>
    </w:p>
    <w:p w14:paraId="5E782FAC" w14:textId="77777777" w:rsidR="00237427" w:rsidRPr="00097CE0" w:rsidRDefault="00237427" w:rsidP="00237427">
      <w:pPr>
        <w:pStyle w:val="ProductList-Body"/>
        <w:spacing w:after="120"/>
      </w:pPr>
      <w:r>
        <w:t xml:space="preserve">2. Contractul prealabil scris încheiat între importatorul de date şi subcontractant va prevede, de asemenea, o clauză privind terţul beneficiar aşa cum se stipulează în Clauza 3 pentru situaţiile în care persoanele vizate nu pot ridica o pretenţie pentru despăgubirile la care se face referire în paragraful 1 al Clauzei 6 atât împotriva exportatorului de date, cât şi împotriva importatorului de date, deoarece aceştia au dispărut fizic, au încetat să existe în faţa legii sau au dat faliment şi nicio entitate succesoare nu şi-a asumat toate obligaţiile legale ale exportatorului de date sau ale importatorului de date prin contract sau prin aplicarea legii. Răspunderea terţă parte a subcontractantului va fi limitată la propriile operaţiuni de prelucrare conform Clauzelor. </w:t>
      </w:r>
    </w:p>
    <w:p w14:paraId="43C9C9A7" w14:textId="77777777" w:rsidR="00237427" w:rsidRPr="00097CE0" w:rsidRDefault="00237427" w:rsidP="00237427">
      <w:pPr>
        <w:pStyle w:val="ProductList-Body"/>
        <w:spacing w:after="120"/>
      </w:pPr>
      <w:r>
        <w:t xml:space="preserve">3. Prevederile legate de aspectele privind protecția datelor cu caracter personal în cursul procesului de subcontractare din cadrul contractului la care se face referire în paragraful 1 vor fi reglementate de legislația Statului membru în care este stabilit exportatorul de date. </w:t>
      </w:r>
    </w:p>
    <w:p w14:paraId="2F49E249" w14:textId="77777777" w:rsidR="00237427" w:rsidRPr="00097CE0" w:rsidRDefault="00237427" w:rsidP="00237427">
      <w:pPr>
        <w:pStyle w:val="ProductList-Body"/>
        <w:spacing w:after="120"/>
      </w:pPr>
      <w:r>
        <w:t xml:space="preserve">4. Exportatorul de date va păstra o listă cu contractele de subcontractare a serviciilor de prelucrare a datelor încheiate conform Clauzelor şi notificate de importatorul de date conform Clauzei 5 (j), care vor fi actualizate cel puţin o dată pe an. Lista va fi pusă la dispoziția autorității de supraveghere pentru protecția datelor cu caracter personal a exportatorului de date. </w:t>
      </w:r>
    </w:p>
    <w:p w14:paraId="4574F0A5" w14:textId="77777777" w:rsidR="00237427" w:rsidRPr="00097CE0" w:rsidRDefault="00237427" w:rsidP="00237427">
      <w:pPr>
        <w:pStyle w:val="ProductList-Body"/>
        <w:spacing w:after="120"/>
        <w:jc w:val="center"/>
        <w:outlineLvl w:val="1"/>
      </w:pPr>
      <w:bookmarkStart w:id="220" w:name="_Toc26972902"/>
      <w:r>
        <w:rPr>
          <w:b/>
        </w:rPr>
        <w:t>Clauza 12: Obligaţiile după încetarea serviciilor de prelucrare a datelor cu caracter personal</w:t>
      </w:r>
      <w:bookmarkEnd w:id="220"/>
    </w:p>
    <w:p w14:paraId="7B3BCEF6" w14:textId="77777777" w:rsidR="00237427" w:rsidRPr="00097CE0" w:rsidRDefault="00237427" w:rsidP="00237427">
      <w:pPr>
        <w:pStyle w:val="ProductList-Body"/>
        <w:spacing w:after="120"/>
      </w:pPr>
      <w:r>
        <w:t xml:space="preserve">1. Părţile sunt de acord că, la încetarea furnizării serviciilor de prelucrare a datelor, importatorul de date şi subcontractantul vor returna exportatorului de date, la alegerea acestuia, toate datele cu caracter personal transferate şi copiile acestora sau va distruge toate datele cu caracter personal şi va dovedi exportatorului de date că a făcut acest lucru, exceptând cazul în care legislaţia aplicată importatorului de date îl împiedică să returneze sau să distrugă total sau parţial datele cu caracter personal transferate. În acest caz, importatorul de date garantează că va păstra confidenţialitatea datelor cu caracter personal transferate şi că nu le va mai prelucra în mod activ. </w:t>
      </w:r>
    </w:p>
    <w:p w14:paraId="407FA961" w14:textId="77777777" w:rsidR="00237427" w:rsidRPr="00097CE0" w:rsidRDefault="00237427" w:rsidP="00237427">
      <w:pPr>
        <w:pStyle w:val="ProductList-Body"/>
        <w:spacing w:after="120"/>
      </w:pPr>
      <w:r>
        <w:t>2. Importatorul de date și subcontractantul garantează că, la solicitarea exportatorului de date și/sau a autorității de supraveghere, vor supune centrele de prelucrare a datelor cu caracter personal unui audit al măsurilor la care se face referire în paragraful 1.</w:t>
      </w:r>
    </w:p>
    <w:p w14:paraId="0033F340" w14:textId="77777777" w:rsidR="00237427" w:rsidRPr="00097CE0" w:rsidRDefault="00237427" w:rsidP="00237427">
      <w:pPr>
        <w:pStyle w:val="ProductList-Body"/>
        <w:spacing w:after="120"/>
        <w:jc w:val="center"/>
        <w:outlineLvl w:val="1"/>
      </w:pPr>
      <w:bookmarkStart w:id="221" w:name="Appendix1toAttachment3"/>
      <w:bookmarkStart w:id="222" w:name="_Toc26972903"/>
      <w:bookmarkStart w:id="223" w:name="Appendix1toAttachment2"/>
      <w:r>
        <w:rPr>
          <w:b/>
        </w:rPr>
        <w:t>Anexa 1 la Clauzele contractuale tip</w:t>
      </w:r>
      <w:bookmarkEnd w:id="221"/>
      <w:bookmarkEnd w:id="222"/>
    </w:p>
    <w:bookmarkEnd w:id="223"/>
    <w:p w14:paraId="087608EF" w14:textId="77777777" w:rsidR="00D80506" w:rsidRPr="00237427" w:rsidRDefault="00D80506" w:rsidP="00D80506">
      <w:pPr>
        <w:pStyle w:val="ProductList-Body"/>
        <w:spacing w:after="120"/>
      </w:pPr>
      <w:r>
        <w:rPr>
          <w:b/>
          <w:bCs/>
        </w:rPr>
        <w:t>Exportatorul de date</w:t>
      </w:r>
      <w:r w:rsidRPr="007A1C31">
        <w:rPr>
          <w:b/>
          <w:bCs/>
        </w:rPr>
        <w:t xml:space="preserve">: </w:t>
      </w:r>
      <w:r>
        <w:t xml:space="preserve">Clientul este exportatorul de date. Exportatorul de date este un utilizator al Serviciilor online sau Serviciilor profesionale, așa cum este definit în DPA și TSO. </w:t>
      </w:r>
    </w:p>
    <w:p w14:paraId="33417E0F" w14:textId="77777777" w:rsidR="00D80506" w:rsidRPr="00237427" w:rsidRDefault="00D80506" w:rsidP="00D80506">
      <w:pPr>
        <w:pStyle w:val="ProductList-Body"/>
        <w:spacing w:after="120"/>
      </w:pPr>
      <w:r>
        <w:rPr>
          <w:b/>
        </w:rPr>
        <w:t>Importatorul de date:</w:t>
      </w:r>
      <w:r>
        <w:t xml:space="preserve"> Importatorul de date este MICROSOFT CORPORATION, producător global de produse software și servicii. </w:t>
      </w:r>
    </w:p>
    <w:p w14:paraId="4B2CE6FA" w14:textId="728DD8FE" w:rsidR="00237427" w:rsidRPr="00097CE0" w:rsidRDefault="00D80506" w:rsidP="00D80506">
      <w:pPr>
        <w:pStyle w:val="ProductList-Body"/>
        <w:spacing w:after="120"/>
      </w:pPr>
      <w:r>
        <w:rPr>
          <w:b/>
        </w:rPr>
        <w:t>Persoanele vizate</w:t>
      </w:r>
      <w:r w:rsidRPr="007A1C31">
        <w:rPr>
          <w:b/>
          <w:bCs/>
        </w:rPr>
        <w:t>:</w:t>
      </w:r>
      <w:r>
        <w:t xml:space="preserve"> Persoanele vizate includ reprezentanții și utilizatorii finali ai exportatorului de date, inclusiv angajații, contractorii, colaboratorii și clienții exportatorului de date. Persoanele vizate pot include și persoane care încearcă să comunice sau să transfere informații personale către utilizatorii serviciilor furnizate de importatorul de date. </w:t>
      </w:r>
      <w:r>
        <w:rPr>
          <w:rFonts w:cstheme="minorHAnsi"/>
          <w:szCs w:val="18"/>
        </w:rPr>
        <w:t>Microsoft recunoaște că, în funcție de utilizarea de către Client a Serviciilor online sau Serviciilor profesionale, Clientul poate opta să includă date cu caracter personal de la oricare dintre următoarele tipuri de persoane vizate în Datele cu caracter personal</w:t>
      </w:r>
      <w:r w:rsidR="00237427">
        <w:rPr>
          <w:rFonts w:cstheme="minorHAnsi"/>
          <w:szCs w:val="18"/>
        </w:rPr>
        <w:t>:</w:t>
      </w:r>
    </w:p>
    <w:p w14:paraId="14A5F2BE" w14:textId="77777777" w:rsidR="00237427" w:rsidRPr="00097CE0" w:rsidRDefault="00237427" w:rsidP="00F1097D">
      <w:pPr>
        <w:numPr>
          <w:ilvl w:val="0"/>
          <w:numId w:val="8"/>
        </w:numPr>
        <w:spacing w:after="120" w:line="240" w:lineRule="auto"/>
      </w:pPr>
      <w:r>
        <w:rPr>
          <w:rFonts w:eastAsia="Times New Roman" w:cstheme="minorHAnsi"/>
          <w:color w:val="212121"/>
          <w:sz w:val="18"/>
          <w:szCs w:val="18"/>
        </w:rPr>
        <w:t>Angajaţi, contractori şi lucrători temporari (curenţi, foşti, în viitor) ai exportatorului de date;</w:t>
      </w:r>
    </w:p>
    <w:p w14:paraId="3D5E2868" w14:textId="77777777" w:rsidR="00237427" w:rsidRPr="00097CE0" w:rsidRDefault="00237427" w:rsidP="00F1097D">
      <w:pPr>
        <w:numPr>
          <w:ilvl w:val="0"/>
          <w:numId w:val="8"/>
        </w:numPr>
        <w:spacing w:after="120" w:line="240" w:lineRule="auto"/>
      </w:pPr>
      <w:r>
        <w:rPr>
          <w:rFonts w:eastAsia="Times New Roman" w:cstheme="minorHAnsi"/>
          <w:color w:val="212121"/>
          <w:sz w:val="18"/>
          <w:szCs w:val="18"/>
        </w:rPr>
        <w:t>În funcţie de cele de mai sus;</w:t>
      </w:r>
    </w:p>
    <w:p w14:paraId="6040FF43" w14:textId="77777777" w:rsidR="00237427" w:rsidRPr="00097CE0" w:rsidRDefault="00237427" w:rsidP="00F1097D">
      <w:pPr>
        <w:numPr>
          <w:ilvl w:val="0"/>
          <w:numId w:val="8"/>
        </w:numPr>
        <w:spacing w:after="120" w:line="240" w:lineRule="auto"/>
      </w:pPr>
      <w:r>
        <w:rPr>
          <w:rFonts w:eastAsia="Times New Roman" w:cstheme="minorHAnsi"/>
          <w:color w:val="212121"/>
          <w:sz w:val="18"/>
          <w:szCs w:val="18"/>
        </w:rPr>
        <w:t>Colaboratorii sau persoanele de contact (persoane fizice) ale exportatorului de date sau angajaţii, contractorii sau muncitorii angajaţi temporar ai entităţii legale colaboratori sau persoane de contact (curenţi, viitori, foşti);</w:t>
      </w:r>
    </w:p>
    <w:p w14:paraId="388D933E" w14:textId="77777777" w:rsidR="00237427" w:rsidRPr="00097CE0" w:rsidRDefault="00237427" w:rsidP="00F1097D">
      <w:pPr>
        <w:numPr>
          <w:ilvl w:val="0"/>
          <w:numId w:val="8"/>
        </w:numPr>
        <w:spacing w:after="120" w:line="240" w:lineRule="auto"/>
      </w:pPr>
      <w:r>
        <w:rPr>
          <w:rFonts w:eastAsia="Times New Roman" w:cstheme="minorHAnsi"/>
          <w:color w:val="212121"/>
          <w:sz w:val="18"/>
          <w:szCs w:val="18"/>
        </w:rPr>
        <w:lastRenderedPageBreak/>
        <w:t>Utilizatorii (de ex., clienţi, pacienţi, vizitori etc.) şi alte persoane vizate care sunt utilizatori ai serviciilor furnizate de exportatorul de date;</w:t>
      </w:r>
    </w:p>
    <w:p w14:paraId="2A568C90" w14:textId="77777777" w:rsidR="00237427" w:rsidRPr="00097CE0" w:rsidRDefault="00237427" w:rsidP="00F1097D">
      <w:pPr>
        <w:numPr>
          <w:ilvl w:val="0"/>
          <w:numId w:val="8"/>
        </w:numPr>
        <w:spacing w:after="120" w:line="240" w:lineRule="auto"/>
      </w:pPr>
      <w:r>
        <w:rPr>
          <w:rFonts w:eastAsia="Times New Roman" w:cstheme="minorHAnsi"/>
          <w:color w:val="212121"/>
          <w:sz w:val="18"/>
          <w:szCs w:val="18"/>
        </w:rPr>
        <w:t>Parteneri, acţionari sau persoane care colaborează, comunică sau interacţionează în alt fel în mod activ cu angajaţii exportatorului de date şi/sau utilizează instrumente de comunicare precum aplicaţii şi site-uri web furnizate de exportatorul de date;</w:t>
      </w:r>
    </w:p>
    <w:p w14:paraId="555B3E63" w14:textId="77777777" w:rsidR="00237427" w:rsidRPr="00097CE0" w:rsidRDefault="00237427" w:rsidP="00F1097D">
      <w:pPr>
        <w:numPr>
          <w:ilvl w:val="0"/>
          <w:numId w:val="8"/>
        </w:numPr>
        <w:spacing w:after="120" w:line="240" w:lineRule="auto"/>
      </w:pPr>
      <w:r>
        <w:rPr>
          <w:rFonts w:eastAsia="Times New Roman" w:cstheme="minorHAnsi"/>
          <w:color w:val="212121"/>
          <w:sz w:val="18"/>
          <w:szCs w:val="18"/>
        </w:rPr>
        <w:t>Acţionari sau persoane care interacţionează în mod pasiv cu exportatorul de date (de ex. deoarece fac subiectul unei investigaţii, cercetări sau sunt menţionaţi în documente sau corespondenţă de la sau către exportatorul de date);</w:t>
      </w:r>
    </w:p>
    <w:p w14:paraId="28754025" w14:textId="77777777" w:rsidR="00237427" w:rsidRPr="00097CE0" w:rsidRDefault="00237427" w:rsidP="00F1097D">
      <w:pPr>
        <w:numPr>
          <w:ilvl w:val="0"/>
          <w:numId w:val="8"/>
        </w:numPr>
        <w:spacing w:after="120" w:line="240" w:lineRule="auto"/>
      </w:pPr>
      <w:r>
        <w:rPr>
          <w:rFonts w:eastAsia="Times New Roman" w:cstheme="minorHAnsi"/>
          <w:color w:val="212121"/>
          <w:sz w:val="18"/>
          <w:szCs w:val="18"/>
        </w:rPr>
        <w:t>Minori; sau</w:t>
      </w:r>
    </w:p>
    <w:p w14:paraId="352A9FA9" w14:textId="77777777" w:rsidR="00237427" w:rsidRPr="00097CE0" w:rsidRDefault="00237427" w:rsidP="00F1097D">
      <w:pPr>
        <w:numPr>
          <w:ilvl w:val="0"/>
          <w:numId w:val="8"/>
        </w:numPr>
        <w:spacing w:after="120" w:line="240" w:lineRule="auto"/>
      </w:pPr>
      <w:r>
        <w:rPr>
          <w:rFonts w:eastAsia="Times New Roman" w:cstheme="minorHAnsi"/>
          <w:color w:val="212121"/>
          <w:sz w:val="18"/>
          <w:szCs w:val="18"/>
        </w:rPr>
        <w:t>Persoane cu privilegii profesionale (de ex., doctori, avocaţi, notari, lucrători religioşi etc.).</w:t>
      </w:r>
    </w:p>
    <w:p w14:paraId="7A6D749A" w14:textId="3C159B20" w:rsidR="00237427" w:rsidRPr="00097CE0" w:rsidRDefault="00237427" w:rsidP="00AE239C">
      <w:pPr>
        <w:pStyle w:val="ProductList-Body"/>
        <w:spacing w:after="120"/>
      </w:pPr>
      <w:r>
        <w:rPr>
          <w:b/>
        </w:rPr>
        <w:t>Categoriile de date</w:t>
      </w:r>
      <w:r w:rsidRPr="00A8463A">
        <w:rPr>
          <w:b/>
          <w:bCs/>
        </w:rPr>
        <w:t>:</w:t>
      </w:r>
      <w:r>
        <w:t xml:space="preserve"> </w:t>
      </w:r>
      <w:r w:rsidR="00D80506">
        <w:t xml:space="preserve">Datele cu caracter personal transferate care sunt incluse în e-mailuri, documente și alte date în format electronic în contextul Serviciilor online sau Serviciilor profesionale. </w:t>
      </w:r>
      <w:r w:rsidR="00D80506">
        <w:rPr>
          <w:rFonts w:eastAsia="Times New Roman" w:cstheme="minorHAnsi"/>
          <w:color w:val="212121"/>
          <w:szCs w:val="18"/>
        </w:rPr>
        <w:t>Microsoft recunoaște că, în funcție de utilizarea de către Client a Serviciilor online sau Serviciilor profesionale, Clientul poate opta să includă date cu caracter personal din oricare dintre următoarele categorii în Datele cu caracter personal</w:t>
      </w:r>
      <w:r>
        <w:rPr>
          <w:rFonts w:eastAsia="Times New Roman" w:cstheme="minorHAnsi"/>
          <w:color w:val="212121"/>
          <w:szCs w:val="18"/>
        </w:rPr>
        <w:t>:</w:t>
      </w:r>
    </w:p>
    <w:p w14:paraId="541F36CC"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Date cu caracter personal de bază (de exemplu locul naşterii, strada sau numărul casei (adresă), codul poştal, oraşul de domiciliu, ţara de domiciliu, numărul de telefon mobil, prenumele, numele de familie, iniţialele, adresa de e-mail, sexul, data naşterii), inclusiv date cu caracter personal de bază despre copii şi membrii familiei;</w:t>
      </w:r>
    </w:p>
    <w:p w14:paraId="4C861DE1"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Date de autentificare (de exemplu nume utilizator, parolă sau cod PIN, întrebare de securitate, jurnal de audit);</w:t>
      </w:r>
    </w:p>
    <w:p w14:paraId="50351E8C"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Informaţii de contact (de exemplu, adresa, e-mailul, numere de telefon, identificatori de social media; detalii contact în caz de urgenţă);</w:t>
      </w:r>
    </w:p>
    <w:p w14:paraId="20E1CA96"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Numerele unice de identificare şi semnăturile (de exemplu codul numeric personal, numărul contului bancar, numărul de card sau al pașaportului, numărul carnetului de șofer și datele de înregistrare ale autovehiculului, adrese IP, marca de angajat, numărul de student, numărul de pacient, semnătura, identificatorul unic în tehnologii de urmărire);</w:t>
      </w:r>
    </w:p>
    <w:p w14:paraId="11259B49"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 xml:space="preserve">Identificatori pseudonimi; </w:t>
      </w:r>
    </w:p>
    <w:p w14:paraId="6AC2FB3C"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Informații financiare și de asigurări (de exemplu numărul asigurării, numele și numărul contului bancar, numele și numărul cardului de credit, numărul facturii, venitul, tipul de asigurare, comportamentul de plată, scorul de credit);</w:t>
      </w:r>
    </w:p>
    <w:p w14:paraId="552D2415"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Informații comerciale (de exemplu istoricul de achiziţii, oferte speciale, informaţii de abonare, istoricul de plată);</w:t>
      </w:r>
    </w:p>
    <w:p w14:paraId="3FCE1A10"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 xml:space="preserve">Informaţii biometrice (de exemplu DNA, amprente şi scanări de iris); </w:t>
      </w:r>
    </w:p>
    <w:p w14:paraId="60CAA8E2"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Date de locaţie (de exemplu, ID celular, date de reţea geo-localizare, locaţia la începutul/sfârşitul apelului. Datele de locaţie derivate din utilizarea punctelor de acces Wi-Fi);</w:t>
      </w:r>
    </w:p>
    <w:p w14:paraId="59BDD478"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Fotografii, audio şi video;</w:t>
      </w:r>
    </w:p>
    <w:p w14:paraId="628CEEC9"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Activitatea pe Internet (de exemplu istoricul de navigare, istoricul de căutare, citire, vizionare de televiziune, activităţi de ascultare posturi radio);</w:t>
      </w:r>
    </w:p>
    <w:p w14:paraId="53B18423"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Identificare dispozitiv (de exemplu numărul IMEI, numărul cartelei SIM, adresa MAC);</w:t>
      </w:r>
    </w:p>
    <w:p w14:paraId="5C271ADD"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Stabilirea profilului (de exemplu pe baza unui comportament criminal sau anti-social observat sau profiluri pseudonime pe baza adreselor URL vizitate, fluxurilor de clicuri, jurnalelor de navigare, adreselor IP, domenii, aplicaţii instalate sau profiluri bazate pe preferinţele de marketing);</w:t>
      </w:r>
    </w:p>
    <w:p w14:paraId="633E7C8E"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Date de RU şi recrutare (de exemplu declaraţia statutului de angajare, informaţii de recrutare (precum CV, istoric angajări, detalii istoric educaţie), date despre post şi funcţie, inclusiv orele lucrate, evaluări şi salariu, detalii permis de muncă, disponibilitate, termenii de angajare, detalii fiscale, detalii de plată, detalii de asigurări şi locaţie şi organizaţii);</w:t>
      </w:r>
    </w:p>
    <w:p w14:paraId="6F3D3F7B"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Date despre educaţie (de exemplu istoricul educaţiei, educaţia curentă, grade şi rezultate, cea mai înaltă gradaţie atinsă, dizabilităţi de învăţare);</w:t>
      </w:r>
    </w:p>
    <w:p w14:paraId="1BB9411B"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 xml:space="preserve">Informaţii despre cetăţenie şi rezidenţă (de exemplu cetăţenia, starea de naturalizare, statutul marital, naţionalitate, statutul de emigrant, datele de paşaport, detalii de rezidenţă sau permis de lucru); </w:t>
      </w:r>
    </w:p>
    <w:p w14:paraId="2D03602F"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 xml:space="preserve">Informaţiile prelucrate pentru realizarea unei activităţi în interesul public sau exercitată de o autoritate oficială; </w:t>
      </w:r>
    </w:p>
    <w:p w14:paraId="758DA777"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lastRenderedPageBreak/>
        <w:t>Categorii speciale de date (de exemplu originea rasială sau etnică, opiniile politice, credinţele religioase sau filozofice, apartanenţa la sindicate, date genetice, date biometrice pentru identificarea în mod unic a unei persoane fizice, date privitoare la sănătate, date privitoare la viaţa sau orientarea sexuală a unei persoane fizice sau date privitoare la condamnările penale sau la infracţiuni); sau</w:t>
      </w:r>
    </w:p>
    <w:p w14:paraId="565E6981" w14:textId="77777777" w:rsidR="00237427" w:rsidRPr="00097CE0" w:rsidRDefault="00237427" w:rsidP="00F1097D">
      <w:pPr>
        <w:pStyle w:val="ListParagraph"/>
        <w:numPr>
          <w:ilvl w:val="0"/>
          <w:numId w:val="9"/>
        </w:numPr>
        <w:spacing w:after="120" w:line="240" w:lineRule="auto"/>
        <w:contextualSpacing w:val="0"/>
      </w:pPr>
      <w:r>
        <w:rPr>
          <w:rFonts w:eastAsia="Times New Roman" w:cstheme="minorHAnsi"/>
          <w:color w:val="212121"/>
          <w:sz w:val="18"/>
          <w:szCs w:val="18"/>
        </w:rPr>
        <w:t>Orice alt fel de date cu caracter personal identificate în articolul 4 din GDPR.</w:t>
      </w:r>
    </w:p>
    <w:p w14:paraId="7F025BA4" w14:textId="77777777" w:rsidR="00237427" w:rsidRPr="00097CE0" w:rsidRDefault="00237427" w:rsidP="00237427">
      <w:pPr>
        <w:pStyle w:val="ProductList-Body"/>
        <w:spacing w:after="120"/>
      </w:pPr>
      <w:r>
        <w:rPr>
          <w:b/>
        </w:rPr>
        <w:t>Operaţiunile de prelucrare</w:t>
      </w:r>
      <w:r w:rsidRPr="00A8463A">
        <w:rPr>
          <w:b/>
          <w:bCs/>
        </w:rPr>
        <w:t>:</w:t>
      </w:r>
      <w:r>
        <w:t xml:space="preserve"> Datele cu caracter personal transferate vor fi supuse următoarelor activități principale de prelucrare: </w:t>
      </w:r>
    </w:p>
    <w:p w14:paraId="1E25F8F4" w14:textId="6D030FF7" w:rsidR="00D80506" w:rsidRPr="00237427" w:rsidRDefault="00D80506" w:rsidP="00D80506">
      <w:pPr>
        <w:pStyle w:val="ProductList-Body"/>
        <w:spacing w:after="120"/>
        <w:ind w:left="547"/>
      </w:pPr>
      <w:r>
        <w:rPr>
          <w:b/>
        </w:rPr>
        <w:t>a. Durata şi obiectul prelucrării datelor</w:t>
      </w:r>
      <w:r w:rsidRPr="007C68CC">
        <w:rPr>
          <w:b/>
          <w:bCs/>
        </w:rPr>
        <w:t>.</w:t>
      </w:r>
      <w:r>
        <w:t xml:space="preserve"> Durata prelucrării datelor va fi termenul stipulat în contractul de licențiere de volum în vigoare încheiat între exportatorul de date și entitatea Microsoft la care sunt anexate aceste Clauze contractuale </w:t>
      </w:r>
      <w:r w:rsidR="00B86B54">
        <w:t>standard</w:t>
      </w:r>
      <w:r>
        <w:t xml:space="preserve">(„Microsoft”). Obiectivul prelucrării datelor este furnizarea Serviciilor online sau Serviciilor profesionale. </w:t>
      </w:r>
    </w:p>
    <w:p w14:paraId="31CC7080" w14:textId="77777777" w:rsidR="00D80506" w:rsidRPr="00237427" w:rsidRDefault="00D80506" w:rsidP="00D80506">
      <w:pPr>
        <w:pStyle w:val="ProductList-Body"/>
        <w:spacing w:after="120"/>
        <w:ind w:left="547"/>
      </w:pPr>
      <w:r>
        <w:rPr>
          <w:b/>
          <w:bCs/>
        </w:rPr>
        <w:t>b. Sfera de acţiune şi scopul prelucrării datelor</w:t>
      </w:r>
      <w:r w:rsidRPr="007C68CC">
        <w:rPr>
          <w:b/>
          <w:bCs/>
        </w:rPr>
        <w:t>.</w:t>
      </w:r>
      <w:r>
        <w:t xml:space="preserve"> Sfera de acțiune și scopul prelucrării datelor cu caracter personal sunt descrise în secțiunea „Prelucrarea datelor cu caracter personal; GDPR” din DPA. Importatorul de date operează o rețea globală de centre de date și centre de management/asistență, iar prelucrarea poate avea loc în orice jurisdicție în care importatorul de date sau subcontractanții săi operează astfel de centre în conformitate cu secțiunea „Practici și politici de securitate” din DPA. </w:t>
      </w:r>
    </w:p>
    <w:p w14:paraId="0B049966" w14:textId="77777777" w:rsidR="00D80506" w:rsidRPr="00237427" w:rsidRDefault="00D80506" w:rsidP="00D80506">
      <w:pPr>
        <w:pStyle w:val="ProductList-Body"/>
        <w:spacing w:after="120"/>
        <w:ind w:left="547"/>
      </w:pPr>
      <w:r>
        <w:rPr>
          <w:b/>
        </w:rPr>
        <w:t>c. Accesarea Datelor Clientului și a Datelor cu caracter personal</w:t>
      </w:r>
      <w:r w:rsidRPr="007C68CC">
        <w:rPr>
          <w:b/>
          <w:bCs/>
        </w:rPr>
        <w:t>.</w:t>
      </w:r>
      <w:r>
        <w:t xml:space="preserve"> Pe perioada stipulată în contractul de licențiere de volum în vigoare, importatorul de date, la alegerea sa și după cum este necesar în baza legii care aplică Articolul 12 (b) al Directivei UE cu privire la protecția datelor cu caracter personal, fie: (1) îi va oferi exportatorului de date posibilitatea de a corecta, a şterge sau a bloca Datele de client și datele cu caracter personal, fie (2) va corecta, va şterge sau va bloca respectivele Date în numele său. </w:t>
      </w:r>
    </w:p>
    <w:p w14:paraId="4A7D88B0" w14:textId="77777777" w:rsidR="00D80506" w:rsidRPr="00237427" w:rsidRDefault="00D80506" w:rsidP="00D80506">
      <w:pPr>
        <w:pStyle w:val="ProductList-Body"/>
        <w:spacing w:after="120"/>
        <w:ind w:left="547"/>
      </w:pPr>
      <w:r>
        <w:rPr>
          <w:b/>
        </w:rPr>
        <w:t>d. Instrucţiunile exportatorului de date</w:t>
      </w:r>
      <w:r w:rsidRPr="007C68CC">
        <w:rPr>
          <w:b/>
          <w:bCs/>
        </w:rPr>
        <w:t xml:space="preserve">. </w:t>
      </w:r>
      <w:r>
        <w:t xml:space="preserve">Pentru Serviciile online și Serviciile profesionale, importatorul de date va acționa numai conform Instrucțiunilor de la exportatorul de date, așa cum sunt transmise de către Microsoft. </w:t>
      </w:r>
    </w:p>
    <w:p w14:paraId="4CF1AF57" w14:textId="77777777" w:rsidR="00D80506" w:rsidRPr="00237427" w:rsidRDefault="00D80506" w:rsidP="00D80506">
      <w:pPr>
        <w:pStyle w:val="ProductList-Body"/>
        <w:spacing w:after="120"/>
        <w:ind w:left="547"/>
      </w:pPr>
      <w:r>
        <w:rPr>
          <w:b/>
        </w:rPr>
        <w:t>e. Ștergerea sau returnarea Datelor Clientului sau Datelor cu caracter personal</w:t>
      </w:r>
      <w:r w:rsidRPr="007C68CC">
        <w:rPr>
          <w:b/>
          <w:bCs/>
        </w:rPr>
        <w:t>.</w:t>
      </w:r>
      <w:r>
        <w:t xml:space="preserve"> La expirarea sau la încetarea utilizării de către exportatorul de date a Serviciilor online sau Serviciilor profesionale, acesta are dreptul să preia Datele Clientului și datele cu caracter personal, iar importatorul de date va șterge Datele Clientului și datele cu caracter personal, conform Termenilor DPA aplicabili contractului. </w:t>
      </w:r>
    </w:p>
    <w:p w14:paraId="6EE0698E" w14:textId="77777777" w:rsidR="00D80506" w:rsidRPr="00237427" w:rsidRDefault="00D80506" w:rsidP="00D80506">
      <w:pPr>
        <w:pStyle w:val="ProductList-Body"/>
        <w:spacing w:after="120"/>
      </w:pPr>
      <w:r>
        <w:rPr>
          <w:b/>
        </w:rPr>
        <w:t>Subcontractorii</w:t>
      </w:r>
      <w:r w:rsidRPr="007C5EEB">
        <w:rPr>
          <w:b/>
          <w:bCs/>
        </w:rPr>
        <w:t>:</w:t>
      </w:r>
      <w:r>
        <w:t xml:space="preserve"> În conformitate cu DPA, importatorul de date are dreptul să angajeze alte firme pentru a presta servicii limitate în numele său, cum ar fi serviciul de asistență pentru clienți. Tuturor acestor subcontractori li se va permite să obțină Datele Clientului și datele cu caracter personal doar în scopul furnizării serviciilor pentru care importatorul de date a fost contractat și le este interzis să utilizeze Datele Clientului și datele cu caracter personal în orice alt scop.</w:t>
      </w:r>
    </w:p>
    <w:p w14:paraId="323E5B55" w14:textId="298867F3" w:rsidR="00D80506" w:rsidRPr="00237427" w:rsidRDefault="00E645FD" w:rsidP="00D80506">
      <w:pPr>
        <w:pStyle w:val="ProductList-Body"/>
        <w:spacing w:after="120"/>
        <w:jc w:val="center"/>
        <w:outlineLvl w:val="1"/>
        <w:rPr>
          <w:b/>
        </w:rPr>
      </w:pPr>
      <w:bookmarkStart w:id="224" w:name="_Toc26972904"/>
      <w:r>
        <w:rPr>
          <w:b/>
        </w:rPr>
        <w:t>A</w:t>
      </w:r>
      <w:r>
        <w:t xml:space="preserve">mendamentul </w:t>
      </w:r>
      <w:r w:rsidR="00D80506">
        <w:rPr>
          <w:b/>
        </w:rPr>
        <w:t>2 la Clauzele contractuale tip</w:t>
      </w:r>
      <w:bookmarkEnd w:id="224"/>
    </w:p>
    <w:p w14:paraId="1D429157" w14:textId="77777777" w:rsidR="00D80506" w:rsidRPr="00237427" w:rsidRDefault="00D80506" w:rsidP="00D80506">
      <w:pPr>
        <w:pStyle w:val="ProductList-Body"/>
        <w:spacing w:after="120"/>
      </w:pPr>
      <w:r>
        <w:t>Descrierea măsurilor tehnice și organizatorice de securitate implementate de importatorul de date în conformitate cu Clauzele 4 (d) și 5 (c):</w:t>
      </w:r>
    </w:p>
    <w:p w14:paraId="1DCE78B2" w14:textId="77777777" w:rsidR="00D80506" w:rsidRPr="00237427" w:rsidRDefault="00D80506" w:rsidP="00D80506">
      <w:pPr>
        <w:pStyle w:val="ProductList-Body"/>
        <w:spacing w:after="120"/>
      </w:pPr>
      <w:r>
        <w:t xml:space="preserve">1. </w:t>
      </w:r>
      <w:r>
        <w:rPr>
          <w:b/>
        </w:rPr>
        <w:t>P</w:t>
      </w:r>
      <w:r w:rsidRPr="00D86CAE">
        <w:rPr>
          <w:b/>
          <w:spacing w:val="-2"/>
        </w:rPr>
        <w:t>ersonalul</w:t>
      </w:r>
      <w:r w:rsidRPr="007C5EEB">
        <w:rPr>
          <w:b/>
          <w:bCs/>
          <w:spacing w:val="-2"/>
        </w:rPr>
        <w:t>.</w:t>
      </w:r>
      <w:r w:rsidRPr="00D86CAE">
        <w:rPr>
          <w:spacing w:val="-2"/>
        </w:rPr>
        <w:t xml:space="preserve"> Personalul importatorului de date nu va prelucra Datele clientului sau datele cu caracter personal fără autorizare. Personalul este obligat să păstreze confidențialitatea Datelor clientului sau datelor cu caracter personal, iar această obligație continuă chiar și după încetarea angajamentului. </w:t>
      </w:r>
    </w:p>
    <w:p w14:paraId="14F90016" w14:textId="77777777" w:rsidR="00D80506" w:rsidRPr="00237427" w:rsidRDefault="00D80506" w:rsidP="00D80506">
      <w:pPr>
        <w:pStyle w:val="ProductList-Body"/>
        <w:spacing w:after="120"/>
      </w:pPr>
      <w:r>
        <w:t xml:space="preserve">2. </w:t>
      </w:r>
      <w:r>
        <w:rPr>
          <w:b/>
        </w:rPr>
        <w:t>Persoana de contact pentru confidențialitatea datelor cu caracter personal.</w:t>
      </w:r>
      <w:r>
        <w:t xml:space="preserve"> Ofițerul importatorului de date pentru confidențialitatea datelor poate fi contactat la următoarea adresă: </w:t>
      </w:r>
    </w:p>
    <w:p w14:paraId="2F85010B" w14:textId="77777777" w:rsidR="00D80506" w:rsidRPr="00237427" w:rsidRDefault="00D80506" w:rsidP="00D80506">
      <w:pPr>
        <w:pStyle w:val="ProductList-Body"/>
        <w:ind w:left="360"/>
      </w:pPr>
      <w:r>
        <w:t xml:space="preserve">Microsoft Corporation </w:t>
      </w:r>
    </w:p>
    <w:p w14:paraId="1C85CD8D" w14:textId="77777777" w:rsidR="00D80506" w:rsidRPr="00237427" w:rsidRDefault="00D80506" w:rsidP="00D80506">
      <w:pPr>
        <w:pStyle w:val="ProductList-Body"/>
        <w:ind w:left="360"/>
      </w:pPr>
      <w:r>
        <w:t xml:space="preserve">Către: Chief Privacy Officer </w:t>
      </w:r>
    </w:p>
    <w:p w14:paraId="542B69CC" w14:textId="77777777" w:rsidR="00D80506" w:rsidRPr="00237427" w:rsidRDefault="00D80506" w:rsidP="00D80506">
      <w:pPr>
        <w:pStyle w:val="ProductList-Body"/>
        <w:ind w:left="360"/>
      </w:pPr>
      <w:r>
        <w:t xml:space="preserve">1 Microsoft Way </w:t>
      </w:r>
    </w:p>
    <w:p w14:paraId="20868D34" w14:textId="77777777" w:rsidR="00D80506" w:rsidRPr="00237427" w:rsidRDefault="00D80506" w:rsidP="00D80506">
      <w:pPr>
        <w:pStyle w:val="ProductList-Body"/>
        <w:spacing w:after="120"/>
        <w:ind w:left="360"/>
      </w:pPr>
      <w:r>
        <w:t xml:space="preserve">Redmond, WA 98052 SUA </w:t>
      </w:r>
    </w:p>
    <w:p w14:paraId="3DDC376D" w14:textId="64E3D26A" w:rsidR="00237427" w:rsidRPr="00097CE0" w:rsidRDefault="00D80506" w:rsidP="00D80506">
      <w:pPr>
        <w:pStyle w:val="ProductList-Body"/>
        <w:spacing w:after="120"/>
      </w:pPr>
      <w:r>
        <w:t xml:space="preserve">3. </w:t>
      </w:r>
      <w:r>
        <w:rPr>
          <w:b/>
        </w:rPr>
        <w:t>Măsurile tehnice și organizatorice.</w:t>
      </w:r>
      <w:r>
        <w:t xml:space="preserve"> Importatorul de date a implementat și va aplica măsuri tehnice și organizatorice adecvate, controale interne și tehnici de asigurare a securității informațiilor menite să protejeze Datele de client și datele cu caracter personal, așa cum se menționează în secțiunea Practici și politici de securitate din DPA față de pierderea, distrugerea sau modificarea accidentală, divulgarea neautorizată a informațiilor sau accesul neautorizat ori distrugerea ilegală astfel: Măsurile tehnice şi organizatorice, controalele interne şi tehnicile de asigurare a securităţii informaţiilor stabilite în secţiunea Practici şi politici de securitate din DPA sunt incluse în prezenta Anexă 2 prin această referinţă şi sunt obligatorii pentru importatorul de date, ca şi cum ar fi fost stabilite în întregime în prezenta Anexă 2</w:t>
      </w:r>
      <w:r w:rsidR="00237427">
        <w:t>.</w:t>
      </w:r>
    </w:p>
    <w:p w14:paraId="6C5441E5" w14:textId="04B9567D" w:rsidR="00162BC9" w:rsidRPr="0030612A" w:rsidRDefault="00162BC9" w:rsidP="00162BC9">
      <w:pPr>
        <w:pStyle w:val="ProductList-Body"/>
        <w:spacing w:after="120"/>
        <w:jc w:val="center"/>
        <w:outlineLvl w:val="1"/>
        <w:rPr>
          <w:b/>
        </w:rPr>
      </w:pPr>
      <w:r>
        <w:rPr>
          <w:b/>
        </w:rPr>
        <w:t xml:space="preserve">Anexa 3 la Clauzele contractuale </w:t>
      </w:r>
      <w:r w:rsidR="003D4C1D">
        <w:t>standard</w:t>
      </w:r>
    </w:p>
    <w:p w14:paraId="7770D0DE" w14:textId="77777777" w:rsidR="00162BC9" w:rsidRPr="006C78B3" w:rsidRDefault="00162BC9" w:rsidP="00162BC9">
      <w:pPr>
        <w:pStyle w:val="ProductList-Body"/>
        <w:spacing w:after="120"/>
        <w:jc w:val="center"/>
        <w:rPr>
          <w:b/>
          <w:bCs/>
        </w:rPr>
      </w:pPr>
      <w:r>
        <w:rPr>
          <w:b/>
          <w:bCs/>
        </w:rPr>
        <w:t>Actul adițional privind măsurile de securitate suplimentare</w:t>
      </w:r>
    </w:p>
    <w:p w14:paraId="3E09DD65" w14:textId="5537BB45" w:rsidR="00162BC9" w:rsidRDefault="00162BC9" w:rsidP="00162BC9">
      <w:pPr>
        <w:pStyle w:val="ProductList-Body"/>
        <w:spacing w:after="120"/>
      </w:pPr>
      <w:r>
        <w:t xml:space="preserve">Prin prezentul Act adițional privind măsurile de securitate suplimentare la Clauzele contractuale </w:t>
      </w:r>
      <w:r w:rsidR="00C17F64">
        <w:t xml:space="preserve">standard </w:t>
      </w:r>
      <w:r>
        <w:t xml:space="preserve">(„Actul adițional”), Microsoft Corporation („Microsoft”) aduce măsuri de securitate suplimentare pentru Client și măsuri de remediere suplimentare pentru subiecții datelor la care fac trimitere datele cu caracter personal ale Clientului. </w:t>
      </w:r>
    </w:p>
    <w:p w14:paraId="1B7F3234" w14:textId="5618394E" w:rsidR="00162BC9" w:rsidRDefault="00162BC9" w:rsidP="00162BC9">
      <w:pPr>
        <w:pStyle w:val="ProductList-Body"/>
        <w:spacing w:after="120"/>
      </w:pPr>
      <w:r>
        <w:t xml:space="preserve">Acest Act adițional completează și face parte din Clauzele contractuale </w:t>
      </w:r>
      <w:r w:rsidR="00C17F64">
        <w:t>standard</w:t>
      </w:r>
      <w:r>
        <w:t>, dar nu are scopul de a le devia sau modifica.</w:t>
      </w:r>
    </w:p>
    <w:p w14:paraId="79B5A571" w14:textId="7A5B4D1C" w:rsidR="00162BC9" w:rsidRDefault="00162BC9" w:rsidP="00162BC9">
      <w:pPr>
        <w:pStyle w:val="ProductList-Body"/>
        <w:numPr>
          <w:ilvl w:val="0"/>
          <w:numId w:val="10"/>
        </w:numPr>
        <w:spacing w:after="120"/>
        <w:ind w:left="0" w:firstLine="0"/>
      </w:pPr>
      <w:r>
        <w:rPr>
          <w:b/>
          <w:bCs/>
          <w:u w:val="single"/>
        </w:rPr>
        <w:lastRenderedPageBreak/>
        <w:t>Contestarea solicitărilor</w:t>
      </w:r>
      <w:r w:rsidRPr="005818BE">
        <w:rPr>
          <w:b/>
          <w:bCs/>
        </w:rPr>
        <w:t>.</w:t>
      </w:r>
      <w:r>
        <w:t xml:space="preserve"> Pe lângă prevederile Clauzei 5(d)(i) din Clauzele contractuale </w:t>
      </w:r>
      <w:r w:rsidR="00C17F64">
        <w:t>standard</w:t>
      </w:r>
      <w:r>
        <w:t>, în cazul în care Microsoft primește o solicitare de la o terță parte de a divulga în mod forțat datele cu caracter personal transferate în baza Clauzelor contractuale tip, atunci Microsoft:</w:t>
      </w:r>
    </w:p>
    <w:p w14:paraId="4898D4DD" w14:textId="77777777" w:rsidR="00162BC9" w:rsidRDefault="00162BC9" w:rsidP="00162BC9">
      <w:pPr>
        <w:pStyle w:val="ProductList-Body"/>
        <w:numPr>
          <w:ilvl w:val="0"/>
          <w:numId w:val="11"/>
        </w:numPr>
        <w:spacing w:after="120"/>
      </w:pPr>
      <w:r>
        <w:t xml:space="preserve">va lua toate măsurile rezonabile pentru ca terța parte să solicite datele direct de la Client; </w:t>
      </w:r>
    </w:p>
    <w:p w14:paraId="2A2B0305" w14:textId="77777777" w:rsidR="00162BC9" w:rsidRDefault="00162BC9" w:rsidP="00162BC9">
      <w:pPr>
        <w:pStyle w:val="ProductList-Body"/>
        <w:numPr>
          <w:ilvl w:val="0"/>
          <w:numId w:val="11"/>
        </w:numPr>
        <w:spacing w:after="120"/>
      </w:pPr>
      <w:r>
        <w:t xml:space="preserve">va anunța imediat Clientul, exceptând cazul în care acest lucru este interzis de legislația aplicabilă terței părți care face solicitarea și, dacă îi este interzis să anunțe Clientul, va lua toate măsurile legale pentru a obține renunțarea la interdicție, cu scopul de a comunica Clientului cât mai multe informații în timpul cel mai scurt și </w:t>
      </w:r>
    </w:p>
    <w:p w14:paraId="4F1F9D66" w14:textId="77777777" w:rsidR="00162BC9" w:rsidRDefault="00162BC9" w:rsidP="00162BC9">
      <w:pPr>
        <w:pStyle w:val="ProductList-Body"/>
        <w:numPr>
          <w:ilvl w:val="0"/>
          <w:numId w:val="11"/>
        </w:numPr>
        <w:spacing w:after="120"/>
      </w:pPr>
      <w:r>
        <w:t xml:space="preserve">va lua toate măsurile legale pentru a contesta solicitarea de divulgare în baza oricăror omisiuni legale din cadrul legislației aplicabile părții care face solicitarea sau în baza oricăror conflicte relevante cu legislația Uniunii Europene sau cu legislația aplicabilă a statului membru. </w:t>
      </w:r>
    </w:p>
    <w:p w14:paraId="0AE62FF2" w14:textId="77777777" w:rsidR="00162BC9" w:rsidRDefault="00162BC9" w:rsidP="00162BC9">
      <w:pPr>
        <w:pStyle w:val="ProductList-Body"/>
        <w:spacing w:after="120"/>
      </w:pPr>
      <w:r>
        <w:t xml:space="preserve">În sensul prevederilor din această secțiune, măsurile legale nu includ acțiunile care ar atrage pedepse civile sau penale, precum nerespectarea sentințelor judecătorești în baza legislației din jurisdicția relevantă. </w:t>
      </w:r>
    </w:p>
    <w:p w14:paraId="3BC9FAE1" w14:textId="1BAA1AF8" w:rsidR="00162BC9" w:rsidRDefault="00162BC9" w:rsidP="00162BC9">
      <w:pPr>
        <w:pStyle w:val="ProductList-Body"/>
        <w:numPr>
          <w:ilvl w:val="0"/>
          <w:numId w:val="10"/>
        </w:numPr>
        <w:spacing w:after="120"/>
        <w:ind w:left="0" w:firstLine="0"/>
      </w:pPr>
      <w:r>
        <w:rPr>
          <w:b/>
          <w:bCs/>
          <w:u w:val="single"/>
        </w:rPr>
        <w:t>Despăgubirea subiecților datelor</w:t>
      </w:r>
      <w:r w:rsidRPr="005818BE">
        <w:rPr>
          <w:b/>
          <w:bCs/>
        </w:rPr>
        <w:t>.</w:t>
      </w:r>
      <w:r>
        <w:t xml:space="preserve"> În conformitate cu Secțiunile 3 și 4, Microsoft va despăgubi subiectul datelor pentru orice daune materiale sau nemateriale aduse acestuia în urma divulgării de către Microsoft a datelor cu caracter personal aferente subiectului datelor, care au fost transferate în baza Clauzelor contractuale </w:t>
      </w:r>
      <w:r w:rsidR="007178A9">
        <w:t xml:space="preserve">standard </w:t>
      </w:r>
      <w:r>
        <w:t>ca răspuns la o solicitare a unei autorități guvernamentale sau a unei agenții de aplicare a legii non-UE/SEE (o „Divulgare relevantă”). În ciuda prevederilor anterioare, Microsoft nu va avea obligația de a despăgubi subiectul datelor conform Secțiunii 2 dacă acesta a primit deja despăgubiri pentru aceleași daune de la compania Microsoft sau din altă parte.</w:t>
      </w:r>
    </w:p>
    <w:p w14:paraId="4EAA6AC5" w14:textId="77777777" w:rsidR="00162BC9" w:rsidRDefault="00162BC9" w:rsidP="00162BC9">
      <w:pPr>
        <w:pStyle w:val="ProductList-Body"/>
        <w:numPr>
          <w:ilvl w:val="0"/>
          <w:numId w:val="10"/>
        </w:numPr>
        <w:spacing w:after="120"/>
        <w:ind w:left="0" w:firstLine="0"/>
      </w:pPr>
      <w:r>
        <w:rPr>
          <w:b/>
          <w:bCs/>
          <w:u w:val="single"/>
        </w:rPr>
        <w:t>Condițiile despăgubirii</w:t>
      </w:r>
      <w:r w:rsidRPr="005818BE">
        <w:rPr>
          <w:b/>
          <w:bCs/>
        </w:rPr>
        <w:t>.</w:t>
      </w:r>
      <w:r>
        <w:t xml:space="preserve"> Despăgubirea în conformitate cu Secțiunea 2 depinde de faptul dacă subiectul datelor a stabilit, spre satisfacția rezonabilă a companiei Microsoft, următoarele:</w:t>
      </w:r>
    </w:p>
    <w:p w14:paraId="7ACEEA05" w14:textId="77777777" w:rsidR="00162BC9" w:rsidRDefault="00162BC9" w:rsidP="00162BC9">
      <w:pPr>
        <w:pStyle w:val="ProductList-Body"/>
        <w:numPr>
          <w:ilvl w:val="0"/>
          <w:numId w:val="12"/>
        </w:numPr>
        <w:spacing w:after="120"/>
      </w:pPr>
      <w:r>
        <w:t xml:space="preserve">Microsoft a efectuat o Divulgare relevantă; </w:t>
      </w:r>
    </w:p>
    <w:p w14:paraId="6EF4B594" w14:textId="77777777" w:rsidR="00162BC9" w:rsidRDefault="00162BC9" w:rsidP="00162BC9">
      <w:pPr>
        <w:pStyle w:val="ProductList-Body"/>
        <w:numPr>
          <w:ilvl w:val="0"/>
          <w:numId w:val="12"/>
        </w:numPr>
        <w:spacing w:after="120"/>
      </w:pPr>
      <w:r>
        <w:t>Divulgarea relevantă a constituit baza unei proceduri oficiale întreprinse de către autoritatea guvernamentală sau agenția de aplicare a legii non-UE/SEE împotriva subiectului datelor și</w:t>
      </w:r>
    </w:p>
    <w:p w14:paraId="3CE6E108" w14:textId="77777777" w:rsidR="00162BC9" w:rsidRDefault="00162BC9" w:rsidP="00162BC9">
      <w:pPr>
        <w:pStyle w:val="ProductList-Body"/>
        <w:numPr>
          <w:ilvl w:val="0"/>
          <w:numId w:val="12"/>
        </w:numPr>
        <w:spacing w:after="120"/>
      </w:pPr>
      <w:r>
        <w:t>Divulgarea relevantă a adus în mod direct daune materiale sau nemateriale subiectului datelor.</w:t>
      </w:r>
    </w:p>
    <w:p w14:paraId="0053C9E6" w14:textId="77777777" w:rsidR="00162BC9" w:rsidRDefault="00162BC9" w:rsidP="00162BC9">
      <w:pPr>
        <w:pStyle w:val="ProductList-Body"/>
        <w:spacing w:after="120"/>
      </w:pPr>
      <w:r>
        <w:t xml:space="preserve">Subiectul datelor are obligația de a face dovada îndeplinirii condițiilor de la a. la c. </w:t>
      </w:r>
    </w:p>
    <w:p w14:paraId="297535CD" w14:textId="77777777" w:rsidR="00162BC9" w:rsidRDefault="00162BC9" w:rsidP="00162BC9">
      <w:pPr>
        <w:pStyle w:val="ProductList-Body"/>
        <w:spacing w:after="120"/>
      </w:pPr>
      <w:r>
        <w:t xml:space="preserve">În ciuda prevederilor anterioare, Microsoft nu va avea obligația de a despăgubi subiectul datelor conform Secțiunii 2 dacă Microsoft stabilește că Divulgarea relevantă nu a încălcat obligațiile sale conform Capitolului V din GDPR. </w:t>
      </w:r>
    </w:p>
    <w:p w14:paraId="109DCAA0" w14:textId="77777777" w:rsidR="00162BC9" w:rsidRDefault="00162BC9" w:rsidP="00162BC9">
      <w:pPr>
        <w:pStyle w:val="ProductList-Body"/>
        <w:numPr>
          <w:ilvl w:val="0"/>
          <w:numId w:val="10"/>
        </w:numPr>
        <w:spacing w:after="120"/>
        <w:ind w:left="0" w:firstLine="0"/>
      </w:pPr>
      <w:r>
        <w:rPr>
          <w:b/>
          <w:bCs/>
          <w:u w:val="single"/>
        </w:rPr>
        <w:t>Obiectul daunelor</w:t>
      </w:r>
      <w:r w:rsidRPr="005818BE">
        <w:rPr>
          <w:b/>
          <w:bCs/>
        </w:rPr>
        <w:t xml:space="preserve">. </w:t>
      </w:r>
      <w:r>
        <w:t>Despăgubirile acordate în baza Secțiunii 2 se limitează la daunele materiale și nemateriale, conform GDPR, și exclud daunele incidente și toate celelalte daune care nu au fost generate în urma încălcării de către Microsoft a prevederilor GDPR.</w:t>
      </w:r>
    </w:p>
    <w:p w14:paraId="10731320" w14:textId="77777777" w:rsidR="00162BC9" w:rsidRDefault="00162BC9" w:rsidP="00162BC9">
      <w:pPr>
        <w:pStyle w:val="ProductList-Body"/>
        <w:numPr>
          <w:ilvl w:val="0"/>
          <w:numId w:val="10"/>
        </w:numPr>
        <w:spacing w:after="120"/>
        <w:ind w:left="0" w:firstLine="0"/>
      </w:pPr>
      <w:r>
        <w:rPr>
          <w:b/>
          <w:bCs/>
          <w:u w:val="single"/>
        </w:rPr>
        <w:t>Exercitarea drepturilor</w:t>
      </w:r>
      <w:r w:rsidRPr="005818BE">
        <w:rPr>
          <w:b/>
          <w:bCs/>
        </w:rPr>
        <w:t>.</w:t>
      </w:r>
      <w:r>
        <w:t xml:space="preserve"> Drepturile acordate subiecților datelor în baza acestui Act adițional pot fi exercitate de către subiectul datelor împotriva companiei Microsoft, indiferent de restricțiile din Clauzele 3 sau 6 din Clauzele contractuale tip. Subiectul datelor poate iniția o pretenție în baza acestui Act adițional numai în mod individual și nu în cadrul unui colectiv, grup sau al unei acțiuni de reprezentare. Drepturile acordate subiectului datelor în baza acestui Act adițional îi revin acestuia în mod personal și nu pot fi cesionate.</w:t>
      </w:r>
    </w:p>
    <w:p w14:paraId="29B1728A" w14:textId="67D94FDE" w:rsidR="00162BC9" w:rsidRDefault="00162BC9" w:rsidP="00162BC9">
      <w:pPr>
        <w:pStyle w:val="ProductList-Body"/>
        <w:keepNext/>
        <w:keepLines/>
        <w:numPr>
          <w:ilvl w:val="0"/>
          <w:numId w:val="10"/>
        </w:numPr>
        <w:spacing w:after="120"/>
        <w:ind w:left="0" w:firstLine="0"/>
      </w:pPr>
      <w:r>
        <w:rPr>
          <w:b/>
          <w:bCs/>
          <w:u w:val="single"/>
        </w:rPr>
        <w:t>Notificarea modificărilor</w:t>
      </w:r>
      <w:r w:rsidRPr="005818BE">
        <w:rPr>
          <w:b/>
          <w:bCs/>
        </w:rPr>
        <w:t>.</w:t>
      </w:r>
      <w:r>
        <w:t xml:space="preserve"> În plus față de prevederile Clauzei 5(b) din Clauzele contractuale tip, compania Microsoft este de acord și garantează că nu are niciun motiv să considere că legislația, care i se aplică ei sau subcontractanților săi, inclusiv în orice țară în care datele cu caracter personal sunt transferate de către compania Microsoft sau printr-un subcontractant, nu îi permite îndeplinirea instrucțiunilor primite de la exportatorul de date și a obligațiilor care îi revin în baza acestui Act adițional sau a Clauzelor contractuale </w:t>
      </w:r>
      <w:r w:rsidR="00B86B54">
        <w:t>standard</w:t>
      </w:r>
      <w:r>
        <w:t>și că, în cazul unei modificări a legislației care ar putea avea un efect advers important asupra garanțiilor și obligațiilor prevăzute în acest Act adițional sau în Clauzele contractuale tip, va aduce modificările la cunoștința Clientului imediat ce le află, caz în care Clientul are dreptul să suspende transferul datelor și/sau să înceteze contractul.</w:t>
      </w:r>
    </w:p>
    <w:p w14:paraId="1783EFA7" w14:textId="16D9E532" w:rsidR="00162BC9" w:rsidRPr="00237427" w:rsidRDefault="00162BC9" w:rsidP="00162BC9">
      <w:pPr>
        <w:pStyle w:val="ProductList-Body"/>
        <w:numPr>
          <w:ilvl w:val="0"/>
          <w:numId w:val="10"/>
        </w:numPr>
        <w:spacing w:after="120"/>
        <w:ind w:left="0" w:firstLine="0"/>
      </w:pPr>
      <w:r>
        <w:rPr>
          <w:b/>
          <w:bCs/>
          <w:u w:val="single"/>
        </w:rPr>
        <w:t>Încetarea</w:t>
      </w:r>
      <w:r>
        <w:t xml:space="preserve">. Acest Act adițional va înceta automat în cazul în care Comisia Europeană, autoritatea de supervizare a unui stat membru competent sau tribunalul UE ori al unui stat membru competent aprobă un alt mecanism de transfer legal care s-ar putea aplica pentru transferurile de date reglementate de Clauzele contractuale </w:t>
      </w:r>
      <w:r w:rsidR="00B86B54">
        <w:t>standard</w:t>
      </w:r>
      <w:r>
        <w:t>(iar dacă un astfel de mecanism se aplică numai anumitor transferuri de date, acest Act adițional va înceta numai pentru transferurile respective) și care nu necesită măsurile de securitate suplimentare stabilite în acest Act adițional.</w:t>
      </w:r>
    </w:p>
    <w:p w14:paraId="7AA3CBCD" w14:textId="3B8D9323" w:rsidR="00237427" w:rsidRPr="00097CE0" w:rsidRDefault="00162BC9" w:rsidP="00162BC9">
      <w:pPr>
        <w:pStyle w:val="ProductList-Body"/>
        <w:spacing w:after="120"/>
        <w:outlineLvl w:val="1"/>
      </w:pPr>
      <w:r>
        <w:rPr>
          <w:b/>
        </w:rPr>
        <w:t>Semnarea Clauzelor contractuale tip, a Anexei 1, a Anexei 2 și a Anexei 3 în numele importatorului de date:</w:t>
      </w:r>
    </w:p>
    <w:p w14:paraId="2A4FBF0F" w14:textId="77777777" w:rsidR="0014507A" w:rsidRPr="00097CE0" w:rsidRDefault="00237427" w:rsidP="00237427">
      <w:pPr>
        <w:pStyle w:val="ProductList-Body"/>
        <w:spacing w:after="120"/>
      </w:pPr>
      <w:bookmarkStart w:id="225" w:name="_Hlk498066566"/>
      <w:r>
        <w:rPr>
          <w:rFonts w:eastAsia="MS Mincho" w:cs="Arial"/>
          <w:noProof/>
          <w:szCs w:val="18"/>
          <w:lang w:val="en-US" w:eastAsia="zh-CN" w:bidi="ar-SA"/>
        </w:rPr>
        <w:drawing>
          <wp:anchor distT="0" distB="0" distL="114300" distR="114300" simplePos="0" relativeHeight="251656192" behindDoc="0" locked="0" layoutInCell="1" allowOverlap="1" wp14:anchorId="49E5FA30" wp14:editId="16BBD03E">
            <wp:simplePos x="0" y="0"/>
            <wp:positionH relativeFrom="margin">
              <wp:align>left</wp:align>
            </wp:positionH>
            <wp:positionV relativeFrom="paragraph">
              <wp:posOffset>55643</wp:posOffset>
            </wp:positionV>
            <wp:extent cx="3028950" cy="733425"/>
            <wp:effectExtent l="0" t="0" r="0" b="9525"/>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5"/>
                    <pic:cNvPicPr>
                      <a:picLocks noChangeAspect="1" noChangeArrowheads="1"/>
                    </pic:cNvPicPr>
                  </pic:nvPicPr>
                  <pic:blipFill>
                    <a:blip r:embed="rId33">
                      <a:extLst>
                        <a:ext uri="{28A0092B-C50C-407E-A947-70E740481C1C}">
                          <a14:useLocalDpi xmlns:a14="http://schemas.microsoft.com/office/drawing/2010/main" val="0"/>
                        </a:ext>
                      </a:extLst>
                    </a:blip>
                    <a:srcRect/>
                    <a:stretch>
                      <a:fillRect/>
                    </a:stretch>
                  </pic:blipFill>
                  <pic:spPr bwMode="auto">
                    <a:xfrm>
                      <a:off x="0" y="0"/>
                      <a:ext cx="3028950" cy="733425"/>
                    </a:xfrm>
                    <a:prstGeom prst="rect">
                      <a:avLst/>
                    </a:prstGeom>
                    <a:noFill/>
                  </pic:spPr>
                </pic:pic>
              </a:graphicData>
            </a:graphic>
            <wp14:sizeRelH relativeFrom="margin">
              <wp14:pctWidth>0</wp14:pctWidth>
            </wp14:sizeRelH>
            <wp14:sizeRelV relativeFrom="margin">
              <wp14:pctHeight>0</wp14:pctHeight>
            </wp14:sizeRelV>
          </wp:anchor>
        </w:drawing>
      </w:r>
    </w:p>
    <w:bookmarkEnd w:id="225"/>
    <w:p w14:paraId="67163312" w14:textId="77777777" w:rsidR="006F4499" w:rsidRPr="00237427" w:rsidRDefault="006F4499" w:rsidP="006F4499">
      <w:pPr>
        <w:pStyle w:val="ProductList-Body"/>
        <w:spacing w:after="120"/>
      </w:pPr>
      <w:r>
        <w:t>Rajesh Jha, Vicepreședinte Executiv</w:t>
      </w:r>
    </w:p>
    <w:p w14:paraId="3FF33C7A" w14:textId="77777777" w:rsidR="00237427" w:rsidRPr="00097CE0" w:rsidRDefault="00237427" w:rsidP="00237427">
      <w:pPr>
        <w:pStyle w:val="ProductList-Body"/>
        <w:spacing w:after="120"/>
      </w:pPr>
      <w:r>
        <w:t>Microsoft Corporation</w:t>
      </w:r>
    </w:p>
    <w:p w14:paraId="7163FB0B" w14:textId="77777777" w:rsidR="00237427" w:rsidRPr="00097CE0" w:rsidRDefault="00237427" w:rsidP="00237427">
      <w:pPr>
        <w:pStyle w:val="ProductList-Body"/>
        <w:spacing w:after="120"/>
      </w:pPr>
      <w:r>
        <w:t>One Microsoft Way, Redmond WA, S.U.A. 98052</w:t>
      </w:r>
    </w:p>
    <w:p w14:paraId="3904F569" w14:textId="6AB14808" w:rsidR="00237427" w:rsidRPr="00097CE0" w:rsidRDefault="008019B9" w:rsidP="0028144D">
      <w:pPr>
        <w:pStyle w:val="ProductList-Body"/>
        <w:shd w:val="clear" w:color="auto" w:fill="A6A6A6" w:themeFill="background1" w:themeFillShade="A6"/>
        <w:spacing w:after="120"/>
        <w:jc w:val="right"/>
      </w:pPr>
      <w:hyperlink w:anchor="TableofContents" w:tooltip="Cuprins" w:history="1">
        <w:r w:rsidR="00F33AE1">
          <w:rPr>
            <w:rStyle w:val="Hyperlink"/>
            <w:sz w:val="16"/>
            <w:szCs w:val="16"/>
          </w:rPr>
          <w:t>Cuprins</w:t>
        </w:r>
      </w:hyperlink>
      <w:r w:rsidR="00F33AE1">
        <w:rPr>
          <w:sz w:val="16"/>
          <w:szCs w:val="16"/>
        </w:rPr>
        <w:t>/</w:t>
      </w:r>
      <w:hyperlink w:anchor="GeneralTerms" w:tooltip="Termeni generali" w:history="1">
        <w:r w:rsidR="00F33AE1">
          <w:rPr>
            <w:rStyle w:val="Hyperlink"/>
            <w:sz w:val="16"/>
            <w:szCs w:val="16"/>
          </w:rPr>
          <w:t>Termeni generali</w:t>
        </w:r>
      </w:hyperlink>
      <w:r w:rsidR="00237427">
        <w:br w:type="page"/>
      </w:r>
    </w:p>
    <w:p w14:paraId="0E478D05" w14:textId="77777777" w:rsidR="00237427" w:rsidRPr="00097CE0" w:rsidRDefault="00237427" w:rsidP="00237427">
      <w:pPr>
        <w:pStyle w:val="ProductList-SectionHeading"/>
        <w:spacing w:after="120"/>
        <w:outlineLvl w:val="0"/>
      </w:pPr>
      <w:bookmarkStart w:id="226" w:name="Attachment3"/>
      <w:bookmarkStart w:id="227" w:name="_Toc8395071"/>
      <w:bookmarkStart w:id="228" w:name="_Toc489605629"/>
      <w:bookmarkStart w:id="229" w:name="_Toc6563859"/>
      <w:bookmarkStart w:id="230" w:name="_Toc21617080"/>
      <w:bookmarkStart w:id="231" w:name="_Toc26972906"/>
      <w:bookmarkStart w:id="232" w:name="_Toc63778789"/>
      <w:r>
        <w:lastRenderedPageBreak/>
        <w:t>Anexa 3</w:t>
      </w:r>
      <w:bookmarkEnd w:id="226"/>
      <w:r>
        <w:t xml:space="preserve"> – Termenii Regulamentului general privind protecţia datelor al Uniunii Europene</w:t>
      </w:r>
      <w:bookmarkEnd w:id="227"/>
      <w:bookmarkEnd w:id="228"/>
      <w:bookmarkEnd w:id="229"/>
      <w:bookmarkEnd w:id="230"/>
      <w:bookmarkEnd w:id="231"/>
      <w:bookmarkEnd w:id="232"/>
    </w:p>
    <w:p w14:paraId="69F9C46B" w14:textId="77777777" w:rsidR="00237427" w:rsidRPr="00097CE0" w:rsidRDefault="00237427" w:rsidP="00237427">
      <w:pPr>
        <w:pStyle w:val="ProductList-Body"/>
        <w:spacing w:after="120"/>
      </w:pPr>
      <w:r>
        <w:t>Microsoft îşi asumă angajamentul faţă de toţi clienţii de a aplica Termenii GDPR începând cu 25 mai 2018. Aceste angajamente sunt obligatorii pentru Microsoft faţă de Client, cu excepţia (1) versiunii TSO și DPA care se aplică tuturor abonamentelor la Serviciile online sau (2) tuturor contractelor la care se face trimitere în prezenta anexă.</w:t>
      </w:r>
    </w:p>
    <w:p w14:paraId="1696638F" w14:textId="192386D9" w:rsidR="00237427" w:rsidRPr="00097CE0" w:rsidRDefault="006F4499" w:rsidP="00237427">
      <w:pPr>
        <w:pStyle w:val="ProductList-Body"/>
        <w:spacing w:after="120"/>
      </w:pPr>
      <w:bookmarkStart w:id="233" w:name="_Hlk24455530"/>
      <w:r>
        <w:t>În sensul Termenilor GDPR, Clientul și Microsoft sunt de acord că respectivul Client este operatorul Datelor cu caracter personal și că Microsoft este procesatorul datelor respective, cu excepția cazului în care Clientul acționează ca procesator al Datelor cu caracter personal, în acest caz Microsoft fiind subcontractant. Termenii GDPR se aplică prelucrării datelor cu caracter personal, în temeiul GDPR, de către compania Microsoft în numele Clientului. Termenii GDPR nu limitează și nu reduc angajamentele privind protecția datelor cu caracter personal pe care Microsoft și le asumă față de Client în Termenii de utilizare sau în orice alt contract încheiat între Microsoft și Client. Termenii GDPR nu se aplică în cazul în care Microsoft este un operator de date cu caracter personal</w:t>
      </w:r>
      <w:r w:rsidR="00237427">
        <w:t>.</w:t>
      </w:r>
      <w:bookmarkEnd w:id="233"/>
    </w:p>
    <w:p w14:paraId="26AB09BF" w14:textId="77777777" w:rsidR="00237427" w:rsidRPr="00097CE0" w:rsidRDefault="00237427" w:rsidP="00237427">
      <w:pPr>
        <w:pStyle w:val="ProductList-Body"/>
        <w:spacing w:after="120"/>
        <w:outlineLvl w:val="1"/>
      </w:pPr>
      <w:bookmarkStart w:id="234" w:name="_Toc26972907"/>
      <w:r>
        <w:rPr>
          <w:b/>
          <w:color w:val="00188F"/>
        </w:rPr>
        <w:t>Obligațiile GDPR relevante: articolele 28, 32 și 33</w:t>
      </w:r>
      <w:bookmarkEnd w:id="234"/>
    </w:p>
    <w:p w14:paraId="78427D4D" w14:textId="77777777" w:rsidR="00237427" w:rsidRPr="00097CE0" w:rsidRDefault="00237427" w:rsidP="00237427">
      <w:pPr>
        <w:pStyle w:val="ProductList-Body"/>
        <w:spacing w:after="120"/>
        <w:ind w:left="158"/>
      </w:pPr>
      <w:r>
        <w:rPr>
          <w:b/>
        </w:rPr>
        <w:t xml:space="preserve">1. </w:t>
      </w:r>
      <w:r>
        <w:t>Microsoft nu recrutează o altă persoană împuternicită de operator fără a primi în prealabil o autorizație scrisă, specifică sau generală, din partea Clientului. În cazul unei autorizații generale scrise, Microsoft informează Clientul cu privire la orice modificări preconizate privind adăugarea sau înlocuirea altor persoane împuternicite de operator, oferind astfel posibilitatea Clientului de a formula obiecții față de aceste modificări. [articolul 28 alineatul (2)]</w:t>
      </w:r>
    </w:p>
    <w:p w14:paraId="29CDF5CD" w14:textId="77777777" w:rsidR="00237427" w:rsidRPr="00097CE0" w:rsidRDefault="00237427" w:rsidP="00237427">
      <w:pPr>
        <w:pStyle w:val="ProductList-Body"/>
        <w:spacing w:after="120"/>
        <w:ind w:left="158"/>
      </w:pPr>
      <w:r>
        <w:rPr>
          <w:b/>
        </w:rPr>
        <w:t>2.</w:t>
      </w:r>
      <w:r>
        <w:t xml:space="preserve"> Prelucrarea de către Microsoft este reglementată de Termenii GDPR în temeiul dreptului Uniunii (denumită, în continuare, „Uniunea”) sau al dreptului intern şi are caracter obligatoriu pentru Microsoft în raport cu Clientul. Obiectul și durata prelucrării, natura și scopul prelucrării, tipul de date cu caracter personal și categoriile de persoane vizate și obligațiile și drepturile Clientului sunt prevăzute în contractul de licențiere al Clientului, inclusiv în Termenii GDPR. În special, Microsoft: </w:t>
      </w:r>
    </w:p>
    <w:p w14:paraId="5D5B72A4" w14:textId="77777777" w:rsidR="00237427" w:rsidRPr="00097CE0" w:rsidRDefault="00237427" w:rsidP="00237427">
      <w:pPr>
        <w:pStyle w:val="ProductList-Body"/>
        <w:spacing w:after="120"/>
        <w:ind w:left="1440" w:hanging="720"/>
      </w:pPr>
      <w:r>
        <w:rPr>
          <w:b/>
        </w:rPr>
        <w:t>(a)</w:t>
      </w:r>
      <w:r>
        <w:tab/>
        <w:t xml:space="preserve">prelucrează datele cu caracter personal numai pe baza unor instrucțiuni documentate din partea Clientului, inclusiv în ceea ce privește transferurile de date cu caracter personal către o țară terță sau o organizație internațională, cu excepția cazului în care această obligație îi revine companiei Microsoft în temeiul dreptului Uniunii sau al dreptului statului membru care i se aplică; în acest caz, Microsoft notifică această obligație juridică Clientului înainte de prelucrare, cu excepția cazului în care dreptul respectiv interzice o astfel de notificare din motive importante legate de interesul public; </w:t>
      </w:r>
    </w:p>
    <w:p w14:paraId="1849EE20" w14:textId="77777777" w:rsidR="00237427" w:rsidRPr="00097CE0" w:rsidRDefault="00237427" w:rsidP="00237427">
      <w:pPr>
        <w:pStyle w:val="ProductList-Body"/>
        <w:spacing w:after="120"/>
        <w:ind w:left="1440" w:hanging="720"/>
      </w:pPr>
      <w:r>
        <w:rPr>
          <w:b/>
        </w:rPr>
        <w:t>(b)</w:t>
      </w:r>
      <w:r>
        <w:tab/>
        <w:t xml:space="preserve">se asigură că persoanele autorizate să prelucreze datele cu caracter personal s-au angajat să respecte confidențialitatea sau au o obligație statutară adecvată de confidențialitate; </w:t>
      </w:r>
    </w:p>
    <w:p w14:paraId="6740EE5B" w14:textId="77777777" w:rsidR="00237427" w:rsidRPr="00097CE0" w:rsidRDefault="00237427" w:rsidP="00237427">
      <w:pPr>
        <w:pStyle w:val="ProductList-Body"/>
        <w:spacing w:after="120"/>
        <w:ind w:left="720"/>
      </w:pPr>
      <w:r>
        <w:rPr>
          <w:b/>
        </w:rPr>
        <w:t>(c)</w:t>
      </w:r>
      <w:r>
        <w:tab/>
        <w:t xml:space="preserve">adoptă toate măsurile necesare în conformitate cu articolul 32 din GDPR; </w:t>
      </w:r>
    </w:p>
    <w:p w14:paraId="410503C2" w14:textId="77777777" w:rsidR="00237427" w:rsidRPr="00097CE0" w:rsidRDefault="00237427" w:rsidP="00237427">
      <w:pPr>
        <w:pStyle w:val="ProductList-Body"/>
        <w:spacing w:after="120"/>
        <w:ind w:left="720"/>
      </w:pPr>
      <w:r>
        <w:rPr>
          <w:b/>
        </w:rPr>
        <w:t>(d)</w:t>
      </w:r>
      <w:r>
        <w:tab/>
        <w:t xml:space="preserve">respectă condițiile menționate la alineatele (1) și (3) privind recrutarea altei persoane împuternicite de operator; </w:t>
      </w:r>
    </w:p>
    <w:p w14:paraId="786DF620" w14:textId="77777777" w:rsidR="00237427" w:rsidRPr="00097CE0" w:rsidRDefault="00237427" w:rsidP="00237427">
      <w:pPr>
        <w:pStyle w:val="ProductList-Body"/>
        <w:spacing w:after="120"/>
        <w:ind w:left="1440" w:hanging="720"/>
      </w:pPr>
      <w:r>
        <w:rPr>
          <w:b/>
        </w:rPr>
        <w:t>(e)</w:t>
      </w:r>
      <w:r>
        <w:tab/>
        <w:t xml:space="preserve">ținând seama de natura prelucrării, oferă asistență Clientului prin măsuri tehnice și organizatorice adecvate, în măsura în care acest lucru este posibil, pentru îndeplinirea obligației Clientului de a răspunde cererilor privind exercitarea de către persoana vizată a drepturilor prevăzute în capitolul III din GDPR; </w:t>
      </w:r>
    </w:p>
    <w:p w14:paraId="2D8822DC" w14:textId="77777777" w:rsidR="00237427" w:rsidRPr="00097CE0" w:rsidRDefault="00237427" w:rsidP="00237427">
      <w:pPr>
        <w:pStyle w:val="ProductList-Body"/>
        <w:spacing w:after="120"/>
        <w:ind w:left="1440" w:hanging="720"/>
      </w:pPr>
      <w:r>
        <w:rPr>
          <w:b/>
        </w:rPr>
        <w:t>(f)</w:t>
      </w:r>
      <w:r>
        <w:tab/>
        <w:t>ajută Clientul să asigure respectarea obligațiilor prevăzute la articolele 32-36 din GDPR, ținând seama de caracterul prelucrării și informațiile aflate la dispoziția companiei Microsoft;</w:t>
      </w:r>
    </w:p>
    <w:p w14:paraId="5AAE27DD" w14:textId="77777777" w:rsidR="00237427" w:rsidRPr="00097CE0" w:rsidRDefault="00237427" w:rsidP="00237427">
      <w:pPr>
        <w:pStyle w:val="ProductList-Body"/>
        <w:spacing w:after="120"/>
        <w:ind w:left="1440" w:hanging="720"/>
      </w:pPr>
      <w:r>
        <w:rPr>
          <w:b/>
        </w:rPr>
        <w:t>(g)</w:t>
      </w:r>
      <w:r>
        <w:tab/>
        <w:t xml:space="preserve">la alegerea Clientului, șterge sau returnează Clientului toate datele cu caracter personal după încetarea furnizării serviciilor legate de prelucrare și elimină copiile existente, cu excepția cazului în care dreptul Uniunii sau dreptul statului membru impune stocarea datelor cu caracter personal; </w:t>
      </w:r>
    </w:p>
    <w:p w14:paraId="663C303C" w14:textId="77777777" w:rsidR="00237427" w:rsidRPr="00097CE0" w:rsidRDefault="00237427" w:rsidP="00237427">
      <w:pPr>
        <w:pStyle w:val="ProductList-Body"/>
        <w:spacing w:after="120"/>
        <w:ind w:left="1440" w:hanging="720"/>
      </w:pPr>
      <w:r>
        <w:rPr>
          <w:b/>
        </w:rPr>
        <w:t>(h)</w:t>
      </w:r>
      <w:r>
        <w:tab/>
        <w:t xml:space="preserve">pune la dispoziția Clientului toate informațiile necesare pentru a demonstra respectarea obligațiilor prevăzute la articolul 28 din GDPR, permite desfășurarea auditurilor, inclusiv a inspecțiilor, efectuate de Client sau alt auditor mandatat de Client și contribuie la acestea. </w:t>
      </w:r>
    </w:p>
    <w:p w14:paraId="2E135DAB" w14:textId="77777777" w:rsidR="00237427" w:rsidRPr="00097CE0" w:rsidRDefault="00237427" w:rsidP="00237427">
      <w:pPr>
        <w:pStyle w:val="ProductList-Body"/>
        <w:spacing w:after="120"/>
        <w:ind w:left="158"/>
      </w:pPr>
      <w:r>
        <w:t>Microsoft informează imediat Clientul în cazul în care, în opinia sa, o instrucțiune încalcă GDPR sau alte dispoziții din dreptul statului membru sau din dreptul Uniunii referitoare la protecția datelor. [articolul 28 alineatul (3)]</w:t>
      </w:r>
    </w:p>
    <w:p w14:paraId="37FD23DE" w14:textId="77777777" w:rsidR="00237427" w:rsidRPr="00097CE0" w:rsidRDefault="00237427" w:rsidP="00237427">
      <w:pPr>
        <w:pStyle w:val="ProductList-Body"/>
        <w:spacing w:after="120"/>
        <w:ind w:left="158"/>
      </w:pPr>
      <w:r>
        <w:rPr>
          <w:b/>
        </w:rPr>
        <w:t>3.</w:t>
      </w:r>
      <w:r>
        <w:t xml:space="preserve"> În cazul în care Microsoft recrutează o altă persoană împuternicită pentru efectuarea de activități de prelucrare specifice în numele Clientului, aceleași obligații privind protecția datelor prevăzute în Termenii GDPR revin celei de a doua persoane împuternicite, prin intermediul unui contract sau al unui alt act juridic, în temeiul dreptului Uniunii sau al dreptului statului membru, în special furnizarea de garanții suficiente pentru punerea în aplicare a unor măsuri tehnice și organizatorice adecvate, astfel încât prelucrarea să îndeplinească cerințele GDPR. În cazul în care această a doua persoană împuternicită nu își respectă obligațiile privind protecția datelor, compania Microsoft rămâne pe deplin răspunzătoare față de Client în ceea ce privește îndeplinirea obligațiilor acestei a doua persoane împuternicite. [articolul 28 alineatul (4)]</w:t>
      </w:r>
    </w:p>
    <w:p w14:paraId="0555BEB7" w14:textId="77777777" w:rsidR="00237427" w:rsidRPr="00097CE0" w:rsidRDefault="00237427" w:rsidP="00237427">
      <w:pPr>
        <w:pStyle w:val="ProductList-Body"/>
        <w:spacing w:after="120"/>
        <w:ind w:left="158"/>
      </w:pPr>
      <w:r>
        <w:rPr>
          <w:b/>
        </w:rPr>
        <w:lastRenderedPageBreak/>
        <w:t>4.</w:t>
      </w:r>
      <w:r>
        <w:t xml:space="preserve"> Având în vedere stadiul actual al dezvoltării, costurile implementării și natura, domeniul de aplicare, contextul și scopurile prelucrării, precum și riscul cu diferite grade de probabilitate și gravitate pentru drepturile și libertățile persoanelor fizice, Clientul și Microsoft implementează măsuri tehnice și organizatorice adecvate în vederea asigurării unui nivel de securitate corespunzător acestui risc, incluzând printre altele, după caz: </w:t>
      </w:r>
    </w:p>
    <w:p w14:paraId="45821566" w14:textId="77777777" w:rsidR="00237427" w:rsidRPr="00097CE0" w:rsidRDefault="00237427" w:rsidP="00237427">
      <w:pPr>
        <w:pStyle w:val="ProductList-Body"/>
        <w:spacing w:after="120"/>
        <w:ind w:left="720"/>
      </w:pPr>
      <w:r>
        <w:rPr>
          <w:rFonts w:cstheme="minorHAnsi"/>
          <w:b/>
          <w:szCs w:val="18"/>
        </w:rPr>
        <w:t>(a)</w:t>
      </w:r>
      <w:r>
        <w:rPr>
          <w:rFonts w:cstheme="minorHAnsi"/>
          <w:szCs w:val="18"/>
        </w:rPr>
        <w:tab/>
        <w:t xml:space="preserve">pseudonimizarea şi criptarea datelor cu caracter personal; </w:t>
      </w:r>
    </w:p>
    <w:p w14:paraId="2A7BB642" w14:textId="77777777" w:rsidR="00237427" w:rsidRPr="00097CE0" w:rsidRDefault="00237427" w:rsidP="00A8463A">
      <w:pPr>
        <w:pStyle w:val="ProductList-Body"/>
        <w:spacing w:after="120"/>
        <w:ind w:left="1440" w:hanging="720"/>
      </w:pPr>
      <w:r>
        <w:rPr>
          <w:rFonts w:cstheme="minorHAnsi"/>
          <w:b/>
          <w:szCs w:val="18"/>
        </w:rPr>
        <w:t>(b)</w:t>
      </w:r>
      <w:r>
        <w:rPr>
          <w:rFonts w:cstheme="minorHAnsi"/>
          <w:szCs w:val="18"/>
        </w:rPr>
        <w:tab/>
        <w:t xml:space="preserve">capacitatea de a asigura confidenţialitatea, integritatea, disponibilitatea şi rezistenţa continue ale sistemelor şi serviciilor de prelucrare; </w:t>
      </w:r>
    </w:p>
    <w:p w14:paraId="670BD166" w14:textId="77777777" w:rsidR="00237427" w:rsidRPr="00097CE0" w:rsidRDefault="00237427" w:rsidP="00237427">
      <w:pPr>
        <w:pStyle w:val="ProductList-Body"/>
        <w:spacing w:after="120"/>
        <w:ind w:left="1440" w:hanging="720"/>
      </w:pPr>
      <w:r>
        <w:rPr>
          <w:rFonts w:cstheme="minorHAnsi"/>
          <w:b/>
          <w:szCs w:val="18"/>
        </w:rPr>
        <w:t>(c)</w:t>
      </w:r>
      <w:r>
        <w:rPr>
          <w:rFonts w:cstheme="minorHAnsi"/>
          <w:szCs w:val="18"/>
        </w:rPr>
        <w:tab/>
        <w:t>capacitatea de a restabili disponibilitatea datelor cu caracter personal şi accesul la acestea în timp util în cazul în care are loc un incident de natură fizică sau tehnică şi</w:t>
      </w:r>
    </w:p>
    <w:p w14:paraId="4B6D2493" w14:textId="77777777" w:rsidR="00237427" w:rsidRPr="00097CE0" w:rsidRDefault="00237427" w:rsidP="00237427">
      <w:pPr>
        <w:pStyle w:val="ProductList-Body"/>
        <w:spacing w:after="120"/>
        <w:ind w:left="1440" w:hanging="720"/>
      </w:pPr>
      <w:r>
        <w:rPr>
          <w:rFonts w:cstheme="minorHAnsi"/>
          <w:b/>
          <w:szCs w:val="18"/>
        </w:rPr>
        <w:t>(d)</w:t>
      </w:r>
      <w:r>
        <w:rPr>
          <w:rFonts w:cstheme="minorHAnsi"/>
          <w:szCs w:val="18"/>
        </w:rPr>
        <w:tab/>
        <w:t>un proces pentru testarea, evaluarea și aprecierea periodice ale eficacității măsurilor tehnice și organizatorice pentru a garanta securitatea prelucrării. [articolul 32 alineatul (1)]</w:t>
      </w:r>
    </w:p>
    <w:p w14:paraId="3520F22C" w14:textId="77777777" w:rsidR="00237427" w:rsidRPr="00097CE0" w:rsidRDefault="00237427" w:rsidP="00237427">
      <w:pPr>
        <w:pStyle w:val="ProductList-Body"/>
        <w:spacing w:after="120"/>
        <w:ind w:left="158"/>
      </w:pPr>
      <w:r>
        <w:rPr>
          <w:b/>
        </w:rPr>
        <w:t>5.</w:t>
      </w:r>
      <w:r>
        <w:t xml:space="preserve"> La evaluarea nivelului adecvat de securitate, se ține seama în special de riscurile prezentate de prelucrare, generate în special, în mod accidental sau ilegal, de distrugerea, pierderea, modificarea, divulgarea neautorizată sau accesul neautorizat la datele cu caracter personal transmise, stocate sau prelucrate într-un alt mod. [articolul 32 alineatul (2)]</w:t>
      </w:r>
    </w:p>
    <w:p w14:paraId="4BF7427F" w14:textId="77777777" w:rsidR="00237427" w:rsidRPr="00097CE0" w:rsidRDefault="00237427" w:rsidP="00237427">
      <w:pPr>
        <w:pStyle w:val="ProductList-Body"/>
        <w:spacing w:after="120"/>
        <w:ind w:left="158"/>
      </w:pPr>
      <w:r>
        <w:rPr>
          <w:b/>
        </w:rPr>
        <w:t>6.</w:t>
      </w:r>
      <w:r>
        <w:t xml:space="preserve"> Clientul și Microsoft iau măsuri pentru a asigura faptul că orice persoană fizică care acționează sub autoritatea Clientului sau a companiei Microsoft și care are acces la date cu caracter personal nu le prelucrează decât la cererea Clientului, cu excepția cazului în care această obligație îi revine în temeiul dreptului Uniunii sau al dreptului statului membru. [articolul 32 alineatul (4)]</w:t>
      </w:r>
    </w:p>
    <w:p w14:paraId="67BEEB09" w14:textId="77777777" w:rsidR="00237427" w:rsidRPr="00097CE0" w:rsidRDefault="00237427" w:rsidP="00237427">
      <w:pPr>
        <w:pStyle w:val="ProductList-Body"/>
        <w:spacing w:after="120"/>
        <w:ind w:left="158"/>
      </w:pPr>
      <w:r>
        <w:rPr>
          <w:b/>
          <w:bCs/>
        </w:rPr>
        <w:t>7.</w:t>
      </w:r>
      <w:r>
        <w:t xml:space="preserve"> Microsoft înştiinţează Clientul fără întârzieri nejustificate după ce ia cunoştinţă de o încălcare a securităţii datelor cu caracter personal. [articolul 33 alineatul (2)]. O astfel de notificare va include informaţiile pe care o persoană împuternicită de operator trebuie să le furnizeze unui operator în temeiul articolului 33 alineatul (3), în măsura în care informaţiile respective sunt puse la dispoziţia Microsoft într-un mod rezonabil.</w:t>
      </w:r>
    </w:p>
    <w:p w14:paraId="3B4FCA89" w14:textId="69B21804" w:rsidR="0014507A" w:rsidRPr="00097CE0" w:rsidRDefault="008019B9" w:rsidP="0028144D">
      <w:pPr>
        <w:pStyle w:val="ProductList-Body"/>
        <w:shd w:val="clear" w:color="auto" w:fill="A6A6A6" w:themeFill="background1" w:themeFillShade="A6"/>
        <w:spacing w:after="120"/>
        <w:jc w:val="right"/>
      </w:pPr>
      <w:hyperlink w:anchor="TableofContents" w:tooltip="Cuprins" w:history="1">
        <w:r w:rsidR="00F33AE1">
          <w:rPr>
            <w:rStyle w:val="Hyperlink"/>
            <w:sz w:val="16"/>
            <w:szCs w:val="16"/>
          </w:rPr>
          <w:t>Cuprins</w:t>
        </w:r>
      </w:hyperlink>
      <w:r w:rsidR="00F33AE1">
        <w:rPr>
          <w:sz w:val="16"/>
          <w:szCs w:val="16"/>
        </w:rPr>
        <w:t>/</w:t>
      </w:r>
      <w:hyperlink w:anchor="GeneralTerms" w:tooltip="Termeni generali" w:history="1">
        <w:r w:rsidR="00F33AE1">
          <w:rPr>
            <w:rStyle w:val="Hyperlink"/>
            <w:sz w:val="16"/>
            <w:szCs w:val="16"/>
          </w:rPr>
          <w:t>Termeni generali</w:t>
        </w:r>
      </w:hyperlink>
    </w:p>
    <w:sectPr w:rsidR="0014507A" w:rsidRPr="00097CE0" w:rsidSect="006F1174">
      <w:footerReference w:type="default" r:id="rId34"/>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endnote w:type="separator" w:id="-1">
    <w:p w14:paraId="2DCB99BF" w14:textId="77777777" w:rsidR="008019B9" w:rsidRDefault="008019B9" w:rsidP="009A573F">
      <w:pPr>
        <w:spacing w:after="0" w:line="240" w:lineRule="auto"/>
      </w:pPr>
      <w:r>
        <w:separator/>
      </w:r>
    </w:p>
    <w:p w14:paraId="76D60070" w14:textId="77777777" w:rsidR="008019B9" w:rsidRDefault="008019B9"/>
  </w:endnote>
  <w:endnote w:type="continuationSeparator" w:id="0">
    <w:p w14:paraId="29106EAF" w14:textId="77777777" w:rsidR="008019B9" w:rsidRDefault="008019B9" w:rsidP="009A573F">
      <w:pPr>
        <w:spacing w:after="0" w:line="240" w:lineRule="auto"/>
      </w:pPr>
      <w:r>
        <w:continuationSeparator/>
      </w:r>
    </w:p>
    <w:p w14:paraId="7672ED2A" w14:textId="77777777" w:rsidR="008019B9" w:rsidRDefault="008019B9"/>
  </w:endnote>
  <w:endnote w:type="continuationNotice" w:id="1">
    <w:p w14:paraId="767E4264" w14:textId="77777777" w:rsidR="008019B9" w:rsidRDefault="008019B9">
      <w:pPr>
        <w:spacing w:after="0" w:line="240" w:lineRule="auto"/>
      </w:pPr>
    </w:p>
    <w:p w14:paraId="64C5FE19" w14:textId="77777777" w:rsidR="008019B9" w:rsidRDefault="008019B9"/>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mc:Ignorable="w14 w15 w16se w16cid w16 w16cex">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5B" w:usb2="00000009" w:usb3="00000000" w:csb0="000001FF"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0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0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p w14:paraId="1D355FE9" w14:textId="77777777" w:rsidR="00156CA3" w:rsidRDefault="00156CA3" w:rsidP="004D27A6">
    <w:pPr>
      <w:pStyle w:val="ProductList-Body"/>
    </w:pPr>
    <w:r>
      <w:rPr>
        <w:noProof/>
        <w:lang w:val="en-US" w:eastAsia="zh-CN" w:bidi="ar-SA"/>
      </w:rPr>
      <w:drawing>
        <wp:inline distT="0" distB="0" distL="0" distR="0" wp14:anchorId="69D85FDA" wp14:editId="2CE230CC">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7" name="Microsoft logo.png"/>
                  <pic:cNvPicPr/>
                </pic:nvPicPr>
                <pic:blipFill>
                  <a:blip r:embed="rId1">
                    <a:extLst>
                      <a:ext uri="{28A0092B-C50C-407E-A947-70E740481C1C}">
                        <a14:useLocalDpi xmlns:a14="http://schemas.microsoft.com/office/drawing/2010/main" val="0"/>
                      </a:ext>
                    </a:extLst>
                  </a:blip>
                  <a:stretch>
                    <a:fillRect/>
                  </a:stretch>
                </pic:blipFill>
                <pic:spPr>
                  <a:xfrm>
                    <a:off x="0" y="0"/>
                    <a:ext cx="2155375" cy="494278"/>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p w14:paraId="09E999E7" w14:textId="77777777" w:rsidR="00156CA3" w:rsidRPr="00AA025E" w:rsidRDefault="00156CA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6"/>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56CA3" w:rsidRPr="00925C34" w14:paraId="6BE9DC1A" w14:textId="77777777" w:rsidTr="00EE01F2">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061E119" w14:textId="0C6CF983" w:rsidR="00156CA3" w:rsidRPr="00925C34" w:rsidRDefault="008019B9" w:rsidP="00EE01F2">
          <w:pPr>
            <w:spacing w:before="20" w:after="20"/>
            <w:ind w:left="-77" w:right="-73"/>
            <w:jc w:val="center"/>
            <w:rPr>
              <w:rFonts w:ascii="Calibri" w:eastAsia="Calibri" w:hAnsi="Calibri" w:cs="Arial"/>
              <w:color w:val="808080"/>
              <w:sz w:val="14"/>
              <w:szCs w:val="14"/>
            </w:rPr>
          </w:pPr>
          <w:hyperlink w:anchor="TableofContents" w:history="1">
            <w:proofErr w:type="spellStart"/>
            <w:r w:rsidR="00156CA3">
              <w:rPr>
                <w:rFonts w:ascii="Calibri" w:eastAsia="Calibri" w:hAnsi="Calibri" w:cs="Arial"/>
                <w:color w:val="0563C1"/>
                <w:sz w:val="14"/>
                <w:szCs w:val="14"/>
                <w:u w:val="single"/>
              </w:rPr>
              <w:t>Cuprinss</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560561AF" w14:textId="3CBA17E7" w:rsidR="00156CA3" w:rsidRPr="00925C34" w:rsidRDefault="00156CA3" w:rsidP="00EE01F2">
          <w:pPr>
            <w:spacing w:before="20" w:after="20"/>
            <w:ind w:left="-71" w:right="-101"/>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7815C1B" w14:textId="40FB3038" w:rsidR="00156CA3" w:rsidRPr="00925C34" w:rsidRDefault="008019B9" w:rsidP="00EE01F2">
          <w:pPr>
            <w:spacing w:before="20" w:after="20"/>
            <w:ind w:left="-72" w:right="-74"/>
            <w:jc w:val="center"/>
            <w:rPr>
              <w:rFonts w:ascii="Calibri" w:eastAsia="Calibri" w:hAnsi="Calibri" w:cs="Arial"/>
              <w:color w:val="808080"/>
              <w:sz w:val="14"/>
              <w:szCs w:val="14"/>
            </w:rPr>
          </w:pPr>
          <w:hyperlink w:anchor="Introduction" w:history="1">
            <w:proofErr w:type="spellStart"/>
            <w:r w:rsidR="00156CA3">
              <w:rPr>
                <w:rFonts w:ascii="Calibri" w:eastAsia="Calibri" w:hAnsi="Calibri" w:cs="Arial"/>
                <w:color w:val="0563C1"/>
                <w:sz w:val="14"/>
                <w:szCs w:val="14"/>
                <w:u w:val="single"/>
              </w:rPr>
              <w:t>Introducere</w:t>
            </w:r>
            <w:proofErr w:type="spellEnd"/>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28B73002" w14:textId="5EF8E625" w:rsidR="00156CA3" w:rsidRPr="00925C34" w:rsidRDefault="00156CA3" w:rsidP="00EE01F2">
          <w:pPr>
            <w:spacing w:before="20" w:after="20"/>
            <w:ind w:left="-70" w:right="-101"/>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6B9790C" w14:textId="19945C1B" w:rsidR="00156CA3" w:rsidRPr="00925C34" w:rsidRDefault="008019B9" w:rsidP="00EE01F2">
          <w:pPr>
            <w:spacing w:before="20" w:after="20"/>
            <w:ind w:left="-72" w:right="-75"/>
            <w:jc w:val="center"/>
            <w:rPr>
              <w:rFonts w:ascii="Calibri" w:eastAsia="Calibri" w:hAnsi="Calibri" w:cs="Arial"/>
              <w:color w:val="808080"/>
              <w:sz w:val="14"/>
              <w:szCs w:val="14"/>
            </w:rPr>
          </w:pPr>
          <w:hyperlink w:anchor="GeneralTerms" w:history="1">
            <w:proofErr w:type="spellStart"/>
            <w:r w:rsidR="00156CA3">
              <w:rPr>
                <w:rFonts w:ascii="Calibri" w:eastAsia="Calibri" w:hAnsi="Calibri" w:cs="Arial"/>
                <w:color w:val="0563C1"/>
                <w:sz w:val="14"/>
                <w:szCs w:val="14"/>
                <w:u w:val="single"/>
              </w:rPr>
              <w:t>Termeni</w:t>
            </w:r>
            <w:proofErr w:type="spellEnd"/>
            <w:r w:rsidR="00156CA3">
              <w:rPr>
                <w:rFonts w:ascii="Calibri" w:eastAsia="Calibri" w:hAnsi="Calibri" w:cs="Arial"/>
                <w:color w:val="0563C1"/>
                <w:sz w:val="14"/>
                <w:szCs w:val="14"/>
                <w:u w:val="single"/>
              </w:rPr>
              <w:t xml:space="preserve"> </w:t>
            </w:r>
            <w:proofErr w:type="spellStart"/>
            <w:r w:rsidR="00156CA3">
              <w:rPr>
                <w:rFonts w:ascii="Calibri" w:eastAsia="Calibri" w:hAnsi="Calibri" w:cs="Arial"/>
                <w:color w:val="0563C1"/>
                <w:sz w:val="14"/>
                <w:szCs w:val="14"/>
                <w:u w:val="single"/>
              </w:rPr>
              <w:t>generali</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64657D4D" w14:textId="303F868D" w:rsidR="00156CA3" w:rsidRPr="00925C34" w:rsidRDefault="00156CA3" w:rsidP="00EE01F2">
          <w:pPr>
            <w:spacing w:before="20" w:after="20"/>
            <w:ind w:left="-69" w:right="-101"/>
            <w:jc w:val="center"/>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2484D8CD" w14:textId="42A8A5CC" w:rsidR="00156CA3" w:rsidRPr="006A46A0" w:rsidRDefault="008019B9" w:rsidP="00EE01F2">
          <w:pPr>
            <w:spacing w:before="20" w:after="20"/>
            <w:ind w:left="-72" w:right="-77"/>
            <w:jc w:val="center"/>
            <w:rPr>
              <w:rFonts w:ascii="Calibri" w:eastAsia="Calibri" w:hAnsi="Calibri" w:cs="Arial"/>
              <w:color w:val="808080"/>
              <w:sz w:val="14"/>
              <w:szCs w:val="14"/>
              <w:lang w:val="pt-PT"/>
            </w:rPr>
          </w:pPr>
          <w:hyperlink w:anchor="DatProtectionTerms" w:history="1">
            <w:r w:rsidR="00156CA3" w:rsidRPr="006A46A0">
              <w:rPr>
                <w:rFonts w:ascii="Calibri" w:eastAsia="Calibri" w:hAnsi="Calibri" w:cs="Arial"/>
                <w:color w:val="0563C1"/>
                <w:sz w:val="14"/>
                <w:szCs w:val="14"/>
                <w:u w:val="single"/>
                <w:lang w:val="pt-PT"/>
              </w:rPr>
              <w:t>Termenii privind protecția datelor cu caracter personal</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177E048C" w14:textId="5D7B7A50" w:rsidR="00156CA3" w:rsidRPr="00925C34" w:rsidRDefault="00156CA3" w:rsidP="00EE01F2">
          <w:pPr>
            <w:spacing w:before="20" w:after="20"/>
            <w:ind w:left="-67" w:right="-101"/>
            <w:jc w:val="center"/>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8811AB1" w14:textId="3962678E" w:rsidR="00156CA3" w:rsidRPr="00925C34" w:rsidRDefault="008019B9" w:rsidP="00EE01F2">
          <w:pPr>
            <w:spacing w:before="20" w:after="20"/>
            <w:ind w:left="-72" w:right="-76"/>
            <w:jc w:val="center"/>
            <w:rPr>
              <w:rFonts w:ascii="Calibri" w:eastAsia="Calibri" w:hAnsi="Calibri" w:cs="Arial"/>
              <w:color w:val="808080"/>
              <w:sz w:val="14"/>
              <w:szCs w:val="14"/>
            </w:rPr>
          </w:pPr>
          <w:hyperlink w:anchor="Attachment1" w:history="1">
            <w:proofErr w:type="spellStart"/>
            <w:r w:rsidR="00156CA3">
              <w:rPr>
                <w:rFonts w:ascii="Calibri" w:eastAsia="Calibri" w:hAnsi="Calibri" w:cs="Arial"/>
                <w:color w:val="0563C1"/>
                <w:sz w:val="14"/>
                <w:szCs w:val="14"/>
                <w:u w:val="single"/>
              </w:rPr>
              <w:t>Anexa</w:t>
            </w:r>
            <w:proofErr w:type="spellEnd"/>
          </w:hyperlink>
        </w:p>
      </w:tc>
    </w:tr>
  </w:tbl>
  <w:p w14:paraId="05ADCF8E" w14:textId="77777777" w:rsidR="00156CA3" w:rsidRPr="00925C34" w:rsidRDefault="00156CA3" w:rsidP="00925C34">
    <w:pPr>
      <w:tabs>
        <w:tab w:val="center" w:pos="4680"/>
        <w:tab w:val="right" w:pos="9360"/>
      </w:tabs>
      <w:spacing w:after="0" w:line="240" w:lineRule="auto"/>
      <w:rPr>
        <w:rFonts w:ascii="Calibri" w:eastAsia="Calibri" w:hAnsi="Calibri" w:cs="Arial"/>
        <w:lang w:val="en-US" w:eastAsia="en-US" w:bidi="ar-SA"/>
      </w:rP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156CA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156CA3" w:rsidRDefault="00156CA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156CA3" w:rsidRDefault="00156CA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156CA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156CA3" w:rsidRPr="00C76DF3" w:rsidRDefault="008019B9" w:rsidP="00591643">
          <w:pPr>
            <w:pStyle w:val="ProductList-OfferingBody"/>
            <w:ind w:left="-77" w:right="-73"/>
            <w:jc w:val="center"/>
            <w:rPr>
              <w:color w:val="808080" w:themeColor="background1" w:themeShade="80"/>
              <w:sz w:val="14"/>
              <w:szCs w:val="14"/>
            </w:rPr>
          </w:pPr>
          <w:hyperlink w:anchor="Cuprins" w:history="1">
            <w:r w:rsidR="00156CA3">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156CA3" w:rsidRPr="00C76DF3" w:rsidRDefault="00156CA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156CA3" w:rsidRPr="00C76DF3" w:rsidRDefault="008019B9" w:rsidP="00591643">
          <w:pPr>
            <w:pStyle w:val="ProductList-OfferingBody"/>
            <w:ind w:left="-72" w:right="-74"/>
            <w:jc w:val="center"/>
            <w:rPr>
              <w:color w:val="808080" w:themeColor="background1" w:themeShade="80"/>
              <w:sz w:val="14"/>
              <w:szCs w:val="14"/>
            </w:rPr>
          </w:pPr>
          <w:hyperlink w:anchor="Introducere" w:history="1">
            <w:r w:rsidR="00156CA3">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156CA3" w:rsidRPr="00C76DF3" w:rsidRDefault="00156CA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156CA3" w:rsidRPr="00C76DF3" w:rsidRDefault="008019B9" w:rsidP="003812FE">
          <w:pPr>
            <w:pStyle w:val="ProductList-OfferingBody"/>
            <w:ind w:left="-72" w:right="-75"/>
            <w:jc w:val="center"/>
            <w:rPr>
              <w:color w:val="808080" w:themeColor="background1" w:themeShade="80"/>
              <w:sz w:val="14"/>
              <w:szCs w:val="14"/>
            </w:rPr>
          </w:pPr>
          <w:hyperlink w:anchor="Termeni generali" w:history="1">
            <w:r w:rsidR="00156CA3">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156CA3" w:rsidRPr="00C76DF3" w:rsidRDefault="00156CA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156CA3" w:rsidRPr="00C76DF3" w:rsidRDefault="008019B9" w:rsidP="00591643">
          <w:pPr>
            <w:pStyle w:val="ProductList-OfferingBody"/>
            <w:ind w:left="-72" w:right="-77"/>
            <w:jc w:val="center"/>
            <w:rPr>
              <w:color w:val="808080" w:themeColor="background1" w:themeShade="80"/>
              <w:sz w:val="14"/>
              <w:szCs w:val="14"/>
            </w:rPr>
          </w:pPr>
          <w:hyperlink w:anchor="PrivacyandSecurityTerms" w:history="1">
            <w:r w:rsidR="00156CA3">
              <w:rPr>
                <w:rStyle w:val="Hyperlink"/>
                <w:sz w:val="14"/>
                <w:szCs w:val="14"/>
              </w:rPr>
              <w:t>Termenii privind confidențialitatea și securitatea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156CA3" w:rsidRPr="00C76DF3" w:rsidRDefault="00156CA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156CA3" w:rsidRPr="00C76DF3" w:rsidRDefault="008019B9" w:rsidP="003812FE">
          <w:pPr>
            <w:pStyle w:val="ProductList-OfferingBody"/>
            <w:ind w:left="-72" w:right="-77"/>
            <w:jc w:val="center"/>
            <w:rPr>
              <w:color w:val="808080" w:themeColor="background1" w:themeShade="80"/>
              <w:sz w:val="14"/>
              <w:szCs w:val="14"/>
            </w:rPr>
          </w:pPr>
          <w:hyperlink w:anchor="OnlineServiceSpecificTerms" w:history="1">
            <w:r w:rsidR="00156CA3">
              <w:rPr>
                <w:rStyle w:val="Hyperlink"/>
                <w:sz w:val="14"/>
                <w:szCs w:val="14"/>
              </w:rPr>
              <w:t>Termenii specifici Serviciilor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156CA3" w:rsidRPr="00C76DF3" w:rsidRDefault="00156CA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156CA3" w:rsidRPr="00C76DF3" w:rsidRDefault="008019B9" w:rsidP="003812FE">
          <w:pPr>
            <w:pStyle w:val="ProductList-OfferingBody"/>
            <w:ind w:left="-72" w:right="-76"/>
            <w:jc w:val="center"/>
            <w:rPr>
              <w:color w:val="808080" w:themeColor="background1" w:themeShade="80"/>
              <w:sz w:val="14"/>
              <w:szCs w:val="14"/>
            </w:rPr>
          </w:pPr>
          <w:hyperlink w:anchor="Anexa 1" w:history="1">
            <w:r w:rsidR="00156CA3">
              <w:rPr>
                <w:rStyle w:val="Hyperlink"/>
                <w:sz w:val="14"/>
                <w:szCs w:val="14"/>
              </w:rPr>
              <w:t>Anexe</w:t>
            </w:r>
          </w:hyperlink>
        </w:p>
      </w:tc>
    </w:tr>
  </w:tbl>
  <w:p w14:paraId="5579F2F1" w14:textId="77777777" w:rsidR="00156CA3" w:rsidRPr="00591643" w:rsidRDefault="00156CA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156CA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156CA3" w:rsidRPr="00C76DF3" w:rsidRDefault="008019B9" w:rsidP="00B07097">
          <w:pPr>
            <w:pStyle w:val="ProductList-OfferingBody"/>
            <w:ind w:left="-77" w:right="-73"/>
            <w:jc w:val="center"/>
            <w:rPr>
              <w:color w:val="808080" w:themeColor="background1" w:themeShade="80"/>
              <w:sz w:val="14"/>
              <w:szCs w:val="14"/>
            </w:rPr>
          </w:pPr>
          <w:hyperlink w:anchor="Cuprins" w:history="1">
            <w:r w:rsidR="00156CA3">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156CA3" w:rsidRPr="00C76DF3" w:rsidRDefault="00156CA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156CA3" w:rsidRPr="00C76DF3" w:rsidRDefault="008019B9" w:rsidP="00B07097">
          <w:pPr>
            <w:pStyle w:val="ProductList-OfferingBody"/>
            <w:ind w:left="-72" w:right="-74"/>
            <w:jc w:val="center"/>
            <w:rPr>
              <w:color w:val="808080" w:themeColor="background1" w:themeShade="80"/>
              <w:sz w:val="14"/>
              <w:szCs w:val="14"/>
            </w:rPr>
          </w:pPr>
          <w:hyperlink w:anchor="Introducere" w:history="1">
            <w:r w:rsidR="00156CA3">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156CA3" w:rsidRPr="00C76DF3" w:rsidRDefault="00156CA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156CA3" w:rsidRPr="00C76DF3" w:rsidRDefault="008019B9" w:rsidP="00B07097">
          <w:pPr>
            <w:pStyle w:val="ProductList-OfferingBody"/>
            <w:ind w:left="-72" w:right="-75"/>
            <w:jc w:val="center"/>
            <w:rPr>
              <w:color w:val="808080" w:themeColor="background1" w:themeShade="80"/>
              <w:sz w:val="14"/>
              <w:szCs w:val="14"/>
            </w:rPr>
          </w:pPr>
          <w:hyperlink w:anchor="Termeni generali" w:history="1">
            <w:r w:rsidR="00156CA3">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156CA3" w:rsidRPr="00C76DF3" w:rsidRDefault="00156CA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156CA3" w:rsidRPr="00C76DF3" w:rsidRDefault="008019B9" w:rsidP="00B07097">
          <w:pPr>
            <w:pStyle w:val="ProductList-OfferingBody"/>
            <w:ind w:left="-72" w:right="-77"/>
            <w:jc w:val="center"/>
            <w:rPr>
              <w:color w:val="808080" w:themeColor="background1" w:themeShade="80"/>
              <w:sz w:val="14"/>
              <w:szCs w:val="14"/>
            </w:rPr>
          </w:pPr>
          <w:hyperlink w:anchor="PrivacyandSecurityTerms" w:history="1">
            <w:r w:rsidR="00156CA3">
              <w:rPr>
                <w:rStyle w:val="Hyperlink"/>
                <w:sz w:val="14"/>
                <w:szCs w:val="14"/>
              </w:rPr>
              <w:t>Termenii privind confidențialitatea și securitatea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156CA3" w:rsidRPr="00C76DF3" w:rsidRDefault="00156CA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156CA3" w:rsidRPr="00C76DF3" w:rsidRDefault="008019B9" w:rsidP="00B07097">
          <w:pPr>
            <w:pStyle w:val="ProductList-OfferingBody"/>
            <w:ind w:left="-72" w:right="-77"/>
            <w:jc w:val="center"/>
            <w:rPr>
              <w:color w:val="808080" w:themeColor="background1" w:themeShade="80"/>
              <w:sz w:val="14"/>
              <w:szCs w:val="14"/>
            </w:rPr>
          </w:pPr>
          <w:hyperlink w:anchor="OnlineServiceSpecificTerms" w:history="1">
            <w:r w:rsidR="00156CA3">
              <w:rPr>
                <w:rStyle w:val="Hyperlink"/>
                <w:sz w:val="14"/>
                <w:szCs w:val="14"/>
              </w:rPr>
              <w:t>Termenii specifici Serviciilor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156CA3" w:rsidRPr="00C76DF3" w:rsidRDefault="00156CA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156CA3" w:rsidRPr="00C76DF3" w:rsidRDefault="008019B9" w:rsidP="00B07097">
          <w:pPr>
            <w:pStyle w:val="ProductList-OfferingBody"/>
            <w:ind w:left="-72" w:right="-76"/>
            <w:jc w:val="center"/>
            <w:rPr>
              <w:color w:val="808080" w:themeColor="background1" w:themeShade="80"/>
              <w:sz w:val="14"/>
              <w:szCs w:val="14"/>
            </w:rPr>
          </w:pPr>
          <w:hyperlink w:anchor="Anexa 1" w:history="1">
            <w:r w:rsidR="00156CA3">
              <w:rPr>
                <w:rStyle w:val="Hyperlink"/>
                <w:sz w:val="14"/>
                <w:szCs w:val="14"/>
              </w:rPr>
              <w:t>Anexe</w:t>
            </w:r>
          </w:hyperlink>
        </w:p>
      </w:tc>
    </w:tr>
  </w:tbl>
  <w:p w14:paraId="3A2B57EE" w14:textId="77777777" w:rsidR="00156CA3" w:rsidRPr="00591643" w:rsidRDefault="00156CA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7"/>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56CA3" w:rsidRPr="00925C34" w14:paraId="1D80BFA2" w14:textId="77777777" w:rsidTr="00EE01F2">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BECAB86" w14:textId="6EFA93D1" w:rsidR="00156CA3" w:rsidRPr="00925C34" w:rsidRDefault="008019B9" w:rsidP="00EE01F2">
          <w:pPr>
            <w:spacing w:before="20" w:after="20"/>
            <w:ind w:left="-77" w:right="-73"/>
            <w:jc w:val="center"/>
            <w:rPr>
              <w:rFonts w:ascii="Calibri" w:eastAsia="Calibri" w:hAnsi="Calibri" w:cs="Arial"/>
              <w:color w:val="808080"/>
              <w:sz w:val="14"/>
              <w:szCs w:val="14"/>
            </w:rPr>
          </w:pPr>
          <w:hyperlink w:anchor="TableofContents" w:history="1">
            <w:proofErr w:type="spellStart"/>
            <w:r w:rsidR="00156CA3">
              <w:rPr>
                <w:rFonts w:ascii="Calibri" w:eastAsia="Calibri" w:hAnsi="Calibri" w:cs="Arial"/>
                <w:color w:val="0563C1"/>
                <w:sz w:val="14"/>
                <w:szCs w:val="14"/>
                <w:u w:val="single"/>
              </w:rPr>
              <w:t>Cuprinss</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517D0ECB" w14:textId="5BEF807E" w:rsidR="00156CA3" w:rsidRPr="00925C34" w:rsidRDefault="00156CA3" w:rsidP="00EE01F2">
          <w:pPr>
            <w:spacing w:before="20" w:after="20"/>
            <w:ind w:left="-71" w:right="-101"/>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5AD56CA" w14:textId="2F823EF8" w:rsidR="00156CA3" w:rsidRPr="00925C34" w:rsidRDefault="008019B9" w:rsidP="00EE01F2">
          <w:pPr>
            <w:spacing w:before="20" w:after="20"/>
            <w:ind w:left="-72" w:right="-74"/>
            <w:jc w:val="center"/>
            <w:rPr>
              <w:rFonts w:ascii="Calibri" w:eastAsia="Calibri" w:hAnsi="Calibri" w:cs="Arial"/>
              <w:color w:val="808080"/>
              <w:sz w:val="14"/>
              <w:szCs w:val="14"/>
            </w:rPr>
          </w:pPr>
          <w:hyperlink w:anchor="Introduction" w:history="1">
            <w:proofErr w:type="spellStart"/>
            <w:r w:rsidR="00156CA3">
              <w:rPr>
                <w:rFonts w:ascii="Calibri" w:eastAsia="Calibri" w:hAnsi="Calibri" w:cs="Arial"/>
                <w:color w:val="0563C1"/>
                <w:sz w:val="14"/>
                <w:szCs w:val="14"/>
                <w:u w:val="single"/>
              </w:rPr>
              <w:t>Introducere</w:t>
            </w:r>
            <w:proofErr w:type="spellEnd"/>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25E76371" w14:textId="20B3BD8A" w:rsidR="00156CA3" w:rsidRPr="00925C34" w:rsidRDefault="00156CA3" w:rsidP="00EE01F2">
          <w:pPr>
            <w:spacing w:before="20" w:after="20"/>
            <w:ind w:left="-70" w:right="-101"/>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8DEBAA5" w14:textId="5171C4E1" w:rsidR="00156CA3" w:rsidRPr="00925C34" w:rsidRDefault="008019B9" w:rsidP="00EE01F2">
          <w:pPr>
            <w:spacing w:before="20" w:after="20"/>
            <w:ind w:left="-72" w:right="-75"/>
            <w:jc w:val="center"/>
            <w:rPr>
              <w:rFonts w:ascii="Calibri" w:eastAsia="Calibri" w:hAnsi="Calibri" w:cs="Arial"/>
              <w:color w:val="808080"/>
              <w:sz w:val="14"/>
              <w:szCs w:val="14"/>
            </w:rPr>
          </w:pPr>
          <w:hyperlink w:anchor="GeneralTerms" w:history="1">
            <w:proofErr w:type="spellStart"/>
            <w:r w:rsidR="00156CA3">
              <w:rPr>
                <w:rFonts w:ascii="Calibri" w:eastAsia="Calibri" w:hAnsi="Calibri" w:cs="Arial"/>
                <w:color w:val="0563C1"/>
                <w:sz w:val="14"/>
                <w:szCs w:val="14"/>
                <w:u w:val="single"/>
              </w:rPr>
              <w:t>Termeni</w:t>
            </w:r>
            <w:proofErr w:type="spellEnd"/>
            <w:r w:rsidR="00156CA3">
              <w:rPr>
                <w:rFonts w:ascii="Calibri" w:eastAsia="Calibri" w:hAnsi="Calibri" w:cs="Arial"/>
                <w:color w:val="0563C1"/>
                <w:sz w:val="14"/>
                <w:szCs w:val="14"/>
                <w:u w:val="single"/>
              </w:rPr>
              <w:t xml:space="preserve"> </w:t>
            </w:r>
            <w:proofErr w:type="spellStart"/>
            <w:r w:rsidR="00156CA3">
              <w:rPr>
                <w:rFonts w:ascii="Calibri" w:eastAsia="Calibri" w:hAnsi="Calibri" w:cs="Arial"/>
                <w:color w:val="0563C1"/>
                <w:sz w:val="14"/>
                <w:szCs w:val="14"/>
                <w:u w:val="single"/>
              </w:rPr>
              <w:t>generali</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53AB288D" w14:textId="13D94B11" w:rsidR="00156CA3" w:rsidRPr="00925C34" w:rsidRDefault="00156CA3" w:rsidP="00EE01F2">
          <w:pPr>
            <w:spacing w:before="20" w:after="20"/>
            <w:ind w:left="-69" w:right="-101"/>
            <w:jc w:val="center"/>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83F968A" w14:textId="29B14218" w:rsidR="00156CA3" w:rsidRPr="006A46A0" w:rsidRDefault="008019B9" w:rsidP="00EE01F2">
          <w:pPr>
            <w:spacing w:before="20" w:after="20"/>
            <w:ind w:left="-72" w:right="-77"/>
            <w:jc w:val="center"/>
            <w:rPr>
              <w:rFonts w:ascii="Calibri" w:eastAsia="Calibri" w:hAnsi="Calibri" w:cs="Arial"/>
              <w:color w:val="808080"/>
              <w:sz w:val="14"/>
              <w:szCs w:val="14"/>
              <w:lang w:val="pt-PT"/>
            </w:rPr>
          </w:pPr>
          <w:hyperlink w:anchor="DatProtectionTerms" w:history="1">
            <w:r w:rsidR="00156CA3" w:rsidRPr="006A46A0">
              <w:rPr>
                <w:rFonts w:ascii="Calibri" w:eastAsia="Calibri" w:hAnsi="Calibri" w:cs="Arial"/>
                <w:color w:val="0563C1"/>
                <w:sz w:val="14"/>
                <w:szCs w:val="14"/>
                <w:u w:val="single"/>
                <w:lang w:val="pt-PT"/>
              </w:rPr>
              <w:t>Termenii privind protecția datelor cu caracter personal</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6A7F2CDB" w14:textId="33C716FC" w:rsidR="00156CA3" w:rsidRPr="00925C34" w:rsidRDefault="00156CA3" w:rsidP="00EE01F2">
          <w:pPr>
            <w:spacing w:before="20" w:after="20"/>
            <w:ind w:left="-67" w:right="-101"/>
            <w:jc w:val="center"/>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2BE8D003" w14:textId="084D4554" w:rsidR="00156CA3" w:rsidRPr="00925C34" w:rsidRDefault="008019B9" w:rsidP="00EE01F2">
          <w:pPr>
            <w:spacing w:before="20" w:after="20"/>
            <w:ind w:left="-72" w:right="-76"/>
            <w:jc w:val="center"/>
            <w:rPr>
              <w:rFonts w:ascii="Calibri" w:eastAsia="Calibri" w:hAnsi="Calibri" w:cs="Arial"/>
              <w:color w:val="808080"/>
              <w:sz w:val="14"/>
              <w:szCs w:val="14"/>
            </w:rPr>
          </w:pPr>
          <w:hyperlink w:anchor="Attachment1" w:history="1">
            <w:proofErr w:type="spellStart"/>
            <w:r w:rsidR="00156CA3">
              <w:rPr>
                <w:rFonts w:ascii="Calibri" w:eastAsia="Calibri" w:hAnsi="Calibri" w:cs="Arial"/>
                <w:color w:val="0563C1"/>
                <w:sz w:val="14"/>
                <w:szCs w:val="14"/>
                <w:u w:val="single"/>
              </w:rPr>
              <w:t>Anexa</w:t>
            </w:r>
            <w:proofErr w:type="spellEnd"/>
          </w:hyperlink>
        </w:p>
      </w:tc>
    </w:tr>
  </w:tbl>
  <w:p w14:paraId="6F447AB2" w14:textId="77777777" w:rsidR="00156CA3" w:rsidRPr="00925C34" w:rsidRDefault="00156CA3" w:rsidP="001F6D0E">
    <w:pPr>
      <w:tabs>
        <w:tab w:val="center" w:pos="4680"/>
        <w:tab w:val="right" w:pos="9360"/>
      </w:tabs>
      <w:spacing w:after="0" w:line="240" w:lineRule="auto"/>
      <w:rPr>
        <w:rFonts w:ascii="Calibri" w:eastAsia="Calibri" w:hAnsi="Calibri" w:cs="Arial"/>
        <w:lang w:val="en-US" w:eastAsia="en-US" w:bidi="ar-SA"/>
      </w:rP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7"/>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56CA3" w:rsidRPr="00925C34" w14:paraId="653F868E" w14:textId="77777777" w:rsidTr="00EE01F2">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287FE0C" w14:textId="069CD799" w:rsidR="00156CA3" w:rsidRPr="00925C34" w:rsidRDefault="008019B9" w:rsidP="00EE01F2">
          <w:pPr>
            <w:spacing w:before="20" w:after="20"/>
            <w:ind w:left="-77" w:right="-73"/>
            <w:jc w:val="center"/>
            <w:rPr>
              <w:rFonts w:ascii="Calibri" w:eastAsia="Calibri" w:hAnsi="Calibri" w:cs="Arial"/>
              <w:color w:val="808080"/>
              <w:sz w:val="14"/>
              <w:szCs w:val="14"/>
            </w:rPr>
          </w:pPr>
          <w:hyperlink w:anchor="TableofContents" w:history="1">
            <w:proofErr w:type="spellStart"/>
            <w:r w:rsidR="00156CA3">
              <w:rPr>
                <w:rFonts w:ascii="Calibri" w:eastAsia="Calibri" w:hAnsi="Calibri" w:cs="Arial"/>
                <w:color w:val="0563C1"/>
                <w:sz w:val="14"/>
                <w:szCs w:val="14"/>
                <w:u w:val="single"/>
              </w:rPr>
              <w:t>Cuprinss</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4629E348" w14:textId="2707F2A8" w:rsidR="00156CA3" w:rsidRPr="00925C34" w:rsidRDefault="00156CA3" w:rsidP="00EE01F2">
          <w:pPr>
            <w:spacing w:before="20" w:after="20"/>
            <w:ind w:left="-71" w:right="-101"/>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0012197" w14:textId="28968890" w:rsidR="00156CA3" w:rsidRPr="00925C34" w:rsidRDefault="008019B9" w:rsidP="00EE01F2">
          <w:pPr>
            <w:spacing w:before="20" w:after="20"/>
            <w:ind w:left="-72" w:right="-74"/>
            <w:jc w:val="center"/>
            <w:rPr>
              <w:rFonts w:ascii="Calibri" w:eastAsia="Calibri" w:hAnsi="Calibri" w:cs="Arial"/>
              <w:color w:val="808080"/>
              <w:sz w:val="14"/>
              <w:szCs w:val="14"/>
            </w:rPr>
          </w:pPr>
          <w:hyperlink w:anchor="Introduction" w:history="1">
            <w:proofErr w:type="spellStart"/>
            <w:r w:rsidR="00156CA3">
              <w:rPr>
                <w:rFonts w:ascii="Calibri" w:eastAsia="Calibri" w:hAnsi="Calibri" w:cs="Arial"/>
                <w:color w:val="0563C1"/>
                <w:sz w:val="14"/>
                <w:szCs w:val="14"/>
                <w:u w:val="single"/>
              </w:rPr>
              <w:t>Introducere</w:t>
            </w:r>
            <w:proofErr w:type="spellEnd"/>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56726EED" w14:textId="09EEF9F3" w:rsidR="00156CA3" w:rsidRPr="00925C34" w:rsidRDefault="00156CA3" w:rsidP="00EE01F2">
          <w:pPr>
            <w:spacing w:before="20" w:after="20"/>
            <w:ind w:left="-70" w:right="-101"/>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F166877" w14:textId="47EE05F9" w:rsidR="00156CA3" w:rsidRPr="00925C34" w:rsidRDefault="008019B9" w:rsidP="00EE01F2">
          <w:pPr>
            <w:spacing w:before="20" w:after="20"/>
            <w:ind w:left="-72" w:right="-75"/>
            <w:jc w:val="center"/>
            <w:rPr>
              <w:rFonts w:ascii="Calibri" w:eastAsia="Calibri" w:hAnsi="Calibri" w:cs="Arial"/>
              <w:color w:val="808080"/>
              <w:sz w:val="14"/>
              <w:szCs w:val="14"/>
            </w:rPr>
          </w:pPr>
          <w:hyperlink w:anchor="GeneralTerms" w:history="1">
            <w:proofErr w:type="spellStart"/>
            <w:r w:rsidR="00156CA3">
              <w:rPr>
                <w:rFonts w:ascii="Calibri" w:eastAsia="Calibri" w:hAnsi="Calibri" w:cs="Arial"/>
                <w:color w:val="0563C1"/>
                <w:sz w:val="14"/>
                <w:szCs w:val="14"/>
                <w:u w:val="single"/>
              </w:rPr>
              <w:t>Termeni</w:t>
            </w:r>
            <w:proofErr w:type="spellEnd"/>
            <w:r w:rsidR="00156CA3">
              <w:rPr>
                <w:rFonts w:ascii="Calibri" w:eastAsia="Calibri" w:hAnsi="Calibri" w:cs="Arial"/>
                <w:color w:val="0563C1"/>
                <w:sz w:val="14"/>
                <w:szCs w:val="14"/>
                <w:u w:val="single"/>
              </w:rPr>
              <w:t xml:space="preserve"> </w:t>
            </w:r>
            <w:proofErr w:type="spellStart"/>
            <w:r w:rsidR="00156CA3">
              <w:rPr>
                <w:rFonts w:ascii="Calibri" w:eastAsia="Calibri" w:hAnsi="Calibri" w:cs="Arial"/>
                <w:color w:val="0563C1"/>
                <w:sz w:val="14"/>
                <w:szCs w:val="14"/>
                <w:u w:val="single"/>
              </w:rPr>
              <w:t>generali</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19B28C6D" w14:textId="5FE94435" w:rsidR="00156CA3" w:rsidRPr="00925C34" w:rsidRDefault="00156CA3" w:rsidP="00EE01F2">
          <w:pPr>
            <w:spacing w:before="20" w:after="20"/>
            <w:ind w:left="-69" w:right="-101"/>
            <w:jc w:val="center"/>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1C1FA5A" w14:textId="4B1A365F" w:rsidR="00156CA3" w:rsidRPr="006A46A0" w:rsidRDefault="008019B9" w:rsidP="00EE01F2">
          <w:pPr>
            <w:spacing w:before="20" w:after="20"/>
            <w:ind w:left="-72" w:right="-77"/>
            <w:jc w:val="center"/>
            <w:rPr>
              <w:rFonts w:ascii="Calibri" w:eastAsia="Calibri" w:hAnsi="Calibri" w:cs="Arial"/>
              <w:color w:val="808080"/>
              <w:sz w:val="14"/>
              <w:szCs w:val="14"/>
              <w:lang w:val="pt-PT"/>
            </w:rPr>
          </w:pPr>
          <w:hyperlink w:anchor="DatProtectionTerms" w:history="1">
            <w:r w:rsidR="00156CA3" w:rsidRPr="006A46A0">
              <w:rPr>
                <w:rFonts w:ascii="Calibri" w:eastAsia="Calibri" w:hAnsi="Calibri" w:cs="Arial"/>
                <w:color w:val="0563C1"/>
                <w:sz w:val="14"/>
                <w:szCs w:val="14"/>
                <w:u w:val="single"/>
                <w:lang w:val="pt-PT"/>
              </w:rPr>
              <w:t>Termenii privind protecția datelor cu caracter personal</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39AE36D9" w14:textId="13E43B2A" w:rsidR="00156CA3" w:rsidRPr="00925C34" w:rsidRDefault="00156CA3" w:rsidP="00EE01F2">
          <w:pPr>
            <w:spacing w:before="20" w:after="20"/>
            <w:ind w:left="-67" w:right="-101"/>
            <w:jc w:val="center"/>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6B7AE8BD" w14:textId="6733C391" w:rsidR="00156CA3" w:rsidRPr="00925C34" w:rsidRDefault="008019B9" w:rsidP="00EE01F2">
          <w:pPr>
            <w:spacing w:before="20" w:after="20"/>
            <w:ind w:left="-72" w:right="-76"/>
            <w:jc w:val="center"/>
            <w:rPr>
              <w:rFonts w:ascii="Calibri" w:eastAsia="Calibri" w:hAnsi="Calibri" w:cs="Arial"/>
              <w:color w:val="808080"/>
              <w:sz w:val="14"/>
              <w:szCs w:val="14"/>
            </w:rPr>
          </w:pPr>
          <w:hyperlink w:anchor="Attachment1" w:history="1">
            <w:proofErr w:type="spellStart"/>
            <w:r w:rsidR="00156CA3">
              <w:rPr>
                <w:rFonts w:ascii="Calibri" w:eastAsia="Calibri" w:hAnsi="Calibri" w:cs="Arial"/>
                <w:color w:val="0563C1"/>
                <w:sz w:val="14"/>
                <w:szCs w:val="14"/>
                <w:u w:val="single"/>
              </w:rPr>
              <w:t>Anexa</w:t>
            </w:r>
            <w:proofErr w:type="spellEnd"/>
          </w:hyperlink>
        </w:p>
      </w:tc>
    </w:tr>
  </w:tbl>
  <w:p w14:paraId="5119E501" w14:textId="77777777" w:rsidR="00156CA3" w:rsidRPr="00925C34" w:rsidRDefault="00156CA3" w:rsidP="00925C34">
    <w:pPr>
      <w:tabs>
        <w:tab w:val="center" w:pos="4680"/>
        <w:tab w:val="right" w:pos="9360"/>
      </w:tabs>
      <w:spacing w:after="0" w:line="240" w:lineRule="auto"/>
      <w:rPr>
        <w:rFonts w:ascii="Calibri" w:eastAsia="Calibri" w:hAnsi="Calibri" w:cs="Arial"/>
        <w:lang w:val="en-US" w:eastAsia="en-US" w:bidi="ar-SA"/>
      </w:rP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p w14:paraId="3F20E48B" w14:textId="77777777" w:rsidR="00156CA3" w:rsidRPr="00591643" w:rsidRDefault="00156CA3">
    <w:pPr>
      <w:pStyle w:val="Footer"/>
      <w:rPr>
        <w:sz w:val="14"/>
        <w:szCs w:val="14"/>
      </w:rPr>
    </w:pPr>
    <w:r>
      <w:rPr>
        <w:noProof/>
        <w:lang w:val="en-US" w:eastAsia="zh-CN" w:bidi="ar-SA"/>
      </w:rPr>
      <w:drawing>
        <wp:inline distT="0" distB="0" distL="0" distR="0" wp14:anchorId="7C76CC96" wp14:editId="74938575">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7" name="Microsoft logo.png"/>
                  <pic:cNvPicPr/>
                </pic:nvPicPr>
                <pic:blipFill>
                  <a:blip r:embed="rId1">
                    <a:extLst>
                      <a:ext uri="{28A0092B-C50C-407E-A947-70E740481C1C}">
                        <a14:useLocalDpi xmlns:a14="http://schemas.microsoft.com/office/drawing/2010/main" val="0"/>
                      </a:ext>
                    </a:extLst>
                  </a:blip>
                  <a:stretch>
                    <a:fillRect/>
                  </a:stretch>
                </pic:blipFill>
                <pic:spPr>
                  <a:xfrm>
                    <a:off x="0" y="0"/>
                    <a:ext cx="2155375" cy="494278"/>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2"/>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56CA3" w:rsidRPr="00925C34" w14:paraId="54514B9A" w14:textId="77777777" w:rsidTr="00156CA3">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6DF6AF7D" w14:textId="57DDE837" w:rsidR="00156CA3" w:rsidRPr="00925C34" w:rsidRDefault="008019B9" w:rsidP="00925C34">
          <w:pPr>
            <w:spacing w:before="20" w:after="20"/>
            <w:ind w:left="-77" w:right="-73"/>
            <w:jc w:val="center"/>
            <w:rPr>
              <w:rFonts w:ascii="Calibri" w:eastAsia="Calibri" w:hAnsi="Calibri" w:cs="Arial"/>
              <w:color w:val="808080"/>
              <w:sz w:val="14"/>
              <w:szCs w:val="14"/>
            </w:rPr>
          </w:pPr>
          <w:hyperlink w:anchor="TableofContents" w:history="1">
            <w:proofErr w:type="spellStart"/>
            <w:r w:rsidR="00156CA3">
              <w:rPr>
                <w:rFonts w:ascii="Calibri" w:eastAsia="Calibri" w:hAnsi="Calibri" w:cs="Arial"/>
                <w:color w:val="0563C1"/>
                <w:sz w:val="14"/>
                <w:szCs w:val="14"/>
                <w:u w:val="single"/>
              </w:rPr>
              <w:t>Cuprinss</w:t>
            </w:r>
            <w:proofErr w:type="spellEnd"/>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BB743AD" w14:textId="77777777" w:rsidR="00156CA3" w:rsidRPr="00925C34" w:rsidRDefault="00156CA3" w:rsidP="00925C34">
          <w:pPr>
            <w:spacing w:before="20" w:after="20"/>
            <w:ind w:left="-71" w:right="-101"/>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AC01AA" w14:textId="2D2BD842" w:rsidR="00156CA3" w:rsidRPr="00925C34" w:rsidRDefault="008019B9" w:rsidP="00925C34">
          <w:pPr>
            <w:spacing w:before="20" w:after="20"/>
            <w:ind w:left="-72" w:right="-74"/>
            <w:jc w:val="center"/>
            <w:rPr>
              <w:rFonts w:ascii="Calibri" w:eastAsia="Calibri" w:hAnsi="Calibri" w:cs="Arial"/>
              <w:color w:val="808080"/>
              <w:sz w:val="14"/>
              <w:szCs w:val="14"/>
            </w:rPr>
          </w:pPr>
          <w:hyperlink w:anchor="Introduction" w:history="1">
            <w:proofErr w:type="spellStart"/>
            <w:r w:rsidR="00156CA3">
              <w:rPr>
                <w:rFonts w:ascii="Calibri" w:eastAsia="Calibri" w:hAnsi="Calibri" w:cs="Arial"/>
                <w:color w:val="0563C1"/>
                <w:sz w:val="14"/>
                <w:szCs w:val="14"/>
                <w:u w:val="single"/>
              </w:rPr>
              <w:t>Introducere</w:t>
            </w:r>
            <w:proofErr w:type="spellEnd"/>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1C8AAFA" w14:textId="77777777" w:rsidR="00156CA3" w:rsidRPr="00925C34" w:rsidRDefault="00156CA3" w:rsidP="00925C34">
          <w:pPr>
            <w:spacing w:before="20" w:after="20"/>
            <w:ind w:left="-70" w:right="-101"/>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A5418F5" w14:textId="5B78D995" w:rsidR="00156CA3" w:rsidRPr="00925C34" w:rsidRDefault="008019B9" w:rsidP="00925C34">
          <w:pPr>
            <w:spacing w:before="20" w:after="20"/>
            <w:ind w:left="-72" w:right="-75"/>
            <w:jc w:val="center"/>
            <w:rPr>
              <w:rFonts w:ascii="Calibri" w:eastAsia="Calibri" w:hAnsi="Calibri" w:cs="Arial"/>
              <w:color w:val="808080"/>
              <w:sz w:val="14"/>
              <w:szCs w:val="14"/>
            </w:rPr>
          </w:pPr>
          <w:hyperlink w:anchor="GeneralTerms" w:history="1">
            <w:proofErr w:type="spellStart"/>
            <w:r w:rsidR="00156CA3">
              <w:rPr>
                <w:rFonts w:ascii="Calibri" w:eastAsia="Calibri" w:hAnsi="Calibri" w:cs="Arial"/>
                <w:color w:val="0563C1"/>
                <w:sz w:val="14"/>
                <w:szCs w:val="14"/>
                <w:u w:val="single"/>
              </w:rPr>
              <w:t>Termeni</w:t>
            </w:r>
            <w:proofErr w:type="spellEnd"/>
            <w:r w:rsidR="00156CA3">
              <w:rPr>
                <w:rFonts w:ascii="Calibri" w:eastAsia="Calibri" w:hAnsi="Calibri" w:cs="Arial"/>
                <w:color w:val="0563C1"/>
                <w:sz w:val="14"/>
                <w:szCs w:val="14"/>
                <w:u w:val="single"/>
              </w:rPr>
              <w:t xml:space="preserve"> </w:t>
            </w:r>
            <w:proofErr w:type="spellStart"/>
            <w:r w:rsidR="00156CA3">
              <w:rPr>
                <w:rFonts w:ascii="Calibri" w:eastAsia="Calibri" w:hAnsi="Calibri" w:cs="Arial"/>
                <w:color w:val="0563C1"/>
                <w:sz w:val="14"/>
                <w:szCs w:val="14"/>
                <w:u w:val="single"/>
              </w:rPr>
              <w:t>generali</w:t>
            </w:r>
            <w:proofErr w:type="spellEnd"/>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274E2434" w14:textId="77777777" w:rsidR="00156CA3" w:rsidRPr="00925C34" w:rsidRDefault="00156CA3" w:rsidP="00925C34">
          <w:pPr>
            <w:spacing w:before="20" w:after="20"/>
            <w:ind w:left="-69" w:right="-101"/>
            <w:jc w:val="center"/>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BCFB761" w14:textId="2FE5CAC5" w:rsidR="00156CA3" w:rsidRPr="006A46A0" w:rsidRDefault="008019B9" w:rsidP="00925C34">
          <w:pPr>
            <w:spacing w:before="20" w:after="20"/>
            <w:ind w:left="-72" w:right="-77"/>
            <w:jc w:val="center"/>
            <w:rPr>
              <w:rFonts w:ascii="Calibri" w:eastAsia="Calibri" w:hAnsi="Calibri" w:cs="Arial"/>
              <w:color w:val="808080"/>
              <w:sz w:val="14"/>
              <w:szCs w:val="14"/>
              <w:lang w:val="pt-PT"/>
            </w:rPr>
          </w:pPr>
          <w:hyperlink w:anchor="DatProtectionTerms" w:history="1">
            <w:r w:rsidR="00156CA3" w:rsidRPr="006A46A0">
              <w:rPr>
                <w:rFonts w:ascii="Calibri" w:eastAsia="Calibri" w:hAnsi="Calibri" w:cs="Arial"/>
                <w:color w:val="0563C1"/>
                <w:sz w:val="14"/>
                <w:szCs w:val="14"/>
                <w:u w:val="single"/>
                <w:lang w:val="pt-PT"/>
              </w:rPr>
              <w:t>Termenii privind protecția datelor cu caracter personal</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ABAF1EE" w14:textId="77777777" w:rsidR="00156CA3" w:rsidRPr="00925C34" w:rsidRDefault="00156CA3" w:rsidP="00925C34">
          <w:pPr>
            <w:spacing w:before="20" w:after="20"/>
            <w:ind w:left="-67" w:right="-101"/>
            <w:jc w:val="center"/>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0E034AB" w14:textId="69DD603E" w:rsidR="00156CA3" w:rsidRPr="00925C34" w:rsidRDefault="008019B9" w:rsidP="00925C34">
          <w:pPr>
            <w:spacing w:before="20" w:after="20"/>
            <w:ind w:left="-72" w:right="-76"/>
            <w:jc w:val="center"/>
            <w:rPr>
              <w:rFonts w:ascii="Calibri" w:eastAsia="Calibri" w:hAnsi="Calibri" w:cs="Arial"/>
              <w:color w:val="808080"/>
              <w:sz w:val="14"/>
              <w:szCs w:val="14"/>
            </w:rPr>
          </w:pPr>
          <w:hyperlink w:anchor="Attachment1" w:history="1">
            <w:proofErr w:type="spellStart"/>
            <w:r w:rsidR="00156CA3">
              <w:rPr>
                <w:rFonts w:ascii="Calibri" w:eastAsia="Calibri" w:hAnsi="Calibri" w:cs="Arial"/>
                <w:color w:val="0563C1"/>
                <w:sz w:val="14"/>
                <w:szCs w:val="14"/>
                <w:u w:val="single"/>
              </w:rPr>
              <w:t>Anexa</w:t>
            </w:r>
            <w:proofErr w:type="spellEnd"/>
          </w:hyperlink>
        </w:p>
      </w:tc>
    </w:tr>
  </w:tbl>
  <w:p w14:paraId="4DCE37B9" w14:textId="77777777" w:rsidR="00156CA3" w:rsidRPr="00925C34" w:rsidRDefault="00156CA3" w:rsidP="00925C34">
    <w:pPr>
      <w:tabs>
        <w:tab w:val="center" w:pos="4680"/>
        <w:tab w:val="right" w:pos="9360"/>
      </w:tabs>
      <w:spacing w:after="0" w:line="240" w:lineRule="auto"/>
      <w:rPr>
        <w:rFonts w:ascii="Calibri" w:eastAsia="Calibri" w:hAnsi="Calibri" w:cs="Arial"/>
        <w:lang w:val="en-US" w:eastAsia="en-US" w:bidi="ar-SA"/>
      </w:rP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156CA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156CA3" w:rsidRPr="00C76DF3" w:rsidRDefault="008019B9" w:rsidP="00591643">
          <w:pPr>
            <w:pStyle w:val="ProductList-OfferingBody"/>
            <w:ind w:left="-77" w:right="-73"/>
            <w:jc w:val="center"/>
            <w:rPr>
              <w:color w:val="808080" w:themeColor="background1" w:themeShade="80"/>
              <w:sz w:val="14"/>
              <w:szCs w:val="14"/>
            </w:rPr>
          </w:pPr>
          <w:hyperlink w:anchor="Cuprins" w:history="1">
            <w:r w:rsidR="00156CA3">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156CA3" w:rsidRPr="00C76DF3" w:rsidRDefault="00156CA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156CA3" w:rsidRPr="00C76DF3" w:rsidRDefault="008019B9" w:rsidP="00591643">
          <w:pPr>
            <w:pStyle w:val="ProductList-OfferingBody"/>
            <w:ind w:left="-72" w:right="-74"/>
            <w:jc w:val="center"/>
            <w:rPr>
              <w:color w:val="808080" w:themeColor="background1" w:themeShade="80"/>
              <w:sz w:val="14"/>
              <w:szCs w:val="14"/>
            </w:rPr>
          </w:pPr>
          <w:hyperlink w:anchor="Introducere" w:history="1">
            <w:r w:rsidR="00156CA3">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156CA3" w:rsidRPr="00C76DF3" w:rsidRDefault="00156CA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156CA3" w:rsidRPr="00C76DF3" w:rsidRDefault="008019B9" w:rsidP="003812FE">
          <w:pPr>
            <w:pStyle w:val="ProductList-OfferingBody"/>
            <w:ind w:left="-72" w:right="-75"/>
            <w:jc w:val="center"/>
            <w:rPr>
              <w:color w:val="808080" w:themeColor="background1" w:themeShade="80"/>
              <w:sz w:val="14"/>
              <w:szCs w:val="14"/>
            </w:rPr>
          </w:pPr>
          <w:hyperlink w:anchor="Termeni generali" w:history="1">
            <w:r w:rsidR="00156CA3">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156CA3" w:rsidRPr="00C76DF3" w:rsidRDefault="00156CA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156CA3" w:rsidRPr="00C76DF3" w:rsidRDefault="008019B9" w:rsidP="00591643">
          <w:pPr>
            <w:pStyle w:val="ProductList-OfferingBody"/>
            <w:ind w:left="-72" w:right="-77"/>
            <w:jc w:val="center"/>
            <w:rPr>
              <w:color w:val="808080" w:themeColor="background1" w:themeShade="80"/>
              <w:sz w:val="14"/>
              <w:szCs w:val="14"/>
            </w:rPr>
          </w:pPr>
          <w:hyperlink w:anchor="PrivacyandSecurityTerms" w:history="1">
            <w:r w:rsidR="00156CA3">
              <w:rPr>
                <w:rStyle w:val="Hyperlink"/>
                <w:sz w:val="14"/>
                <w:szCs w:val="14"/>
              </w:rPr>
              <w:t>Termenii privind confidențialitatea și securitatea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156CA3" w:rsidRPr="00C76DF3" w:rsidRDefault="00156CA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156CA3" w:rsidRPr="00C76DF3" w:rsidRDefault="008019B9" w:rsidP="003812FE">
          <w:pPr>
            <w:pStyle w:val="ProductList-OfferingBody"/>
            <w:ind w:left="-72" w:right="-77"/>
            <w:jc w:val="center"/>
            <w:rPr>
              <w:color w:val="808080" w:themeColor="background1" w:themeShade="80"/>
              <w:sz w:val="14"/>
              <w:szCs w:val="14"/>
            </w:rPr>
          </w:pPr>
          <w:hyperlink w:anchor="OnlineServiceSpecificTerms" w:history="1">
            <w:r w:rsidR="00156CA3">
              <w:rPr>
                <w:rStyle w:val="Hyperlink"/>
                <w:sz w:val="14"/>
                <w:szCs w:val="14"/>
              </w:rPr>
              <w:t>Termenii specifici Serviciilor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156CA3" w:rsidRPr="00C76DF3" w:rsidRDefault="00156CA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156CA3" w:rsidRPr="00C76DF3" w:rsidRDefault="008019B9" w:rsidP="003812FE">
          <w:pPr>
            <w:pStyle w:val="ProductList-OfferingBody"/>
            <w:ind w:left="-72" w:right="-76"/>
            <w:jc w:val="center"/>
            <w:rPr>
              <w:color w:val="808080" w:themeColor="background1" w:themeShade="80"/>
              <w:sz w:val="14"/>
              <w:szCs w:val="14"/>
            </w:rPr>
          </w:pPr>
          <w:hyperlink w:anchor="Anexa 1" w:history="1">
            <w:r w:rsidR="00156CA3">
              <w:rPr>
                <w:rStyle w:val="Hyperlink"/>
                <w:sz w:val="14"/>
                <w:szCs w:val="14"/>
              </w:rPr>
              <w:t>Anexe</w:t>
            </w:r>
          </w:hyperlink>
        </w:p>
      </w:tc>
    </w:tr>
  </w:tbl>
  <w:p w14:paraId="71D89FB4" w14:textId="77777777" w:rsidR="00156CA3" w:rsidRPr="00591643" w:rsidRDefault="00156CA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3"/>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56CA3" w:rsidRPr="00925C34" w14:paraId="327F89F1" w14:textId="77777777" w:rsidTr="00EE01F2">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B42B02C" w14:textId="2EE50889" w:rsidR="00156CA3" w:rsidRPr="00925C34" w:rsidRDefault="008019B9" w:rsidP="00EE01F2">
          <w:pPr>
            <w:spacing w:before="20" w:after="20"/>
            <w:ind w:left="-77" w:right="-73"/>
            <w:jc w:val="center"/>
            <w:rPr>
              <w:rFonts w:ascii="Calibri" w:eastAsia="Calibri" w:hAnsi="Calibri" w:cs="Arial"/>
              <w:color w:val="808080"/>
              <w:sz w:val="14"/>
              <w:szCs w:val="14"/>
            </w:rPr>
          </w:pPr>
          <w:hyperlink w:anchor="TableofContents" w:history="1">
            <w:proofErr w:type="spellStart"/>
            <w:r w:rsidR="00156CA3">
              <w:rPr>
                <w:rFonts w:ascii="Calibri" w:eastAsia="Calibri" w:hAnsi="Calibri" w:cs="Arial"/>
                <w:color w:val="0563C1"/>
                <w:sz w:val="14"/>
                <w:szCs w:val="14"/>
                <w:u w:val="single"/>
              </w:rPr>
              <w:t>Cuprinss</w:t>
            </w:r>
            <w:proofErr w:type="spellEnd"/>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486D8AA9" w14:textId="4AE45D2A" w:rsidR="00156CA3" w:rsidRPr="00925C34" w:rsidRDefault="00156CA3" w:rsidP="00EE01F2">
          <w:pPr>
            <w:spacing w:before="20" w:after="20"/>
            <w:ind w:left="-71" w:right="-101"/>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2D6D46D8" w14:textId="10737287" w:rsidR="00156CA3" w:rsidRPr="00925C34" w:rsidRDefault="008019B9" w:rsidP="00EE01F2">
          <w:pPr>
            <w:spacing w:before="20" w:after="20"/>
            <w:ind w:left="-72" w:right="-74"/>
            <w:jc w:val="center"/>
            <w:rPr>
              <w:rFonts w:ascii="Calibri" w:eastAsia="Calibri" w:hAnsi="Calibri" w:cs="Arial"/>
              <w:color w:val="808080"/>
              <w:sz w:val="14"/>
              <w:szCs w:val="14"/>
            </w:rPr>
          </w:pPr>
          <w:hyperlink w:anchor="Introduction" w:history="1">
            <w:proofErr w:type="spellStart"/>
            <w:r w:rsidR="00156CA3">
              <w:rPr>
                <w:rFonts w:ascii="Calibri" w:eastAsia="Calibri" w:hAnsi="Calibri" w:cs="Arial"/>
                <w:color w:val="0563C1"/>
                <w:sz w:val="14"/>
                <w:szCs w:val="14"/>
                <w:u w:val="single"/>
              </w:rPr>
              <w:t>Introducere</w:t>
            </w:r>
            <w:proofErr w:type="spellEnd"/>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544390F4" w14:textId="0BDDE7A4" w:rsidR="00156CA3" w:rsidRPr="00925C34" w:rsidRDefault="00156CA3" w:rsidP="00EE01F2">
          <w:pPr>
            <w:spacing w:before="20" w:after="20"/>
            <w:ind w:left="-70" w:right="-101"/>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F1CBB3B" w14:textId="7DD4F5A9" w:rsidR="00156CA3" w:rsidRPr="00925C34" w:rsidRDefault="008019B9" w:rsidP="00EE01F2">
          <w:pPr>
            <w:spacing w:before="20" w:after="20"/>
            <w:ind w:left="-72" w:right="-75"/>
            <w:jc w:val="center"/>
            <w:rPr>
              <w:rFonts w:ascii="Calibri" w:eastAsia="Calibri" w:hAnsi="Calibri" w:cs="Arial"/>
              <w:color w:val="808080"/>
              <w:sz w:val="14"/>
              <w:szCs w:val="14"/>
            </w:rPr>
          </w:pPr>
          <w:hyperlink w:anchor="GeneralTerms" w:history="1">
            <w:proofErr w:type="spellStart"/>
            <w:r w:rsidR="00156CA3">
              <w:rPr>
                <w:rFonts w:ascii="Calibri" w:eastAsia="Calibri" w:hAnsi="Calibri" w:cs="Arial"/>
                <w:color w:val="0563C1"/>
                <w:sz w:val="14"/>
                <w:szCs w:val="14"/>
                <w:u w:val="single"/>
              </w:rPr>
              <w:t>Termeni</w:t>
            </w:r>
            <w:proofErr w:type="spellEnd"/>
            <w:r w:rsidR="00156CA3">
              <w:rPr>
                <w:rFonts w:ascii="Calibri" w:eastAsia="Calibri" w:hAnsi="Calibri" w:cs="Arial"/>
                <w:color w:val="0563C1"/>
                <w:sz w:val="14"/>
                <w:szCs w:val="14"/>
                <w:u w:val="single"/>
              </w:rPr>
              <w:t xml:space="preserve"> </w:t>
            </w:r>
            <w:proofErr w:type="spellStart"/>
            <w:r w:rsidR="00156CA3">
              <w:rPr>
                <w:rFonts w:ascii="Calibri" w:eastAsia="Calibri" w:hAnsi="Calibri" w:cs="Arial"/>
                <w:color w:val="0563C1"/>
                <w:sz w:val="14"/>
                <w:szCs w:val="14"/>
                <w:u w:val="single"/>
              </w:rPr>
              <w:t>generali</w:t>
            </w:r>
            <w:proofErr w:type="spellEnd"/>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4C479110" w14:textId="76F8F49A" w:rsidR="00156CA3" w:rsidRPr="00925C34" w:rsidRDefault="00156CA3" w:rsidP="00EE01F2">
          <w:pPr>
            <w:spacing w:before="20" w:after="20"/>
            <w:ind w:left="-69" w:right="-101"/>
            <w:jc w:val="center"/>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094E95A" w14:textId="11B0735A" w:rsidR="00156CA3" w:rsidRPr="006A46A0" w:rsidRDefault="008019B9" w:rsidP="00EE01F2">
          <w:pPr>
            <w:spacing w:before="20" w:after="20"/>
            <w:ind w:left="-72" w:right="-77"/>
            <w:jc w:val="center"/>
            <w:rPr>
              <w:rFonts w:ascii="Calibri" w:eastAsia="Calibri" w:hAnsi="Calibri" w:cs="Arial"/>
              <w:color w:val="808080"/>
              <w:sz w:val="14"/>
              <w:szCs w:val="14"/>
              <w:lang w:val="pt-PT"/>
            </w:rPr>
          </w:pPr>
          <w:hyperlink w:anchor="DatProtectionTerms" w:history="1">
            <w:r w:rsidR="00156CA3" w:rsidRPr="006A46A0">
              <w:rPr>
                <w:rFonts w:ascii="Calibri" w:eastAsia="Calibri" w:hAnsi="Calibri" w:cs="Arial"/>
                <w:color w:val="0563C1"/>
                <w:sz w:val="14"/>
                <w:szCs w:val="14"/>
                <w:u w:val="single"/>
                <w:lang w:val="pt-PT"/>
              </w:rPr>
              <w:t>Termenii privind protecția datelor cu caracter personal</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1BC91A08" w14:textId="4BC948EC" w:rsidR="00156CA3" w:rsidRPr="00925C34" w:rsidRDefault="00156CA3" w:rsidP="00EE01F2">
          <w:pPr>
            <w:spacing w:before="20" w:after="20"/>
            <w:ind w:left="-67" w:right="-101"/>
            <w:jc w:val="center"/>
            <w:rPr>
              <w:rFonts w:ascii="Calibri" w:eastAsia="Calibri" w:hAnsi="Calibri" w:cs="Arial"/>
              <w:color w:val="808080"/>
              <w:sz w:val="14"/>
              <w:szCs w:val="14"/>
            </w:rPr>
          </w:pPr>
          <w:r w:rsidRPr="00925C34">
            <w:rPr>
              <w:rFonts w:ascii="Wingdings" w:eastAsia="Calibri" w:hAnsi="Wingdings" w:cs="Wingdings"/>
              <w:color w:val="8080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CF873CF" w14:textId="7A1318C4" w:rsidR="00156CA3" w:rsidRPr="00925C34" w:rsidRDefault="008019B9" w:rsidP="00EE01F2">
          <w:pPr>
            <w:spacing w:before="20" w:after="20"/>
            <w:ind w:left="-72" w:right="-76"/>
            <w:jc w:val="center"/>
            <w:rPr>
              <w:rFonts w:ascii="Calibri" w:eastAsia="Calibri" w:hAnsi="Calibri" w:cs="Arial"/>
              <w:color w:val="808080"/>
              <w:sz w:val="14"/>
              <w:szCs w:val="14"/>
            </w:rPr>
          </w:pPr>
          <w:hyperlink w:anchor="Attachment1" w:history="1">
            <w:proofErr w:type="spellStart"/>
            <w:r w:rsidR="00156CA3">
              <w:rPr>
                <w:rFonts w:ascii="Calibri" w:eastAsia="Calibri" w:hAnsi="Calibri" w:cs="Arial"/>
                <w:color w:val="0563C1"/>
                <w:sz w:val="14"/>
                <w:szCs w:val="14"/>
                <w:u w:val="single"/>
              </w:rPr>
              <w:t>Anexa</w:t>
            </w:r>
            <w:proofErr w:type="spellEnd"/>
          </w:hyperlink>
        </w:p>
      </w:tc>
    </w:tr>
  </w:tbl>
  <w:p w14:paraId="61DBAFCD" w14:textId="77777777" w:rsidR="00156CA3" w:rsidRPr="00925C34" w:rsidRDefault="00156CA3" w:rsidP="00925C34">
    <w:pPr>
      <w:tabs>
        <w:tab w:val="center" w:pos="4680"/>
        <w:tab w:val="right" w:pos="9360"/>
      </w:tabs>
      <w:spacing w:after="0" w:line="240" w:lineRule="auto"/>
      <w:rPr>
        <w:rFonts w:ascii="Calibri" w:eastAsia="Calibri" w:hAnsi="Calibri" w:cs="Arial"/>
        <w:lang w:val="en-US" w:eastAsia="en-US" w:bidi="ar-SA"/>
      </w:rP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156CA3" w:rsidRPr="00C76DF3" w14:paraId="461D6610" w14:textId="77777777" w:rsidTr="00105CE6">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CD4841" w14:textId="77777777" w:rsidR="00156CA3" w:rsidRPr="00C76DF3" w:rsidRDefault="008019B9" w:rsidP="00105CE6">
          <w:pPr>
            <w:pStyle w:val="ProductList-OfferingBody"/>
            <w:ind w:left="-77" w:right="-73"/>
            <w:jc w:val="center"/>
            <w:rPr>
              <w:color w:val="808080" w:themeColor="background1" w:themeShade="80"/>
              <w:sz w:val="14"/>
              <w:szCs w:val="14"/>
            </w:rPr>
          </w:pPr>
          <w:hyperlink w:anchor="Cuprins" w:history="1">
            <w:r w:rsidR="00156CA3">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E59A5FA" w14:textId="77777777" w:rsidR="00156CA3" w:rsidRPr="00C76DF3" w:rsidRDefault="00156CA3" w:rsidP="00105CE6">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04142C8" w14:textId="77777777" w:rsidR="00156CA3" w:rsidRPr="00C76DF3" w:rsidRDefault="008019B9" w:rsidP="00105CE6">
          <w:pPr>
            <w:pStyle w:val="ProductList-OfferingBody"/>
            <w:ind w:left="-72" w:right="-74"/>
            <w:jc w:val="center"/>
            <w:rPr>
              <w:color w:val="808080" w:themeColor="background1" w:themeShade="80"/>
              <w:sz w:val="14"/>
              <w:szCs w:val="14"/>
            </w:rPr>
          </w:pPr>
          <w:hyperlink w:anchor="Introducere" w:history="1">
            <w:r w:rsidR="00156CA3">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2ABE020" w14:textId="77777777" w:rsidR="00156CA3" w:rsidRPr="00C76DF3" w:rsidRDefault="00156CA3" w:rsidP="00105CE6">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C213ED" w14:textId="77777777" w:rsidR="00156CA3" w:rsidRPr="00C76DF3" w:rsidRDefault="008019B9" w:rsidP="00105CE6">
          <w:pPr>
            <w:pStyle w:val="ProductList-OfferingBody"/>
            <w:ind w:left="-72" w:right="-75"/>
            <w:jc w:val="center"/>
            <w:rPr>
              <w:color w:val="808080" w:themeColor="background1" w:themeShade="80"/>
              <w:sz w:val="14"/>
              <w:szCs w:val="14"/>
            </w:rPr>
          </w:pPr>
          <w:hyperlink w:anchor="Termeni generali" w:history="1">
            <w:r w:rsidR="00156CA3">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E833EF1" w14:textId="77777777" w:rsidR="00156CA3" w:rsidRPr="00C76DF3" w:rsidRDefault="00156CA3" w:rsidP="00105CE6">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C128735" w14:textId="77777777" w:rsidR="00156CA3" w:rsidRPr="00C76DF3" w:rsidRDefault="008019B9" w:rsidP="00105CE6">
          <w:pPr>
            <w:pStyle w:val="ProductList-OfferingBody"/>
            <w:ind w:left="-72" w:right="-77"/>
            <w:jc w:val="center"/>
            <w:rPr>
              <w:color w:val="808080" w:themeColor="background1" w:themeShade="80"/>
              <w:sz w:val="14"/>
              <w:szCs w:val="14"/>
            </w:rPr>
          </w:pPr>
          <w:hyperlink w:anchor="PrivacyandSecurityTerms" w:history="1">
            <w:r w:rsidR="00156CA3">
              <w:rPr>
                <w:rStyle w:val="Hyperlink"/>
                <w:sz w:val="14"/>
                <w:szCs w:val="14"/>
              </w:rPr>
              <w:t>Termenii privind confidențialitatea și securitatea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DD9C636" w14:textId="77777777" w:rsidR="00156CA3" w:rsidRPr="00C76DF3" w:rsidRDefault="00156CA3" w:rsidP="00105CE6">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95C3CF" w14:textId="77777777" w:rsidR="00156CA3" w:rsidRPr="00C76DF3" w:rsidRDefault="008019B9" w:rsidP="00105CE6">
          <w:pPr>
            <w:pStyle w:val="ProductList-OfferingBody"/>
            <w:ind w:left="-72" w:right="-77"/>
            <w:jc w:val="center"/>
            <w:rPr>
              <w:color w:val="808080" w:themeColor="background1" w:themeShade="80"/>
              <w:sz w:val="14"/>
              <w:szCs w:val="14"/>
            </w:rPr>
          </w:pPr>
          <w:hyperlink w:anchor="OnlineServiceSpecificTerms" w:history="1">
            <w:r w:rsidR="00156CA3">
              <w:rPr>
                <w:rStyle w:val="Hyperlink"/>
                <w:sz w:val="14"/>
                <w:szCs w:val="14"/>
              </w:rPr>
              <w:t>Termenii specifici Serviciilor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A85ACE7" w14:textId="77777777" w:rsidR="00156CA3" w:rsidRPr="00C76DF3" w:rsidRDefault="00156CA3" w:rsidP="00105CE6">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546BF15" w14:textId="77777777" w:rsidR="00156CA3" w:rsidRPr="00C76DF3" w:rsidRDefault="008019B9" w:rsidP="00105CE6">
          <w:pPr>
            <w:pStyle w:val="ProductList-OfferingBody"/>
            <w:ind w:left="-72" w:right="-76"/>
            <w:jc w:val="center"/>
            <w:rPr>
              <w:color w:val="808080" w:themeColor="background1" w:themeShade="80"/>
              <w:sz w:val="14"/>
              <w:szCs w:val="14"/>
            </w:rPr>
          </w:pPr>
          <w:hyperlink w:anchor="Anexa 1" w:history="1">
            <w:r w:rsidR="00156CA3">
              <w:rPr>
                <w:rStyle w:val="Hyperlink"/>
                <w:sz w:val="14"/>
                <w:szCs w:val="14"/>
              </w:rPr>
              <w:t>Anexe</w:t>
            </w:r>
          </w:hyperlink>
        </w:p>
      </w:tc>
    </w:tr>
  </w:tbl>
  <w:p w14:paraId="70E1610E" w14:textId="77777777" w:rsidR="00156CA3" w:rsidRPr="00591643" w:rsidRDefault="00156CA3">
    <w:pPr>
      <w:pStyle w:val="Footer"/>
      <w:rPr>
        <w:sz w:val="14"/>
        <w:szCs w:val="14"/>
      </w:rP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56CA3" w:rsidRPr="00C76DF3" w14:paraId="2404D03E" w14:textId="77777777" w:rsidTr="00156CA3">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9677624" w14:textId="77777777" w:rsidR="00156CA3" w:rsidRPr="00C76DF3" w:rsidRDefault="008019B9" w:rsidP="00546CD5">
          <w:pPr>
            <w:pStyle w:val="ProductList-OfferingBody"/>
            <w:ind w:left="-77" w:right="-73"/>
            <w:jc w:val="center"/>
            <w:rPr>
              <w:color w:val="808080" w:themeColor="background1" w:themeShade="80"/>
              <w:sz w:val="14"/>
              <w:szCs w:val="14"/>
            </w:rPr>
          </w:pPr>
          <w:hyperlink w:anchor="Cuprins" w:history="1">
            <w:r w:rsidR="00156CA3">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12C09A9" w14:textId="77777777" w:rsidR="00156CA3" w:rsidRPr="00C76DF3" w:rsidRDefault="00156CA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17B7649" w14:textId="77777777" w:rsidR="00156CA3" w:rsidRPr="00C76DF3" w:rsidRDefault="008019B9" w:rsidP="00546CD5">
          <w:pPr>
            <w:pStyle w:val="ProductList-OfferingBody"/>
            <w:ind w:left="-72" w:right="-74"/>
            <w:jc w:val="center"/>
            <w:rPr>
              <w:color w:val="808080" w:themeColor="background1" w:themeShade="80"/>
              <w:sz w:val="14"/>
              <w:szCs w:val="14"/>
            </w:rPr>
          </w:pPr>
          <w:hyperlink w:anchor="Introducere" w:history="1">
            <w:r w:rsidR="00156CA3">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875727B" w14:textId="77777777" w:rsidR="00156CA3" w:rsidRPr="00C76DF3" w:rsidRDefault="00156CA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CB5E014" w14:textId="77777777" w:rsidR="00156CA3" w:rsidRPr="00C76DF3" w:rsidRDefault="008019B9" w:rsidP="00546CD5">
          <w:pPr>
            <w:pStyle w:val="ProductList-OfferingBody"/>
            <w:ind w:left="-72" w:right="-75"/>
            <w:jc w:val="center"/>
            <w:rPr>
              <w:color w:val="808080" w:themeColor="background1" w:themeShade="80"/>
              <w:sz w:val="14"/>
              <w:szCs w:val="14"/>
            </w:rPr>
          </w:pPr>
          <w:hyperlink w:anchor="Termeni generali" w:history="1">
            <w:r w:rsidR="00156CA3">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78624D55" w14:textId="77777777" w:rsidR="00156CA3" w:rsidRPr="00C76DF3" w:rsidRDefault="00156CA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E3DAF8F" w14:textId="77777777" w:rsidR="00156CA3" w:rsidRPr="00C76DF3" w:rsidRDefault="008019B9" w:rsidP="00546CD5">
          <w:pPr>
            <w:pStyle w:val="ProductList-OfferingBody"/>
            <w:ind w:left="-72" w:right="-77"/>
            <w:jc w:val="center"/>
            <w:rPr>
              <w:color w:val="808080" w:themeColor="background1" w:themeShade="80"/>
              <w:sz w:val="14"/>
              <w:szCs w:val="14"/>
            </w:rPr>
          </w:pPr>
          <w:hyperlink w:anchor="DatProtectionTerms" w:history="1">
            <w:r w:rsidR="00156CA3">
              <w:rPr>
                <w:rStyle w:val="Hyperlink"/>
                <w:sz w:val="14"/>
                <w:szCs w:val="14"/>
              </w:rPr>
              <w:t>Termenii privind protecția Datelor cu caracter personal</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F85008D" w14:textId="77777777" w:rsidR="00156CA3" w:rsidRPr="00C76DF3" w:rsidRDefault="00156CA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7307F3" w14:textId="77777777" w:rsidR="00156CA3" w:rsidRPr="00C76DF3" w:rsidRDefault="008019B9" w:rsidP="00546CD5">
          <w:pPr>
            <w:pStyle w:val="ProductList-OfferingBody"/>
            <w:ind w:left="-72" w:right="-76"/>
            <w:jc w:val="center"/>
            <w:rPr>
              <w:color w:val="808080" w:themeColor="background1" w:themeShade="80"/>
              <w:sz w:val="14"/>
              <w:szCs w:val="14"/>
            </w:rPr>
          </w:pPr>
          <w:hyperlink w:anchor="Attachment1" w:history="1">
            <w:r w:rsidR="00156CA3">
              <w:rPr>
                <w:rStyle w:val="Hyperlink"/>
                <w:sz w:val="14"/>
                <w:szCs w:val="14"/>
              </w:rPr>
              <w:t>Anexe</w:t>
            </w:r>
          </w:hyperlink>
        </w:p>
      </w:tc>
    </w:tr>
  </w:tbl>
  <w:p w14:paraId="67B5A1A1" w14:textId="77777777" w:rsidR="00156CA3" w:rsidRPr="0074788A" w:rsidRDefault="00156CA3" w:rsidP="0074788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56CA3" w:rsidRPr="00C76DF3" w14:paraId="6425128C"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B476A3B" w14:textId="77777777" w:rsidR="00156CA3" w:rsidRPr="00C76DF3" w:rsidRDefault="008019B9" w:rsidP="00546CD5">
          <w:pPr>
            <w:pStyle w:val="ProductList-OfferingBody"/>
            <w:ind w:left="-77" w:right="-73"/>
            <w:jc w:val="center"/>
            <w:rPr>
              <w:color w:val="808080" w:themeColor="background1" w:themeShade="80"/>
              <w:sz w:val="14"/>
              <w:szCs w:val="14"/>
            </w:rPr>
          </w:pPr>
          <w:hyperlink w:anchor="Cuprins" w:history="1">
            <w:r w:rsidR="00156CA3">
              <w:rPr>
                <w:rStyle w:val="Hyperlink"/>
                <w:sz w:val="14"/>
                <w:szCs w:val="14"/>
              </w:rPr>
              <w:t>Cuprins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1DC316BA" w14:textId="77777777" w:rsidR="00156CA3" w:rsidRPr="00C76DF3" w:rsidRDefault="00156CA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4BA75F" w14:textId="77777777" w:rsidR="00156CA3" w:rsidRPr="00C76DF3" w:rsidRDefault="008019B9" w:rsidP="00546CD5">
          <w:pPr>
            <w:pStyle w:val="ProductList-OfferingBody"/>
            <w:ind w:left="-72" w:right="-74"/>
            <w:jc w:val="center"/>
            <w:rPr>
              <w:color w:val="808080" w:themeColor="background1" w:themeShade="80"/>
              <w:sz w:val="14"/>
              <w:szCs w:val="14"/>
            </w:rPr>
          </w:pPr>
          <w:hyperlink w:anchor="Introducere" w:history="1">
            <w:r w:rsidR="00156CA3">
              <w:rPr>
                <w:rStyle w:val="Hyperlink"/>
                <w:sz w:val="14"/>
                <w:szCs w:val="14"/>
              </w:rPr>
              <w:t>Introducere</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160E47E" w14:textId="77777777" w:rsidR="00156CA3" w:rsidRPr="00C76DF3" w:rsidRDefault="00156CA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D2A8EB7" w14:textId="77777777" w:rsidR="00156CA3" w:rsidRPr="00C76DF3" w:rsidRDefault="008019B9" w:rsidP="00546CD5">
          <w:pPr>
            <w:pStyle w:val="ProductList-OfferingBody"/>
            <w:ind w:left="-72" w:right="-75"/>
            <w:jc w:val="center"/>
            <w:rPr>
              <w:color w:val="808080" w:themeColor="background1" w:themeShade="80"/>
              <w:sz w:val="14"/>
              <w:szCs w:val="14"/>
            </w:rPr>
          </w:pPr>
          <w:hyperlink w:anchor="Termeni generali" w:history="1">
            <w:r w:rsidR="00156CA3">
              <w:rPr>
                <w:rStyle w:val="Hyperlink"/>
                <w:sz w:val="14"/>
                <w:szCs w:val="14"/>
              </w:rPr>
              <w:t>Termeni generali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4B1CD43" w14:textId="77777777" w:rsidR="00156CA3" w:rsidRPr="00C76DF3" w:rsidRDefault="00156CA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41C4175" w14:textId="77777777" w:rsidR="00156CA3" w:rsidRPr="00C76DF3" w:rsidRDefault="008019B9" w:rsidP="00546CD5">
          <w:pPr>
            <w:pStyle w:val="ProductList-OfferingBody"/>
            <w:ind w:left="-72" w:right="-77"/>
            <w:jc w:val="center"/>
            <w:rPr>
              <w:color w:val="808080" w:themeColor="background1" w:themeShade="80"/>
              <w:sz w:val="14"/>
              <w:szCs w:val="14"/>
            </w:rPr>
          </w:pPr>
          <w:hyperlink w:anchor="DatProtectionTerms" w:history="1">
            <w:r w:rsidR="00156CA3">
              <w:rPr>
                <w:rStyle w:val="Hyperlink"/>
                <w:sz w:val="14"/>
                <w:szCs w:val="14"/>
              </w:rPr>
              <w:t>Termenii privind protecția Datelor cu caracter personal</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B07EF3B" w14:textId="77777777" w:rsidR="00156CA3" w:rsidRPr="00C76DF3" w:rsidRDefault="00156CA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71A073" w14:textId="77777777" w:rsidR="00156CA3" w:rsidRPr="00C76DF3" w:rsidRDefault="008019B9" w:rsidP="00546CD5">
          <w:pPr>
            <w:pStyle w:val="ProductList-OfferingBody"/>
            <w:ind w:left="-72" w:right="-76"/>
            <w:jc w:val="center"/>
            <w:rPr>
              <w:color w:val="808080" w:themeColor="background1" w:themeShade="80"/>
              <w:sz w:val="14"/>
              <w:szCs w:val="14"/>
            </w:rPr>
          </w:pPr>
          <w:hyperlink w:anchor="Attachment1" w:history="1">
            <w:r w:rsidR="00156CA3">
              <w:rPr>
                <w:rStyle w:val="Hyperlink"/>
                <w:sz w:val="14"/>
                <w:szCs w:val="14"/>
              </w:rPr>
              <w:t>Anexe</w:t>
            </w:r>
          </w:hyperlink>
        </w:p>
      </w:tc>
    </w:tr>
  </w:tbl>
  <w:p w14:paraId="7D457C97" w14:textId="77777777" w:rsidR="00156CA3" w:rsidRPr="0074788A" w:rsidRDefault="00156CA3"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p w14:paraId="6E8218DD" w14:textId="77777777" w:rsidR="00156CA3" w:rsidRPr="00AA025E" w:rsidRDefault="00156CA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footnote w:type="separator" w:id="-1">
    <w:p w14:paraId="0BB15E03" w14:textId="77777777" w:rsidR="008019B9" w:rsidRDefault="008019B9" w:rsidP="009A573F">
      <w:pPr>
        <w:spacing w:after="0" w:line="240" w:lineRule="auto"/>
      </w:pPr>
      <w:r>
        <w:separator/>
      </w:r>
    </w:p>
    <w:p w14:paraId="2E705496" w14:textId="77777777" w:rsidR="008019B9" w:rsidRDefault="008019B9"/>
  </w:footnote>
  <w:footnote w:type="continuationSeparator" w:id="0">
    <w:p w14:paraId="4124FA06" w14:textId="77777777" w:rsidR="008019B9" w:rsidRDefault="008019B9" w:rsidP="009A573F">
      <w:pPr>
        <w:spacing w:after="0" w:line="240" w:lineRule="auto"/>
      </w:pPr>
      <w:r>
        <w:continuationSeparator/>
      </w:r>
    </w:p>
    <w:p w14:paraId="42988821" w14:textId="77777777" w:rsidR="008019B9" w:rsidRDefault="008019B9"/>
  </w:footnote>
  <w:footnote w:type="continuationNotice" w:id="1">
    <w:p w14:paraId="71D94A3B" w14:textId="77777777" w:rsidR="008019B9" w:rsidRDefault="008019B9">
      <w:pPr>
        <w:spacing w:after="0" w:line="240" w:lineRule="auto"/>
      </w:pPr>
    </w:p>
    <w:p w14:paraId="3801A302" w14:textId="77777777" w:rsidR="008019B9" w:rsidRDefault="008019B9"/>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p w14:paraId="439A56E8" w14:textId="77777777" w:rsidR="00156CA3" w:rsidRPr="004D27A6" w:rsidRDefault="00156CA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sdt>
    <w:sdtPr>
      <w:id w:val="479964641"/>
      <w:docPartObj>
        <w:docPartGallery w:val="Page Numbers (Top of Page)"/>
        <w:docPartUnique/>
      </w:docPartObj>
    </w:sdtPr>
    <w:sdtEndPr>
      <w:rPr>
        <w:noProof/>
        <w:sz w:val="16"/>
        <w:szCs w:val="16"/>
      </w:rPr>
    </w:sdtEndPr>
    <w:sdtContent>
      <w:p w14:paraId="2CA2F500" w14:textId="19C626FC" w:rsidR="00156CA3" w:rsidRPr="006F4499" w:rsidRDefault="00156CA3" w:rsidP="006F4499">
        <w:pPr>
          <w:spacing w:line="226" w:lineRule="auto"/>
          <w:rPr>
            <w:rFonts w:asciiTheme="majorHAnsi" w:hAnsiTheme="majorHAnsi"/>
            <w:color w:val="FFFFFF" w:themeColor="background1"/>
            <w:sz w:val="20"/>
            <w:szCs w:val="20"/>
          </w:rPr>
        </w:pPr>
        <w:r>
          <w:rPr>
            <w:sz w:val="16"/>
            <w:szCs w:val="16"/>
          </w:rPr>
          <w:t>Actul adițional privind protecția datelor cu caracter personal pentru Serviciile online Microsoft (română, data ultimei actualizări: 9 decembrie 2020)</w:t>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noProof/>
            <w:sz w:val="16"/>
            <w:szCs w:val="16"/>
          </w:rPr>
          <w:t>3</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sdt>
    <w:sdtPr>
      <w:id w:val="-868447741"/>
      <w:docPartObj>
        <w:docPartGallery w:val="Page Numbers (Top of Page)"/>
        <w:docPartUnique/>
      </w:docPartObj>
    </w:sdtPr>
    <w:sdtEndPr>
      <w:rPr>
        <w:noProof/>
        <w:sz w:val="16"/>
        <w:szCs w:val="16"/>
      </w:rPr>
    </w:sdtEndPr>
    <w:sdtContent>
      <w:p w14:paraId="72039CEF" w14:textId="50151CD7" w:rsidR="00156CA3" w:rsidRPr="006F4499" w:rsidRDefault="00156CA3" w:rsidP="006F4499">
        <w:pPr>
          <w:spacing w:line="226" w:lineRule="auto"/>
          <w:rPr>
            <w:rFonts w:asciiTheme="majorHAnsi" w:hAnsiTheme="majorHAnsi"/>
            <w:color w:val="FFFFFF" w:themeColor="background1"/>
            <w:sz w:val="20"/>
            <w:szCs w:val="20"/>
          </w:rPr>
        </w:pPr>
        <w:r>
          <w:rPr>
            <w:sz w:val="16"/>
            <w:szCs w:val="16"/>
          </w:rPr>
          <w:t>Actul adițional privind protecția datelor cu caracter personal pentru Serviciile online Microsoft (română, data ultimei actualizări: 9 decembrie 2020)</w:t>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noProof/>
            <w:sz w:val="16"/>
            <w:szCs w:val="16"/>
          </w:rPr>
          <w:t>4</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p14">
  <w:abstractNum w:abstractNumId="0"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36080231"/>
    <w:multiLevelType w:val="hybridMultilevel"/>
    <w:tmpl w:val="701EA096"/>
    <w:lvl w:ilvl="0" w:tplc="4D5426B4">
      <w:start w:val="1"/>
      <w:numFmt w:val="decimal"/>
      <w:lvlText w:val="%1."/>
      <w:lvlJc w:val="left"/>
      <w:pPr>
        <w:ind w:left="360" w:hanging="360"/>
      </w:pPr>
      <w:rPr>
        <w:b/>
        <w:bCs/>
      </w:rPr>
    </w:lvl>
    <w:lvl w:ilvl="1" w:tplc="04090019" w:tentative="1">
      <w:start w:val="1"/>
      <w:numFmt w:val="lowerLetter"/>
      <w:lvlText w:val="%2."/>
      <w:lvlJc w:val="left"/>
      <w:pPr>
        <w:ind w:left="1080" w:hanging="360"/>
      </w:pPr>
    </w:lvl>
    <w:lvl w:ilvl="2" w:tplc="0409001B" w:tentative="1">
      <w:start w:val="1"/>
      <w:numFmt w:val="lowerRoman"/>
      <w:lvlText w:val="%3."/>
      <w:lvlJc w:val="right"/>
      <w:pPr>
        <w:ind w:left="1800" w:hanging="180"/>
      </w:pPr>
    </w:lvl>
    <w:lvl w:ilvl="3" w:tplc="0409000F" w:tentative="1">
      <w:start w:val="1"/>
      <w:numFmt w:val="decimal"/>
      <w:lvlText w:val="%4."/>
      <w:lvlJc w:val="left"/>
      <w:pPr>
        <w:ind w:left="2520" w:hanging="360"/>
      </w:pPr>
    </w:lvl>
    <w:lvl w:ilvl="4" w:tplc="04090019" w:tentative="1">
      <w:start w:val="1"/>
      <w:numFmt w:val="lowerLetter"/>
      <w:lvlText w:val="%5."/>
      <w:lvlJc w:val="left"/>
      <w:pPr>
        <w:ind w:left="3240" w:hanging="360"/>
      </w:pPr>
    </w:lvl>
    <w:lvl w:ilvl="5" w:tplc="0409001B" w:tentative="1">
      <w:start w:val="1"/>
      <w:numFmt w:val="lowerRoman"/>
      <w:lvlText w:val="%6."/>
      <w:lvlJc w:val="right"/>
      <w:pPr>
        <w:ind w:left="3960" w:hanging="180"/>
      </w:pPr>
    </w:lvl>
    <w:lvl w:ilvl="6" w:tplc="0409000F" w:tentative="1">
      <w:start w:val="1"/>
      <w:numFmt w:val="decimal"/>
      <w:lvlText w:val="%7."/>
      <w:lvlJc w:val="left"/>
      <w:pPr>
        <w:ind w:left="4680" w:hanging="360"/>
      </w:pPr>
    </w:lvl>
    <w:lvl w:ilvl="7" w:tplc="04090019" w:tentative="1">
      <w:start w:val="1"/>
      <w:numFmt w:val="lowerLetter"/>
      <w:lvlText w:val="%8."/>
      <w:lvlJc w:val="left"/>
      <w:pPr>
        <w:ind w:left="5400" w:hanging="360"/>
      </w:pPr>
    </w:lvl>
    <w:lvl w:ilvl="8" w:tplc="0409001B" w:tentative="1">
      <w:start w:val="1"/>
      <w:numFmt w:val="lowerRoman"/>
      <w:lvlText w:val="%9."/>
      <w:lvlJc w:val="right"/>
      <w:pPr>
        <w:ind w:left="6120" w:hanging="180"/>
      </w:pPr>
    </w:lvl>
  </w:abstractNum>
  <w:abstractNum w:abstractNumId="6"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7"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8"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9" w15:restartNumberingAfterBreak="0">
    <w:nsid w:val="67445BC8"/>
    <w:multiLevelType w:val="hybridMultilevel"/>
    <w:tmpl w:val="93162502"/>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0" w15:restartNumberingAfterBreak="0">
    <w:nsid w:val="6B8C19B8"/>
    <w:multiLevelType w:val="hybridMultilevel"/>
    <w:tmpl w:val="E0CA32B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1"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abstractNumId w:val="2"/>
  </w:num>
  <w:num w:numId="2">
    <w:abstractNumId w:val="4"/>
  </w:num>
  <w:num w:numId="3">
    <w:abstractNumId w:val="8"/>
  </w:num>
  <w:num w:numId="4">
    <w:abstractNumId w:val="9"/>
  </w:num>
  <w:num w:numId="5">
    <w:abstractNumId w:val="0"/>
  </w:num>
  <w:num w:numId="6">
    <w:abstractNumId w:val="11"/>
  </w:num>
  <w:num w:numId="7">
    <w:abstractNumId w:val="7"/>
  </w:num>
  <w:num w:numId="8">
    <w:abstractNumId w:val="3"/>
  </w:num>
  <w:num w:numId="9">
    <w:abstractNumId w:val="10"/>
  </w:num>
  <w:num w:numId="10">
    <w:abstractNumId w:val="5"/>
  </w:num>
  <w:num w:numId="11">
    <w:abstractNumId w:val="1"/>
  </w:num>
  <w:num w:numId="12">
    <w:abstractNumId w:val="6"/>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sl="http://schemas.openxmlformats.org/schemaLibrary/2006/main" mc:Ignorable="w14 w15 w16se w16cid w16 w16cex">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PlqV2iLirsnKotTrMSBgfj94h8jLhQdplFefdRHCtwWGLQ6xiNKe7YGnTePR7r14oTrLN5U2NUZK22HXi0wm+A==" w:salt="y7znCpiq2D8YTruTdKj+Og=="/>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0"/>
  </w:compat>
  <w:rsids>
    <w:rsidRoot w:val="00F20AFE"/>
    <w:rsid w:val="00000541"/>
    <w:rsid w:val="00000A06"/>
    <w:rsid w:val="00000AE0"/>
    <w:rsid w:val="0000104C"/>
    <w:rsid w:val="00001886"/>
    <w:rsid w:val="000018B8"/>
    <w:rsid w:val="000021AA"/>
    <w:rsid w:val="00002DF2"/>
    <w:rsid w:val="00003503"/>
    <w:rsid w:val="00003E23"/>
    <w:rsid w:val="00004BE2"/>
    <w:rsid w:val="00004E51"/>
    <w:rsid w:val="000056F6"/>
    <w:rsid w:val="0000622A"/>
    <w:rsid w:val="000063D1"/>
    <w:rsid w:val="000075A1"/>
    <w:rsid w:val="0000793E"/>
    <w:rsid w:val="00007D00"/>
    <w:rsid w:val="00007D8A"/>
    <w:rsid w:val="000106A8"/>
    <w:rsid w:val="000113A1"/>
    <w:rsid w:val="000125CC"/>
    <w:rsid w:val="00012831"/>
    <w:rsid w:val="0001518D"/>
    <w:rsid w:val="000153B5"/>
    <w:rsid w:val="00015CE9"/>
    <w:rsid w:val="00017369"/>
    <w:rsid w:val="00017A1A"/>
    <w:rsid w:val="00017A5A"/>
    <w:rsid w:val="00017A85"/>
    <w:rsid w:val="00017A87"/>
    <w:rsid w:val="00020F32"/>
    <w:rsid w:val="000217C1"/>
    <w:rsid w:val="00021FAE"/>
    <w:rsid w:val="00022972"/>
    <w:rsid w:val="00022C57"/>
    <w:rsid w:val="0002311F"/>
    <w:rsid w:val="000249BC"/>
    <w:rsid w:val="00024B72"/>
    <w:rsid w:val="00024B7C"/>
    <w:rsid w:val="0002505E"/>
    <w:rsid w:val="00025741"/>
    <w:rsid w:val="0002594B"/>
    <w:rsid w:val="00025A39"/>
    <w:rsid w:val="0002605D"/>
    <w:rsid w:val="00026678"/>
    <w:rsid w:val="00026CD0"/>
    <w:rsid w:val="00026DDE"/>
    <w:rsid w:val="00026E0A"/>
    <w:rsid w:val="00026E57"/>
    <w:rsid w:val="0002719C"/>
    <w:rsid w:val="00027239"/>
    <w:rsid w:val="0002794B"/>
    <w:rsid w:val="00027A1C"/>
    <w:rsid w:val="00027C79"/>
    <w:rsid w:val="00027CCB"/>
    <w:rsid w:val="00027CFF"/>
    <w:rsid w:val="00030B8D"/>
    <w:rsid w:val="00031223"/>
    <w:rsid w:val="000314CF"/>
    <w:rsid w:val="00033247"/>
    <w:rsid w:val="00033535"/>
    <w:rsid w:val="000338A7"/>
    <w:rsid w:val="000341B0"/>
    <w:rsid w:val="000346AC"/>
    <w:rsid w:val="00035155"/>
    <w:rsid w:val="00035F22"/>
    <w:rsid w:val="00036242"/>
    <w:rsid w:val="0003651D"/>
    <w:rsid w:val="0004038E"/>
    <w:rsid w:val="00040ABB"/>
    <w:rsid w:val="0004105D"/>
    <w:rsid w:val="00041280"/>
    <w:rsid w:val="00041300"/>
    <w:rsid w:val="0004172A"/>
    <w:rsid w:val="00042EC5"/>
    <w:rsid w:val="000432AA"/>
    <w:rsid w:val="00043BAC"/>
    <w:rsid w:val="000443FB"/>
    <w:rsid w:val="000448BB"/>
    <w:rsid w:val="00044CD2"/>
    <w:rsid w:val="000469DE"/>
    <w:rsid w:val="00046BBD"/>
    <w:rsid w:val="0004759F"/>
    <w:rsid w:val="000476AA"/>
    <w:rsid w:val="00047FAD"/>
    <w:rsid w:val="000502BA"/>
    <w:rsid w:val="00050BC6"/>
    <w:rsid w:val="000512A8"/>
    <w:rsid w:val="000552CB"/>
    <w:rsid w:val="00055772"/>
    <w:rsid w:val="00055AF1"/>
    <w:rsid w:val="00056138"/>
    <w:rsid w:val="00056522"/>
    <w:rsid w:val="000565C5"/>
    <w:rsid w:val="000566CE"/>
    <w:rsid w:val="0005673A"/>
    <w:rsid w:val="00056B9F"/>
    <w:rsid w:val="00056FAF"/>
    <w:rsid w:val="00060C27"/>
    <w:rsid w:val="00061C73"/>
    <w:rsid w:val="00061F6E"/>
    <w:rsid w:val="00062330"/>
    <w:rsid w:val="000625F0"/>
    <w:rsid w:val="0006266B"/>
    <w:rsid w:val="00063D7D"/>
    <w:rsid w:val="000644B7"/>
    <w:rsid w:val="00065F4E"/>
    <w:rsid w:val="00065FF8"/>
    <w:rsid w:val="000664E9"/>
    <w:rsid w:val="00066820"/>
    <w:rsid w:val="00066D7A"/>
    <w:rsid w:val="00067854"/>
    <w:rsid w:val="00067AB9"/>
    <w:rsid w:val="00067B4B"/>
    <w:rsid w:val="00067C7D"/>
    <w:rsid w:val="000705B1"/>
    <w:rsid w:val="00071A79"/>
    <w:rsid w:val="00071C2C"/>
    <w:rsid w:val="00072DBA"/>
    <w:rsid w:val="00073501"/>
    <w:rsid w:val="0007363B"/>
    <w:rsid w:val="0007491F"/>
    <w:rsid w:val="00074B86"/>
    <w:rsid w:val="0007551D"/>
    <w:rsid w:val="000756A2"/>
    <w:rsid w:val="00075755"/>
    <w:rsid w:val="000759BB"/>
    <w:rsid w:val="00076DED"/>
    <w:rsid w:val="00077415"/>
    <w:rsid w:val="00077A6B"/>
    <w:rsid w:val="0008085C"/>
    <w:rsid w:val="00080C26"/>
    <w:rsid w:val="00081033"/>
    <w:rsid w:val="00081149"/>
    <w:rsid w:val="00081380"/>
    <w:rsid w:val="00081CA7"/>
    <w:rsid w:val="000821F8"/>
    <w:rsid w:val="0008269C"/>
    <w:rsid w:val="00082F95"/>
    <w:rsid w:val="0008307A"/>
    <w:rsid w:val="000833C9"/>
    <w:rsid w:val="00083FE8"/>
    <w:rsid w:val="000843ED"/>
    <w:rsid w:val="0008544B"/>
    <w:rsid w:val="00085D21"/>
    <w:rsid w:val="00086974"/>
    <w:rsid w:val="00086EDC"/>
    <w:rsid w:val="00086F17"/>
    <w:rsid w:val="000872EB"/>
    <w:rsid w:val="00087BC2"/>
    <w:rsid w:val="00090C2D"/>
    <w:rsid w:val="00090EF6"/>
    <w:rsid w:val="0009139F"/>
    <w:rsid w:val="000913C3"/>
    <w:rsid w:val="0009164C"/>
    <w:rsid w:val="00093ADB"/>
    <w:rsid w:val="00093C44"/>
    <w:rsid w:val="00094AE0"/>
    <w:rsid w:val="0009524E"/>
    <w:rsid w:val="000953A4"/>
    <w:rsid w:val="0009588E"/>
    <w:rsid w:val="00096C3B"/>
    <w:rsid w:val="00097CE0"/>
    <w:rsid w:val="000A000C"/>
    <w:rsid w:val="000A0359"/>
    <w:rsid w:val="000A03D2"/>
    <w:rsid w:val="000A0CD9"/>
    <w:rsid w:val="000A1035"/>
    <w:rsid w:val="000A18C7"/>
    <w:rsid w:val="000A2199"/>
    <w:rsid w:val="000A27DB"/>
    <w:rsid w:val="000A2E8E"/>
    <w:rsid w:val="000A31E0"/>
    <w:rsid w:val="000A3753"/>
    <w:rsid w:val="000A49CD"/>
    <w:rsid w:val="000A562D"/>
    <w:rsid w:val="000A5DC6"/>
    <w:rsid w:val="000A5E8A"/>
    <w:rsid w:val="000A5FA1"/>
    <w:rsid w:val="000A628D"/>
    <w:rsid w:val="000A6502"/>
    <w:rsid w:val="000A6BE5"/>
    <w:rsid w:val="000A774F"/>
    <w:rsid w:val="000B02C9"/>
    <w:rsid w:val="000B0365"/>
    <w:rsid w:val="000B0627"/>
    <w:rsid w:val="000B06AD"/>
    <w:rsid w:val="000B07BF"/>
    <w:rsid w:val="000B0C7A"/>
    <w:rsid w:val="000B1561"/>
    <w:rsid w:val="000B2305"/>
    <w:rsid w:val="000B280E"/>
    <w:rsid w:val="000B39CD"/>
    <w:rsid w:val="000B3BAB"/>
    <w:rsid w:val="000B4D3E"/>
    <w:rsid w:val="000B523A"/>
    <w:rsid w:val="000B552B"/>
    <w:rsid w:val="000B5DED"/>
    <w:rsid w:val="000B6010"/>
    <w:rsid w:val="000B745E"/>
    <w:rsid w:val="000B7DA3"/>
    <w:rsid w:val="000C0798"/>
    <w:rsid w:val="000C0A5F"/>
    <w:rsid w:val="000C0ACA"/>
    <w:rsid w:val="000C151C"/>
    <w:rsid w:val="000C1F24"/>
    <w:rsid w:val="000C2DAF"/>
    <w:rsid w:val="000C2E6F"/>
    <w:rsid w:val="000C3ABC"/>
    <w:rsid w:val="000C3E3A"/>
    <w:rsid w:val="000C436A"/>
    <w:rsid w:val="000C457F"/>
    <w:rsid w:val="000C4BD0"/>
    <w:rsid w:val="000C5490"/>
    <w:rsid w:val="000C650A"/>
    <w:rsid w:val="000C6732"/>
    <w:rsid w:val="000C72D5"/>
    <w:rsid w:val="000C73BD"/>
    <w:rsid w:val="000C7CFC"/>
    <w:rsid w:val="000D08A6"/>
    <w:rsid w:val="000D1DB4"/>
    <w:rsid w:val="000D24C8"/>
    <w:rsid w:val="000D28A7"/>
    <w:rsid w:val="000D36FF"/>
    <w:rsid w:val="000D3971"/>
    <w:rsid w:val="000D4D4F"/>
    <w:rsid w:val="000D52F0"/>
    <w:rsid w:val="000D5752"/>
    <w:rsid w:val="000D5C7B"/>
    <w:rsid w:val="000D6060"/>
    <w:rsid w:val="000E07FC"/>
    <w:rsid w:val="000E08C0"/>
    <w:rsid w:val="000E13E7"/>
    <w:rsid w:val="000E16D8"/>
    <w:rsid w:val="000E1DEC"/>
    <w:rsid w:val="000E1F33"/>
    <w:rsid w:val="000E2F11"/>
    <w:rsid w:val="000E35B3"/>
    <w:rsid w:val="000E3993"/>
    <w:rsid w:val="000E4BCF"/>
    <w:rsid w:val="000E55C0"/>
    <w:rsid w:val="000E56D5"/>
    <w:rsid w:val="000E696A"/>
    <w:rsid w:val="000E6ED8"/>
    <w:rsid w:val="000F0057"/>
    <w:rsid w:val="000F032B"/>
    <w:rsid w:val="000F10E9"/>
    <w:rsid w:val="000F1CD3"/>
    <w:rsid w:val="000F27A3"/>
    <w:rsid w:val="000F30AA"/>
    <w:rsid w:val="000F30F7"/>
    <w:rsid w:val="000F4F43"/>
    <w:rsid w:val="000F55CC"/>
    <w:rsid w:val="000F56C8"/>
    <w:rsid w:val="000F6037"/>
    <w:rsid w:val="000F6660"/>
    <w:rsid w:val="00100636"/>
    <w:rsid w:val="00100652"/>
    <w:rsid w:val="00100817"/>
    <w:rsid w:val="001013C9"/>
    <w:rsid w:val="00101726"/>
    <w:rsid w:val="0010172F"/>
    <w:rsid w:val="00101F38"/>
    <w:rsid w:val="00102462"/>
    <w:rsid w:val="00102D55"/>
    <w:rsid w:val="00102F63"/>
    <w:rsid w:val="00103924"/>
    <w:rsid w:val="00103BD4"/>
    <w:rsid w:val="00103D2C"/>
    <w:rsid w:val="00104DBC"/>
    <w:rsid w:val="0010587C"/>
    <w:rsid w:val="00105B4C"/>
    <w:rsid w:val="00105CE6"/>
    <w:rsid w:val="00107F31"/>
    <w:rsid w:val="0011102E"/>
    <w:rsid w:val="001113C6"/>
    <w:rsid w:val="00111B6A"/>
    <w:rsid w:val="001127BA"/>
    <w:rsid w:val="00113B3D"/>
    <w:rsid w:val="00114EFE"/>
    <w:rsid w:val="00116951"/>
    <w:rsid w:val="00116F12"/>
    <w:rsid w:val="00117EB2"/>
    <w:rsid w:val="00120A93"/>
    <w:rsid w:val="00120DCD"/>
    <w:rsid w:val="001214C1"/>
    <w:rsid w:val="001216CF"/>
    <w:rsid w:val="00122096"/>
    <w:rsid w:val="00123D64"/>
    <w:rsid w:val="00123E7D"/>
    <w:rsid w:val="001242BA"/>
    <w:rsid w:val="00125581"/>
    <w:rsid w:val="00125CBE"/>
    <w:rsid w:val="0012606A"/>
    <w:rsid w:val="001268B9"/>
    <w:rsid w:val="00127C5F"/>
    <w:rsid w:val="00131163"/>
    <w:rsid w:val="001320C2"/>
    <w:rsid w:val="00132249"/>
    <w:rsid w:val="00132A99"/>
    <w:rsid w:val="00133E27"/>
    <w:rsid w:val="001345D1"/>
    <w:rsid w:val="001349C6"/>
    <w:rsid w:val="00134DA1"/>
    <w:rsid w:val="00134EF8"/>
    <w:rsid w:val="00135786"/>
    <w:rsid w:val="001359CF"/>
    <w:rsid w:val="00136452"/>
    <w:rsid w:val="00137E59"/>
    <w:rsid w:val="001407B5"/>
    <w:rsid w:val="00140900"/>
    <w:rsid w:val="0014192B"/>
    <w:rsid w:val="00141936"/>
    <w:rsid w:val="00142681"/>
    <w:rsid w:val="00142847"/>
    <w:rsid w:val="00143286"/>
    <w:rsid w:val="00143C6E"/>
    <w:rsid w:val="00144059"/>
    <w:rsid w:val="00144BFD"/>
    <w:rsid w:val="0014507A"/>
    <w:rsid w:val="00146574"/>
    <w:rsid w:val="001471BA"/>
    <w:rsid w:val="0014720A"/>
    <w:rsid w:val="001472FC"/>
    <w:rsid w:val="00147482"/>
    <w:rsid w:val="0015021B"/>
    <w:rsid w:val="00150515"/>
    <w:rsid w:val="00150F54"/>
    <w:rsid w:val="001517E0"/>
    <w:rsid w:val="001529AD"/>
    <w:rsid w:val="001534B1"/>
    <w:rsid w:val="001535A9"/>
    <w:rsid w:val="00153E85"/>
    <w:rsid w:val="00154093"/>
    <w:rsid w:val="00154ACE"/>
    <w:rsid w:val="00156112"/>
    <w:rsid w:val="00156772"/>
    <w:rsid w:val="00156C1C"/>
    <w:rsid w:val="00156CA3"/>
    <w:rsid w:val="00157BAC"/>
    <w:rsid w:val="00157D95"/>
    <w:rsid w:val="001600C0"/>
    <w:rsid w:val="001602AC"/>
    <w:rsid w:val="001602F8"/>
    <w:rsid w:val="00160730"/>
    <w:rsid w:val="00160914"/>
    <w:rsid w:val="00160CB8"/>
    <w:rsid w:val="00161067"/>
    <w:rsid w:val="00162BC9"/>
    <w:rsid w:val="00162F94"/>
    <w:rsid w:val="0016324D"/>
    <w:rsid w:val="00165F79"/>
    <w:rsid w:val="00165F81"/>
    <w:rsid w:val="00166039"/>
    <w:rsid w:val="00166D0D"/>
    <w:rsid w:val="00166E2E"/>
    <w:rsid w:val="00167070"/>
    <w:rsid w:val="00167128"/>
    <w:rsid w:val="00167443"/>
    <w:rsid w:val="00167C1A"/>
    <w:rsid w:val="001713F6"/>
    <w:rsid w:val="00171B2E"/>
    <w:rsid w:val="00171DF5"/>
    <w:rsid w:val="00172106"/>
    <w:rsid w:val="00172F76"/>
    <w:rsid w:val="00174B2A"/>
    <w:rsid w:val="00174C82"/>
    <w:rsid w:val="00174ECB"/>
    <w:rsid w:val="0017545B"/>
    <w:rsid w:val="00175B93"/>
    <w:rsid w:val="00176374"/>
    <w:rsid w:val="00176C7C"/>
    <w:rsid w:val="001772FA"/>
    <w:rsid w:val="0017786C"/>
    <w:rsid w:val="0018077E"/>
    <w:rsid w:val="001816FB"/>
    <w:rsid w:val="00182B14"/>
    <w:rsid w:val="00182E31"/>
    <w:rsid w:val="00183408"/>
    <w:rsid w:val="00183474"/>
    <w:rsid w:val="001838D6"/>
    <w:rsid w:val="00184394"/>
    <w:rsid w:val="001844E3"/>
    <w:rsid w:val="00185A8B"/>
    <w:rsid w:val="00186359"/>
    <w:rsid w:val="001867D2"/>
    <w:rsid w:val="00186BF6"/>
    <w:rsid w:val="0018717E"/>
    <w:rsid w:val="001875B3"/>
    <w:rsid w:val="00190386"/>
    <w:rsid w:val="00191210"/>
    <w:rsid w:val="001923CF"/>
    <w:rsid w:val="0019247A"/>
    <w:rsid w:val="00192660"/>
    <w:rsid w:val="00192C05"/>
    <w:rsid w:val="00193084"/>
    <w:rsid w:val="00194126"/>
    <w:rsid w:val="001969F3"/>
    <w:rsid w:val="00197205"/>
    <w:rsid w:val="001A0977"/>
    <w:rsid w:val="001A0CFD"/>
    <w:rsid w:val="001A19E0"/>
    <w:rsid w:val="001A289E"/>
    <w:rsid w:val="001A2CCC"/>
    <w:rsid w:val="001A434B"/>
    <w:rsid w:val="001A46DF"/>
    <w:rsid w:val="001A4CBF"/>
    <w:rsid w:val="001A5485"/>
    <w:rsid w:val="001A56AE"/>
    <w:rsid w:val="001A6A97"/>
    <w:rsid w:val="001B00A4"/>
    <w:rsid w:val="001B02CF"/>
    <w:rsid w:val="001B06E1"/>
    <w:rsid w:val="001B07B6"/>
    <w:rsid w:val="001B127D"/>
    <w:rsid w:val="001B1769"/>
    <w:rsid w:val="001B1A58"/>
    <w:rsid w:val="001B25E0"/>
    <w:rsid w:val="001B32D9"/>
    <w:rsid w:val="001B351E"/>
    <w:rsid w:val="001B3DDD"/>
    <w:rsid w:val="001B3F5A"/>
    <w:rsid w:val="001B44F9"/>
    <w:rsid w:val="001B497B"/>
    <w:rsid w:val="001B4F20"/>
    <w:rsid w:val="001B537D"/>
    <w:rsid w:val="001B5C8B"/>
    <w:rsid w:val="001B65B5"/>
    <w:rsid w:val="001B718E"/>
    <w:rsid w:val="001B75C4"/>
    <w:rsid w:val="001C0157"/>
    <w:rsid w:val="001C09BD"/>
    <w:rsid w:val="001C1731"/>
    <w:rsid w:val="001C1754"/>
    <w:rsid w:val="001C276F"/>
    <w:rsid w:val="001C33C4"/>
    <w:rsid w:val="001C3EDC"/>
    <w:rsid w:val="001C3F2C"/>
    <w:rsid w:val="001C4D9D"/>
    <w:rsid w:val="001C4EB6"/>
    <w:rsid w:val="001C4F86"/>
    <w:rsid w:val="001C5E23"/>
    <w:rsid w:val="001C6009"/>
    <w:rsid w:val="001C6572"/>
    <w:rsid w:val="001C6D35"/>
    <w:rsid w:val="001C7264"/>
    <w:rsid w:val="001D0765"/>
    <w:rsid w:val="001D0B44"/>
    <w:rsid w:val="001D1AA6"/>
    <w:rsid w:val="001D2169"/>
    <w:rsid w:val="001D243F"/>
    <w:rsid w:val="001D2A76"/>
    <w:rsid w:val="001D414A"/>
    <w:rsid w:val="001D494D"/>
    <w:rsid w:val="001D4F66"/>
    <w:rsid w:val="001D5D55"/>
    <w:rsid w:val="001D643A"/>
    <w:rsid w:val="001D6AE8"/>
    <w:rsid w:val="001D7C37"/>
    <w:rsid w:val="001E26A6"/>
    <w:rsid w:val="001E32A0"/>
    <w:rsid w:val="001E33A8"/>
    <w:rsid w:val="001E3855"/>
    <w:rsid w:val="001E424B"/>
    <w:rsid w:val="001E489B"/>
    <w:rsid w:val="001E48E9"/>
    <w:rsid w:val="001E4ECB"/>
    <w:rsid w:val="001E5012"/>
    <w:rsid w:val="001E5024"/>
    <w:rsid w:val="001E578E"/>
    <w:rsid w:val="001E589F"/>
    <w:rsid w:val="001E5CBD"/>
    <w:rsid w:val="001E6605"/>
    <w:rsid w:val="001F15CE"/>
    <w:rsid w:val="001F1AF2"/>
    <w:rsid w:val="001F243D"/>
    <w:rsid w:val="001F2DDF"/>
    <w:rsid w:val="001F3B2D"/>
    <w:rsid w:val="001F3E2F"/>
    <w:rsid w:val="001F3F1F"/>
    <w:rsid w:val="001F4069"/>
    <w:rsid w:val="001F474F"/>
    <w:rsid w:val="001F47DC"/>
    <w:rsid w:val="001F4A2A"/>
    <w:rsid w:val="001F66D1"/>
    <w:rsid w:val="001F6D0E"/>
    <w:rsid w:val="001F6E5E"/>
    <w:rsid w:val="002001F8"/>
    <w:rsid w:val="00200AF6"/>
    <w:rsid w:val="002010BD"/>
    <w:rsid w:val="00201D8A"/>
    <w:rsid w:val="00201DFF"/>
    <w:rsid w:val="0020319C"/>
    <w:rsid w:val="00203232"/>
    <w:rsid w:val="0020346B"/>
    <w:rsid w:val="00204099"/>
    <w:rsid w:val="00205A59"/>
    <w:rsid w:val="00206C82"/>
    <w:rsid w:val="00207161"/>
    <w:rsid w:val="00207AB7"/>
    <w:rsid w:val="00207B92"/>
    <w:rsid w:val="00207C9A"/>
    <w:rsid w:val="00210083"/>
    <w:rsid w:val="002101AD"/>
    <w:rsid w:val="00210376"/>
    <w:rsid w:val="00210530"/>
    <w:rsid w:val="00210B67"/>
    <w:rsid w:val="00212A48"/>
    <w:rsid w:val="002130D2"/>
    <w:rsid w:val="0021316D"/>
    <w:rsid w:val="0021320C"/>
    <w:rsid w:val="0021329C"/>
    <w:rsid w:val="00213A1A"/>
    <w:rsid w:val="0021499B"/>
    <w:rsid w:val="002150A8"/>
    <w:rsid w:val="00215536"/>
    <w:rsid w:val="002155A6"/>
    <w:rsid w:val="00216092"/>
    <w:rsid w:val="002160E0"/>
    <w:rsid w:val="00216403"/>
    <w:rsid w:val="00216B4F"/>
    <w:rsid w:val="002172FA"/>
    <w:rsid w:val="002174AB"/>
    <w:rsid w:val="00217724"/>
    <w:rsid w:val="00217FD7"/>
    <w:rsid w:val="00220227"/>
    <w:rsid w:val="002203AF"/>
    <w:rsid w:val="00221CBE"/>
    <w:rsid w:val="00221F26"/>
    <w:rsid w:val="00222492"/>
    <w:rsid w:val="002225B0"/>
    <w:rsid w:val="002246F8"/>
    <w:rsid w:val="00224DEB"/>
    <w:rsid w:val="00225498"/>
    <w:rsid w:val="00226209"/>
    <w:rsid w:val="0022641B"/>
    <w:rsid w:val="0022675F"/>
    <w:rsid w:val="00226B6F"/>
    <w:rsid w:val="00226DA1"/>
    <w:rsid w:val="0022725A"/>
    <w:rsid w:val="002275A1"/>
    <w:rsid w:val="002278AF"/>
    <w:rsid w:val="00227E95"/>
    <w:rsid w:val="00230242"/>
    <w:rsid w:val="00231971"/>
    <w:rsid w:val="00231CF7"/>
    <w:rsid w:val="002324D2"/>
    <w:rsid w:val="00232755"/>
    <w:rsid w:val="00232F2A"/>
    <w:rsid w:val="00233C87"/>
    <w:rsid w:val="00234095"/>
    <w:rsid w:val="002346B6"/>
    <w:rsid w:val="00234C19"/>
    <w:rsid w:val="00235556"/>
    <w:rsid w:val="00235F78"/>
    <w:rsid w:val="00236AEC"/>
    <w:rsid w:val="002373C0"/>
    <w:rsid w:val="00237427"/>
    <w:rsid w:val="00237725"/>
    <w:rsid w:val="0024009A"/>
    <w:rsid w:val="002400E8"/>
    <w:rsid w:val="00240307"/>
    <w:rsid w:val="002403C9"/>
    <w:rsid w:val="00241689"/>
    <w:rsid w:val="002418AC"/>
    <w:rsid w:val="00241D62"/>
    <w:rsid w:val="00241F8F"/>
    <w:rsid w:val="00241FA0"/>
    <w:rsid w:val="00242A7E"/>
    <w:rsid w:val="00243A56"/>
    <w:rsid w:val="002449E9"/>
    <w:rsid w:val="00245C71"/>
    <w:rsid w:val="002465B3"/>
    <w:rsid w:val="00247361"/>
    <w:rsid w:val="002478A7"/>
    <w:rsid w:val="002502BF"/>
    <w:rsid w:val="002525BF"/>
    <w:rsid w:val="0025267B"/>
    <w:rsid w:val="002536F3"/>
    <w:rsid w:val="00253BA3"/>
    <w:rsid w:val="00254CA5"/>
    <w:rsid w:val="002553A2"/>
    <w:rsid w:val="00255964"/>
    <w:rsid w:val="00256427"/>
    <w:rsid w:val="00256464"/>
    <w:rsid w:val="00256F64"/>
    <w:rsid w:val="002603C6"/>
    <w:rsid w:val="002616F4"/>
    <w:rsid w:val="0026228C"/>
    <w:rsid w:val="002634DC"/>
    <w:rsid w:val="002635DF"/>
    <w:rsid w:val="002635F6"/>
    <w:rsid w:val="00263B09"/>
    <w:rsid w:val="00263CA4"/>
    <w:rsid w:val="002647B9"/>
    <w:rsid w:val="00266EE8"/>
    <w:rsid w:val="00266F5B"/>
    <w:rsid w:val="002673EE"/>
    <w:rsid w:val="00267671"/>
    <w:rsid w:val="00267734"/>
    <w:rsid w:val="0026799F"/>
    <w:rsid w:val="00270CD4"/>
    <w:rsid w:val="00270E4C"/>
    <w:rsid w:val="00271353"/>
    <w:rsid w:val="00271425"/>
    <w:rsid w:val="002722FF"/>
    <w:rsid w:val="00272578"/>
    <w:rsid w:val="00272B9D"/>
    <w:rsid w:val="002731FA"/>
    <w:rsid w:val="00273364"/>
    <w:rsid w:val="00273A1B"/>
    <w:rsid w:val="002743C4"/>
    <w:rsid w:val="002747B8"/>
    <w:rsid w:val="00274A9F"/>
    <w:rsid w:val="00275CCC"/>
    <w:rsid w:val="002767DC"/>
    <w:rsid w:val="0027756E"/>
    <w:rsid w:val="00277FDA"/>
    <w:rsid w:val="002804F8"/>
    <w:rsid w:val="00280709"/>
    <w:rsid w:val="002807C4"/>
    <w:rsid w:val="0028144D"/>
    <w:rsid w:val="002815A7"/>
    <w:rsid w:val="0028263A"/>
    <w:rsid w:val="00282CEB"/>
    <w:rsid w:val="00284BF1"/>
    <w:rsid w:val="00284EF9"/>
    <w:rsid w:val="00285240"/>
    <w:rsid w:val="00286FB0"/>
    <w:rsid w:val="00287117"/>
    <w:rsid w:val="002875F6"/>
    <w:rsid w:val="002879FE"/>
    <w:rsid w:val="00290608"/>
    <w:rsid w:val="002909A1"/>
    <w:rsid w:val="00291105"/>
    <w:rsid w:val="00292A7B"/>
    <w:rsid w:val="002931C3"/>
    <w:rsid w:val="002949FD"/>
    <w:rsid w:val="00294A9B"/>
    <w:rsid w:val="002967A3"/>
    <w:rsid w:val="002967C1"/>
    <w:rsid w:val="00297098"/>
    <w:rsid w:val="0029712D"/>
    <w:rsid w:val="00297B20"/>
    <w:rsid w:val="002A032E"/>
    <w:rsid w:val="002A09F8"/>
    <w:rsid w:val="002A0D32"/>
    <w:rsid w:val="002A1513"/>
    <w:rsid w:val="002A23FB"/>
    <w:rsid w:val="002A2AAF"/>
    <w:rsid w:val="002A35C6"/>
    <w:rsid w:val="002A3B84"/>
    <w:rsid w:val="002A5314"/>
    <w:rsid w:val="002A6167"/>
    <w:rsid w:val="002A7B29"/>
    <w:rsid w:val="002A7C90"/>
    <w:rsid w:val="002B11F5"/>
    <w:rsid w:val="002B123C"/>
    <w:rsid w:val="002B24FE"/>
    <w:rsid w:val="002B3852"/>
    <w:rsid w:val="002B4B19"/>
    <w:rsid w:val="002B4E83"/>
    <w:rsid w:val="002B4F31"/>
    <w:rsid w:val="002B686B"/>
    <w:rsid w:val="002B789A"/>
    <w:rsid w:val="002C0221"/>
    <w:rsid w:val="002C0275"/>
    <w:rsid w:val="002C0484"/>
    <w:rsid w:val="002C0778"/>
    <w:rsid w:val="002C0AB4"/>
    <w:rsid w:val="002C0B08"/>
    <w:rsid w:val="002C1458"/>
    <w:rsid w:val="002C27BC"/>
    <w:rsid w:val="002C2D16"/>
    <w:rsid w:val="002C3399"/>
    <w:rsid w:val="002C518B"/>
    <w:rsid w:val="002C5271"/>
    <w:rsid w:val="002C60C3"/>
    <w:rsid w:val="002C61BE"/>
    <w:rsid w:val="002C6BAD"/>
    <w:rsid w:val="002C7279"/>
    <w:rsid w:val="002C72EA"/>
    <w:rsid w:val="002C7590"/>
    <w:rsid w:val="002D0CAA"/>
    <w:rsid w:val="002D111F"/>
    <w:rsid w:val="002D3658"/>
    <w:rsid w:val="002D38D7"/>
    <w:rsid w:val="002D3CCD"/>
    <w:rsid w:val="002D3DD8"/>
    <w:rsid w:val="002D5CF8"/>
    <w:rsid w:val="002D6FE3"/>
    <w:rsid w:val="002D77A2"/>
    <w:rsid w:val="002D7FDC"/>
    <w:rsid w:val="002E028F"/>
    <w:rsid w:val="002E06FF"/>
    <w:rsid w:val="002E0B82"/>
    <w:rsid w:val="002E16B0"/>
    <w:rsid w:val="002E1894"/>
    <w:rsid w:val="002E1F83"/>
    <w:rsid w:val="002E1FC8"/>
    <w:rsid w:val="002E202B"/>
    <w:rsid w:val="002E22A2"/>
    <w:rsid w:val="002E2391"/>
    <w:rsid w:val="002E402E"/>
    <w:rsid w:val="002E4995"/>
    <w:rsid w:val="002E56AD"/>
    <w:rsid w:val="002E6233"/>
    <w:rsid w:val="002E6511"/>
    <w:rsid w:val="002E6A88"/>
    <w:rsid w:val="002E6E58"/>
    <w:rsid w:val="002E7129"/>
    <w:rsid w:val="002E7154"/>
    <w:rsid w:val="002E7184"/>
    <w:rsid w:val="002E7BED"/>
    <w:rsid w:val="002E7CC6"/>
    <w:rsid w:val="002F0522"/>
    <w:rsid w:val="002F06B0"/>
    <w:rsid w:val="002F0E74"/>
    <w:rsid w:val="002F275E"/>
    <w:rsid w:val="002F2917"/>
    <w:rsid w:val="002F3019"/>
    <w:rsid w:val="002F3779"/>
    <w:rsid w:val="002F386B"/>
    <w:rsid w:val="002F3D5E"/>
    <w:rsid w:val="002F3FF6"/>
    <w:rsid w:val="002F5F3E"/>
    <w:rsid w:val="002F6407"/>
    <w:rsid w:val="002F6B85"/>
    <w:rsid w:val="00301068"/>
    <w:rsid w:val="00301AD6"/>
    <w:rsid w:val="003027B8"/>
    <w:rsid w:val="00303530"/>
    <w:rsid w:val="003035AD"/>
    <w:rsid w:val="00303A6C"/>
    <w:rsid w:val="00303B90"/>
    <w:rsid w:val="003047E5"/>
    <w:rsid w:val="003048D0"/>
    <w:rsid w:val="003049A9"/>
    <w:rsid w:val="00305488"/>
    <w:rsid w:val="00306B0E"/>
    <w:rsid w:val="00307930"/>
    <w:rsid w:val="00307E17"/>
    <w:rsid w:val="00310A3B"/>
    <w:rsid w:val="003118A7"/>
    <w:rsid w:val="00311A5B"/>
    <w:rsid w:val="00312A95"/>
    <w:rsid w:val="00312DB2"/>
    <w:rsid w:val="00312DCE"/>
    <w:rsid w:val="00312F3B"/>
    <w:rsid w:val="003134A1"/>
    <w:rsid w:val="003141E9"/>
    <w:rsid w:val="0031516B"/>
    <w:rsid w:val="00315245"/>
    <w:rsid w:val="0031612F"/>
    <w:rsid w:val="00316914"/>
    <w:rsid w:val="00316CEB"/>
    <w:rsid w:val="003204CA"/>
    <w:rsid w:val="00320528"/>
    <w:rsid w:val="00320D8C"/>
    <w:rsid w:val="0032131B"/>
    <w:rsid w:val="00321BDB"/>
    <w:rsid w:val="00321FEE"/>
    <w:rsid w:val="0032256C"/>
    <w:rsid w:val="0032653B"/>
    <w:rsid w:val="00326F1E"/>
    <w:rsid w:val="0032798B"/>
    <w:rsid w:val="00327F75"/>
    <w:rsid w:val="00330DD3"/>
    <w:rsid w:val="00330E96"/>
    <w:rsid w:val="00332075"/>
    <w:rsid w:val="0033227F"/>
    <w:rsid w:val="00332B3D"/>
    <w:rsid w:val="00332DA2"/>
    <w:rsid w:val="003346F8"/>
    <w:rsid w:val="00336434"/>
    <w:rsid w:val="00337870"/>
    <w:rsid w:val="0034086D"/>
    <w:rsid w:val="00340AF6"/>
    <w:rsid w:val="00340BAB"/>
    <w:rsid w:val="00343417"/>
    <w:rsid w:val="003438C6"/>
    <w:rsid w:val="00345225"/>
    <w:rsid w:val="003452D9"/>
    <w:rsid w:val="003457BB"/>
    <w:rsid w:val="00346050"/>
    <w:rsid w:val="003473FF"/>
    <w:rsid w:val="00347478"/>
    <w:rsid w:val="00351B78"/>
    <w:rsid w:val="003521B5"/>
    <w:rsid w:val="003523BA"/>
    <w:rsid w:val="00353E4C"/>
    <w:rsid w:val="00354D09"/>
    <w:rsid w:val="00354EA0"/>
    <w:rsid w:val="00355326"/>
    <w:rsid w:val="0035545B"/>
    <w:rsid w:val="00355659"/>
    <w:rsid w:val="00355E48"/>
    <w:rsid w:val="00356011"/>
    <w:rsid w:val="0035775E"/>
    <w:rsid w:val="00360AB3"/>
    <w:rsid w:val="003619D2"/>
    <w:rsid w:val="00362250"/>
    <w:rsid w:val="00362758"/>
    <w:rsid w:val="003632D9"/>
    <w:rsid w:val="00366418"/>
    <w:rsid w:val="00366639"/>
    <w:rsid w:val="00366C8E"/>
    <w:rsid w:val="00366EF1"/>
    <w:rsid w:val="0036780D"/>
    <w:rsid w:val="003702A6"/>
    <w:rsid w:val="003706AB"/>
    <w:rsid w:val="0037088F"/>
    <w:rsid w:val="00370E0D"/>
    <w:rsid w:val="003716DA"/>
    <w:rsid w:val="00371CE9"/>
    <w:rsid w:val="00372156"/>
    <w:rsid w:val="00372E68"/>
    <w:rsid w:val="003737CD"/>
    <w:rsid w:val="0037484F"/>
    <w:rsid w:val="00375919"/>
    <w:rsid w:val="00376347"/>
    <w:rsid w:val="003765F0"/>
    <w:rsid w:val="003778BA"/>
    <w:rsid w:val="003812FE"/>
    <w:rsid w:val="0038335A"/>
    <w:rsid w:val="003836D2"/>
    <w:rsid w:val="003836DB"/>
    <w:rsid w:val="00383EC0"/>
    <w:rsid w:val="0038740F"/>
    <w:rsid w:val="003877E8"/>
    <w:rsid w:val="0038794D"/>
    <w:rsid w:val="00387E08"/>
    <w:rsid w:val="003904F0"/>
    <w:rsid w:val="00390EC6"/>
    <w:rsid w:val="003912D9"/>
    <w:rsid w:val="00391EFC"/>
    <w:rsid w:val="00392282"/>
    <w:rsid w:val="00393010"/>
    <w:rsid w:val="00393110"/>
    <w:rsid w:val="00393D37"/>
    <w:rsid w:val="003945F4"/>
    <w:rsid w:val="00394895"/>
    <w:rsid w:val="00394CBE"/>
    <w:rsid w:val="0039599D"/>
    <w:rsid w:val="00395CB2"/>
    <w:rsid w:val="00395D5F"/>
    <w:rsid w:val="0039605B"/>
    <w:rsid w:val="00396550"/>
    <w:rsid w:val="00397366"/>
    <w:rsid w:val="0039784E"/>
    <w:rsid w:val="00397EB0"/>
    <w:rsid w:val="003A0873"/>
    <w:rsid w:val="003A0DB6"/>
    <w:rsid w:val="003A0FFA"/>
    <w:rsid w:val="003A1E4D"/>
    <w:rsid w:val="003A2025"/>
    <w:rsid w:val="003A336A"/>
    <w:rsid w:val="003A3384"/>
    <w:rsid w:val="003A35A1"/>
    <w:rsid w:val="003A5243"/>
    <w:rsid w:val="003A53F8"/>
    <w:rsid w:val="003A64D1"/>
    <w:rsid w:val="003B0439"/>
    <w:rsid w:val="003B0AC4"/>
    <w:rsid w:val="003B0BE5"/>
    <w:rsid w:val="003B19D8"/>
    <w:rsid w:val="003B1D0C"/>
    <w:rsid w:val="003B3543"/>
    <w:rsid w:val="003B3EBC"/>
    <w:rsid w:val="003B4047"/>
    <w:rsid w:val="003B633C"/>
    <w:rsid w:val="003B7142"/>
    <w:rsid w:val="003B7359"/>
    <w:rsid w:val="003B7902"/>
    <w:rsid w:val="003B7A21"/>
    <w:rsid w:val="003C1288"/>
    <w:rsid w:val="003C13F9"/>
    <w:rsid w:val="003C35CD"/>
    <w:rsid w:val="003C3864"/>
    <w:rsid w:val="003C399B"/>
    <w:rsid w:val="003C3B94"/>
    <w:rsid w:val="003C4238"/>
    <w:rsid w:val="003C6496"/>
    <w:rsid w:val="003C6EF6"/>
    <w:rsid w:val="003C75FF"/>
    <w:rsid w:val="003C762E"/>
    <w:rsid w:val="003C7A5E"/>
    <w:rsid w:val="003D0497"/>
    <w:rsid w:val="003D0DBD"/>
    <w:rsid w:val="003D0FFA"/>
    <w:rsid w:val="003D1550"/>
    <w:rsid w:val="003D1789"/>
    <w:rsid w:val="003D1E51"/>
    <w:rsid w:val="003D22CB"/>
    <w:rsid w:val="003D28DB"/>
    <w:rsid w:val="003D31D8"/>
    <w:rsid w:val="003D396A"/>
    <w:rsid w:val="003D3F1E"/>
    <w:rsid w:val="003D4C1D"/>
    <w:rsid w:val="003D55E4"/>
    <w:rsid w:val="003D60D4"/>
    <w:rsid w:val="003D6606"/>
    <w:rsid w:val="003D66C9"/>
    <w:rsid w:val="003D7678"/>
    <w:rsid w:val="003D7931"/>
    <w:rsid w:val="003D79EA"/>
    <w:rsid w:val="003D7A21"/>
    <w:rsid w:val="003E0686"/>
    <w:rsid w:val="003E1133"/>
    <w:rsid w:val="003E13EF"/>
    <w:rsid w:val="003E1568"/>
    <w:rsid w:val="003E1F95"/>
    <w:rsid w:val="003E2AB8"/>
    <w:rsid w:val="003E2F70"/>
    <w:rsid w:val="003E3526"/>
    <w:rsid w:val="003E35BF"/>
    <w:rsid w:val="003E4720"/>
    <w:rsid w:val="003E4BAF"/>
    <w:rsid w:val="003E5E41"/>
    <w:rsid w:val="003E6F35"/>
    <w:rsid w:val="003F165B"/>
    <w:rsid w:val="003F1B20"/>
    <w:rsid w:val="003F1CB6"/>
    <w:rsid w:val="003F2CA3"/>
    <w:rsid w:val="003F2F03"/>
    <w:rsid w:val="003F3078"/>
    <w:rsid w:val="003F337F"/>
    <w:rsid w:val="003F452B"/>
    <w:rsid w:val="003F6A8B"/>
    <w:rsid w:val="003F6BD4"/>
    <w:rsid w:val="003F6CEE"/>
    <w:rsid w:val="003F6D10"/>
    <w:rsid w:val="0040109C"/>
    <w:rsid w:val="00401F40"/>
    <w:rsid w:val="0040275F"/>
    <w:rsid w:val="004036E6"/>
    <w:rsid w:val="00403D7F"/>
    <w:rsid w:val="004041D5"/>
    <w:rsid w:val="00404E2B"/>
    <w:rsid w:val="00405189"/>
    <w:rsid w:val="00406092"/>
    <w:rsid w:val="00407104"/>
    <w:rsid w:val="0040715C"/>
    <w:rsid w:val="00407597"/>
    <w:rsid w:val="00407E60"/>
    <w:rsid w:val="00410287"/>
    <w:rsid w:val="00410AF6"/>
    <w:rsid w:val="0041117E"/>
    <w:rsid w:val="004115B6"/>
    <w:rsid w:val="00411F4F"/>
    <w:rsid w:val="004126E0"/>
    <w:rsid w:val="00412C48"/>
    <w:rsid w:val="00413A37"/>
    <w:rsid w:val="00413DD7"/>
    <w:rsid w:val="00414009"/>
    <w:rsid w:val="004143B8"/>
    <w:rsid w:val="00414FF7"/>
    <w:rsid w:val="00416639"/>
    <w:rsid w:val="00416BF1"/>
    <w:rsid w:val="00416E33"/>
    <w:rsid w:val="004176C9"/>
    <w:rsid w:val="00421A6C"/>
    <w:rsid w:val="00421C0E"/>
    <w:rsid w:val="00422587"/>
    <w:rsid w:val="0042268C"/>
    <w:rsid w:val="004239C3"/>
    <w:rsid w:val="00424CA9"/>
    <w:rsid w:val="00425886"/>
    <w:rsid w:val="00425CB3"/>
    <w:rsid w:val="00425FC4"/>
    <w:rsid w:val="00426487"/>
    <w:rsid w:val="00426BAF"/>
    <w:rsid w:val="00427463"/>
    <w:rsid w:val="00427B92"/>
    <w:rsid w:val="0043078A"/>
    <w:rsid w:val="004307BC"/>
    <w:rsid w:val="0043090E"/>
    <w:rsid w:val="00430C94"/>
    <w:rsid w:val="00432183"/>
    <w:rsid w:val="00432379"/>
    <w:rsid w:val="00434703"/>
    <w:rsid w:val="004347EB"/>
    <w:rsid w:val="0043561E"/>
    <w:rsid w:val="0043598B"/>
    <w:rsid w:val="00435E7F"/>
    <w:rsid w:val="0043674F"/>
    <w:rsid w:val="004378C0"/>
    <w:rsid w:val="004406E8"/>
    <w:rsid w:val="00440CC7"/>
    <w:rsid w:val="00442B9A"/>
    <w:rsid w:val="00442FC1"/>
    <w:rsid w:val="00443F56"/>
    <w:rsid w:val="00445461"/>
    <w:rsid w:val="004456F3"/>
    <w:rsid w:val="0044581C"/>
    <w:rsid w:val="00445893"/>
    <w:rsid w:val="00445F89"/>
    <w:rsid w:val="00446290"/>
    <w:rsid w:val="00447660"/>
    <w:rsid w:val="00447CF6"/>
    <w:rsid w:val="00447F7F"/>
    <w:rsid w:val="00447FED"/>
    <w:rsid w:val="004502AC"/>
    <w:rsid w:val="0045030D"/>
    <w:rsid w:val="00450B1A"/>
    <w:rsid w:val="00450B39"/>
    <w:rsid w:val="00450BEA"/>
    <w:rsid w:val="00450C86"/>
    <w:rsid w:val="00450EF0"/>
    <w:rsid w:val="00452717"/>
    <w:rsid w:val="004548F5"/>
    <w:rsid w:val="00455696"/>
    <w:rsid w:val="004559A7"/>
    <w:rsid w:val="004565D1"/>
    <w:rsid w:val="00456898"/>
    <w:rsid w:val="00460198"/>
    <w:rsid w:val="004605BC"/>
    <w:rsid w:val="00460BEB"/>
    <w:rsid w:val="00460CEE"/>
    <w:rsid w:val="0046179E"/>
    <w:rsid w:val="00461AC1"/>
    <w:rsid w:val="00461F02"/>
    <w:rsid w:val="00462987"/>
    <w:rsid w:val="00462C59"/>
    <w:rsid w:val="0046392E"/>
    <w:rsid w:val="00463CC3"/>
    <w:rsid w:val="0046457A"/>
    <w:rsid w:val="004657CA"/>
    <w:rsid w:val="00466857"/>
    <w:rsid w:val="00466AAF"/>
    <w:rsid w:val="00466D34"/>
    <w:rsid w:val="004677BA"/>
    <w:rsid w:val="00467C95"/>
    <w:rsid w:val="00472FC6"/>
    <w:rsid w:val="004736A8"/>
    <w:rsid w:val="004737CA"/>
    <w:rsid w:val="0047391E"/>
    <w:rsid w:val="00473EF5"/>
    <w:rsid w:val="004742DE"/>
    <w:rsid w:val="00474C04"/>
    <w:rsid w:val="00475513"/>
    <w:rsid w:val="004761DF"/>
    <w:rsid w:val="00476830"/>
    <w:rsid w:val="00477621"/>
    <w:rsid w:val="00477B8A"/>
    <w:rsid w:val="00481542"/>
    <w:rsid w:val="00481839"/>
    <w:rsid w:val="00485348"/>
    <w:rsid w:val="00485515"/>
    <w:rsid w:val="00485BAA"/>
    <w:rsid w:val="00486119"/>
    <w:rsid w:val="004916D3"/>
    <w:rsid w:val="00491BB3"/>
    <w:rsid w:val="004923B4"/>
    <w:rsid w:val="004925A1"/>
    <w:rsid w:val="0049363D"/>
    <w:rsid w:val="00494784"/>
    <w:rsid w:val="004947AF"/>
    <w:rsid w:val="004947FD"/>
    <w:rsid w:val="004949B3"/>
    <w:rsid w:val="0049534B"/>
    <w:rsid w:val="004956F0"/>
    <w:rsid w:val="00495DD9"/>
    <w:rsid w:val="004976F4"/>
    <w:rsid w:val="00497D2D"/>
    <w:rsid w:val="00497E15"/>
    <w:rsid w:val="004A19D2"/>
    <w:rsid w:val="004A1CBF"/>
    <w:rsid w:val="004A2A95"/>
    <w:rsid w:val="004A324B"/>
    <w:rsid w:val="004A3FA6"/>
    <w:rsid w:val="004A4B34"/>
    <w:rsid w:val="004A5441"/>
    <w:rsid w:val="004A6CAA"/>
    <w:rsid w:val="004A7D90"/>
    <w:rsid w:val="004B009D"/>
    <w:rsid w:val="004B01C0"/>
    <w:rsid w:val="004B21D7"/>
    <w:rsid w:val="004B3528"/>
    <w:rsid w:val="004B3C1F"/>
    <w:rsid w:val="004B5E16"/>
    <w:rsid w:val="004B5F85"/>
    <w:rsid w:val="004B6DAB"/>
    <w:rsid w:val="004B79A4"/>
    <w:rsid w:val="004B7DE9"/>
    <w:rsid w:val="004C1D23"/>
    <w:rsid w:val="004C1D7D"/>
    <w:rsid w:val="004C2D29"/>
    <w:rsid w:val="004C2EC4"/>
    <w:rsid w:val="004C3350"/>
    <w:rsid w:val="004C49B0"/>
    <w:rsid w:val="004C49FB"/>
    <w:rsid w:val="004C4ED8"/>
    <w:rsid w:val="004C523B"/>
    <w:rsid w:val="004C5BF5"/>
    <w:rsid w:val="004C5DFE"/>
    <w:rsid w:val="004C6CF9"/>
    <w:rsid w:val="004C74A0"/>
    <w:rsid w:val="004D0ACF"/>
    <w:rsid w:val="004D0AF6"/>
    <w:rsid w:val="004D0EBB"/>
    <w:rsid w:val="004D27A6"/>
    <w:rsid w:val="004D2B1C"/>
    <w:rsid w:val="004D3E09"/>
    <w:rsid w:val="004D4312"/>
    <w:rsid w:val="004D4764"/>
    <w:rsid w:val="004D4DBB"/>
    <w:rsid w:val="004D5293"/>
    <w:rsid w:val="004D53C5"/>
    <w:rsid w:val="004D5BF9"/>
    <w:rsid w:val="004D618A"/>
    <w:rsid w:val="004D7CB1"/>
    <w:rsid w:val="004E0241"/>
    <w:rsid w:val="004E0FE4"/>
    <w:rsid w:val="004E1FE3"/>
    <w:rsid w:val="004E2195"/>
    <w:rsid w:val="004E2ADD"/>
    <w:rsid w:val="004E2FC0"/>
    <w:rsid w:val="004E3A36"/>
    <w:rsid w:val="004E3B96"/>
    <w:rsid w:val="004E4CF2"/>
    <w:rsid w:val="004E52BA"/>
    <w:rsid w:val="004E53FA"/>
    <w:rsid w:val="004E5676"/>
    <w:rsid w:val="004E5B80"/>
    <w:rsid w:val="004E5E49"/>
    <w:rsid w:val="004E5E72"/>
    <w:rsid w:val="004F0740"/>
    <w:rsid w:val="004F0F08"/>
    <w:rsid w:val="004F12A4"/>
    <w:rsid w:val="004F19ED"/>
    <w:rsid w:val="004F2172"/>
    <w:rsid w:val="004F226F"/>
    <w:rsid w:val="004F2979"/>
    <w:rsid w:val="004F36CE"/>
    <w:rsid w:val="004F3BA6"/>
    <w:rsid w:val="004F3C3C"/>
    <w:rsid w:val="004F3C6D"/>
    <w:rsid w:val="004F4583"/>
    <w:rsid w:val="004F4F80"/>
    <w:rsid w:val="004F541D"/>
    <w:rsid w:val="004F680F"/>
    <w:rsid w:val="004F681E"/>
    <w:rsid w:val="004F774C"/>
    <w:rsid w:val="004F788C"/>
    <w:rsid w:val="004F7924"/>
    <w:rsid w:val="0050010F"/>
    <w:rsid w:val="005017D6"/>
    <w:rsid w:val="00501A79"/>
    <w:rsid w:val="00501CBA"/>
    <w:rsid w:val="005025AC"/>
    <w:rsid w:val="00502A47"/>
    <w:rsid w:val="00502BC6"/>
    <w:rsid w:val="00502E27"/>
    <w:rsid w:val="00503C9D"/>
    <w:rsid w:val="00504320"/>
    <w:rsid w:val="00504547"/>
    <w:rsid w:val="0050503A"/>
    <w:rsid w:val="00505FEA"/>
    <w:rsid w:val="00507288"/>
    <w:rsid w:val="00507D7B"/>
    <w:rsid w:val="00510119"/>
    <w:rsid w:val="0051055C"/>
    <w:rsid w:val="00510792"/>
    <w:rsid w:val="005108F0"/>
    <w:rsid w:val="00510937"/>
    <w:rsid w:val="00510FE1"/>
    <w:rsid w:val="00511ADA"/>
    <w:rsid w:val="00511BD4"/>
    <w:rsid w:val="005127DC"/>
    <w:rsid w:val="005148CB"/>
    <w:rsid w:val="00514990"/>
    <w:rsid w:val="00514A8B"/>
    <w:rsid w:val="00514D6A"/>
    <w:rsid w:val="00516278"/>
    <w:rsid w:val="005164D8"/>
    <w:rsid w:val="00517DAC"/>
    <w:rsid w:val="005201E3"/>
    <w:rsid w:val="005208FF"/>
    <w:rsid w:val="00521B08"/>
    <w:rsid w:val="00526DC4"/>
    <w:rsid w:val="005271F9"/>
    <w:rsid w:val="00527AFC"/>
    <w:rsid w:val="00527DC0"/>
    <w:rsid w:val="0053042C"/>
    <w:rsid w:val="00530493"/>
    <w:rsid w:val="0053069E"/>
    <w:rsid w:val="0053077A"/>
    <w:rsid w:val="00530CF6"/>
    <w:rsid w:val="0053216D"/>
    <w:rsid w:val="005328B4"/>
    <w:rsid w:val="00533DD5"/>
    <w:rsid w:val="0053420D"/>
    <w:rsid w:val="00534C6B"/>
    <w:rsid w:val="005352DF"/>
    <w:rsid w:val="005353F7"/>
    <w:rsid w:val="0053554F"/>
    <w:rsid w:val="0053555F"/>
    <w:rsid w:val="00535B2A"/>
    <w:rsid w:val="00536EE4"/>
    <w:rsid w:val="0053726B"/>
    <w:rsid w:val="005403A3"/>
    <w:rsid w:val="00541963"/>
    <w:rsid w:val="00541996"/>
    <w:rsid w:val="00541C3A"/>
    <w:rsid w:val="00541E2E"/>
    <w:rsid w:val="005426E4"/>
    <w:rsid w:val="0054282A"/>
    <w:rsid w:val="00542A1F"/>
    <w:rsid w:val="00543682"/>
    <w:rsid w:val="00544156"/>
    <w:rsid w:val="005441C4"/>
    <w:rsid w:val="00544A38"/>
    <w:rsid w:val="00544D55"/>
    <w:rsid w:val="00545638"/>
    <w:rsid w:val="00546CD5"/>
    <w:rsid w:val="005470A9"/>
    <w:rsid w:val="00550011"/>
    <w:rsid w:val="005501DB"/>
    <w:rsid w:val="00550829"/>
    <w:rsid w:val="005513D3"/>
    <w:rsid w:val="00552196"/>
    <w:rsid w:val="00553404"/>
    <w:rsid w:val="005535A4"/>
    <w:rsid w:val="00553757"/>
    <w:rsid w:val="00553FDE"/>
    <w:rsid w:val="00554F9B"/>
    <w:rsid w:val="00555E31"/>
    <w:rsid w:val="005562E1"/>
    <w:rsid w:val="0055692C"/>
    <w:rsid w:val="00557462"/>
    <w:rsid w:val="00560129"/>
    <w:rsid w:val="005602E5"/>
    <w:rsid w:val="00561361"/>
    <w:rsid w:val="005616CC"/>
    <w:rsid w:val="00561759"/>
    <w:rsid w:val="00561C87"/>
    <w:rsid w:val="00562A9C"/>
    <w:rsid w:val="00563F68"/>
    <w:rsid w:val="0056432C"/>
    <w:rsid w:val="005648B1"/>
    <w:rsid w:val="0056554A"/>
    <w:rsid w:val="00566240"/>
    <w:rsid w:val="0056656D"/>
    <w:rsid w:val="00567AAC"/>
    <w:rsid w:val="00567FEE"/>
    <w:rsid w:val="00571400"/>
    <w:rsid w:val="00572907"/>
    <w:rsid w:val="00572F76"/>
    <w:rsid w:val="00572FB1"/>
    <w:rsid w:val="005741AA"/>
    <w:rsid w:val="00574F43"/>
    <w:rsid w:val="00575F4D"/>
    <w:rsid w:val="0057627C"/>
    <w:rsid w:val="0057709F"/>
    <w:rsid w:val="00577174"/>
    <w:rsid w:val="00580499"/>
    <w:rsid w:val="00581CDB"/>
    <w:rsid w:val="00583DDA"/>
    <w:rsid w:val="00584C8F"/>
    <w:rsid w:val="00585A48"/>
    <w:rsid w:val="00585DCA"/>
    <w:rsid w:val="00586E9A"/>
    <w:rsid w:val="005876FF"/>
    <w:rsid w:val="00591004"/>
    <w:rsid w:val="00591643"/>
    <w:rsid w:val="00593FE4"/>
    <w:rsid w:val="00594255"/>
    <w:rsid w:val="00594422"/>
    <w:rsid w:val="00594501"/>
    <w:rsid w:val="0059474C"/>
    <w:rsid w:val="005959D0"/>
    <w:rsid w:val="00596280"/>
    <w:rsid w:val="00596636"/>
    <w:rsid w:val="0059704A"/>
    <w:rsid w:val="005972A6"/>
    <w:rsid w:val="00597364"/>
    <w:rsid w:val="00597ECA"/>
    <w:rsid w:val="00597EF9"/>
    <w:rsid w:val="005A0966"/>
    <w:rsid w:val="005A12F9"/>
    <w:rsid w:val="005A27D3"/>
    <w:rsid w:val="005A2FE5"/>
    <w:rsid w:val="005A3D49"/>
    <w:rsid w:val="005A483A"/>
    <w:rsid w:val="005A6270"/>
    <w:rsid w:val="005A64D3"/>
    <w:rsid w:val="005A6A87"/>
    <w:rsid w:val="005A7800"/>
    <w:rsid w:val="005A7910"/>
    <w:rsid w:val="005B0300"/>
    <w:rsid w:val="005B0B81"/>
    <w:rsid w:val="005B16BB"/>
    <w:rsid w:val="005B2831"/>
    <w:rsid w:val="005B2B73"/>
    <w:rsid w:val="005B3EB3"/>
    <w:rsid w:val="005B409E"/>
    <w:rsid w:val="005B6FDF"/>
    <w:rsid w:val="005B7124"/>
    <w:rsid w:val="005B77E5"/>
    <w:rsid w:val="005B79BC"/>
    <w:rsid w:val="005C11DB"/>
    <w:rsid w:val="005C299D"/>
    <w:rsid w:val="005C2B3A"/>
    <w:rsid w:val="005C30A1"/>
    <w:rsid w:val="005C3D39"/>
    <w:rsid w:val="005C40C4"/>
    <w:rsid w:val="005C51AC"/>
    <w:rsid w:val="005C5D61"/>
    <w:rsid w:val="005C5E94"/>
    <w:rsid w:val="005C7157"/>
    <w:rsid w:val="005C7ADC"/>
    <w:rsid w:val="005D0AC4"/>
    <w:rsid w:val="005D0DAD"/>
    <w:rsid w:val="005D1913"/>
    <w:rsid w:val="005D1943"/>
    <w:rsid w:val="005D1CA5"/>
    <w:rsid w:val="005D1E7A"/>
    <w:rsid w:val="005D22F8"/>
    <w:rsid w:val="005D267E"/>
    <w:rsid w:val="005D2853"/>
    <w:rsid w:val="005D4FD0"/>
    <w:rsid w:val="005D5942"/>
    <w:rsid w:val="005D5E14"/>
    <w:rsid w:val="005D6244"/>
    <w:rsid w:val="005D6822"/>
    <w:rsid w:val="005D74CC"/>
    <w:rsid w:val="005E006E"/>
    <w:rsid w:val="005E05F1"/>
    <w:rsid w:val="005E0840"/>
    <w:rsid w:val="005E1254"/>
    <w:rsid w:val="005E1CF2"/>
    <w:rsid w:val="005E2584"/>
    <w:rsid w:val="005E2606"/>
    <w:rsid w:val="005E2C51"/>
    <w:rsid w:val="005E3CA2"/>
    <w:rsid w:val="005E47BB"/>
    <w:rsid w:val="005E69C9"/>
    <w:rsid w:val="005E7036"/>
    <w:rsid w:val="005E7F3E"/>
    <w:rsid w:val="005F013C"/>
    <w:rsid w:val="005F068D"/>
    <w:rsid w:val="005F08E6"/>
    <w:rsid w:val="005F0BFB"/>
    <w:rsid w:val="005F17AF"/>
    <w:rsid w:val="005F1ED1"/>
    <w:rsid w:val="005F7C66"/>
    <w:rsid w:val="00600926"/>
    <w:rsid w:val="00600B9C"/>
    <w:rsid w:val="006015DB"/>
    <w:rsid w:val="00601776"/>
    <w:rsid w:val="00602069"/>
    <w:rsid w:val="00603B87"/>
    <w:rsid w:val="006045F3"/>
    <w:rsid w:val="00604DD7"/>
    <w:rsid w:val="00605D7F"/>
    <w:rsid w:val="00605E40"/>
    <w:rsid w:val="00605FF5"/>
    <w:rsid w:val="006065E6"/>
    <w:rsid w:val="00606601"/>
    <w:rsid w:val="00610414"/>
    <w:rsid w:val="0061055A"/>
    <w:rsid w:val="00610C71"/>
    <w:rsid w:val="00611682"/>
    <w:rsid w:val="00611E56"/>
    <w:rsid w:val="0061263F"/>
    <w:rsid w:val="006146A3"/>
    <w:rsid w:val="00614E26"/>
    <w:rsid w:val="0061507D"/>
    <w:rsid w:val="006154EB"/>
    <w:rsid w:val="00615570"/>
    <w:rsid w:val="006177F3"/>
    <w:rsid w:val="00617CC7"/>
    <w:rsid w:val="0062022E"/>
    <w:rsid w:val="0062068A"/>
    <w:rsid w:val="00624037"/>
    <w:rsid w:val="006241CB"/>
    <w:rsid w:val="00624D19"/>
    <w:rsid w:val="006262BA"/>
    <w:rsid w:val="0062665C"/>
    <w:rsid w:val="00626814"/>
    <w:rsid w:val="00627A88"/>
    <w:rsid w:val="00627D37"/>
    <w:rsid w:val="006308A9"/>
    <w:rsid w:val="00630F9A"/>
    <w:rsid w:val="00632114"/>
    <w:rsid w:val="006322D2"/>
    <w:rsid w:val="00632543"/>
    <w:rsid w:val="006326E7"/>
    <w:rsid w:val="00633463"/>
    <w:rsid w:val="0063373E"/>
    <w:rsid w:val="0063398B"/>
    <w:rsid w:val="00633CC2"/>
    <w:rsid w:val="00634403"/>
    <w:rsid w:val="00634717"/>
    <w:rsid w:val="00634DB5"/>
    <w:rsid w:val="006366A8"/>
    <w:rsid w:val="006379B5"/>
    <w:rsid w:val="00637D55"/>
    <w:rsid w:val="00640366"/>
    <w:rsid w:val="0064152F"/>
    <w:rsid w:val="00642513"/>
    <w:rsid w:val="006434A0"/>
    <w:rsid w:val="00643AD8"/>
    <w:rsid w:val="00644D5F"/>
    <w:rsid w:val="00645D88"/>
    <w:rsid w:val="006518E4"/>
    <w:rsid w:val="006519F7"/>
    <w:rsid w:val="00651B74"/>
    <w:rsid w:val="006523C8"/>
    <w:rsid w:val="006524A3"/>
    <w:rsid w:val="006527E4"/>
    <w:rsid w:val="00653E71"/>
    <w:rsid w:val="00654032"/>
    <w:rsid w:val="006547F9"/>
    <w:rsid w:val="00654900"/>
    <w:rsid w:val="006558BB"/>
    <w:rsid w:val="00655A3E"/>
    <w:rsid w:val="00655D40"/>
    <w:rsid w:val="00655EE6"/>
    <w:rsid w:val="00660791"/>
    <w:rsid w:val="00660952"/>
    <w:rsid w:val="00660D85"/>
    <w:rsid w:val="00661085"/>
    <w:rsid w:val="00661180"/>
    <w:rsid w:val="00662221"/>
    <w:rsid w:val="0066287B"/>
    <w:rsid w:val="006635BA"/>
    <w:rsid w:val="0066364F"/>
    <w:rsid w:val="00663C05"/>
    <w:rsid w:val="00664357"/>
    <w:rsid w:val="006657CC"/>
    <w:rsid w:val="00665818"/>
    <w:rsid w:val="00666443"/>
    <w:rsid w:val="006666D2"/>
    <w:rsid w:val="00666BEF"/>
    <w:rsid w:val="0067047C"/>
    <w:rsid w:val="0067047F"/>
    <w:rsid w:val="006706C6"/>
    <w:rsid w:val="006715C9"/>
    <w:rsid w:val="006717C0"/>
    <w:rsid w:val="00671B8F"/>
    <w:rsid w:val="00671BD0"/>
    <w:rsid w:val="0067246B"/>
    <w:rsid w:val="006729EB"/>
    <w:rsid w:val="00672E3A"/>
    <w:rsid w:val="0067332F"/>
    <w:rsid w:val="00673475"/>
    <w:rsid w:val="0067398E"/>
    <w:rsid w:val="00673D8E"/>
    <w:rsid w:val="006743C9"/>
    <w:rsid w:val="00674E65"/>
    <w:rsid w:val="00675890"/>
    <w:rsid w:val="006761DE"/>
    <w:rsid w:val="00676901"/>
    <w:rsid w:val="00677043"/>
    <w:rsid w:val="00677188"/>
    <w:rsid w:val="00677274"/>
    <w:rsid w:val="0067752E"/>
    <w:rsid w:val="00677C94"/>
    <w:rsid w:val="006803EF"/>
    <w:rsid w:val="00680605"/>
    <w:rsid w:val="0068087C"/>
    <w:rsid w:val="00680B23"/>
    <w:rsid w:val="00680B4D"/>
    <w:rsid w:val="00681B4E"/>
    <w:rsid w:val="006825D7"/>
    <w:rsid w:val="00683183"/>
    <w:rsid w:val="0068351A"/>
    <w:rsid w:val="00684714"/>
    <w:rsid w:val="00684A60"/>
    <w:rsid w:val="00684CB8"/>
    <w:rsid w:val="00685787"/>
    <w:rsid w:val="00685ABF"/>
    <w:rsid w:val="00685BAA"/>
    <w:rsid w:val="00686EF8"/>
    <w:rsid w:val="006873B0"/>
    <w:rsid w:val="00687BB1"/>
    <w:rsid w:val="00690633"/>
    <w:rsid w:val="00690B5D"/>
    <w:rsid w:val="00691C26"/>
    <w:rsid w:val="006925AE"/>
    <w:rsid w:val="00692C33"/>
    <w:rsid w:val="00693493"/>
    <w:rsid w:val="0069373A"/>
    <w:rsid w:val="00694C65"/>
    <w:rsid w:val="00694FC3"/>
    <w:rsid w:val="00696699"/>
    <w:rsid w:val="00696A2C"/>
    <w:rsid w:val="006A07C3"/>
    <w:rsid w:val="006A13BF"/>
    <w:rsid w:val="006A16BA"/>
    <w:rsid w:val="006A284E"/>
    <w:rsid w:val="006A2AA6"/>
    <w:rsid w:val="006A38EB"/>
    <w:rsid w:val="006A3E81"/>
    <w:rsid w:val="006A46A0"/>
    <w:rsid w:val="006A488F"/>
    <w:rsid w:val="006A4EAE"/>
    <w:rsid w:val="006A612B"/>
    <w:rsid w:val="006A7B4B"/>
    <w:rsid w:val="006B05AC"/>
    <w:rsid w:val="006B11C8"/>
    <w:rsid w:val="006B151D"/>
    <w:rsid w:val="006B1AEA"/>
    <w:rsid w:val="006B1C05"/>
    <w:rsid w:val="006B23DC"/>
    <w:rsid w:val="006B2591"/>
    <w:rsid w:val="006B472E"/>
    <w:rsid w:val="006B527D"/>
    <w:rsid w:val="006B5B83"/>
    <w:rsid w:val="006B662A"/>
    <w:rsid w:val="006B6946"/>
    <w:rsid w:val="006B70A4"/>
    <w:rsid w:val="006C054D"/>
    <w:rsid w:val="006C0B5E"/>
    <w:rsid w:val="006C217F"/>
    <w:rsid w:val="006C2303"/>
    <w:rsid w:val="006C2505"/>
    <w:rsid w:val="006C265A"/>
    <w:rsid w:val="006C2E4A"/>
    <w:rsid w:val="006C357E"/>
    <w:rsid w:val="006C3A28"/>
    <w:rsid w:val="006C620E"/>
    <w:rsid w:val="006C6E4A"/>
    <w:rsid w:val="006C79DE"/>
    <w:rsid w:val="006D00D7"/>
    <w:rsid w:val="006D010B"/>
    <w:rsid w:val="006D0A95"/>
    <w:rsid w:val="006D0C8F"/>
    <w:rsid w:val="006D1141"/>
    <w:rsid w:val="006D1459"/>
    <w:rsid w:val="006D49E1"/>
    <w:rsid w:val="006D4A41"/>
    <w:rsid w:val="006D6373"/>
    <w:rsid w:val="006D6C6C"/>
    <w:rsid w:val="006D727C"/>
    <w:rsid w:val="006E10C4"/>
    <w:rsid w:val="006E3035"/>
    <w:rsid w:val="006E30F0"/>
    <w:rsid w:val="006E34EC"/>
    <w:rsid w:val="006E3B3F"/>
    <w:rsid w:val="006E454E"/>
    <w:rsid w:val="006E5B74"/>
    <w:rsid w:val="006E6433"/>
    <w:rsid w:val="006E6857"/>
    <w:rsid w:val="006E6A2F"/>
    <w:rsid w:val="006E73AE"/>
    <w:rsid w:val="006F0B45"/>
    <w:rsid w:val="006F1126"/>
    <w:rsid w:val="006F1174"/>
    <w:rsid w:val="006F1BAE"/>
    <w:rsid w:val="006F1FC2"/>
    <w:rsid w:val="006F2563"/>
    <w:rsid w:val="006F262D"/>
    <w:rsid w:val="006F2F48"/>
    <w:rsid w:val="006F3E88"/>
    <w:rsid w:val="006F4499"/>
    <w:rsid w:val="006F5181"/>
    <w:rsid w:val="006F5605"/>
    <w:rsid w:val="006F5A03"/>
    <w:rsid w:val="006F5B73"/>
    <w:rsid w:val="006F63D7"/>
    <w:rsid w:val="006F666A"/>
    <w:rsid w:val="006F6832"/>
    <w:rsid w:val="006F6997"/>
    <w:rsid w:val="006F706D"/>
    <w:rsid w:val="006F7414"/>
    <w:rsid w:val="0070170D"/>
    <w:rsid w:val="00701CF0"/>
    <w:rsid w:val="00702486"/>
    <w:rsid w:val="00703044"/>
    <w:rsid w:val="007043C5"/>
    <w:rsid w:val="00704D9C"/>
    <w:rsid w:val="00704E5D"/>
    <w:rsid w:val="007056A7"/>
    <w:rsid w:val="00705779"/>
    <w:rsid w:val="00705ACA"/>
    <w:rsid w:val="00705CA1"/>
    <w:rsid w:val="00706672"/>
    <w:rsid w:val="00711815"/>
    <w:rsid w:val="00711D13"/>
    <w:rsid w:val="0071258A"/>
    <w:rsid w:val="00712C90"/>
    <w:rsid w:val="00713E1C"/>
    <w:rsid w:val="007144B7"/>
    <w:rsid w:val="007155B2"/>
    <w:rsid w:val="007165CD"/>
    <w:rsid w:val="007178A9"/>
    <w:rsid w:val="00717B1D"/>
    <w:rsid w:val="0072005D"/>
    <w:rsid w:val="00721DAE"/>
    <w:rsid w:val="00721E07"/>
    <w:rsid w:val="00721F78"/>
    <w:rsid w:val="007223E3"/>
    <w:rsid w:val="00722EB1"/>
    <w:rsid w:val="00723776"/>
    <w:rsid w:val="00724661"/>
    <w:rsid w:val="007246D4"/>
    <w:rsid w:val="00724F90"/>
    <w:rsid w:val="007257F9"/>
    <w:rsid w:val="0072631D"/>
    <w:rsid w:val="00727C3E"/>
    <w:rsid w:val="0073002A"/>
    <w:rsid w:val="00730342"/>
    <w:rsid w:val="0073039C"/>
    <w:rsid w:val="007303AE"/>
    <w:rsid w:val="007304A1"/>
    <w:rsid w:val="00730B3A"/>
    <w:rsid w:val="00731455"/>
    <w:rsid w:val="00731B48"/>
    <w:rsid w:val="007324AD"/>
    <w:rsid w:val="00733083"/>
    <w:rsid w:val="0073317D"/>
    <w:rsid w:val="007333A8"/>
    <w:rsid w:val="007337E7"/>
    <w:rsid w:val="007343B6"/>
    <w:rsid w:val="007347E5"/>
    <w:rsid w:val="00735051"/>
    <w:rsid w:val="00736643"/>
    <w:rsid w:val="00736BFA"/>
    <w:rsid w:val="00740D08"/>
    <w:rsid w:val="00740E12"/>
    <w:rsid w:val="00741CF8"/>
    <w:rsid w:val="00741ED8"/>
    <w:rsid w:val="007420F5"/>
    <w:rsid w:val="0074447C"/>
    <w:rsid w:val="00744B5A"/>
    <w:rsid w:val="00744DD3"/>
    <w:rsid w:val="007460A4"/>
    <w:rsid w:val="007476EE"/>
    <w:rsid w:val="0074788A"/>
    <w:rsid w:val="00747CD6"/>
    <w:rsid w:val="00750306"/>
    <w:rsid w:val="00750C7A"/>
    <w:rsid w:val="00750CCA"/>
    <w:rsid w:val="00750DD1"/>
    <w:rsid w:val="00750E6B"/>
    <w:rsid w:val="00751312"/>
    <w:rsid w:val="00751702"/>
    <w:rsid w:val="00751A61"/>
    <w:rsid w:val="00751D1B"/>
    <w:rsid w:val="00752424"/>
    <w:rsid w:val="00752C50"/>
    <w:rsid w:val="007531BC"/>
    <w:rsid w:val="00753527"/>
    <w:rsid w:val="007545BE"/>
    <w:rsid w:val="00754F1E"/>
    <w:rsid w:val="0075610C"/>
    <w:rsid w:val="0075635C"/>
    <w:rsid w:val="00757A34"/>
    <w:rsid w:val="00757F69"/>
    <w:rsid w:val="00760C60"/>
    <w:rsid w:val="00761047"/>
    <w:rsid w:val="007619B6"/>
    <w:rsid w:val="007625AC"/>
    <w:rsid w:val="0076327F"/>
    <w:rsid w:val="0076350B"/>
    <w:rsid w:val="0076368F"/>
    <w:rsid w:val="007638F2"/>
    <w:rsid w:val="00764028"/>
    <w:rsid w:val="00764712"/>
    <w:rsid w:val="00764C0C"/>
    <w:rsid w:val="007651A7"/>
    <w:rsid w:val="0076540F"/>
    <w:rsid w:val="00765543"/>
    <w:rsid w:val="00765C2A"/>
    <w:rsid w:val="00765EA8"/>
    <w:rsid w:val="0076642C"/>
    <w:rsid w:val="00767845"/>
    <w:rsid w:val="0077075B"/>
    <w:rsid w:val="00770B39"/>
    <w:rsid w:val="00771E2F"/>
    <w:rsid w:val="00772A70"/>
    <w:rsid w:val="00773334"/>
    <w:rsid w:val="00773E0B"/>
    <w:rsid w:val="0077418E"/>
    <w:rsid w:val="0077427B"/>
    <w:rsid w:val="00774586"/>
    <w:rsid w:val="00774CF6"/>
    <w:rsid w:val="00775226"/>
    <w:rsid w:val="00775292"/>
    <w:rsid w:val="00775DD3"/>
    <w:rsid w:val="00775FA0"/>
    <w:rsid w:val="00777FB4"/>
    <w:rsid w:val="007804C9"/>
    <w:rsid w:val="00780D45"/>
    <w:rsid w:val="00781084"/>
    <w:rsid w:val="0078153C"/>
    <w:rsid w:val="0078183A"/>
    <w:rsid w:val="00781BDA"/>
    <w:rsid w:val="00781F4B"/>
    <w:rsid w:val="00782508"/>
    <w:rsid w:val="00782926"/>
    <w:rsid w:val="007829B6"/>
    <w:rsid w:val="00782C7B"/>
    <w:rsid w:val="00783294"/>
    <w:rsid w:val="007835FC"/>
    <w:rsid w:val="00783931"/>
    <w:rsid w:val="00784263"/>
    <w:rsid w:val="00784DA0"/>
    <w:rsid w:val="0078517E"/>
    <w:rsid w:val="00787D50"/>
    <w:rsid w:val="007907DC"/>
    <w:rsid w:val="00791F74"/>
    <w:rsid w:val="00794F2F"/>
    <w:rsid w:val="00796378"/>
    <w:rsid w:val="0079798B"/>
    <w:rsid w:val="007A046B"/>
    <w:rsid w:val="007A04FC"/>
    <w:rsid w:val="007A06F6"/>
    <w:rsid w:val="007A08BF"/>
    <w:rsid w:val="007A1689"/>
    <w:rsid w:val="007A1A96"/>
    <w:rsid w:val="007A1B71"/>
    <w:rsid w:val="007A2D28"/>
    <w:rsid w:val="007A2E6E"/>
    <w:rsid w:val="007A3745"/>
    <w:rsid w:val="007A3A9B"/>
    <w:rsid w:val="007A3C1E"/>
    <w:rsid w:val="007A424D"/>
    <w:rsid w:val="007A5260"/>
    <w:rsid w:val="007A57FA"/>
    <w:rsid w:val="007A5CCA"/>
    <w:rsid w:val="007A5D4D"/>
    <w:rsid w:val="007A712B"/>
    <w:rsid w:val="007A78D1"/>
    <w:rsid w:val="007A7925"/>
    <w:rsid w:val="007B030B"/>
    <w:rsid w:val="007B0545"/>
    <w:rsid w:val="007B1754"/>
    <w:rsid w:val="007B1D78"/>
    <w:rsid w:val="007B20E0"/>
    <w:rsid w:val="007B26C6"/>
    <w:rsid w:val="007B34ED"/>
    <w:rsid w:val="007B3E8C"/>
    <w:rsid w:val="007B3F81"/>
    <w:rsid w:val="007B447A"/>
    <w:rsid w:val="007B4C44"/>
    <w:rsid w:val="007B528C"/>
    <w:rsid w:val="007B5CDE"/>
    <w:rsid w:val="007B68D7"/>
    <w:rsid w:val="007B69B2"/>
    <w:rsid w:val="007B77A7"/>
    <w:rsid w:val="007B7A4E"/>
    <w:rsid w:val="007B7BB8"/>
    <w:rsid w:val="007B7BC8"/>
    <w:rsid w:val="007C0ADA"/>
    <w:rsid w:val="007C1CD5"/>
    <w:rsid w:val="007C4818"/>
    <w:rsid w:val="007C59A7"/>
    <w:rsid w:val="007C5BF6"/>
    <w:rsid w:val="007C5CFA"/>
    <w:rsid w:val="007C5F15"/>
    <w:rsid w:val="007D0838"/>
    <w:rsid w:val="007D0B22"/>
    <w:rsid w:val="007D16BC"/>
    <w:rsid w:val="007D171D"/>
    <w:rsid w:val="007D22FF"/>
    <w:rsid w:val="007D27AE"/>
    <w:rsid w:val="007D29D8"/>
    <w:rsid w:val="007D399F"/>
    <w:rsid w:val="007D4221"/>
    <w:rsid w:val="007D4DA3"/>
    <w:rsid w:val="007D521E"/>
    <w:rsid w:val="007D590A"/>
    <w:rsid w:val="007D6832"/>
    <w:rsid w:val="007D6FFF"/>
    <w:rsid w:val="007D7CCD"/>
    <w:rsid w:val="007E0105"/>
    <w:rsid w:val="007E0770"/>
    <w:rsid w:val="007E096E"/>
    <w:rsid w:val="007E0A69"/>
    <w:rsid w:val="007E2287"/>
    <w:rsid w:val="007E3F14"/>
    <w:rsid w:val="007E4431"/>
    <w:rsid w:val="007E4B71"/>
    <w:rsid w:val="007E5B3C"/>
    <w:rsid w:val="007E63D2"/>
    <w:rsid w:val="007E7DB0"/>
    <w:rsid w:val="007F1B5F"/>
    <w:rsid w:val="007F2F0F"/>
    <w:rsid w:val="007F39F3"/>
    <w:rsid w:val="007F3AA6"/>
    <w:rsid w:val="007F3FE6"/>
    <w:rsid w:val="007F41A2"/>
    <w:rsid w:val="007F49B0"/>
    <w:rsid w:val="007F4EE2"/>
    <w:rsid w:val="007F4EEE"/>
    <w:rsid w:val="007F6E35"/>
    <w:rsid w:val="007F799B"/>
    <w:rsid w:val="00800663"/>
    <w:rsid w:val="008006D3"/>
    <w:rsid w:val="0080135B"/>
    <w:rsid w:val="0080181B"/>
    <w:rsid w:val="008019B9"/>
    <w:rsid w:val="008039CC"/>
    <w:rsid w:val="008041CD"/>
    <w:rsid w:val="008041F1"/>
    <w:rsid w:val="008048C4"/>
    <w:rsid w:val="00804913"/>
    <w:rsid w:val="00805EC5"/>
    <w:rsid w:val="008070AF"/>
    <w:rsid w:val="00807286"/>
    <w:rsid w:val="00807558"/>
    <w:rsid w:val="008105E4"/>
    <w:rsid w:val="008115E6"/>
    <w:rsid w:val="00811610"/>
    <w:rsid w:val="00811BBF"/>
    <w:rsid w:val="0081293D"/>
    <w:rsid w:val="00812DA2"/>
    <w:rsid w:val="00813C95"/>
    <w:rsid w:val="00813FC9"/>
    <w:rsid w:val="0081488D"/>
    <w:rsid w:val="00815C71"/>
    <w:rsid w:val="00816615"/>
    <w:rsid w:val="00816846"/>
    <w:rsid w:val="00816E31"/>
    <w:rsid w:val="0081713D"/>
    <w:rsid w:val="0082123B"/>
    <w:rsid w:val="00821D8A"/>
    <w:rsid w:val="00821DB2"/>
    <w:rsid w:val="00822152"/>
    <w:rsid w:val="00822F15"/>
    <w:rsid w:val="00823AA8"/>
    <w:rsid w:val="0082411D"/>
    <w:rsid w:val="0082529F"/>
    <w:rsid w:val="00826803"/>
    <w:rsid w:val="0082692B"/>
    <w:rsid w:val="00826F19"/>
    <w:rsid w:val="0082741B"/>
    <w:rsid w:val="00827B1F"/>
    <w:rsid w:val="00830432"/>
    <w:rsid w:val="0083085A"/>
    <w:rsid w:val="00830CA5"/>
    <w:rsid w:val="00830DCD"/>
    <w:rsid w:val="00831328"/>
    <w:rsid w:val="008323D7"/>
    <w:rsid w:val="00833B36"/>
    <w:rsid w:val="00834A87"/>
    <w:rsid w:val="0083500E"/>
    <w:rsid w:val="0083545F"/>
    <w:rsid w:val="0083582D"/>
    <w:rsid w:val="00836FA6"/>
    <w:rsid w:val="00837474"/>
    <w:rsid w:val="0083768C"/>
    <w:rsid w:val="00840373"/>
    <w:rsid w:val="00840F96"/>
    <w:rsid w:val="0084136D"/>
    <w:rsid w:val="008414C4"/>
    <w:rsid w:val="00844534"/>
    <w:rsid w:val="00844CBF"/>
    <w:rsid w:val="008452B4"/>
    <w:rsid w:val="00845311"/>
    <w:rsid w:val="00846616"/>
    <w:rsid w:val="00847092"/>
    <w:rsid w:val="0084727A"/>
    <w:rsid w:val="00850384"/>
    <w:rsid w:val="008507CF"/>
    <w:rsid w:val="00851D89"/>
    <w:rsid w:val="00852464"/>
    <w:rsid w:val="00852623"/>
    <w:rsid w:val="008526EC"/>
    <w:rsid w:val="00853240"/>
    <w:rsid w:val="00854286"/>
    <w:rsid w:val="0085555D"/>
    <w:rsid w:val="0085570F"/>
    <w:rsid w:val="008566B1"/>
    <w:rsid w:val="00856D7A"/>
    <w:rsid w:val="0085720F"/>
    <w:rsid w:val="008573BE"/>
    <w:rsid w:val="008607B8"/>
    <w:rsid w:val="0086153F"/>
    <w:rsid w:val="00861BF2"/>
    <w:rsid w:val="00861FEC"/>
    <w:rsid w:val="00862C50"/>
    <w:rsid w:val="00864C0F"/>
    <w:rsid w:val="00865765"/>
    <w:rsid w:val="00865CB3"/>
    <w:rsid w:val="00866323"/>
    <w:rsid w:val="00866CCE"/>
    <w:rsid w:val="00866E19"/>
    <w:rsid w:val="0086717E"/>
    <w:rsid w:val="00867987"/>
    <w:rsid w:val="00867B7D"/>
    <w:rsid w:val="00867D3C"/>
    <w:rsid w:val="00870755"/>
    <w:rsid w:val="008729B5"/>
    <w:rsid w:val="00872CD0"/>
    <w:rsid w:val="00873A25"/>
    <w:rsid w:val="00873EAC"/>
    <w:rsid w:val="00874919"/>
    <w:rsid w:val="00874A71"/>
    <w:rsid w:val="00874FA9"/>
    <w:rsid w:val="00875592"/>
    <w:rsid w:val="00875762"/>
    <w:rsid w:val="00875A20"/>
    <w:rsid w:val="00875C9E"/>
    <w:rsid w:val="008761C7"/>
    <w:rsid w:val="0087636D"/>
    <w:rsid w:val="00876C5D"/>
    <w:rsid w:val="008774E5"/>
    <w:rsid w:val="008777A2"/>
    <w:rsid w:val="0088164F"/>
    <w:rsid w:val="00881A11"/>
    <w:rsid w:val="00882148"/>
    <w:rsid w:val="00883E49"/>
    <w:rsid w:val="00884109"/>
    <w:rsid w:val="00884369"/>
    <w:rsid w:val="008855C2"/>
    <w:rsid w:val="00885833"/>
    <w:rsid w:val="0088603D"/>
    <w:rsid w:val="008866D5"/>
    <w:rsid w:val="00886DE7"/>
    <w:rsid w:val="00887E02"/>
    <w:rsid w:val="0089066A"/>
    <w:rsid w:val="00890B97"/>
    <w:rsid w:val="00891785"/>
    <w:rsid w:val="00891AE7"/>
    <w:rsid w:val="0089291C"/>
    <w:rsid w:val="008940CA"/>
    <w:rsid w:val="0089477A"/>
    <w:rsid w:val="00894AB1"/>
    <w:rsid w:val="0089724C"/>
    <w:rsid w:val="00897417"/>
    <w:rsid w:val="00897730"/>
    <w:rsid w:val="00897D19"/>
    <w:rsid w:val="00897E17"/>
    <w:rsid w:val="008A0064"/>
    <w:rsid w:val="008A10A9"/>
    <w:rsid w:val="008A16B0"/>
    <w:rsid w:val="008A2E96"/>
    <w:rsid w:val="008A4B59"/>
    <w:rsid w:val="008A6DF6"/>
    <w:rsid w:val="008A7451"/>
    <w:rsid w:val="008A7B7C"/>
    <w:rsid w:val="008B009B"/>
    <w:rsid w:val="008B02EF"/>
    <w:rsid w:val="008B08EC"/>
    <w:rsid w:val="008B1544"/>
    <w:rsid w:val="008B2E04"/>
    <w:rsid w:val="008B3629"/>
    <w:rsid w:val="008B55E8"/>
    <w:rsid w:val="008B597F"/>
    <w:rsid w:val="008B6ABD"/>
    <w:rsid w:val="008B6E03"/>
    <w:rsid w:val="008B749F"/>
    <w:rsid w:val="008C0120"/>
    <w:rsid w:val="008C0FB9"/>
    <w:rsid w:val="008C1AC9"/>
    <w:rsid w:val="008C1B76"/>
    <w:rsid w:val="008C3128"/>
    <w:rsid w:val="008C3B94"/>
    <w:rsid w:val="008C3E2C"/>
    <w:rsid w:val="008C4169"/>
    <w:rsid w:val="008C4C4A"/>
    <w:rsid w:val="008C4D92"/>
    <w:rsid w:val="008C51BB"/>
    <w:rsid w:val="008C5862"/>
    <w:rsid w:val="008C6215"/>
    <w:rsid w:val="008C69AC"/>
    <w:rsid w:val="008C6D23"/>
    <w:rsid w:val="008C7252"/>
    <w:rsid w:val="008C733D"/>
    <w:rsid w:val="008D0B19"/>
    <w:rsid w:val="008D0C03"/>
    <w:rsid w:val="008D0C8F"/>
    <w:rsid w:val="008D14E2"/>
    <w:rsid w:val="008D1FF3"/>
    <w:rsid w:val="008D23E8"/>
    <w:rsid w:val="008D2437"/>
    <w:rsid w:val="008D37B0"/>
    <w:rsid w:val="008D38E9"/>
    <w:rsid w:val="008D48C6"/>
    <w:rsid w:val="008D5114"/>
    <w:rsid w:val="008D6B46"/>
    <w:rsid w:val="008D6DBF"/>
    <w:rsid w:val="008D6F21"/>
    <w:rsid w:val="008D74AC"/>
    <w:rsid w:val="008D7AE7"/>
    <w:rsid w:val="008D7D77"/>
    <w:rsid w:val="008E07C5"/>
    <w:rsid w:val="008E0AAA"/>
    <w:rsid w:val="008E0B7F"/>
    <w:rsid w:val="008E0B8A"/>
    <w:rsid w:val="008E1076"/>
    <w:rsid w:val="008E15EC"/>
    <w:rsid w:val="008E1A0D"/>
    <w:rsid w:val="008E1D84"/>
    <w:rsid w:val="008E1EAF"/>
    <w:rsid w:val="008E2A51"/>
    <w:rsid w:val="008E36C0"/>
    <w:rsid w:val="008E36F2"/>
    <w:rsid w:val="008E426F"/>
    <w:rsid w:val="008E450B"/>
    <w:rsid w:val="008E48C7"/>
    <w:rsid w:val="008E4C23"/>
    <w:rsid w:val="008E5960"/>
    <w:rsid w:val="008E5B2A"/>
    <w:rsid w:val="008E667F"/>
    <w:rsid w:val="008E676F"/>
    <w:rsid w:val="008E7251"/>
    <w:rsid w:val="008E76EF"/>
    <w:rsid w:val="008E7D7C"/>
    <w:rsid w:val="008F0097"/>
    <w:rsid w:val="008F0187"/>
    <w:rsid w:val="008F02B0"/>
    <w:rsid w:val="008F0A8D"/>
    <w:rsid w:val="008F19F0"/>
    <w:rsid w:val="008F1DCE"/>
    <w:rsid w:val="008F2449"/>
    <w:rsid w:val="008F2849"/>
    <w:rsid w:val="008F28D6"/>
    <w:rsid w:val="008F2951"/>
    <w:rsid w:val="008F2DFE"/>
    <w:rsid w:val="008F4ABC"/>
    <w:rsid w:val="008F6235"/>
    <w:rsid w:val="00900330"/>
    <w:rsid w:val="009007FB"/>
    <w:rsid w:val="00900DCC"/>
    <w:rsid w:val="00902E6E"/>
    <w:rsid w:val="00903003"/>
    <w:rsid w:val="00903D35"/>
    <w:rsid w:val="009041B8"/>
    <w:rsid w:val="0090445B"/>
    <w:rsid w:val="009048D8"/>
    <w:rsid w:val="0090511B"/>
    <w:rsid w:val="0090692C"/>
    <w:rsid w:val="00906A75"/>
    <w:rsid w:val="00907B94"/>
    <w:rsid w:val="009103EF"/>
    <w:rsid w:val="0091146A"/>
    <w:rsid w:val="0091186E"/>
    <w:rsid w:val="009121A1"/>
    <w:rsid w:val="0091231E"/>
    <w:rsid w:val="009123E5"/>
    <w:rsid w:val="009130AF"/>
    <w:rsid w:val="009141A9"/>
    <w:rsid w:val="00917104"/>
    <w:rsid w:val="00917344"/>
    <w:rsid w:val="00922C80"/>
    <w:rsid w:val="00922EEB"/>
    <w:rsid w:val="00923B0A"/>
    <w:rsid w:val="00924601"/>
    <w:rsid w:val="00924CF2"/>
    <w:rsid w:val="0092559C"/>
    <w:rsid w:val="00925750"/>
    <w:rsid w:val="00925C34"/>
    <w:rsid w:val="009267F8"/>
    <w:rsid w:val="00926904"/>
    <w:rsid w:val="009269BA"/>
    <w:rsid w:val="00927552"/>
    <w:rsid w:val="00927AEA"/>
    <w:rsid w:val="00927DFB"/>
    <w:rsid w:val="00927EBF"/>
    <w:rsid w:val="00927F8F"/>
    <w:rsid w:val="00930A79"/>
    <w:rsid w:val="00930D5E"/>
    <w:rsid w:val="009329E7"/>
    <w:rsid w:val="00933671"/>
    <w:rsid w:val="00934410"/>
    <w:rsid w:val="00934B9C"/>
    <w:rsid w:val="00934C30"/>
    <w:rsid w:val="0093529F"/>
    <w:rsid w:val="009377C8"/>
    <w:rsid w:val="009411A6"/>
    <w:rsid w:val="009427A1"/>
    <w:rsid w:val="0094355C"/>
    <w:rsid w:val="00943761"/>
    <w:rsid w:val="009442A6"/>
    <w:rsid w:val="009446CB"/>
    <w:rsid w:val="00944F89"/>
    <w:rsid w:val="0094511F"/>
    <w:rsid w:val="00945599"/>
    <w:rsid w:val="00945956"/>
    <w:rsid w:val="00946596"/>
    <w:rsid w:val="00946B1E"/>
    <w:rsid w:val="00946F1D"/>
    <w:rsid w:val="00950AC5"/>
    <w:rsid w:val="0095114F"/>
    <w:rsid w:val="009542DD"/>
    <w:rsid w:val="0095444F"/>
    <w:rsid w:val="00954C5F"/>
    <w:rsid w:val="0095518C"/>
    <w:rsid w:val="00955D21"/>
    <w:rsid w:val="00956AFC"/>
    <w:rsid w:val="0095714B"/>
    <w:rsid w:val="0095788D"/>
    <w:rsid w:val="009616E2"/>
    <w:rsid w:val="0096350D"/>
    <w:rsid w:val="0096519C"/>
    <w:rsid w:val="00965777"/>
    <w:rsid w:val="0096647E"/>
    <w:rsid w:val="00966926"/>
    <w:rsid w:val="009670F9"/>
    <w:rsid w:val="009706B3"/>
    <w:rsid w:val="009708AE"/>
    <w:rsid w:val="00970E86"/>
    <w:rsid w:val="009717CC"/>
    <w:rsid w:val="00971B66"/>
    <w:rsid w:val="00971DC1"/>
    <w:rsid w:val="00971F4D"/>
    <w:rsid w:val="009723F2"/>
    <w:rsid w:val="0097265B"/>
    <w:rsid w:val="0097324E"/>
    <w:rsid w:val="00973306"/>
    <w:rsid w:val="009737F2"/>
    <w:rsid w:val="00973FA7"/>
    <w:rsid w:val="00974D57"/>
    <w:rsid w:val="00974D6F"/>
    <w:rsid w:val="00974EAE"/>
    <w:rsid w:val="00976475"/>
    <w:rsid w:val="009767F4"/>
    <w:rsid w:val="00976EB6"/>
    <w:rsid w:val="009774C9"/>
    <w:rsid w:val="009776B9"/>
    <w:rsid w:val="00981940"/>
    <w:rsid w:val="00981B7C"/>
    <w:rsid w:val="00982068"/>
    <w:rsid w:val="009829CB"/>
    <w:rsid w:val="00982CAD"/>
    <w:rsid w:val="00983205"/>
    <w:rsid w:val="009842C6"/>
    <w:rsid w:val="00984FF9"/>
    <w:rsid w:val="0098535A"/>
    <w:rsid w:val="00986002"/>
    <w:rsid w:val="0098678C"/>
    <w:rsid w:val="0098719B"/>
    <w:rsid w:val="00990867"/>
    <w:rsid w:val="009912E6"/>
    <w:rsid w:val="009919D2"/>
    <w:rsid w:val="00991B25"/>
    <w:rsid w:val="00992355"/>
    <w:rsid w:val="0099256C"/>
    <w:rsid w:val="00992D6E"/>
    <w:rsid w:val="00993957"/>
    <w:rsid w:val="00993D40"/>
    <w:rsid w:val="00993D80"/>
    <w:rsid w:val="009941DC"/>
    <w:rsid w:val="00994524"/>
    <w:rsid w:val="009946E6"/>
    <w:rsid w:val="0099471C"/>
    <w:rsid w:val="00994CCC"/>
    <w:rsid w:val="009966FE"/>
    <w:rsid w:val="009A028C"/>
    <w:rsid w:val="009A0311"/>
    <w:rsid w:val="009A0C93"/>
    <w:rsid w:val="009A167F"/>
    <w:rsid w:val="009A3046"/>
    <w:rsid w:val="009A38BC"/>
    <w:rsid w:val="009A48E0"/>
    <w:rsid w:val="009A541A"/>
    <w:rsid w:val="009A573F"/>
    <w:rsid w:val="009A5C06"/>
    <w:rsid w:val="009A5DDB"/>
    <w:rsid w:val="009A6A5B"/>
    <w:rsid w:val="009A6ABA"/>
    <w:rsid w:val="009B0D99"/>
    <w:rsid w:val="009B0ECA"/>
    <w:rsid w:val="009B0F5A"/>
    <w:rsid w:val="009B0F82"/>
    <w:rsid w:val="009B1073"/>
    <w:rsid w:val="009B17C3"/>
    <w:rsid w:val="009B1BB4"/>
    <w:rsid w:val="009B1BF6"/>
    <w:rsid w:val="009B1CC5"/>
    <w:rsid w:val="009B1D23"/>
    <w:rsid w:val="009B280A"/>
    <w:rsid w:val="009B2DBE"/>
    <w:rsid w:val="009B2E5D"/>
    <w:rsid w:val="009B3712"/>
    <w:rsid w:val="009B373A"/>
    <w:rsid w:val="009B3FD1"/>
    <w:rsid w:val="009B462A"/>
    <w:rsid w:val="009B4EDF"/>
    <w:rsid w:val="009B5155"/>
    <w:rsid w:val="009B56B6"/>
    <w:rsid w:val="009B68F5"/>
    <w:rsid w:val="009B6922"/>
    <w:rsid w:val="009B7110"/>
    <w:rsid w:val="009C1170"/>
    <w:rsid w:val="009C1A77"/>
    <w:rsid w:val="009C1AA5"/>
    <w:rsid w:val="009C2439"/>
    <w:rsid w:val="009C3946"/>
    <w:rsid w:val="009C3E92"/>
    <w:rsid w:val="009C429C"/>
    <w:rsid w:val="009C45A3"/>
    <w:rsid w:val="009C522C"/>
    <w:rsid w:val="009C5898"/>
    <w:rsid w:val="009C6951"/>
    <w:rsid w:val="009C6E3D"/>
    <w:rsid w:val="009C6F94"/>
    <w:rsid w:val="009C773B"/>
    <w:rsid w:val="009D03E9"/>
    <w:rsid w:val="009D05E4"/>
    <w:rsid w:val="009D0CF1"/>
    <w:rsid w:val="009D16A0"/>
    <w:rsid w:val="009D1B67"/>
    <w:rsid w:val="009D1E1E"/>
    <w:rsid w:val="009D1EDE"/>
    <w:rsid w:val="009D2853"/>
    <w:rsid w:val="009D375D"/>
    <w:rsid w:val="009D47AA"/>
    <w:rsid w:val="009D48DC"/>
    <w:rsid w:val="009D55C7"/>
    <w:rsid w:val="009D605D"/>
    <w:rsid w:val="009D6293"/>
    <w:rsid w:val="009D63F0"/>
    <w:rsid w:val="009D6EEB"/>
    <w:rsid w:val="009D7029"/>
    <w:rsid w:val="009D7559"/>
    <w:rsid w:val="009D75E4"/>
    <w:rsid w:val="009D7B57"/>
    <w:rsid w:val="009E04A1"/>
    <w:rsid w:val="009E1894"/>
    <w:rsid w:val="009E2768"/>
    <w:rsid w:val="009E3128"/>
    <w:rsid w:val="009E67BB"/>
    <w:rsid w:val="009E68C3"/>
    <w:rsid w:val="009E6950"/>
    <w:rsid w:val="009E720B"/>
    <w:rsid w:val="009E770E"/>
    <w:rsid w:val="009E7813"/>
    <w:rsid w:val="009E7F8C"/>
    <w:rsid w:val="009F123B"/>
    <w:rsid w:val="009F2065"/>
    <w:rsid w:val="009F26F9"/>
    <w:rsid w:val="009F282C"/>
    <w:rsid w:val="009F5AE7"/>
    <w:rsid w:val="009F7D89"/>
    <w:rsid w:val="00A00443"/>
    <w:rsid w:val="00A0071A"/>
    <w:rsid w:val="00A00880"/>
    <w:rsid w:val="00A01ED2"/>
    <w:rsid w:val="00A01F41"/>
    <w:rsid w:val="00A033F8"/>
    <w:rsid w:val="00A0473D"/>
    <w:rsid w:val="00A04814"/>
    <w:rsid w:val="00A0485E"/>
    <w:rsid w:val="00A049E4"/>
    <w:rsid w:val="00A04EF5"/>
    <w:rsid w:val="00A05175"/>
    <w:rsid w:val="00A10292"/>
    <w:rsid w:val="00A10C0C"/>
    <w:rsid w:val="00A10F2B"/>
    <w:rsid w:val="00A11051"/>
    <w:rsid w:val="00A11413"/>
    <w:rsid w:val="00A11E3B"/>
    <w:rsid w:val="00A12C31"/>
    <w:rsid w:val="00A13C12"/>
    <w:rsid w:val="00A1418D"/>
    <w:rsid w:val="00A1453B"/>
    <w:rsid w:val="00A15344"/>
    <w:rsid w:val="00A154DF"/>
    <w:rsid w:val="00A157E7"/>
    <w:rsid w:val="00A15FFC"/>
    <w:rsid w:val="00A172BE"/>
    <w:rsid w:val="00A1786A"/>
    <w:rsid w:val="00A21EC1"/>
    <w:rsid w:val="00A21F1C"/>
    <w:rsid w:val="00A22AFB"/>
    <w:rsid w:val="00A23924"/>
    <w:rsid w:val="00A23E16"/>
    <w:rsid w:val="00A23FD9"/>
    <w:rsid w:val="00A243BC"/>
    <w:rsid w:val="00A244B5"/>
    <w:rsid w:val="00A246E5"/>
    <w:rsid w:val="00A246E9"/>
    <w:rsid w:val="00A257C3"/>
    <w:rsid w:val="00A257E8"/>
    <w:rsid w:val="00A25F80"/>
    <w:rsid w:val="00A2624F"/>
    <w:rsid w:val="00A26398"/>
    <w:rsid w:val="00A272CE"/>
    <w:rsid w:val="00A27817"/>
    <w:rsid w:val="00A27D70"/>
    <w:rsid w:val="00A3028C"/>
    <w:rsid w:val="00A30398"/>
    <w:rsid w:val="00A30B11"/>
    <w:rsid w:val="00A31815"/>
    <w:rsid w:val="00A319AE"/>
    <w:rsid w:val="00A328B7"/>
    <w:rsid w:val="00A33689"/>
    <w:rsid w:val="00A33A3A"/>
    <w:rsid w:val="00A35873"/>
    <w:rsid w:val="00A35A4A"/>
    <w:rsid w:val="00A4006C"/>
    <w:rsid w:val="00A40375"/>
    <w:rsid w:val="00A405CB"/>
    <w:rsid w:val="00A4090B"/>
    <w:rsid w:val="00A41043"/>
    <w:rsid w:val="00A41670"/>
    <w:rsid w:val="00A41808"/>
    <w:rsid w:val="00A430D3"/>
    <w:rsid w:val="00A43EDA"/>
    <w:rsid w:val="00A448CD"/>
    <w:rsid w:val="00A44A41"/>
    <w:rsid w:val="00A47BC2"/>
    <w:rsid w:val="00A50201"/>
    <w:rsid w:val="00A50B0B"/>
    <w:rsid w:val="00A510DE"/>
    <w:rsid w:val="00A5152B"/>
    <w:rsid w:val="00A53D5C"/>
    <w:rsid w:val="00A5561D"/>
    <w:rsid w:val="00A568DD"/>
    <w:rsid w:val="00A60F41"/>
    <w:rsid w:val="00A61912"/>
    <w:rsid w:val="00A61B2A"/>
    <w:rsid w:val="00A61CA5"/>
    <w:rsid w:val="00A61ED4"/>
    <w:rsid w:val="00A62183"/>
    <w:rsid w:val="00A6290F"/>
    <w:rsid w:val="00A62919"/>
    <w:rsid w:val="00A62D6C"/>
    <w:rsid w:val="00A640E4"/>
    <w:rsid w:val="00A646CD"/>
    <w:rsid w:val="00A70614"/>
    <w:rsid w:val="00A70E29"/>
    <w:rsid w:val="00A714D0"/>
    <w:rsid w:val="00A72314"/>
    <w:rsid w:val="00A723F7"/>
    <w:rsid w:val="00A72B12"/>
    <w:rsid w:val="00A7338E"/>
    <w:rsid w:val="00A739D3"/>
    <w:rsid w:val="00A74328"/>
    <w:rsid w:val="00A751CC"/>
    <w:rsid w:val="00A7634E"/>
    <w:rsid w:val="00A76430"/>
    <w:rsid w:val="00A765FA"/>
    <w:rsid w:val="00A769CE"/>
    <w:rsid w:val="00A76FD2"/>
    <w:rsid w:val="00A80AAC"/>
    <w:rsid w:val="00A8114B"/>
    <w:rsid w:val="00A81D37"/>
    <w:rsid w:val="00A823CC"/>
    <w:rsid w:val="00A8327A"/>
    <w:rsid w:val="00A83621"/>
    <w:rsid w:val="00A8363F"/>
    <w:rsid w:val="00A83F96"/>
    <w:rsid w:val="00A8463A"/>
    <w:rsid w:val="00A84C7C"/>
    <w:rsid w:val="00A84F89"/>
    <w:rsid w:val="00A905BA"/>
    <w:rsid w:val="00A90B88"/>
    <w:rsid w:val="00A914BF"/>
    <w:rsid w:val="00A92116"/>
    <w:rsid w:val="00A923FF"/>
    <w:rsid w:val="00A92414"/>
    <w:rsid w:val="00A92ED3"/>
    <w:rsid w:val="00A9365E"/>
    <w:rsid w:val="00A938E0"/>
    <w:rsid w:val="00A93B06"/>
    <w:rsid w:val="00A9432E"/>
    <w:rsid w:val="00A94738"/>
    <w:rsid w:val="00A94C02"/>
    <w:rsid w:val="00A94FDF"/>
    <w:rsid w:val="00A950CF"/>
    <w:rsid w:val="00A963F2"/>
    <w:rsid w:val="00A97CA1"/>
    <w:rsid w:val="00AA0B21"/>
    <w:rsid w:val="00AA0F4D"/>
    <w:rsid w:val="00AA2A25"/>
    <w:rsid w:val="00AA2A48"/>
    <w:rsid w:val="00AA2BD8"/>
    <w:rsid w:val="00AA483D"/>
    <w:rsid w:val="00AA4EE6"/>
    <w:rsid w:val="00AA56FC"/>
    <w:rsid w:val="00AA6141"/>
    <w:rsid w:val="00AA6837"/>
    <w:rsid w:val="00AA69BE"/>
    <w:rsid w:val="00AA6E0A"/>
    <w:rsid w:val="00AA70C6"/>
    <w:rsid w:val="00AA74FB"/>
    <w:rsid w:val="00AA7F8C"/>
    <w:rsid w:val="00AB1559"/>
    <w:rsid w:val="00AB1667"/>
    <w:rsid w:val="00AB223B"/>
    <w:rsid w:val="00AB3BD1"/>
    <w:rsid w:val="00AB4578"/>
    <w:rsid w:val="00AB4789"/>
    <w:rsid w:val="00AB48DD"/>
    <w:rsid w:val="00AB4ACA"/>
    <w:rsid w:val="00AB5CE8"/>
    <w:rsid w:val="00AB64F8"/>
    <w:rsid w:val="00AB78FE"/>
    <w:rsid w:val="00AB796D"/>
    <w:rsid w:val="00AC1338"/>
    <w:rsid w:val="00AC19FC"/>
    <w:rsid w:val="00AC2618"/>
    <w:rsid w:val="00AC2980"/>
    <w:rsid w:val="00AC325D"/>
    <w:rsid w:val="00AC38E9"/>
    <w:rsid w:val="00AC3BA6"/>
    <w:rsid w:val="00AC40A4"/>
    <w:rsid w:val="00AC437C"/>
    <w:rsid w:val="00AC5228"/>
    <w:rsid w:val="00AC5443"/>
    <w:rsid w:val="00AC57E4"/>
    <w:rsid w:val="00AC61DE"/>
    <w:rsid w:val="00AC73C9"/>
    <w:rsid w:val="00AC73FD"/>
    <w:rsid w:val="00AC7DF7"/>
    <w:rsid w:val="00AC7E59"/>
    <w:rsid w:val="00AD0070"/>
    <w:rsid w:val="00AD0541"/>
    <w:rsid w:val="00AD13A0"/>
    <w:rsid w:val="00AD13AB"/>
    <w:rsid w:val="00AD165C"/>
    <w:rsid w:val="00AD1A32"/>
    <w:rsid w:val="00AD224C"/>
    <w:rsid w:val="00AD2684"/>
    <w:rsid w:val="00AD2D08"/>
    <w:rsid w:val="00AD324B"/>
    <w:rsid w:val="00AD3CEC"/>
    <w:rsid w:val="00AD5F09"/>
    <w:rsid w:val="00AD608A"/>
    <w:rsid w:val="00AD6D7B"/>
    <w:rsid w:val="00AD6DB4"/>
    <w:rsid w:val="00AD7853"/>
    <w:rsid w:val="00AE0160"/>
    <w:rsid w:val="00AE03D9"/>
    <w:rsid w:val="00AE0679"/>
    <w:rsid w:val="00AE0AB3"/>
    <w:rsid w:val="00AE12F3"/>
    <w:rsid w:val="00AE1C26"/>
    <w:rsid w:val="00AE1CE5"/>
    <w:rsid w:val="00AE239C"/>
    <w:rsid w:val="00AE3CE0"/>
    <w:rsid w:val="00AE3D1A"/>
    <w:rsid w:val="00AE433F"/>
    <w:rsid w:val="00AE45FC"/>
    <w:rsid w:val="00AE55C3"/>
    <w:rsid w:val="00AE64A9"/>
    <w:rsid w:val="00AE69BA"/>
    <w:rsid w:val="00AE6BDB"/>
    <w:rsid w:val="00AE6DAB"/>
    <w:rsid w:val="00AE709D"/>
    <w:rsid w:val="00AE75BF"/>
    <w:rsid w:val="00AF0C9B"/>
    <w:rsid w:val="00AF2CC0"/>
    <w:rsid w:val="00AF3F37"/>
    <w:rsid w:val="00AF46D3"/>
    <w:rsid w:val="00AF4AE7"/>
    <w:rsid w:val="00AF6659"/>
    <w:rsid w:val="00AF67A7"/>
    <w:rsid w:val="00AF7101"/>
    <w:rsid w:val="00AF72A6"/>
    <w:rsid w:val="00B0042D"/>
    <w:rsid w:val="00B01933"/>
    <w:rsid w:val="00B01EC2"/>
    <w:rsid w:val="00B01F5A"/>
    <w:rsid w:val="00B028D4"/>
    <w:rsid w:val="00B03C1D"/>
    <w:rsid w:val="00B04B4F"/>
    <w:rsid w:val="00B051EA"/>
    <w:rsid w:val="00B07097"/>
    <w:rsid w:val="00B07436"/>
    <w:rsid w:val="00B074D2"/>
    <w:rsid w:val="00B074E0"/>
    <w:rsid w:val="00B0782A"/>
    <w:rsid w:val="00B07968"/>
    <w:rsid w:val="00B105CB"/>
    <w:rsid w:val="00B12713"/>
    <w:rsid w:val="00B12C95"/>
    <w:rsid w:val="00B13CDD"/>
    <w:rsid w:val="00B149A1"/>
    <w:rsid w:val="00B14EBD"/>
    <w:rsid w:val="00B151FB"/>
    <w:rsid w:val="00B1544B"/>
    <w:rsid w:val="00B16858"/>
    <w:rsid w:val="00B16B28"/>
    <w:rsid w:val="00B17105"/>
    <w:rsid w:val="00B1731A"/>
    <w:rsid w:val="00B17611"/>
    <w:rsid w:val="00B178CF"/>
    <w:rsid w:val="00B17A9E"/>
    <w:rsid w:val="00B17AEF"/>
    <w:rsid w:val="00B17EAC"/>
    <w:rsid w:val="00B20876"/>
    <w:rsid w:val="00B20B54"/>
    <w:rsid w:val="00B21476"/>
    <w:rsid w:val="00B21A88"/>
    <w:rsid w:val="00B21AC8"/>
    <w:rsid w:val="00B21DA3"/>
    <w:rsid w:val="00B24F5D"/>
    <w:rsid w:val="00B26020"/>
    <w:rsid w:val="00B26BEF"/>
    <w:rsid w:val="00B31FB6"/>
    <w:rsid w:val="00B32745"/>
    <w:rsid w:val="00B33642"/>
    <w:rsid w:val="00B34525"/>
    <w:rsid w:val="00B3494A"/>
    <w:rsid w:val="00B35314"/>
    <w:rsid w:val="00B366C5"/>
    <w:rsid w:val="00B372E6"/>
    <w:rsid w:val="00B3772C"/>
    <w:rsid w:val="00B40291"/>
    <w:rsid w:val="00B41EA7"/>
    <w:rsid w:val="00B4204F"/>
    <w:rsid w:val="00B431A8"/>
    <w:rsid w:val="00B434CF"/>
    <w:rsid w:val="00B43A5F"/>
    <w:rsid w:val="00B43ACA"/>
    <w:rsid w:val="00B43B1A"/>
    <w:rsid w:val="00B4452E"/>
    <w:rsid w:val="00B44A54"/>
    <w:rsid w:val="00B45210"/>
    <w:rsid w:val="00B45912"/>
    <w:rsid w:val="00B45BE8"/>
    <w:rsid w:val="00B47110"/>
    <w:rsid w:val="00B4778A"/>
    <w:rsid w:val="00B47BC3"/>
    <w:rsid w:val="00B47E3A"/>
    <w:rsid w:val="00B504F8"/>
    <w:rsid w:val="00B50CD9"/>
    <w:rsid w:val="00B52457"/>
    <w:rsid w:val="00B52E5A"/>
    <w:rsid w:val="00B5329A"/>
    <w:rsid w:val="00B543E7"/>
    <w:rsid w:val="00B5449A"/>
    <w:rsid w:val="00B54A76"/>
    <w:rsid w:val="00B54C29"/>
    <w:rsid w:val="00B55284"/>
    <w:rsid w:val="00B55911"/>
    <w:rsid w:val="00B568BD"/>
    <w:rsid w:val="00B5721D"/>
    <w:rsid w:val="00B60117"/>
    <w:rsid w:val="00B608EC"/>
    <w:rsid w:val="00B60ECF"/>
    <w:rsid w:val="00B61488"/>
    <w:rsid w:val="00B61B9E"/>
    <w:rsid w:val="00B62373"/>
    <w:rsid w:val="00B627EE"/>
    <w:rsid w:val="00B63E1A"/>
    <w:rsid w:val="00B640A9"/>
    <w:rsid w:val="00B64136"/>
    <w:rsid w:val="00B642B8"/>
    <w:rsid w:val="00B64912"/>
    <w:rsid w:val="00B64EAD"/>
    <w:rsid w:val="00B674C3"/>
    <w:rsid w:val="00B70730"/>
    <w:rsid w:val="00B70E21"/>
    <w:rsid w:val="00B710C4"/>
    <w:rsid w:val="00B72944"/>
    <w:rsid w:val="00B73ACE"/>
    <w:rsid w:val="00B74F37"/>
    <w:rsid w:val="00B753C4"/>
    <w:rsid w:val="00B75CB7"/>
    <w:rsid w:val="00B7625C"/>
    <w:rsid w:val="00B7638F"/>
    <w:rsid w:val="00B76D83"/>
    <w:rsid w:val="00B76EC8"/>
    <w:rsid w:val="00B77B5E"/>
    <w:rsid w:val="00B80DB3"/>
    <w:rsid w:val="00B80DDE"/>
    <w:rsid w:val="00B8103D"/>
    <w:rsid w:val="00B82227"/>
    <w:rsid w:val="00B824A2"/>
    <w:rsid w:val="00B85725"/>
    <w:rsid w:val="00B86B54"/>
    <w:rsid w:val="00B92357"/>
    <w:rsid w:val="00B92496"/>
    <w:rsid w:val="00B92D84"/>
    <w:rsid w:val="00B93108"/>
    <w:rsid w:val="00B9378B"/>
    <w:rsid w:val="00B93B26"/>
    <w:rsid w:val="00B942D8"/>
    <w:rsid w:val="00B94358"/>
    <w:rsid w:val="00B94472"/>
    <w:rsid w:val="00B95A57"/>
    <w:rsid w:val="00B96540"/>
    <w:rsid w:val="00B96E63"/>
    <w:rsid w:val="00B9706D"/>
    <w:rsid w:val="00B97C59"/>
    <w:rsid w:val="00BA010F"/>
    <w:rsid w:val="00BA09A6"/>
    <w:rsid w:val="00BA0DC6"/>
    <w:rsid w:val="00BA0FD4"/>
    <w:rsid w:val="00BA15CC"/>
    <w:rsid w:val="00BA1F71"/>
    <w:rsid w:val="00BA26D4"/>
    <w:rsid w:val="00BA3467"/>
    <w:rsid w:val="00BA35BB"/>
    <w:rsid w:val="00BA3910"/>
    <w:rsid w:val="00BA3D05"/>
    <w:rsid w:val="00BA3E09"/>
    <w:rsid w:val="00BA4223"/>
    <w:rsid w:val="00BA49EA"/>
    <w:rsid w:val="00BA49F6"/>
    <w:rsid w:val="00BA575D"/>
    <w:rsid w:val="00BA71B5"/>
    <w:rsid w:val="00BA7277"/>
    <w:rsid w:val="00BA7CE6"/>
    <w:rsid w:val="00BB077F"/>
    <w:rsid w:val="00BB13A7"/>
    <w:rsid w:val="00BB1F35"/>
    <w:rsid w:val="00BB2010"/>
    <w:rsid w:val="00BB2095"/>
    <w:rsid w:val="00BB2126"/>
    <w:rsid w:val="00BB26EB"/>
    <w:rsid w:val="00BB3687"/>
    <w:rsid w:val="00BB4C0A"/>
    <w:rsid w:val="00BB5964"/>
    <w:rsid w:val="00BB59D3"/>
    <w:rsid w:val="00BB6663"/>
    <w:rsid w:val="00BB6B1C"/>
    <w:rsid w:val="00BC0BD3"/>
    <w:rsid w:val="00BC0BEF"/>
    <w:rsid w:val="00BC0C31"/>
    <w:rsid w:val="00BC106B"/>
    <w:rsid w:val="00BC1A6D"/>
    <w:rsid w:val="00BC20C8"/>
    <w:rsid w:val="00BC22F1"/>
    <w:rsid w:val="00BC27D4"/>
    <w:rsid w:val="00BC2BBB"/>
    <w:rsid w:val="00BC37C3"/>
    <w:rsid w:val="00BC45D7"/>
    <w:rsid w:val="00BC4E64"/>
    <w:rsid w:val="00BC5530"/>
    <w:rsid w:val="00BC596E"/>
    <w:rsid w:val="00BC5DCC"/>
    <w:rsid w:val="00BC626C"/>
    <w:rsid w:val="00BC6C01"/>
    <w:rsid w:val="00BC7AF7"/>
    <w:rsid w:val="00BC7C53"/>
    <w:rsid w:val="00BC7D9E"/>
    <w:rsid w:val="00BD1824"/>
    <w:rsid w:val="00BD1863"/>
    <w:rsid w:val="00BD1A9D"/>
    <w:rsid w:val="00BD1F46"/>
    <w:rsid w:val="00BD3341"/>
    <w:rsid w:val="00BD3C4D"/>
    <w:rsid w:val="00BD4EF0"/>
    <w:rsid w:val="00BD50E5"/>
    <w:rsid w:val="00BD639F"/>
    <w:rsid w:val="00BD6A30"/>
    <w:rsid w:val="00BD7D7B"/>
    <w:rsid w:val="00BE0147"/>
    <w:rsid w:val="00BE016E"/>
    <w:rsid w:val="00BE100D"/>
    <w:rsid w:val="00BE1FC2"/>
    <w:rsid w:val="00BE27AD"/>
    <w:rsid w:val="00BE2C2E"/>
    <w:rsid w:val="00BE34E2"/>
    <w:rsid w:val="00BE396A"/>
    <w:rsid w:val="00BE4610"/>
    <w:rsid w:val="00BE4EAA"/>
    <w:rsid w:val="00BE59BD"/>
    <w:rsid w:val="00BE619B"/>
    <w:rsid w:val="00BE646A"/>
    <w:rsid w:val="00BE6681"/>
    <w:rsid w:val="00BE6786"/>
    <w:rsid w:val="00BE6EA9"/>
    <w:rsid w:val="00BE719D"/>
    <w:rsid w:val="00BE728C"/>
    <w:rsid w:val="00BF018B"/>
    <w:rsid w:val="00BF1B0E"/>
    <w:rsid w:val="00BF2CFD"/>
    <w:rsid w:val="00BF3377"/>
    <w:rsid w:val="00BF408D"/>
    <w:rsid w:val="00BF41FF"/>
    <w:rsid w:val="00BF4ED0"/>
    <w:rsid w:val="00BF6A60"/>
    <w:rsid w:val="00C0021C"/>
    <w:rsid w:val="00C0081A"/>
    <w:rsid w:val="00C00F54"/>
    <w:rsid w:val="00C012F7"/>
    <w:rsid w:val="00C02185"/>
    <w:rsid w:val="00C025DE"/>
    <w:rsid w:val="00C02948"/>
    <w:rsid w:val="00C0319E"/>
    <w:rsid w:val="00C035A5"/>
    <w:rsid w:val="00C040A0"/>
    <w:rsid w:val="00C04B1E"/>
    <w:rsid w:val="00C04CC2"/>
    <w:rsid w:val="00C05A53"/>
    <w:rsid w:val="00C05B04"/>
    <w:rsid w:val="00C07088"/>
    <w:rsid w:val="00C1022B"/>
    <w:rsid w:val="00C1085E"/>
    <w:rsid w:val="00C109A8"/>
    <w:rsid w:val="00C11B18"/>
    <w:rsid w:val="00C12231"/>
    <w:rsid w:val="00C12361"/>
    <w:rsid w:val="00C1288D"/>
    <w:rsid w:val="00C12B67"/>
    <w:rsid w:val="00C12C80"/>
    <w:rsid w:val="00C13604"/>
    <w:rsid w:val="00C13DF8"/>
    <w:rsid w:val="00C15038"/>
    <w:rsid w:val="00C159EE"/>
    <w:rsid w:val="00C15CB7"/>
    <w:rsid w:val="00C15E68"/>
    <w:rsid w:val="00C16CDA"/>
    <w:rsid w:val="00C16E89"/>
    <w:rsid w:val="00C172AB"/>
    <w:rsid w:val="00C17F64"/>
    <w:rsid w:val="00C209C0"/>
    <w:rsid w:val="00C21113"/>
    <w:rsid w:val="00C21E41"/>
    <w:rsid w:val="00C229BC"/>
    <w:rsid w:val="00C22F1E"/>
    <w:rsid w:val="00C23B2A"/>
    <w:rsid w:val="00C2472D"/>
    <w:rsid w:val="00C2477E"/>
    <w:rsid w:val="00C24CDF"/>
    <w:rsid w:val="00C26421"/>
    <w:rsid w:val="00C26E6F"/>
    <w:rsid w:val="00C27771"/>
    <w:rsid w:val="00C27D4D"/>
    <w:rsid w:val="00C3122A"/>
    <w:rsid w:val="00C347FF"/>
    <w:rsid w:val="00C34ACB"/>
    <w:rsid w:val="00C351CD"/>
    <w:rsid w:val="00C35416"/>
    <w:rsid w:val="00C35601"/>
    <w:rsid w:val="00C35769"/>
    <w:rsid w:val="00C36239"/>
    <w:rsid w:val="00C36DBB"/>
    <w:rsid w:val="00C37821"/>
    <w:rsid w:val="00C37C7A"/>
    <w:rsid w:val="00C40F76"/>
    <w:rsid w:val="00C414AE"/>
    <w:rsid w:val="00C422FE"/>
    <w:rsid w:val="00C4270B"/>
    <w:rsid w:val="00C427A1"/>
    <w:rsid w:val="00C438E8"/>
    <w:rsid w:val="00C4394C"/>
    <w:rsid w:val="00C44309"/>
    <w:rsid w:val="00C457FA"/>
    <w:rsid w:val="00C45FDF"/>
    <w:rsid w:val="00C4636F"/>
    <w:rsid w:val="00C47698"/>
    <w:rsid w:val="00C476E0"/>
    <w:rsid w:val="00C47B65"/>
    <w:rsid w:val="00C507D4"/>
    <w:rsid w:val="00C51886"/>
    <w:rsid w:val="00C52410"/>
    <w:rsid w:val="00C524DB"/>
    <w:rsid w:val="00C53C08"/>
    <w:rsid w:val="00C54066"/>
    <w:rsid w:val="00C5438F"/>
    <w:rsid w:val="00C5441C"/>
    <w:rsid w:val="00C564CD"/>
    <w:rsid w:val="00C5719D"/>
    <w:rsid w:val="00C5744C"/>
    <w:rsid w:val="00C57BAF"/>
    <w:rsid w:val="00C60337"/>
    <w:rsid w:val="00C60927"/>
    <w:rsid w:val="00C614E7"/>
    <w:rsid w:val="00C614F3"/>
    <w:rsid w:val="00C62C23"/>
    <w:rsid w:val="00C62FB6"/>
    <w:rsid w:val="00C63212"/>
    <w:rsid w:val="00C636B1"/>
    <w:rsid w:val="00C637F5"/>
    <w:rsid w:val="00C6394A"/>
    <w:rsid w:val="00C64019"/>
    <w:rsid w:val="00C6453B"/>
    <w:rsid w:val="00C64C21"/>
    <w:rsid w:val="00C66447"/>
    <w:rsid w:val="00C66C0B"/>
    <w:rsid w:val="00C7080F"/>
    <w:rsid w:val="00C709D8"/>
    <w:rsid w:val="00C7144F"/>
    <w:rsid w:val="00C72B97"/>
    <w:rsid w:val="00C730FF"/>
    <w:rsid w:val="00C736BD"/>
    <w:rsid w:val="00C742AA"/>
    <w:rsid w:val="00C742B4"/>
    <w:rsid w:val="00C744BD"/>
    <w:rsid w:val="00C745A4"/>
    <w:rsid w:val="00C74A57"/>
    <w:rsid w:val="00C76B63"/>
    <w:rsid w:val="00C76DF3"/>
    <w:rsid w:val="00C776CD"/>
    <w:rsid w:val="00C77E75"/>
    <w:rsid w:val="00C77EA7"/>
    <w:rsid w:val="00C803A4"/>
    <w:rsid w:val="00C8172B"/>
    <w:rsid w:val="00C81E30"/>
    <w:rsid w:val="00C8284D"/>
    <w:rsid w:val="00C8380D"/>
    <w:rsid w:val="00C83E40"/>
    <w:rsid w:val="00C83F3A"/>
    <w:rsid w:val="00C84025"/>
    <w:rsid w:val="00C844EF"/>
    <w:rsid w:val="00C84607"/>
    <w:rsid w:val="00C85435"/>
    <w:rsid w:val="00C90108"/>
    <w:rsid w:val="00C90AC2"/>
    <w:rsid w:val="00C90BA7"/>
    <w:rsid w:val="00C90F7F"/>
    <w:rsid w:val="00C92DC7"/>
    <w:rsid w:val="00C9307D"/>
    <w:rsid w:val="00C93649"/>
    <w:rsid w:val="00C93A65"/>
    <w:rsid w:val="00C93CC2"/>
    <w:rsid w:val="00C9463F"/>
    <w:rsid w:val="00C95082"/>
    <w:rsid w:val="00C9518F"/>
    <w:rsid w:val="00C9572C"/>
    <w:rsid w:val="00C95762"/>
    <w:rsid w:val="00C95CCF"/>
    <w:rsid w:val="00C96E10"/>
    <w:rsid w:val="00C9711E"/>
    <w:rsid w:val="00C9740A"/>
    <w:rsid w:val="00CA1C89"/>
    <w:rsid w:val="00CA3759"/>
    <w:rsid w:val="00CA3D31"/>
    <w:rsid w:val="00CA3EB3"/>
    <w:rsid w:val="00CA40F6"/>
    <w:rsid w:val="00CA4C6B"/>
    <w:rsid w:val="00CA509E"/>
    <w:rsid w:val="00CA53FB"/>
    <w:rsid w:val="00CA72C2"/>
    <w:rsid w:val="00CA7BE1"/>
    <w:rsid w:val="00CB063E"/>
    <w:rsid w:val="00CB0D00"/>
    <w:rsid w:val="00CB0E22"/>
    <w:rsid w:val="00CB138C"/>
    <w:rsid w:val="00CB1C65"/>
    <w:rsid w:val="00CB23FE"/>
    <w:rsid w:val="00CB2A13"/>
    <w:rsid w:val="00CB3D69"/>
    <w:rsid w:val="00CB43D4"/>
    <w:rsid w:val="00CB4443"/>
    <w:rsid w:val="00CB4788"/>
    <w:rsid w:val="00CB4A6B"/>
    <w:rsid w:val="00CB6005"/>
    <w:rsid w:val="00CB6469"/>
    <w:rsid w:val="00CB7134"/>
    <w:rsid w:val="00CB78BE"/>
    <w:rsid w:val="00CC0B22"/>
    <w:rsid w:val="00CC1325"/>
    <w:rsid w:val="00CC1E51"/>
    <w:rsid w:val="00CC258E"/>
    <w:rsid w:val="00CC2BE9"/>
    <w:rsid w:val="00CC2D6F"/>
    <w:rsid w:val="00CC3090"/>
    <w:rsid w:val="00CC338A"/>
    <w:rsid w:val="00CC34E7"/>
    <w:rsid w:val="00CC4761"/>
    <w:rsid w:val="00CC5162"/>
    <w:rsid w:val="00CC54F7"/>
    <w:rsid w:val="00CC5FD6"/>
    <w:rsid w:val="00CC615D"/>
    <w:rsid w:val="00CC62F4"/>
    <w:rsid w:val="00CC6BFE"/>
    <w:rsid w:val="00CC7292"/>
    <w:rsid w:val="00CC730A"/>
    <w:rsid w:val="00CC7DCB"/>
    <w:rsid w:val="00CD05CC"/>
    <w:rsid w:val="00CD0A57"/>
    <w:rsid w:val="00CD0A96"/>
    <w:rsid w:val="00CD12B3"/>
    <w:rsid w:val="00CD18DB"/>
    <w:rsid w:val="00CD21FD"/>
    <w:rsid w:val="00CD3420"/>
    <w:rsid w:val="00CD369A"/>
    <w:rsid w:val="00CD3F90"/>
    <w:rsid w:val="00CD4283"/>
    <w:rsid w:val="00CD4A10"/>
    <w:rsid w:val="00CD4E09"/>
    <w:rsid w:val="00CD5187"/>
    <w:rsid w:val="00CD538A"/>
    <w:rsid w:val="00CD53D8"/>
    <w:rsid w:val="00CD5976"/>
    <w:rsid w:val="00CD601A"/>
    <w:rsid w:val="00CD69A6"/>
    <w:rsid w:val="00CD7001"/>
    <w:rsid w:val="00CD7782"/>
    <w:rsid w:val="00CD7817"/>
    <w:rsid w:val="00CD7D82"/>
    <w:rsid w:val="00CD7F8D"/>
    <w:rsid w:val="00CE051D"/>
    <w:rsid w:val="00CE0B60"/>
    <w:rsid w:val="00CE0C80"/>
    <w:rsid w:val="00CE1320"/>
    <w:rsid w:val="00CE1FBF"/>
    <w:rsid w:val="00CE2C91"/>
    <w:rsid w:val="00CE3414"/>
    <w:rsid w:val="00CE35B2"/>
    <w:rsid w:val="00CE4450"/>
    <w:rsid w:val="00CE45F9"/>
    <w:rsid w:val="00CE4F19"/>
    <w:rsid w:val="00CE52EA"/>
    <w:rsid w:val="00CE5348"/>
    <w:rsid w:val="00CE586E"/>
    <w:rsid w:val="00CE5EEC"/>
    <w:rsid w:val="00CE7EA6"/>
    <w:rsid w:val="00CF012D"/>
    <w:rsid w:val="00CF0373"/>
    <w:rsid w:val="00CF18DD"/>
    <w:rsid w:val="00CF1B8D"/>
    <w:rsid w:val="00CF2D69"/>
    <w:rsid w:val="00CF347B"/>
    <w:rsid w:val="00CF4104"/>
    <w:rsid w:val="00CF4D41"/>
    <w:rsid w:val="00CF560D"/>
    <w:rsid w:val="00CF69B2"/>
    <w:rsid w:val="00CF702D"/>
    <w:rsid w:val="00D012C3"/>
    <w:rsid w:val="00D019F1"/>
    <w:rsid w:val="00D02A2D"/>
    <w:rsid w:val="00D02B5B"/>
    <w:rsid w:val="00D0302B"/>
    <w:rsid w:val="00D04C63"/>
    <w:rsid w:val="00D07149"/>
    <w:rsid w:val="00D07577"/>
    <w:rsid w:val="00D1024F"/>
    <w:rsid w:val="00D103AF"/>
    <w:rsid w:val="00D1114F"/>
    <w:rsid w:val="00D11AA3"/>
    <w:rsid w:val="00D11F4A"/>
    <w:rsid w:val="00D12FE5"/>
    <w:rsid w:val="00D137DF"/>
    <w:rsid w:val="00D13867"/>
    <w:rsid w:val="00D14649"/>
    <w:rsid w:val="00D14765"/>
    <w:rsid w:val="00D14D27"/>
    <w:rsid w:val="00D14E32"/>
    <w:rsid w:val="00D15A2D"/>
    <w:rsid w:val="00D15B9F"/>
    <w:rsid w:val="00D16BD5"/>
    <w:rsid w:val="00D170B9"/>
    <w:rsid w:val="00D172BE"/>
    <w:rsid w:val="00D17D13"/>
    <w:rsid w:val="00D20FC9"/>
    <w:rsid w:val="00D215E7"/>
    <w:rsid w:val="00D230CD"/>
    <w:rsid w:val="00D23EAE"/>
    <w:rsid w:val="00D24641"/>
    <w:rsid w:val="00D2498F"/>
    <w:rsid w:val="00D24C4E"/>
    <w:rsid w:val="00D26825"/>
    <w:rsid w:val="00D26C87"/>
    <w:rsid w:val="00D27ABE"/>
    <w:rsid w:val="00D3001A"/>
    <w:rsid w:val="00D30486"/>
    <w:rsid w:val="00D31054"/>
    <w:rsid w:val="00D33C4C"/>
    <w:rsid w:val="00D33D36"/>
    <w:rsid w:val="00D3417F"/>
    <w:rsid w:val="00D348A1"/>
    <w:rsid w:val="00D34E4E"/>
    <w:rsid w:val="00D3525A"/>
    <w:rsid w:val="00D36FEE"/>
    <w:rsid w:val="00D370A3"/>
    <w:rsid w:val="00D372C1"/>
    <w:rsid w:val="00D37F31"/>
    <w:rsid w:val="00D41AF5"/>
    <w:rsid w:val="00D4228D"/>
    <w:rsid w:val="00D44190"/>
    <w:rsid w:val="00D450D0"/>
    <w:rsid w:val="00D46E2F"/>
    <w:rsid w:val="00D4764E"/>
    <w:rsid w:val="00D510DA"/>
    <w:rsid w:val="00D51163"/>
    <w:rsid w:val="00D51174"/>
    <w:rsid w:val="00D51A52"/>
    <w:rsid w:val="00D52223"/>
    <w:rsid w:val="00D5365D"/>
    <w:rsid w:val="00D54267"/>
    <w:rsid w:val="00D5434B"/>
    <w:rsid w:val="00D54690"/>
    <w:rsid w:val="00D5519A"/>
    <w:rsid w:val="00D55C79"/>
    <w:rsid w:val="00D565F2"/>
    <w:rsid w:val="00D57D6E"/>
    <w:rsid w:val="00D60347"/>
    <w:rsid w:val="00D608A0"/>
    <w:rsid w:val="00D61048"/>
    <w:rsid w:val="00D618AE"/>
    <w:rsid w:val="00D61939"/>
    <w:rsid w:val="00D621C1"/>
    <w:rsid w:val="00D623AD"/>
    <w:rsid w:val="00D6318B"/>
    <w:rsid w:val="00D63A71"/>
    <w:rsid w:val="00D64A3A"/>
    <w:rsid w:val="00D656FD"/>
    <w:rsid w:val="00D65DA3"/>
    <w:rsid w:val="00D6606B"/>
    <w:rsid w:val="00D67331"/>
    <w:rsid w:val="00D67524"/>
    <w:rsid w:val="00D675EC"/>
    <w:rsid w:val="00D67904"/>
    <w:rsid w:val="00D679C8"/>
    <w:rsid w:val="00D67A4B"/>
    <w:rsid w:val="00D67E3E"/>
    <w:rsid w:val="00D704E6"/>
    <w:rsid w:val="00D70B5E"/>
    <w:rsid w:val="00D70DF3"/>
    <w:rsid w:val="00D70E2F"/>
    <w:rsid w:val="00D714F3"/>
    <w:rsid w:val="00D7191F"/>
    <w:rsid w:val="00D71A7B"/>
    <w:rsid w:val="00D72F9D"/>
    <w:rsid w:val="00D73EC5"/>
    <w:rsid w:val="00D7478E"/>
    <w:rsid w:val="00D756E9"/>
    <w:rsid w:val="00D75CA4"/>
    <w:rsid w:val="00D76293"/>
    <w:rsid w:val="00D77ACF"/>
    <w:rsid w:val="00D77B8C"/>
    <w:rsid w:val="00D77D3C"/>
    <w:rsid w:val="00D77EAD"/>
    <w:rsid w:val="00D80506"/>
    <w:rsid w:val="00D808A7"/>
    <w:rsid w:val="00D808BF"/>
    <w:rsid w:val="00D80A12"/>
    <w:rsid w:val="00D8160E"/>
    <w:rsid w:val="00D8182E"/>
    <w:rsid w:val="00D818AC"/>
    <w:rsid w:val="00D8238A"/>
    <w:rsid w:val="00D8251F"/>
    <w:rsid w:val="00D82675"/>
    <w:rsid w:val="00D82FAC"/>
    <w:rsid w:val="00D8358F"/>
    <w:rsid w:val="00D84325"/>
    <w:rsid w:val="00D84904"/>
    <w:rsid w:val="00D84C42"/>
    <w:rsid w:val="00D8508C"/>
    <w:rsid w:val="00D8533F"/>
    <w:rsid w:val="00D85593"/>
    <w:rsid w:val="00D86163"/>
    <w:rsid w:val="00D8708E"/>
    <w:rsid w:val="00D873EF"/>
    <w:rsid w:val="00D87575"/>
    <w:rsid w:val="00D8788C"/>
    <w:rsid w:val="00D87AF4"/>
    <w:rsid w:val="00D90359"/>
    <w:rsid w:val="00D909A5"/>
    <w:rsid w:val="00D91168"/>
    <w:rsid w:val="00D91278"/>
    <w:rsid w:val="00D92296"/>
    <w:rsid w:val="00D93842"/>
    <w:rsid w:val="00D93994"/>
    <w:rsid w:val="00D94945"/>
    <w:rsid w:val="00D9582F"/>
    <w:rsid w:val="00D958C1"/>
    <w:rsid w:val="00D95E3D"/>
    <w:rsid w:val="00D96DCC"/>
    <w:rsid w:val="00D97771"/>
    <w:rsid w:val="00D97825"/>
    <w:rsid w:val="00D97E70"/>
    <w:rsid w:val="00DA037A"/>
    <w:rsid w:val="00DA1769"/>
    <w:rsid w:val="00DA224E"/>
    <w:rsid w:val="00DA2953"/>
    <w:rsid w:val="00DA49FF"/>
    <w:rsid w:val="00DA4E0E"/>
    <w:rsid w:val="00DA5EB4"/>
    <w:rsid w:val="00DA6307"/>
    <w:rsid w:val="00DA70ED"/>
    <w:rsid w:val="00DB017D"/>
    <w:rsid w:val="00DB0FA5"/>
    <w:rsid w:val="00DB1C17"/>
    <w:rsid w:val="00DB1D41"/>
    <w:rsid w:val="00DB2E0B"/>
    <w:rsid w:val="00DB474A"/>
    <w:rsid w:val="00DB4910"/>
    <w:rsid w:val="00DB4C09"/>
    <w:rsid w:val="00DB5001"/>
    <w:rsid w:val="00DB52CF"/>
    <w:rsid w:val="00DB5F71"/>
    <w:rsid w:val="00DB6414"/>
    <w:rsid w:val="00DB66D6"/>
    <w:rsid w:val="00DB6DFB"/>
    <w:rsid w:val="00DB7963"/>
    <w:rsid w:val="00DB7E9C"/>
    <w:rsid w:val="00DC0091"/>
    <w:rsid w:val="00DC0385"/>
    <w:rsid w:val="00DC08DC"/>
    <w:rsid w:val="00DC097C"/>
    <w:rsid w:val="00DC0A1F"/>
    <w:rsid w:val="00DC0AD8"/>
    <w:rsid w:val="00DC3621"/>
    <w:rsid w:val="00DC38ED"/>
    <w:rsid w:val="00DC4112"/>
    <w:rsid w:val="00DC4585"/>
    <w:rsid w:val="00DC5592"/>
    <w:rsid w:val="00DC66CA"/>
    <w:rsid w:val="00DC66F8"/>
    <w:rsid w:val="00DC72C6"/>
    <w:rsid w:val="00DC783F"/>
    <w:rsid w:val="00DC7CDF"/>
    <w:rsid w:val="00DC7D20"/>
    <w:rsid w:val="00DD001D"/>
    <w:rsid w:val="00DD0137"/>
    <w:rsid w:val="00DD04D9"/>
    <w:rsid w:val="00DD06FF"/>
    <w:rsid w:val="00DD092B"/>
    <w:rsid w:val="00DD1A45"/>
    <w:rsid w:val="00DD2927"/>
    <w:rsid w:val="00DD309E"/>
    <w:rsid w:val="00DD367D"/>
    <w:rsid w:val="00DD5C60"/>
    <w:rsid w:val="00DD68D9"/>
    <w:rsid w:val="00DD7D80"/>
    <w:rsid w:val="00DE1B8D"/>
    <w:rsid w:val="00DE1E7C"/>
    <w:rsid w:val="00DE2198"/>
    <w:rsid w:val="00DE2AA9"/>
    <w:rsid w:val="00DE31C1"/>
    <w:rsid w:val="00DE3603"/>
    <w:rsid w:val="00DE3848"/>
    <w:rsid w:val="00DE3C99"/>
    <w:rsid w:val="00DE44BF"/>
    <w:rsid w:val="00DE4698"/>
    <w:rsid w:val="00DE55B5"/>
    <w:rsid w:val="00DE5D3C"/>
    <w:rsid w:val="00DE5F5E"/>
    <w:rsid w:val="00DE61DD"/>
    <w:rsid w:val="00DE6E17"/>
    <w:rsid w:val="00DE7535"/>
    <w:rsid w:val="00DE7703"/>
    <w:rsid w:val="00DF11C9"/>
    <w:rsid w:val="00DF1449"/>
    <w:rsid w:val="00DF146A"/>
    <w:rsid w:val="00DF229E"/>
    <w:rsid w:val="00DF2A90"/>
    <w:rsid w:val="00DF3800"/>
    <w:rsid w:val="00DF3BB8"/>
    <w:rsid w:val="00DF45EB"/>
    <w:rsid w:val="00DF470E"/>
    <w:rsid w:val="00DF52E3"/>
    <w:rsid w:val="00DF6E0C"/>
    <w:rsid w:val="00E001B1"/>
    <w:rsid w:val="00E00F6E"/>
    <w:rsid w:val="00E01366"/>
    <w:rsid w:val="00E01677"/>
    <w:rsid w:val="00E01C6C"/>
    <w:rsid w:val="00E02916"/>
    <w:rsid w:val="00E0305F"/>
    <w:rsid w:val="00E034E5"/>
    <w:rsid w:val="00E03C7E"/>
    <w:rsid w:val="00E04037"/>
    <w:rsid w:val="00E05C3B"/>
    <w:rsid w:val="00E05F95"/>
    <w:rsid w:val="00E066A5"/>
    <w:rsid w:val="00E06AC8"/>
    <w:rsid w:val="00E07D74"/>
    <w:rsid w:val="00E11027"/>
    <w:rsid w:val="00E11653"/>
    <w:rsid w:val="00E11C2C"/>
    <w:rsid w:val="00E11DA2"/>
    <w:rsid w:val="00E14068"/>
    <w:rsid w:val="00E15422"/>
    <w:rsid w:val="00E15840"/>
    <w:rsid w:val="00E15D39"/>
    <w:rsid w:val="00E16A55"/>
    <w:rsid w:val="00E20D82"/>
    <w:rsid w:val="00E211DC"/>
    <w:rsid w:val="00E22BE0"/>
    <w:rsid w:val="00E22ED9"/>
    <w:rsid w:val="00E23A80"/>
    <w:rsid w:val="00E23C48"/>
    <w:rsid w:val="00E24565"/>
    <w:rsid w:val="00E24C84"/>
    <w:rsid w:val="00E259BA"/>
    <w:rsid w:val="00E25AF9"/>
    <w:rsid w:val="00E261C4"/>
    <w:rsid w:val="00E26F48"/>
    <w:rsid w:val="00E275D6"/>
    <w:rsid w:val="00E3085B"/>
    <w:rsid w:val="00E30866"/>
    <w:rsid w:val="00E30ABB"/>
    <w:rsid w:val="00E30BB3"/>
    <w:rsid w:val="00E311DB"/>
    <w:rsid w:val="00E31CE3"/>
    <w:rsid w:val="00E32517"/>
    <w:rsid w:val="00E33719"/>
    <w:rsid w:val="00E33C92"/>
    <w:rsid w:val="00E34A83"/>
    <w:rsid w:val="00E352CB"/>
    <w:rsid w:val="00E35975"/>
    <w:rsid w:val="00E35B74"/>
    <w:rsid w:val="00E36443"/>
    <w:rsid w:val="00E366FD"/>
    <w:rsid w:val="00E375E5"/>
    <w:rsid w:val="00E3770D"/>
    <w:rsid w:val="00E37E7B"/>
    <w:rsid w:val="00E4075B"/>
    <w:rsid w:val="00E40A34"/>
    <w:rsid w:val="00E416A8"/>
    <w:rsid w:val="00E416BF"/>
    <w:rsid w:val="00E416DF"/>
    <w:rsid w:val="00E4293A"/>
    <w:rsid w:val="00E42D1E"/>
    <w:rsid w:val="00E42F77"/>
    <w:rsid w:val="00E43043"/>
    <w:rsid w:val="00E43154"/>
    <w:rsid w:val="00E43562"/>
    <w:rsid w:val="00E44A07"/>
    <w:rsid w:val="00E44B79"/>
    <w:rsid w:val="00E46232"/>
    <w:rsid w:val="00E464E6"/>
    <w:rsid w:val="00E46617"/>
    <w:rsid w:val="00E46B4F"/>
    <w:rsid w:val="00E46B8F"/>
    <w:rsid w:val="00E474B6"/>
    <w:rsid w:val="00E47D53"/>
    <w:rsid w:val="00E50DA2"/>
    <w:rsid w:val="00E51153"/>
    <w:rsid w:val="00E526D8"/>
    <w:rsid w:val="00E532BF"/>
    <w:rsid w:val="00E53948"/>
    <w:rsid w:val="00E53AC9"/>
    <w:rsid w:val="00E53C1F"/>
    <w:rsid w:val="00E53F8E"/>
    <w:rsid w:val="00E553C4"/>
    <w:rsid w:val="00E57A29"/>
    <w:rsid w:val="00E60266"/>
    <w:rsid w:val="00E60E6F"/>
    <w:rsid w:val="00E614C7"/>
    <w:rsid w:val="00E61841"/>
    <w:rsid w:val="00E6194F"/>
    <w:rsid w:val="00E61DA3"/>
    <w:rsid w:val="00E61DFC"/>
    <w:rsid w:val="00E61EC2"/>
    <w:rsid w:val="00E63261"/>
    <w:rsid w:val="00E63507"/>
    <w:rsid w:val="00E643A5"/>
    <w:rsid w:val="00E644C9"/>
    <w:rsid w:val="00E645FD"/>
    <w:rsid w:val="00E64C6A"/>
    <w:rsid w:val="00E64D28"/>
    <w:rsid w:val="00E652A8"/>
    <w:rsid w:val="00E65CB2"/>
    <w:rsid w:val="00E65CF6"/>
    <w:rsid w:val="00E6673A"/>
    <w:rsid w:val="00E66E5C"/>
    <w:rsid w:val="00E6727D"/>
    <w:rsid w:val="00E67CA4"/>
    <w:rsid w:val="00E67F37"/>
    <w:rsid w:val="00E70AAF"/>
    <w:rsid w:val="00E74A05"/>
    <w:rsid w:val="00E74A85"/>
    <w:rsid w:val="00E74CED"/>
    <w:rsid w:val="00E75053"/>
    <w:rsid w:val="00E75532"/>
    <w:rsid w:val="00E75C05"/>
    <w:rsid w:val="00E76C11"/>
    <w:rsid w:val="00E776C5"/>
    <w:rsid w:val="00E77B06"/>
    <w:rsid w:val="00E77DE5"/>
    <w:rsid w:val="00E81013"/>
    <w:rsid w:val="00E81473"/>
    <w:rsid w:val="00E82EE0"/>
    <w:rsid w:val="00E83157"/>
    <w:rsid w:val="00E83159"/>
    <w:rsid w:val="00E833C7"/>
    <w:rsid w:val="00E8452D"/>
    <w:rsid w:val="00E84A23"/>
    <w:rsid w:val="00E8509E"/>
    <w:rsid w:val="00E85897"/>
    <w:rsid w:val="00E85E68"/>
    <w:rsid w:val="00E866E4"/>
    <w:rsid w:val="00E86F80"/>
    <w:rsid w:val="00E877F9"/>
    <w:rsid w:val="00E87EC1"/>
    <w:rsid w:val="00E915FD"/>
    <w:rsid w:val="00E92420"/>
    <w:rsid w:val="00E92C27"/>
    <w:rsid w:val="00E93955"/>
    <w:rsid w:val="00E93FD0"/>
    <w:rsid w:val="00E9431B"/>
    <w:rsid w:val="00E944FB"/>
    <w:rsid w:val="00E957F0"/>
    <w:rsid w:val="00E965F0"/>
    <w:rsid w:val="00E96915"/>
    <w:rsid w:val="00E96D66"/>
    <w:rsid w:val="00E97931"/>
    <w:rsid w:val="00E97AA5"/>
    <w:rsid w:val="00EA044F"/>
    <w:rsid w:val="00EA0550"/>
    <w:rsid w:val="00EA116D"/>
    <w:rsid w:val="00EA38E1"/>
    <w:rsid w:val="00EA43F2"/>
    <w:rsid w:val="00EA4BEE"/>
    <w:rsid w:val="00EA4C47"/>
    <w:rsid w:val="00EA5EB6"/>
    <w:rsid w:val="00EA5FCC"/>
    <w:rsid w:val="00EA7404"/>
    <w:rsid w:val="00EB00F4"/>
    <w:rsid w:val="00EB1ABF"/>
    <w:rsid w:val="00EB2C1D"/>
    <w:rsid w:val="00EB30DE"/>
    <w:rsid w:val="00EB363A"/>
    <w:rsid w:val="00EB37DC"/>
    <w:rsid w:val="00EB38EC"/>
    <w:rsid w:val="00EB42C1"/>
    <w:rsid w:val="00EB4400"/>
    <w:rsid w:val="00EB4F97"/>
    <w:rsid w:val="00EB51BB"/>
    <w:rsid w:val="00EB55BD"/>
    <w:rsid w:val="00EB680B"/>
    <w:rsid w:val="00EB68B6"/>
    <w:rsid w:val="00EC0156"/>
    <w:rsid w:val="00EC1B43"/>
    <w:rsid w:val="00EC1E28"/>
    <w:rsid w:val="00EC2A32"/>
    <w:rsid w:val="00EC2D05"/>
    <w:rsid w:val="00EC31CB"/>
    <w:rsid w:val="00EC3922"/>
    <w:rsid w:val="00EC3D50"/>
    <w:rsid w:val="00EC3F08"/>
    <w:rsid w:val="00EC45A1"/>
    <w:rsid w:val="00EC4F2C"/>
    <w:rsid w:val="00EC552C"/>
    <w:rsid w:val="00EC632B"/>
    <w:rsid w:val="00EC7BC1"/>
    <w:rsid w:val="00ED080D"/>
    <w:rsid w:val="00ED0B19"/>
    <w:rsid w:val="00ED0B1B"/>
    <w:rsid w:val="00ED10ED"/>
    <w:rsid w:val="00ED1DE6"/>
    <w:rsid w:val="00ED1FF7"/>
    <w:rsid w:val="00ED279F"/>
    <w:rsid w:val="00ED28AC"/>
    <w:rsid w:val="00ED2AAD"/>
    <w:rsid w:val="00ED3508"/>
    <w:rsid w:val="00ED3A2C"/>
    <w:rsid w:val="00ED4056"/>
    <w:rsid w:val="00ED50E6"/>
    <w:rsid w:val="00ED55A2"/>
    <w:rsid w:val="00ED5E39"/>
    <w:rsid w:val="00ED5F82"/>
    <w:rsid w:val="00ED691B"/>
    <w:rsid w:val="00ED7286"/>
    <w:rsid w:val="00ED78A8"/>
    <w:rsid w:val="00ED78F4"/>
    <w:rsid w:val="00EE01F2"/>
    <w:rsid w:val="00EE04BA"/>
    <w:rsid w:val="00EE0836"/>
    <w:rsid w:val="00EE0874"/>
    <w:rsid w:val="00EE0BF6"/>
    <w:rsid w:val="00EE1789"/>
    <w:rsid w:val="00EE2557"/>
    <w:rsid w:val="00EE28C6"/>
    <w:rsid w:val="00EE2A6B"/>
    <w:rsid w:val="00EE3DA5"/>
    <w:rsid w:val="00EE40B5"/>
    <w:rsid w:val="00EE429C"/>
    <w:rsid w:val="00EE4338"/>
    <w:rsid w:val="00EE6A6E"/>
    <w:rsid w:val="00EF0970"/>
    <w:rsid w:val="00EF1136"/>
    <w:rsid w:val="00EF171D"/>
    <w:rsid w:val="00EF19FB"/>
    <w:rsid w:val="00EF1AEB"/>
    <w:rsid w:val="00EF1E73"/>
    <w:rsid w:val="00EF25CC"/>
    <w:rsid w:val="00EF2FC2"/>
    <w:rsid w:val="00EF3454"/>
    <w:rsid w:val="00EF37C3"/>
    <w:rsid w:val="00EF3BE5"/>
    <w:rsid w:val="00EF4814"/>
    <w:rsid w:val="00EF5521"/>
    <w:rsid w:val="00EF5E58"/>
    <w:rsid w:val="00EF636A"/>
    <w:rsid w:val="00EF63EF"/>
    <w:rsid w:val="00EF693D"/>
    <w:rsid w:val="00EF6AA8"/>
    <w:rsid w:val="00EF78B8"/>
    <w:rsid w:val="00F02139"/>
    <w:rsid w:val="00F026AE"/>
    <w:rsid w:val="00F036AC"/>
    <w:rsid w:val="00F03AD8"/>
    <w:rsid w:val="00F046FE"/>
    <w:rsid w:val="00F04DBF"/>
    <w:rsid w:val="00F06505"/>
    <w:rsid w:val="00F068A4"/>
    <w:rsid w:val="00F073DC"/>
    <w:rsid w:val="00F07542"/>
    <w:rsid w:val="00F07B63"/>
    <w:rsid w:val="00F10723"/>
    <w:rsid w:val="00F1097D"/>
    <w:rsid w:val="00F11336"/>
    <w:rsid w:val="00F1136C"/>
    <w:rsid w:val="00F11719"/>
    <w:rsid w:val="00F128F5"/>
    <w:rsid w:val="00F131AB"/>
    <w:rsid w:val="00F146B4"/>
    <w:rsid w:val="00F153E1"/>
    <w:rsid w:val="00F1571E"/>
    <w:rsid w:val="00F159D0"/>
    <w:rsid w:val="00F15ACE"/>
    <w:rsid w:val="00F16944"/>
    <w:rsid w:val="00F17144"/>
    <w:rsid w:val="00F17C77"/>
    <w:rsid w:val="00F17F6B"/>
    <w:rsid w:val="00F20405"/>
    <w:rsid w:val="00F20AFE"/>
    <w:rsid w:val="00F20F7E"/>
    <w:rsid w:val="00F22567"/>
    <w:rsid w:val="00F2322F"/>
    <w:rsid w:val="00F233B5"/>
    <w:rsid w:val="00F24204"/>
    <w:rsid w:val="00F25020"/>
    <w:rsid w:val="00F25614"/>
    <w:rsid w:val="00F26054"/>
    <w:rsid w:val="00F261CE"/>
    <w:rsid w:val="00F2636E"/>
    <w:rsid w:val="00F26938"/>
    <w:rsid w:val="00F26BF1"/>
    <w:rsid w:val="00F26F8E"/>
    <w:rsid w:val="00F277B7"/>
    <w:rsid w:val="00F27FCB"/>
    <w:rsid w:val="00F30E8F"/>
    <w:rsid w:val="00F3263E"/>
    <w:rsid w:val="00F32697"/>
    <w:rsid w:val="00F32AEC"/>
    <w:rsid w:val="00F32D4A"/>
    <w:rsid w:val="00F33AE1"/>
    <w:rsid w:val="00F33DD2"/>
    <w:rsid w:val="00F3403B"/>
    <w:rsid w:val="00F340D9"/>
    <w:rsid w:val="00F3423E"/>
    <w:rsid w:val="00F35574"/>
    <w:rsid w:val="00F357CA"/>
    <w:rsid w:val="00F359A7"/>
    <w:rsid w:val="00F35DAD"/>
    <w:rsid w:val="00F36673"/>
    <w:rsid w:val="00F3669D"/>
    <w:rsid w:val="00F36ECC"/>
    <w:rsid w:val="00F37215"/>
    <w:rsid w:val="00F37505"/>
    <w:rsid w:val="00F377E9"/>
    <w:rsid w:val="00F37CAF"/>
    <w:rsid w:val="00F37CB3"/>
    <w:rsid w:val="00F37D2E"/>
    <w:rsid w:val="00F40142"/>
    <w:rsid w:val="00F40E7A"/>
    <w:rsid w:val="00F40FC0"/>
    <w:rsid w:val="00F414B7"/>
    <w:rsid w:val="00F41513"/>
    <w:rsid w:val="00F41D9B"/>
    <w:rsid w:val="00F42E8A"/>
    <w:rsid w:val="00F4526A"/>
    <w:rsid w:val="00F45E67"/>
    <w:rsid w:val="00F474BA"/>
    <w:rsid w:val="00F47CAC"/>
    <w:rsid w:val="00F50B87"/>
    <w:rsid w:val="00F51ABD"/>
    <w:rsid w:val="00F52150"/>
    <w:rsid w:val="00F5268E"/>
    <w:rsid w:val="00F52E8B"/>
    <w:rsid w:val="00F553FD"/>
    <w:rsid w:val="00F5583A"/>
    <w:rsid w:val="00F56E2C"/>
    <w:rsid w:val="00F578AB"/>
    <w:rsid w:val="00F579D4"/>
    <w:rsid w:val="00F57E94"/>
    <w:rsid w:val="00F60125"/>
    <w:rsid w:val="00F6031E"/>
    <w:rsid w:val="00F61360"/>
    <w:rsid w:val="00F617BB"/>
    <w:rsid w:val="00F61CE6"/>
    <w:rsid w:val="00F62AA2"/>
    <w:rsid w:val="00F64469"/>
    <w:rsid w:val="00F64479"/>
    <w:rsid w:val="00F64628"/>
    <w:rsid w:val="00F650D4"/>
    <w:rsid w:val="00F65AC1"/>
    <w:rsid w:val="00F663EC"/>
    <w:rsid w:val="00F66A13"/>
    <w:rsid w:val="00F67265"/>
    <w:rsid w:val="00F677F2"/>
    <w:rsid w:val="00F678BC"/>
    <w:rsid w:val="00F707BF"/>
    <w:rsid w:val="00F70A83"/>
    <w:rsid w:val="00F7147E"/>
    <w:rsid w:val="00F71927"/>
    <w:rsid w:val="00F72194"/>
    <w:rsid w:val="00F7285C"/>
    <w:rsid w:val="00F729A5"/>
    <w:rsid w:val="00F734A8"/>
    <w:rsid w:val="00F73609"/>
    <w:rsid w:val="00F73866"/>
    <w:rsid w:val="00F73F2A"/>
    <w:rsid w:val="00F74265"/>
    <w:rsid w:val="00F74AEF"/>
    <w:rsid w:val="00F750CE"/>
    <w:rsid w:val="00F76A2D"/>
    <w:rsid w:val="00F76B7F"/>
    <w:rsid w:val="00F76E42"/>
    <w:rsid w:val="00F77036"/>
    <w:rsid w:val="00F8070D"/>
    <w:rsid w:val="00F80A49"/>
    <w:rsid w:val="00F81332"/>
    <w:rsid w:val="00F821ED"/>
    <w:rsid w:val="00F82359"/>
    <w:rsid w:val="00F824AC"/>
    <w:rsid w:val="00F8261A"/>
    <w:rsid w:val="00F82645"/>
    <w:rsid w:val="00F8294E"/>
    <w:rsid w:val="00F82D61"/>
    <w:rsid w:val="00F84975"/>
    <w:rsid w:val="00F84ABE"/>
    <w:rsid w:val="00F84D0C"/>
    <w:rsid w:val="00F8533B"/>
    <w:rsid w:val="00F86874"/>
    <w:rsid w:val="00F868C9"/>
    <w:rsid w:val="00F87294"/>
    <w:rsid w:val="00F87E07"/>
    <w:rsid w:val="00F9064F"/>
    <w:rsid w:val="00F90AD2"/>
    <w:rsid w:val="00F910AC"/>
    <w:rsid w:val="00F91EC4"/>
    <w:rsid w:val="00F93196"/>
    <w:rsid w:val="00F941F3"/>
    <w:rsid w:val="00F944EC"/>
    <w:rsid w:val="00F94EE1"/>
    <w:rsid w:val="00F961CB"/>
    <w:rsid w:val="00F97607"/>
    <w:rsid w:val="00F97F14"/>
    <w:rsid w:val="00FA00BF"/>
    <w:rsid w:val="00FA0202"/>
    <w:rsid w:val="00FA119D"/>
    <w:rsid w:val="00FA17F0"/>
    <w:rsid w:val="00FA18B4"/>
    <w:rsid w:val="00FA2596"/>
    <w:rsid w:val="00FA27CC"/>
    <w:rsid w:val="00FA46AA"/>
    <w:rsid w:val="00FA4DE9"/>
    <w:rsid w:val="00FA50FC"/>
    <w:rsid w:val="00FA5F42"/>
    <w:rsid w:val="00FA691A"/>
    <w:rsid w:val="00FA6B32"/>
    <w:rsid w:val="00FA6E9B"/>
    <w:rsid w:val="00FA7049"/>
    <w:rsid w:val="00FA74B2"/>
    <w:rsid w:val="00FA7956"/>
    <w:rsid w:val="00FB1558"/>
    <w:rsid w:val="00FB1ECC"/>
    <w:rsid w:val="00FB24B1"/>
    <w:rsid w:val="00FB2E01"/>
    <w:rsid w:val="00FB43D7"/>
    <w:rsid w:val="00FB447B"/>
    <w:rsid w:val="00FB44D1"/>
    <w:rsid w:val="00FB5E33"/>
    <w:rsid w:val="00FB6373"/>
    <w:rsid w:val="00FB64CC"/>
    <w:rsid w:val="00FB719E"/>
    <w:rsid w:val="00FB7B75"/>
    <w:rsid w:val="00FB7E2C"/>
    <w:rsid w:val="00FC0C19"/>
    <w:rsid w:val="00FC1BA7"/>
    <w:rsid w:val="00FC298D"/>
    <w:rsid w:val="00FC2B19"/>
    <w:rsid w:val="00FC34A4"/>
    <w:rsid w:val="00FC367D"/>
    <w:rsid w:val="00FC3A1A"/>
    <w:rsid w:val="00FC3DF4"/>
    <w:rsid w:val="00FC3FF1"/>
    <w:rsid w:val="00FC409E"/>
    <w:rsid w:val="00FC47FE"/>
    <w:rsid w:val="00FC574E"/>
    <w:rsid w:val="00FC5782"/>
    <w:rsid w:val="00FC5F35"/>
    <w:rsid w:val="00FC609E"/>
    <w:rsid w:val="00FC6C52"/>
    <w:rsid w:val="00FC7360"/>
    <w:rsid w:val="00FC75B3"/>
    <w:rsid w:val="00FC7B06"/>
    <w:rsid w:val="00FC7E60"/>
    <w:rsid w:val="00FD0A64"/>
    <w:rsid w:val="00FD13E0"/>
    <w:rsid w:val="00FD17DB"/>
    <w:rsid w:val="00FD2112"/>
    <w:rsid w:val="00FD3474"/>
    <w:rsid w:val="00FD384F"/>
    <w:rsid w:val="00FD4109"/>
    <w:rsid w:val="00FD463A"/>
    <w:rsid w:val="00FD4854"/>
    <w:rsid w:val="00FD4F22"/>
    <w:rsid w:val="00FD67D5"/>
    <w:rsid w:val="00FD6C6F"/>
    <w:rsid w:val="00FD76BA"/>
    <w:rsid w:val="00FE07DD"/>
    <w:rsid w:val="00FE0F23"/>
    <w:rsid w:val="00FE161B"/>
    <w:rsid w:val="00FE2401"/>
    <w:rsid w:val="00FE2524"/>
    <w:rsid w:val="00FE2718"/>
    <w:rsid w:val="00FE2A5D"/>
    <w:rsid w:val="00FE2EE0"/>
    <w:rsid w:val="00FE2F53"/>
    <w:rsid w:val="00FE4965"/>
    <w:rsid w:val="00FE509C"/>
    <w:rsid w:val="00FE50CE"/>
    <w:rsid w:val="00FE5A52"/>
    <w:rsid w:val="00FE6D61"/>
    <w:rsid w:val="00FF0250"/>
    <w:rsid w:val="00FF08DB"/>
    <w:rsid w:val="00FF0C59"/>
    <w:rsid w:val="00FF1420"/>
    <w:rsid w:val="00FF2182"/>
    <w:rsid w:val="00FF2556"/>
    <w:rsid w:val="00FF3FF1"/>
    <w:rsid w:val="00FF4031"/>
    <w:rsid w:val="00FF4139"/>
    <w:rsid w:val="00FF4210"/>
    <w:rsid w:val="00FF455E"/>
    <w:rsid w:val="00FF4BA8"/>
    <w:rsid w:val="00FF519B"/>
    <w:rsid w:val="00FF5F1E"/>
    <w:rsid w:val="00FF67AF"/>
    <w:rsid w:val="00FF6BE6"/>
    <w:rsid w:val="00FF7B73"/>
    <w:rsid w:val="00FF7EB8"/>
    <w:rsid w:val="29D28C95"/>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4FDCA798"/>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mc:Ignorable="w14 w15 w16se w16cid w16 w16cex">
  <w:docDefaults>
    <w:rPrDefault>
      <w:rPr>
        <w:rFonts w:asciiTheme="minorHAnsi" w:eastAsiaTheme="minorHAnsi" w:hAnsiTheme="minorHAnsi" w:cstheme="minorBidi"/>
        <w:sz w:val="22"/>
        <w:szCs w:val="22"/>
        <w:lang w:val="ro-RO" w:eastAsia="ro-RO" w:bidi="ro-RO"/>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3C75FF"/>
    <w:pPr>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2909A1"/>
    <w:pPr>
      <w:tabs>
        <w:tab w:val="right" w:leader="dot" w:pos="5040"/>
      </w:tabs>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iPriority w:val="99"/>
    <w:unhideWhenUsed/>
    <w:rsid w:val="00ED3A2C"/>
    <w:pPr>
      <w:spacing w:line="240" w:lineRule="auto"/>
    </w:pPr>
    <w:rPr>
      <w:sz w:val="20"/>
      <w:szCs w:val="20"/>
    </w:rPr>
  </w:style>
  <w:style w:type="character" w:customStyle="1" w:styleId="CommentTextChar">
    <w:name w:val="Comment Text Char"/>
    <w:basedOn w:val="DefaultParagraphFont"/>
    <w:link w:val="CommentText"/>
    <w:uiPriority w:val="99"/>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customStyle="1" w:styleId="UnresolvedMention3">
    <w:name w:val="Unresolved Mention3"/>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customStyle="1" w:styleId="Mention2">
    <w:name w:val="Mention2"/>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LogoportMarkup">
    <w:name w:val="LogoportMarkup"/>
    <w:basedOn w:val="DefaultParagraphFont"/>
    <w:rsid w:val="00097CE0"/>
    <w:rPr>
      <w:rFonts w:ascii="Courier New" w:hAnsi="Courier New" w:cs="Courier New"/>
      <w:b w:val="0"/>
      <w:i w:val="0"/>
      <w:color w:val="FF0000"/>
      <w:sz w:val="18"/>
      <w:szCs w:val="6"/>
    </w:rPr>
  </w:style>
  <w:style w:type="character" w:customStyle="1" w:styleId="LogoportDoNotTranslate">
    <w:name w:val="LogoportDoNotTranslate"/>
    <w:basedOn w:val="DefaultParagraphFont"/>
    <w:rsid w:val="00097CE0"/>
    <w:rPr>
      <w:rFonts w:ascii="Courier New" w:hAnsi="Courier New" w:cs="Courier New"/>
      <w:b w:val="0"/>
      <w:i w:val="0"/>
      <w:color w:val="808080"/>
      <w:sz w:val="18"/>
      <w:szCs w:val="6"/>
    </w:rPr>
  </w:style>
  <w:style w:type="table" w:customStyle="1" w:styleId="TableGrid2">
    <w:name w:val="Table Grid2"/>
    <w:basedOn w:val="TableNormal"/>
    <w:next w:val="TableGrid"/>
    <w:uiPriority w:val="39"/>
    <w:rsid w:val="00925C34"/>
    <w:pPr>
      <w:spacing w:after="0" w:line="240" w:lineRule="auto"/>
    </w:pPr>
    <w:rPr>
      <w:lang w:val="en-US" w:eastAsia="en-US" w:bidi="ar-SA"/>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table" w:customStyle="1" w:styleId="TableGrid3">
    <w:name w:val="Table Grid3"/>
    <w:basedOn w:val="TableNormal"/>
    <w:next w:val="TableGrid"/>
    <w:uiPriority w:val="39"/>
    <w:rsid w:val="00925C34"/>
    <w:pPr>
      <w:spacing w:after="0" w:line="240" w:lineRule="auto"/>
    </w:pPr>
    <w:rPr>
      <w:lang w:val="en-US" w:eastAsia="en-US" w:bidi="ar-SA"/>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table" w:customStyle="1" w:styleId="TableGrid4">
    <w:name w:val="Table Grid4"/>
    <w:basedOn w:val="TableNormal"/>
    <w:next w:val="TableGrid"/>
    <w:uiPriority w:val="39"/>
    <w:rsid w:val="00925C34"/>
    <w:pPr>
      <w:spacing w:after="0" w:line="240" w:lineRule="auto"/>
    </w:pPr>
    <w:rPr>
      <w:lang w:val="en-US" w:eastAsia="en-US" w:bidi="ar-SA"/>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table" w:customStyle="1" w:styleId="TableGrid5">
    <w:name w:val="Table Grid5"/>
    <w:basedOn w:val="TableNormal"/>
    <w:next w:val="TableGrid"/>
    <w:uiPriority w:val="39"/>
    <w:rsid w:val="00925C34"/>
    <w:pPr>
      <w:spacing w:after="0" w:line="240" w:lineRule="auto"/>
    </w:pPr>
    <w:rPr>
      <w:lang w:val="en-US" w:eastAsia="en-US" w:bidi="ar-SA"/>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table" w:customStyle="1" w:styleId="TableGrid6">
    <w:name w:val="Table Grid6"/>
    <w:basedOn w:val="TableNormal"/>
    <w:next w:val="TableGrid"/>
    <w:uiPriority w:val="39"/>
    <w:rsid w:val="00925C34"/>
    <w:pPr>
      <w:spacing w:after="0" w:line="240" w:lineRule="auto"/>
    </w:pPr>
    <w:rPr>
      <w:lang w:val="en-US" w:eastAsia="en-US" w:bidi="ar-SA"/>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table" w:customStyle="1" w:styleId="TableGrid7">
    <w:name w:val="Table Grid7"/>
    <w:basedOn w:val="TableNormal"/>
    <w:next w:val="TableGrid"/>
    <w:uiPriority w:val="39"/>
    <w:rsid w:val="00925C34"/>
    <w:pPr>
      <w:spacing w:after="0" w:line="240" w:lineRule="auto"/>
    </w:pPr>
    <w:rPr>
      <w:lang w:val="en-US" w:eastAsia="en-US" w:bidi="ar-SA"/>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customStyle="1" w:styleId="normaltextrun">
    <w:name w:val="normaltextrun"/>
    <w:basedOn w:val="DefaultParagraphFont"/>
    <w:rsid w:val="00D80506"/>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mc:Ignorable="w14 w15 w16se w16cid w16 w16cex">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aka.ms/BAA"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footer" Target="footer16.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CJISCustomerAgreement" TargetMode="External"/><Relationship Id="rId33" Type="http://schemas.openxmlformats.org/officeDocument/2006/relationships/image" Target="media/image2.png"/><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2.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5.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1.xml"/><Relationship Id="rId36" Type="http://schemas.openxmlformats.org/officeDocument/2006/relationships/theme" Target="theme/theme1.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4.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hyperlink" Target="http://go.microsoft.com/?linkid=9846224" TargetMode="External"/><Relationship Id="rId30" Type="http://schemas.openxmlformats.org/officeDocument/2006/relationships/footer" Target="footer13.xml"/><Relationship Id="rId35" Type="http://schemas.openxmlformats.org/officeDocument/2006/relationships/fontTable" Target="fontTable.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f1cda959-6fbe-423a-ab0c-e50e877de408" xsi:nil="true"/>
  </documentManagement>
</p:properties>
</file>

<file path=customXml/item2.xml><?xml version="1.0" encoding="utf-8"?>
<b:Sources xmlns:b="http://schemas.openxmlformats.org/officeDocument/2006/bibliography" xmlns="http://schemas.openxmlformats.org/officeDocument/2006/bibliography" SelectedStyle="\apasixtheditionofficeonline.xsl" StyleName="APA" Version="6"/>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BCAB82913B462C4E87CDEB3C6CE1781E" ma:contentTypeVersion="4" ma:contentTypeDescription="Create a new document." ma:contentTypeScope="" ma:versionID="898ee7da1fba7b4274a7841c1fac59c5">
  <xsd:schema xmlns:xsd="http://www.w3.org/2001/XMLSchema" xmlns:xs="http://www.w3.org/2001/XMLSchema" xmlns:p="http://schemas.microsoft.com/office/2006/metadata/properties" xmlns:ns2="f1cda959-6fbe-423a-ab0c-e50e877de408" targetNamespace="http://schemas.microsoft.com/office/2006/metadata/properties" ma:root="true" ma:fieldsID="40736bb13b8ce8f89a3de52b28af25ac" ns2:_="">
    <xsd:import namespace="f1cda959-6fbe-423a-ab0c-e50e877de40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cda959-6fbe-423a-ab0c-e50e877de4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E972FB6-857B-4DAA-9558-31133C965ECC}">
  <ds:schemaRefs>
    <ds:schemaRef ds:uri="http://schemas.microsoft.com/office/2006/metadata/properties"/>
    <ds:schemaRef ds:uri="http://schemas.microsoft.com/office/infopath/2007/PartnerControls"/>
    <ds:schemaRef ds:uri="65cf14e0-56eb-471c-bb53-a5ca750cdde7"/>
  </ds:schemaRefs>
</ds:datastoreItem>
</file>

<file path=customXml/itemProps2.xml><?xml version="1.0" encoding="utf-8"?>
<ds:datastoreItem xmlns:ds="http://schemas.openxmlformats.org/officeDocument/2006/customXml" ds:itemID="{CA696338-2F4D-4E81-B159-2CFA699BED66}">
  <ds:schemaRefs>
    <ds:schemaRef ds:uri="http://schemas.openxmlformats.org/officeDocument/2006/bibliography"/>
  </ds:schemaRefs>
</ds:datastoreItem>
</file>

<file path=customXml/itemProps3.xml><?xml version="1.0" encoding="utf-8"?>
<ds:datastoreItem xmlns:ds="http://schemas.openxmlformats.org/officeDocument/2006/customXml" ds:itemID="{5652ED58-8759-4EE6-B640-1950093282F9}">
  <ds:schemaRefs>
    <ds:schemaRef ds:uri="http://schemas.microsoft.com/sharepoint/v3/contenttype/forms"/>
  </ds:schemaRefs>
</ds:datastoreItem>
</file>

<file path=customXml/itemProps4.xml><?xml version="1.0" encoding="utf-8"?>
<ds:datastoreItem xmlns:ds="http://schemas.openxmlformats.org/officeDocument/2006/customXml" ds:itemID="{BBA3076F-B6BF-47F4-A736-A1A98B356E35}"/>
</file>

<file path=docMetadata/LabelInfo.xml><?xml version="1.0" encoding="utf-8"?>
<clbl:labelList xmlns:clbl="http://schemas.microsoft.com/office/2020/mipLabelMetadata">
  <clbl:label id="{f42aa342-8706-4288-bd11-ebb85995028c}" enabled="1" method="Privilege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Normal.dotm</Template>
  <TotalTime>0</TotalTime>
  <Pages>28</Pages>
  <Words>19535</Words>
  <Characters>111353</Characters>
  <Application>Microsoft Office Word</Application>
  <DocSecurity>8</DocSecurity>
  <Lines>927</Lines>
  <Paragraphs>261</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130627</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2021-02-10T00:02:00Z</dcterms:created>
  <dcterms:modified xsi:type="dcterms:W3CDTF">2021-02-10T00:03:00Z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0x010100BCAB82913B462C4E87CDEB3C6CE1781E</vt:lpwstr>
  </property>
</Properties>
</file>