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333C80" w:rsidRDefault="00993D40" w:rsidP="00492BEC">
      <w:pPr>
        <w:rPr>
          <w:rFonts w:ascii="Calibri" w:hAnsi="Calibri"/>
        </w:rPr>
      </w:pPr>
      <w:bookmarkStart w:id="0" w:name="CoverPage"/>
    </w:p>
    <w:p w14:paraId="000B698F" w14:textId="77777777" w:rsidR="00993D40" w:rsidRPr="00AA385C" w:rsidRDefault="00993D40" w:rsidP="00993D40">
      <w:pPr>
        <w:pStyle w:val="ProductList-Body"/>
        <w:shd w:val="clear" w:color="auto" w:fill="00188F"/>
        <w:ind w:right="8640"/>
        <w:rPr>
          <w:rFonts w:ascii="Calibri" w:hAnsi="Calibri"/>
          <w:sz w:val="6"/>
          <w:szCs w:val="6"/>
        </w:rPr>
      </w:pPr>
      <w:r w:rsidRPr="00333C80">
        <w:rPr>
          <w:rFonts w:ascii="Calibri" w:hAnsi="Calibri"/>
          <w:color w:val="FFFFFF" w:themeColor="background1"/>
          <w:sz w:val="6"/>
          <w:szCs w:val="6"/>
          <w:rtl/>
        </w:rPr>
        <w:t xml:space="preserve"> </w:t>
      </w:r>
    </w:p>
    <w:p w14:paraId="544830BE" w14:textId="665440CF" w:rsidR="00993D40" w:rsidRPr="003912A4" w:rsidRDefault="00993D40" w:rsidP="007946A6">
      <w:pPr>
        <w:pStyle w:val="ProductList-Body"/>
        <w:shd w:val="clear" w:color="auto" w:fill="00188F"/>
        <w:spacing w:after="900"/>
        <w:ind w:right="8640"/>
        <w:rPr>
          <w:rFonts w:ascii="Calibri" w:hAnsi="Calibri"/>
        </w:rPr>
      </w:pPr>
      <w:r w:rsidRPr="00333C80">
        <w:rPr>
          <w:rFonts w:ascii="Calibri" w:hAnsi="Calibri"/>
          <w:color w:val="FFFFFF" w:themeColor="background1"/>
          <w:sz w:val="32"/>
          <w:szCs w:val="32"/>
          <w:rtl/>
        </w:rPr>
        <w:tab/>
      </w:r>
      <w:r w:rsidRPr="003912A4">
        <w:rPr>
          <w:rFonts w:ascii="Calibri" w:hAnsi="Calibri"/>
          <w:color w:val="FFFFFF" w:themeColor="background1"/>
          <w:sz w:val="32"/>
          <w:szCs w:val="32"/>
          <w:rtl/>
        </w:rPr>
        <w:t>الترخيص</w:t>
      </w:r>
      <w:bookmarkEnd w:id="0"/>
      <w:r w:rsidR="00AA385C" w:rsidRPr="003912A4">
        <w:rPr>
          <w:rFonts w:ascii="Calibri" w:hAnsi="Calibri"/>
          <w:color w:val="FFFFFF" w:themeColor="background1"/>
          <w:sz w:val="32"/>
          <w:szCs w:val="32"/>
          <w:rtl/>
        </w:rPr>
        <w:br/>
      </w:r>
      <w:r w:rsidRPr="003912A4">
        <w:rPr>
          <w:rFonts w:ascii="Calibri" w:hAnsi="Calibri"/>
          <w:color w:val="FFFFFF" w:themeColor="background1"/>
          <w:sz w:val="32"/>
          <w:szCs w:val="32"/>
          <w:rtl/>
        </w:rPr>
        <w:t xml:space="preserve"> المجمع</w:t>
      </w:r>
    </w:p>
    <w:p w14:paraId="7082D943" w14:textId="77777777" w:rsidR="00993D40" w:rsidRPr="00AA385C" w:rsidRDefault="00993D40" w:rsidP="00993D40">
      <w:pPr>
        <w:pStyle w:val="ProductList-Body"/>
        <w:shd w:val="clear" w:color="auto" w:fill="00188F"/>
        <w:ind w:right="8640"/>
        <w:rPr>
          <w:rFonts w:ascii="Calibri" w:hAnsi="Calibri"/>
        </w:rPr>
      </w:pPr>
    </w:p>
    <w:p w14:paraId="66D5E349" w14:textId="77777777" w:rsidR="00993D40" w:rsidRPr="007946A6" w:rsidRDefault="00993D40" w:rsidP="00993D40">
      <w:pPr>
        <w:pStyle w:val="ProductList-Body"/>
        <w:shd w:val="clear" w:color="auto" w:fill="0072C6"/>
        <w:ind w:right="1800"/>
        <w:rPr>
          <w:rFonts w:ascii="Calibri" w:hAnsi="Calibri"/>
          <w:sz w:val="72"/>
          <w:szCs w:val="72"/>
        </w:rPr>
      </w:pPr>
    </w:p>
    <w:p w14:paraId="367D62C7" w14:textId="77777777" w:rsidR="00993D40" w:rsidRPr="007946A6" w:rsidRDefault="00993D40" w:rsidP="00993D40">
      <w:pPr>
        <w:pStyle w:val="ProductList-Body"/>
        <w:shd w:val="clear" w:color="auto" w:fill="0072C6"/>
        <w:tabs>
          <w:tab w:val="clear" w:pos="158"/>
          <w:tab w:val="left" w:pos="180"/>
        </w:tabs>
        <w:ind w:right="1800"/>
        <w:rPr>
          <w:rFonts w:ascii="Calibri" w:hAnsi="Calibri"/>
          <w:sz w:val="72"/>
          <w:szCs w:val="72"/>
        </w:rPr>
      </w:pPr>
    </w:p>
    <w:p w14:paraId="03433E6B" w14:textId="6325DBBA" w:rsidR="00993D40" w:rsidRPr="00F87DF9" w:rsidRDefault="00993D40" w:rsidP="00993D40">
      <w:pPr>
        <w:pStyle w:val="ProductList-Body"/>
        <w:shd w:val="clear" w:color="auto" w:fill="0072C6"/>
        <w:tabs>
          <w:tab w:val="clear" w:pos="158"/>
          <w:tab w:val="left" w:pos="360"/>
        </w:tabs>
        <w:ind w:right="1800"/>
        <w:rPr>
          <w:rFonts w:ascii="Calibri Light" w:hAnsi="Calibri Light"/>
          <w:sz w:val="72"/>
          <w:szCs w:val="72"/>
        </w:rPr>
      </w:pPr>
      <w:r w:rsidRPr="00385668">
        <w:rPr>
          <w:rFonts w:ascii="Calibri Light" w:hAnsi="Calibri Light"/>
          <w:color w:val="FFFFFF" w:themeColor="background1"/>
          <w:sz w:val="72"/>
          <w:szCs w:val="72"/>
          <w:rtl/>
        </w:rPr>
        <w:t>ملحق حماية بيانات المنتجات والخدمات</w:t>
      </w:r>
      <w:r w:rsidRPr="00F87DF9">
        <w:rPr>
          <w:rFonts w:ascii="Calibri Light" w:hAnsi="Calibri Light"/>
          <w:color w:val="FFFFFF" w:themeColor="background1"/>
          <w:sz w:val="72"/>
          <w:szCs w:val="72"/>
          <w:rtl/>
        </w:rPr>
        <w:t xml:space="preserve"> من </w:t>
      </w:r>
      <w:r w:rsidRPr="00F87DF9">
        <w:rPr>
          <w:rFonts w:ascii="Calibri Light" w:hAnsi="Calibri Light"/>
          <w:color w:val="FFFFFF" w:themeColor="background1"/>
          <w:sz w:val="72"/>
          <w:szCs w:val="72"/>
        </w:rPr>
        <w:t>Microsoft</w:t>
      </w:r>
    </w:p>
    <w:p w14:paraId="4B3944A1" w14:textId="6FDC8CED" w:rsidR="0094354D" w:rsidRPr="00C35BD5" w:rsidRDefault="00367469" w:rsidP="0094354D">
      <w:pPr>
        <w:pStyle w:val="ProductList-Body"/>
        <w:shd w:val="clear" w:color="auto" w:fill="0072C6"/>
        <w:tabs>
          <w:tab w:val="clear" w:pos="158"/>
          <w:tab w:val="left" w:pos="360"/>
        </w:tabs>
        <w:ind w:right="1800"/>
        <w:rPr>
          <w:rStyle w:val="normaltextrun"/>
          <w:rFonts w:ascii="Calibri Light" w:hAnsi="Calibri Light" w:cs="Calibri Light"/>
          <w:sz w:val="16"/>
          <w:szCs w:val="20"/>
          <w:u w:val="single"/>
        </w:rPr>
      </w:pPr>
      <w:bookmarkStart w:id="1" w:name="Heading"/>
      <w:bookmarkEnd w:id="1"/>
      <w:r>
        <w:rPr>
          <w:rFonts w:ascii="Calibri Light" w:eastAsia="Calibri" w:hAnsi="Calibri Light" w:cs="Arial"/>
          <w:color w:val="FFFFFF"/>
          <w:sz w:val="48"/>
          <w:szCs w:val="48"/>
          <w:rtl/>
        </w:rPr>
        <w:t xml:space="preserve">آخر تحديث تم بتاريخ </w:t>
      </w:r>
      <w:r>
        <w:rPr>
          <w:rFonts w:ascii="Calibri Light" w:eastAsia="Calibri" w:hAnsi="Calibri Light" w:cs="Arial"/>
          <w:color w:val="FFFFFF"/>
          <w:sz w:val="48"/>
          <w:szCs w:val="48"/>
          <w:lang w:bidi=""/>
        </w:rPr>
        <w:t>2</w:t>
      </w:r>
      <w:r>
        <w:rPr>
          <w:rFonts w:ascii="Calibri Light" w:eastAsia="Calibri" w:hAnsi="Calibri Light" w:cs="Arial"/>
          <w:color w:val="FFFFFF"/>
          <w:sz w:val="48"/>
          <w:szCs w:val="48"/>
          <w:rtl/>
        </w:rPr>
        <w:t xml:space="preserve"> يناير </w:t>
      </w:r>
      <w:r w:rsidR="00F37500" w:rsidRPr="006E77CF">
        <w:rPr>
          <w:rFonts w:asciiTheme="majorHAnsi" w:hAnsiTheme="majorHAnsi" w:cstheme="majorHAnsi"/>
          <w:color w:val="FFFFFF" w:themeColor="background1"/>
          <w:sz w:val="48"/>
          <w:szCs w:val="48"/>
          <w:lang w:bidi=""/>
        </w:rPr>
        <w:t>202</w:t>
      </w:r>
      <w:r w:rsidR="003839CE">
        <w:rPr>
          <w:rFonts w:asciiTheme="majorHAnsi" w:hAnsiTheme="majorHAnsi" w:cstheme="majorHAnsi"/>
          <w:color w:val="FFFFFF" w:themeColor="background1"/>
          <w:sz w:val="48"/>
          <w:szCs w:val="48"/>
          <w:lang w:bidi=""/>
        </w:rPr>
        <w:t>4</w:t>
      </w:r>
    </w:p>
    <w:p w14:paraId="1AEFD08B" w14:textId="77777777" w:rsidR="0027140C" w:rsidRPr="0094354D" w:rsidRDefault="0027140C" w:rsidP="00993D40">
      <w:pPr>
        <w:pStyle w:val="ProductList-Body"/>
        <w:shd w:val="clear" w:color="auto" w:fill="0072C6"/>
        <w:tabs>
          <w:tab w:val="clear" w:pos="158"/>
          <w:tab w:val="left" w:pos="360"/>
        </w:tabs>
        <w:ind w:right="1800"/>
        <w:rPr>
          <w:rFonts w:ascii="Calibri Light" w:hAnsi="Calibri Light"/>
        </w:rPr>
      </w:pPr>
    </w:p>
    <w:p w14:paraId="415B1CA0" w14:textId="77777777" w:rsidR="00F710E5" w:rsidRPr="00122568" w:rsidRDefault="00F710E5" w:rsidP="00993D40">
      <w:pPr>
        <w:pStyle w:val="ProductList-Body"/>
        <w:shd w:val="clear" w:color="auto" w:fill="0072C6"/>
        <w:tabs>
          <w:tab w:val="clear" w:pos="158"/>
          <w:tab w:val="left" w:pos="360"/>
        </w:tabs>
        <w:ind w:right="1800"/>
        <w:rPr>
          <w:rFonts w:ascii="Calibri Light" w:hAnsi="Calibri Light"/>
          <w:sz w:val="48"/>
          <w:szCs w:val="48"/>
        </w:rPr>
      </w:pPr>
    </w:p>
    <w:p w14:paraId="39740FBF" w14:textId="77777777" w:rsidR="00993D40" w:rsidRPr="00333C80" w:rsidRDefault="00993D40" w:rsidP="00993D40">
      <w:pPr>
        <w:pStyle w:val="ProductList-Body"/>
        <w:rPr>
          <w:rFonts w:ascii="Calibri" w:hAnsi="Calibri"/>
        </w:rPr>
      </w:pPr>
    </w:p>
    <w:p w14:paraId="348CEB8D" w14:textId="77777777" w:rsidR="00993D40" w:rsidRPr="00333C80" w:rsidRDefault="00993D40" w:rsidP="00993D40">
      <w:pPr>
        <w:pStyle w:val="ProductList-Body"/>
        <w:rPr>
          <w:rFonts w:ascii="Calibri" w:hAnsi="Calibri"/>
        </w:rPr>
        <w:sectPr w:rsidR="00993D40" w:rsidRPr="00333C80" w:rsidSect="0051121F">
          <w:footerReference w:type="default" r:id="rId11"/>
          <w:headerReference w:type="first" r:id="rId12"/>
          <w:footerReference w:type="first" r:id="rId13"/>
          <w:type w:val="continuous"/>
          <w:pgSz w:w="12240" w:h="15840"/>
          <w:pgMar w:top="720" w:right="720" w:bottom="1440" w:left="720" w:header="720" w:footer="720" w:gutter="0"/>
          <w:cols w:space="720"/>
          <w:titlePg/>
          <w:bidi/>
          <w:docGrid w:linePitch="360"/>
        </w:sectPr>
      </w:pPr>
    </w:p>
    <w:p w14:paraId="56513069" w14:textId="40973858" w:rsidR="004D27A6" w:rsidRPr="00333C80" w:rsidRDefault="004D27A6" w:rsidP="006C0D5D">
      <w:pPr>
        <w:pStyle w:val="ProductList-Body"/>
        <w:spacing w:after="120"/>
        <w:outlineLvl w:val="0"/>
        <w:rPr>
          <w:rFonts w:ascii="Calibri" w:hAnsi="Calibri"/>
          <w:b/>
          <w:sz w:val="40"/>
          <w:szCs w:val="40"/>
        </w:rPr>
        <w:sectPr w:rsidR="004D27A6" w:rsidRPr="00333C80" w:rsidSect="0051121F">
          <w:headerReference w:type="default" r:id="rId14"/>
          <w:footerReference w:type="default" r:id="rId15"/>
          <w:headerReference w:type="first" r:id="rId16"/>
          <w:footerReference w:type="first" r:id="rId17"/>
          <w:pgSz w:w="12240" w:h="15840"/>
          <w:pgMar w:top="1440" w:right="720" w:bottom="1440" w:left="720" w:header="720" w:footer="720" w:gutter="0"/>
          <w:cols w:space="720"/>
          <w:bidi/>
          <w:docGrid w:linePitch="360"/>
        </w:sectPr>
      </w:pPr>
      <w:bookmarkStart w:id="2" w:name="TableofContents"/>
      <w:r w:rsidRPr="00333C80">
        <w:rPr>
          <w:rFonts w:ascii="Calibri" w:hAnsi="Calibri"/>
          <w:b/>
          <w:sz w:val="40"/>
          <w:szCs w:val="40"/>
          <w:rtl/>
        </w:rPr>
        <w:lastRenderedPageBreak/>
        <w:t>جدول المحتويات</w:t>
      </w:r>
    </w:p>
    <w:bookmarkEnd w:id="2"/>
    <w:p w14:paraId="0AFFA15E" w14:textId="5A4B8B64" w:rsidR="00027115" w:rsidRDefault="00A430D3">
      <w:pPr>
        <w:pStyle w:val="TOC1"/>
        <w:rPr>
          <w:rFonts w:asciiTheme="minorHAnsi" w:eastAsiaTheme="minorEastAsia" w:hAnsiTheme="minorHAnsi"/>
          <w:b w:val="0"/>
          <w:caps w:val="0"/>
          <w:kern w:val="2"/>
          <w:sz w:val="24"/>
          <w:szCs w:val="24"/>
          <w:lang w:eastAsia="en-US"/>
          <w14:ligatures w14:val="standardContextual"/>
        </w:rPr>
      </w:pPr>
      <w:r w:rsidRPr="00333C80">
        <w:fldChar w:fldCharType="begin"/>
      </w:r>
      <w:r w:rsidRPr="00333C80">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rsidRPr="00333C80">
        <w:fldChar w:fldCharType="separate"/>
      </w:r>
      <w:hyperlink w:anchor="_Toc155360354" w:history="1">
        <w:r w:rsidR="00027115" w:rsidRPr="0029092D">
          <w:rPr>
            <w:rStyle w:val="Hyperlink"/>
            <w:rFonts w:hint="eastAsia"/>
            <w:rtl/>
          </w:rPr>
          <w:t>مقدمة</w:t>
        </w:r>
        <w:r w:rsidR="00027115">
          <w:rPr>
            <w:webHidden/>
          </w:rPr>
          <w:tab/>
        </w:r>
        <w:r w:rsidR="00027115">
          <w:rPr>
            <w:webHidden/>
          </w:rPr>
          <w:fldChar w:fldCharType="begin"/>
        </w:r>
        <w:r w:rsidR="00027115">
          <w:rPr>
            <w:webHidden/>
          </w:rPr>
          <w:instrText xml:space="preserve"> PAGEREF _Toc155360354 \h </w:instrText>
        </w:r>
        <w:r w:rsidR="00027115">
          <w:rPr>
            <w:webHidden/>
          </w:rPr>
        </w:r>
        <w:r w:rsidR="00027115">
          <w:rPr>
            <w:webHidden/>
          </w:rPr>
          <w:fldChar w:fldCharType="separate"/>
        </w:r>
        <w:r w:rsidR="00027115">
          <w:rPr>
            <w:webHidden/>
          </w:rPr>
          <w:t>3</w:t>
        </w:r>
        <w:r w:rsidR="00027115">
          <w:rPr>
            <w:webHidden/>
          </w:rPr>
          <w:fldChar w:fldCharType="end"/>
        </w:r>
      </w:hyperlink>
    </w:p>
    <w:p w14:paraId="0BDE3AA4" w14:textId="178BE83B" w:rsidR="00027115" w:rsidRDefault="008E3552">
      <w:pPr>
        <w:pStyle w:val="TOC5"/>
        <w:rPr>
          <w:rFonts w:asciiTheme="minorHAnsi" w:eastAsiaTheme="minorEastAsia" w:hAnsiTheme="minorHAnsi"/>
          <w:kern w:val="2"/>
          <w:sz w:val="24"/>
          <w:szCs w:val="24"/>
          <w:lang w:eastAsia="en-US"/>
          <w14:ligatures w14:val="standardContextual"/>
        </w:rPr>
      </w:pPr>
      <w:hyperlink w:anchor="_Toc155360355" w:history="1">
        <w:r w:rsidR="00027115" w:rsidRPr="0029092D">
          <w:rPr>
            <w:rStyle w:val="Hyperlink"/>
            <w:rFonts w:hint="eastAsia"/>
            <w:bCs/>
            <w:rtl/>
          </w:rPr>
          <w:t>ملحق</w:t>
        </w:r>
        <w:r w:rsidR="00027115" w:rsidRPr="0029092D">
          <w:rPr>
            <w:rStyle w:val="Hyperlink"/>
            <w:bCs/>
            <w:rtl/>
          </w:rPr>
          <w:t xml:space="preserve"> </w:t>
        </w:r>
        <w:r w:rsidR="00027115" w:rsidRPr="0029092D">
          <w:rPr>
            <w:rStyle w:val="Hyperlink"/>
            <w:rFonts w:hint="eastAsia"/>
            <w:bCs/>
            <w:rtl/>
          </w:rPr>
          <w:t>شروط</w:t>
        </w:r>
        <w:r w:rsidR="00027115" w:rsidRPr="0029092D">
          <w:rPr>
            <w:rStyle w:val="Hyperlink"/>
            <w:rtl/>
          </w:rPr>
          <w:t xml:space="preserve"> </w:t>
        </w:r>
        <w:r w:rsidR="00027115" w:rsidRPr="0029092D">
          <w:rPr>
            <w:rStyle w:val="Hyperlink"/>
          </w:rPr>
          <w:t>DPA</w:t>
        </w:r>
        <w:r w:rsidR="00027115" w:rsidRPr="0029092D">
          <w:rPr>
            <w:rStyle w:val="Hyperlink"/>
            <w:bCs/>
            <w:rtl/>
          </w:rPr>
          <w:t xml:space="preserve"> </w:t>
        </w:r>
        <w:r w:rsidR="00027115" w:rsidRPr="0029092D">
          <w:rPr>
            <w:rStyle w:val="Hyperlink"/>
            <w:rFonts w:hint="eastAsia"/>
            <w:bCs/>
            <w:rtl/>
          </w:rPr>
          <w:t>الساري</w:t>
        </w:r>
        <w:r w:rsidR="00027115" w:rsidRPr="0029092D">
          <w:rPr>
            <w:rStyle w:val="Hyperlink"/>
            <w:bCs/>
            <w:rtl/>
          </w:rPr>
          <w:t xml:space="preserve"> </w:t>
        </w:r>
        <w:r w:rsidR="00027115" w:rsidRPr="0029092D">
          <w:rPr>
            <w:rStyle w:val="Hyperlink"/>
            <w:rFonts w:hint="eastAsia"/>
            <w:bCs/>
            <w:rtl/>
          </w:rPr>
          <w:t>والتحديثات</w:t>
        </w:r>
        <w:r w:rsidR="00027115" w:rsidRPr="0029092D">
          <w:rPr>
            <w:rStyle w:val="Hyperlink"/>
            <w:bCs/>
            <w:rtl/>
          </w:rPr>
          <w:t xml:space="preserve"> </w:t>
        </w:r>
        <w:r w:rsidR="00027115" w:rsidRPr="0029092D">
          <w:rPr>
            <w:rStyle w:val="Hyperlink"/>
            <w:rFonts w:hint="eastAsia"/>
            <w:bCs/>
            <w:rtl/>
          </w:rPr>
          <w:t>المعمول</w:t>
        </w:r>
        <w:r w:rsidR="00027115" w:rsidRPr="0029092D">
          <w:rPr>
            <w:rStyle w:val="Hyperlink"/>
            <w:bCs/>
            <w:rtl/>
          </w:rPr>
          <w:t xml:space="preserve"> </w:t>
        </w:r>
        <w:r w:rsidR="00027115" w:rsidRPr="0029092D">
          <w:rPr>
            <w:rStyle w:val="Hyperlink"/>
            <w:rFonts w:hint="eastAsia"/>
            <w:bCs/>
            <w:rtl/>
          </w:rPr>
          <w:t>بها</w:t>
        </w:r>
        <w:r w:rsidR="00027115">
          <w:rPr>
            <w:webHidden/>
          </w:rPr>
          <w:tab/>
        </w:r>
        <w:r w:rsidR="00027115">
          <w:rPr>
            <w:webHidden/>
          </w:rPr>
          <w:fldChar w:fldCharType="begin"/>
        </w:r>
        <w:r w:rsidR="00027115">
          <w:rPr>
            <w:webHidden/>
          </w:rPr>
          <w:instrText xml:space="preserve"> PAGEREF _Toc155360355 \h </w:instrText>
        </w:r>
        <w:r w:rsidR="00027115">
          <w:rPr>
            <w:webHidden/>
          </w:rPr>
        </w:r>
        <w:r w:rsidR="00027115">
          <w:rPr>
            <w:webHidden/>
          </w:rPr>
          <w:fldChar w:fldCharType="separate"/>
        </w:r>
        <w:r w:rsidR="00027115">
          <w:rPr>
            <w:webHidden/>
          </w:rPr>
          <w:t>3</w:t>
        </w:r>
        <w:r w:rsidR="00027115">
          <w:rPr>
            <w:webHidden/>
          </w:rPr>
          <w:fldChar w:fldCharType="end"/>
        </w:r>
      </w:hyperlink>
    </w:p>
    <w:p w14:paraId="677C4E7D" w14:textId="56853D97" w:rsidR="00027115" w:rsidRDefault="008E3552">
      <w:pPr>
        <w:pStyle w:val="TOC5"/>
        <w:rPr>
          <w:rFonts w:asciiTheme="minorHAnsi" w:eastAsiaTheme="minorEastAsia" w:hAnsiTheme="minorHAnsi"/>
          <w:kern w:val="2"/>
          <w:sz w:val="24"/>
          <w:szCs w:val="24"/>
          <w:lang w:eastAsia="en-US"/>
          <w14:ligatures w14:val="standardContextual"/>
        </w:rPr>
      </w:pPr>
      <w:hyperlink w:anchor="_Toc155360356" w:history="1">
        <w:r w:rsidR="00027115" w:rsidRPr="0029092D">
          <w:rPr>
            <w:rStyle w:val="Hyperlink"/>
            <w:rFonts w:hint="eastAsia"/>
            <w:bCs/>
            <w:rtl/>
          </w:rPr>
          <w:t>الإشعارات</w:t>
        </w:r>
        <w:r w:rsidR="00027115" w:rsidRPr="0029092D">
          <w:rPr>
            <w:rStyle w:val="Hyperlink"/>
            <w:bCs/>
            <w:rtl/>
          </w:rPr>
          <w:t xml:space="preserve"> </w:t>
        </w:r>
        <w:r w:rsidR="00027115" w:rsidRPr="0029092D">
          <w:rPr>
            <w:rStyle w:val="Hyperlink"/>
            <w:rFonts w:hint="eastAsia"/>
            <w:bCs/>
            <w:rtl/>
          </w:rPr>
          <w:t>الإلكترونية</w:t>
        </w:r>
        <w:r w:rsidR="00027115">
          <w:rPr>
            <w:webHidden/>
          </w:rPr>
          <w:tab/>
        </w:r>
        <w:r w:rsidR="00027115">
          <w:rPr>
            <w:webHidden/>
          </w:rPr>
          <w:fldChar w:fldCharType="begin"/>
        </w:r>
        <w:r w:rsidR="00027115">
          <w:rPr>
            <w:webHidden/>
          </w:rPr>
          <w:instrText xml:space="preserve"> PAGEREF _Toc155360356 \h </w:instrText>
        </w:r>
        <w:r w:rsidR="00027115">
          <w:rPr>
            <w:webHidden/>
          </w:rPr>
        </w:r>
        <w:r w:rsidR="00027115">
          <w:rPr>
            <w:webHidden/>
          </w:rPr>
          <w:fldChar w:fldCharType="separate"/>
        </w:r>
        <w:r w:rsidR="00027115">
          <w:rPr>
            <w:webHidden/>
          </w:rPr>
          <w:t>3</w:t>
        </w:r>
        <w:r w:rsidR="00027115">
          <w:rPr>
            <w:webHidden/>
          </w:rPr>
          <w:fldChar w:fldCharType="end"/>
        </w:r>
      </w:hyperlink>
    </w:p>
    <w:p w14:paraId="26DBF1FF" w14:textId="13DAAD5E" w:rsidR="00027115" w:rsidRDefault="008E3552">
      <w:pPr>
        <w:pStyle w:val="TOC5"/>
        <w:rPr>
          <w:rFonts w:asciiTheme="minorHAnsi" w:eastAsiaTheme="minorEastAsia" w:hAnsiTheme="minorHAnsi"/>
          <w:kern w:val="2"/>
          <w:sz w:val="24"/>
          <w:szCs w:val="24"/>
          <w:lang w:eastAsia="en-US"/>
          <w14:ligatures w14:val="standardContextual"/>
        </w:rPr>
      </w:pPr>
      <w:hyperlink w:anchor="_Toc155360357" w:history="1">
        <w:r w:rsidR="00027115" w:rsidRPr="0029092D">
          <w:rPr>
            <w:rStyle w:val="Hyperlink"/>
            <w:rFonts w:hint="eastAsia"/>
            <w:bCs/>
            <w:rtl/>
          </w:rPr>
          <w:t>الإصدارات</w:t>
        </w:r>
        <w:r w:rsidR="00027115" w:rsidRPr="0029092D">
          <w:rPr>
            <w:rStyle w:val="Hyperlink"/>
            <w:bCs/>
            <w:rtl/>
          </w:rPr>
          <w:t xml:space="preserve"> </w:t>
        </w:r>
        <w:r w:rsidR="00027115" w:rsidRPr="0029092D">
          <w:rPr>
            <w:rStyle w:val="Hyperlink"/>
            <w:rFonts w:hint="eastAsia"/>
            <w:bCs/>
            <w:rtl/>
          </w:rPr>
          <w:t>السابقة</w:t>
        </w:r>
        <w:r w:rsidR="00027115">
          <w:rPr>
            <w:webHidden/>
          </w:rPr>
          <w:tab/>
        </w:r>
        <w:r w:rsidR="00027115">
          <w:rPr>
            <w:webHidden/>
          </w:rPr>
          <w:fldChar w:fldCharType="begin"/>
        </w:r>
        <w:r w:rsidR="00027115">
          <w:rPr>
            <w:webHidden/>
          </w:rPr>
          <w:instrText xml:space="preserve"> PAGEREF _Toc155360357 \h </w:instrText>
        </w:r>
        <w:r w:rsidR="00027115">
          <w:rPr>
            <w:webHidden/>
          </w:rPr>
        </w:r>
        <w:r w:rsidR="00027115">
          <w:rPr>
            <w:webHidden/>
          </w:rPr>
          <w:fldChar w:fldCharType="separate"/>
        </w:r>
        <w:r w:rsidR="00027115">
          <w:rPr>
            <w:webHidden/>
          </w:rPr>
          <w:t>3</w:t>
        </w:r>
        <w:r w:rsidR="00027115">
          <w:rPr>
            <w:webHidden/>
          </w:rPr>
          <w:fldChar w:fldCharType="end"/>
        </w:r>
      </w:hyperlink>
    </w:p>
    <w:p w14:paraId="5EDF7C48" w14:textId="5C50F61E" w:rsidR="00027115" w:rsidRDefault="008E3552">
      <w:pPr>
        <w:pStyle w:val="TOC1"/>
        <w:rPr>
          <w:rFonts w:asciiTheme="minorHAnsi" w:eastAsiaTheme="minorEastAsia" w:hAnsiTheme="minorHAnsi"/>
          <w:b w:val="0"/>
          <w:caps w:val="0"/>
          <w:kern w:val="2"/>
          <w:sz w:val="24"/>
          <w:szCs w:val="24"/>
          <w:lang w:eastAsia="en-US"/>
          <w14:ligatures w14:val="standardContextual"/>
        </w:rPr>
      </w:pPr>
      <w:hyperlink w:anchor="_Toc155360358" w:history="1">
        <w:r w:rsidR="00027115" w:rsidRPr="0029092D">
          <w:rPr>
            <w:rStyle w:val="Hyperlink"/>
            <w:rFonts w:hint="eastAsia"/>
            <w:rtl/>
          </w:rPr>
          <w:t>التعريفات</w:t>
        </w:r>
        <w:r w:rsidR="00027115">
          <w:rPr>
            <w:webHidden/>
          </w:rPr>
          <w:tab/>
        </w:r>
        <w:r w:rsidR="00027115">
          <w:rPr>
            <w:webHidden/>
          </w:rPr>
          <w:fldChar w:fldCharType="begin"/>
        </w:r>
        <w:r w:rsidR="00027115">
          <w:rPr>
            <w:webHidden/>
          </w:rPr>
          <w:instrText xml:space="preserve"> PAGEREF _Toc155360358 \h </w:instrText>
        </w:r>
        <w:r w:rsidR="00027115">
          <w:rPr>
            <w:webHidden/>
          </w:rPr>
        </w:r>
        <w:r w:rsidR="00027115">
          <w:rPr>
            <w:webHidden/>
          </w:rPr>
          <w:fldChar w:fldCharType="separate"/>
        </w:r>
        <w:r w:rsidR="00027115">
          <w:rPr>
            <w:webHidden/>
          </w:rPr>
          <w:t>4</w:t>
        </w:r>
        <w:r w:rsidR="00027115">
          <w:rPr>
            <w:webHidden/>
          </w:rPr>
          <w:fldChar w:fldCharType="end"/>
        </w:r>
      </w:hyperlink>
    </w:p>
    <w:p w14:paraId="3EAFBC49" w14:textId="66BE035C" w:rsidR="00027115" w:rsidRDefault="008E3552">
      <w:pPr>
        <w:pStyle w:val="TOC1"/>
        <w:rPr>
          <w:rFonts w:asciiTheme="minorHAnsi" w:eastAsiaTheme="minorEastAsia" w:hAnsiTheme="minorHAnsi"/>
          <w:b w:val="0"/>
          <w:caps w:val="0"/>
          <w:kern w:val="2"/>
          <w:sz w:val="24"/>
          <w:szCs w:val="24"/>
          <w:lang w:eastAsia="en-US"/>
          <w14:ligatures w14:val="standardContextual"/>
        </w:rPr>
      </w:pPr>
      <w:hyperlink w:anchor="_Toc155360359" w:history="1">
        <w:r w:rsidR="00027115" w:rsidRPr="0029092D">
          <w:rPr>
            <w:rStyle w:val="Hyperlink"/>
            <w:rFonts w:hint="eastAsia"/>
            <w:rtl/>
          </w:rPr>
          <w:t>الشروط</w:t>
        </w:r>
        <w:r w:rsidR="00027115" w:rsidRPr="0029092D">
          <w:rPr>
            <w:rStyle w:val="Hyperlink"/>
            <w:rtl/>
          </w:rPr>
          <w:t xml:space="preserve"> </w:t>
        </w:r>
        <w:r w:rsidR="00027115" w:rsidRPr="0029092D">
          <w:rPr>
            <w:rStyle w:val="Hyperlink"/>
            <w:rFonts w:hint="eastAsia"/>
            <w:rtl/>
          </w:rPr>
          <w:t>العامة</w:t>
        </w:r>
        <w:r w:rsidR="00027115">
          <w:rPr>
            <w:webHidden/>
          </w:rPr>
          <w:tab/>
        </w:r>
        <w:r w:rsidR="00027115">
          <w:rPr>
            <w:webHidden/>
          </w:rPr>
          <w:fldChar w:fldCharType="begin"/>
        </w:r>
        <w:r w:rsidR="00027115">
          <w:rPr>
            <w:webHidden/>
          </w:rPr>
          <w:instrText xml:space="preserve"> PAGEREF _Toc155360359 \h </w:instrText>
        </w:r>
        <w:r w:rsidR="00027115">
          <w:rPr>
            <w:webHidden/>
          </w:rPr>
        </w:r>
        <w:r w:rsidR="00027115">
          <w:rPr>
            <w:webHidden/>
          </w:rPr>
          <w:fldChar w:fldCharType="separate"/>
        </w:r>
        <w:r w:rsidR="00027115">
          <w:rPr>
            <w:webHidden/>
          </w:rPr>
          <w:t>5</w:t>
        </w:r>
        <w:r w:rsidR="00027115">
          <w:rPr>
            <w:webHidden/>
          </w:rPr>
          <w:fldChar w:fldCharType="end"/>
        </w:r>
      </w:hyperlink>
    </w:p>
    <w:p w14:paraId="76D70619" w14:textId="64320CD7" w:rsidR="00027115" w:rsidRDefault="008E3552">
      <w:pPr>
        <w:pStyle w:val="TOC5"/>
        <w:rPr>
          <w:rFonts w:asciiTheme="minorHAnsi" w:eastAsiaTheme="minorEastAsia" w:hAnsiTheme="minorHAnsi"/>
          <w:kern w:val="2"/>
          <w:sz w:val="24"/>
          <w:szCs w:val="24"/>
          <w:lang w:eastAsia="en-US"/>
          <w14:ligatures w14:val="standardContextual"/>
        </w:rPr>
      </w:pPr>
      <w:hyperlink w:anchor="_Toc155360360" w:history="1">
        <w:r w:rsidR="00027115" w:rsidRPr="0029092D">
          <w:rPr>
            <w:rStyle w:val="Hyperlink"/>
            <w:rFonts w:hint="eastAsia"/>
            <w:bCs/>
            <w:rtl/>
          </w:rPr>
          <w:t>الامتثال</w:t>
        </w:r>
        <w:r w:rsidR="00027115" w:rsidRPr="0029092D">
          <w:rPr>
            <w:rStyle w:val="Hyperlink"/>
            <w:bCs/>
            <w:rtl/>
          </w:rPr>
          <w:t xml:space="preserve"> </w:t>
        </w:r>
        <w:r w:rsidR="00027115" w:rsidRPr="0029092D">
          <w:rPr>
            <w:rStyle w:val="Hyperlink"/>
            <w:rFonts w:hint="eastAsia"/>
            <w:bCs/>
            <w:rtl/>
          </w:rPr>
          <w:t>للقوانين</w:t>
        </w:r>
        <w:r w:rsidR="00027115">
          <w:rPr>
            <w:webHidden/>
          </w:rPr>
          <w:tab/>
        </w:r>
        <w:r w:rsidR="00027115">
          <w:rPr>
            <w:webHidden/>
          </w:rPr>
          <w:fldChar w:fldCharType="begin"/>
        </w:r>
        <w:r w:rsidR="00027115">
          <w:rPr>
            <w:webHidden/>
          </w:rPr>
          <w:instrText xml:space="preserve"> PAGEREF _Toc155360360 \h </w:instrText>
        </w:r>
        <w:r w:rsidR="00027115">
          <w:rPr>
            <w:webHidden/>
          </w:rPr>
        </w:r>
        <w:r w:rsidR="00027115">
          <w:rPr>
            <w:webHidden/>
          </w:rPr>
          <w:fldChar w:fldCharType="separate"/>
        </w:r>
        <w:r w:rsidR="00027115">
          <w:rPr>
            <w:webHidden/>
          </w:rPr>
          <w:t>5</w:t>
        </w:r>
        <w:r w:rsidR="00027115">
          <w:rPr>
            <w:webHidden/>
          </w:rPr>
          <w:fldChar w:fldCharType="end"/>
        </w:r>
      </w:hyperlink>
    </w:p>
    <w:p w14:paraId="3211D529" w14:textId="5ECD40A1" w:rsidR="00027115" w:rsidRDefault="008E3552">
      <w:pPr>
        <w:pStyle w:val="TOC1"/>
        <w:rPr>
          <w:rFonts w:asciiTheme="minorHAnsi" w:eastAsiaTheme="minorEastAsia" w:hAnsiTheme="minorHAnsi"/>
          <w:b w:val="0"/>
          <w:caps w:val="0"/>
          <w:kern w:val="2"/>
          <w:sz w:val="24"/>
          <w:szCs w:val="24"/>
          <w:lang w:eastAsia="en-US"/>
          <w14:ligatures w14:val="standardContextual"/>
        </w:rPr>
      </w:pPr>
      <w:hyperlink w:anchor="_Toc155360361" w:history="1">
        <w:r w:rsidR="00027115" w:rsidRPr="0029092D">
          <w:rPr>
            <w:rStyle w:val="Hyperlink"/>
            <w:rFonts w:hint="eastAsia"/>
            <w:rtl/>
          </w:rPr>
          <w:t>شروط</w:t>
        </w:r>
        <w:r w:rsidR="00027115" w:rsidRPr="0029092D">
          <w:rPr>
            <w:rStyle w:val="Hyperlink"/>
            <w:rtl/>
          </w:rPr>
          <w:t xml:space="preserve"> </w:t>
        </w:r>
        <w:r w:rsidR="00027115" w:rsidRPr="0029092D">
          <w:rPr>
            <w:rStyle w:val="Hyperlink"/>
            <w:rFonts w:hint="eastAsia"/>
            <w:rtl/>
          </w:rPr>
          <w:t>حماية</w:t>
        </w:r>
        <w:r w:rsidR="00027115" w:rsidRPr="0029092D">
          <w:rPr>
            <w:rStyle w:val="Hyperlink"/>
            <w:rtl/>
          </w:rPr>
          <w:t xml:space="preserve"> </w:t>
        </w:r>
        <w:r w:rsidR="00027115" w:rsidRPr="0029092D">
          <w:rPr>
            <w:rStyle w:val="Hyperlink"/>
            <w:rFonts w:hint="eastAsia"/>
            <w:rtl/>
          </w:rPr>
          <w:t>البيانات</w:t>
        </w:r>
        <w:r w:rsidR="00027115">
          <w:rPr>
            <w:webHidden/>
          </w:rPr>
          <w:tab/>
        </w:r>
        <w:r w:rsidR="00027115">
          <w:rPr>
            <w:webHidden/>
          </w:rPr>
          <w:fldChar w:fldCharType="begin"/>
        </w:r>
        <w:r w:rsidR="00027115">
          <w:rPr>
            <w:webHidden/>
          </w:rPr>
          <w:instrText xml:space="preserve"> PAGEREF _Toc155360361 \h </w:instrText>
        </w:r>
        <w:r w:rsidR="00027115">
          <w:rPr>
            <w:webHidden/>
          </w:rPr>
        </w:r>
        <w:r w:rsidR="00027115">
          <w:rPr>
            <w:webHidden/>
          </w:rPr>
          <w:fldChar w:fldCharType="separate"/>
        </w:r>
        <w:r w:rsidR="00027115">
          <w:rPr>
            <w:webHidden/>
          </w:rPr>
          <w:t>5</w:t>
        </w:r>
        <w:r w:rsidR="00027115">
          <w:rPr>
            <w:webHidden/>
          </w:rPr>
          <w:fldChar w:fldCharType="end"/>
        </w:r>
      </w:hyperlink>
    </w:p>
    <w:p w14:paraId="712B44E8" w14:textId="687248FA" w:rsidR="00027115" w:rsidRDefault="008E3552">
      <w:pPr>
        <w:pStyle w:val="TOC5"/>
        <w:rPr>
          <w:rFonts w:asciiTheme="minorHAnsi" w:eastAsiaTheme="minorEastAsia" w:hAnsiTheme="minorHAnsi"/>
          <w:kern w:val="2"/>
          <w:sz w:val="24"/>
          <w:szCs w:val="24"/>
          <w:lang w:eastAsia="en-US"/>
          <w14:ligatures w14:val="standardContextual"/>
        </w:rPr>
      </w:pPr>
      <w:hyperlink w:anchor="_Toc155360362" w:history="1">
        <w:r w:rsidR="00027115" w:rsidRPr="0029092D">
          <w:rPr>
            <w:rStyle w:val="Hyperlink"/>
            <w:rFonts w:hint="eastAsia"/>
            <w:bCs/>
            <w:rtl/>
          </w:rPr>
          <w:t>النطاق</w:t>
        </w:r>
        <w:r w:rsidR="00027115">
          <w:rPr>
            <w:webHidden/>
          </w:rPr>
          <w:tab/>
        </w:r>
        <w:r w:rsidR="00027115">
          <w:rPr>
            <w:webHidden/>
          </w:rPr>
          <w:fldChar w:fldCharType="begin"/>
        </w:r>
        <w:r w:rsidR="00027115">
          <w:rPr>
            <w:webHidden/>
          </w:rPr>
          <w:instrText xml:space="preserve"> PAGEREF _Toc155360362 \h </w:instrText>
        </w:r>
        <w:r w:rsidR="00027115">
          <w:rPr>
            <w:webHidden/>
          </w:rPr>
        </w:r>
        <w:r w:rsidR="00027115">
          <w:rPr>
            <w:webHidden/>
          </w:rPr>
          <w:fldChar w:fldCharType="separate"/>
        </w:r>
        <w:r w:rsidR="00027115">
          <w:rPr>
            <w:webHidden/>
          </w:rPr>
          <w:t>5</w:t>
        </w:r>
        <w:r w:rsidR="00027115">
          <w:rPr>
            <w:webHidden/>
          </w:rPr>
          <w:fldChar w:fldCharType="end"/>
        </w:r>
      </w:hyperlink>
    </w:p>
    <w:p w14:paraId="23FF6F45" w14:textId="590EFAA9" w:rsidR="00027115" w:rsidRDefault="008E3552">
      <w:pPr>
        <w:pStyle w:val="TOC5"/>
        <w:rPr>
          <w:rFonts w:asciiTheme="minorHAnsi" w:eastAsiaTheme="minorEastAsia" w:hAnsiTheme="minorHAnsi"/>
          <w:kern w:val="2"/>
          <w:sz w:val="24"/>
          <w:szCs w:val="24"/>
          <w:lang w:eastAsia="en-US"/>
          <w14:ligatures w14:val="standardContextual"/>
        </w:rPr>
      </w:pPr>
      <w:hyperlink w:anchor="_Toc155360363" w:history="1">
        <w:r w:rsidR="00027115" w:rsidRPr="0029092D">
          <w:rPr>
            <w:rStyle w:val="Hyperlink"/>
            <w:rFonts w:hint="eastAsia"/>
            <w:bCs/>
            <w:rtl/>
          </w:rPr>
          <w:t>طبيعة</w:t>
        </w:r>
        <w:r w:rsidR="00027115" w:rsidRPr="0029092D">
          <w:rPr>
            <w:rStyle w:val="Hyperlink"/>
            <w:bCs/>
            <w:rtl/>
          </w:rPr>
          <w:t xml:space="preserve"> </w:t>
        </w:r>
        <w:r w:rsidR="00027115" w:rsidRPr="0029092D">
          <w:rPr>
            <w:rStyle w:val="Hyperlink"/>
            <w:rFonts w:hint="eastAsia"/>
            <w:bCs/>
            <w:rtl/>
          </w:rPr>
          <w:t>معالجة</w:t>
        </w:r>
        <w:r w:rsidR="00027115" w:rsidRPr="0029092D">
          <w:rPr>
            <w:rStyle w:val="Hyperlink"/>
            <w:bCs/>
            <w:rtl/>
          </w:rPr>
          <w:t xml:space="preserve"> </w:t>
        </w:r>
        <w:r w:rsidR="00027115" w:rsidRPr="0029092D">
          <w:rPr>
            <w:rStyle w:val="Hyperlink"/>
            <w:rFonts w:hint="eastAsia"/>
            <w:bCs/>
            <w:rtl/>
          </w:rPr>
          <w:t>البيانات؛</w:t>
        </w:r>
        <w:r w:rsidR="00027115" w:rsidRPr="0029092D">
          <w:rPr>
            <w:rStyle w:val="Hyperlink"/>
            <w:bCs/>
            <w:rtl/>
          </w:rPr>
          <w:t xml:space="preserve"> </w:t>
        </w:r>
        <w:r w:rsidR="00027115" w:rsidRPr="0029092D">
          <w:rPr>
            <w:rStyle w:val="Hyperlink"/>
            <w:rFonts w:hint="eastAsia"/>
            <w:bCs/>
            <w:rtl/>
          </w:rPr>
          <w:t>الملكية</w:t>
        </w:r>
        <w:r w:rsidR="00027115">
          <w:rPr>
            <w:webHidden/>
          </w:rPr>
          <w:tab/>
        </w:r>
        <w:r w:rsidR="00027115">
          <w:rPr>
            <w:webHidden/>
          </w:rPr>
          <w:fldChar w:fldCharType="begin"/>
        </w:r>
        <w:r w:rsidR="00027115">
          <w:rPr>
            <w:webHidden/>
          </w:rPr>
          <w:instrText xml:space="preserve"> PAGEREF _Toc155360363 \h </w:instrText>
        </w:r>
        <w:r w:rsidR="00027115">
          <w:rPr>
            <w:webHidden/>
          </w:rPr>
        </w:r>
        <w:r w:rsidR="00027115">
          <w:rPr>
            <w:webHidden/>
          </w:rPr>
          <w:fldChar w:fldCharType="separate"/>
        </w:r>
        <w:r w:rsidR="00027115">
          <w:rPr>
            <w:webHidden/>
          </w:rPr>
          <w:t>5</w:t>
        </w:r>
        <w:r w:rsidR="00027115">
          <w:rPr>
            <w:webHidden/>
          </w:rPr>
          <w:fldChar w:fldCharType="end"/>
        </w:r>
      </w:hyperlink>
    </w:p>
    <w:p w14:paraId="195C6EA1" w14:textId="1CA29E57" w:rsidR="00027115" w:rsidRDefault="008E3552">
      <w:pPr>
        <w:pStyle w:val="TOC5"/>
        <w:rPr>
          <w:rFonts w:asciiTheme="minorHAnsi" w:eastAsiaTheme="minorEastAsia" w:hAnsiTheme="minorHAnsi"/>
          <w:kern w:val="2"/>
          <w:sz w:val="24"/>
          <w:szCs w:val="24"/>
          <w:lang w:eastAsia="en-US"/>
          <w14:ligatures w14:val="standardContextual"/>
        </w:rPr>
      </w:pPr>
      <w:hyperlink w:anchor="_Toc155360364" w:history="1">
        <w:r w:rsidR="00027115" w:rsidRPr="0029092D">
          <w:rPr>
            <w:rStyle w:val="Hyperlink"/>
            <w:rFonts w:hint="eastAsia"/>
            <w:bCs/>
            <w:rtl/>
          </w:rPr>
          <w:t>إفشاء</w:t>
        </w:r>
        <w:r w:rsidR="00027115" w:rsidRPr="0029092D">
          <w:rPr>
            <w:rStyle w:val="Hyperlink"/>
            <w:bCs/>
            <w:rtl/>
          </w:rPr>
          <w:t xml:space="preserve"> </w:t>
        </w:r>
        <w:r w:rsidR="00027115" w:rsidRPr="0029092D">
          <w:rPr>
            <w:rStyle w:val="Hyperlink"/>
            <w:rFonts w:hint="eastAsia"/>
            <w:bCs/>
            <w:rtl/>
          </w:rPr>
          <w:t>البيانات</w:t>
        </w:r>
        <w:r w:rsidR="00027115" w:rsidRPr="0029092D">
          <w:rPr>
            <w:rStyle w:val="Hyperlink"/>
            <w:bCs/>
            <w:rtl/>
          </w:rPr>
          <w:t xml:space="preserve"> </w:t>
        </w:r>
        <w:r w:rsidR="00027115" w:rsidRPr="0029092D">
          <w:rPr>
            <w:rStyle w:val="Hyperlink"/>
            <w:rFonts w:hint="eastAsia"/>
            <w:bCs/>
            <w:rtl/>
          </w:rPr>
          <w:t>المُعالجَة</w:t>
        </w:r>
        <w:r w:rsidR="00027115">
          <w:rPr>
            <w:webHidden/>
          </w:rPr>
          <w:tab/>
        </w:r>
        <w:r w:rsidR="00027115">
          <w:rPr>
            <w:webHidden/>
          </w:rPr>
          <w:fldChar w:fldCharType="begin"/>
        </w:r>
        <w:r w:rsidR="00027115">
          <w:rPr>
            <w:webHidden/>
          </w:rPr>
          <w:instrText xml:space="preserve"> PAGEREF _Toc155360364 \h </w:instrText>
        </w:r>
        <w:r w:rsidR="00027115">
          <w:rPr>
            <w:webHidden/>
          </w:rPr>
        </w:r>
        <w:r w:rsidR="00027115">
          <w:rPr>
            <w:webHidden/>
          </w:rPr>
          <w:fldChar w:fldCharType="separate"/>
        </w:r>
        <w:r w:rsidR="00027115">
          <w:rPr>
            <w:webHidden/>
          </w:rPr>
          <w:t>6</w:t>
        </w:r>
        <w:r w:rsidR="00027115">
          <w:rPr>
            <w:webHidden/>
          </w:rPr>
          <w:fldChar w:fldCharType="end"/>
        </w:r>
      </w:hyperlink>
    </w:p>
    <w:p w14:paraId="0A0CD1AF" w14:textId="5BF2C90A" w:rsidR="00027115" w:rsidRDefault="008E3552">
      <w:pPr>
        <w:pStyle w:val="TOC5"/>
        <w:rPr>
          <w:rFonts w:asciiTheme="minorHAnsi" w:eastAsiaTheme="minorEastAsia" w:hAnsiTheme="minorHAnsi"/>
          <w:kern w:val="2"/>
          <w:sz w:val="24"/>
          <w:szCs w:val="24"/>
          <w:lang w:eastAsia="en-US"/>
          <w14:ligatures w14:val="standardContextual"/>
        </w:rPr>
      </w:pPr>
      <w:hyperlink w:anchor="_Toc155360365" w:history="1">
        <w:r w:rsidR="00027115" w:rsidRPr="0029092D">
          <w:rPr>
            <w:rStyle w:val="Hyperlink"/>
            <w:rFonts w:hint="eastAsia"/>
            <w:bCs/>
            <w:rtl/>
          </w:rPr>
          <w:t>معالجة</w:t>
        </w:r>
        <w:r w:rsidR="00027115" w:rsidRPr="0029092D">
          <w:rPr>
            <w:rStyle w:val="Hyperlink"/>
            <w:bCs/>
            <w:rtl/>
          </w:rPr>
          <w:t xml:space="preserve"> </w:t>
        </w:r>
        <w:r w:rsidR="00027115" w:rsidRPr="0029092D">
          <w:rPr>
            <w:rStyle w:val="Hyperlink"/>
            <w:rFonts w:hint="eastAsia"/>
            <w:bCs/>
            <w:rtl/>
          </w:rPr>
          <w:t>البيانات</w:t>
        </w:r>
        <w:r w:rsidR="00027115" w:rsidRPr="0029092D">
          <w:rPr>
            <w:rStyle w:val="Hyperlink"/>
            <w:bCs/>
            <w:rtl/>
          </w:rPr>
          <w:t xml:space="preserve"> </w:t>
        </w:r>
        <w:r w:rsidR="00027115" w:rsidRPr="0029092D">
          <w:rPr>
            <w:rStyle w:val="Hyperlink"/>
            <w:rFonts w:hint="eastAsia"/>
            <w:bCs/>
            <w:rtl/>
          </w:rPr>
          <w:t>الشخصية؛</w:t>
        </w:r>
        <w:r w:rsidR="00027115" w:rsidRPr="0029092D">
          <w:rPr>
            <w:rStyle w:val="Hyperlink"/>
            <w:bCs/>
            <w:rtl/>
          </w:rPr>
          <w:t xml:space="preserve"> </w:t>
        </w:r>
        <w:r w:rsidR="00027115" w:rsidRPr="0029092D">
          <w:rPr>
            <w:rStyle w:val="Hyperlink"/>
            <w:rFonts w:hint="eastAsia"/>
            <w:bCs/>
            <w:rtl/>
          </w:rPr>
          <w:t>لائحة</w:t>
        </w:r>
        <w:r w:rsidR="00027115" w:rsidRPr="0029092D">
          <w:rPr>
            <w:rStyle w:val="Hyperlink"/>
            <w:bCs/>
            <w:rtl/>
          </w:rPr>
          <w:t xml:space="preserve"> </w:t>
        </w:r>
        <w:r w:rsidR="00027115" w:rsidRPr="0029092D">
          <w:rPr>
            <w:rStyle w:val="Hyperlink"/>
          </w:rPr>
          <w:t>GDPR</w:t>
        </w:r>
        <w:r w:rsidR="00027115">
          <w:rPr>
            <w:webHidden/>
          </w:rPr>
          <w:tab/>
        </w:r>
        <w:r w:rsidR="00027115">
          <w:rPr>
            <w:webHidden/>
          </w:rPr>
          <w:fldChar w:fldCharType="begin"/>
        </w:r>
        <w:r w:rsidR="00027115">
          <w:rPr>
            <w:webHidden/>
          </w:rPr>
          <w:instrText xml:space="preserve"> PAGEREF _Toc155360365 \h </w:instrText>
        </w:r>
        <w:r w:rsidR="00027115">
          <w:rPr>
            <w:webHidden/>
          </w:rPr>
        </w:r>
        <w:r w:rsidR="00027115">
          <w:rPr>
            <w:webHidden/>
          </w:rPr>
          <w:fldChar w:fldCharType="separate"/>
        </w:r>
        <w:r w:rsidR="00027115">
          <w:rPr>
            <w:webHidden/>
          </w:rPr>
          <w:t>6</w:t>
        </w:r>
        <w:r w:rsidR="00027115">
          <w:rPr>
            <w:webHidden/>
          </w:rPr>
          <w:fldChar w:fldCharType="end"/>
        </w:r>
      </w:hyperlink>
    </w:p>
    <w:p w14:paraId="28D4ED15" w14:textId="42E71831" w:rsidR="00027115" w:rsidRDefault="008E3552">
      <w:pPr>
        <w:pStyle w:val="TOC5"/>
        <w:rPr>
          <w:rFonts w:asciiTheme="minorHAnsi" w:eastAsiaTheme="minorEastAsia" w:hAnsiTheme="minorHAnsi"/>
          <w:kern w:val="2"/>
          <w:sz w:val="24"/>
          <w:szCs w:val="24"/>
          <w:lang w:eastAsia="en-US"/>
          <w14:ligatures w14:val="standardContextual"/>
        </w:rPr>
      </w:pPr>
      <w:hyperlink w:anchor="_Toc155360366" w:history="1">
        <w:r w:rsidR="00027115" w:rsidRPr="0029092D">
          <w:rPr>
            <w:rStyle w:val="Hyperlink"/>
            <w:rFonts w:hint="eastAsia"/>
            <w:bCs/>
            <w:rtl/>
          </w:rPr>
          <w:t>أمان</w:t>
        </w:r>
        <w:r w:rsidR="00027115" w:rsidRPr="0029092D">
          <w:rPr>
            <w:rStyle w:val="Hyperlink"/>
            <w:bCs/>
            <w:rtl/>
          </w:rPr>
          <w:t xml:space="preserve"> </w:t>
        </w:r>
        <w:r w:rsidR="00027115" w:rsidRPr="0029092D">
          <w:rPr>
            <w:rStyle w:val="Hyperlink"/>
            <w:rFonts w:hint="eastAsia"/>
            <w:bCs/>
            <w:rtl/>
          </w:rPr>
          <w:t>البيانات</w:t>
        </w:r>
        <w:r w:rsidR="00027115">
          <w:rPr>
            <w:webHidden/>
          </w:rPr>
          <w:tab/>
        </w:r>
        <w:r w:rsidR="00027115">
          <w:rPr>
            <w:webHidden/>
          </w:rPr>
          <w:fldChar w:fldCharType="begin"/>
        </w:r>
        <w:r w:rsidR="00027115">
          <w:rPr>
            <w:webHidden/>
          </w:rPr>
          <w:instrText xml:space="preserve"> PAGEREF _Toc155360366 \h </w:instrText>
        </w:r>
        <w:r w:rsidR="00027115">
          <w:rPr>
            <w:webHidden/>
          </w:rPr>
        </w:r>
        <w:r w:rsidR="00027115">
          <w:rPr>
            <w:webHidden/>
          </w:rPr>
          <w:fldChar w:fldCharType="separate"/>
        </w:r>
        <w:r w:rsidR="00027115">
          <w:rPr>
            <w:webHidden/>
          </w:rPr>
          <w:t>7</w:t>
        </w:r>
        <w:r w:rsidR="00027115">
          <w:rPr>
            <w:webHidden/>
          </w:rPr>
          <w:fldChar w:fldCharType="end"/>
        </w:r>
      </w:hyperlink>
    </w:p>
    <w:p w14:paraId="0B98158D" w14:textId="31188E0A" w:rsidR="00027115" w:rsidRDefault="008E3552">
      <w:pPr>
        <w:pStyle w:val="TOC5"/>
        <w:rPr>
          <w:rFonts w:asciiTheme="minorHAnsi" w:eastAsiaTheme="minorEastAsia" w:hAnsiTheme="minorHAnsi"/>
          <w:kern w:val="2"/>
          <w:sz w:val="24"/>
          <w:szCs w:val="24"/>
          <w:lang w:eastAsia="en-US"/>
          <w14:ligatures w14:val="standardContextual"/>
        </w:rPr>
      </w:pPr>
      <w:hyperlink w:anchor="_Toc155360367" w:history="1">
        <w:r w:rsidR="00027115" w:rsidRPr="0029092D">
          <w:rPr>
            <w:rStyle w:val="Hyperlink"/>
            <w:rFonts w:hint="eastAsia"/>
            <w:bCs/>
            <w:rtl/>
          </w:rPr>
          <w:t>الإخطار</w:t>
        </w:r>
        <w:r w:rsidR="00027115" w:rsidRPr="0029092D">
          <w:rPr>
            <w:rStyle w:val="Hyperlink"/>
            <w:bCs/>
            <w:rtl/>
          </w:rPr>
          <w:t xml:space="preserve"> </w:t>
        </w:r>
        <w:r w:rsidR="00027115" w:rsidRPr="0029092D">
          <w:rPr>
            <w:rStyle w:val="Hyperlink"/>
            <w:rFonts w:hint="eastAsia"/>
            <w:bCs/>
            <w:rtl/>
          </w:rPr>
          <w:t>بالحادث</w:t>
        </w:r>
        <w:r w:rsidR="00027115" w:rsidRPr="0029092D">
          <w:rPr>
            <w:rStyle w:val="Hyperlink"/>
            <w:bCs/>
            <w:rtl/>
          </w:rPr>
          <w:t xml:space="preserve"> </w:t>
        </w:r>
        <w:r w:rsidR="00027115" w:rsidRPr="0029092D">
          <w:rPr>
            <w:rStyle w:val="Hyperlink"/>
            <w:rFonts w:hint="eastAsia"/>
            <w:bCs/>
            <w:rtl/>
          </w:rPr>
          <w:t>الأمني</w:t>
        </w:r>
        <w:r w:rsidR="00027115">
          <w:rPr>
            <w:webHidden/>
          </w:rPr>
          <w:tab/>
        </w:r>
        <w:r w:rsidR="00027115">
          <w:rPr>
            <w:webHidden/>
          </w:rPr>
          <w:fldChar w:fldCharType="begin"/>
        </w:r>
        <w:r w:rsidR="00027115">
          <w:rPr>
            <w:webHidden/>
          </w:rPr>
          <w:instrText xml:space="preserve"> PAGEREF _Toc155360367 \h </w:instrText>
        </w:r>
        <w:r w:rsidR="00027115">
          <w:rPr>
            <w:webHidden/>
          </w:rPr>
        </w:r>
        <w:r w:rsidR="00027115">
          <w:rPr>
            <w:webHidden/>
          </w:rPr>
          <w:fldChar w:fldCharType="separate"/>
        </w:r>
        <w:r w:rsidR="00027115">
          <w:rPr>
            <w:webHidden/>
          </w:rPr>
          <w:t>8</w:t>
        </w:r>
        <w:r w:rsidR="00027115">
          <w:rPr>
            <w:webHidden/>
          </w:rPr>
          <w:fldChar w:fldCharType="end"/>
        </w:r>
      </w:hyperlink>
    </w:p>
    <w:p w14:paraId="647F6A4F" w14:textId="51D62DBF" w:rsidR="00027115" w:rsidRDefault="008E3552">
      <w:pPr>
        <w:pStyle w:val="TOC5"/>
        <w:rPr>
          <w:rFonts w:asciiTheme="minorHAnsi" w:eastAsiaTheme="minorEastAsia" w:hAnsiTheme="minorHAnsi"/>
          <w:kern w:val="2"/>
          <w:sz w:val="24"/>
          <w:szCs w:val="24"/>
          <w:lang w:eastAsia="en-US"/>
          <w14:ligatures w14:val="standardContextual"/>
        </w:rPr>
      </w:pPr>
      <w:hyperlink w:anchor="_Toc155360368" w:history="1">
        <w:r w:rsidR="00027115" w:rsidRPr="0029092D">
          <w:rPr>
            <w:rStyle w:val="Hyperlink"/>
            <w:rFonts w:hint="eastAsia"/>
            <w:bCs/>
            <w:rtl/>
          </w:rPr>
          <w:t>عمليات</w:t>
        </w:r>
        <w:r w:rsidR="00027115" w:rsidRPr="0029092D">
          <w:rPr>
            <w:rStyle w:val="Hyperlink"/>
            <w:bCs/>
            <w:rtl/>
          </w:rPr>
          <w:t xml:space="preserve"> </w:t>
        </w:r>
        <w:r w:rsidR="00027115" w:rsidRPr="0029092D">
          <w:rPr>
            <w:rStyle w:val="Hyperlink"/>
            <w:rFonts w:hint="eastAsia"/>
            <w:bCs/>
            <w:rtl/>
          </w:rPr>
          <w:t>نقل</w:t>
        </w:r>
        <w:r w:rsidR="00027115" w:rsidRPr="0029092D">
          <w:rPr>
            <w:rStyle w:val="Hyperlink"/>
            <w:bCs/>
            <w:rtl/>
          </w:rPr>
          <w:t xml:space="preserve"> </w:t>
        </w:r>
        <w:r w:rsidR="00027115" w:rsidRPr="0029092D">
          <w:rPr>
            <w:rStyle w:val="Hyperlink"/>
            <w:rFonts w:hint="eastAsia"/>
            <w:bCs/>
            <w:rtl/>
          </w:rPr>
          <w:t>البيانات</w:t>
        </w:r>
        <w:r w:rsidR="00027115" w:rsidRPr="0029092D">
          <w:rPr>
            <w:rStyle w:val="Hyperlink"/>
            <w:bCs/>
            <w:rtl/>
          </w:rPr>
          <w:t xml:space="preserve"> </w:t>
        </w:r>
        <w:r w:rsidR="00027115" w:rsidRPr="0029092D">
          <w:rPr>
            <w:rStyle w:val="Hyperlink"/>
            <w:rFonts w:hint="eastAsia"/>
            <w:bCs/>
            <w:rtl/>
          </w:rPr>
          <w:t>والموقع</w:t>
        </w:r>
        <w:r w:rsidR="00027115">
          <w:rPr>
            <w:webHidden/>
          </w:rPr>
          <w:tab/>
        </w:r>
        <w:r w:rsidR="00027115">
          <w:rPr>
            <w:webHidden/>
          </w:rPr>
          <w:fldChar w:fldCharType="begin"/>
        </w:r>
        <w:r w:rsidR="00027115">
          <w:rPr>
            <w:webHidden/>
          </w:rPr>
          <w:instrText xml:space="preserve"> PAGEREF _Toc155360368 \h </w:instrText>
        </w:r>
        <w:r w:rsidR="00027115">
          <w:rPr>
            <w:webHidden/>
          </w:rPr>
        </w:r>
        <w:r w:rsidR="00027115">
          <w:rPr>
            <w:webHidden/>
          </w:rPr>
          <w:fldChar w:fldCharType="separate"/>
        </w:r>
        <w:r w:rsidR="00027115">
          <w:rPr>
            <w:webHidden/>
          </w:rPr>
          <w:t>9</w:t>
        </w:r>
        <w:r w:rsidR="00027115">
          <w:rPr>
            <w:webHidden/>
          </w:rPr>
          <w:fldChar w:fldCharType="end"/>
        </w:r>
      </w:hyperlink>
    </w:p>
    <w:p w14:paraId="071E395C" w14:textId="71793EBC" w:rsidR="00027115" w:rsidRDefault="008E3552">
      <w:pPr>
        <w:pStyle w:val="TOC5"/>
        <w:rPr>
          <w:rFonts w:asciiTheme="minorHAnsi" w:eastAsiaTheme="minorEastAsia" w:hAnsiTheme="minorHAnsi"/>
          <w:kern w:val="2"/>
          <w:sz w:val="24"/>
          <w:szCs w:val="24"/>
          <w:lang w:eastAsia="en-US"/>
          <w14:ligatures w14:val="standardContextual"/>
        </w:rPr>
      </w:pPr>
      <w:hyperlink w:anchor="_Toc155360369" w:history="1">
        <w:r w:rsidR="00027115" w:rsidRPr="0029092D">
          <w:rPr>
            <w:rStyle w:val="Hyperlink"/>
            <w:rFonts w:hint="eastAsia"/>
            <w:bCs/>
            <w:rtl/>
          </w:rPr>
          <w:t>الاحتفاظ</w:t>
        </w:r>
        <w:r w:rsidR="00027115" w:rsidRPr="0029092D">
          <w:rPr>
            <w:rStyle w:val="Hyperlink"/>
            <w:bCs/>
            <w:rtl/>
          </w:rPr>
          <w:t xml:space="preserve"> </w:t>
        </w:r>
        <w:r w:rsidR="00027115" w:rsidRPr="0029092D">
          <w:rPr>
            <w:rStyle w:val="Hyperlink"/>
            <w:rFonts w:hint="eastAsia"/>
            <w:bCs/>
            <w:rtl/>
          </w:rPr>
          <w:t>بالبيانات</w:t>
        </w:r>
        <w:r w:rsidR="00027115" w:rsidRPr="0029092D">
          <w:rPr>
            <w:rStyle w:val="Hyperlink"/>
            <w:bCs/>
            <w:rtl/>
          </w:rPr>
          <w:t xml:space="preserve"> </w:t>
        </w:r>
        <w:r w:rsidR="00027115" w:rsidRPr="0029092D">
          <w:rPr>
            <w:rStyle w:val="Hyperlink"/>
            <w:rFonts w:hint="eastAsia"/>
            <w:bCs/>
            <w:rtl/>
          </w:rPr>
          <w:t>وحذفها</w:t>
        </w:r>
        <w:r w:rsidR="00027115">
          <w:rPr>
            <w:webHidden/>
          </w:rPr>
          <w:tab/>
        </w:r>
        <w:r w:rsidR="00027115">
          <w:rPr>
            <w:webHidden/>
          </w:rPr>
          <w:fldChar w:fldCharType="begin"/>
        </w:r>
        <w:r w:rsidR="00027115">
          <w:rPr>
            <w:webHidden/>
          </w:rPr>
          <w:instrText xml:space="preserve"> PAGEREF _Toc155360369 \h </w:instrText>
        </w:r>
        <w:r w:rsidR="00027115">
          <w:rPr>
            <w:webHidden/>
          </w:rPr>
        </w:r>
        <w:r w:rsidR="00027115">
          <w:rPr>
            <w:webHidden/>
          </w:rPr>
          <w:fldChar w:fldCharType="separate"/>
        </w:r>
        <w:r w:rsidR="00027115">
          <w:rPr>
            <w:webHidden/>
          </w:rPr>
          <w:t>9</w:t>
        </w:r>
        <w:r w:rsidR="00027115">
          <w:rPr>
            <w:webHidden/>
          </w:rPr>
          <w:fldChar w:fldCharType="end"/>
        </w:r>
      </w:hyperlink>
    </w:p>
    <w:p w14:paraId="2D8B3E0A" w14:textId="6E5CCFD3" w:rsidR="00027115" w:rsidRDefault="008E3552">
      <w:pPr>
        <w:pStyle w:val="TOC5"/>
        <w:rPr>
          <w:rFonts w:asciiTheme="minorHAnsi" w:eastAsiaTheme="minorEastAsia" w:hAnsiTheme="minorHAnsi"/>
          <w:kern w:val="2"/>
          <w:sz w:val="24"/>
          <w:szCs w:val="24"/>
          <w:lang w:eastAsia="en-US"/>
          <w14:ligatures w14:val="standardContextual"/>
        </w:rPr>
      </w:pPr>
      <w:hyperlink w:anchor="_Toc155360370" w:history="1">
        <w:r w:rsidR="00027115" w:rsidRPr="0029092D">
          <w:rPr>
            <w:rStyle w:val="Hyperlink"/>
            <w:rFonts w:hint="eastAsia"/>
            <w:bCs/>
            <w:rtl/>
          </w:rPr>
          <w:t>التزام</w:t>
        </w:r>
        <w:r w:rsidR="00027115" w:rsidRPr="0029092D">
          <w:rPr>
            <w:rStyle w:val="Hyperlink"/>
            <w:bCs/>
            <w:rtl/>
          </w:rPr>
          <w:t xml:space="preserve"> </w:t>
        </w:r>
        <w:r w:rsidR="00027115" w:rsidRPr="0029092D">
          <w:rPr>
            <w:rStyle w:val="Hyperlink"/>
            <w:rFonts w:hint="eastAsia"/>
            <w:bCs/>
            <w:rtl/>
          </w:rPr>
          <w:t>المعالج</w:t>
        </w:r>
        <w:r w:rsidR="00027115" w:rsidRPr="0029092D">
          <w:rPr>
            <w:rStyle w:val="Hyperlink"/>
            <w:bCs/>
            <w:rtl/>
          </w:rPr>
          <w:t xml:space="preserve"> </w:t>
        </w:r>
        <w:r w:rsidR="00027115" w:rsidRPr="0029092D">
          <w:rPr>
            <w:rStyle w:val="Hyperlink"/>
            <w:rFonts w:hint="eastAsia"/>
            <w:bCs/>
            <w:rtl/>
          </w:rPr>
          <w:t>بالسرية</w:t>
        </w:r>
        <w:r w:rsidR="00027115">
          <w:rPr>
            <w:webHidden/>
          </w:rPr>
          <w:tab/>
        </w:r>
        <w:r w:rsidR="00027115">
          <w:rPr>
            <w:webHidden/>
          </w:rPr>
          <w:fldChar w:fldCharType="begin"/>
        </w:r>
        <w:r w:rsidR="00027115">
          <w:rPr>
            <w:webHidden/>
          </w:rPr>
          <w:instrText xml:space="preserve"> PAGEREF _Toc155360370 \h </w:instrText>
        </w:r>
        <w:r w:rsidR="00027115">
          <w:rPr>
            <w:webHidden/>
          </w:rPr>
        </w:r>
        <w:r w:rsidR="00027115">
          <w:rPr>
            <w:webHidden/>
          </w:rPr>
          <w:fldChar w:fldCharType="separate"/>
        </w:r>
        <w:r w:rsidR="00027115">
          <w:rPr>
            <w:webHidden/>
          </w:rPr>
          <w:t>9</w:t>
        </w:r>
        <w:r w:rsidR="00027115">
          <w:rPr>
            <w:webHidden/>
          </w:rPr>
          <w:fldChar w:fldCharType="end"/>
        </w:r>
      </w:hyperlink>
    </w:p>
    <w:p w14:paraId="51D7C146" w14:textId="0AF90AB4" w:rsidR="00027115" w:rsidRDefault="008E3552">
      <w:pPr>
        <w:pStyle w:val="TOC5"/>
        <w:rPr>
          <w:rFonts w:asciiTheme="minorHAnsi" w:eastAsiaTheme="minorEastAsia" w:hAnsiTheme="minorHAnsi"/>
          <w:kern w:val="2"/>
          <w:sz w:val="24"/>
          <w:szCs w:val="24"/>
          <w:lang w:eastAsia="en-US"/>
          <w14:ligatures w14:val="standardContextual"/>
        </w:rPr>
      </w:pPr>
      <w:hyperlink w:anchor="_Toc155360371" w:history="1">
        <w:r w:rsidR="00027115" w:rsidRPr="0029092D">
          <w:rPr>
            <w:rStyle w:val="Hyperlink"/>
            <w:rFonts w:hint="eastAsia"/>
            <w:bCs/>
            <w:rtl/>
          </w:rPr>
          <w:t>إشعار</w:t>
        </w:r>
        <w:r w:rsidR="00027115" w:rsidRPr="0029092D">
          <w:rPr>
            <w:rStyle w:val="Hyperlink"/>
            <w:bCs/>
            <w:rtl/>
          </w:rPr>
          <w:t xml:space="preserve"> </w:t>
        </w:r>
        <w:r w:rsidR="00027115" w:rsidRPr="0029092D">
          <w:rPr>
            <w:rStyle w:val="Hyperlink"/>
            <w:rFonts w:hint="eastAsia"/>
            <w:bCs/>
            <w:rtl/>
          </w:rPr>
          <w:t>وضوابط</w:t>
        </w:r>
        <w:r w:rsidR="00027115" w:rsidRPr="0029092D">
          <w:rPr>
            <w:rStyle w:val="Hyperlink"/>
            <w:bCs/>
            <w:rtl/>
          </w:rPr>
          <w:t xml:space="preserve"> </w:t>
        </w:r>
        <w:r w:rsidR="00027115" w:rsidRPr="0029092D">
          <w:rPr>
            <w:rStyle w:val="Hyperlink"/>
            <w:rFonts w:hint="eastAsia"/>
            <w:bCs/>
            <w:rtl/>
          </w:rPr>
          <w:t>حول</w:t>
        </w:r>
        <w:r w:rsidR="00027115" w:rsidRPr="0029092D">
          <w:rPr>
            <w:rStyle w:val="Hyperlink"/>
            <w:bCs/>
            <w:rtl/>
          </w:rPr>
          <w:t xml:space="preserve"> </w:t>
        </w:r>
        <w:r w:rsidR="00027115" w:rsidRPr="0029092D">
          <w:rPr>
            <w:rStyle w:val="Hyperlink"/>
            <w:rFonts w:hint="eastAsia"/>
            <w:bCs/>
            <w:rtl/>
          </w:rPr>
          <w:t>الاستعانة</w:t>
        </w:r>
        <w:r w:rsidR="00027115" w:rsidRPr="0029092D">
          <w:rPr>
            <w:rStyle w:val="Hyperlink"/>
            <w:bCs/>
            <w:rtl/>
          </w:rPr>
          <w:t xml:space="preserve"> </w:t>
        </w:r>
        <w:r w:rsidR="00027115" w:rsidRPr="0029092D">
          <w:rPr>
            <w:rStyle w:val="Hyperlink"/>
            <w:rFonts w:hint="eastAsia"/>
            <w:bCs/>
            <w:rtl/>
          </w:rPr>
          <w:t>بالمعالجين</w:t>
        </w:r>
        <w:r w:rsidR="00027115" w:rsidRPr="0029092D">
          <w:rPr>
            <w:rStyle w:val="Hyperlink"/>
            <w:bCs/>
            <w:rtl/>
          </w:rPr>
          <w:t xml:space="preserve"> </w:t>
        </w:r>
        <w:r w:rsidR="00027115" w:rsidRPr="0029092D">
          <w:rPr>
            <w:rStyle w:val="Hyperlink"/>
            <w:rFonts w:hint="eastAsia"/>
            <w:bCs/>
            <w:rtl/>
          </w:rPr>
          <w:t>الفرعيين</w:t>
        </w:r>
        <w:r w:rsidR="00027115">
          <w:rPr>
            <w:webHidden/>
          </w:rPr>
          <w:tab/>
        </w:r>
        <w:r w:rsidR="00027115">
          <w:rPr>
            <w:webHidden/>
          </w:rPr>
          <w:fldChar w:fldCharType="begin"/>
        </w:r>
        <w:r w:rsidR="00027115">
          <w:rPr>
            <w:webHidden/>
          </w:rPr>
          <w:instrText xml:space="preserve"> PAGEREF _Toc155360371 \h </w:instrText>
        </w:r>
        <w:r w:rsidR="00027115">
          <w:rPr>
            <w:webHidden/>
          </w:rPr>
        </w:r>
        <w:r w:rsidR="00027115">
          <w:rPr>
            <w:webHidden/>
          </w:rPr>
          <w:fldChar w:fldCharType="separate"/>
        </w:r>
        <w:r w:rsidR="00027115">
          <w:rPr>
            <w:webHidden/>
          </w:rPr>
          <w:t>9</w:t>
        </w:r>
        <w:r w:rsidR="00027115">
          <w:rPr>
            <w:webHidden/>
          </w:rPr>
          <w:fldChar w:fldCharType="end"/>
        </w:r>
      </w:hyperlink>
    </w:p>
    <w:p w14:paraId="5D1E8ABF" w14:textId="40D85BAB" w:rsidR="00027115" w:rsidRDefault="008E3552">
      <w:pPr>
        <w:pStyle w:val="TOC5"/>
        <w:rPr>
          <w:rFonts w:asciiTheme="minorHAnsi" w:eastAsiaTheme="minorEastAsia" w:hAnsiTheme="minorHAnsi"/>
          <w:kern w:val="2"/>
          <w:sz w:val="24"/>
          <w:szCs w:val="24"/>
          <w:lang w:eastAsia="en-US"/>
          <w14:ligatures w14:val="standardContextual"/>
        </w:rPr>
      </w:pPr>
      <w:hyperlink w:anchor="_Toc155360372" w:history="1">
        <w:r w:rsidR="00027115" w:rsidRPr="0029092D">
          <w:rPr>
            <w:rStyle w:val="Hyperlink"/>
            <w:rFonts w:hint="eastAsia"/>
            <w:bCs/>
            <w:rtl/>
          </w:rPr>
          <w:t>المؤسسات</w:t>
        </w:r>
        <w:r w:rsidR="00027115" w:rsidRPr="0029092D">
          <w:rPr>
            <w:rStyle w:val="Hyperlink"/>
            <w:bCs/>
            <w:rtl/>
          </w:rPr>
          <w:t xml:space="preserve"> </w:t>
        </w:r>
        <w:r w:rsidR="00027115" w:rsidRPr="0029092D">
          <w:rPr>
            <w:rStyle w:val="Hyperlink"/>
            <w:rFonts w:hint="eastAsia"/>
            <w:bCs/>
            <w:rtl/>
          </w:rPr>
          <w:t>التعليمية</w:t>
        </w:r>
        <w:r w:rsidR="00027115">
          <w:rPr>
            <w:webHidden/>
          </w:rPr>
          <w:tab/>
        </w:r>
        <w:r w:rsidR="00027115">
          <w:rPr>
            <w:webHidden/>
          </w:rPr>
          <w:fldChar w:fldCharType="begin"/>
        </w:r>
        <w:r w:rsidR="00027115">
          <w:rPr>
            <w:webHidden/>
          </w:rPr>
          <w:instrText xml:space="preserve"> PAGEREF _Toc155360372 \h </w:instrText>
        </w:r>
        <w:r w:rsidR="00027115">
          <w:rPr>
            <w:webHidden/>
          </w:rPr>
        </w:r>
        <w:r w:rsidR="00027115">
          <w:rPr>
            <w:webHidden/>
          </w:rPr>
          <w:fldChar w:fldCharType="separate"/>
        </w:r>
        <w:r w:rsidR="00027115">
          <w:rPr>
            <w:webHidden/>
          </w:rPr>
          <w:t>10</w:t>
        </w:r>
        <w:r w:rsidR="00027115">
          <w:rPr>
            <w:webHidden/>
          </w:rPr>
          <w:fldChar w:fldCharType="end"/>
        </w:r>
      </w:hyperlink>
    </w:p>
    <w:p w14:paraId="77BDA5F0" w14:textId="3820BD64" w:rsidR="00027115" w:rsidRDefault="008E3552">
      <w:pPr>
        <w:pStyle w:val="TOC5"/>
        <w:rPr>
          <w:rFonts w:asciiTheme="minorHAnsi" w:eastAsiaTheme="minorEastAsia" w:hAnsiTheme="minorHAnsi"/>
          <w:kern w:val="2"/>
          <w:sz w:val="24"/>
          <w:szCs w:val="24"/>
          <w:lang w:eastAsia="en-US"/>
          <w14:ligatures w14:val="standardContextual"/>
        </w:rPr>
      </w:pPr>
      <w:hyperlink w:anchor="_Toc155360373" w:history="1">
        <w:r w:rsidR="00027115" w:rsidRPr="0029092D">
          <w:rPr>
            <w:rStyle w:val="Hyperlink"/>
            <w:rFonts w:hint="eastAsia"/>
            <w:bCs/>
            <w:rtl/>
          </w:rPr>
          <w:t>اتفاقية</w:t>
        </w:r>
        <w:r w:rsidR="00027115" w:rsidRPr="0029092D">
          <w:rPr>
            <w:rStyle w:val="Hyperlink"/>
            <w:bCs/>
            <w:rtl/>
          </w:rPr>
          <w:t xml:space="preserve"> </w:t>
        </w:r>
        <w:r w:rsidR="00027115" w:rsidRPr="0029092D">
          <w:rPr>
            <w:rStyle w:val="Hyperlink"/>
            <w:rFonts w:hint="eastAsia"/>
            <w:bCs/>
            <w:rtl/>
          </w:rPr>
          <w:t>العملاء</w:t>
        </w:r>
        <w:r w:rsidR="00027115" w:rsidRPr="0029092D">
          <w:rPr>
            <w:rStyle w:val="Hyperlink"/>
            <w:bCs/>
            <w:rtl/>
          </w:rPr>
          <w:t xml:space="preserve"> </w:t>
        </w:r>
        <w:r w:rsidR="00027115" w:rsidRPr="0029092D">
          <w:rPr>
            <w:rStyle w:val="Hyperlink"/>
            <w:rFonts w:hint="eastAsia"/>
            <w:bCs/>
            <w:rtl/>
          </w:rPr>
          <w:t>لخدمات</w:t>
        </w:r>
        <w:r w:rsidR="00027115" w:rsidRPr="0029092D">
          <w:rPr>
            <w:rStyle w:val="Hyperlink"/>
            <w:bCs/>
            <w:rtl/>
          </w:rPr>
          <w:t xml:space="preserve"> </w:t>
        </w:r>
        <w:r w:rsidR="00027115" w:rsidRPr="0029092D">
          <w:rPr>
            <w:rStyle w:val="Hyperlink"/>
            <w:rFonts w:hint="eastAsia"/>
            <w:bCs/>
            <w:rtl/>
          </w:rPr>
          <w:t>معلومات</w:t>
        </w:r>
        <w:r w:rsidR="00027115" w:rsidRPr="0029092D">
          <w:rPr>
            <w:rStyle w:val="Hyperlink"/>
            <w:bCs/>
            <w:rtl/>
          </w:rPr>
          <w:t xml:space="preserve"> </w:t>
        </w:r>
        <w:r w:rsidR="00027115" w:rsidRPr="0029092D">
          <w:rPr>
            <w:rStyle w:val="Hyperlink"/>
            <w:rFonts w:hint="eastAsia"/>
            <w:bCs/>
            <w:rtl/>
          </w:rPr>
          <w:t>العدالة</w:t>
        </w:r>
        <w:r w:rsidR="00027115" w:rsidRPr="0029092D">
          <w:rPr>
            <w:rStyle w:val="Hyperlink"/>
            <w:bCs/>
            <w:rtl/>
          </w:rPr>
          <w:t xml:space="preserve"> </w:t>
        </w:r>
        <w:r w:rsidR="00027115" w:rsidRPr="0029092D">
          <w:rPr>
            <w:rStyle w:val="Hyperlink"/>
            <w:rFonts w:hint="eastAsia"/>
            <w:bCs/>
            <w:rtl/>
          </w:rPr>
          <w:t>الجنائية</w:t>
        </w:r>
        <w:r w:rsidR="00027115" w:rsidRPr="0029092D">
          <w:rPr>
            <w:rStyle w:val="Hyperlink"/>
            <w:rtl/>
          </w:rPr>
          <w:t xml:space="preserve"> </w:t>
        </w:r>
        <w:r w:rsidR="00027115" w:rsidRPr="0029092D">
          <w:rPr>
            <w:rStyle w:val="Hyperlink"/>
          </w:rPr>
          <w:t>(CJIS)</w:t>
        </w:r>
        <w:r w:rsidR="00027115">
          <w:rPr>
            <w:webHidden/>
          </w:rPr>
          <w:tab/>
        </w:r>
        <w:r w:rsidR="00027115">
          <w:rPr>
            <w:webHidden/>
          </w:rPr>
          <w:fldChar w:fldCharType="begin"/>
        </w:r>
        <w:r w:rsidR="00027115">
          <w:rPr>
            <w:webHidden/>
          </w:rPr>
          <w:instrText xml:space="preserve"> PAGEREF _Toc155360373 \h </w:instrText>
        </w:r>
        <w:r w:rsidR="00027115">
          <w:rPr>
            <w:webHidden/>
          </w:rPr>
        </w:r>
        <w:r w:rsidR="00027115">
          <w:rPr>
            <w:webHidden/>
          </w:rPr>
          <w:fldChar w:fldCharType="separate"/>
        </w:r>
        <w:r w:rsidR="00027115">
          <w:rPr>
            <w:webHidden/>
          </w:rPr>
          <w:t>10</w:t>
        </w:r>
        <w:r w:rsidR="00027115">
          <w:rPr>
            <w:webHidden/>
          </w:rPr>
          <w:fldChar w:fldCharType="end"/>
        </w:r>
      </w:hyperlink>
    </w:p>
    <w:p w14:paraId="4193DF40" w14:textId="6623C673" w:rsidR="00027115" w:rsidRDefault="008E3552">
      <w:pPr>
        <w:pStyle w:val="TOC5"/>
        <w:rPr>
          <w:rFonts w:asciiTheme="minorHAnsi" w:eastAsiaTheme="minorEastAsia" w:hAnsiTheme="minorHAnsi"/>
          <w:kern w:val="2"/>
          <w:sz w:val="24"/>
          <w:szCs w:val="24"/>
          <w:lang w:eastAsia="en-US"/>
          <w14:ligatures w14:val="standardContextual"/>
        </w:rPr>
      </w:pPr>
      <w:hyperlink w:anchor="_Toc155360374" w:history="1">
        <w:r w:rsidR="00027115" w:rsidRPr="0029092D">
          <w:rPr>
            <w:rStyle w:val="Hyperlink"/>
            <w:rFonts w:hint="eastAsia"/>
            <w:bCs/>
            <w:rtl/>
          </w:rPr>
          <w:t>اتفاقية</w:t>
        </w:r>
        <w:r w:rsidR="00027115" w:rsidRPr="0029092D">
          <w:rPr>
            <w:rStyle w:val="Hyperlink"/>
            <w:bCs/>
            <w:rtl/>
          </w:rPr>
          <w:t xml:space="preserve"> </w:t>
        </w:r>
        <w:r w:rsidR="00027115" w:rsidRPr="0029092D">
          <w:rPr>
            <w:rStyle w:val="Hyperlink"/>
            <w:rFonts w:hint="eastAsia"/>
            <w:bCs/>
            <w:rtl/>
          </w:rPr>
          <w:t>شراكة</w:t>
        </w:r>
        <w:r w:rsidR="00027115" w:rsidRPr="0029092D">
          <w:rPr>
            <w:rStyle w:val="Hyperlink"/>
            <w:bCs/>
            <w:rtl/>
          </w:rPr>
          <w:t xml:space="preserve"> </w:t>
        </w:r>
        <w:r w:rsidR="00027115" w:rsidRPr="0029092D">
          <w:rPr>
            <w:rStyle w:val="Hyperlink"/>
            <w:rFonts w:hint="eastAsia"/>
            <w:bCs/>
            <w:rtl/>
          </w:rPr>
          <w:t>الأعمال</w:t>
        </w:r>
        <w:r w:rsidR="00027115" w:rsidRPr="0029092D">
          <w:rPr>
            <w:rStyle w:val="Hyperlink"/>
            <w:bCs/>
            <w:rtl/>
          </w:rPr>
          <w:t xml:space="preserve"> </w:t>
        </w:r>
        <w:r w:rsidR="00027115" w:rsidRPr="0029092D">
          <w:rPr>
            <w:rStyle w:val="Hyperlink"/>
            <w:rFonts w:hint="eastAsia"/>
            <w:bCs/>
            <w:rtl/>
          </w:rPr>
          <w:t>الخاصة</w:t>
        </w:r>
        <w:r w:rsidR="00027115" w:rsidRPr="0029092D">
          <w:rPr>
            <w:rStyle w:val="Hyperlink"/>
            <w:bCs/>
            <w:rtl/>
          </w:rPr>
          <w:t xml:space="preserve"> </w:t>
        </w:r>
        <w:r w:rsidR="00027115" w:rsidRPr="0029092D">
          <w:rPr>
            <w:rStyle w:val="Hyperlink"/>
            <w:rFonts w:hint="eastAsia"/>
            <w:bCs/>
            <w:rtl/>
          </w:rPr>
          <w:t>بقانون</w:t>
        </w:r>
        <w:r w:rsidR="00027115" w:rsidRPr="0029092D">
          <w:rPr>
            <w:rStyle w:val="Hyperlink"/>
            <w:bCs/>
            <w:rtl/>
          </w:rPr>
          <w:t xml:space="preserve"> </w:t>
        </w:r>
        <w:r w:rsidR="00027115" w:rsidRPr="0029092D">
          <w:rPr>
            <w:rStyle w:val="Hyperlink"/>
            <w:rFonts w:hint="eastAsia"/>
            <w:bCs/>
            <w:rtl/>
          </w:rPr>
          <w:t>إخضاع</w:t>
        </w:r>
        <w:r w:rsidR="00027115" w:rsidRPr="0029092D">
          <w:rPr>
            <w:rStyle w:val="Hyperlink"/>
            <w:bCs/>
            <w:rtl/>
          </w:rPr>
          <w:t xml:space="preserve"> </w:t>
        </w:r>
        <w:r w:rsidR="00027115" w:rsidRPr="0029092D">
          <w:rPr>
            <w:rStyle w:val="Hyperlink"/>
            <w:rFonts w:hint="eastAsia"/>
            <w:bCs/>
            <w:rtl/>
          </w:rPr>
          <w:t>التأمين</w:t>
        </w:r>
        <w:r w:rsidR="00027115" w:rsidRPr="0029092D">
          <w:rPr>
            <w:rStyle w:val="Hyperlink"/>
            <w:bCs/>
            <w:rtl/>
          </w:rPr>
          <w:t xml:space="preserve"> </w:t>
        </w:r>
        <w:r w:rsidR="00027115" w:rsidRPr="0029092D">
          <w:rPr>
            <w:rStyle w:val="Hyperlink"/>
            <w:rFonts w:hint="eastAsia"/>
            <w:bCs/>
            <w:rtl/>
          </w:rPr>
          <w:t>الصحي</w:t>
        </w:r>
        <w:r w:rsidR="00027115" w:rsidRPr="0029092D">
          <w:rPr>
            <w:rStyle w:val="Hyperlink"/>
            <w:bCs/>
            <w:rtl/>
          </w:rPr>
          <w:t xml:space="preserve"> </w:t>
        </w:r>
        <w:r w:rsidR="00027115" w:rsidRPr="0029092D">
          <w:rPr>
            <w:rStyle w:val="Hyperlink"/>
            <w:rFonts w:hint="eastAsia"/>
            <w:bCs/>
            <w:rtl/>
          </w:rPr>
          <w:t>لقابلية</w:t>
        </w:r>
        <w:r w:rsidR="00027115" w:rsidRPr="0029092D">
          <w:rPr>
            <w:rStyle w:val="Hyperlink"/>
            <w:bCs/>
            <w:rtl/>
          </w:rPr>
          <w:t xml:space="preserve"> </w:t>
        </w:r>
        <w:r w:rsidR="00027115" w:rsidRPr="0029092D">
          <w:rPr>
            <w:rStyle w:val="Hyperlink"/>
            <w:rFonts w:hint="eastAsia"/>
            <w:bCs/>
            <w:rtl/>
          </w:rPr>
          <w:t>النقل</w:t>
        </w:r>
        <w:r w:rsidR="00027115" w:rsidRPr="0029092D">
          <w:rPr>
            <w:rStyle w:val="Hyperlink"/>
            <w:bCs/>
            <w:rtl/>
          </w:rPr>
          <w:t xml:space="preserve"> </w:t>
        </w:r>
        <w:r w:rsidR="00027115" w:rsidRPr="0029092D">
          <w:rPr>
            <w:rStyle w:val="Hyperlink"/>
            <w:rFonts w:hint="eastAsia"/>
            <w:bCs/>
            <w:rtl/>
          </w:rPr>
          <w:t>والمساءلة</w:t>
        </w:r>
        <w:r w:rsidR="00027115" w:rsidRPr="0029092D">
          <w:rPr>
            <w:rStyle w:val="Hyperlink"/>
            <w:bCs/>
            <w:rtl/>
          </w:rPr>
          <w:t xml:space="preserve"> </w:t>
        </w:r>
        <w:r w:rsidR="00027115" w:rsidRPr="0029092D">
          <w:rPr>
            <w:rStyle w:val="Hyperlink"/>
            <w:bCs/>
          </w:rPr>
          <w:t>(HIPAA)</w:t>
        </w:r>
        <w:r w:rsidR="00027115">
          <w:rPr>
            <w:webHidden/>
          </w:rPr>
          <w:tab/>
        </w:r>
        <w:r w:rsidR="00027115">
          <w:rPr>
            <w:webHidden/>
          </w:rPr>
          <w:fldChar w:fldCharType="begin"/>
        </w:r>
        <w:r w:rsidR="00027115">
          <w:rPr>
            <w:webHidden/>
          </w:rPr>
          <w:instrText xml:space="preserve"> PAGEREF _Toc155360374 \h </w:instrText>
        </w:r>
        <w:r w:rsidR="00027115">
          <w:rPr>
            <w:webHidden/>
          </w:rPr>
        </w:r>
        <w:r w:rsidR="00027115">
          <w:rPr>
            <w:webHidden/>
          </w:rPr>
          <w:fldChar w:fldCharType="separate"/>
        </w:r>
        <w:r w:rsidR="00027115">
          <w:rPr>
            <w:webHidden/>
          </w:rPr>
          <w:t>10</w:t>
        </w:r>
        <w:r w:rsidR="00027115">
          <w:rPr>
            <w:webHidden/>
          </w:rPr>
          <w:fldChar w:fldCharType="end"/>
        </w:r>
      </w:hyperlink>
    </w:p>
    <w:p w14:paraId="60E865DA" w14:textId="5D27360A" w:rsidR="00027115" w:rsidRDefault="008E3552">
      <w:pPr>
        <w:pStyle w:val="TOC5"/>
        <w:rPr>
          <w:rFonts w:asciiTheme="minorHAnsi" w:eastAsiaTheme="minorEastAsia" w:hAnsiTheme="minorHAnsi"/>
          <w:kern w:val="2"/>
          <w:sz w:val="24"/>
          <w:szCs w:val="24"/>
          <w:lang w:eastAsia="en-US"/>
          <w14:ligatures w14:val="standardContextual"/>
        </w:rPr>
      </w:pPr>
      <w:hyperlink w:anchor="_Toc155360375" w:history="1">
        <w:r w:rsidR="00027115" w:rsidRPr="0029092D">
          <w:rPr>
            <w:rStyle w:val="Hyperlink"/>
            <w:rFonts w:hint="eastAsia"/>
            <w:bCs/>
            <w:rtl/>
          </w:rPr>
          <w:t>بيانات</w:t>
        </w:r>
        <w:r w:rsidR="00027115" w:rsidRPr="0029092D">
          <w:rPr>
            <w:rStyle w:val="Hyperlink"/>
            <w:bCs/>
            <w:rtl/>
          </w:rPr>
          <w:t xml:space="preserve"> </w:t>
        </w:r>
        <w:r w:rsidR="00027115" w:rsidRPr="0029092D">
          <w:rPr>
            <w:rStyle w:val="Hyperlink"/>
            <w:rFonts w:hint="eastAsia"/>
            <w:bCs/>
            <w:rtl/>
          </w:rPr>
          <w:t>الاتصالات</w:t>
        </w:r>
        <w:r w:rsidR="00027115">
          <w:rPr>
            <w:webHidden/>
          </w:rPr>
          <w:tab/>
        </w:r>
        <w:r w:rsidR="00027115">
          <w:rPr>
            <w:webHidden/>
          </w:rPr>
          <w:fldChar w:fldCharType="begin"/>
        </w:r>
        <w:r w:rsidR="00027115">
          <w:rPr>
            <w:webHidden/>
          </w:rPr>
          <w:instrText xml:space="preserve"> PAGEREF _Toc155360375 \h </w:instrText>
        </w:r>
        <w:r w:rsidR="00027115">
          <w:rPr>
            <w:webHidden/>
          </w:rPr>
        </w:r>
        <w:r w:rsidR="00027115">
          <w:rPr>
            <w:webHidden/>
          </w:rPr>
          <w:fldChar w:fldCharType="separate"/>
        </w:r>
        <w:r w:rsidR="00027115">
          <w:rPr>
            <w:webHidden/>
          </w:rPr>
          <w:t>10</w:t>
        </w:r>
        <w:r w:rsidR="00027115">
          <w:rPr>
            <w:webHidden/>
          </w:rPr>
          <w:fldChar w:fldCharType="end"/>
        </w:r>
      </w:hyperlink>
    </w:p>
    <w:p w14:paraId="4E984099" w14:textId="26CECF4D" w:rsidR="00027115" w:rsidRDefault="008E3552">
      <w:pPr>
        <w:pStyle w:val="TOC5"/>
        <w:rPr>
          <w:rFonts w:asciiTheme="minorHAnsi" w:eastAsiaTheme="minorEastAsia" w:hAnsiTheme="minorHAnsi"/>
          <w:kern w:val="2"/>
          <w:sz w:val="24"/>
          <w:szCs w:val="24"/>
          <w:lang w:eastAsia="en-US"/>
          <w14:ligatures w14:val="standardContextual"/>
        </w:rPr>
      </w:pPr>
      <w:hyperlink w:anchor="_Toc155360376" w:history="1">
        <w:r w:rsidR="00027115" w:rsidRPr="0029092D">
          <w:rPr>
            <w:rStyle w:val="Hyperlink"/>
            <w:rFonts w:hint="eastAsia"/>
            <w:bCs/>
            <w:rtl/>
          </w:rPr>
          <w:t>قانون</w:t>
        </w:r>
        <w:r w:rsidR="00027115" w:rsidRPr="0029092D">
          <w:rPr>
            <w:rStyle w:val="Hyperlink"/>
            <w:bCs/>
            <w:rtl/>
          </w:rPr>
          <w:t xml:space="preserve"> </w:t>
        </w:r>
        <w:r w:rsidR="00027115" w:rsidRPr="0029092D">
          <w:rPr>
            <w:rStyle w:val="Hyperlink"/>
            <w:rFonts w:hint="eastAsia"/>
            <w:bCs/>
            <w:rtl/>
          </w:rPr>
          <w:t>خصوصية</w:t>
        </w:r>
        <w:r w:rsidR="00027115" w:rsidRPr="0029092D">
          <w:rPr>
            <w:rStyle w:val="Hyperlink"/>
            <w:bCs/>
            <w:rtl/>
          </w:rPr>
          <w:t xml:space="preserve"> </w:t>
        </w:r>
        <w:r w:rsidR="00027115" w:rsidRPr="0029092D">
          <w:rPr>
            <w:rStyle w:val="Hyperlink"/>
            <w:rFonts w:hint="eastAsia"/>
            <w:bCs/>
            <w:rtl/>
          </w:rPr>
          <w:t>المستهلك</w:t>
        </w:r>
        <w:r w:rsidR="00027115" w:rsidRPr="0029092D">
          <w:rPr>
            <w:rStyle w:val="Hyperlink"/>
            <w:bCs/>
            <w:rtl/>
          </w:rPr>
          <w:t xml:space="preserve"> </w:t>
        </w:r>
        <w:r w:rsidR="00027115" w:rsidRPr="0029092D">
          <w:rPr>
            <w:rStyle w:val="Hyperlink"/>
            <w:rFonts w:hint="eastAsia"/>
            <w:bCs/>
            <w:rtl/>
          </w:rPr>
          <w:t>بكاليفورنيا</w:t>
        </w:r>
        <w:r w:rsidR="00027115" w:rsidRPr="0029092D">
          <w:rPr>
            <w:rStyle w:val="Hyperlink"/>
            <w:rtl/>
          </w:rPr>
          <w:t xml:space="preserve"> </w:t>
        </w:r>
        <w:r w:rsidR="00027115" w:rsidRPr="0029092D">
          <w:rPr>
            <w:rStyle w:val="Hyperlink"/>
          </w:rPr>
          <w:t>(CCPA)</w:t>
        </w:r>
        <w:r w:rsidR="00027115">
          <w:rPr>
            <w:webHidden/>
          </w:rPr>
          <w:tab/>
        </w:r>
        <w:r w:rsidR="00027115">
          <w:rPr>
            <w:webHidden/>
          </w:rPr>
          <w:fldChar w:fldCharType="begin"/>
        </w:r>
        <w:r w:rsidR="00027115">
          <w:rPr>
            <w:webHidden/>
          </w:rPr>
          <w:instrText xml:space="preserve"> PAGEREF _Toc155360376 \h </w:instrText>
        </w:r>
        <w:r w:rsidR="00027115">
          <w:rPr>
            <w:webHidden/>
          </w:rPr>
        </w:r>
        <w:r w:rsidR="00027115">
          <w:rPr>
            <w:webHidden/>
          </w:rPr>
          <w:fldChar w:fldCharType="separate"/>
        </w:r>
        <w:r w:rsidR="00027115">
          <w:rPr>
            <w:webHidden/>
          </w:rPr>
          <w:t>10</w:t>
        </w:r>
        <w:r w:rsidR="00027115">
          <w:rPr>
            <w:webHidden/>
          </w:rPr>
          <w:fldChar w:fldCharType="end"/>
        </w:r>
      </w:hyperlink>
    </w:p>
    <w:p w14:paraId="41F316B5" w14:textId="521A863D" w:rsidR="00027115" w:rsidRDefault="008E3552">
      <w:pPr>
        <w:pStyle w:val="TOC5"/>
        <w:rPr>
          <w:rFonts w:asciiTheme="minorHAnsi" w:eastAsiaTheme="minorEastAsia" w:hAnsiTheme="minorHAnsi"/>
          <w:kern w:val="2"/>
          <w:sz w:val="24"/>
          <w:szCs w:val="24"/>
          <w:lang w:eastAsia="en-US"/>
          <w14:ligatures w14:val="standardContextual"/>
        </w:rPr>
      </w:pPr>
      <w:hyperlink w:anchor="_Toc155360377" w:history="1">
        <w:r w:rsidR="00027115" w:rsidRPr="0029092D">
          <w:rPr>
            <w:rStyle w:val="Hyperlink"/>
            <w:rFonts w:hint="eastAsia"/>
            <w:bCs/>
            <w:rtl/>
          </w:rPr>
          <w:t>بيانات</w:t>
        </w:r>
        <w:r w:rsidR="00027115" w:rsidRPr="0029092D">
          <w:rPr>
            <w:rStyle w:val="Hyperlink"/>
            <w:bCs/>
            <w:rtl/>
          </w:rPr>
          <w:t xml:space="preserve"> </w:t>
        </w:r>
        <w:r w:rsidR="00027115" w:rsidRPr="0029092D">
          <w:rPr>
            <w:rStyle w:val="Hyperlink"/>
            <w:rFonts w:hint="eastAsia"/>
            <w:bCs/>
            <w:rtl/>
          </w:rPr>
          <w:t>المقاييس</w:t>
        </w:r>
        <w:r w:rsidR="00027115" w:rsidRPr="0029092D">
          <w:rPr>
            <w:rStyle w:val="Hyperlink"/>
            <w:bCs/>
            <w:rtl/>
          </w:rPr>
          <w:t xml:space="preserve"> </w:t>
        </w:r>
        <w:r w:rsidR="00027115" w:rsidRPr="0029092D">
          <w:rPr>
            <w:rStyle w:val="Hyperlink"/>
            <w:rFonts w:hint="eastAsia"/>
            <w:bCs/>
            <w:rtl/>
          </w:rPr>
          <w:t>الحيوية</w:t>
        </w:r>
        <w:r w:rsidR="00027115">
          <w:rPr>
            <w:webHidden/>
          </w:rPr>
          <w:tab/>
        </w:r>
        <w:r w:rsidR="00027115">
          <w:rPr>
            <w:webHidden/>
          </w:rPr>
          <w:fldChar w:fldCharType="begin"/>
        </w:r>
        <w:r w:rsidR="00027115">
          <w:rPr>
            <w:webHidden/>
          </w:rPr>
          <w:instrText xml:space="preserve"> PAGEREF _Toc155360377 \h </w:instrText>
        </w:r>
        <w:r w:rsidR="00027115">
          <w:rPr>
            <w:webHidden/>
          </w:rPr>
        </w:r>
        <w:r w:rsidR="00027115">
          <w:rPr>
            <w:webHidden/>
          </w:rPr>
          <w:fldChar w:fldCharType="separate"/>
        </w:r>
        <w:r w:rsidR="00027115">
          <w:rPr>
            <w:webHidden/>
          </w:rPr>
          <w:t>10</w:t>
        </w:r>
        <w:r w:rsidR="00027115">
          <w:rPr>
            <w:webHidden/>
          </w:rPr>
          <w:fldChar w:fldCharType="end"/>
        </w:r>
      </w:hyperlink>
    </w:p>
    <w:p w14:paraId="25BAF187" w14:textId="291DD427" w:rsidR="00027115" w:rsidRDefault="008E3552">
      <w:pPr>
        <w:pStyle w:val="TOC5"/>
        <w:rPr>
          <w:rFonts w:asciiTheme="minorHAnsi" w:eastAsiaTheme="minorEastAsia" w:hAnsiTheme="minorHAnsi"/>
          <w:kern w:val="2"/>
          <w:sz w:val="24"/>
          <w:szCs w:val="24"/>
          <w:lang w:eastAsia="en-US"/>
          <w14:ligatures w14:val="standardContextual"/>
        </w:rPr>
      </w:pPr>
      <w:hyperlink w:anchor="_Toc155360378" w:history="1">
        <w:r w:rsidR="00027115" w:rsidRPr="0029092D">
          <w:rPr>
            <w:rStyle w:val="Hyperlink"/>
            <w:rFonts w:hint="eastAsia"/>
            <w:bCs/>
            <w:rtl/>
          </w:rPr>
          <w:t>الخدمات</w:t>
        </w:r>
        <w:r w:rsidR="00027115" w:rsidRPr="0029092D">
          <w:rPr>
            <w:rStyle w:val="Hyperlink"/>
            <w:bCs/>
            <w:rtl/>
          </w:rPr>
          <w:t xml:space="preserve"> </w:t>
        </w:r>
        <w:r w:rsidR="00027115" w:rsidRPr="0029092D">
          <w:rPr>
            <w:rStyle w:val="Hyperlink"/>
            <w:rFonts w:hint="eastAsia"/>
            <w:bCs/>
            <w:rtl/>
          </w:rPr>
          <w:t>الاحترافية</w:t>
        </w:r>
        <w:r w:rsidR="00027115" w:rsidRPr="0029092D">
          <w:rPr>
            <w:rStyle w:val="Hyperlink"/>
            <w:bCs/>
            <w:rtl/>
          </w:rPr>
          <w:t xml:space="preserve"> </w:t>
        </w:r>
        <w:r w:rsidR="00027115" w:rsidRPr="0029092D">
          <w:rPr>
            <w:rStyle w:val="Hyperlink"/>
            <w:rFonts w:hint="eastAsia"/>
            <w:bCs/>
            <w:rtl/>
          </w:rPr>
          <w:t>التكميلية</w:t>
        </w:r>
        <w:r w:rsidR="00027115">
          <w:rPr>
            <w:webHidden/>
          </w:rPr>
          <w:tab/>
        </w:r>
        <w:r w:rsidR="00027115">
          <w:rPr>
            <w:webHidden/>
          </w:rPr>
          <w:fldChar w:fldCharType="begin"/>
        </w:r>
        <w:r w:rsidR="00027115">
          <w:rPr>
            <w:webHidden/>
          </w:rPr>
          <w:instrText xml:space="preserve"> PAGEREF _Toc155360378 \h </w:instrText>
        </w:r>
        <w:r w:rsidR="00027115">
          <w:rPr>
            <w:webHidden/>
          </w:rPr>
        </w:r>
        <w:r w:rsidR="00027115">
          <w:rPr>
            <w:webHidden/>
          </w:rPr>
          <w:fldChar w:fldCharType="separate"/>
        </w:r>
        <w:r w:rsidR="00027115">
          <w:rPr>
            <w:webHidden/>
          </w:rPr>
          <w:t>10</w:t>
        </w:r>
        <w:r w:rsidR="00027115">
          <w:rPr>
            <w:webHidden/>
          </w:rPr>
          <w:fldChar w:fldCharType="end"/>
        </w:r>
      </w:hyperlink>
    </w:p>
    <w:p w14:paraId="0FD07E5F" w14:textId="62F6A1B6" w:rsidR="00027115" w:rsidRDefault="008E3552">
      <w:pPr>
        <w:pStyle w:val="TOC5"/>
        <w:rPr>
          <w:rFonts w:asciiTheme="minorHAnsi" w:eastAsiaTheme="minorEastAsia" w:hAnsiTheme="minorHAnsi"/>
          <w:kern w:val="2"/>
          <w:sz w:val="24"/>
          <w:szCs w:val="24"/>
          <w:lang w:eastAsia="en-US"/>
          <w14:ligatures w14:val="standardContextual"/>
        </w:rPr>
      </w:pPr>
      <w:hyperlink w:anchor="_Toc155360379" w:history="1">
        <w:r w:rsidR="00027115" w:rsidRPr="0029092D">
          <w:rPr>
            <w:rStyle w:val="Hyperlink"/>
            <w:rFonts w:hint="eastAsia"/>
            <w:bCs/>
            <w:rtl/>
          </w:rPr>
          <w:t>كيفية</w:t>
        </w:r>
        <w:r w:rsidR="00027115" w:rsidRPr="0029092D">
          <w:rPr>
            <w:rStyle w:val="Hyperlink"/>
            <w:bCs/>
            <w:rtl/>
          </w:rPr>
          <w:t xml:space="preserve"> </w:t>
        </w:r>
        <w:r w:rsidR="00027115" w:rsidRPr="0029092D">
          <w:rPr>
            <w:rStyle w:val="Hyperlink"/>
            <w:rFonts w:hint="eastAsia"/>
            <w:bCs/>
            <w:rtl/>
          </w:rPr>
          <w:t>الاتصال</w:t>
        </w:r>
        <w:r w:rsidR="00027115" w:rsidRPr="0029092D">
          <w:rPr>
            <w:rStyle w:val="Hyperlink"/>
            <w:bCs/>
            <w:rtl/>
          </w:rPr>
          <w:t xml:space="preserve"> </w:t>
        </w:r>
        <w:r w:rsidR="00027115" w:rsidRPr="0029092D">
          <w:rPr>
            <w:rStyle w:val="Hyperlink"/>
            <w:rFonts w:hint="eastAsia"/>
            <w:bCs/>
            <w:rtl/>
          </w:rPr>
          <w:t>بشركة</w:t>
        </w:r>
        <w:r w:rsidR="00027115" w:rsidRPr="0029092D">
          <w:rPr>
            <w:rStyle w:val="Hyperlink"/>
            <w:rtl/>
          </w:rPr>
          <w:t xml:space="preserve"> </w:t>
        </w:r>
        <w:r w:rsidR="00027115" w:rsidRPr="0029092D">
          <w:rPr>
            <w:rStyle w:val="Hyperlink"/>
          </w:rPr>
          <w:t>Microsoft</w:t>
        </w:r>
        <w:r w:rsidR="00027115">
          <w:rPr>
            <w:webHidden/>
          </w:rPr>
          <w:tab/>
        </w:r>
        <w:r w:rsidR="00027115">
          <w:rPr>
            <w:webHidden/>
          </w:rPr>
          <w:fldChar w:fldCharType="begin"/>
        </w:r>
        <w:r w:rsidR="00027115">
          <w:rPr>
            <w:webHidden/>
          </w:rPr>
          <w:instrText xml:space="preserve"> PAGEREF _Toc155360379 \h </w:instrText>
        </w:r>
        <w:r w:rsidR="00027115">
          <w:rPr>
            <w:webHidden/>
          </w:rPr>
        </w:r>
        <w:r w:rsidR="00027115">
          <w:rPr>
            <w:webHidden/>
          </w:rPr>
          <w:fldChar w:fldCharType="separate"/>
        </w:r>
        <w:r w:rsidR="00027115">
          <w:rPr>
            <w:webHidden/>
          </w:rPr>
          <w:t>11</w:t>
        </w:r>
        <w:r w:rsidR="00027115">
          <w:rPr>
            <w:webHidden/>
          </w:rPr>
          <w:fldChar w:fldCharType="end"/>
        </w:r>
      </w:hyperlink>
    </w:p>
    <w:p w14:paraId="4C8CAA13" w14:textId="29AB2D9E" w:rsidR="00027115" w:rsidRDefault="008E3552">
      <w:pPr>
        <w:pStyle w:val="TOC1"/>
        <w:rPr>
          <w:rFonts w:asciiTheme="minorHAnsi" w:eastAsiaTheme="minorEastAsia" w:hAnsiTheme="minorHAnsi"/>
          <w:b w:val="0"/>
          <w:caps w:val="0"/>
          <w:kern w:val="2"/>
          <w:sz w:val="24"/>
          <w:szCs w:val="24"/>
          <w:lang w:eastAsia="en-US"/>
          <w14:ligatures w14:val="standardContextual"/>
        </w:rPr>
      </w:pPr>
      <w:hyperlink w:anchor="_Toc155360380" w:history="1">
        <w:r w:rsidR="00027115" w:rsidRPr="0029092D">
          <w:rPr>
            <w:rStyle w:val="Hyperlink"/>
            <w:rFonts w:hint="eastAsia"/>
            <w:rtl/>
          </w:rPr>
          <w:t>الملحق</w:t>
        </w:r>
        <w:r w:rsidR="00027115" w:rsidRPr="0029092D">
          <w:rPr>
            <w:rStyle w:val="Hyperlink"/>
            <w:rtl/>
          </w:rPr>
          <w:t xml:space="preserve"> </w:t>
        </w:r>
        <w:r w:rsidR="00027115" w:rsidRPr="0029092D">
          <w:rPr>
            <w:rStyle w:val="Hyperlink"/>
            <w:rFonts w:hint="eastAsia"/>
            <w:rtl/>
          </w:rPr>
          <w:t>أ</w:t>
        </w:r>
        <w:r w:rsidR="00027115" w:rsidRPr="0029092D">
          <w:rPr>
            <w:rStyle w:val="Hyperlink"/>
            <w:rtl/>
          </w:rPr>
          <w:t xml:space="preserve"> - </w:t>
        </w:r>
        <w:r w:rsidR="00027115" w:rsidRPr="0029092D">
          <w:rPr>
            <w:rStyle w:val="Hyperlink"/>
            <w:rFonts w:hint="eastAsia"/>
            <w:rtl/>
          </w:rPr>
          <w:t>تدابير</w:t>
        </w:r>
        <w:r w:rsidR="00027115" w:rsidRPr="0029092D">
          <w:rPr>
            <w:rStyle w:val="Hyperlink"/>
            <w:rtl/>
          </w:rPr>
          <w:t xml:space="preserve"> </w:t>
        </w:r>
        <w:r w:rsidR="00027115" w:rsidRPr="0029092D">
          <w:rPr>
            <w:rStyle w:val="Hyperlink"/>
            <w:rFonts w:hint="eastAsia"/>
            <w:rtl/>
          </w:rPr>
          <w:t>الأمان</w:t>
        </w:r>
        <w:r w:rsidR="00027115">
          <w:rPr>
            <w:webHidden/>
          </w:rPr>
          <w:tab/>
        </w:r>
        <w:r w:rsidR="00027115">
          <w:rPr>
            <w:webHidden/>
          </w:rPr>
          <w:fldChar w:fldCharType="begin"/>
        </w:r>
        <w:r w:rsidR="00027115">
          <w:rPr>
            <w:webHidden/>
          </w:rPr>
          <w:instrText xml:space="preserve"> PAGEREF _Toc155360380 \h </w:instrText>
        </w:r>
        <w:r w:rsidR="00027115">
          <w:rPr>
            <w:webHidden/>
          </w:rPr>
        </w:r>
        <w:r w:rsidR="00027115">
          <w:rPr>
            <w:webHidden/>
          </w:rPr>
          <w:fldChar w:fldCharType="separate"/>
        </w:r>
        <w:r w:rsidR="00027115">
          <w:rPr>
            <w:webHidden/>
          </w:rPr>
          <w:t>12</w:t>
        </w:r>
        <w:r w:rsidR="00027115">
          <w:rPr>
            <w:webHidden/>
          </w:rPr>
          <w:fldChar w:fldCharType="end"/>
        </w:r>
      </w:hyperlink>
    </w:p>
    <w:p w14:paraId="4B657125" w14:textId="09583182" w:rsidR="00027115" w:rsidRDefault="008E3552">
      <w:pPr>
        <w:pStyle w:val="TOC1"/>
        <w:rPr>
          <w:rFonts w:asciiTheme="minorHAnsi" w:eastAsiaTheme="minorEastAsia" w:hAnsiTheme="minorHAnsi"/>
          <w:b w:val="0"/>
          <w:caps w:val="0"/>
          <w:kern w:val="2"/>
          <w:sz w:val="24"/>
          <w:szCs w:val="24"/>
          <w:lang w:eastAsia="en-US"/>
          <w14:ligatures w14:val="standardContextual"/>
        </w:rPr>
      </w:pPr>
      <w:hyperlink w:anchor="_Toc155360381" w:history="1">
        <w:r w:rsidR="00027115" w:rsidRPr="0029092D">
          <w:rPr>
            <w:rStyle w:val="Hyperlink"/>
            <w:rFonts w:hint="eastAsia"/>
            <w:rtl/>
          </w:rPr>
          <w:t>الملحق</w:t>
        </w:r>
        <w:r w:rsidR="00027115" w:rsidRPr="0029092D">
          <w:rPr>
            <w:rStyle w:val="Hyperlink"/>
            <w:rtl/>
          </w:rPr>
          <w:t xml:space="preserve"> (</w:t>
        </w:r>
        <w:r w:rsidR="00027115" w:rsidRPr="0029092D">
          <w:rPr>
            <w:rStyle w:val="Hyperlink"/>
            <w:rFonts w:hint="eastAsia"/>
            <w:rtl/>
          </w:rPr>
          <w:t>ب</w:t>
        </w:r>
        <w:r w:rsidR="00027115" w:rsidRPr="0029092D">
          <w:rPr>
            <w:rStyle w:val="Hyperlink"/>
            <w:rtl/>
          </w:rPr>
          <w:t xml:space="preserve">) – </w:t>
        </w:r>
        <w:r w:rsidR="00027115" w:rsidRPr="0029092D">
          <w:rPr>
            <w:rStyle w:val="Hyperlink"/>
            <w:rFonts w:hint="eastAsia"/>
            <w:rtl/>
          </w:rPr>
          <w:t>أصحاب</w:t>
        </w:r>
        <w:r w:rsidR="00027115" w:rsidRPr="0029092D">
          <w:rPr>
            <w:rStyle w:val="Hyperlink"/>
            <w:rtl/>
          </w:rPr>
          <w:t xml:space="preserve"> </w:t>
        </w:r>
        <w:r w:rsidR="00027115" w:rsidRPr="0029092D">
          <w:rPr>
            <w:rStyle w:val="Hyperlink"/>
            <w:rFonts w:hint="eastAsia"/>
            <w:rtl/>
          </w:rPr>
          <w:t>البيانات</w:t>
        </w:r>
        <w:r w:rsidR="00027115" w:rsidRPr="0029092D">
          <w:rPr>
            <w:rStyle w:val="Hyperlink"/>
            <w:rtl/>
          </w:rPr>
          <w:t xml:space="preserve"> </w:t>
        </w:r>
        <w:r w:rsidR="00027115" w:rsidRPr="0029092D">
          <w:rPr>
            <w:rStyle w:val="Hyperlink"/>
            <w:rFonts w:hint="eastAsia"/>
            <w:rtl/>
          </w:rPr>
          <w:t>وفئات</w:t>
        </w:r>
        <w:r w:rsidR="00027115" w:rsidRPr="0029092D">
          <w:rPr>
            <w:rStyle w:val="Hyperlink"/>
            <w:rtl/>
          </w:rPr>
          <w:t xml:space="preserve"> </w:t>
        </w:r>
        <w:r w:rsidR="00027115" w:rsidRPr="0029092D">
          <w:rPr>
            <w:rStyle w:val="Hyperlink"/>
            <w:rFonts w:hint="eastAsia"/>
            <w:rtl/>
          </w:rPr>
          <w:t>البيانات</w:t>
        </w:r>
        <w:r w:rsidR="00027115" w:rsidRPr="0029092D">
          <w:rPr>
            <w:rStyle w:val="Hyperlink"/>
            <w:rtl/>
          </w:rPr>
          <w:t xml:space="preserve"> </w:t>
        </w:r>
        <w:r w:rsidR="00027115" w:rsidRPr="0029092D">
          <w:rPr>
            <w:rStyle w:val="Hyperlink"/>
            <w:rFonts w:hint="eastAsia"/>
            <w:rtl/>
          </w:rPr>
          <w:t>الشخصية</w:t>
        </w:r>
        <w:r w:rsidR="00027115">
          <w:rPr>
            <w:webHidden/>
          </w:rPr>
          <w:tab/>
        </w:r>
        <w:r w:rsidR="00027115">
          <w:rPr>
            <w:webHidden/>
          </w:rPr>
          <w:fldChar w:fldCharType="begin"/>
        </w:r>
        <w:r w:rsidR="00027115">
          <w:rPr>
            <w:webHidden/>
          </w:rPr>
          <w:instrText xml:space="preserve"> PAGEREF _Toc155360381 \h </w:instrText>
        </w:r>
        <w:r w:rsidR="00027115">
          <w:rPr>
            <w:webHidden/>
          </w:rPr>
        </w:r>
        <w:r w:rsidR="00027115">
          <w:rPr>
            <w:webHidden/>
          </w:rPr>
          <w:fldChar w:fldCharType="separate"/>
        </w:r>
        <w:r w:rsidR="00027115">
          <w:rPr>
            <w:webHidden/>
          </w:rPr>
          <w:t>14</w:t>
        </w:r>
        <w:r w:rsidR="00027115">
          <w:rPr>
            <w:webHidden/>
          </w:rPr>
          <w:fldChar w:fldCharType="end"/>
        </w:r>
      </w:hyperlink>
    </w:p>
    <w:p w14:paraId="0DB274E8" w14:textId="2172CEE7" w:rsidR="00027115" w:rsidRDefault="008E3552">
      <w:pPr>
        <w:pStyle w:val="TOC1"/>
        <w:rPr>
          <w:rFonts w:asciiTheme="minorHAnsi" w:eastAsiaTheme="minorEastAsia" w:hAnsiTheme="minorHAnsi"/>
          <w:b w:val="0"/>
          <w:caps w:val="0"/>
          <w:kern w:val="2"/>
          <w:sz w:val="24"/>
          <w:szCs w:val="24"/>
          <w:lang w:eastAsia="en-US"/>
          <w14:ligatures w14:val="standardContextual"/>
        </w:rPr>
      </w:pPr>
      <w:hyperlink w:anchor="_Toc155360382" w:history="1">
        <w:r w:rsidR="00027115" w:rsidRPr="0029092D">
          <w:rPr>
            <w:rStyle w:val="Hyperlink"/>
            <w:rFonts w:hint="eastAsia"/>
            <w:rtl/>
          </w:rPr>
          <w:t>الملحق</w:t>
        </w:r>
        <w:r w:rsidR="00027115" w:rsidRPr="0029092D">
          <w:rPr>
            <w:rStyle w:val="Hyperlink"/>
            <w:rtl/>
          </w:rPr>
          <w:t xml:space="preserve"> </w:t>
        </w:r>
        <w:r w:rsidR="00027115" w:rsidRPr="0029092D">
          <w:rPr>
            <w:rStyle w:val="Hyperlink"/>
            <w:rFonts w:hint="eastAsia"/>
            <w:rtl/>
          </w:rPr>
          <w:t>ج</w:t>
        </w:r>
        <w:r w:rsidR="00027115" w:rsidRPr="0029092D">
          <w:rPr>
            <w:rStyle w:val="Hyperlink"/>
            <w:rtl/>
          </w:rPr>
          <w:t xml:space="preserve"> – </w:t>
        </w:r>
        <w:r w:rsidR="00027115" w:rsidRPr="0029092D">
          <w:rPr>
            <w:rStyle w:val="Hyperlink"/>
            <w:rFonts w:hint="eastAsia"/>
            <w:rtl/>
          </w:rPr>
          <w:t>ملحق</w:t>
        </w:r>
        <w:r w:rsidR="00027115" w:rsidRPr="0029092D">
          <w:rPr>
            <w:rStyle w:val="Hyperlink"/>
            <w:rtl/>
          </w:rPr>
          <w:t xml:space="preserve"> </w:t>
        </w:r>
        <w:r w:rsidR="00027115" w:rsidRPr="0029092D">
          <w:rPr>
            <w:rStyle w:val="Hyperlink"/>
            <w:rFonts w:hint="eastAsia"/>
            <w:rtl/>
          </w:rPr>
          <w:t>الإجراءات</w:t>
        </w:r>
        <w:r w:rsidR="00027115" w:rsidRPr="0029092D">
          <w:rPr>
            <w:rStyle w:val="Hyperlink"/>
            <w:rtl/>
          </w:rPr>
          <w:t xml:space="preserve"> </w:t>
        </w:r>
        <w:r w:rsidR="00027115" w:rsidRPr="0029092D">
          <w:rPr>
            <w:rStyle w:val="Hyperlink"/>
            <w:rFonts w:hint="eastAsia"/>
            <w:rtl/>
          </w:rPr>
          <w:t>الوقائية</w:t>
        </w:r>
        <w:r w:rsidR="00027115" w:rsidRPr="0029092D">
          <w:rPr>
            <w:rStyle w:val="Hyperlink"/>
            <w:rtl/>
          </w:rPr>
          <w:t xml:space="preserve"> </w:t>
        </w:r>
        <w:r w:rsidR="00027115" w:rsidRPr="0029092D">
          <w:rPr>
            <w:rStyle w:val="Hyperlink"/>
            <w:rFonts w:hint="eastAsia"/>
            <w:rtl/>
          </w:rPr>
          <w:t>الإضافية</w:t>
        </w:r>
        <w:r w:rsidR="00027115">
          <w:rPr>
            <w:webHidden/>
          </w:rPr>
          <w:tab/>
        </w:r>
        <w:r w:rsidR="00027115">
          <w:rPr>
            <w:webHidden/>
          </w:rPr>
          <w:fldChar w:fldCharType="begin"/>
        </w:r>
        <w:r w:rsidR="00027115">
          <w:rPr>
            <w:webHidden/>
          </w:rPr>
          <w:instrText xml:space="preserve"> PAGEREF _Toc155360382 \h </w:instrText>
        </w:r>
        <w:r w:rsidR="00027115">
          <w:rPr>
            <w:webHidden/>
          </w:rPr>
        </w:r>
        <w:r w:rsidR="00027115">
          <w:rPr>
            <w:webHidden/>
          </w:rPr>
          <w:fldChar w:fldCharType="separate"/>
        </w:r>
        <w:r w:rsidR="00027115">
          <w:rPr>
            <w:webHidden/>
          </w:rPr>
          <w:t>16</w:t>
        </w:r>
        <w:r w:rsidR="00027115">
          <w:rPr>
            <w:webHidden/>
          </w:rPr>
          <w:fldChar w:fldCharType="end"/>
        </w:r>
      </w:hyperlink>
    </w:p>
    <w:p w14:paraId="123BA14E" w14:textId="527A33A8" w:rsidR="00027115" w:rsidRDefault="008E3552">
      <w:pPr>
        <w:pStyle w:val="TOC1"/>
        <w:rPr>
          <w:rFonts w:asciiTheme="minorHAnsi" w:eastAsiaTheme="minorEastAsia" w:hAnsiTheme="minorHAnsi"/>
          <w:b w:val="0"/>
          <w:caps w:val="0"/>
          <w:kern w:val="2"/>
          <w:sz w:val="24"/>
          <w:szCs w:val="24"/>
          <w:lang w:eastAsia="en-US"/>
          <w14:ligatures w14:val="standardContextual"/>
        </w:rPr>
      </w:pPr>
      <w:hyperlink w:anchor="_Toc155360383" w:history="1">
        <w:r w:rsidR="00027115" w:rsidRPr="0029092D">
          <w:rPr>
            <w:rStyle w:val="Hyperlink"/>
            <w:rFonts w:hint="eastAsia"/>
            <w:rtl/>
          </w:rPr>
          <w:t>المرفق</w:t>
        </w:r>
        <w:r w:rsidR="00027115" w:rsidRPr="0029092D">
          <w:rPr>
            <w:rStyle w:val="Hyperlink"/>
            <w:rtl/>
          </w:rPr>
          <w:t xml:space="preserve"> </w:t>
        </w:r>
        <w:r w:rsidR="00027115" w:rsidRPr="0029092D">
          <w:rPr>
            <w:rStyle w:val="Hyperlink"/>
            <w:rFonts w:ascii="Calibri Light" w:hAnsi="Calibri Light" w:cs="Calibri Light"/>
            <w:lang w:bidi=""/>
          </w:rPr>
          <w:t>1</w:t>
        </w:r>
        <w:r w:rsidR="00027115" w:rsidRPr="0029092D">
          <w:rPr>
            <w:rStyle w:val="Hyperlink"/>
            <w:rtl/>
          </w:rPr>
          <w:t xml:space="preserve"> – </w:t>
        </w:r>
        <w:r w:rsidR="00027115" w:rsidRPr="0029092D">
          <w:rPr>
            <w:rStyle w:val="Hyperlink"/>
            <w:rFonts w:hint="eastAsia"/>
            <w:rtl/>
          </w:rPr>
          <w:t>بنود</w:t>
        </w:r>
        <w:r w:rsidR="00027115" w:rsidRPr="0029092D">
          <w:rPr>
            <w:rStyle w:val="Hyperlink"/>
            <w:rtl/>
          </w:rPr>
          <w:t xml:space="preserve"> </w:t>
        </w:r>
        <w:r w:rsidR="00027115" w:rsidRPr="0029092D">
          <w:rPr>
            <w:rStyle w:val="Hyperlink"/>
            <w:rFonts w:hint="eastAsia"/>
            <w:rtl/>
          </w:rPr>
          <w:t>لوائح</w:t>
        </w:r>
        <w:r w:rsidR="00027115" w:rsidRPr="0029092D">
          <w:rPr>
            <w:rStyle w:val="Hyperlink"/>
            <w:rtl/>
          </w:rPr>
          <w:t xml:space="preserve"> </w:t>
        </w:r>
        <w:r w:rsidR="00027115" w:rsidRPr="0029092D">
          <w:rPr>
            <w:rStyle w:val="Hyperlink"/>
            <w:rFonts w:hint="eastAsia"/>
            <w:rtl/>
          </w:rPr>
          <w:t>حماية</w:t>
        </w:r>
        <w:r w:rsidR="00027115" w:rsidRPr="0029092D">
          <w:rPr>
            <w:rStyle w:val="Hyperlink"/>
            <w:rtl/>
          </w:rPr>
          <w:t xml:space="preserve"> </w:t>
        </w:r>
        <w:r w:rsidR="00027115" w:rsidRPr="0029092D">
          <w:rPr>
            <w:rStyle w:val="Hyperlink"/>
            <w:rFonts w:hint="eastAsia"/>
            <w:rtl/>
          </w:rPr>
          <w:t>البيانات</w:t>
        </w:r>
        <w:r w:rsidR="00027115" w:rsidRPr="0029092D">
          <w:rPr>
            <w:rStyle w:val="Hyperlink"/>
            <w:rtl/>
          </w:rPr>
          <w:t xml:space="preserve"> </w:t>
        </w:r>
        <w:r w:rsidR="00027115" w:rsidRPr="0029092D">
          <w:rPr>
            <w:rStyle w:val="Hyperlink"/>
            <w:rFonts w:hint="eastAsia"/>
            <w:rtl/>
          </w:rPr>
          <w:t>العامة</w:t>
        </w:r>
        <w:r w:rsidR="00027115" w:rsidRPr="0029092D">
          <w:rPr>
            <w:rStyle w:val="Hyperlink"/>
            <w:rtl/>
          </w:rPr>
          <w:t xml:space="preserve"> </w:t>
        </w:r>
        <w:r w:rsidR="00027115" w:rsidRPr="0029092D">
          <w:rPr>
            <w:rStyle w:val="Hyperlink"/>
            <w:rFonts w:hint="eastAsia"/>
            <w:rtl/>
          </w:rPr>
          <w:t>للاتحاد</w:t>
        </w:r>
        <w:r w:rsidR="00027115" w:rsidRPr="0029092D">
          <w:rPr>
            <w:rStyle w:val="Hyperlink"/>
            <w:rtl/>
          </w:rPr>
          <w:t xml:space="preserve"> </w:t>
        </w:r>
        <w:r w:rsidR="00027115" w:rsidRPr="0029092D">
          <w:rPr>
            <w:rStyle w:val="Hyperlink"/>
            <w:rFonts w:hint="eastAsia"/>
            <w:rtl/>
          </w:rPr>
          <w:t>الأوروبي</w:t>
        </w:r>
        <w:r w:rsidR="00027115">
          <w:rPr>
            <w:webHidden/>
          </w:rPr>
          <w:tab/>
        </w:r>
        <w:r w:rsidR="00027115">
          <w:rPr>
            <w:webHidden/>
          </w:rPr>
          <w:fldChar w:fldCharType="begin"/>
        </w:r>
        <w:r w:rsidR="00027115">
          <w:rPr>
            <w:webHidden/>
          </w:rPr>
          <w:instrText xml:space="preserve"> PAGEREF _Toc155360383 \h </w:instrText>
        </w:r>
        <w:r w:rsidR="00027115">
          <w:rPr>
            <w:webHidden/>
          </w:rPr>
        </w:r>
        <w:r w:rsidR="00027115">
          <w:rPr>
            <w:webHidden/>
          </w:rPr>
          <w:fldChar w:fldCharType="separate"/>
        </w:r>
        <w:r w:rsidR="00027115">
          <w:rPr>
            <w:webHidden/>
          </w:rPr>
          <w:t>17</w:t>
        </w:r>
        <w:r w:rsidR="00027115">
          <w:rPr>
            <w:webHidden/>
          </w:rPr>
          <w:fldChar w:fldCharType="end"/>
        </w:r>
      </w:hyperlink>
    </w:p>
    <w:p w14:paraId="078B3149" w14:textId="14A7E995" w:rsidR="00D70DF3" w:rsidRPr="00333C80" w:rsidRDefault="00A430D3" w:rsidP="006C0D5D">
      <w:pPr>
        <w:pStyle w:val="TOC1"/>
        <w:sectPr w:rsidR="00D70DF3" w:rsidRPr="00333C80" w:rsidSect="0051121F">
          <w:type w:val="continuous"/>
          <w:pgSz w:w="12240" w:h="15840"/>
          <w:pgMar w:top="1440" w:right="720" w:bottom="1440" w:left="720" w:header="720" w:footer="720" w:gutter="0"/>
          <w:cols w:num="2" w:space="720"/>
          <w:docGrid w:linePitch="360"/>
        </w:sectPr>
      </w:pPr>
      <w:r w:rsidRPr="00333C80">
        <w:fldChar w:fldCharType="end"/>
      </w:r>
    </w:p>
    <w:p w14:paraId="4E4BAF0B" w14:textId="37F3D0C8" w:rsidR="009776B9" w:rsidRPr="003435E0" w:rsidRDefault="009776B9" w:rsidP="00AC57C6">
      <w:pPr>
        <w:pStyle w:val="ProductList-SectionHeading"/>
        <w:pageBreakBefore/>
        <w:spacing w:after="120"/>
        <w:outlineLvl w:val="0"/>
        <w:rPr>
          <w:rFonts w:ascii="Calibri" w:hAnsi="Calibri"/>
          <w:szCs w:val="40"/>
        </w:rPr>
      </w:pPr>
      <w:bookmarkStart w:id="3" w:name="_Toc507768531"/>
      <w:bookmarkStart w:id="4" w:name="_Toc6563780"/>
      <w:bookmarkStart w:id="5" w:name="_Toc26883653"/>
      <w:bookmarkStart w:id="6" w:name="_Toc155360354"/>
      <w:bookmarkStart w:id="7" w:name="Introduction"/>
      <w:r w:rsidRPr="003435E0">
        <w:rPr>
          <w:rFonts w:ascii="Calibri" w:hAnsi="Calibri"/>
          <w:szCs w:val="40"/>
          <w:rtl/>
        </w:rPr>
        <w:t>مقدمة</w:t>
      </w:r>
      <w:bookmarkEnd w:id="3"/>
      <w:bookmarkEnd w:id="4"/>
      <w:bookmarkEnd w:id="5"/>
      <w:bookmarkEnd w:id="6"/>
    </w:p>
    <w:p w14:paraId="6CE39BF0" w14:textId="77777777" w:rsidR="00E4190C" w:rsidRPr="00B06BF3" w:rsidRDefault="00E4190C" w:rsidP="00E4190C">
      <w:pPr>
        <w:pStyle w:val="ProductList-Body"/>
        <w:spacing w:after="120"/>
        <w:rPr>
          <w:rFonts w:ascii="Calibri" w:hAnsi="Calibri"/>
          <w:szCs w:val="18"/>
        </w:rPr>
      </w:pPr>
      <w:bookmarkStart w:id="8" w:name="_Toc507768532"/>
      <w:bookmarkStart w:id="9" w:name="_Toc6563781"/>
      <w:bookmarkStart w:id="10" w:name="_Toc26883654"/>
      <w:bookmarkStart w:id="11" w:name="_Toc507768534"/>
      <w:bookmarkStart w:id="12" w:name="_Toc6563783"/>
      <w:bookmarkStart w:id="13" w:name="_Toc26883656"/>
      <w:bookmarkEnd w:id="7"/>
      <w:r w:rsidRPr="00B06BF3">
        <w:rPr>
          <w:rFonts w:ascii="Calibri" w:hAnsi="Calibri"/>
          <w:szCs w:val="18"/>
          <w:rtl/>
        </w:rPr>
        <w:t xml:space="preserve">يوافق الطرفان على أن ملحق حماية البيانات </w:t>
      </w:r>
      <w:r w:rsidRPr="00B06BF3">
        <w:rPr>
          <w:rFonts w:ascii="Calibri" w:hAnsi="Calibri"/>
          <w:szCs w:val="18"/>
        </w:rPr>
        <w:t>("DPA")</w:t>
      </w:r>
      <w:r w:rsidRPr="00B06BF3">
        <w:rPr>
          <w:rFonts w:ascii="Calibri" w:hAnsi="Calibri"/>
          <w:szCs w:val="18"/>
          <w:rtl/>
        </w:rPr>
        <w:t xml:space="preserve"> هذا المتعلق بالمنتجات والخدمات من شركة </w:t>
      </w:r>
      <w:r w:rsidRPr="00B06BF3">
        <w:rPr>
          <w:rFonts w:ascii="Calibri" w:hAnsi="Calibri"/>
          <w:szCs w:val="18"/>
        </w:rPr>
        <w:t>Microsoft</w:t>
      </w:r>
      <w:r w:rsidRPr="00B06BF3">
        <w:rPr>
          <w:rFonts w:ascii="Calibri" w:hAnsi="Calibri"/>
          <w:szCs w:val="18"/>
          <w:rtl/>
        </w:rPr>
        <w:t xml:space="preserve"> يحدد التزاماتهما بشأن معالجة بيانات العميل وبيانات الخدمات الاحترافية والبيانات الشخصية وتأمينها فيما يتصل بالمنتجات والخدمات. إن ملحق </w:t>
      </w:r>
      <w:r w:rsidRPr="00B06BF3">
        <w:rPr>
          <w:rFonts w:ascii="Calibri" w:hAnsi="Calibri"/>
          <w:szCs w:val="18"/>
        </w:rPr>
        <w:t>DPA</w:t>
      </w:r>
      <w:r w:rsidRPr="00B06BF3">
        <w:rPr>
          <w:rFonts w:ascii="Calibri" w:hAnsi="Calibri"/>
          <w:szCs w:val="18"/>
          <w:rtl/>
        </w:rPr>
        <w:t xml:space="preserve"> مضمن بالإشارة إليه في شروط المنتج واتفاقيات </w:t>
      </w:r>
      <w:r w:rsidRPr="00B06BF3">
        <w:rPr>
          <w:rFonts w:ascii="Calibri" w:hAnsi="Calibri"/>
          <w:szCs w:val="18"/>
        </w:rPr>
        <w:t>Microsoft</w:t>
      </w:r>
      <w:r w:rsidRPr="00B06BF3">
        <w:rPr>
          <w:rFonts w:ascii="Calibri" w:hAnsi="Calibri"/>
          <w:szCs w:val="18"/>
          <w:rtl/>
        </w:rPr>
        <w:t xml:space="preserve"> الأخرى. ويوافق الطرفان أيضًا على أن ملحق </w:t>
      </w:r>
      <w:r w:rsidRPr="00B06BF3">
        <w:rPr>
          <w:rFonts w:ascii="Calibri" w:hAnsi="Calibri"/>
          <w:szCs w:val="18"/>
        </w:rPr>
        <w:t>DPA</w:t>
      </w:r>
      <w:r w:rsidRPr="00B06BF3">
        <w:rPr>
          <w:rFonts w:ascii="Calibri" w:hAnsi="Calibri"/>
          <w:szCs w:val="18"/>
          <w:rtl/>
        </w:rPr>
        <w:t xml:space="preserve"> هذا يحكم معالجة بيانات الخدمات الاحترافية وتأمينها، ما لم توجد اتفاقية منفصلة بخصوص الخدمات الاحترافية. وتحكم شروط منفصلة، بما في ذلك شروط الخصوصية والأمان المختلفة، استخدام العميل للمنتجات غير التابعة لشركة </w:t>
      </w:r>
      <w:r w:rsidRPr="00B06BF3">
        <w:rPr>
          <w:rFonts w:ascii="Calibri" w:hAnsi="Calibri"/>
          <w:szCs w:val="18"/>
        </w:rPr>
        <w:t>Microsoft</w:t>
      </w:r>
      <w:r w:rsidRPr="00B06BF3">
        <w:rPr>
          <w:rFonts w:ascii="Calibri" w:hAnsi="Calibri"/>
          <w:szCs w:val="18"/>
          <w:rtl/>
        </w:rPr>
        <w:t xml:space="preserve">. </w:t>
      </w:r>
    </w:p>
    <w:p w14:paraId="6AEC81BF" w14:textId="77777777" w:rsidR="00BD12D9" w:rsidRPr="007F4655" w:rsidRDefault="00BD12D9" w:rsidP="00BD12D9">
      <w:pPr>
        <w:pStyle w:val="ProductList-Body"/>
        <w:spacing w:after="120"/>
        <w:rPr>
          <w:szCs w:val="18"/>
        </w:rPr>
      </w:pPr>
      <w:bookmarkStart w:id="14" w:name="_Toc42764827"/>
      <w:bookmarkEnd w:id="8"/>
      <w:bookmarkEnd w:id="9"/>
      <w:bookmarkEnd w:id="10"/>
      <w:r w:rsidRPr="007F4655">
        <w:rPr>
          <w:szCs w:val="18"/>
          <w:rtl/>
        </w:rPr>
        <w:t xml:space="preserve">في حالة وجود أي تعارض أو عدم اتساق بين الشروط الواردة في ملحق حماية البيانات </w:t>
      </w:r>
      <w:r w:rsidRPr="007F4655">
        <w:rPr>
          <w:szCs w:val="18"/>
        </w:rPr>
        <w:t>(DPA)</w:t>
      </w:r>
      <w:r w:rsidRPr="007F4655">
        <w:rPr>
          <w:szCs w:val="18"/>
          <w:rtl/>
        </w:rPr>
        <w:t xml:space="preserve"> وأي شروط أخرى واردة في اتفاقية الترخيص المجمّع المبرمة مع العميل أو الاتفاقيات الأخرى السارية فيما يتعلق بالمنتجات والخدمات ("اتفاقية العميل")، ستكون أولوية التطبيق لشروط </w:t>
      </w:r>
      <w:r w:rsidRPr="007F4655">
        <w:rPr>
          <w:szCs w:val="18"/>
        </w:rPr>
        <w:t>DPA</w:t>
      </w:r>
      <w:r w:rsidRPr="007F4655">
        <w:rPr>
          <w:szCs w:val="18"/>
          <w:rtl/>
        </w:rPr>
        <w:t xml:space="preserve">. كما أن الأحكام الواردة في شروط </w:t>
      </w:r>
      <w:r w:rsidRPr="007F4655">
        <w:rPr>
          <w:szCs w:val="18"/>
        </w:rPr>
        <w:t>DPA</w:t>
      </w:r>
      <w:r w:rsidRPr="007F4655">
        <w:rPr>
          <w:szCs w:val="18"/>
          <w:rtl/>
        </w:rPr>
        <w:t xml:space="preserve"> تحل محل أي أحكام متضاربة في بيان الخصوصية لشركة </w:t>
      </w:r>
      <w:r w:rsidRPr="007F4655">
        <w:rPr>
          <w:szCs w:val="18"/>
        </w:rPr>
        <w:t>Microsoft</w:t>
      </w:r>
      <w:r w:rsidRPr="007F4655">
        <w:rPr>
          <w:szCs w:val="18"/>
          <w:rtl/>
        </w:rPr>
        <w:t>، والتي يمكن أن تنطبق بطريقة أخرى على معالجة بيانات العميل أو بيانات الخدمات الاحترافية أو البيانات الشخصية كما هو محدد هنا.</w:t>
      </w:r>
    </w:p>
    <w:p w14:paraId="0E3A6404" w14:textId="77777777" w:rsidR="00BD12D9" w:rsidRPr="007F4655" w:rsidRDefault="00BD12D9" w:rsidP="00BD12D9">
      <w:pPr>
        <w:pStyle w:val="ProductList-Body"/>
        <w:spacing w:after="120"/>
        <w:rPr>
          <w:szCs w:val="18"/>
        </w:rPr>
      </w:pPr>
      <w:r w:rsidRPr="007F4655">
        <w:rPr>
          <w:szCs w:val="18"/>
          <w:rtl/>
        </w:rPr>
        <w:t xml:space="preserve">تلتزم </w:t>
      </w:r>
      <w:r w:rsidRPr="007F4655">
        <w:rPr>
          <w:szCs w:val="18"/>
        </w:rPr>
        <w:t>Microsoft</w:t>
      </w:r>
      <w:r w:rsidRPr="007F4655">
        <w:rPr>
          <w:szCs w:val="18"/>
          <w:rtl/>
        </w:rPr>
        <w:t xml:space="preserve"> بتنفيذ التعهدات الواردة في ملحق </w:t>
      </w:r>
      <w:r w:rsidRPr="007F4655">
        <w:rPr>
          <w:szCs w:val="18"/>
        </w:rPr>
        <w:t>DPA</w:t>
      </w:r>
      <w:r w:rsidRPr="007F4655">
        <w:rPr>
          <w:szCs w:val="18"/>
          <w:rtl/>
        </w:rPr>
        <w:t xml:space="preserve"> هذا تجاه جميع العملاء بموجب اتفاقية عميل حالية. وتُعد هذه التعهدات مُلزمة لشركة </w:t>
      </w:r>
      <w:r w:rsidRPr="007F4655">
        <w:rPr>
          <w:szCs w:val="18"/>
        </w:rPr>
        <w:t>Microsoft</w:t>
      </w:r>
      <w:r w:rsidRPr="007F4655">
        <w:rPr>
          <w:szCs w:val="18"/>
          <w:rtl/>
        </w:rPr>
        <w:t xml:space="preserve"> تجاه العميل بغض النظر عن </w:t>
      </w:r>
      <w:r w:rsidRPr="007F4655">
        <w:rPr>
          <w:szCs w:val="18"/>
          <w:lang w:bidi=""/>
        </w:rPr>
        <w:t>(1)</w:t>
      </w:r>
      <w:r w:rsidRPr="007F4655">
        <w:rPr>
          <w:szCs w:val="18"/>
          <w:rtl/>
        </w:rPr>
        <w:t xml:space="preserve"> شروط المنتج السارية بأي طريقة أخرى على اشتراك المنتج أو الترخيص أو </w:t>
      </w:r>
      <w:r w:rsidRPr="007F4655">
        <w:rPr>
          <w:szCs w:val="18"/>
          <w:lang w:bidi=""/>
        </w:rPr>
        <w:t>(2)</w:t>
      </w:r>
      <w:r w:rsidRPr="007F4655">
        <w:rPr>
          <w:szCs w:val="18"/>
          <w:rtl/>
        </w:rPr>
        <w:t xml:space="preserve"> أي اتفاقية أخرى تشير إلى شروط المنتج.</w:t>
      </w:r>
    </w:p>
    <w:p w14:paraId="5EBB00B4" w14:textId="77777777" w:rsidR="00DD6D76" w:rsidRPr="00BC38D2" w:rsidRDefault="00DD6D76" w:rsidP="00DD6D76">
      <w:pPr>
        <w:pStyle w:val="ProductList-SubSubSectionHeading"/>
        <w:spacing w:after="120"/>
        <w:outlineLvl w:val="1"/>
        <w:rPr>
          <w:rFonts w:ascii="Calibri" w:hAnsi="Calibri"/>
          <w:szCs w:val="18"/>
        </w:rPr>
      </w:pPr>
      <w:bookmarkStart w:id="15" w:name="_Toc155360355"/>
      <w:r w:rsidRPr="00887C43">
        <w:rPr>
          <w:rFonts w:ascii="Calibri" w:hAnsi="Calibri"/>
          <w:b w:val="0"/>
          <w:bCs/>
          <w:szCs w:val="18"/>
          <w:rtl/>
        </w:rPr>
        <w:t>ملحق شروط</w:t>
      </w:r>
      <w:r w:rsidRPr="00BC38D2">
        <w:rPr>
          <w:rFonts w:ascii="Calibri" w:hAnsi="Calibri"/>
          <w:szCs w:val="18"/>
          <w:rtl/>
        </w:rPr>
        <w:t xml:space="preserve"> </w:t>
      </w:r>
      <w:r w:rsidRPr="00BC38D2">
        <w:rPr>
          <w:rFonts w:ascii="Calibri" w:hAnsi="Calibri"/>
          <w:szCs w:val="18"/>
        </w:rPr>
        <w:t>DPA</w:t>
      </w:r>
      <w:r w:rsidRPr="00887C43">
        <w:rPr>
          <w:rFonts w:ascii="Calibri" w:hAnsi="Calibri"/>
          <w:b w:val="0"/>
          <w:bCs/>
          <w:szCs w:val="18"/>
          <w:rtl/>
        </w:rPr>
        <w:t xml:space="preserve"> الساري والتحديثات المعمول بها</w:t>
      </w:r>
      <w:bookmarkEnd w:id="14"/>
      <w:bookmarkEnd w:id="15"/>
    </w:p>
    <w:p w14:paraId="4716D8C6" w14:textId="77777777" w:rsidR="00DD6D76" w:rsidRPr="00887C43" w:rsidRDefault="00DD6D76" w:rsidP="00DD6D76">
      <w:pPr>
        <w:pStyle w:val="ProductList-Body"/>
        <w:spacing w:after="120"/>
        <w:ind w:left="187"/>
        <w:outlineLvl w:val="2"/>
        <w:rPr>
          <w:rFonts w:ascii="Calibri" w:hAnsi="Calibri"/>
          <w:bCs/>
          <w:szCs w:val="18"/>
        </w:rPr>
      </w:pPr>
      <w:r w:rsidRPr="00887C43">
        <w:rPr>
          <w:rFonts w:ascii="Calibri" w:hAnsi="Calibri"/>
          <w:bCs/>
          <w:color w:val="0072C6"/>
          <w:szCs w:val="18"/>
          <w:rtl/>
        </w:rPr>
        <w:t>القيود على التحديثات</w:t>
      </w:r>
    </w:p>
    <w:p w14:paraId="7EBEB13B" w14:textId="77777777" w:rsidR="00563AA4" w:rsidRPr="007745AA" w:rsidRDefault="00563AA4" w:rsidP="00563AA4">
      <w:pPr>
        <w:pStyle w:val="ProductList-Body"/>
        <w:spacing w:after="120"/>
        <w:ind w:left="158"/>
        <w:rPr>
          <w:szCs w:val="18"/>
        </w:rPr>
      </w:pPr>
      <w:bookmarkStart w:id="16" w:name="_Hlk40343587"/>
      <w:r w:rsidRPr="007745AA">
        <w:rPr>
          <w:szCs w:val="18"/>
          <w:rtl/>
        </w:rPr>
        <w:t xml:space="preserve">عندما يجدد العميل اشتراكًا أو يشتري اشتراكًا جديدًا في أحد المنتجات أو يبرم أمر عمل لخدمة احترافية، ستُطبَّق شروط ملحق </w:t>
      </w:r>
      <w:r w:rsidRPr="007745AA">
        <w:rPr>
          <w:szCs w:val="18"/>
        </w:rPr>
        <w:t>DPA</w:t>
      </w:r>
      <w:r w:rsidRPr="007745AA">
        <w:rPr>
          <w:szCs w:val="18"/>
          <w:rtl/>
        </w:rPr>
        <w:t xml:space="preserve"> السارية في ذلك الوقت ولن تتغير أثناء اشتراك العميل في ذلك المنتج أو خلال فترة تلك الخدمة الاحترافية. عندما يحصل العميل على ترخيص دائم لبرنامج، ستُطبق شروط </w:t>
      </w:r>
      <w:r w:rsidRPr="007745AA">
        <w:rPr>
          <w:szCs w:val="18"/>
        </w:rPr>
        <w:t>DPA</w:t>
      </w:r>
      <w:r w:rsidRPr="007745AA">
        <w:rPr>
          <w:szCs w:val="18"/>
          <w:rtl/>
        </w:rPr>
        <w:t xml:space="preserve"> السارية في ذلك الوقت (وفقًا للحكم ذاته المتعلق بتحديد شروط المنتج السارية في ذلك الوقت لذلك البرنامج في اتفاقية العميل) ولن تتغير أثناء مدة ترخيص العميل لهذا البرنامج.</w:t>
      </w:r>
    </w:p>
    <w:p w14:paraId="2112911C" w14:textId="77777777" w:rsidR="00DD6D76" w:rsidRPr="00887C43" w:rsidRDefault="00DD6D76" w:rsidP="00DD6D76">
      <w:pPr>
        <w:pStyle w:val="ProductList-Body"/>
        <w:spacing w:after="120"/>
        <w:ind w:left="187"/>
        <w:outlineLvl w:val="2"/>
        <w:rPr>
          <w:rFonts w:ascii="Calibri" w:hAnsi="Calibri"/>
          <w:bCs/>
          <w:szCs w:val="18"/>
        </w:rPr>
      </w:pPr>
      <w:r w:rsidRPr="00887C43">
        <w:rPr>
          <w:rFonts w:ascii="Calibri" w:hAnsi="Calibri"/>
          <w:bCs/>
          <w:color w:val="0072C6"/>
          <w:szCs w:val="18"/>
          <w:rtl/>
        </w:rPr>
        <w:t>ميزات جديدة أو إضافات أو برامج ذات صلة</w:t>
      </w:r>
      <w:bookmarkEnd w:id="16"/>
    </w:p>
    <w:p w14:paraId="6055A2C1" w14:textId="6E4DF0FA" w:rsidR="00DD6D76" w:rsidRPr="00BC38D2" w:rsidRDefault="00DD6D76" w:rsidP="00DD6D76">
      <w:pPr>
        <w:pStyle w:val="ProductList-Body"/>
        <w:spacing w:after="120"/>
        <w:ind w:left="158"/>
        <w:rPr>
          <w:rFonts w:ascii="Calibri" w:hAnsi="Calibri"/>
          <w:szCs w:val="18"/>
        </w:rPr>
      </w:pPr>
      <w:r w:rsidRPr="00BC38D2">
        <w:rPr>
          <w:rFonts w:ascii="Calibri" w:hAnsi="Calibri"/>
          <w:szCs w:val="18"/>
          <w:rtl/>
        </w:rPr>
        <w:t>‏</w:t>
      </w:r>
      <w:dir w:val="rtl">
        <w:r w:rsidRPr="00BC38D2">
          <w:rPr>
            <w:rFonts w:ascii="Calibri" w:hAnsi="Calibri"/>
            <w:szCs w:val="18"/>
            <w:rtl/>
          </w:rPr>
          <w:t xml:space="preserve">بغض النظر عن القيود السابقة المتعلقة بالتحديثات، عندما تقدم </w:t>
        </w:r>
        <w:r w:rsidRPr="00BC38D2">
          <w:rPr>
            <w:rFonts w:ascii="Calibri" w:hAnsi="Calibri"/>
            <w:szCs w:val="18"/>
          </w:rPr>
          <w:t>Microsoft</w:t>
        </w:r>
        <w:r w:rsidRPr="00BC38D2">
          <w:rPr>
            <w:rFonts w:ascii="Calibri" w:hAnsi="Calibri"/>
            <w:szCs w:val="18"/>
            <w:rtl/>
          </w:rPr>
          <w:t xml:space="preserve"> ميزات أو عروضًا أو إضافات أو برامج ذات صلة جديدة (أي لم تكن مضمنة سابقًا في المنتجات والخدمات)، يجوز لشركة </w:t>
        </w:r>
        <w:r w:rsidRPr="00BC38D2">
          <w:rPr>
            <w:rFonts w:ascii="Calibri" w:hAnsi="Calibri"/>
            <w:szCs w:val="18"/>
          </w:rPr>
          <w:t>Microsoft</w:t>
        </w:r>
        <w:r w:rsidRPr="00BC38D2">
          <w:rPr>
            <w:rFonts w:ascii="Calibri" w:hAnsi="Calibri"/>
            <w:szCs w:val="18"/>
            <w:rtl/>
          </w:rPr>
          <w:t xml:space="preserve"> توفير شروط أو إجراء تحديثات لملحق </w:t>
        </w:r>
        <w:r w:rsidRPr="00BC38D2">
          <w:rPr>
            <w:rFonts w:ascii="Calibri" w:hAnsi="Calibri"/>
            <w:szCs w:val="18"/>
          </w:rPr>
          <w:t>DPA</w:t>
        </w:r>
        <w:r w:rsidRPr="00BC38D2">
          <w:rPr>
            <w:rFonts w:ascii="Calibri" w:hAnsi="Calibri"/>
            <w:szCs w:val="18"/>
            <w:rtl/>
          </w:rPr>
          <w:t xml:space="preserve"> تسري على استخدام العميل لهذه الميزات أو العروض أو الإضافات أو البرامج ذات الصلة الجديدة. وإذا تضمنت هذه الشروط أي تغييرات عكسية جوهرية على شروط </w:t>
        </w:r>
        <w:r w:rsidRPr="00BC38D2">
          <w:rPr>
            <w:rFonts w:ascii="Calibri" w:hAnsi="Calibri"/>
            <w:szCs w:val="18"/>
          </w:rPr>
          <w:t>DPA</w:t>
        </w:r>
        <w:r w:rsidRPr="00BC38D2">
          <w:rPr>
            <w:rFonts w:ascii="Calibri" w:hAnsi="Calibri"/>
            <w:szCs w:val="18"/>
            <w:rtl/>
          </w:rPr>
          <w:t xml:space="preserve">، فستوفر </w:t>
        </w:r>
        <w:r w:rsidRPr="00BC38D2">
          <w:rPr>
            <w:rFonts w:ascii="Calibri" w:hAnsi="Calibri"/>
            <w:szCs w:val="18"/>
          </w:rPr>
          <w:t>Microsoft</w:t>
        </w:r>
        <w:r w:rsidRPr="00BC38D2">
          <w:rPr>
            <w:rFonts w:ascii="Calibri" w:hAnsi="Calibri"/>
            <w:szCs w:val="18"/>
            <w:rtl/>
          </w:rPr>
          <w:t xml:space="preserve"> للعميل خيار استخدام الميزات أو العروض أو الإضافات أو البرامج ذات الصلة الجديدة، دون فقد الوظائف الحالية لمنتج أو خدمة احترافية متاحة بشكل عام. وإذا لم يقم العميل بتثبيت الميزات أو العروض أو الإضافات أو البرامج ذات الصلة الجديدة أو استخدامها، فلن يتم تطبيق الشروط الجديدة المناظرة.</w:t>
        </w:r>
        <w:r w:rsidR="00786D72">
          <w:t>‬</w:t>
        </w:r>
        <w:r w:rsidR="00122568">
          <w:t>‬</w:t>
        </w:r>
        <w:r>
          <w:t>‬</w:t>
        </w:r>
        <w:r>
          <w:t>‬</w:t>
        </w:r>
        <w:r>
          <w:t>‬</w:t>
        </w:r>
        <w:r>
          <w:t>‬</w:t>
        </w:r>
        <w:r>
          <w:t>‬</w:t>
        </w:r>
        <w:r w:rsidR="008E3552">
          <w:t>‬</w:t>
        </w:r>
      </w:dir>
    </w:p>
    <w:p w14:paraId="5051C02C" w14:textId="77777777" w:rsidR="00DD6D76" w:rsidRPr="00887C43" w:rsidRDefault="00DD6D76" w:rsidP="00DD6D76">
      <w:pPr>
        <w:pStyle w:val="ProductList-Body"/>
        <w:spacing w:after="120"/>
        <w:ind w:left="187"/>
        <w:outlineLvl w:val="2"/>
        <w:rPr>
          <w:rFonts w:ascii="Calibri" w:hAnsi="Calibri"/>
          <w:bCs/>
          <w:szCs w:val="18"/>
        </w:rPr>
      </w:pPr>
      <w:r w:rsidRPr="00887C43">
        <w:rPr>
          <w:rFonts w:ascii="Calibri" w:hAnsi="Calibri"/>
          <w:bCs/>
          <w:color w:val="0072C6"/>
          <w:szCs w:val="18"/>
          <w:rtl/>
        </w:rPr>
        <w:t>اللوائح والمتطلبات الحكومية</w:t>
      </w:r>
    </w:p>
    <w:p w14:paraId="6B462DB3" w14:textId="22D3B5A8" w:rsidR="00DD6D76" w:rsidRPr="00BC38D2" w:rsidRDefault="00DD6D76" w:rsidP="00DD6D76">
      <w:pPr>
        <w:pStyle w:val="ProductList-Body"/>
        <w:spacing w:after="120"/>
        <w:ind w:left="158"/>
        <w:rPr>
          <w:rFonts w:ascii="Calibri" w:hAnsi="Calibri"/>
          <w:szCs w:val="18"/>
        </w:rPr>
      </w:pPr>
      <w:r w:rsidRPr="00BC38D2">
        <w:rPr>
          <w:rFonts w:ascii="Calibri" w:hAnsi="Calibri"/>
          <w:szCs w:val="18"/>
          <w:rtl/>
        </w:rPr>
        <w:t>‏</w:t>
      </w:r>
      <w:dir w:val="rtl">
        <w:r w:rsidRPr="00BC38D2">
          <w:rPr>
            <w:rFonts w:ascii="Calibri" w:hAnsi="Calibri"/>
            <w:szCs w:val="18"/>
            <w:rtl/>
          </w:rPr>
          <w:t>‏</w:t>
        </w:r>
        <w:dir w:val="rtl">
          <w:r w:rsidRPr="00BC38D2">
            <w:rPr>
              <w:rFonts w:ascii="Calibri" w:hAnsi="Calibri"/>
              <w:szCs w:val="18"/>
              <w:rtl/>
            </w:rPr>
            <w:t xml:space="preserve">بغض النظر عن القيود السابقة المتعلقة بالتحديثات، يجوز لشركة </w:t>
          </w:r>
          <w:r w:rsidRPr="00BC38D2">
            <w:rPr>
              <w:rFonts w:ascii="Calibri" w:hAnsi="Calibri"/>
              <w:szCs w:val="18"/>
            </w:rPr>
            <w:t>Microsoft</w:t>
          </w:r>
          <w:r w:rsidRPr="00BC38D2">
            <w:rPr>
              <w:rFonts w:ascii="Calibri" w:hAnsi="Calibri"/>
              <w:szCs w:val="18"/>
              <w:rtl/>
            </w:rPr>
            <w:t xml:space="preserve"> تعديل منتج أو خدمة احترافية أو إنهاؤهما في أي دولة أو دائرة اختصاص قضائي حيث توجد أي متطلبات أو التزامات حكومية حالية أو مستقبلية </w:t>
          </w:r>
          <w:r w:rsidRPr="00BC38D2">
            <w:rPr>
              <w:rFonts w:ascii="Calibri" w:hAnsi="Calibri"/>
              <w:szCs w:val="18"/>
              <w:rtl/>
              <w:lang w:bidi=""/>
            </w:rPr>
            <w:t>(1)</w:t>
          </w:r>
          <w:r w:rsidRPr="00BC38D2">
            <w:rPr>
              <w:rFonts w:ascii="Calibri" w:hAnsi="Calibri"/>
              <w:szCs w:val="18"/>
              <w:rtl/>
            </w:rPr>
            <w:t xml:space="preserve"> تُخضع </w:t>
          </w:r>
          <w:r w:rsidRPr="00BC38D2">
            <w:rPr>
              <w:rFonts w:ascii="Calibri" w:hAnsi="Calibri"/>
              <w:szCs w:val="18"/>
            </w:rPr>
            <w:t>Microsoft</w:t>
          </w:r>
          <w:r w:rsidRPr="00BC38D2">
            <w:rPr>
              <w:rFonts w:ascii="Calibri" w:hAnsi="Calibri"/>
              <w:szCs w:val="18"/>
              <w:rtl/>
            </w:rPr>
            <w:t xml:space="preserve"> لأي تشريعات أو متطلبات غير قابلة للتطبيق بصفة عامة على الشركات العاملة هناك، و/أو </w:t>
          </w:r>
          <w:r w:rsidRPr="00BC38D2">
            <w:rPr>
              <w:rFonts w:ascii="Calibri" w:hAnsi="Calibri"/>
              <w:szCs w:val="18"/>
              <w:rtl/>
              <w:lang w:bidi=""/>
            </w:rPr>
            <w:t>(2)</w:t>
          </w:r>
          <w:r w:rsidRPr="00BC38D2">
            <w:rPr>
              <w:rFonts w:ascii="Calibri" w:hAnsi="Calibri"/>
              <w:szCs w:val="18"/>
              <w:rtl/>
            </w:rPr>
            <w:t xml:space="preserve"> تصعب الأمر على </w:t>
          </w:r>
          <w:r w:rsidRPr="00BC38D2">
            <w:rPr>
              <w:rFonts w:ascii="Calibri" w:hAnsi="Calibri"/>
              <w:szCs w:val="18"/>
            </w:rPr>
            <w:t>Microsoft</w:t>
          </w:r>
          <w:r w:rsidRPr="00BC38D2">
            <w:rPr>
              <w:rFonts w:ascii="Calibri" w:hAnsi="Calibri"/>
              <w:szCs w:val="18"/>
              <w:rtl/>
            </w:rPr>
            <w:t xml:space="preserve"> لمتابعة تشغيل منتج او عرض خدمة احترافية بدون تعديل، و/أو </w:t>
          </w:r>
          <w:r w:rsidRPr="00BC38D2">
            <w:rPr>
              <w:rFonts w:ascii="Calibri" w:hAnsi="Calibri"/>
              <w:szCs w:val="18"/>
              <w:rtl/>
              <w:lang w:bidi=""/>
            </w:rPr>
            <w:t>(3)</w:t>
          </w:r>
          <w:r w:rsidRPr="00BC38D2">
            <w:rPr>
              <w:rFonts w:ascii="Calibri" w:hAnsi="Calibri"/>
              <w:szCs w:val="18"/>
              <w:rtl/>
            </w:rPr>
            <w:t xml:space="preserve"> تتسبب في اعتقاد </w:t>
          </w:r>
          <w:r w:rsidRPr="00BC38D2">
            <w:rPr>
              <w:rFonts w:ascii="Calibri" w:hAnsi="Calibri"/>
              <w:szCs w:val="18"/>
            </w:rPr>
            <w:t>Microsoft</w:t>
          </w:r>
          <w:r w:rsidRPr="00BC38D2">
            <w:rPr>
              <w:rFonts w:ascii="Calibri" w:hAnsi="Calibri"/>
              <w:szCs w:val="18"/>
              <w:rtl/>
            </w:rPr>
            <w:t xml:space="preserve"> بأن شروط </w:t>
          </w:r>
          <w:r w:rsidRPr="00BC38D2">
            <w:rPr>
              <w:rFonts w:ascii="Calibri" w:hAnsi="Calibri"/>
              <w:szCs w:val="18"/>
            </w:rPr>
            <w:t>DPA</w:t>
          </w:r>
          <w:r w:rsidRPr="00BC38D2">
            <w:rPr>
              <w:rFonts w:ascii="Calibri" w:hAnsi="Calibri"/>
              <w:szCs w:val="18"/>
              <w:rtl/>
            </w:rPr>
            <w:t xml:space="preserve"> أو المنتج أو الخدمة الاحترافية قد تتعارض مع أي من هذه المتطلبات أو الالتزامات.</w:t>
          </w:r>
          <w:r w:rsidR="00786D72">
            <w:t>‬</w:t>
          </w:r>
          <w:r w:rsidR="00786D72">
            <w:t>‬</w:t>
          </w:r>
          <w:r w:rsidR="00122568">
            <w:t>‬</w:t>
          </w:r>
          <w:r w:rsidR="00122568">
            <w:t>‬</w:t>
          </w:r>
          <w:r>
            <w:t>‬</w:t>
          </w:r>
          <w:r>
            <w:t>‬</w:t>
          </w:r>
          <w:r>
            <w:t>‬</w:t>
          </w:r>
          <w:r>
            <w:t>‬</w:t>
          </w:r>
          <w:r>
            <w:t>‬</w:t>
          </w:r>
          <w:r>
            <w:t>‬</w:t>
          </w:r>
          <w:r>
            <w:t>‬</w:t>
          </w:r>
          <w:r>
            <w:t>‬</w:t>
          </w:r>
          <w:r>
            <w:t>‬</w:t>
          </w:r>
          <w:r>
            <w:t>‬</w:t>
          </w:r>
          <w:r w:rsidR="008E3552">
            <w:t>‬</w:t>
          </w:r>
          <w:r w:rsidR="008E3552">
            <w:t>‬</w:t>
          </w:r>
        </w:dir>
      </w:dir>
    </w:p>
    <w:p w14:paraId="533F1F74" w14:textId="77777777" w:rsidR="009776B9" w:rsidRPr="00887C43" w:rsidRDefault="009776B9" w:rsidP="007829B6">
      <w:pPr>
        <w:pStyle w:val="ProductList-SubSubSectionHeading"/>
        <w:spacing w:after="120"/>
        <w:outlineLvl w:val="1"/>
        <w:rPr>
          <w:rFonts w:ascii="Calibri" w:hAnsi="Calibri"/>
          <w:b w:val="0"/>
          <w:bCs/>
          <w:szCs w:val="18"/>
        </w:rPr>
      </w:pPr>
      <w:bookmarkStart w:id="17" w:name="_Toc155360356"/>
      <w:r w:rsidRPr="00887C43">
        <w:rPr>
          <w:rFonts w:ascii="Calibri" w:hAnsi="Calibri"/>
          <w:b w:val="0"/>
          <w:bCs/>
          <w:szCs w:val="18"/>
          <w:rtl/>
        </w:rPr>
        <w:t>الإشعارات الإلكترونية</w:t>
      </w:r>
      <w:bookmarkEnd w:id="11"/>
      <w:bookmarkEnd w:id="12"/>
      <w:bookmarkEnd w:id="13"/>
      <w:bookmarkEnd w:id="17"/>
    </w:p>
    <w:p w14:paraId="37A67D7B" w14:textId="0CECD8B1" w:rsidR="009776B9" w:rsidRPr="00BC38D2" w:rsidRDefault="009776B9" w:rsidP="007829B6">
      <w:pPr>
        <w:pStyle w:val="ProductList-Body"/>
        <w:spacing w:after="120"/>
        <w:rPr>
          <w:rFonts w:ascii="Calibri" w:hAnsi="Calibri"/>
          <w:szCs w:val="18"/>
        </w:rPr>
      </w:pPr>
      <w:r w:rsidRPr="00BC38D2">
        <w:rPr>
          <w:rFonts w:ascii="Calibri" w:hAnsi="Calibri"/>
          <w:szCs w:val="18"/>
          <w:rtl/>
        </w:rPr>
        <w:t xml:space="preserve">يجوز لشركة </w:t>
      </w:r>
      <w:r w:rsidRPr="00BC38D2">
        <w:rPr>
          <w:rFonts w:ascii="Calibri" w:hAnsi="Calibri"/>
          <w:szCs w:val="18"/>
        </w:rPr>
        <w:t>Microsoft</w:t>
      </w:r>
      <w:r w:rsidRPr="00BC38D2">
        <w:rPr>
          <w:rFonts w:ascii="Calibri" w:hAnsi="Calibri"/>
          <w:szCs w:val="18"/>
          <w:rtl/>
        </w:rPr>
        <w:t xml:space="preserve"> تقديم معلومات وإشعارات للعميل حول المنتجات والخدمات إلكترونيًا، بما في ذلك عبر البريد الإلكتروني، أو من خلال منفذ خدمة عبر الإنترنت أو من خلال موقع الويب الذي تحدده </w:t>
      </w:r>
      <w:r w:rsidRPr="00BC38D2">
        <w:rPr>
          <w:rFonts w:ascii="Calibri" w:hAnsi="Calibri"/>
          <w:szCs w:val="18"/>
        </w:rPr>
        <w:t>Microsoft</w:t>
      </w:r>
      <w:r w:rsidRPr="00BC38D2">
        <w:rPr>
          <w:rFonts w:ascii="Calibri" w:hAnsi="Calibri"/>
          <w:szCs w:val="18"/>
          <w:rtl/>
        </w:rPr>
        <w:t xml:space="preserve">. تعتبر الإشعارات مستلمة اعتبارًا من تاريخ توفرها من قبل </w:t>
      </w:r>
      <w:r w:rsidRPr="00BC38D2">
        <w:rPr>
          <w:rFonts w:ascii="Calibri" w:hAnsi="Calibri"/>
          <w:szCs w:val="18"/>
        </w:rPr>
        <w:t>Microsoft</w:t>
      </w:r>
      <w:r w:rsidRPr="00BC38D2">
        <w:rPr>
          <w:rFonts w:ascii="Calibri" w:hAnsi="Calibri"/>
          <w:szCs w:val="18"/>
          <w:rtl/>
        </w:rPr>
        <w:t xml:space="preserve">. </w:t>
      </w:r>
    </w:p>
    <w:p w14:paraId="7A124922" w14:textId="77777777" w:rsidR="009776B9" w:rsidRPr="00887C43" w:rsidRDefault="009776B9" w:rsidP="007829B6">
      <w:pPr>
        <w:pStyle w:val="ProductList-SubSubSectionHeading"/>
        <w:spacing w:after="120"/>
        <w:outlineLvl w:val="1"/>
        <w:rPr>
          <w:rFonts w:ascii="Calibri" w:hAnsi="Calibri"/>
          <w:b w:val="0"/>
          <w:bCs/>
          <w:szCs w:val="18"/>
        </w:rPr>
      </w:pPr>
      <w:bookmarkStart w:id="18" w:name="_Toc507768535"/>
      <w:bookmarkStart w:id="19" w:name="_Toc6563784"/>
      <w:bookmarkStart w:id="20" w:name="_Toc26883657"/>
      <w:bookmarkStart w:id="21" w:name="_Toc155360357"/>
      <w:r w:rsidRPr="00887C43">
        <w:rPr>
          <w:rFonts w:ascii="Calibri" w:hAnsi="Calibri"/>
          <w:b w:val="0"/>
          <w:bCs/>
          <w:szCs w:val="18"/>
          <w:rtl/>
        </w:rPr>
        <w:t>الإصدارات السابقة</w:t>
      </w:r>
      <w:bookmarkEnd w:id="18"/>
      <w:bookmarkEnd w:id="19"/>
      <w:bookmarkEnd w:id="20"/>
      <w:bookmarkEnd w:id="21"/>
    </w:p>
    <w:p w14:paraId="6CA8233C" w14:textId="7541A4D0" w:rsidR="009776B9" w:rsidRPr="00BC38D2" w:rsidRDefault="00DD6D76" w:rsidP="007829B6">
      <w:pPr>
        <w:pStyle w:val="ProductList-Body"/>
        <w:spacing w:after="120"/>
        <w:rPr>
          <w:rFonts w:ascii="Calibri" w:hAnsi="Calibri"/>
          <w:szCs w:val="18"/>
        </w:rPr>
      </w:pPr>
      <w:r w:rsidRPr="00BC38D2">
        <w:rPr>
          <w:rFonts w:ascii="Calibri" w:hAnsi="Calibri"/>
          <w:szCs w:val="18"/>
          <w:rtl/>
        </w:rPr>
        <w:t xml:space="preserve">توضح شروط </w:t>
      </w:r>
      <w:r w:rsidRPr="00BC38D2">
        <w:rPr>
          <w:rFonts w:ascii="Calibri" w:hAnsi="Calibri"/>
          <w:szCs w:val="18"/>
        </w:rPr>
        <w:t>DPA</w:t>
      </w:r>
      <w:r w:rsidRPr="00BC38D2">
        <w:rPr>
          <w:rFonts w:ascii="Calibri" w:hAnsi="Calibri"/>
          <w:szCs w:val="18"/>
          <w:rtl/>
        </w:rPr>
        <w:t xml:space="preserve"> شروط المنتجات والخدمات المتوفرة حاليًا. للحصول على الإصدارات الأقدم من شروط </w:t>
      </w:r>
      <w:r w:rsidRPr="00BC38D2">
        <w:rPr>
          <w:rFonts w:ascii="Calibri" w:hAnsi="Calibri"/>
          <w:szCs w:val="18"/>
        </w:rPr>
        <w:t>DPA</w:t>
      </w:r>
      <w:r w:rsidRPr="00BC38D2">
        <w:rPr>
          <w:rFonts w:ascii="Calibri" w:hAnsi="Calibri"/>
          <w:szCs w:val="18"/>
          <w:rtl/>
        </w:rPr>
        <w:t xml:space="preserve">، يمكن للعميل الرجوع إلى </w:t>
      </w:r>
      <w:bookmarkStart w:id="22" w:name="_Hlk27046654"/>
      <w:r w:rsidRPr="00BC38D2">
        <w:rPr>
          <w:rFonts w:ascii="Calibri" w:hAnsi="Calibri"/>
          <w:szCs w:val="18"/>
        </w:rPr>
        <w:fldChar w:fldCharType="begin"/>
      </w:r>
      <w:r w:rsidRPr="00BC38D2">
        <w:rPr>
          <w:rFonts w:ascii="Calibri" w:hAnsi="Calibri"/>
          <w:szCs w:val="18"/>
        </w:rPr>
        <w:instrText>HYPERLINK "https://aka.ms/licensingdocs"</w:instrText>
      </w:r>
      <w:r w:rsidRPr="00BC38D2">
        <w:rPr>
          <w:rFonts w:ascii="Calibri" w:hAnsi="Calibri"/>
          <w:szCs w:val="18"/>
        </w:rPr>
      </w:r>
      <w:r w:rsidRPr="00BC38D2">
        <w:rPr>
          <w:rFonts w:ascii="Calibri" w:hAnsi="Calibri"/>
          <w:szCs w:val="18"/>
        </w:rPr>
        <w:fldChar w:fldCharType="separate"/>
      </w:r>
      <w:r w:rsidRPr="00BC38D2">
        <w:rPr>
          <w:rStyle w:val="Hyperlink"/>
          <w:rFonts w:ascii="Calibri" w:hAnsi="Calibri"/>
          <w:szCs w:val="18"/>
        </w:rPr>
        <w:t>https://aka.ms/licensingdocs</w:t>
      </w:r>
      <w:r w:rsidRPr="00BC38D2">
        <w:rPr>
          <w:rFonts w:ascii="Calibri" w:hAnsi="Calibri"/>
          <w:szCs w:val="18"/>
        </w:rPr>
        <w:fldChar w:fldCharType="end"/>
      </w:r>
      <w:bookmarkEnd w:id="22"/>
      <w:r w:rsidRPr="00BC38D2">
        <w:rPr>
          <w:rFonts w:ascii="Calibri" w:hAnsi="Calibri"/>
          <w:szCs w:val="18"/>
          <w:rtl/>
        </w:rPr>
        <w:t xml:space="preserve"> أو الاتصال بالبائع الذي يتعامل معه أو مدير حساب </w:t>
      </w:r>
      <w:r w:rsidRPr="00BC38D2">
        <w:rPr>
          <w:rFonts w:ascii="Calibri" w:hAnsi="Calibri"/>
          <w:szCs w:val="18"/>
        </w:rPr>
        <w:t>Microsoft</w:t>
      </w:r>
      <w:r w:rsidRPr="00BC38D2">
        <w:rPr>
          <w:rFonts w:ascii="Calibri" w:hAnsi="Calibri"/>
          <w:szCs w:val="18"/>
          <w:rtl/>
        </w:rPr>
        <w:t>.</w:t>
      </w:r>
    </w:p>
    <w:bookmarkStart w:id="23" w:name="_Hlk494736247"/>
    <w:bookmarkStart w:id="24" w:name="_Hlk494736381"/>
    <w:p w14:paraId="5CA89841" w14:textId="75CDCB71" w:rsidR="0074788A" w:rsidRPr="00333C80" w:rsidRDefault="00C942A4" w:rsidP="0074788A">
      <w:pPr>
        <w:pStyle w:val="ProductList-Body"/>
        <w:shd w:val="clear" w:color="auto" w:fill="A6A6A6" w:themeFill="background1" w:themeFillShade="A6"/>
        <w:spacing w:after="120"/>
        <w:jc w:val="right"/>
        <w:rPr>
          <w:rFonts w:ascii="Calibri" w:hAnsi="Calibri"/>
        </w:rPr>
      </w:pPr>
      <w:r w:rsidRPr="00333C80">
        <w:rPr>
          <w:rFonts w:ascii="Calibri" w:hAnsi="Calibri"/>
        </w:rPr>
        <w:fldChar w:fldCharType="begin"/>
      </w:r>
      <w:r w:rsidRPr="00333C80">
        <w:rPr>
          <w:rFonts w:ascii="Calibri" w:hAnsi="Calibri"/>
        </w:rPr>
        <w:instrText>HYPERLINK \l "TableofContents"</w:instrText>
      </w:r>
      <w:r w:rsidRPr="00333C80">
        <w:rPr>
          <w:rFonts w:ascii="Calibri" w:hAnsi="Calibri"/>
        </w:rPr>
      </w:r>
      <w:r w:rsidRPr="00333C80">
        <w:rPr>
          <w:rFonts w:ascii="Calibri" w:hAnsi="Calibri"/>
        </w:rPr>
        <w:fldChar w:fldCharType="separate"/>
      </w:r>
      <w:r w:rsidRPr="00333C80">
        <w:rPr>
          <w:rStyle w:val="Hyperlink"/>
          <w:rFonts w:ascii="Calibri" w:hAnsi="Calibri"/>
          <w:sz w:val="16"/>
          <w:szCs w:val="16"/>
          <w:rtl/>
        </w:rPr>
        <w:t>جدول المحتويات</w:t>
      </w:r>
      <w:r w:rsidRPr="00333C80">
        <w:rPr>
          <w:rFonts w:ascii="Calibri" w:hAnsi="Calibri"/>
        </w:rPr>
        <w:fldChar w:fldCharType="end"/>
      </w:r>
      <w:r w:rsidRPr="00333C80">
        <w:rPr>
          <w:rFonts w:ascii="Calibri" w:hAnsi="Calibri"/>
          <w:sz w:val="16"/>
          <w:szCs w:val="16"/>
          <w:rtl/>
        </w:rPr>
        <w:t xml:space="preserve"> / </w:t>
      </w:r>
      <w:hyperlink w:anchor="GeneralTerms" w:tooltip="الشروط العامة" w:history="1">
        <w:r w:rsidRPr="00333C80">
          <w:rPr>
            <w:rStyle w:val="Hyperlink"/>
            <w:rFonts w:ascii="Calibri" w:hAnsi="Calibri"/>
            <w:sz w:val="16"/>
            <w:szCs w:val="16"/>
            <w:rtl/>
          </w:rPr>
          <w:t>الشروط العامة</w:t>
        </w:r>
      </w:hyperlink>
    </w:p>
    <w:p w14:paraId="40E64317" w14:textId="77777777" w:rsidR="0074788A" w:rsidRPr="00333C80" w:rsidRDefault="0074788A" w:rsidP="007829B6">
      <w:pPr>
        <w:pStyle w:val="ProductList-Body"/>
        <w:spacing w:after="120"/>
        <w:rPr>
          <w:rFonts w:ascii="Calibri" w:hAnsi="Calibri"/>
        </w:rPr>
      </w:pPr>
    </w:p>
    <w:p w14:paraId="6B34AF1C" w14:textId="0C0681DF" w:rsidR="00D11AA3" w:rsidRPr="00333C80" w:rsidRDefault="00D11AA3" w:rsidP="007829B6">
      <w:pPr>
        <w:pStyle w:val="ProductList-Body"/>
        <w:spacing w:after="120"/>
        <w:rPr>
          <w:rFonts w:ascii="Calibri" w:hAnsi="Calibri"/>
        </w:rPr>
        <w:sectPr w:rsidR="00D11AA3" w:rsidRPr="00333C80" w:rsidSect="0051121F">
          <w:footerReference w:type="default" r:id="rId18"/>
          <w:footerReference w:type="first" r:id="rId19"/>
          <w:type w:val="continuous"/>
          <w:pgSz w:w="12240" w:h="15840"/>
          <w:pgMar w:top="1440" w:right="720" w:bottom="1440" w:left="720" w:header="720" w:footer="720" w:gutter="0"/>
          <w:cols w:space="720"/>
          <w:titlePg/>
          <w:bidi/>
          <w:docGrid w:linePitch="360"/>
        </w:sectPr>
      </w:pPr>
    </w:p>
    <w:p w14:paraId="671361CB" w14:textId="77777777" w:rsidR="009776B9" w:rsidRPr="00F03ECD" w:rsidRDefault="009776B9" w:rsidP="007829B6">
      <w:pPr>
        <w:pStyle w:val="ProductList-SectionHeading"/>
        <w:spacing w:after="120"/>
        <w:outlineLvl w:val="0"/>
        <w:rPr>
          <w:rFonts w:ascii="Calibri" w:hAnsi="Calibri"/>
          <w:szCs w:val="40"/>
        </w:rPr>
      </w:pPr>
      <w:bookmarkStart w:id="25" w:name="_Toc507768537"/>
      <w:bookmarkStart w:id="26" w:name="_Toc6563786"/>
      <w:bookmarkStart w:id="27" w:name="_Toc26883659"/>
      <w:bookmarkStart w:id="28" w:name="_Toc155360358"/>
      <w:bookmarkStart w:id="29" w:name="Definitions"/>
      <w:bookmarkEnd w:id="23"/>
      <w:bookmarkEnd w:id="24"/>
      <w:r w:rsidRPr="00F03ECD">
        <w:rPr>
          <w:rFonts w:ascii="Calibri" w:hAnsi="Calibri"/>
          <w:szCs w:val="40"/>
          <w:rtl/>
        </w:rPr>
        <w:t>التعريفات</w:t>
      </w:r>
      <w:bookmarkEnd w:id="25"/>
      <w:bookmarkEnd w:id="26"/>
      <w:bookmarkEnd w:id="27"/>
      <w:bookmarkEnd w:id="28"/>
    </w:p>
    <w:bookmarkEnd w:id="29"/>
    <w:p w14:paraId="6C413524" w14:textId="77777777" w:rsidR="002672B0" w:rsidRPr="007745AA" w:rsidRDefault="002672B0" w:rsidP="002672B0">
      <w:pPr>
        <w:pStyle w:val="ProductList-Body"/>
        <w:spacing w:after="120"/>
        <w:rPr>
          <w:szCs w:val="18"/>
        </w:rPr>
      </w:pPr>
      <w:r w:rsidRPr="007745AA">
        <w:rPr>
          <w:szCs w:val="18"/>
          <w:rtl/>
        </w:rPr>
        <w:t xml:space="preserve">تحمل المصطلحات المحاطة بعلامة تنصيص المستخدمة والواردة دون تعريف بملحق </w:t>
      </w:r>
      <w:r w:rsidRPr="007745AA">
        <w:rPr>
          <w:szCs w:val="18"/>
        </w:rPr>
        <w:t>DPA</w:t>
      </w:r>
      <w:r w:rsidRPr="007745AA">
        <w:rPr>
          <w:szCs w:val="18"/>
          <w:rtl/>
        </w:rPr>
        <w:t xml:space="preserve"> هذا المعاني الموضحة لها في اتفاقية العميل. تُستخدم المصطلحات المعرّفة التالية في ملحق </w:t>
      </w:r>
      <w:r w:rsidRPr="007745AA">
        <w:rPr>
          <w:szCs w:val="18"/>
        </w:rPr>
        <w:t>DPA</w:t>
      </w:r>
      <w:r w:rsidRPr="007745AA">
        <w:rPr>
          <w:szCs w:val="18"/>
          <w:rtl/>
        </w:rPr>
        <w:t xml:space="preserve"> هذا:</w:t>
      </w:r>
    </w:p>
    <w:p w14:paraId="1D689A74"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تعني عبارة "بيانات العميل" جميع البيانات، بما في ذلك كافة الملفات النصية أو الصوتية أو الفيديو أو الصور، والبرامج، التي يقدمها العميل، أو من ينوب عنه، إلى </w:t>
      </w:r>
      <w:r w:rsidRPr="00F03ECD">
        <w:rPr>
          <w:rFonts w:ascii="Calibri" w:hAnsi="Calibri"/>
          <w:szCs w:val="18"/>
        </w:rPr>
        <w:t>Microsoft</w:t>
      </w:r>
      <w:r w:rsidRPr="00F03ECD">
        <w:rPr>
          <w:rFonts w:ascii="Calibri" w:hAnsi="Calibri"/>
          <w:szCs w:val="18"/>
          <w:rtl/>
        </w:rPr>
        <w:t xml:space="preserve"> من خلال استخدام الخدمة عبر الإنترنت. ولا تتضمن بيانات العميل بيانات الخدمات الاحترافية.</w:t>
      </w:r>
    </w:p>
    <w:p w14:paraId="50FA0EF5"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يشير مصطلح "متطلبات حماية البيانات" إلى لائحة </w:t>
      </w:r>
      <w:r w:rsidRPr="00F03ECD">
        <w:rPr>
          <w:rFonts w:ascii="Calibri" w:hAnsi="Calibri"/>
          <w:szCs w:val="18"/>
        </w:rPr>
        <w:t>GDPR</w:t>
      </w:r>
      <w:r w:rsidRPr="00F03ECD">
        <w:rPr>
          <w:rFonts w:ascii="Calibri" w:hAnsi="Calibri"/>
          <w:szCs w:val="18"/>
          <w:rtl/>
        </w:rPr>
        <w:t xml:space="preserve"> والقوانين المحلية لحماية البيانات المطبقة في المنطقة الاقتصادية الأوروبية </w:t>
      </w:r>
      <w:r w:rsidRPr="00F03ECD">
        <w:rPr>
          <w:rFonts w:ascii="Calibri" w:hAnsi="Calibri"/>
          <w:szCs w:val="18"/>
        </w:rPr>
        <w:t>(EEA)</w:t>
      </w:r>
      <w:r w:rsidRPr="00F03ECD">
        <w:rPr>
          <w:rFonts w:ascii="Calibri" w:hAnsi="Calibri"/>
          <w:szCs w:val="18"/>
          <w:rtl/>
        </w:rPr>
        <w:t xml:space="preserve">/الاتحاد الأوروبي </w:t>
      </w:r>
      <w:r w:rsidRPr="00F03ECD">
        <w:rPr>
          <w:rFonts w:ascii="Calibri" w:hAnsi="Calibri"/>
          <w:szCs w:val="18"/>
        </w:rPr>
        <w:t>(EU)</w:t>
      </w:r>
      <w:r w:rsidRPr="00F03ECD">
        <w:rPr>
          <w:rFonts w:ascii="Calibri" w:hAnsi="Calibri"/>
          <w:szCs w:val="18"/>
          <w:rtl/>
        </w:rPr>
        <w:t xml:space="preserve"> والقوانين واللوائح المعمول بها والمتطلبات القانونية الأخرى المرتبطة بـ (أ) أمن البيانات والخصوصية، و(ب) استخدام البيانات الشخصية وتجميعها والاحتفاظ بها وتخزينها وتأمينها وإفشائها ونقلها والتخلص منها ومعالجتها بأي طريقة أخرى.</w:t>
      </w:r>
    </w:p>
    <w:p w14:paraId="241CBD66"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تعني "شروط </w:t>
      </w:r>
      <w:r w:rsidRPr="00F03ECD">
        <w:rPr>
          <w:rFonts w:ascii="Calibri" w:hAnsi="Calibri"/>
          <w:szCs w:val="18"/>
        </w:rPr>
        <w:t>DPA</w:t>
      </w:r>
      <w:r w:rsidRPr="00F03ECD">
        <w:rPr>
          <w:rFonts w:ascii="Calibri" w:hAnsi="Calibri"/>
          <w:szCs w:val="18"/>
          <w:rtl/>
        </w:rPr>
        <w:t xml:space="preserve">" الشروط الواردة في ملحق </w:t>
      </w:r>
      <w:r w:rsidRPr="00F03ECD">
        <w:rPr>
          <w:rFonts w:ascii="Calibri" w:hAnsi="Calibri"/>
          <w:szCs w:val="18"/>
        </w:rPr>
        <w:t>DPA</w:t>
      </w:r>
      <w:r w:rsidRPr="00F03ECD">
        <w:rPr>
          <w:rFonts w:ascii="Calibri" w:hAnsi="Calibri"/>
          <w:szCs w:val="18"/>
          <w:rtl/>
        </w:rPr>
        <w:t xml:space="preserve"> وأي شروط خاصة بالمنتج في شروط المنتج التي تكمل شروط الخصوصية والأمان في ملحق </w:t>
      </w:r>
      <w:r w:rsidRPr="00F03ECD">
        <w:rPr>
          <w:rFonts w:ascii="Calibri" w:hAnsi="Calibri"/>
          <w:szCs w:val="18"/>
        </w:rPr>
        <w:t>DPA</w:t>
      </w:r>
      <w:r w:rsidRPr="00F03ECD">
        <w:rPr>
          <w:rFonts w:ascii="Calibri" w:hAnsi="Calibri"/>
          <w:szCs w:val="18"/>
          <w:rtl/>
        </w:rPr>
        <w:t xml:space="preserve"> لمنتج محدد (أو ميزة لأحد المنتجات) أو تعدلها على وجه الخصوص. في حالة وجود أي تعارض أو عدم اتساق بين شروط </w:t>
      </w:r>
      <w:r w:rsidRPr="00F03ECD">
        <w:rPr>
          <w:rFonts w:ascii="Calibri" w:hAnsi="Calibri"/>
          <w:szCs w:val="18"/>
        </w:rPr>
        <w:t>DPA</w:t>
      </w:r>
      <w:r w:rsidRPr="00F03ECD">
        <w:rPr>
          <w:rFonts w:ascii="Calibri" w:hAnsi="Calibri"/>
          <w:szCs w:val="18"/>
          <w:rtl/>
        </w:rPr>
        <w:t xml:space="preserve"> والشروط الخاصة بالمنتج، تكون أولوية التطبيق للشروط الخاصة بالمنتج فيما يتعلق بالمنتجات المعمول بها (أو ميزة هذا المنتج). </w:t>
      </w:r>
    </w:p>
    <w:p w14:paraId="6F8084EB" w14:textId="77777777" w:rsidR="00BD28D7" w:rsidRPr="00F03ECD" w:rsidRDefault="00B0233F" w:rsidP="00B0233F">
      <w:pPr>
        <w:pStyle w:val="ProductList-Body"/>
        <w:spacing w:after="120"/>
        <w:rPr>
          <w:rFonts w:ascii="Calibri" w:hAnsi="Calibri"/>
          <w:szCs w:val="18"/>
        </w:rPr>
      </w:pPr>
      <w:r w:rsidRPr="00F03ECD">
        <w:rPr>
          <w:rFonts w:ascii="Calibri" w:hAnsi="Calibri"/>
          <w:szCs w:val="18"/>
          <w:rtl/>
        </w:rPr>
        <w:t>يُقصد بمصطلح "اللائحة العامة لحماية البيانات" أو "</w:t>
      </w:r>
      <w:r w:rsidRPr="00F03ECD">
        <w:rPr>
          <w:rFonts w:ascii="Calibri" w:hAnsi="Calibri"/>
          <w:szCs w:val="18"/>
        </w:rPr>
        <w:t>GDPR</w:t>
      </w:r>
      <w:r w:rsidRPr="00F03ECD">
        <w:rPr>
          <w:rFonts w:ascii="Calibri" w:hAnsi="Calibri"/>
          <w:szCs w:val="18"/>
          <w:rtl/>
        </w:rPr>
        <w:t xml:space="preserve">" لائحة الاتحاد الأوروبي </w:t>
      </w:r>
      <w:r w:rsidRPr="00F03ECD">
        <w:rPr>
          <w:rFonts w:ascii="Calibri" w:hAnsi="Calibri"/>
          <w:szCs w:val="18"/>
          <w:lang w:bidi=""/>
        </w:rPr>
        <w:t>(EU) 2016/679</w:t>
      </w:r>
      <w:r w:rsidRPr="00F03ECD">
        <w:rPr>
          <w:rFonts w:ascii="Calibri" w:hAnsi="Calibri"/>
          <w:szCs w:val="18"/>
          <w:rtl/>
        </w:rPr>
        <w:t xml:space="preserve"> التي فرضها البرلمان الأوروبي والمجلس الأوروبي في </w:t>
      </w:r>
      <w:r w:rsidRPr="00F03ECD">
        <w:rPr>
          <w:rFonts w:ascii="Calibri" w:hAnsi="Calibri"/>
          <w:szCs w:val="18"/>
          <w:lang w:bidi=""/>
        </w:rPr>
        <w:t>27</w:t>
      </w:r>
      <w:r w:rsidRPr="00F03ECD">
        <w:rPr>
          <w:rFonts w:ascii="Calibri" w:hAnsi="Calibri"/>
          <w:szCs w:val="18"/>
          <w:rtl/>
        </w:rPr>
        <w:t xml:space="preserve"> أبريل </w:t>
      </w:r>
      <w:r w:rsidRPr="00F03ECD">
        <w:rPr>
          <w:rFonts w:ascii="Calibri" w:hAnsi="Calibri"/>
          <w:szCs w:val="18"/>
          <w:lang w:bidi=""/>
        </w:rPr>
        <w:t>2016</w:t>
      </w:r>
      <w:r w:rsidRPr="00F03ECD">
        <w:rPr>
          <w:rFonts w:ascii="Calibri" w:hAnsi="Calibri"/>
          <w:szCs w:val="18"/>
          <w:rtl/>
        </w:rPr>
        <w:t xml:space="preserve"> حول حماية الأشخاص الطبيعيين فيما يتعلق بمعالجة البيانات الشخصية وحول حرية انتقال مثل هذه البيانات، والتي تلغي التوجيه </w:t>
      </w:r>
      <w:r w:rsidRPr="00F03ECD">
        <w:rPr>
          <w:rFonts w:ascii="Calibri" w:hAnsi="Calibri"/>
          <w:szCs w:val="18"/>
          <w:lang w:bidi=""/>
        </w:rPr>
        <w:t>95/46/EC</w:t>
      </w:r>
      <w:r w:rsidRPr="00F03ECD">
        <w:rPr>
          <w:rFonts w:ascii="Calibri" w:hAnsi="Calibri"/>
          <w:szCs w:val="18"/>
          <w:rtl/>
        </w:rPr>
        <w:t xml:space="preserve"> (اللائحة العامة لحماية البيانات).</w:t>
      </w:r>
    </w:p>
    <w:p w14:paraId="7D9AB736" w14:textId="09F0A1EC"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يشير مصطلح "قوانين حماية البيانات المحلية المطبقة في المنطقة الاقتصادية الأوروبية </w:t>
      </w:r>
      <w:r w:rsidRPr="00F03ECD">
        <w:rPr>
          <w:rFonts w:ascii="Calibri" w:hAnsi="Calibri"/>
          <w:szCs w:val="18"/>
        </w:rPr>
        <w:t>(EEA)</w:t>
      </w:r>
      <w:r w:rsidRPr="00F03ECD">
        <w:rPr>
          <w:rFonts w:ascii="Calibri" w:hAnsi="Calibri"/>
          <w:szCs w:val="18"/>
          <w:rtl/>
        </w:rPr>
        <w:t xml:space="preserve">/الاتحاد الأوروبي </w:t>
      </w:r>
      <w:r w:rsidRPr="00F03ECD">
        <w:rPr>
          <w:rFonts w:ascii="Calibri" w:hAnsi="Calibri"/>
          <w:szCs w:val="18"/>
        </w:rPr>
        <w:t>(EU)</w:t>
      </w:r>
      <w:r w:rsidRPr="00F03ECD">
        <w:rPr>
          <w:rFonts w:ascii="Calibri" w:hAnsi="Calibri"/>
          <w:szCs w:val="18"/>
          <w:rtl/>
        </w:rPr>
        <w:t xml:space="preserve">" إلى اللوائح والتشريعات الثانوية المنفِذة للائحة </w:t>
      </w:r>
      <w:r w:rsidRPr="00F03ECD">
        <w:rPr>
          <w:rFonts w:ascii="Calibri" w:hAnsi="Calibri"/>
          <w:szCs w:val="18"/>
        </w:rPr>
        <w:t>GDPR</w:t>
      </w:r>
      <w:r w:rsidRPr="00F03ECD">
        <w:rPr>
          <w:rFonts w:ascii="Calibri" w:hAnsi="Calibri"/>
          <w:szCs w:val="18"/>
          <w:rtl/>
        </w:rPr>
        <w:t xml:space="preserve">. </w:t>
      </w:r>
    </w:p>
    <w:p w14:paraId="3373858F" w14:textId="5AE09F76" w:rsidR="00B0233F" w:rsidRPr="008032B3" w:rsidRDefault="00B0233F" w:rsidP="00B0233F">
      <w:pPr>
        <w:pStyle w:val="ProductList-Body"/>
        <w:spacing w:after="120"/>
        <w:rPr>
          <w:rFonts w:ascii="Calibri" w:hAnsi="Calibri"/>
          <w:spacing w:val="-2"/>
          <w:szCs w:val="18"/>
        </w:rPr>
      </w:pPr>
      <w:r w:rsidRPr="008032B3">
        <w:rPr>
          <w:rFonts w:ascii="Calibri" w:hAnsi="Calibri"/>
          <w:spacing w:val="-2"/>
          <w:szCs w:val="18"/>
          <w:rtl/>
        </w:rPr>
        <w:t xml:space="preserve">يُقصد بمصطلح "شروط لائحة </w:t>
      </w:r>
      <w:r w:rsidRPr="008032B3">
        <w:rPr>
          <w:rFonts w:ascii="Calibri" w:hAnsi="Calibri"/>
          <w:spacing w:val="-2"/>
          <w:szCs w:val="18"/>
        </w:rPr>
        <w:t>GDPR</w:t>
      </w:r>
      <w:r w:rsidRPr="008032B3">
        <w:rPr>
          <w:rFonts w:ascii="Calibri" w:hAnsi="Calibri"/>
          <w:spacing w:val="-2"/>
          <w:szCs w:val="18"/>
          <w:rtl/>
        </w:rPr>
        <w:t xml:space="preserve">" الشروط الواردة في </w:t>
      </w:r>
      <w:hyperlink w:anchor="Attachment1" w:history="1">
        <w:r w:rsidRPr="008032B3">
          <w:rPr>
            <w:rStyle w:val="Hyperlink"/>
            <w:rFonts w:ascii="Calibri" w:hAnsi="Calibri"/>
            <w:spacing w:val="-2"/>
            <w:szCs w:val="18"/>
            <w:rtl/>
          </w:rPr>
          <w:t xml:space="preserve">المرفق </w:t>
        </w:r>
        <w:r w:rsidRPr="008032B3">
          <w:rPr>
            <w:rStyle w:val="Hyperlink"/>
            <w:rFonts w:ascii="Calibri" w:hAnsi="Calibri"/>
            <w:spacing w:val="-2"/>
            <w:szCs w:val="18"/>
            <w:lang w:bidi=""/>
          </w:rPr>
          <w:t>1</w:t>
        </w:r>
      </w:hyperlink>
      <w:r w:rsidRPr="008032B3">
        <w:rPr>
          <w:rFonts w:ascii="Calibri" w:hAnsi="Calibri"/>
          <w:spacing w:val="-2"/>
          <w:szCs w:val="18"/>
          <w:rtl/>
        </w:rPr>
        <w:t xml:space="preserve"> التي تقدم </w:t>
      </w:r>
      <w:r w:rsidRPr="008032B3">
        <w:rPr>
          <w:rFonts w:ascii="Calibri" w:hAnsi="Calibri"/>
          <w:spacing w:val="-2"/>
          <w:szCs w:val="18"/>
        </w:rPr>
        <w:t>Microsoft</w:t>
      </w:r>
      <w:r w:rsidRPr="008032B3">
        <w:rPr>
          <w:rFonts w:ascii="Calibri" w:hAnsi="Calibri"/>
          <w:spacing w:val="-2"/>
          <w:szCs w:val="18"/>
          <w:rtl/>
        </w:rPr>
        <w:t xml:space="preserve"> بموجبها تعهدات ملزِمة بشأن معالجتها للبيانات الشخصية وفقًا لمتطلبات المادة </w:t>
      </w:r>
      <w:r w:rsidRPr="008032B3">
        <w:rPr>
          <w:rFonts w:ascii="Calibri" w:hAnsi="Calibri"/>
          <w:spacing w:val="-2"/>
          <w:szCs w:val="18"/>
          <w:lang w:bidi=""/>
        </w:rPr>
        <w:t>28</w:t>
      </w:r>
      <w:r w:rsidRPr="008032B3">
        <w:rPr>
          <w:rFonts w:ascii="Calibri" w:hAnsi="Calibri"/>
          <w:spacing w:val="-2"/>
          <w:szCs w:val="18"/>
          <w:rtl/>
        </w:rPr>
        <w:t xml:space="preserve"> من لائحة </w:t>
      </w:r>
      <w:r w:rsidRPr="008032B3">
        <w:rPr>
          <w:rFonts w:ascii="Calibri" w:hAnsi="Calibri"/>
          <w:spacing w:val="-2"/>
          <w:szCs w:val="18"/>
        </w:rPr>
        <w:t>GDPR</w:t>
      </w:r>
      <w:r w:rsidRPr="008032B3">
        <w:rPr>
          <w:rFonts w:ascii="Calibri" w:hAnsi="Calibri"/>
          <w:spacing w:val="-2"/>
          <w:szCs w:val="18"/>
          <w:rtl/>
        </w:rPr>
        <w:t>.</w:t>
      </w:r>
    </w:p>
    <w:p w14:paraId="71D78B00"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يشير مصطلح "البيانات الشخصية" إلى أية معلومات تتعلق بشخص طبيعي محدد الهوية أو يمكن تحديد هويته. الشخص الطبيعي الذي يمكن تحديد هويته هو شخص يمكن معرفته على وجه التحديد، بشكل مباشر أو غير مباشر، بالرجوع إلى معرِّف ما مثل الاسم أو رقم الهوية أو بيانات الموقع أو معرِّف ما عبر شبكة الإنترنت أو بالرجوع إلى عامل واحد أو أكثر يحدد الهوية البدنية أو النفسية أو الجينية أو العقلية أو الاقتصادية أو الثقافية أو الاجتماعية لهذا الشخص الطبيعي. </w:t>
      </w:r>
    </w:p>
    <w:p w14:paraId="74FC66D9"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مصطلح "المنتج" يحمل المعنى المنصوص عليه في اتفاقية الترخيص المجمع. ولتسهيل الرجوع إليه، يتضمن "المنتج" الخدمات عبر الإنترنت والبرامج، كل على النحو المحدد في اتفاقية الترخيص المجمع. </w:t>
      </w:r>
    </w:p>
    <w:p w14:paraId="120289BF"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يشير مصطلح "المنتجات والخدمات" إلى المنتجات والخدمات الاحترافية. وقد يختلف مدى توافر المنتج والخدمة الاحترافية حسب المنطقة، ويخضع تطبيق </w:t>
      </w:r>
      <w:r w:rsidRPr="00F03ECD">
        <w:rPr>
          <w:rFonts w:ascii="Calibri" w:hAnsi="Calibri"/>
          <w:szCs w:val="18"/>
        </w:rPr>
        <w:t>DPA</w:t>
      </w:r>
      <w:r w:rsidRPr="00F03ECD">
        <w:rPr>
          <w:rFonts w:ascii="Calibri" w:hAnsi="Calibri"/>
          <w:szCs w:val="18"/>
          <w:rtl/>
        </w:rPr>
        <w:t xml:space="preserve"> هذا على منتجات وخدمات احترافية محددة للقيود الواردة في قسم النطاق في ملحق </w:t>
      </w:r>
      <w:r w:rsidRPr="00F03ECD">
        <w:rPr>
          <w:rFonts w:ascii="Calibri" w:hAnsi="Calibri"/>
          <w:szCs w:val="18"/>
        </w:rPr>
        <w:t>DPA</w:t>
      </w:r>
      <w:r w:rsidRPr="00F03ECD">
        <w:rPr>
          <w:rFonts w:ascii="Calibri" w:hAnsi="Calibri"/>
          <w:szCs w:val="18"/>
          <w:rtl/>
        </w:rPr>
        <w:t xml:space="preserve"> هذا.</w:t>
      </w:r>
    </w:p>
    <w:p w14:paraId="5AC2D0AE" w14:textId="77777777" w:rsidR="009B4E1F" w:rsidRPr="007745AA" w:rsidRDefault="009B4E1F" w:rsidP="009B4E1F">
      <w:pPr>
        <w:pStyle w:val="ProductList-Body"/>
        <w:spacing w:after="120"/>
        <w:rPr>
          <w:szCs w:val="18"/>
        </w:rPr>
      </w:pPr>
      <w:r w:rsidRPr="007745AA">
        <w:rPr>
          <w:szCs w:val="18"/>
          <w:rtl/>
        </w:rPr>
        <w:t xml:space="preserve">يشير مصطلح "الخدمات الاحترافية" إلى الخدمات التالية: (أ) خدمات </w:t>
      </w:r>
      <w:r w:rsidRPr="007745AA">
        <w:rPr>
          <w:szCs w:val="18"/>
        </w:rPr>
        <w:t>Microsoft</w:t>
      </w:r>
      <w:r w:rsidRPr="007745AA">
        <w:rPr>
          <w:szCs w:val="18"/>
          <w:rtl/>
        </w:rPr>
        <w:t xml:space="preserve"> الاستشارية، والتي تتكون من خدمات التخطيط والاستشارة والإرشاد وترحيل البيانات والنشر وتطوير الحلول/البرامج المقدمة بموجب أمر العمل المتعلق بخدمات </w:t>
      </w:r>
      <w:r w:rsidRPr="007745AA">
        <w:rPr>
          <w:szCs w:val="18"/>
        </w:rPr>
        <w:t>Enterprise</w:t>
      </w:r>
      <w:r w:rsidRPr="007745AA">
        <w:rPr>
          <w:szCs w:val="18"/>
          <w:rtl/>
        </w:rPr>
        <w:t xml:space="preserve"> من </w:t>
      </w:r>
      <w:r w:rsidRPr="007745AA">
        <w:rPr>
          <w:szCs w:val="18"/>
        </w:rPr>
        <w:t>Microsoft</w:t>
      </w:r>
      <w:r w:rsidRPr="007745AA">
        <w:rPr>
          <w:szCs w:val="18"/>
          <w:rtl/>
        </w:rPr>
        <w:t xml:space="preserve"> أو، عند الاتفاق على ذلك في وصف المشروع، بموجب إحدى اتفاقيات تسريع أحمال العمل السحابية التي تتضمن ملحق </w:t>
      </w:r>
      <w:r w:rsidRPr="007745AA">
        <w:rPr>
          <w:szCs w:val="18"/>
        </w:rPr>
        <w:t>DPA</w:t>
      </w:r>
      <w:r w:rsidRPr="007745AA">
        <w:rPr>
          <w:szCs w:val="18"/>
          <w:rtl/>
        </w:rPr>
        <w:t xml:space="preserve"> هذا بالإشارة إليه؛ (ب) وخدمات الدعم التقني المقدمة من </w:t>
      </w:r>
      <w:r w:rsidRPr="007745AA">
        <w:rPr>
          <w:szCs w:val="18"/>
        </w:rPr>
        <w:t>Microsoft</w:t>
      </w:r>
      <w:r w:rsidRPr="007745AA">
        <w:rPr>
          <w:szCs w:val="18"/>
          <w:rtl/>
        </w:rPr>
        <w:t xml:space="preserve">، والتي تساعد العملاء على تحديد المشكلات التي تؤثر على المنتجات وحلها، بما في ذلك الدعم التقني المقدم كجزء من خدمات الدعم المُوحَّد أو الدعم المميز من </w:t>
      </w:r>
      <w:r w:rsidRPr="007745AA">
        <w:rPr>
          <w:szCs w:val="18"/>
        </w:rPr>
        <w:t>Microsoft</w:t>
      </w:r>
      <w:r w:rsidRPr="007745AA">
        <w:rPr>
          <w:szCs w:val="18"/>
          <w:rtl/>
        </w:rPr>
        <w:t xml:space="preserve">، وأي خدمات دعم تقني تجارية أخرى. لا تشمل الخدمات الاحترافية المنتجات أو الخدمات الاحترافية التكميلية لأغراض </w:t>
      </w:r>
      <w:r w:rsidRPr="007745AA">
        <w:rPr>
          <w:szCs w:val="18"/>
        </w:rPr>
        <w:t>DPA</w:t>
      </w:r>
      <w:r w:rsidRPr="007745AA">
        <w:rPr>
          <w:szCs w:val="18"/>
          <w:rtl/>
        </w:rPr>
        <w:t xml:space="preserve"> فقط.</w:t>
      </w:r>
    </w:p>
    <w:p w14:paraId="5706395E"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"بيانات الخدمات الاحترافية" تعني جميع البيانات، بما في ذلك جميع النصوص أو الأصوات أو الفيديو أو ملفات الصور أو البرامج التي يتم تقديمها إلى </w:t>
      </w:r>
      <w:r w:rsidRPr="00F03ECD">
        <w:rPr>
          <w:rFonts w:ascii="Calibri" w:hAnsi="Calibri"/>
          <w:szCs w:val="18"/>
        </w:rPr>
        <w:t>Microsoft</w:t>
      </w:r>
      <w:r w:rsidRPr="00F03ECD">
        <w:rPr>
          <w:rFonts w:ascii="Calibri" w:hAnsi="Calibri"/>
          <w:szCs w:val="18"/>
          <w:rtl/>
        </w:rPr>
        <w:t xml:space="preserve"> بواسطة العميل أو نيابةً عنه (أو التي يقوم العميل بتخويل </w:t>
      </w:r>
      <w:r w:rsidRPr="00F03ECD">
        <w:rPr>
          <w:rFonts w:ascii="Calibri" w:hAnsi="Calibri"/>
          <w:szCs w:val="18"/>
        </w:rPr>
        <w:t>Microsoft</w:t>
      </w:r>
      <w:r w:rsidRPr="00F03ECD">
        <w:rPr>
          <w:rFonts w:ascii="Calibri" w:hAnsi="Calibri"/>
          <w:szCs w:val="18"/>
          <w:rtl/>
        </w:rPr>
        <w:t xml:space="preserve"> بالحصول عليها من أحد المنتجات) أو التي يتم الحصول عليها أو معالجتها خلافًا لذلك بواسطة </w:t>
      </w:r>
      <w:r w:rsidRPr="00F03ECD">
        <w:rPr>
          <w:rFonts w:ascii="Calibri" w:hAnsi="Calibri"/>
          <w:szCs w:val="18"/>
        </w:rPr>
        <w:t>Microsoft</w:t>
      </w:r>
      <w:r w:rsidRPr="00F03ECD">
        <w:rPr>
          <w:rFonts w:ascii="Calibri" w:hAnsi="Calibri"/>
          <w:szCs w:val="18"/>
          <w:rtl/>
        </w:rPr>
        <w:t xml:space="preserve"> أو نيابةً عنها من خلال التعاقد مع </w:t>
      </w:r>
      <w:r w:rsidRPr="00F03ECD">
        <w:rPr>
          <w:rFonts w:ascii="Calibri" w:hAnsi="Calibri"/>
          <w:szCs w:val="18"/>
        </w:rPr>
        <w:t>Microsoft</w:t>
      </w:r>
      <w:r w:rsidRPr="00F03ECD">
        <w:rPr>
          <w:rFonts w:ascii="Calibri" w:hAnsi="Calibri"/>
          <w:szCs w:val="18"/>
          <w:rtl/>
        </w:rPr>
        <w:t xml:space="preserve"> للحصول على الخدمات الاحترافية. </w:t>
      </w:r>
    </w:p>
    <w:p w14:paraId="24D3B387"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يشير مصطلح "البنود التعاقدية القياسية لعام </w:t>
      </w:r>
      <w:r w:rsidRPr="00F03ECD">
        <w:rPr>
          <w:rFonts w:ascii="Calibri" w:hAnsi="Calibri"/>
          <w:szCs w:val="18"/>
          <w:lang w:bidi=""/>
        </w:rPr>
        <w:t>2021</w:t>
      </w:r>
      <w:r w:rsidRPr="00F03ECD">
        <w:rPr>
          <w:rFonts w:ascii="Calibri" w:hAnsi="Calibri"/>
          <w:szCs w:val="18"/>
          <w:rtl/>
        </w:rPr>
        <w:t xml:space="preserve">" إلى بنود حماية البيانات القياسية (الوحدة المتعلقة بنقل البيانات من معالج إلى معالج) بين </w:t>
      </w:r>
      <w:r w:rsidRPr="00F03ECD">
        <w:rPr>
          <w:rFonts w:ascii="Calibri" w:hAnsi="Calibri"/>
          <w:szCs w:val="18"/>
        </w:rPr>
        <w:t>Microsoft Ireland Operations Limited</w:t>
      </w:r>
      <w:r w:rsidRPr="00F03ECD">
        <w:rPr>
          <w:rFonts w:ascii="Calibri" w:hAnsi="Calibri"/>
          <w:szCs w:val="18"/>
          <w:rtl/>
        </w:rPr>
        <w:t xml:space="preserve"> وشركة </w:t>
      </w:r>
      <w:r w:rsidRPr="00F03ECD">
        <w:rPr>
          <w:rFonts w:ascii="Calibri" w:hAnsi="Calibri"/>
          <w:szCs w:val="18"/>
        </w:rPr>
        <w:t>Microsoft Corporation</w:t>
      </w:r>
      <w:r w:rsidRPr="00F03ECD">
        <w:rPr>
          <w:rFonts w:ascii="Calibri" w:hAnsi="Calibri"/>
          <w:szCs w:val="18"/>
          <w:rtl/>
        </w:rPr>
        <w:t xml:space="preserve"> المتعلقة بنقل البيانات الشخصية من المعالجين في المنطقة الاقتصادية الأوروبية </w:t>
      </w:r>
      <w:r w:rsidRPr="00F03ECD">
        <w:rPr>
          <w:rFonts w:ascii="Calibri" w:hAnsi="Calibri"/>
          <w:szCs w:val="18"/>
        </w:rPr>
        <w:t>(EEA)</w:t>
      </w:r>
      <w:r w:rsidRPr="00F03ECD">
        <w:rPr>
          <w:rFonts w:ascii="Calibri" w:hAnsi="Calibri"/>
          <w:szCs w:val="18"/>
          <w:rtl/>
        </w:rPr>
        <w:t xml:space="preserve"> إلى المعالجين الموجودين في بلدان أخرى لا تضمن مستويات كافية من حماية البيانات، كما هو موضح في المادة </w:t>
      </w:r>
      <w:r w:rsidRPr="00F03ECD">
        <w:rPr>
          <w:rFonts w:ascii="Calibri" w:hAnsi="Calibri"/>
          <w:szCs w:val="18"/>
          <w:lang w:bidi=""/>
        </w:rPr>
        <w:t>46</w:t>
      </w:r>
      <w:r w:rsidRPr="00F03ECD">
        <w:rPr>
          <w:rFonts w:ascii="Calibri" w:hAnsi="Calibri"/>
          <w:szCs w:val="18"/>
          <w:rtl/>
        </w:rPr>
        <w:t xml:space="preserve"> من قانون </w:t>
      </w:r>
      <w:r w:rsidRPr="00F03ECD">
        <w:rPr>
          <w:rFonts w:ascii="Calibri" w:hAnsi="Calibri"/>
          <w:szCs w:val="18"/>
        </w:rPr>
        <w:t>GDPR</w:t>
      </w:r>
      <w:r w:rsidRPr="00F03ECD">
        <w:rPr>
          <w:rFonts w:ascii="Calibri" w:hAnsi="Calibri"/>
          <w:szCs w:val="18"/>
          <w:rtl/>
        </w:rPr>
        <w:t xml:space="preserve"> ومعتمد من المفوضية الأوروبية بموجب القرار </w:t>
      </w:r>
      <w:r w:rsidRPr="00F03ECD">
        <w:rPr>
          <w:rFonts w:ascii="Calibri" w:hAnsi="Calibri"/>
          <w:szCs w:val="18"/>
          <w:lang w:bidi=""/>
        </w:rPr>
        <w:t>2021/914/EC</w:t>
      </w:r>
      <w:r w:rsidRPr="00F03ECD">
        <w:rPr>
          <w:rFonts w:ascii="Calibri" w:hAnsi="Calibri"/>
          <w:szCs w:val="18"/>
          <w:rtl/>
        </w:rPr>
        <w:t xml:space="preserve">، بتاريخ </w:t>
      </w:r>
      <w:r w:rsidRPr="00F03ECD">
        <w:rPr>
          <w:rFonts w:ascii="Calibri" w:hAnsi="Calibri"/>
          <w:szCs w:val="18"/>
          <w:lang w:bidi=""/>
        </w:rPr>
        <w:t>4</w:t>
      </w:r>
      <w:r w:rsidRPr="00F03ECD">
        <w:rPr>
          <w:rFonts w:ascii="Calibri" w:hAnsi="Calibri"/>
          <w:szCs w:val="18"/>
          <w:rtl/>
        </w:rPr>
        <w:t xml:space="preserve"> يونيو لعام </w:t>
      </w:r>
      <w:r w:rsidRPr="00F03ECD">
        <w:rPr>
          <w:rFonts w:ascii="Calibri" w:hAnsi="Calibri"/>
          <w:szCs w:val="18"/>
          <w:lang w:bidi=""/>
        </w:rPr>
        <w:t>2021</w:t>
      </w:r>
      <w:r w:rsidRPr="00F03ECD">
        <w:rPr>
          <w:rFonts w:ascii="Calibri" w:hAnsi="Calibri"/>
          <w:szCs w:val="18"/>
          <w:rtl/>
        </w:rPr>
        <w:t>.</w:t>
      </w:r>
    </w:p>
    <w:p w14:paraId="689AF67E"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يشير مصطلح "المعالج الفرعي" إلى المعالجين الآخرين الذين تستعين بهم </w:t>
      </w:r>
      <w:r w:rsidRPr="00F03ECD">
        <w:rPr>
          <w:rFonts w:ascii="Calibri" w:hAnsi="Calibri"/>
          <w:szCs w:val="18"/>
        </w:rPr>
        <w:t>Microsoft</w:t>
      </w:r>
      <w:r w:rsidRPr="00F03ECD">
        <w:rPr>
          <w:rFonts w:ascii="Calibri" w:hAnsi="Calibri"/>
          <w:szCs w:val="18"/>
          <w:rtl/>
        </w:rPr>
        <w:t xml:space="preserve"> لمعالجة بيانات العميل وبيانات الخدمات الاحترافية والبيانات الشخصية، كما هو مذكور في المادة </w:t>
      </w:r>
      <w:r w:rsidRPr="00F03ECD">
        <w:rPr>
          <w:rFonts w:ascii="Calibri" w:hAnsi="Calibri"/>
          <w:szCs w:val="18"/>
          <w:lang w:bidi=""/>
        </w:rPr>
        <w:t>28</w:t>
      </w:r>
      <w:r w:rsidRPr="00F03ECD">
        <w:rPr>
          <w:rFonts w:ascii="Calibri" w:hAnsi="Calibri"/>
          <w:szCs w:val="18"/>
          <w:rtl/>
        </w:rPr>
        <w:t xml:space="preserve"> من لائحة </w:t>
      </w:r>
      <w:r w:rsidRPr="00F03ECD">
        <w:rPr>
          <w:rFonts w:ascii="Calibri" w:hAnsi="Calibri"/>
          <w:szCs w:val="18"/>
        </w:rPr>
        <w:t>GDPR</w:t>
      </w:r>
      <w:r w:rsidRPr="00F03ECD">
        <w:rPr>
          <w:rFonts w:ascii="Calibri" w:hAnsi="Calibri"/>
          <w:szCs w:val="18"/>
          <w:rtl/>
        </w:rPr>
        <w:t>.</w:t>
      </w:r>
      <w:r w:rsidRPr="00F03ECD">
        <w:rPr>
          <w:rFonts w:ascii="Calibri" w:hAnsi="Calibri"/>
          <w:szCs w:val="18"/>
          <w:rtl/>
        </w:rPr>
        <w:t xml:space="preserve">‬ </w:t>
      </w:r>
    </w:p>
    <w:p w14:paraId="1BEF1F4F" w14:textId="77777777" w:rsidR="00B0233F" w:rsidRPr="00F03ECD" w:rsidRDefault="00B0233F" w:rsidP="00B0233F">
      <w:pPr>
        <w:pStyle w:val="ProductList-Body"/>
        <w:spacing w:after="120"/>
        <w:rPr>
          <w:rFonts w:ascii="Calibri" w:hAnsi="Calibri"/>
          <w:szCs w:val="18"/>
        </w:rPr>
      </w:pPr>
      <w:r w:rsidRPr="00F03ECD">
        <w:rPr>
          <w:rFonts w:ascii="Calibri" w:hAnsi="Calibri"/>
          <w:szCs w:val="18"/>
          <w:rtl/>
        </w:rPr>
        <w:t xml:space="preserve">يشير مصطلح "الخدمات الاحترافية التكميلية" إلى طلبات الدعم التي تم تصعيدها من الدعم إلى فريق هندسة المنتجات لتسويتها وخدمات الاستشارات والدعم الأخرى من </w:t>
      </w:r>
      <w:r w:rsidRPr="00F03ECD">
        <w:rPr>
          <w:rFonts w:ascii="Calibri" w:hAnsi="Calibri"/>
          <w:szCs w:val="18"/>
        </w:rPr>
        <w:t>Microsoft</w:t>
      </w:r>
      <w:r w:rsidRPr="00F03ECD">
        <w:rPr>
          <w:rFonts w:ascii="Calibri" w:hAnsi="Calibri"/>
          <w:szCs w:val="18"/>
          <w:rtl/>
        </w:rPr>
        <w:t xml:space="preserve"> المقدمة فيما يتعلق بالمنتجات أو اتفاقية الترخيص المجمع التي لم يتم تضمينها في تعريف الخدمات الاحترافية. </w:t>
      </w:r>
    </w:p>
    <w:p w14:paraId="6D4DB565" w14:textId="3F90E3E1" w:rsidR="00DD6D76" w:rsidRPr="00F03ECD" w:rsidRDefault="00B0233F" w:rsidP="00B0233F">
      <w:pPr>
        <w:pStyle w:val="ProductList-Body"/>
        <w:spacing w:after="120"/>
        <w:rPr>
          <w:rFonts w:ascii="Calibri" w:hAnsi="Calibri"/>
          <w:szCs w:val="18"/>
        </w:rPr>
      </w:pPr>
      <w:r w:rsidRPr="00F03ECD">
        <w:rPr>
          <w:rFonts w:ascii="Calibri" w:hAnsi="Calibri"/>
          <w:szCs w:val="18"/>
          <w:rtl/>
        </w:rPr>
        <w:t xml:space="preserve">إن المصطلحات ذات الأحرف الصغيرة المستخدمة دون تعريف في ملحق </w:t>
      </w:r>
      <w:r w:rsidRPr="00F03ECD">
        <w:rPr>
          <w:rFonts w:ascii="Calibri" w:hAnsi="Calibri"/>
          <w:szCs w:val="18"/>
        </w:rPr>
        <w:t>DPA</w:t>
      </w:r>
      <w:r w:rsidRPr="00F03ECD">
        <w:rPr>
          <w:rFonts w:ascii="Calibri" w:hAnsi="Calibri"/>
          <w:szCs w:val="18"/>
          <w:rtl/>
        </w:rPr>
        <w:t xml:space="preserve"> هذا، مثل "اختراق البيانات الشخصية" و"المعالجة" و"المتحكم" و"المعالج" و"جمع المعلومات" و"صاحب البيانات"، تحمل المعنى ذاته الموضح في المادة </w:t>
      </w:r>
      <w:r w:rsidRPr="00F03ECD">
        <w:rPr>
          <w:rFonts w:ascii="Calibri" w:hAnsi="Calibri"/>
          <w:szCs w:val="18"/>
          <w:lang w:bidi=""/>
        </w:rPr>
        <w:t>4</w:t>
      </w:r>
      <w:r w:rsidRPr="00F03ECD">
        <w:rPr>
          <w:rFonts w:ascii="Calibri" w:hAnsi="Calibri"/>
          <w:szCs w:val="18"/>
          <w:rtl/>
        </w:rPr>
        <w:t xml:space="preserve"> من لائحة </w:t>
      </w:r>
      <w:r w:rsidRPr="00F03ECD">
        <w:rPr>
          <w:rFonts w:ascii="Calibri" w:hAnsi="Calibri"/>
          <w:szCs w:val="18"/>
        </w:rPr>
        <w:t>GDPR</w:t>
      </w:r>
      <w:r w:rsidRPr="00F03ECD">
        <w:rPr>
          <w:rFonts w:ascii="Calibri" w:hAnsi="Calibri"/>
          <w:szCs w:val="18"/>
          <w:rtl/>
        </w:rPr>
        <w:t xml:space="preserve">، بغض النظر عما إذا كانت لائحة </w:t>
      </w:r>
      <w:r w:rsidRPr="00F03ECD">
        <w:rPr>
          <w:rFonts w:ascii="Calibri" w:hAnsi="Calibri"/>
          <w:szCs w:val="18"/>
        </w:rPr>
        <w:t>GDPR</w:t>
      </w:r>
      <w:r w:rsidRPr="00F03ECD">
        <w:rPr>
          <w:rFonts w:ascii="Calibri" w:hAnsi="Calibri"/>
          <w:szCs w:val="18"/>
          <w:rtl/>
        </w:rPr>
        <w:t xml:space="preserve"> سارية أم لا. </w:t>
      </w:r>
    </w:p>
    <w:p w14:paraId="77C9E5E9" w14:textId="5FBEAC49" w:rsidR="00253BA3" w:rsidRPr="00333C80" w:rsidRDefault="008E3552" w:rsidP="00C35BD5">
      <w:pPr>
        <w:pStyle w:val="ProductList-Body"/>
        <w:shd w:val="clear" w:color="auto" w:fill="A6A6A6" w:themeFill="background1" w:themeFillShade="A6"/>
        <w:spacing w:after="120"/>
        <w:jc w:val="right"/>
        <w:rPr>
          <w:rFonts w:ascii="Calibri" w:hAnsi="Calibri"/>
        </w:rPr>
      </w:pPr>
      <w:hyperlink w:anchor="TableofContents" w:history="1">
        <w:r w:rsidR="00F361BB" w:rsidRPr="00333C80">
          <w:rPr>
            <w:rStyle w:val="Hyperlink"/>
            <w:rFonts w:ascii="Calibri" w:hAnsi="Calibri"/>
            <w:sz w:val="16"/>
            <w:szCs w:val="16"/>
            <w:rtl/>
          </w:rPr>
          <w:t>جدول المحتويات</w:t>
        </w:r>
      </w:hyperlink>
      <w:r w:rsidR="00F361BB" w:rsidRPr="00333C80">
        <w:rPr>
          <w:rFonts w:ascii="Calibri" w:hAnsi="Calibri"/>
          <w:sz w:val="16"/>
          <w:szCs w:val="16"/>
          <w:rtl/>
        </w:rPr>
        <w:t xml:space="preserve"> / </w:t>
      </w:r>
      <w:hyperlink w:anchor="GeneralTerms" w:tooltip="الشروط العامة" w:history="1">
        <w:r w:rsidR="00F361BB" w:rsidRPr="00333C80">
          <w:rPr>
            <w:rStyle w:val="Hyperlink"/>
            <w:rFonts w:ascii="Calibri" w:hAnsi="Calibri"/>
            <w:sz w:val="16"/>
            <w:szCs w:val="16"/>
            <w:rtl/>
          </w:rPr>
          <w:t>الشروط العامة</w:t>
        </w:r>
      </w:hyperlink>
    </w:p>
    <w:p w14:paraId="67553494" w14:textId="77777777" w:rsidR="009776B9" w:rsidRPr="00944636" w:rsidRDefault="009776B9" w:rsidP="00F03ECD">
      <w:pPr>
        <w:pStyle w:val="ProductList-SectionHeading"/>
        <w:keepNext/>
        <w:keepLines/>
        <w:spacing w:after="120"/>
        <w:outlineLvl w:val="0"/>
        <w:rPr>
          <w:rFonts w:ascii="Calibri" w:hAnsi="Calibri"/>
          <w:szCs w:val="40"/>
        </w:rPr>
      </w:pPr>
      <w:bookmarkStart w:id="30" w:name="_Toc507768538"/>
      <w:bookmarkStart w:id="31" w:name="_Toc6563787"/>
      <w:bookmarkStart w:id="32" w:name="_Toc26883660"/>
      <w:bookmarkStart w:id="33" w:name="_Toc155360359"/>
      <w:bookmarkStart w:id="34" w:name="GeneralTerms"/>
      <w:r w:rsidRPr="00944636">
        <w:rPr>
          <w:rFonts w:ascii="Calibri" w:hAnsi="Calibri"/>
          <w:szCs w:val="40"/>
          <w:rtl/>
        </w:rPr>
        <w:t>الشروط العامة</w:t>
      </w:r>
      <w:bookmarkEnd w:id="30"/>
      <w:bookmarkEnd w:id="31"/>
      <w:bookmarkEnd w:id="32"/>
      <w:bookmarkEnd w:id="33"/>
    </w:p>
    <w:p w14:paraId="4ACEFAAA" w14:textId="0B495828" w:rsidR="009776B9" w:rsidRPr="001467C9" w:rsidRDefault="008D5114" w:rsidP="00F03ECD">
      <w:pPr>
        <w:pStyle w:val="ProductList-SubSubSectionHeading"/>
        <w:keepNext/>
        <w:keepLines/>
        <w:spacing w:after="120"/>
        <w:outlineLvl w:val="1"/>
        <w:rPr>
          <w:rFonts w:ascii="Calibri" w:hAnsi="Calibri"/>
          <w:b w:val="0"/>
          <w:bCs/>
          <w:szCs w:val="18"/>
        </w:rPr>
      </w:pPr>
      <w:bookmarkStart w:id="35" w:name="_Toc155360360"/>
      <w:bookmarkEnd w:id="34"/>
      <w:r w:rsidRPr="001467C9">
        <w:rPr>
          <w:rFonts w:ascii="Calibri" w:hAnsi="Calibri"/>
          <w:b w:val="0"/>
          <w:bCs/>
          <w:szCs w:val="18"/>
          <w:rtl/>
        </w:rPr>
        <w:t>الامتثال للقوانين</w:t>
      </w:r>
      <w:bookmarkEnd w:id="35"/>
    </w:p>
    <w:p w14:paraId="509F82CC" w14:textId="1CDB4F5F" w:rsidR="00BA0FD4" w:rsidRPr="00B85A1C" w:rsidRDefault="00BA0FD4" w:rsidP="00F03ECD">
      <w:pPr>
        <w:pStyle w:val="ProductList-Body"/>
        <w:keepNext/>
        <w:keepLines/>
        <w:spacing w:after="120"/>
        <w:rPr>
          <w:rFonts w:ascii="Calibri" w:hAnsi="Calibri"/>
          <w:szCs w:val="18"/>
        </w:rPr>
      </w:pPr>
      <w:r w:rsidRPr="00B85A1C">
        <w:rPr>
          <w:rFonts w:ascii="Calibri" w:hAnsi="Calibri"/>
          <w:szCs w:val="18"/>
          <w:rtl/>
        </w:rPr>
        <w:t xml:space="preserve">تلتزم </w:t>
      </w:r>
      <w:r w:rsidRPr="00B85A1C">
        <w:rPr>
          <w:rFonts w:ascii="Calibri" w:hAnsi="Calibri"/>
          <w:szCs w:val="18"/>
        </w:rPr>
        <w:t>Microsoft</w:t>
      </w:r>
      <w:r w:rsidRPr="00B85A1C">
        <w:rPr>
          <w:rFonts w:ascii="Calibri" w:hAnsi="Calibri"/>
          <w:szCs w:val="18"/>
          <w:rtl/>
        </w:rPr>
        <w:t xml:space="preserve"> بجميع القوانين واللوائح السارية على توفيرها للمنتجات والخدمات، بما في ذلك قانون الإعلام بالاختراق الأمني ومتطلبات حماية البيانات. إلا أنه وعلى أية حال لا تتحمل </w:t>
      </w:r>
      <w:r w:rsidRPr="00B85A1C">
        <w:rPr>
          <w:rFonts w:ascii="Calibri" w:hAnsi="Calibri"/>
          <w:szCs w:val="18"/>
        </w:rPr>
        <w:t>Microsoft</w:t>
      </w:r>
      <w:r w:rsidRPr="00B85A1C">
        <w:rPr>
          <w:rFonts w:ascii="Calibri" w:hAnsi="Calibri"/>
          <w:szCs w:val="18"/>
          <w:rtl/>
        </w:rPr>
        <w:t xml:space="preserve"> مسؤولية الالتزام بأية قوانين أو لوائح واجبة التطبيق على العميل أو الصناعة الخاصة بالعميل والتي لا تكون واجبة التطبيق بشكل عام على موفر خدمة تكنولوجيا المعلومات. لم تحدد شركة </w:t>
      </w:r>
      <w:r w:rsidRPr="00B85A1C">
        <w:rPr>
          <w:rFonts w:ascii="Calibri" w:hAnsi="Calibri"/>
          <w:szCs w:val="18"/>
        </w:rPr>
        <w:t>Microsoft</w:t>
      </w:r>
      <w:r w:rsidRPr="00B85A1C">
        <w:rPr>
          <w:rFonts w:ascii="Calibri" w:hAnsi="Calibri"/>
          <w:szCs w:val="18"/>
          <w:rtl/>
        </w:rPr>
        <w:t xml:space="preserve"> ما إن كانت بيانات العميل تشتمل على معلومات خاضعة لأي قانون أو لوائح معينة. تخضع جميع المشكلات الأمنية لشروط ‏</w:t>
      </w:r>
      <w:dir w:val="rtl">
        <w:r w:rsidRPr="00B85A1C">
          <w:rPr>
            <w:rFonts w:ascii="Calibri" w:hAnsi="Calibri"/>
            <w:szCs w:val="18"/>
            <w:rtl/>
          </w:rPr>
          <w:t>إشعار المشكلة الأمنية</w:t>
        </w:r>
        <w:r w:rsidRPr="00B85A1C">
          <w:rPr>
            <w:rFonts w:ascii="Calibri" w:hAnsi="Calibri"/>
            <w:szCs w:val="18"/>
            <w:rtl/>
          </w:rPr>
          <w:t>‬ الواردة أدناه.</w:t>
        </w:r>
        <w:r w:rsidR="00786D72">
          <w:t>‬</w:t>
        </w:r>
        <w:r w:rsidR="00122568">
          <w:t>‬</w:t>
        </w:r>
        <w:r>
          <w:t>‬</w:t>
        </w:r>
        <w:r>
          <w:t>‬</w:t>
        </w:r>
        <w:r>
          <w:t>‬</w:t>
        </w:r>
        <w:r>
          <w:t>‬</w:t>
        </w:r>
        <w:r>
          <w:t>‬</w:t>
        </w:r>
        <w:r w:rsidR="008E3552">
          <w:t>‬</w:t>
        </w:r>
      </w:dir>
    </w:p>
    <w:p w14:paraId="7D4647F5" w14:textId="74B7325D" w:rsidR="00BA0FD4" w:rsidRPr="00B85A1C" w:rsidRDefault="00BA0FD4" w:rsidP="00F03ECD">
      <w:pPr>
        <w:pStyle w:val="ProductList-Body"/>
        <w:keepNext/>
        <w:keepLines/>
        <w:spacing w:after="120"/>
        <w:rPr>
          <w:rFonts w:ascii="Calibri" w:hAnsi="Calibri"/>
          <w:szCs w:val="18"/>
        </w:rPr>
      </w:pPr>
      <w:r w:rsidRPr="00B85A1C">
        <w:rPr>
          <w:rFonts w:ascii="Calibri" w:hAnsi="Calibri"/>
          <w:szCs w:val="18"/>
          <w:rtl/>
        </w:rPr>
        <w:t>يتعين على العميل الامتثال لجميع القوانين واللوائح السارية على استخدامه للمنتجات والخدمات، بما في ذلك القوانين المتعلقة ببيانات المقاييس الحيوية وسرية الاتصالات ومتطلبات حماية البيانات. يتحمل العميل المسؤولية عن تحديد ما إذا كانت المنتجات والخدمات ملائمة للتخزين ومعالجة المعلومات الخاضعة لأي قانون أو لائحة محددة، كما يتحمل المسؤولية عن استخدام المنتجات والخدمات بطريقة تتسق مع الالتزامات القانونية والتشريعية للعميل. ويتحمل العميل مسؤولية الاستجابة لأي طلب يقدمه طرف ثالث فيما يتعلق باستخدام العميل للمنتجات والخدمات، مثل طلب إزالة محتوى وفقًا لقانون الألفية للملكية الرقمية الأمريكي أو غيره من القوانين المعمول بها.</w:t>
      </w:r>
    </w:p>
    <w:p w14:paraId="34A96171" w14:textId="77777777" w:rsidR="00DD6D76" w:rsidRPr="003435E0" w:rsidRDefault="00DD6D76" w:rsidP="00DD6D76">
      <w:pPr>
        <w:pStyle w:val="ProductList-SectionHeading"/>
        <w:spacing w:after="120"/>
        <w:outlineLvl w:val="0"/>
        <w:rPr>
          <w:rFonts w:ascii="Calibri" w:hAnsi="Calibri"/>
          <w:szCs w:val="40"/>
        </w:rPr>
      </w:pPr>
      <w:bookmarkStart w:id="36" w:name="OnlineServiceSpecificTerms"/>
      <w:bookmarkStart w:id="37" w:name="_Toc6563813"/>
      <w:bookmarkStart w:id="38" w:name="_Toc26883688"/>
      <w:bookmarkStart w:id="39" w:name="_Toc42764834"/>
      <w:bookmarkStart w:id="40" w:name="_Toc155360361"/>
      <w:bookmarkStart w:id="41" w:name="DatProtectionTerms"/>
      <w:r w:rsidRPr="003435E0">
        <w:rPr>
          <w:rFonts w:ascii="Calibri" w:hAnsi="Calibri"/>
          <w:szCs w:val="40"/>
          <w:rtl/>
        </w:rPr>
        <w:t>شروط حماية البيانات</w:t>
      </w:r>
      <w:bookmarkEnd w:id="36"/>
      <w:bookmarkEnd w:id="37"/>
      <w:bookmarkEnd w:id="38"/>
      <w:bookmarkEnd w:id="39"/>
      <w:bookmarkEnd w:id="40"/>
    </w:p>
    <w:bookmarkEnd w:id="41"/>
    <w:p w14:paraId="610BEF1C" w14:textId="3BECDAD5" w:rsidR="00DD6D76" w:rsidRPr="0066742E" w:rsidRDefault="00DD6D76" w:rsidP="00DD6D76">
      <w:pPr>
        <w:pStyle w:val="ProductList-Body"/>
        <w:spacing w:after="120"/>
        <w:rPr>
          <w:rFonts w:ascii="Calibri" w:hAnsi="Calibri"/>
          <w:szCs w:val="18"/>
        </w:rPr>
      </w:pPr>
      <w:r w:rsidRPr="0066742E">
        <w:rPr>
          <w:rFonts w:ascii="Calibri" w:hAnsi="Calibri"/>
          <w:szCs w:val="18"/>
          <w:rtl/>
        </w:rPr>
        <w:t xml:space="preserve">يتضمن هذا القسم من ملحق </w:t>
      </w:r>
      <w:r w:rsidRPr="0066742E">
        <w:rPr>
          <w:rFonts w:ascii="Calibri" w:hAnsi="Calibri"/>
          <w:szCs w:val="18"/>
        </w:rPr>
        <w:t>DPA</w:t>
      </w:r>
      <w:r w:rsidRPr="0066742E">
        <w:rPr>
          <w:rFonts w:ascii="Calibri" w:hAnsi="Calibri"/>
          <w:szCs w:val="18"/>
          <w:rtl/>
        </w:rPr>
        <w:t xml:space="preserve"> البنود الفرعية التالية:</w:t>
      </w:r>
    </w:p>
    <w:p w14:paraId="21E0F4D1" w14:textId="77777777" w:rsidR="00DD6D76" w:rsidRPr="0066742E" w:rsidRDefault="00DD6D76" w:rsidP="00DD6D76">
      <w:pPr>
        <w:pStyle w:val="ProductList-Body"/>
        <w:numPr>
          <w:ilvl w:val="0"/>
          <w:numId w:val="5"/>
        </w:numPr>
        <w:spacing w:after="120"/>
        <w:rPr>
          <w:rFonts w:ascii="Calibri" w:hAnsi="Calibri"/>
          <w:szCs w:val="18"/>
        </w:rPr>
        <w:sectPr w:rsidR="00DD6D76" w:rsidRPr="0066742E" w:rsidSect="0051121F">
          <w:footerReference w:type="default" r:id="rId20"/>
          <w:footerReference w:type="first" r:id="rId21"/>
          <w:pgSz w:w="12240" w:h="15840"/>
          <w:pgMar w:top="720" w:right="720" w:bottom="720" w:left="720" w:header="720" w:footer="720" w:gutter="0"/>
          <w:cols w:space="720"/>
          <w:titlePg/>
          <w:bidi/>
          <w:docGrid w:linePitch="360"/>
        </w:sectPr>
      </w:pPr>
    </w:p>
    <w:p w14:paraId="4E1CC221"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النطاق</w:t>
      </w:r>
    </w:p>
    <w:p w14:paraId="40503B6A"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طبيعة معالجة البيانات؛ الملكية</w:t>
      </w:r>
    </w:p>
    <w:p w14:paraId="610419A9"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إفشاء البيانات المُعالجَة</w:t>
      </w:r>
    </w:p>
    <w:p w14:paraId="75596586"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 xml:space="preserve">معالجة البيانات الشخصية؛ لائحة </w:t>
      </w:r>
      <w:r w:rsidRPr="0066742E">
        <w:rPr>
          <w:rFonts w:ascii="Calibri" w:hAnsi="Calibri"/>
          <w:szCs w:val="18"/>
        </w:rPr>
        <w:t>GDPR</w:t>
      </w:r>
    </w:p>
    <w:p w14:paraId="0198AC8F"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أمان البيانات</w:t>
      </w:r>
    </w:p>
    <w:p w14:paraId="5920AC8F"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الإخطار بالحادث الأمني</w:t>
      </w:r>
    </w:p>
    <w:p w14:paraId="5588D625"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عمليات نقل البيانات والموقع</w:t>
      </w:r>
    </w:p>
    <w:p w14:paraId="7D8C39D5"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الاحتفاظ بالبيانات وحذفها</w:t>
      </w:r>
    </w:p>
    <w:p w14:paraId="07938BE8"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التزام المعالج بالسرية</w:t>
      </w:r>
    </w:p>
    <w:p w14:paraId="426AE992" w14:textId="681B8EC4"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إشعار وضوابط حول الاستعانة بالمعالجين الفرعيين</w:t>
      </w:r>
    </w:p>
    <w:p w14:paraId="1A8F58EA"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المؤسسات التعليمية</w:t>
      </w:r>
    </w:p>
    <w:p w14:paraId="0852B871"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 xml:space="preserve">اتفاقية العملاء لخدمات معلومات العدالة الجنائية </w:t>
      </w:r>
      <w:r w:rsidRPr="0066742E">
        <w:rPr>
          <w:rFonts w:ascii="Calibri" w:hAnsi="Calibri"/>
          <w:szCs w:val="18"/>
        </w:rPr>
        <w:t>(CJIS)</w:t>
      </w:r>
    </w:p>
    <w:p w14:paraId="687A79B3" w14:textId="77777777" w:rsidR="00DD6D76" w:rsidRDefault="00DD6D76" w:rsidP="00DD6D76">
      <w:pPr>
        <w:pStyle w:val="ProductList-Body"/>
        <w:numPr>
          <w:ilvl w:val="0"/>
          <w:numId w:val="5"/>
        </w:numPr>
        <w:rPr>
          <w:rFonts w:ascii="Calibri" w:hAnsi="Calibri"/>
          <w:szCs w:val="18"/>
        </w:rPr>
      </w:pPr>
      <w:r w:rsidRPr="0066742E">
        <w:rPr>
          <w:rFonts w:ascii="Calibri" w:hAnsi="Calibri"/>
          <w:szCs w:val="18"/>
          <w:rtl/>
        </w:rPr>
        <w:t xml:space="preserve">اتفاقية شراكة الأعمال الخاصة بقانون </w:t>
      </w:r>
      <w:r w:rsidRPr="0066742E">
        <w:rPr>
          <w:rFonts w:ascii="Calibri" w:hAnsi="Calibri"/>
          <w:szCs w:val="18"/>
        </w:rPr>
        <w:t>HIPAA</w:t>
      </w:r>
    </w:p>
    <w:p w14:paraId="7F3F4CD2" w14:textId="7EB8185B" w:rsidR="00244224" w:rsidRPr="0066742E" w:rsidRDefault="00244224" w:rsidP="00DD6D76">
      <w:pPr>
        <w:pStyle w:val="ProductList-Body"/>
        <w:numPr>
          <w:ilvl w:val="0"/>
          <w:numId w:val="5"/>
        </w:numPr>
        <w:rPr>
          <w:rFonts w:ascii="Calibri" w:hAnsi="Calibri"/>
          <w:szCs w:val="18"/>
        </w:rPr>
      </w:pPr>
      <w:r w:rsidRPr="00244224">
        <w:rPr>
          <w:rFonts w:ascii="Calibri" w:hAnsi="Calibri" w:cs="Arial"/>
          <w:szCs w:val="18"/>
          <w:rtl/>
        </w:rPr>
        <w:t>بيانات الاتصالات</w:t>
      </w:r>
    </w:p>
    <w:p w14:paraId="3D9BC023" w14:textId="0440E78C"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 xml:space="preserve">قانون خصوصية المستهلك بكاليفورنيا </w:t>
      </w:r>
      <w:r w:rsidRPr="0066742E">
        <w:rPr>
          <w:rFonts w:ascii="Calibri" w:hAnsi="Calibri"/>
          <w:szCs w:val="18"/>
        </w:rPr>
        <w:t>(CCPA)</w:t>
      </w:r>
      <w:r w:rsidRPr="0066742E">
        <w:rPr>
          <w:rFonts w:ascii="Calibri" w:hAnsi="Calibri"/>
          <w:szCs w:val="18"/>
          <w:rtl/>
        </w:rPr>
        <w:t xml:space="preserve"> </w:t>
      </w:r>
    </w:p>
    <w:p w14:paraId="1B26DF13"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بيانات المقاييس الحيوية</w:t>
      </w:r>
    </w:p>
    <w:p w14:paraId="406ABF0E" w14:textId="33BA9C1F" w:rsidR="002E2EC1" w:rsidRPr="0066742E" w:rsidRDefault="002E2EC1" w:rsidP="00DD6D76">
      <w:pPr>
        <w:pStyle w:val="ProductList-Body"/>
        <w:numPr>
          <w:ilvl w:val="0"/>
          <w:numId w:val="5"/>
        </w:numPr>
        <w:rPr>
          <w:rFonts w:ascii="Calibri" w:hAnsi="Calibri"/>
          <w:szCs w:val="18"/>
        </w:rPr>
      </w:pPr>
      <w:r w:rsidRPr="0066742E">
        <w:rPr>
          <w:rFonts w:ascii="Calibri" w:hAnsi="Calibri"/>
          <w:szCs w:val="18"/>
          <w:rtl/>
        </w:rPr>
        <w:t>الخدمات الاحترافية التكميلية</w:t>
      </w:r>
    </w:p>
    <w:p w14:paraId="3D48A602" w14:textId="77777777"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 xml:space="preserve">كيفية الاتصال بشركة </w:t>
      </w:r>
      <w:r w:rsidRPr="0066742E">
        <w:rPr>
          <w:rFonts w:ascii="Calibri" w:hAnsi="Calibri"/>
          <w:szCs w:val="18"/>
        </w:rPr>
        <w:t>Microsoft</w:t>
      </w:r>
    </w:p>
    <w:p w14:paraId="09D2EA5B" w14:textId="7B7561F9" w:rsidR="00DD6D76" w:rsidRPr="0066742E" w:rsidRDefault="00DD6D76" w:rsidP="00DD6D76">
      <w:pPr>
        <w:pStyle w:val="ProductList-Body"/>
        <w:numPr>
          <w:ilvl w:val="0"/>
          <w:numId w:val="5"/>
        </w:numPr>
        <w:rPr>
          <w:rFonts w:ascii="Calibri" w:hAnsi="Calibri"/>
          <w:szCs w:val="18"/>
        </w:rPr>
      </w:pPr>
      <w:r w:rsidRPr="0066742E">
        <w:rPr>
          <w:rFonts w:ascii="Calibri" w:hAnsi="Calibri"/>
          <w:szCs w:val="18"/>
          <w:rtl/>
        </w:rPr>
        <w:t>الملحق أ - تدابير الأمان</w:t>
      </w:r>
    </w:p>
    <w:p w14:paraId="7379A383" w14:textId="77777777" w:rsidR="00E3608A" w:rsidRPr="0066742E" w:rsidRDefault="00E3608A" w:rsidP="00E3608A">
      <w:pPr>
        <w:pStyle w:val="ProductList-Body"/>
        <w:numPr>
          <w:ilvl w:val="0"/>
          <w:numId w:val="5"/>
        </w:numPr>
        <w:rPr>
          <w:rFonts w:ascii="Calibri" w:hAnsi="Calibri"/>
          <w:szCs w:val="18"/>
        </w:rPr>
      </w:pPr>
      <w:r w:rsidRPr="0066742E">
        <w:rPr>
          <w:rFonts w:ascii="Calibri" w:hAnsi="Calibri"/>
          <w:szCs w:val="18"/>
          <w:rtl/>
        </w:rPr>
        <w:t>الملحق (ب) – أصحاب البيانات وفئات البيانات الشخصية</w:t>
      </w:r>
    </w:p>
    <w:p w14:paraId="4F3F3E86" w14:textId="3B4E27C1" w:rsidR="007B2B15" w:rsidRPr="0066742E" w:rsidRDefault="00E3608A">
      <w:pPr>
        <w:pStyle w:val="ProductList-Body"/>
        <w:numPr>
          <w:ilvl w:val="0"/>
          <w:numId w:val="5"/>
        </w:numPr>
        <w:rPr>
          <w:rFonts w:ascii="Calibri" w:hAnsi="Calibri"/>
          <w:szCs w:val="18"/>
        </w:rPr>
      </w:pPr>
      <w:r w:rsidRPr="0066742E">
        <w:rPr>
          <w:rFonts w:ascii="Calibri" w:hAnsi="Calibri"/>
          <w:szCs w:val="18"/>
          <w:rtl/>
        </w:rPr>
        <w:t>الملحق ج – ملحق الإجراءات الوقائية الإضافية.</w:t>
      </w:r>
    </w:p>
    <w:p w14:paraId="271566DB" w14:textId="43720FBF" w:rsidR="004C2B10" w:rsidRPr="00333C80" w:rsidRDefault="004C2B10" w:rsidP="00C35BD5">
      <w:pPr>
        <w:pStyle w:val="ProductList-Body"/>
        <w:ind w:left="720"/>
        <w:rPr>
          <w:rFonts w:ascii="Calibri" w:hAnsi="Calibri"/>
        </w:rPr>
        <w:sectPr w:rsidR="004C2B10" w:rsidRPr="00333C80" w:rsidSect="0051121F">
          <w:footerReference w:type="default" r:id="rId22"/>
          <w:footerReference w:type="first" r:id="rId23"/>
          <w:type w:val="continuous"/>
          <w:pgSz w:w="12240" w:h="15840"/>
          <w:pgMar w:top="1440" w:right="720" w:bottom="1440" w:left="720" w:header="720" w:footer="720" w:gutter="0"/>
          <w:cols w:num="2" w:space="720"/>
          <w:titlePg/>
          <w:bidi/>
          <w:docGrid w:linePitch="360"/>
        </w:sectPr>
      </w:pPr>
    </w:p>
    <w:p w14:paraId="7B17A803" w14:textId="77777777" w:rsidR="00DD6D76" w:rsidRPr="00333C80" w:rsidRDefault="00DD6D76" w:rsidP="00DD6D76">
      <w:pPr>
        <w:pStyle w:val="ProductList-Body"/>
        <w:ind w:left="720"/>
        <w:rPr>
          <w:rFonts w:ascii="Calibri" w:hAnsi="Calibri"/>
        </w:rPr>
      </w:pPr>
    </w:p>
    <w:p w14:paraId="55956DBB" w14:textId="77777777" w:rsidR="00DD6D76" w:rsidRPr="00982E2D" w:rsidRDefault="00DD6D76" w:rsidP="002A4A50">
      <w:pPr>
        <w:pStyle w:val="ProductList-SubSubSectionHeading"/>
        <w:keepNext/>
        <w:spacing w:after="120"/>
        <w:outlineLvl w:val="1"/>
        <w:rPr>
          <w:rFonts w:ascii="Calibri" w:hAnsi="Calibri"/>
          <w:b w:val="0"/>
          <w:bCs/>
          <w:szCs w:val="18"/>
        </w:rPr>
      </w:pPr>
      <w:bookmarkStart w:id="42" w:name="_Toc507768549"/>
      <w:bookmarkStart w:id="43" w:name="_Toc8395009"/>
      <w:bookmarkStart w:id="44" w:name="_Toc6563798"/>
      <w:bookmarkStart w:id="45" w:name="_Toc21617016"/>
      <w:bookmarkStart w:id="46" w:name="_Toc26972836"/>
      <w:bookmarkStart w:id="47" w:name="_Toc42764835"/>
      <w:bookmarkStart w:id="48" w:name="_Toc155360362"/>
      <w:r w:rsidRPr="00982E2D">
        <w:rPr>
          <w:rFonts w:ascii="Calibri" w:hAnsi="Calibri"/>
          <w:b w:val="0"/>
          <w:bCs/>
          <w:szCs w:val="18"/>
          <w:rtl/>
        </w:rPr>
        <w:t>النطاق</w:t>
      </w:r>
      <w:bookmarkEnd w:id="42"/>
      <w:bookmarkEnd w:id="43"/>
      <w:bookmarkEnd w:id="44"/>
      <w:bookmarkEnd w:id="45"/>
      <w:bookmarkEnd w:id="46"/>
      <w:bookmarkEnd w:id="47"/>
      <w:bookmarkEnd w:id="48"/>
    </w:p>
    <w:p w14:paraId="210C3D41" w14:textId="272C88AC" w:rsidR="00E122BB" w:rsidRPr="00B85A1C" w:rsidRDefault="00DD6D76" w:rsidP="007829B6">
      <w:pPr>
        <w:pStyle w:val="ProductList-Body"/>
        <w:spacing w:after="120"/>
        <w:rPr>
          <w:rFonts w:ascii="Calibri" w:hAnsi="Calibri"/>
          <w:szCs w:val="18"/>
        </w:rPr>
      </w:pPr>
      <w:r w:rsidRPr="00B85A1C">
        <w:rPr>
          <w:rFonts w:ascii="Calibri" w:hAnsi="Calibri"/>
          <w:szCs w:val="18"/>
          <w:rtl/>
        </w:rPr>
        <w:t xml:space="preserve">تسري شروط </w:t>
      </w:r>
      <w:r w:rsidRPr="00B85A1C">
        <w:rPr>
          <w:rFonts w:ascii="Calibri" w:hAnsi="Calibri"/>
          <w:szCs w:val="18"/>
        </w:rPr>
        <w:t>DPA</w:t>
      </w:r>
      <w:r w:rsidRPr="00B85A1C">
        <w:rPr>
          <w:rFonts w:ascii="Calibri" w:hAnsi="Calibri"/>
          <w:szCs w:val="18"/>
          <w:rtl/>
        </w:rPr>
        <w:t xml:space="preserve"> على جميع المنتجات والخدمات باستثناء ما يتم توضيحه في هذا القسم. </w:t>
      </w:r>
    </w:p>
    <w:p w14:paraId="1F53304C" w14:textId="77777777" w:rsidR="00B502F2" w:rsidRPr="00B502F2" w:rsidRDefault="00B502F2" w:rsidP="00B502F2">
      <w:pPr>
        <w:pStyle w:val="ProductList-Body"/>
        <w:spacing w:after="120"/>
        <w:rPr>
          <w:rFonts w:ascii="Calibri" w:hAnsi="Calibri"/>
          <w:szCs w:val="18"/>
        </w:rPr>
      </w:pPr>
      <w:r w:rsidRPr="00B502F2">
        <w:rPr>
          <w:rFonts w:ascii="Calibri" w:hAnsi="Calibri"/>
          <w:szCs w:val="18"/>
          <w:rtl/>
        </w:rPr>
        <w:t xml:space="preserve">لن تسري شروط </w:t>
      </w:r>
      <w:r w:rsidRPr="00B502F2">
        <w:rPr>
          <w:rFonts w:ascii="Calibri" w:hAnsi="Calibri"/>
          <w:szCs w:val="18"/>
        </w:rPr>
        <w:t>DPA</w:t>
      </w:r>
      <w:r w:rsidRPr="00B502F2">
        <w:rPr>
          <w:rFonts w:ascii="Calibri" w:hAnsi="Calibri"/>
          <w:szCs w:val="18"/>
          <w:rtl/>
        </w:rPr>
        <w:t xml:space="preserve"> على أي منتجات أو خدمات احترافية تم تحديدها على وجه الخصوص على أنها مستثناة، أو إلى الحد المحدد على أنها مستثناة، في شروط المنتج أو أمر العمل المعمول به، والتي تخضع لشروط الخصوصية والأمان في الشروط الخاصة بالمنتج أو شروط محددة لأمر العمل.</w:t>
      </w:r>
    </w:p>
    <w:p w14:paraId="68A4C943" w14:textId="4B000A84" w:rsidR="00CC3CFE" w:rsidRPr="00B85A1C" w:rsidRDefault="00CC3CFE" w:rsidP="00B502F2">
      <w:pPr>
        <w:pStyle w:val="ProductList-Body"/>
        <w:spacing w:after="120"/>
        <w:rPr>
          <w:rFonts w:ascii="Calibri" w:hAnsi="Calibri"/>
          <w:szCs w:val="18"/>
        </w:rPr>
      </w:pPr>
      <w:r w:rsidRPr="00B85A1C">
        <w:rPr>
          <w:rFonts w:ascii="Calibri" w:hAnsi="Calibri"/>
          <w:szCs w:val="18"/>
          <w:rtl/>
        </w:rPr>
        <w:t xml:space="preserve">ولأغراض التوضيح، لا تنطبق شروط </w:t>
      </w:r>
      <w:r w:rsidRPr="00B85A1C">
        <w:rPr>
          <w:rFonts w:ascii="Calibri" w:hAnsi="Calibri"/>
          <w:szCs w:val="18"/>
        </w:rPr>
        <w:t>DPA</w:t>
      </w:r>
      <w:r w:rsidRPr="00B85A1C">
        <w:rPr>
          <w:rFonts w:ascii="Calibri" w:hAnsi="Calibri"/>
          <w:szCs w:val="18"/>
          <w:rtl/>
        </w:rPr>
        <w:t xml:space="preserve"> إلا على معالجة البيانات في البيئات التي تتحكم فيها </w:t>
      </w:r>
      <w:r w:rsidRPr="00B85A1C">
        <w:rPr>
          <w:rFonts w:ascii="Calibri" w:hAnsi="Calibri"/>
          <w:szCs w:val="18"/>
        </w:rPr>
        <w:t>Microsoft</w:t>
      </w:r>
      <w:r w:rsidRPr="00B85A1C">
        <w:rPr>
          <w:rFonts w:ascii="Calibri" w:hAnsi="Calibri"/>
          <w:szCs w:val="18"/>
          <w:rtl/>
        </w:rPr>
        <w:t xml:space="preserve"> والبيئات التي يتحكم فيها المعالجون الفرعيون التابعون لشركة </w:t>
      </w:r>
      <w:r w:rsidRPr="00B85A1C">
        <w:rPr>
          <w:rFonts w:ascii="Calibri" w:hAnsi="Calibri"/>
          <w:szCs w:val="18"/>
        </w:rPr>
        <w:t>Microsoft</w:t>
      </w:r>
      <w:r w:rsidRPr="00B85A1C">
        <w:rPr>
          <w:rFonts w:ascii="Calibri" w:hAnsi="Calibri"/>
          <w:szCs w:val="18"/>
          <w:rtl/>
        </w:rPr>
        <w:t xml:space="preserve">. ويتضمن ذلك البيانات التي تم إرسالها إلى </w:t>
      </w:r>
      <w:r w:rsidRPr="00B85A1C">
        <w:rPr>
          <w:rFonts w:ascii="Calibri" w:hAnsi="Calibri"/>
          <w:szCs w:val="18"/>
        </w:rPr>
        <w:t>Microsoft</w:t>
      </w:r>
      <w:r w:rsidRPr="00B85A1C">
        <w:rPr>
          <w:rFonts w:ascii="Calibri" w:hAnsi="Calibri"/>
          <w:szCs w:val="18"/>
          <w:rtl/>
        </w:rPr>
        <w:t xml:space="preserve"> بواسطة المنتجات والخدمات، ولا يتضمن البيانات التي تظل في أماكن العميل أو في أي بيئات تشغيل خاصة بطرف ثالث يختارها العميل.</w:t>
      </w:r>
    </w:p>
    <w:p w14:paraId="6A03C276" w14:textId="3188CF90" w:rsidR="00024B65" w:rsidRPr="00B85A1C" w:rsidRDefault="00024B65" w:rsidP="00024B65">
      <w:pPr>
        <w:pStyle w:val="ProductList-Body"/>
        <w:spacing w:after="120"/>
        <w:rPr>
          <w:rFonts w:ascii="Calibri" w:hAnsi="Calibri"/>
          <w:szCs w:val="18"/>
        </w:rPr>
      </w:pPr>
      <w:r w:rsidRPr="00B85A1C">
        <w:rPr>
          <w:rFonts w:ascii="Calibri" w:hAnsi="Calibri"/>
          <w:szCs w:val="18"/>
          <w:rtl/>
        </w:rPr>
        <w:t xml:space="preserve">بالنسبة للخدمات الاحترافية التكميلية، تقدم </w:t>
      </w:r>
      <w:r w:rsidRPr="00B85A1C">
        <w:rPr>
          <w:rFonts w:ascii="Calibri" w:hAnsi="Calibri"/>
          <w:szCs w:val="18"/>
        </w:rPr>
        <w:t>Microsoft</w:t>
      </w:r>
      <w:r w:rsidRPr="00B85A1C">
        <w:rPr>
          <w:rFonts w:ascii="Calibri" w:hAnsi="Calibri"/>
          <w:szCs w:val="18"/>
          <w:rtl/>
        </w:rPr>
        <w:t xml:space="preserve"> الالتزامات الواردة في قسم الخدمات الاحترافية التكميلية أدناه فقط. </w:t>
      </w:r>
    </w:p>
    <w:p w14:paraId="1EF8D185" w14:textId="7E4F8D99" w:rsidR="00E122BB" w:rsidRPr="00B85A1C" w:rsidRDefault="00C85435" w:rsidP="007829B6">
      <w:pPr>
        <w:pStyle w:val="ProductList-Body"/>
        <w:spacing w:after="120"/>
        <w:rPr>
          <w:rFonts w:ascii="Calibri" w:hAnsi="Calibri"/>
          <w:szCs w:val="18"/>
        </w:rPr>
      </w:pPr>
      <w:r w:rsidRPr="00B85A1C">
        <w:rPr>
          <w:rFonts w:ascii="Calibri" w:hAnsi="Calibri"/>
          <w:szCs w:val="18"/>
          <w:rtl/>
        </w:rPr>
        <w:t>قد تطبق المعاينات تدابير خصوصية وأمان أقل أو مختلفة عن تلك الموجودة عادة في المنتجات والخدمات. ما لم تتم الإشارة إلى خلاف ذلك، يحظر على العميل استخدام المعاينات لمعالجة بيانات شخصية أو غير ذلك من البيانات الخاضعة لمتطلبات الامتثال القانونية أو التنظيمية. وبالنسبة إلى المنتجات، ‏</w:t>
      </w:r>
      <w:dir w:val="rtl">
        <w:r w:rsidRPr="00B85A1C">
          <w:rPr>
            <w:rFonts w:ascii="Calibri" w:hAnsi="Calibri"/>
            <w:szCs w:val="18"/>
            <w:rtl/>
          </w:rPr>
          <w:t xml:space="preserve">لا تسري الشروط التالية الواردة في ملحق </w:t>
        </w:r>
        <w:r w:rsidRPr="00B85A1C">
          <w:rPr>
            <w:rFonts w:ascii="Calibri" w:hAnsi="Calibri"/>
            <w:szCs w:val="18"/>
          </w:rPr>
          <w:t>DPA</w:t>
        </w:r>
        <w:r w:rsidRPr="00B85A1C">
          <w:rPr>
            <w:rFonts w:ascii="Calibri" w:hAnsi="Calibri"/>
            <w:szCs w:val="18"/>
            <w:rtl/>
          </w:rPr>
          <w:t xml:space="preserve"> هذا على المعاينات: معالجة البيانات الشخصية؛ اللائحة العامة لحماية البيانات وأمان البيانات واتفاقية شراكة الأعمال الخاصة بقانون </w:t>
        </w:r>
        <w:r w:rsidRPr="00B85A1C">
          <w:rPr>
            <w:rFonts w:ascii="Calibri" w:hAnsi="Calibri"/>
            <w:szCs w:val="18"/>
          </w:rPr>
          <w:t>HIPAA</w:t>
        </w:r>
        <w:r w:rsidRPr="00B85A1C">
          <w:rPr>
            <w:rFonts w:ascii="Calibri" w:hAnsi="Calibri"/>
            <w:szCs w:val="18"/>
            <w:rtl/>
          </w:rPr>
          <w:t>‬. وبالنسبة للخدمات الاحترافية، فإن العروض المحددة بوصفها معاينات أو إصدارًا محدودًا لا تفي إلا بشروط الخدمات الاحترافية التكميلية.</w:t>
        </w:r>
        <w:r w:rsidR="00786D72">
          <w:t>‬</w:t>
        </w:r>
        <w:r w:rsidR="00122568">
          <w:t>‬</w:t>
        </w:r>
        <w:r>
          <w:t>‬</w:t>
        </w:r>
        <w:r>
          <w:t>‬</w:t>
        </w:r>
        <w:r>
          <w:t>‬</w:t>
        </w:r>
        <w:r>
          <w:t>‬</w:t>
        </w:r>
        <w:r>
          <w:t>‬</w:t>
        </w:r>
        <w:r w:rsidR="008E3552">
          <w:t>‬</w:t>
        </w:r>
      </w:dir>
    </w:p>
    <w:p w14:paraId="65EC085A" w14:textId="77777777" w:rsidR="00C85435" w:rsidRPr="00982E2D" w:rsidRDefault="00C85435" w:rsidP="00C35BD5">
      <w:pPr>
        <w:pStyle w:val="ProductList-SubSubSectionHeading"/>
        <w:keepNext/>
        <w:spacing w:after="120"/>
        <w:outlineLvl w:val="1"/>
        <w:rPr>
          <w:rFonts w:ascii="Calibri" w:hAnsi="Calibri"/>
          <w:b w:val="0"/>
          <w:bCs/>
          <w:szCs w:val="18"/>
        </w:rPr>
      </w:pPr>
      <w:bookmarkStart w:id="49" w:name="_Toc26972837"/>
      <w:bookmarkStart w:id="50" w:name="_Toc155360363"/>
      <w:bookmarkStart w:id="51" w:name="_Toc507768552"/>
      <w:bookmarkStart w:id="52" w:name="_Toc8395012"/>
      <w:r w:rsidRPr="00982E2D">
        <w:rPr>
          <w:rFonts w:ascii="Calibri" w:hAnsi="Calibri"/>
          <w:b w:val="0"/>
          <w:bCs/>
          <w:szCs w:val="18"/>
          <w:rtl/>
        </w:rPr>
        <w:t xml:space="preserve">طبيعة معالجة </w:t>
      </w:r>
      <w:bookmarkStart w:id="53" w:name="_Toc6563799"/>
      <w:bookmarkStart w:id="54" w:name="_Toc21617017"/>
      <w:r w:rsidRPr="00982E2D">
        <w:rPr>
          <w:rFonts w:ascii="Calibri" w:hAnsi="Calibri"/>
          <w:b w:val="0"/>
          <w:bCs/>
          <w:szCs w:val="18"/>
          <w:rtl/>
        </w:rPr>
        <w:t>البيانات؛ الملكية</w:t>
      </w:r>
      <w:bookmarkEnd w:id="49"/>
      <w:bookmarkEnd w:id="50"/>
      <w:bookmarkEnd w:id="53"/>
      <w:bookmarkEnd w:id="54"/>
    </w:p>
    <w:p w14:paraId="2B094C3F" w14:textId="54857FFF" w:rsidR="00C85435" w:rsidRPr="00B85A1C" w:rsidRDefault="0072723D" w:rsidP="007829B6">
      <w:pPr>
        <w:pStyle w:val="ProductList-Body"/>
        <w:spacing w:after="120"/>
        <w:rPr>
          <w:rFonts w:ascii="Calibri" w:hAnsi="Calibri"/>
          <w:szCs w:val="18"/>
        </w:rPr>
      </w:pPr>
      <w:r w:rsidRPr="00B85A1C">
        <w:rPr>
          <w:rFonts w:ascii="Calibri" w:hAnsi="Calibri"/>
          <w:szCs w:val="18"/>
          <w:rtl/>
        </w:rPr>
        <w:t xml:space="preserve">لن تستخدم شركة </w:t>
      </w:r>
      <w:r w:rsidRPr="00B85A1C">
        <w:rPr>
          <w:rFonts w:ascii="Calibri" w:hAnsi="Calibri"/>
          <w:szCs w:val="18"/>
        </w:rPr>
        <w:t>Microsoft</w:t>
      </w:r>
      <w:r w:rsidRPr="00B85A1C">
        <w:rPr>
          <w:rFonts w:ascii="Calibri" w:hAnsi="Calibri"/>
          <w:szCs w:val="18"/>
          <w:rtl/>
        </w:rPr>
        <w:t xml:space="preserve"> بيانات العميل وبيانات الخدمات الاحترافية والبيانات الشخصية وتعالجها بأي طريقة أخرى إلا وفقًا لما هو موضح في القيود المنصوص عليها أدناه ووفقًا لها (أ) من أجل تزويد العميل بالمنتجات والخدمات وفقًا للتعليمات الموثقة التي يقدمها العميل و(ب) من أجل إجراء العمليات التجارية التي تنتج عن تقديم المنتجات والخدمات للعميل. وعلى صعيد العلاقة بين الطرفين، يحتفظ العميل بكل الحقوق وحقوق الملكية والمصلحة في بيانات العميل وبيانات الخدمات الاحترافية. ولا تحصل شركة </w:t>
      </w:r>
      <w:r w:rsidRPr="00B85A1C">
        <w:rPr>
          <w:rFonts w:ascii="Calibri" w:hAnsi="Calibri"/>
          <w:szCs w:val="18"/>
        </w:rPr>
        <w:t>Microsoft</w:t>
      </w:r>
      <w:r w:rsidRPr="00B85A1C">
        <w:rPr>
          <w:rFonts w:ascii="Calibri" w:hAnsi="Calibri"/>
          <w:szCs w:val="18"/>
          <w:rtl/>
        </w:rPr>
        <w:t xml:space="preserve"> على أي حقوق في بيانات العميل أو بيانات الخدمات الاحترافية، بخلاف الحقوق التي يمنحها العميل لشركة </w:t>
      </w:r>
      <w:r w:rsidRPr="00B85A1C">
        <w:rPr>
          <w:rFonts w:ascii="Calibri" w:hAnsi="Calibri"/>
          <w:szCs w:val="18"/>
        </w:rPr>
        <w:t>Microsoft</w:t>
      </w:r>
      <w:r w:rsidRPr="00B85A1C">
        <w:rPr>
          <w:rFonts w:ascii="Calibri" w:hAnsi="Calibri"/>
          <w:szCs w:val="18"/>
          <w:rtl/>
        </w:rPr>
        <w:t xml:space="preserve"> في هذا القسم. كما لا تؤثر هذه الفقرة على حقوق شركة </w:t>
      </w:r>
      <w:r w:rsidRPr="00B85A1C">
        <w:rPr>
          <w:rFonts w:ascii="Calibri" w:hAnsi="Calibri"/>
          <w:szCs w:val="18"/>
        </w:rPr>
        <w:t>Microsoft</w:t>
      </w:r>
      <w:r w:rsidRPr="00B85A1C">
        <w:rPr>
          <w:rFonts w:ascii="Calibri" w:hAnsi="Calibri"/>
          <w:szCs w:val="18"/>
          <w:rtl/>
        </w:rPr>
        <w:t xml:space="preserve"> في البرامج أو الخدمات التي تمنح </w:t>
      </w:r>
      <w:r w:rsidRPr="00B85A1C">
        <w:rPr>
          <w:rFonts w:ascii="Calibri" w:hAnsi="Calibri"/>
          <w:szCs w:val="18"/>
        </w:rPr>
        <w:t>Microsoft</w:t>
      </w:r>
      <w:r w:rsidRPr="00B85A1C">
        <w:rPr>
          <w:rFonts w:ascii="Calibri" w:hAnsi="Calibri"/>
          <w:szCs w:val="18"/>
          <w:rtl/>
        </w:rPr>
        <w:t xml:space="preserve"> ترخيصها للعميل.</w:t>
      </w:r>
    </w:p>
    <w:p w14:paraId="1CCE7D6F" w14:textId="7E5C42FB" w:rsidR="00C85435" w:rsidRPr="00596E9D" w:rsidRDefault="00C85435" w:rsidP="00AF62C2">
      <w:pPr>
        <w:pStyle w:val="ProductList-Body"/>
        <w:keepNext/>
        <w:spacing w:after="120"/>
        <w:ind w:left="187"/>
        <w:outlineLvl w:val="2"/>
        <w:rPr>
          <w:rFonts w:ascii="Calibri" w:hAnsi="Calibri"/>
          <w:bCs/>
          <w:szCs w:val="18"/>
        </w:rPr>
      </w:pPr>
      <w:bookmarkStart w:id="55" w:name="_Toc6563800"/>
      <w:bookmarkStart w:id="56" w:name="_Toc26972838"/>
      <w:bookmarkStart w:id="57" w:name="_Toc13858350"/>
      <w:bookmarkStart w:id="58" w:name="_Toc21617018"/>
      <w:r w:rsidRPr="00596E9D">
        <w:rPr>
          <w:rFonts w:ascii="Calibri" w:hAnsi="Calibri"/>
          <w:bCs/>
          <w:color w:val="0072C6"/>
          <w:szCs w:val="18"/>
          <w:rtl/>
        </w:rPr>
        <w:t xml:space="preserve">المعالجة </w:t>
      </w:r>
      <w:bookmarkEnd w:id="55"/>
      <w:r w:rsidRPr="00596E9D">
        <w:rPr>
          <w:rFonts w:ascii="Calibri" w:hAnsi="Calibri"/>
          <w:bCs/>
          <w:color w:val="0072C6"/>
          <w:szCs w:val="18"/>
          <w:rtl/>
        </w:rPr>
        <w:t xml:space="preserve">لتوفير </w:t>
      </w:r>
      <w:bookmarkEnd w:id="56"/>
      <w:r w:rsidRPr="00596E9D">
        <w:rPr>
          <w:rFonts w:ascii="Calibri" w:hAnsi="Calibri"/>
          <w:bCs/>
          <w:color w:val="0072C6"/>
          <w:szCs w:val="18"/>
          <w:rtl/>
        </w:rPr>
        <w:t>المنتجات والخدمات للعميل</w:t>
      </w:r>
    </w:p>
    <w:p w14:paraId="38AED162" w14:textId="23FBE919" w:rsidR="00C85435" w:rsidRPr="00AC483F" w:rsidRDefault="00C85435" w:rsidP="00C35BD5">
      <w:pPr>
        <w:pStyle w:val="ProductList-Body"/>
        <w:keepNext/>
        <w:ind w:left="158"/>
        <w:rPr>
          <w:rFonts w:ascii="Calibri" w:hAnsi="Calibri"/>
          <w:szCs w:val="18"/>
        </w:rPr>
      </w:pPr>
      <w:r w:rsidRPr="00AC483F">
        <w:rPr>
          <w:rFonts w:ascii="Calibri" w:eastAsia="Calibri" w:hAnsi="Calibri" w:cs="Arial"/>
          <w:szCs w:val="18"/>
          <w:rtl/>
        </w:rPr>
        <w:t xml:space="preserve">ولأغراض ملحق </w:t>
      </w:r>
      <w:r w:rsidRPr="00AC483F">
        <w:rPr>
          <w:rFonts w:ascii="Calibri" w:eastAsia="Calibri" w:hAnsi="Calibri" w:cs="Arial"/>
          <w:szCs w:val="18"/>
        </w:rPr>
        <w:t>DPA</w:t>
      </w:r>
      <w:r w:rsidRPr="00AC483F">
        <w:rPr>
          <w:rFonts w:ascii="Calibri" w:eastAsia="Calibri" w:hAnsi="Calibri" w:cs="Arial"/>
          <w:szCs w:val="18"/>
          <w:rtl/>
        </w:rPr>
        <w:t xml:space="preserve"> هذا، فإن "توفير" المنتج يشمل: </w:t>
      </w:r>
    </w:p>
    <w:p w14:paraId="25A37013" w14:textId="0CA6C8B0" w:rsidR="00C85435" w:rsidRPr="00AC483F" w:rsidRDefault="00C85435" w:rsidP="00F1097D">
      <w:pPr>
        <w:pStyle w:val="ProductList-Body"/>
        <w:numPr>
          <w:ilvl w:val="0"/>
          <w:numId w:val="7"/>
        </w:numPr>
        <w:rPr>
          <w:rFonts w:ascii="Calibri" w:hAnsi="Calibri"/>
          <w:szCs w:val="18"/>
        </w:rPr>
      </w:pPr>
      <w:r w:rsidRPr="00AC483F">
        <w:rPr>
          <w:rFonts w:ascii="Calibri" w:eastAsia="Calibri" w:hAnsi="Calibri" w:cs="Arial"/>
          <w:szCs w:val="18"/>
          <w:rtl/>
        </w:rPr>
        <w:t>تقديم إمكانيات وظيفية وفقًا للترخيص والتكوين</w:t>
      </w:r>
      <w:r w:rsidRPr="00AC483F">
        <w:rPr>
          <w:rFonts w:ascii="Calibri" w:hAnsi="Calibri"/>
          <w:szCs w:val="18"/>
          <w:rtl/>
        </w:rPr>
        <w:t xml:space="preserve"> و</w:t>
      </w:r>
      <w:bookmarkEnd w:id="57"/>
      <w:bookmarkEnd w:id="58"/>
      <w:r w:rsidRPr="00AC483F">
        <w:rPr>
          <w:rFonts w:ascii="Calibri" w:eastAsia="Calibri" w:hAnsi="Calibri" w:cs="Arial"/>
          <w:szCs w:val="18"/>
          <w:rtl/>
        </w:rPr>
        <w:t xml:space="preserve">الاستخدام المتعلق بالعميل ومستخدميه، بما في ذلك توفير تجارب مخصصة للمستخدم؛ </w:t>
      </w:r>
    </w:p>
    <w:p w14:paraId="0A0F49B8" w14:textId="5F04D0B1" w:rsidR="00C85435" w:rsidRPr="00AC483F" w:rsidRDefault="00C85435" w:rsidP="00F1097D">
      <w:pPr>
        <w:pStyle w:val="ProductList-Body"/>
        <w:numPr>
          <w:ilvl w:val="0"/>
          <w:numId w:val="7"/>
        </w:numPr>
        <w:rPr>
          <w:rFonts w:ascii="Calibri" w:hAnsi="Calibri"/>
          <w:szCs w:val="18"/>
        </w:rPr>
      </w:pPr>
      <w:r w:rsidRPr="00AC483F">
        <w:rPr>
          <w:rFonts w:ascii="Calibri" w:eastAsia="Calibri" w:hAnsi="Calibri" w:cs="Arial"/>
          <w:szCs w:val="18"/>
          <w:rtl/>
        </w:rPr>
        <w:t xml:space="preserve">استكشاف الأخطاء وإصلاحها (منع حدوث المشكلات واكتشافها وإصلاحها)؛ و </w:t>
      </w:r>
    </w:p>
    <w:p w14:paraId="078BCFE5" w14:textId="2BDC788A" w:rsidR="00C85435" w:rsidRPr="00AC483F" w:rsidRDefault="00E73F98" w:rsidP="00F1097D">
      <w:pPr>
        <w:pStyle w:val="ProductList-Body"/>
        <w:numPr>
          <w:ilvl w:val="0"/>
          <w:numId w:val="7"/>
        </w:numPr>
        <w:spacing w:after="120"/>
        <w:rPr>
          <w:rFonts w:ascii="Calibri" w:hAnsi="Calibri"/>
          <w:szCs w:val="18"/>
        </w:rPr>
      </w:pPr>
      <w:r w:rsidRPr="00AC483F">
        <w:rPr>
          <w:rFonts w:ascii="Calibri" w:eastAsia="Calibri" w:hAnsi="Calibri" w:cs="Arial"/>
          <w:szCs w:val="18"/>
          <w:rtl/>
        </w:rPr>
        <w:t xml:space="preserve">الحفاظ على تحديث المنتجات وأدائها، وتعزيز </w:t>
      </w:r>
      <w:r w:rsidRPr="00AC483F">
        <w:rPr>
          <w:rFonts w:ascii="Calibri" w:hAnsi="Calibri"/>
          <w:szCs w:val="18"/>
          <w:rtl/>
        </w:rPr>
        <w:t>إنتاجية المستخدم</w:t>
      </w:r>
      <w:r w:rsidRPr="00AC483F">
        <w:rPr>
          <w:rFonts w:ascii="Calibri" w:eastAsia="Calibri" w:hAnsi="Calibri" w:cs="Arial"/>
          <w:szCs w:val="18"/>
          <w:rtl/>
        </w:rPr>
        <w:t xml:space="preserve"> وموثوقيته وفعاليته وجودته وأمانه.</w:t>
      </w:r>
    </w:p>
    <w:p w14:paraId="67A5736F" w14:textId="122A3A07" w:rsidR="004D3218" w:rsidRPr="00AC483F" w:rsidRDefault="004D3218" w:rsidP="004D3218">
      <w:pPr>
        <w:pStyle w:val="ProductList-Body"/>
        <w:ind w:left="158"/>
        <w:rPr>
          <w:rFonts w:ascii="Calibri" w:hAnsi="Calibri"/>
          <w:szCs w:val="18"/>
        </w:rPr>
      </w:pPr>
      <w:r w:rsidRPr="00AC483F">
        <w:rPr>
          <w:rFonts w:ascii="Calibri" w:eastAsia="Calibri" w:hAnsi="Calibri" w:cs="Arial"/>
          <w:szCs w:val="18"/>
          <w:rtl/>
        </w:rPr>
        <w:t xml:space="preserve">ولأغراض ملحق </w:t>
      </w:r>
      <w:r w:rsidRPr="00AC483F">
        <w:rPr>
          <w:rFonts w:ascii="Calibri" w:eastAsia="Calibri" w:hAnsi="Calibri" w:cs="Arial"/>
          <w:szCs w:val="18"/>
        </w:rPr>
        <w:t>DPA</w:t>
      </w:r>
      <w:r w:rsidRPr="00AC483F">
        <w:rPr>
          <w:rFonts w:ascii="Calibri" w:eastAsia="Calibri" w:hAnsi="Calibri" w:cs="Arial"/>
          <w:szCs w:val="18"/>
          <w:rtl/>
        </w:rPr>
        <w:t xml:space="preserve"> هذا، "توفير" الخدمات الاحترافية التي تتكون من: </w:t>
      </w:r>
    </w:p>
    <w:p w14:paraId="514A4E40" w14:textId="50E94375" w:rsidR="004D3218" w:rsidRPr="00AC483F" w:rsidRDefault="004D3218" w:rsidP="004D3218">
      <w:pPr>
        <w:pStyle w:val="ProductList-Body"/>
        <w:numPr>
          <w:ilvl w:val="0"/>
          <w:numId w:val="7"/>
        </w:numPr>
        <w:tabs>
          <w:tab w:val="clear" w:pos="158"/>
        </w:tabs>
        <w:ind w:left="922"/>
        <w:rPr>
          <w:rFonts w:ascii="Calibri" w:hAnsi="Calibri"/>
          <w:szCs w:val="18"/>
        </w:rPr>
      </w:pPr>
      <w:r w:rsidRPr="00AC483F">
        <w:rPr>
          <w:rFonts w:ascii="Calibri" w:hAnsi="Calibri"/>
          <w:szCs w:val="18"/>
          <w:rtl/>
        </w:rPr>
        <w:t xml:space="preserve">تقديم الخدمات الاحترافية، بما في ذلك تقديم الدعم الفني والتخطيط الاحترافي والنصيحة والإرشاد وترحيل البيانات والنشر وخدمات تطوير البرامج/الحلول. </w:t>
      </w:r>
    </w:p>
    <w:p w14:paraId="2AA8E0CB" w14:textId="1BB19ACB" w:rsidR="004D3218" w:rsidRPr="00AC483F" w:rsidRDefault="004D3218" w:rsidP="004D3218">
      <w:pPr>
        <w:pStyle w:val="ProductList-Body"/>
        <w:numPr>
          <w:ilvl w:val="0"/>
          <w:numId w:val="7"/>
        </w:numPr>
        <w:tabs>
          <w:tab w:val="clear" w:pos="158"/>
        </w:tabs>
        <w:ind w:left="922"/>
        <w:rPr>
          <w:rFonts w:ascii="Calibri" w:hAnsi="Calibri"/>
          <w:szCs w:val="18"/>
        </w:rPr>
      </w:pPr>
      <w:r w:rsidRPr="00AC483F">
        <w:rPr>
          <w:rFonts w:ascii="Calibri" w:hAnsi="Calibri"/>
          <w:szCs w:val="18"/>
          <w:rtl/>
        </w:rPr>
        <w:t>استكشاف الأخطاء وإصلاحها (منع حدوث المشكلات واكتشافها والتحقق منها والتخفيف من حدة مخاطرها وإصلاحها بما في ذلك الحوادث الأمنية والمشاكل التي تم تحديدها في الخدمات الاحترافية أو المنتج/المنتجات ذات الصلة أثناء تسليم الخدمات الاحترافية)؛ و</w:t>
      </w:r>
    </w:p>
    <w:p w14:paraId="7EB6FDAD" w14:textId="5B47DB62" w:rsidR="004D3218" w:rsidRPr="008E4116" w:rsidRDefault="007821BC" w:rsidP="002369FF">
      <w:pPr>
        <w:pStyle w:val="ProductList-Body"/>
        <w:numPr>
          <w:ilvl w:val="0"/>
          <w:numId w:val="7"/>
        </w:numPr>
        <w:tabs>
          <w:tab w:val="clear" w:pos="158"/>
        </w:tabs>
        <w:spacing w:after="120"/>
        <w:ind w:left="922"/>
        <w:rPr>
          <w:rFonts w:ascii="Calibri" w:hAnsi="Calibri"/>
          <w:szCs w:val="18"/>
        </w:rPr>
      </w:pPr>
      <w:r w:rsidRPr="008E4116">
        <w:rPr>
          <w:rFonts w:ascii="Calibri" w:hAnsi="Calibri"/>
          <w:szCs w:val="18"/>
          <w:rtl/>
        </w:rPr>
        <w:t>تحسين تقديم الخدمات الاحترافية والمنتج/المنتجات الأساسية وفعاليتها وجودتها وأمانها بناءً على المشكلات التي تم تحديدها أثناء تقديم الخدمات الاحترافية، بما في ذلك إصلاح عيوب البرامج والحفاظ على تحديث المنتجات والخدمات وأدائها.</w:t>
      </w:r>
      <w:r w:rsidRPr="008E4116">
        <w:rPr>
          <w:rStyle w:val="eop"/>
          <w:rFonts w:ascii="Calibri" w:eastAsia="Calibri" w:hAnsi="Calibri" w:cs="Calibri"/>
          <w:color w:val="0078D4"/>
          <w:szCs w:val="18"/>
          <w:u w:val="single"/>
          <w:rtl/>
        </w:rPr>
        <w:t xml:space="preserve"> </w:t>
      </w:r>
    </w:p>
    <w:p w14:paraId="46D39A05" w14:textId="3308081C" w:rsidR="00725F8D" w:rsidRPr="008E4116" w:rsidRDefault="00725F8D" w:rsidP="002369FF">
      <w:pPr>
        <w:pStyle w:val="ProductList-Body"/>
        <w:spacing w:after="120"/>
        <w:ind w:left="158"/>
        <w:rPr>
          <w:rFonts w:ascii="Calibri" w:hAnsi="Calibri"/>
          <w:szCs w:val="18"/>
        </w:rPr>
      </w:pPr>
      <w:r w:rsidRPr="008E4116">
        <w:rPr>
          <w:rFonts w:ascii="Calibri" w:eastAsia="Calibri" w:hAnsi="Calibri" w:cs="Arial"/>
          <w:szCs w:val="18"/>
          <w:rtl/>
        </w:rPr>
        <w:t>وفي كل حالة، يجري توفير المنتجات والخدمات في ضوء الالتزامات الأمنية بموجب متطلبات حماية البيانات.</w:t>
      </w:r>
    </w:p>
    <w:p w14:paraId="0AA7F597" w14:textId="0BDD95A1" w:rsidR="00C85435" w:rsidRPr="008E4116" w:rsidRDefault="00C85435" w:rsidP="007829B6">
      <w:pPr>
        <w:pStyle w:val="ProductList-Body"/>
        <w:spacing w:after="120"/>
        <w:ind w:left="158"/>
        <w:rPr>
          <w:rFonts w:ascii="Calibri" w:hAnsi="Calibri"/>
          <w:szCs w:val="18"/>
        </w:rPr>
      </w:pPr>
      <w:r w:rsidRPr="008E4116">
        <w:rPr>
          <w:rFonts w:ascii="Calibri" w:hAnsi="Calibri"/>
          <w:szCs w:val="18"/>
          <w:rtl/>
        </w:rPr>
        <w:t xml:space="preserve">عند تقديم المنتجات والخدمات، لن تستخدم </w:t>
      </w:r>
      <w:r w:rsidRPr="008E4116">
        <w:rPr>
          <w:rFonts w:ascii="Calibri" w:hAnsi="Calibri"/>
          <w:szCs w:val="18"/>
        </w:rPr>
        <w:t>Microsoft</w:t>
      </w:r>
      <w:r w:rsidRPr="008E4116">
        <w:rPr>
          <w:rFonts w:ascii="Calibri" w:hAnsi="Calibri"/>
          <w:szCs w:val="18"/>
          <w:rtl/>
        </w:rPr>
        <w:t xml:space="preserve"> بيانات العميل أو بيانات الخدمات الاحترافية أو البيانات الشخصية أو تعالجها بأي طريقة أخرى من أجل: (أ) جمع بيانات المستخدم، (ب) الدعاية أو أغراض تجارية مشابهة، أو (ج) أبحاث السوق التي تهدف إلى إنشاء وظائف أو خدمات أو منتجات جديدة أو أي غرض آخر، ما لم يكن هذا الاستخدام أو هذه المعالجة وفقًا للتعليمات الموثقة التي يقدمها العميل.</w:t>
      </w:r>
    </w:p>
    <w:p w14:paraId="5FD69C26" w14:textId="7F31EB49" w:rsidR="00C85435" w:rsidRPr="00596E9D" w:rsidRDefault="009B4B87" w:rsidP="00C35BD5">
      <w:pPr>
        <w:pStyle w:val="ProductList-Body"/>
        <w:keepNext/>
        <w:spacing w:after="120"/>
        <w:ind w:left="187" w:hanging="7"/>
        <w:outlineLvl w:val="2"/>
        <w:rPr>
          <w:rFonts w:ascii="Calibri" w:hAnsi="Calibri"/>
          <w:bCs/>
          <w:szCs w:val="18"/>
        </w:rPr>
      </w:pPr>
      <w:r w:rsidRPr="00596E9D">
        <w:rPr>
          <w:rFonts w:ascii="Calibri" w:hAnsi="Calibri"/>
          <w:bCs/>
          <w:color w:val="0072C6"/>
          <w:szCs w:val="18"/>
          <w:rtl/>
        </w:rPr>
        <w:t>معالجة العمليات التجارية لتوفير المنتجات والخدمات للعميل</w:t>
      </w:r>
    </w:p>
    <w:p w14:paraId="2391517E" w14:textId="77777777" w:rsidR="001B2BF8" w:rsidRPr="008E4116" w:rsidRDefault="001B2BF8" w:rsidP="001B2BF8">
      <w:pPr>
        <w:pStyle w:val="ProductList-Body"/>
        <w:spacing w:after="120"/>
        <w:ind w:left="158"/>
        <w:rPr>
          <w:rFonts w:ascii="Calibri" w:hAnsi="Calibri"/>
          <w:szCs w:val="18"/>
        </w:rPr>
      </w:pPr>
      <w:r w:rsidRPr="008E4116">
        <w:rPr>
          <w:rFonts w:ascii="Calibri" w:hAnsi="Calibri"/>
          <w:szCs w:val="18"/>
          <w:rtl/>
        </w:rPr>
        <w:t xml:space="preserve">لأغراض ملحق </w:t>
      </w:r>
      <w:r w:rsidRPr="008E4116">
        <w:rPr>
          <w:rFonts w:ascii="Calibri" w:hAnsi="Calibri"/>
          <w:szCs w:val="18"/>
        </w:rPr>
        <w:t>DPA</w:t>
      </w:r>
      <w:r w:rsidRPr="008E4116">
        <w:rPr>
          <w:rFonts w:ascii="Calibri" w:hAnsi="Calibri"/>
          <w:szCs w:val="18"/>
          <w:rtl/>
        </w:rPr>
        <w:t xml:space="preserve"> هذا، تعني "العمليات التجارية" عمليات المعالجة التي يصرح بها العميل في هذا القسم.</w:t>
      </w:r>
    </w:p>
    <w:p w14:paraId="4FFF8475" w14:textId="057BE43F" w:rsidR="001B2BF8" w:rsidRPr="008E4116" w:rsidRDefault="001B2BF8" w:rsidP="00B66EEB">
      <w:pPr>
        <w:pStyle w:val="ProductList-Body"/>
        <w:spacing w:line="216" w:lineRule="auto"/>
        <w:ind w:left="158"/>
        <w:rPr>
          <w:rFonts w:ascii="Calibri" w:hAnsi="Calibri"/>
          <w:szCs w:val="18"/>
        </w:rPr>
      </w:pPr>
      <w:r w:rsidRPr="008E4116">
        <w:rPr>
          <w:rFonts w:ascii="Calibri" w:hAnsi="Calibri"/>
          <w:szCs w:val="18"/>
          <w:rtl/>
        </w:rPr>
        <w:t xml:space="preserve">يصرح العميل لشركة </w:t>
      </w:r>
      <w:r w:rsidRPr="008E4116">
        <w:rPr>
          <w:rFonts w:ascii="Calibri" w:hAnsi="Calibri"/>
          <w:szCs w:val="18"/>
        </w:rPr>
        <w:t>Microsoft</w:t>
      </w:r>
      <w:r w:rsidRPr="008E4116">
        <w:rPr>
          <w:rFonts w:ascii="Calibri" w:hAnsi="Calibri"/>
          <w:szCs w:val="18"/>
          <w:rtl/>
        </w:rPr>
        <w:t xml:space="preserve"> القيام بما يلي:</w:t>
      </w:r>
    </w:p>
    <w:p w14:paraId="18895A51" w14:textId="2F19B250" w:rsidR="001B2BF8" w:rsidRPr="008E4116" w:rsidRDefault="001B2BF8" w:rsidP="00A607E8">
      <w:pPr>
        <w:pStyle w:val="ProductList-Body"/>
        <w:numPr>
          <w:ilvl w:val="0"/>
          <w:numId w:val="18"/>
        </w:numPr>
        <w:ind w:left="900" w:hanging="180"/>
        <w:rPr>
          <w:rFonts w:ascii="Calibri" w:hAnsi="Calibri"/>
          <w:szCs w:val="18"/>
        </w:rPr>
      </w:pPr>
      <w:r w:rsidRPr="008E4116">
        <w:rPr>
          <w:rFonts w:ascii="Calibri" w:hAnsi="Calibri"/>
          <w:szCs w:val="18"/>
          <w:rtl/>
        </w:rPr>
        <w:t>إنشاء بيانات إحصائية غير شخصية مجمّعة من البيانات التي تحتوي على معرّفات مجهولة الهوية (مثل سجلات الاستخدام التي تحتوي على معرّفات فريدة تحمل أسماء مستعارة)؛</w:t>
      </w:r>
    </w:p>
    <w:p w14:paraId="685A98C9" w14:textId="39E0687F" w:rsidR="001B2BF8" w:rsidRPr="008E4116" w:rsidRDefault="001B2BF8" w:rsidP="00A607E8">
      <w:pPr>
        <w:pStyle w:val="ProductList-Body"/>
        <w:numPr>
          <w:ilvl w:val="0"/>
          <w:numId w:val="18"/>
        </w:numPr>
        <w:spacing w:after="120"/>
        <w:ind w:left="907" w:hanging="187"/>
        <w:rPr>
          <w:rFonts w:ascii="Calibri" w:hAnsi="Calibri"/>
          <w:szCs w:val="18"/>
        </w:rPr>
      </w:pPr>
      <w:r w:rsidRPr="008E4116">
        <w:rPr>
          <w:rFonts w:ascii="Calibri" w:hAnsi="Calibri"/>
          <w:szCs w:val="18"/>
          <w:rtl/>
        </w:rPr>
        <w:t>وحساب الإحصائيات المتعلقة ببيانات العميل أو بيانات الخدمات الاحترافية</w:t>
      </w:r>
    </w:p>
    <w:p w14:paraId="76A43C2B" w14:textId="5C4A0C4A" w:rsidR="001B2BF8" w:rsidRPr="008E4116" w:rsidRDefault="001B2BF8" w:rsidP="00A607E8">
      <w:pPr>
        <w:pStyle w:val="ProductList-Body"/>
        <w:spacing w:after="120"/>
        <w:ind w:left="158"/>
        <w:rPr>
          <w:rFonts w:ascii="Calibri" w:hAnsi="Calibri"/>
          <w:szCs w:val="18"/>
        </w:rPr>
      </w:pPr>
      <w:r w:rsidRPr="008E4116">
        <w:rPr>
          <w:rFonts w:ascii="Calibri" w:hAnsi="Calibri"/>
          <w:szCs w:val="18"/>
          <w:rtl/>
        </w:rPr>
        <w:t>في كل حالة دون الوصول إلى محتوى بيانات العميل أو بيانات الخدمات الاحترافية أو تحليلهما، وتقتصر على تحقيق الأغراض الواردة أدناه، بحيث يرتبط كل منها بتقديم المنتجات والخدمات للعميل.</w:t>
      </w:r>
    </w:p>
    <w:p w14:paraId="15A54612" w14:textId="77777777" w:rsidR="001B2BF8" w:rsidRPr="008E4116" w:rsidRDefault="001B2BF8" w:rsidP="00A607E8">
      <w:pPr>
        <w:pStyle w:val="ProductList-Body"/>
        <w:ind w:left="158"/>
        <w:rPr>
          <w:rFonts w:ascii="Calibri" w:hAnsi="Calibri"/>
          <w:szCs w:val="18"/>
        </w:rPr>
      </w:pPr>
      <w:r w:rsidRPr="008E4116">
        <w:rPr>
          <w:rFonts w:ascii="Calibri" w:hAnsi="Calibri"/>
          <w:szCs w:val="18"/>
          <w:rtl/>
        </w:rPr>
        <w:t>تلك الأغراض هي:</w:t>
      </w:r>
    </w:p>
    <w:p w14:paraId="007DCB2D" w14:textId="1ABEB992" w:rsidR="001B2BF8" w:rsidRPr="008E4116" w:rsidRDefault="001B2BF8" w:rsidP="003A6BB6">
      <w:pPr>
        <w:pStyle w:val="ProductList-Body"/>
        <w:numPr>
          <w:ilvl w:val="0"/>
          <w:numId w:val="7"/>
        </w:numPr>
        <w:tabs>
          <w:tab w:val="clear" w:pos="158"/>
        </w:tabs>
        <w:ind w:left="922"/>
        <w:rPr>
          <w:rFonts w:ascii="Calibri" w:hAnsi="Calibri"/>
          <w:szCs w:val="18"/>
        </w:rPr>
      </w:pPr>
      <w:r w:rsidRPr="008E4116">
        <w:rPr>
          <w:rFonts w:ascii="Calibri" w:hAnsi="Calibri"/>
          <w:szCs w:val="18"/>
          <w:rtl/>
        </w:rPr>
        <w:t xml:space="preserve">إعداد الفواتير وإدارة الحسابات؛ </w:t>
      </w:r>
    </w:p>
    <w:p w14:paraId="74E83E62" w14:textId="21E1E5D7" w:rsidR="001B2BF8" w:rsidRPr="008E4116" w:rsidRDefault="001B2BF8" w:rsidP="003A6BB6">
      <w:pPr>
        <w:pStyle w:val="ProductList-Body"/>
        <w:numPr>
          <w:ilvl w:val="0"/>
          <w:numId w:val="7"/>
        </w:numPr>
        <w:tabs>
          <w:tab w:val="clear" w:pos="158"/>
        </w:tabs>
        <w:ind w:left="922"/>
        <w:rPr>
          <w:rFonts w:ascii="Calibri" w:hAnsi="Calibri"/>
          <w:szCs w:val="18"/>
        </w:rPr>
      </w:pPr>
      <w:r w:rsidRPr="008E4116">
        <w:rPr>
          <w:rFonts w:ascii="Calibri" w:hAnsi="Calibri"/>
          <w:szCs w:val="18"/>
          <w:rtl/>
        </w:rPr>
        <w:t xml:space="preserve">والتعويضات مثل حساب عمولات الموظفين وحوافز الشركاء؛ </w:t>
      </w:r>
    </w:p>
    <w:p w14:paraId="0CAE28EC" w14:textId="6356942F" w:rsidR="001B2BF8" w:rsidRPr="008E4116" w:rsidRDefault="001B2BF8" w:rsidP="003A6BB6">
      <w:pPr>
        <w:pStyle w:val="ProductList-Body"/>
        <w:numPr>
          <w:ilvl w:val="0"/>
          <w:numId w:val="7"/>
        </w:numPr>
        <w:tabs>
          <w:tab w:val="clear" w:pos="158"/>
        </w:tabs>
        <w:ind w:left="922"/>
        <w:rPr>
          <w:rFonts w:ascii="Calibri" w:hAnsi="Calibri"/>
          <w:szCs w:val="18"/>
        </w:rPr>
      </w:pPr>
      <w:r w:rsidRPr="008E4116">
        <w:rPr>
          <w:rFonts w:ascii="Calibri" w:hAnsi="Calibri"/>
          <w:szCs w:val="18"/>
          <w:rtl/>
        </w:rPr>
        <w:t xml:space="preserve">وإعداد التقارير وتصاميم الأعمال التجارية، مثل التنبؤ والإيرادات وتخطيط القدرات واستراتيجية المنتجات؛ </w:t>
      </w:r>
    </w:p>
    <w:p w14:paraId="4616BAD0" w14:textId="3DBED0D1" w:rsidR="00DD6D76" w:rsidRPr="008E4116" w:rsidRDefault="001B2BF8" w:rsidP="00A607E8">
      <w:pPr>
        <w:pStyle w:val="ProductList-Body"/>
        <w:numPr>
          <w:ilvl w:val="0"/>
          <w:numId w:val="7"/>
        </w:numPr>
        <w:tabs>
          <w:tab w:val="clear" w:pos="158"/>
        </w:tabs>
        <w:spacing w:after="120"/>
        <w:ind w:left="922"/>
        <w:rPr>
          <w:rFonts w:ascii="Calibri" w:hAnsi="Calibri"/>
          <w:szCs w:val="18"/>
        </w:rPr>
      </w:pPr>
      <w:r w:rsidRPr="008E4116">
        <w:rPr>
          <w:rFonts w:ascii="Calibri" w:hAnsi="Calibri"/>
          <w:szCs w:val="18"/>
          <w:rtl/>
        </w:rPr>
        <w:t>وإعداد التقارير المالية.</w:t>
      </w:r>
    </w:p>
    <w:p w14:paraId="71098C16" w14:textId="7D8D0D57" w:rsidR="00DD6D76" w:rsidRPr="00596E9D" w:rsidRDefault="00BE5700" w:rsidP="00A607E8">
      <w:pPr>
        <w:pStyle w:val="ProductList-Body"/>
        <w:spacing w:after="120"/>
        <w:ind w:left="158"/>
        <w:rPr>
          <w:rFonts w:ascii="Calibri" w:hAnsi="Calibri"/>
          <w:szCs w:val="18"/>
        </w:rPr>
      </w:pPr>
      <w:bookmarkStart w:id="59" w:name="_Hlk24466161"/>
      <w:r w:rsidRPr="00596E9D">
        <w:rPr>
          <w:rFonts w:ascii="Calibri" w:hAnsi="Calibri"/>
          <w:szCs w:val="18"/>
          <w:rtl/>
        </w:rPr>
        <w:t xml:space="preserve">عند إجراء المعالجة لأغراض العمليات التجارية هذه، ستطبق </w:t>
      </w:r>
      <w:r w:rsidRPr="00596E9D">
        <w:rPr>
          <w:rFonts w:ascii="Calibri" w:hAnsi="Calibri"/>
          <w:szCs w:val="18"/>
        </w:rPr>
        <w:t>Microsoft</w:t>
      </w:r>
      <w:r w:rsidRPr="00596E9D">
        <w:rPr>
          <w:rFonts w:ascii="Calibri" w:hAnsi="Calibri"/>
          <w:szCs w:val="18"/>
          <w:rtl/>
        </w:rPr>
        <w:t xml:space="preserve"> مبادئ تقليل البيانات ولن تستخدم بيانات العميل أو بيانات الخدمات الاحترافية أو البيانات الشخصية أو تعالجها بأي طريقة أخرى من أجل: ‏</w:t>
      </w:r>
      <w:dir w:val="rtl">
        <w:r w:rsidRPr="00596E9D">
          <w:rPr>
            <w:rFonts w:ascii="Calibri" w:hAnsi="Calibri"/>
            <w:szCs w:val="18"/>
            <w:rtl/>
          </w:rPr>
          <w:t xml:space="preserve">(أ) جمع بيانات المستخدم أو (ب) الدعاية أو أغراض تجارية مشابهة أو (ج) أي غرض آخر بخلاف الأغراض الموضحة في هذا القسم. بالإضافة إلى ذلك، كما هو الحال مع جميع عمليات المعالجة بموجب ملحق </w:t>
        </w:r>
        <w:r w:rsidRPr="00596E9D">
          <w:rPr>
            <w:rFonts w:ascii="Calibri" w:hAnsi="Calibri"/>
            <w:szCs w:val="18"/>
          </w:rPr>
          <w:t>DPA</w:t>
        </w:r>
        <w:r w:rsidRPr="00596E9D">
          <w:rPr>
            <w:rFonts w:ascii="Calibri" w:hAnsi="Calibri"/>
            <w:szCs w:val="18"/>
            <w:rtl/>
          </w:rPr>
          <w:t xml:space="preserve"> هذا، تظل معالجة العمليات التجارية خاضعة لالتزامات </w:t>
        </w:r>
        <w:r w:rsidRPr="00596E9D">
          <w:rPr>
            <w:rFonts w:ascii="Calibri" w:hAnsi="Calibri"/>
            <w:szCs w:val="18"/>
          </w:rPr>
          <w:t>Microsoft</w:t>
        </w:r>
        <w:r w:rsidRPr="00596E9D">
          <w:rPr>
            <w:rFonts w:ascii="Calibri" w:hAnsi="Calibri"/>
            <w:szCs w:val="18"/>
            <w:rtl/>
          </w:rPr>
          <w:t xml:space="preserve"> المتعلقة بالسرية والتزاماتها بموجب شرط "‏</w:t>
        </w:r>
        <w:dir w:val="rtl">
          <w:r w:rsidRPr="00596E9D">
            <w:rPr>
              <w:rFonts w:ascii="Calibri" w:hAnsi="Calibri"/>
              <w:szCs w:val="18"/>
              <w:rtl/>
            </w:rPr>
            <w:t>إفشاء البيانات المُعالجَة"</w:t>
          </w:r>
          <w:r w:rsidRPr="00596E9D">
            <w:rPr>
              <w:rFonts w:ascii="Calibri" w:hAnsi="Calibri"/>
              <w:szCs w:val="18"/>
              <w:rtl/>
            </w:rPr>
            <w:t xml:space="preserve">‬. </w:t>
          </w:r>
          <w:bookmarkEnd w:id="59"/>
          <w:r w:rsidR="00786D72">
            <w:t>‬</w:t>
          </w:r>
          <w:r w:rsidR="00786D72">
            <w:t>‬</w:t>
          </w:r>
          <w:r w:rsidR="00122568">
            <w:t>‬</w:t>
          </w:r>
          <w:r w:rsidR="00122568">
            <w:t>‬</w:t>
          </w:r>
          <w:r>
            <w:t>‬</w:t>
          </w:r>
          <w:r>
            <w:t>‬</w:t>
          </w:r>
          <w:r>
            <w:t>‬</w:t>
          </w:r>
          <w:r>
            <w:t>‬</w:t>
          </w:r>
          <w:r>
            <w:t>‬</w:t>
          </w:r>
          <w:r>
            <w:t>‬</w:t>
          </w:r>
          <w:r>
            <w:t>‬</w:t>
          </w:r>
          <w:r>
            <w:t>‬</w:t>
          </w:r>
          <w:r>
            <w:t>‬</w:t>
          </w:r>
          <w:r>
            <w:t>‬</w:t>
          </w:r>
          <w:r w:rsidR="008E3552">
            <w:t>‬</w:t>
          </w:r>
          <w:r w:rsidR="008E3552">
            <w:t>‬</w:t>
          </w:r>
        </w:dir>
      </w:dir>
    </w:p>
    <w:p w14:paraId="16500F9F" w14:textId="77777777" w:rsidR="00DD6D76" w:rsidRPr="00596E9D" w:rsidRDefault="00DD6D76" w:rsidP="002A4A50">
      <w:pPr>
        <w:pStyle w:val="ProductList-SubSubSectionHeading"/>
        <w:keepNext/>
        <w:spacing w:after="120"/>
        <w:outlineLvl w:val="1"/>
        <w:rPr>
          <w:rFonts w:ascii="Calibri" w:hAnsi="Calibri"/>
          <w:b w:val="0"/>
          <w:bCs/>
          <w:szCs w:val="18"/>
        </w:rPr>
      </w:pPr>
      <w:bookmarkStart w:id="60" w:name="_Toc507768551"/>
      <w:bookmarkStart w:id="61" w:name="_Toc8395011"/>
      <w:bookmarkStart w:id="62" w:name="_Toc26972840"/>
      <w:bookmarkStart w:id="63" w:name="_Toc42764837"/>
      <w:bookmarkStart w:id="64" w:name="_Toc155360364"/>
      <w:r w:rsidRPr="00596E9D">
        <w:rPr>
          <w:rFonts w:ascii="Calibri" w:hAnsi="Calibri"/>
          <w:b w:val="0"/>
          <w:bCs/>
          <w:szCs w:val="18"/>
          <w:rtl/>
        </w:rPr>
        <w:t>إفشاء البيانات المُعالجَة</w:t>
      </w:r>
      <w:bookmarkEnd w:id="60"/>
      <w:bookmarkEnd w:id="61"/>
      <w:bookmarkEnd w:id="62"/>
      <w:bookmarkEnd w:id="63"/>
      <w:bookmarkEnd w:id="64"/>
    </w:p>
    <w:p w14:paraId="4646BEA9" w14:textId="77777777" w:rsidR="00562405" w:rsidRPr="007745AA" w:rsidRDefault="00562405" w:rsidP="00562405">
      <w:pPr>
        <w:pStyle w:val="ProductList-Body"/>
        <w:spacing w:after="120"/>
        <w:rPr>
          <w:szCs w:val="18"/>
        </w:rPr>
      </w:pPr>
      <w:bookmarkStart w:id="65" w:name="_Toc6563801"/>
      <w:bookmarkStart w:id="66" w:name="_Toc21617019"/>
      <w:bookmarkStart w:id="67" w:name="_Toc26972841"/>
      <w:r w:rsidRPr="007745AA">
        <w:rPr>
          <w:szCs w:val="18"/>
          <w:rtl/>
        </w:rPr>
        <w:t xml:space="preserve">لن تكشف </w:t>
      </w:r>
      <w:r w:rsidRPr="007745AA">
        <w:rPr>
          <w:szCs w:val="18"/>
        </w:rPr>
        <w:t>Microsoft</w:t>
      </w:r>
      <w:r w:rsidRPr="007745AA">
        <w:rPr>
          <w:szCs w:val="18"/>
          <w:rtl/>
        </w:rPr>
        <w:t xml:space="preserve"> عن البيانات المُعالجَة أو توفر وصولاً لها باستثناء: </w:t>
      </w:r>
      <w:r w:rsidRPr="007745AA">
        <w:rPr>
          <w:szCs w:val="18"/>
          <w:lang w:bidi=""/>
        </w:rPr>
        <w:t>(1)</w:t>
      </w:r>
      <w:r w:rsidRPr="007745AA">
        <w:rPr>
          <w:szCs w:val="18"/>
          <w:rtl/>
        </w:rPr>
        <w:t xml:space="preserve"> توجيهات العميل؛ أو </w:t>
      </w:r>
      <w:r w:rsidRPr="007745AA">
        <w:rPr>
          <w:szCs w:val="18"/>
          <w:lang w:bidi=""/>
        </w:rPr>
        <w:t>(2)</w:t>
      </w:r>
      <w:r w:rsidRPr="007745AA">
        <w:rPr>
          <w:szCs w:val="18"/>
          <w:rtl/>
        </w:rPr>
        <w:t xml:space="preserve"> ما هو موضّح في ملحق </w:t>
      </w:r>
      <w:r w:rsidRPr="007745AA">
        <w:rPr>
          <w:szCs w:val="18"/>
        </w:rPr>
        <w:t>DPA</w:t>
      </w:r>
      <w:r w:rsidRPr="007745AA">
        <w:rPr>
          <w:szCs w:val="18"/>
          <w:rtl/>
        </w:rPr>
        <w:t xml:space="preserve"> هذا؛ أو </w:t>
      </w:r>
      <w:r w:rsidRPr="007745AA">
        <w:rPr>
          <w:szCs w:val="18"/>
          <w:lang w:bidi=""/>
        </w:rPr>
        <w:t>(3)</w:t>
      </w:r>
      <w:r w:rsidRPr="007745AA">
        <w:rPr>
          <w:szCs w:val="18"/>
          <w:rtl/>
        </w:rPr>
        <w:t xml:space="preserve"> ما يتطلبه القانون. لأغراض هذا القسم، تعني "البيانات المُعالجَة": (أ) بيانات العميل؛ (ب) وبيانات الخدمات الاحترافية؛ (ج) والبيانات الشخصية؛ (د) وأي بيانات أخرى تمت معالجتها بواسطة شركة </w:t>
      </w:r>
      <w:r w:rsidRPr="007745AA">
        <w:rPr>
          <w:szCs w:val="18"/>
        </w:rPr>
        <w:t>Microsoft</w:t>
      </w:r>
      <w:r w:rsidRPr="007745AA">
        <w:rPr>
          <w:szCs w:val="18"/>
          <w:rtl/>
        </w:rPr>
        <w:t xml:space="preserve"> فيما يتعلق بالمنتجات والخدمات التي تُعد معلومات سرية للعميل بموجب اتفاقية العميل. كما تخضع جميع عمليات معالجة البيانات المُعالجَة لالتزام </w:t>
      </w:r>
      <w:r w:rsidRPr="007745AA">
        <w:rPr>
          <w:szCs w:val="18"/>
        </w:rPr>
        <w:t>Microsoft</w:t>
      </w:r>
      <w:r w:rsidRPr="007745AA">
        <w:rPr>
          <w:szCs w:val="18"/>
          <w:rtl/>
        </w:rPr>
        <w:t xml:space="preserve"> بالسرية بموجب اتفاقية العميل. </w:t>
      </w:r>
    </w:p>
    <w:p w14:paraId="230D2C58" w14:textId="77777777" w:rsidR="00562405" w:rsidRPr="007745AA" w:rsidRDefault="00562405" w:rsidP="00562405">
      <w:pPr>
        <w:pStyle w:val="ProductList-Body"/>
        <w:spacing w:after="120"/>
        <w:rPr>
          <w:szCs w:val="18"/>
        </w:rPr>
      </w:pPr>
      <w:r w:rsidRPr="007745AA">
        <w:rPr>
          <w:szCs w:val="18"/>
          <w:rtl/>
        </w:rPr>
        <w:t xml:space="preserve">لن تكشف </w:t>
      </w:r>
      <w:r w:rsidRPr="007745AA">
        <w:rPr>
          <w:szCs w:val="18"/>
        </w:rPr>
        <w:t>Microsoft</w:t>
      </w:r>
      <w:r w:rsidRPr="007745AA">
        <w:rPr>
          <w:szCs w:val="18"/>
          <w:rtl/>
        </w:rPr>
        <w:t xml:space="preserve"> عن البيانات المُعالجَة أو توفر وصولًا إليها لجهة إنفاذ القانون ما لم يكن ذلك مطلوبًا بواسطة القانون. في حالة مطالبة إحدى هيئات إنفاذ القانون </w:t>
      </w:r>
      <w:r w:rsidRPr="007745AA">
        <w:rPr>
          <w:szCs w:val="18"/>
        </w:rPr>
        <w:t>Microsoft</w:t>
      </w:r>
      <w:r w:rsidRPr="007745AA">
        <w:rPr>
          <w:szCs w:val="18"/>
          <w:rtl/>
        </w:rPr>
        <w:t xml:space="preserve"> بتقديم البيانات المُعالجَة، ستحاول </w:t>
      </w:r>
      <w:r w:rsidRPr="007745AA">
        <w:rPr>
          <w:szCs w:val="18"/>
        </w:rPr>
        <w:t>Microsoft</w:t>
      </w:r>
      <w:r w:rsidRPr="007745AA">
        <w:rPr>
          <w:szCs w:val="18"/>
          <w:rtl/>
        </w:rPr>
        <w:t xml:space="preserve"> إعادة توجيه هيئة إنفاذ القانون لطلب هذه البيانات من العميل مباشرة. وفي حالة الإجبار على إفشاء أي بيانات مُعالجَة لجهات إنفاذ القانون أو إتاحة وصولهم إليها، ستُخطِر شركة </w:t>
      </w:r>
      <w:r w:rsidRPr="007745AA">
        <w:rPr>
          <w:szCs w:val="18"/>
        </w:rPr>
        <w:t>Microsoft</w:t>
      </w:r>
      <w:r w:rsidRPr="007745AA">
        <w:rPr>
          <w:szCs w:val="18"/>
          <w:rtl/>
        </w:rPr>
        <w:t xml:space="preserve"> العميل فورًا وستقدم له نسخة من الطلب ما لم يحظر القانون ذلك.</w:t>
      </w:r>
    </w:p>
    <w:p w14:paraId="4B6AE25E" w14:textId="77777777" w:rsidR="00562405" w:rsidRPr="007745AA" w:rsidRDefault="00562405" w:rsidP="00562405">
      <w:pPr>
        <w:pStyle w:val="ProductList-Body"/>
        <w:spacing w:after="120"/>
        <w:rPr>
          <w:szCs w:val="18"/>
        </w:rPr>
      </w:pPr>
      <w:r w:rsidRPr="007745AA">
        <w:rPr>
          <w:szCs w:val="18"/>
          <w:rtl/>
        </w:rPr>
        <w:t xml:space="preserve">وبمجرد استلام طلب من أي طرف ثالث للحصول على البيانات المُعالجَة، ستُعلِم </w:t>
      </w:r>
      <w:r w:rsidRPr="007745AA">
        <w:rPr>
          <w:szCs w:val="18"/>
        </w:rPr>
        <w:t>Microsoft</w:t>
      </w:r>
      <w:r w:rsidRPr="007745AA">
        <w:rPr>
          <w:szCs w:val="18"/>
          <w:rtl/>
        </w:rPr>
        <w:t xml:space="preserve"> العميل فورًا ما لم يمنع القانون ذلك. وسترفض </w:t>
      </w:r>
      <w:r w:rsidRPr="007745AA">
        <w:rPr>
          <w:szCs w:val="18"/>
        </w:rPr>
        <w:t>Microsoft</w:t>
      </w:r>
      <w:r w:rsidRPr="007745AA">
        <w:rPr>
          <w:szCs w:val="18"/>
          <w:rtl/>
        </w:rPr>
        <w:t xml:space="preserve"> الطلب ما لم يكن مطلوبًا منها الامتثال بموجب القانون. وإذا كان الطلب صالحًا، فستحاول </w:t>
      </w:r>
      <w:r w:rsidRPr="007745AA">
        <w:rPr>
          <w:szCs w:val="18"/>
        </w:rPr>
        <w:t>Microsoft</w:t>
      </w:r>
      <w:r w:rsidRPr="007745AA">
        <w:rPr>
          <w:szCs w:val="18"/>
          <w:rtl/>
        </w:rPr>
        <w:t xml:space="preserve"> إعادة توجيه الطرف الثالث لطلب البيانات من العميل مباشرةً.</w:t>
      </w:r>
    </w:p>
    <w:p w14:paraId="5E7B050A" w14:textId="77777777" w:rsidR="00562405" w:rsidRPr="007745AA" w:rsidRDefault="00562405" w:rsidP="00562405">
      <w:pPr>
        <w:pStyle w:val="ProductList-Body"/>
        <w:spacing w:after="120"/>
        <w:rPr>
          <w:szCs w:val="18"/>
        </w:rPr>
      </w:pPr>
      <w:r w:rsidRPr="007745AA">
        <w:rPr>
          <w:szCs w:val="18"/>
          <w:rtl/>
        </w:rPr>
        <w:t xml:space="preserve">لن تكشف </w:t>
      </w:r>
      <w:r w:rsidRPr="007745AA">
        <w:rPr>
          <w:szCs w:val="18"/>
        </w:rPr>
        <w:t>Microsoft</w:t>
      </w:r>
      <w:r w:rsidRPr="007745AA">
        <w:rPr>
          <w:szCs w:val="18"/>
          <w:rtl/>
        </w:rPr>
        <w:t xml:space="preserve"> أو تتيح الوصول إلى أي بيانات مُعالجَة وفقًا لما يقتضيه القانون شريطة أن تحترم القوانين والممارسات جوهر الحقوق والحريات الأساسية، وألا تتجاوز ما هو ضروري ومتناسب في مجتمع ديمقراطي، وعند الاقتضاء، لحماية أحد الأهداف المدرجة في المادة </w:t>
      </w:r>
      <w:r w:rsidRPr="007745AA">
        <w:rPr>
          <w:szCs w:val="18"/>
          <w:lang w:bidi=""/>
        </w:rPr>
        <w:t>23 (1)</w:t>
      </w:r>
      <w:r w:rsidRPr="007745AA">
        <w:rPr>
          <w:szCs w:val="18"/>
          <w:rtl/>
        </w:rPr>
        <w:t xml:space="preserve"> من اللائحة العامة لحماية البيانات </w:t>
      </w:r>
      <w:r w:rsidRPr="007745AA">
        <w:rPr>
          <w:szCs w:val="18"/>
        </w:rPr>
        <w:t>(GDPR)</w:t>
      </w:r>
      <w:r w:rsidRPr="007745AA">
        <w:rPr>
          <w:szCs w:val="18"/>
          <w:rtl/>
        </w:rPr>
        <w:t>.</w:t>
      </w:r>
    </w:p>
    <w:p w14:paraId="307D491E" w14:textId="77777777" w:rsidR="00562405" w:rsidRPr="007745AA" w:rsidRDefault="00562405" w:rsidP="00562405">
      <w:pPr>
        <w:pStyle w:val="ProductList-Body"/>
        <w:spacing w:after="120"/>
        <w:rPr>
          <w:szCs w:val="18"/>
        </w:rPr>
      </w:pPr>
      <w:r w:rsidRPr="007745AA">
        <w:rPr>
          <w:szCs w:val="18"/>
          <w:rtl/>
        </w:rPr>
        <w:t xml:space="preserve">لن تمنح شركة </w:t>
      </w:r>
      <w:r w:rsidRPr="007745AA">
        <w:rPr>
          <w:szCs w:val="18"/>
        </w:rPr>
        <w:t>Microsoft</w:t>
      </w:r>
      <w:r w:rsidRPr="007745AA">
        <w:rPr>
          <w:szCs w:val="18"/>
          <w:rtl/>
        </w:rPr>
        <w:t xml:space="preserve"> أي طرف ثالث ما يلي: (أ) وصولاً مباشرًا أو غير مباشر أو شاملاً أو غير مقيد للبيانات المُعالجَة؛ أو (ب) مفاتيح تشفير النظام الأساسي المستخدمة في تأمين البيانات المُعالجَة أو القدرة على خرق هذا التشفير؛ أو (ج) الوصول إلى البيانات المُعالجَة إذا نمى إلى علم </w:t>
      </w:r>
      <w:r w:rsidRPr="007745AA">
        <w:rPr>
          <w:szCs w:val="18"/>
        </w:rPr>
        <w:t>Microsoft</w:t>
      </w:r>
      <w:r w:rsidRPr="007745AA">
        <w:rPr>
          <w:szCs w:val="18"/>
          <w:rtl/>
        </w:rPr>
        <w:t xml:space="preserve"> أنه يتم استخدام هذه البيانات لأغراض خلاف المنصوص عليها في طلب الطرف الثالث. </w:t>
      </w:r>
    </w:p>
    <w:p w14:paraId="516AE0BC" w14:textId="77777777" w:rsidR="00562405" w:rsidRPr="007745AA" w:rsidRDefault="00562405" w:rsidP="00562405">
      <w:pPr>
        <w:pStyle w:val="ProductList-Body"/>
        <w:spacing w:after="120"/>
        <w:rPr>
          <w:szCs w:val="18"/>
        </w:rPr>
      </w:pPr>
      <w:r w:rsidRPr="007745AA">
        <w:rPr>
          <w:szCs w:val="18"/>
          <w:rtl/>
        </w:rPr>
        <w:t xml:space="preserve">ودعمًا لما تم ذكره أعلاه، يجوز لشركة </w:t>
      </w:r>
      <w:r w:rsidRPr="007745AA">
        <w:rPr>
          <w:szCs w:val="18"/>
        </w:rPr>
        <w:t>Microsoft</w:t>
      </w:r>
      <w:r w:rsidRPr="007745AA">
        <w:rPr>
          <w:szCs w:val="18"/>
          <w:rtl/>
        </w:rPr>
        <w:t xml:space="preserve"> تقديم معلومات الاتصال الأساسية الخاصة بالعميل إلى الطرف الثالث. </w:t>
      </w:r>
    </w:p>
    <w:p w14:paraId="3DFD853A" w14:textId="77777777" w:rsidR="00C85435" w:rsidRPr="00D05D2F" w:rsidRDefault="00C85435" w:rsidP="00C35BD5">
      <w:pPr>
        <w:pStyle w:val="ProductList-SubSubSectionHeading"/>
        <w:keepNext/>
        <w:spacing w:after="120"/>
        <w:outlineLvl w:val="1"/>
        <w:rPr>
          <w:rFonts w:ascii="Calibri" w:hAnsi="Calibri"/>
          <w:b w:val="0"/>
          <w:bCs/>
          <w:szCs w:val="18"/>
        </w:rPr>
      </w:pPr>
      <w:bookmarkStart w:id="68" w:name="_Toc155360365"/>
      <w:r w:rsidRPr="00D05D2F">
        <w:rPr>
          <w:rFonts w:ascii="Calibri" w:hAnsi="Calibri"/>
          <w:b w:val="0"/>
          <w:bCs/>
          <w:szCs w:val="18"/>
          <w:rtl/>
        </w:rPr>
        <w:t xml:space="preserve">معالجة البيانات الشخصية؛ لائحة </w:t>
      </w:r>
      <w:r w:rsidRPr="00D05D2F">
        <w:rPr>
          <w:rFonts w:ascii="Calibri" w:hAnsi="Calibri"/>
          <w:szCs w:val="18"/>
        </w:rPr>
        <w:t>GDPR</w:t>
      </w:r>
      <w:bookmarkEnd w:id="51"/>
      <w:bookmarkEnd w:id="52"/>
      <w:bookmarkEnd w:id="65"/>
      <w:bookmarkEnd w:id="66"/>
      <w:bookmarkEnd w:id="67"/>
      <w:bookmarkEnd w:id="68"/>
    </w:p>
    <w:p w14:paraId="41ECCECC" w14:textId="7096F926" w:rsidR="00C85435" w:rsidRPr="00596E9D" w:rsidRDefault="00C85435" w:rsidP="00741E10">
      <w:pPr>
        <w:pStyle w:val="ProductList-Body"/>
        <w:spacing w:after="120"/>
        <w:rPr>
          <w:rFonts w:ascii="Calibri" w:hAnsi="Calibri"/>
          <w:szCs w:val="18"/>
        </w:rPr>
      </w:pPr>
      <w:bookmarkStart w:id="69" w:name="_Toc489605577"/>
      <w:r w:rsidRPr="00596E9D">
        <w:rPr>
          <w:rFonts w:ascii="Calibri" w:hAnsi="Calibri"/>
          <w:szCs w:val="18"/>
          <w:rtl/>
        </w:rPr>
        <w:t>‏</w:t>
      </w:r>
      <w:dir w:val="rtl">
        <w:r w:rsidRPr="00596E9D">
          <w:rPr>
            <w:rFonts w:ascii="Calibri" w:hAnsi="Calibri"/>
            <w:szCs w:val="18"/>
            <w:rtl/>
          </w:rPr>
          <w:t xml:space="preserve">يتم الحصول على جميع البيانات الشخصية التي تعالجها </w:t>
        </w:r>
        <w:r w:rsidRPr="00596E9D">
          <w:rPr>
            <w:rFonts w:ascii="Calibri" w:hAnsi="Calibri"/>
            <w:szCs w:val="18"/>
          </w:rPr>
          <w:t>Microsoft</w:t>
        </w:r>
        <w:r w:rsidRPr="00596E9D">
          <w:rPr>
            <w:rFonts w:ascii="Calibri" w:hAnsi="Calibri"/>
            <w:szCs w:val="18"/>
            <w:rtl/>
          </w:rPr>
          <w:t xml:space="preserve"> فيما يتعلق بتوفير المنتجات والخدمات كجزء من (أ) بيانات العميل أو (ب) بيانات الخدمات الاحترافية أو (ج) البيانات الصادرة أو المستمدة أو المُجمَّعة بواسطة </w:t>
        </w:r>
        <w:r w:rsidRPr="00596E9D">
          <w:rPr>
            <w:rFonts w:ascii="Calibri" w:hAnsi="Calibri"/>
            <w:szCs w:val="18"/>
          </w:rPr>
          <w:t>Microsoft</w:t>
        </w:r>
        <w:r w:rsidRPr="00596E9D">
          <w:rPr>
            <w:rFonts w:ascii="Calibri" w:hAnsi="Calibri"/>
            <w:szCs w:val="18"/>
            <w:rtl/>
          </w:rPr>
          <w:t xml:space="preserve">، بما في ذلك البيانات المرسلة إلى </w:t>
        </w:r>
        <w:r w:rsidRPr="00596E9D">
          <w:rPr>
            <w:rFonts w:ascii="Calibri" w:hAnsi="Calibri"/>
            <w:szCs w:val="18"/>
          </w:rPr>
          <w:t>Microsoft</w:t>
        </w:r>
        <w:r w:rsidRPr="00596E9D">
          <w:rPr>
            <w:rFonts w:ascii="Calibri" w:hAnsi="Calibri"/>
            <w:szCs w:val="18"/>
            <w:rtl/>
          </w:rPr>
          <w:t xml:space="preserve"> نتيجة استخدام العميل للإمكانيات المستندة إلى الخدمة أو التي حصلت عليها </w:t>
        </w:r>
        <w:r w:rsidRPr="00596E9D">
          <w:rPr>
            <w:rFonts w:ascii="Calibri" w:hAnsi="Calibri"/>
            <w:szCs w:val="18"/>
          </w:rPr>
          <w:t>Microsoft</w:t>
        </w:r>
        <w:r w:rsidRPr="00596E9D">
          <w:rPr>
            <w:rFonts w:ascii="Calibri" w:hAnsi="Calibri"/>
            <w:szCs w:val="18"/>
            <w:rtl/>
          </w:rPr>
          <w:t xml:space="preserve"> من البرامج المثبتة محليًا. إن البيانات الشخصية المقدمة إلى </w:t>
        </w:r>
        <w:r w:rsidRPr="00596E9D">
          <w:rPr>
            <w:rFonts w:ascii="Calibri" w:hAnsi="Calibri"/>
            <w:szCs w:val="18"/>
          </w:rPr>
          <w:t>Microsoft</w:t>
        </w:r>
        <w:r w:rsidRPr="00596E9D">
          <w:rPr>
            <w:rFonts w:ascii="Calibri" w:hAnsi="Calibri"/>
            <w:szCs w:val="18"/>
            <w:rtl/>
          </w:rPr>
          <w:t xml:space="preserve"> بواسطة العميل أو نيابة عنه عبر استخدام الخدمات عبر الإنترنت تُعد أيضًا من بيانات العميل. كما أن البيانات الشخصية المقدمة إلى </w:t>
        </w:r>
        <w:r w:rsidRPr="00596E9D">
          <w:rPr>
            <w:rFonts w:ascii="Calibri" w:hAnsi="Calibri"/>
            <w:szCs w:val="18"/>
          </w:rPr>
          <w:t>Microsoft</w:t>
        </w:r>
        <w:r w:rsidRPr="00596E9D">
          <w:rPr>
            <w:rFonts w:ascii="Calibri" w:hAnsi="Calibri"/>
            <w:szCs w:val="18"/>
            <w:rtl/>
          </w:rPr>
          <w:t xml:space="preserve"> بواسطة العميل أو نيابة عنه عبر استخدام الخدمات الاحترافية تُعد أيضًا من بيانات الخدمات الاحترافية. وقد يتم تضمين معرفات غير حقيقية في البيانات التي تتم معالجتها بواسطة </w:t>
        </w:r>
        <w:r w:rsidRPr="00596E9D">
          <w:rPr>
            <w:rFonts w:ascii="Calibri" w:hAnsi="Calibri"/>
            <w:szCs w:val="18"/>
          </w:rPr>
          <w:t>Microsoft</w:t>
        </w:r>
        <w:r w:rsidRPr="00596E9D">
          <w:rPr>
            <w:rFonts w:ascii="Calibri" w:hAnsi="Calibri"/>
            <w:szCs w:val="18"/>
            <w:rtl/>
          </w:rPr>
          <w:t xml:space="preserve"> فيما يتعلق بتوفير المنتجات وهي أيضًا تُعد بيانات شخصية. كما أن أي بيانات شخصية مقدمة باسم مستعار أو تمت إزالة بيانات تحديد الهوية منها ولكنها ليست مجهولة المصدر أو مستمدة من بيانات شخصية تُعد أيضًا بيانات شخصية. </w:t>
        </w:r>
        <w:r w:rsidR="00786D72">
          <w:t>‬</w:t>
        </w:r>
        <w:r w:rsidR="00122568">
          <w:t>‬</w:t>
        </w:r>
        <w:r>
          <w:t>‬</w:t>
        </w:r>
        <w:r>
          <w:t>‬</w:t>
        </w:r>
        <w:r>
          <w:t>‬</w:t>
        </w:r>
        <w:r>
          <w:t>‬</w:t>
        </w:r>
        <w:r>
          <w:t>‬</w:t>
        </w:r>
        <w:r w:rsidR="008E3552">
          <w:t>‬</w:t>
        </w:r>
      </w:dir>
    </w:p>
    <w:p w14:paraId="69670B42" w14:textId="1E8F2E62" w:rsidR="003F656D" w:rsidRPr="007745AA" w:rsidRDefault="003F656D" w:rsidP="003F656D">
      <w:pPr>
        <w:pStyle w:val="ProductList-Body"/>
        <w:spacing w:after="120"/>
        <w:rPr>
          <w:szCs w:val="18"/>
        </w:rPr>
      </w:pPr>
      <w:bookmarkStart w:id="70" w:name="_Toc26972842"/>
      <w:r w:rsidRPr="007745AA">
        <w:rPr>
          <w:szCs w:val="18"/>
          <w:rtl/>
        </w:rPr>
        <w:t xml:space="preserve">وإلى الحد الذي تكون فيه </w:t>
      </w:r>
      <w:r w:rsidRPr="007745AA">
        <w:rPr>
          <w:szCs w:val="18"/>
        </w:rPr>
        <w:t>Microsoft</w:t>
      </w:r>
      <w:r w:rsidRPr="007745AA">
        <w:rPr>
          <w:szCs w:val="18"/>
          <w:rtl/>
        </w:rPr>
        <w:t xml:space="preserve"> الجهة المسؤولة عن المعالجة أو المعالجة الفرعية للبيانات الشخصية الخاضعة للائحة العامة لحماية البيانات </w:t>
      </w:r>
      <w:r w:rsidRPr="007745AA">
        <w:rPr>
          <w:szCs w:val="18"/>
        </w:rPr>
        <w:t>(GDPR)</w:t>
      </w:r>
      <w:r w:rsidRPr="007745AA">
        <w:rPr>
          <w:szCs w:val="18"/>
          <w:rtl/>
        </w:rPr>
        <w:t xml:space="preserve">، فإن شروط لائحة </w:t>
      </w:r>
      <w:r w:rsidRPr="007745AA">
        <w:rPr>
          <w:szCs w:val="18"/>
        </w:rPr>
        <w:t>GDPR</w:t>
      </w:r>
      <w:r w:rsidRPr="007745AA">
        <w:rPr>
          <w:szCs w:val="18"/>
          <w:rtl/>
        </w:rPr>
        <w:t xml:space="preserve"> الواردة في </w:t>
      </w:r>
      <w:r w:rsidRPr="007745AA">
        <w:fldChar w:fldCharType="begin"/>
      </w:r>
      <w:r>
        <w:rPr>
          <w:szCs w:val="18"/>
        </w:rPr>
        <w:instrText>HYPERLINK  \l "Attachment1"</w:instrText>
      </w:r>
      <w:r w:rsidRPr="007745AA">
        <w:fldChar w:fldCharType="separate"/>
      </w:r>
      <w:r w:rsidRPr="007745AA">
        <w:rPr>
          <w:rStyle w:val="Hyperlink"/>
          <w:szCs w:val="18"/>
          <w:rtl/>
        </w:rPr>
        <w:t xml:space="preserve">المرفق </w:t>
      </w:r>
      <w:r w:rsidRPr="007745AA">
        <w:rPr>
          <w:rStyle w:val="Hyperlink"/>
          <w:szCs w:val="18"/>
          <w:lang w:bidi=""/>
        </w:rPr>
        <w:t>1</w:t>
      </w:r>
      <w:r w:rsidRPr="007745AA">
        <w:rPr>
          <w:rStyle w:val="Hyperlink"/>
          <w:szCs w:val="18"/>
          <w:lang w:bidi=""/>
        </w:rPr>
        <w:fldChar w:fldCharType="end"/>
      </w:r>
      <w:r w:rsidRPr="007745AA">
        <w:rPr>
          <w:szCs w:val="18"/>
          <w:rtl/>
        </w:rPr>
        <w:t xml:space="preserve"> تحكم هذه العملية، وتُعد الشروط الواردة في القسم الفرعي بعنوان ("معالجة البيانات الشخصية؛ اللائحة العامة لحماية البيانات") تكميلية:</w:t>
      </w:r>
    </w:p>
    <w:p w14:paraId="00DB5D5A" w14:textId="77777777" w:rsidR="00C85435" w:rsidRPr="00D05D2F" w:rsidRDefault="00C85435" w:rsidP="002A4A50">
      <w:pPr>
        <w:pStyle w:val="ProductList-Body"/>
        <w:keepNext/>
        <w:spacing w:after="120"/>
        <w:ind w:left="187"/>
        <w:outlineLvl w:val="2"/>
        <w:rPr>
          <w:rFonts w:ascii="Calibri" w:hAnsi="Calibri"/>
          <w:b/>
          <w:bCs/>
          <w:szCs w:val="18"/>
        </w:rPr>
      </w:pPr>
      <w:r w:rsidRPr="00D05D2F">
        <w:rPr>
          <w:rFonts w:ascii="Calibri" w:hAnsi="Calibri"/>
          <w:b/>
          <w:bCs/>
          <w:color w:val="0072C6"/>
          <w:szCs w:val="18"/>
          <w:rtl/>
        </w:rPr>
        <w:t>أدوار ومسؤوليات المعالج والمتحكم</w:t>
      </w:r>
      <w:bookmarkEnd w:id="70"/>
    </w:p>
    <w:p w14:paraId="6AE79099" w14:textId="77777777" w:rsidR="00483D37" w:rsidRPr="007745AA" w:rsidRDefault="00483D37" w:rsidP="00483D37">
      <w:pPr>
        <w:pStyle w:val="ProductList-Body"/>
        <w:spacing w:after="120"/>
        <w:ind w:left="158"/>
        <w:rPr>
          <w:szCs w:val="18"/>
        </w:rPr>
      </w:pPr>
      <w:bookmarkStart w:id="71" w:name="_Toc26972843"/>
      <w:bookmarkStart w:id="72" w:name="_Toc26972844"/>
      <w:r w:rsidRPr="007745AA">
        <w:rPr>
          <w:szCs w:val="18"/>
          <w:rtl/>
        </w:rPr>
        <w:t xml:space="preserve">يوافق كلٌ من العميل وشركة </w:t>
      </w:r>
      <w:r w:rsidRPr="007745AA">
        <w:rPr>
          <w:szCs w:val="18"/>
        </w:rPr>
        <w:t>Microsoft</w:t>
      </w:r>
      <w:r w:rsidRPr="007745AA">
        <w:rPr>
          <w:szCs w:val="18"/>
          <w:rtl/>
        </w:rPr>
        <w:t xml:space="preserve"> على أن العميل هو المُتحكِّم في البيانات الشخصية وأن شركة </w:t>
      </w:r>
      <w:r w:rsidRPr="007745AA">
        <w:rPr>
          <w:szCs w:val="18"/>
        </w:rPr>
        <w:t>Microsoft</w:t>
      </w:r>
      <w:r w:rsidRPr="007745AA">
        <w:rPr>
          <w:szCs w:val="18"/>
          <w:rtl/>
        </w:rPr>
        <w:t xml:space="preserve"> هي الجهة المسؤولة عن المعالجة لتلك البيانات، إلا إذا (أ) قام العميل بدور المُعالِج للبيانات الشخصية، وفي تلك الحالة تقوم شركة </w:t>
      </w:r>
      <w:r w:rsidRPr="007745AA">
        <w:rPr>
          <w:szCs w:val="18"/>
        </w:rPr>
        <w:t>Microsoft</w:t>
      </w:r>
      <w:r w:rsidRPr="007745AA">
        <w:rPr>
          <w:szCs w:val="18"/>
          <w:rtl/>
        </w:rPr>
        <w:t xml:space="preserve"> بدور الجهة المسؤولة عن المعالجة الفرعية أو (ب) ذُكر خلاف ذلك في الشروط الخاصة بالمنتج أو ملحق </w:t>
      </w:r>
      <w:r w:rsidRPr="007745AA">
        <w:rPr>
          <w:szCs w:val="18"/>
        </w:rPr>
        <w:t>DPA</w:t>
      </w:r>
      <w:r w:rsidRPr="007745AA">
        <w:rPr>
          <w:szCs w:val="18"/>
          <w:rtl/>
        </w:rPr>
        <w:t xml:space="preserve"> هذا. وفي حالة قيام </w:t>
      </w:r>
      <w:r w:rsidRPr="007745AA">
        <w:rPr>
          <w:szCs w:val="18"/>
        </w:rPr>
        <w:t>Microsoft</w:t>
      </w:r>
      <w:r w:rsidRPr="007745AA">
        <w:rPr>
          <w:szCs w:val="18"/>
          <w:rtl/>
        </w:rPr>
        <w:t xml:space="preserve"> بدور المعالج أو المعالج الفرعي للبيانات الشخصية، لن تقوم بمعالجة البيانات الشخصية إلا بناءً على تعليمات موثقة من العميل. </w:t>
      </w:r>
      <w:dir w:val="rtl">
        <w:r w:rsidRPr="007745AA">
          <w:rPr>
            <w:szCs w:val="18"/>
            <w:rtl/>
          </w:rPr>
          <w:t>‏</w:t>
        </w:r>
        <w:r w:rsidRPr="007745AA">
          <w:rPr>
            <w:szCs w:val="18"/>
          </w:rPr>
          <w:t>‎</w:t>
        </w:r>
        <w:r w:rsidRPr="007745AA">
          <w:rPr>
            <w:szCs w:val="18"/>
            <w:rtl/>
          </w:rPr>
          <w:t xml:space="preserve">‏يوافق العميل على أن اتفاقية العميل (بما في ذلك شروط </w:t>
        </w:r>
        <w:r w:rsidRPr="007745AA">
          <w:rPr>
            <w:szCs w:val="18"/>
          </w:rPr>
          <w:t>DPA</w:t>
        </w:r>
        <w:r w:rsidRPr="007745AA">
          <w:rPr>
            <w:szCs w:val="18"/>
            <w:rtl/>
          </w:rPr>
          <w:t xml:space="preserve"> وأي تحديثات معمول بها</w:t>
        </w:r>
        <w:r w:rsidRPr="007745AA">
          <w:rPr>
            <w:szCs w:val="18"/>
            <w:rtl/>
          </w:rPr>
          <w:t xml:space="preserve">‬)، إلى جانب كتيب تعليمات المنتج واستخدام العميل للميزات الموجودة في المنتجات وتكوينه لهذه الميزات، هي التعليمات الكاملة الموثقة التي يقدمها العميل إلى شركة </w:t>
        </w:r>
        <w:r w:rsidRPr="007745AA">
          <w:rPr>
            <w:szCs w:val="18"/>
          </w:rPr>
          <w:t>Microsoft</w:t>
        </w:r>
        <w:r w:rsidRPr="007745AA">
          <w:rPr>
            <w:szCs w:val="18"/>
            <w:rtl/>
          </w:rPr>
          <w:t xml:space="preserve"> لمعالجة البيانات الشخصية، أو كتيب تعليمات الخدمات الاحترافية واستخدام العميل للخدمات الاحترافية. ويمكن العثور على معلومات حول استخدام المنتجات وتكوينها على الموقع </w:t>
        </w:r>
        <w:bookmarkStart w:id="73" w:name="_Hlk24482203"/>
        <w:r w:rsidRPr="007745AA">
          <w:rPr>
            <w:szCs w:val="18"/>
          </w:rPr>
          <w:fldChar w:fldCharType="begin"/>
        </w:r>
        <w:r w:rsidRPr="007745AA">
          <w:rPr>
            <w:szCs w:val="18"/>
          </w:rPr>
          <w:instrText>HYPERLINK "https://docs.microsoft.com"</w:instrText>
        </w:r>
        <w:r w:rsidRPr="007745AA">
          <w:rPr>
            <w:szCs w:val="18"/>
          </w:rPr>
        </w:r>
        <w:r w:rsidRPr="007745AA">
          <w:rPr>
            <w:szCs w:val="18"/>
          </w:rPr>
          <w:fldChar w:fldCharType="separate"/>
        </w:r>
        <w:r w:rsidRPr="007745AA">
          <w:rPr>
            <w:rStyle w:val="Hyperlink"/>
            <w:szCs w:val="18"/>
          </w:rPr>
          <w:t>https://docs.microsoft.com</w:t>
        </w:r>
        <w:r w:rsidRPr="007745AA">
          <w:rPr>
            <w:szCs w:val="18"/>
          </w:rPr>
          <w:fldChar w:fldCharType="end"/>
        </w:r>
        <w:r w:rsidRPr="007745AA">
          <w:rPr>
            <w:szCs w:val="18"/>
          </w:rPr>
          <w:t xml:space="preserve"> </w:t>
        </w:r>
        <w:bookmarkEnd w:id="73"/>
        <w:r w:rsidRPr="007745AA">
          <w:rPr>
            <w:szCs w:val="18"/>
            <w:rtl/>
          </w:rPr>
          <w:t xml:space="preserve">(أو موقع لاحق) أو في اتفاقية أخرى تتضمن ملحق </w:t>
        </w:r>
        <w:r w:rsidRPr="007745AA">
          <w:rPr>
            <w:szCs w:val="18"/>
          </w:rPr>
          <w:t>DPA</w:t>
        </w:r>
        <w:r w:rsidRPr="007745AA">
          <w:rPr>
            <w:szCs w:val="18"/>
            <w:rtl/>
          </w:rPr>
          <w:t xml:space="preserve"> هذا. كما يجب الاتفاق على أي تعليمات إضافية أو بديلة وفقًا لعملية تعديل الاتفاقية المبرمة مع العميل. وفي أي حالة تسري فيها لائحة </w:t>
        </w:r>
        <w:r w:rsidRPr="007745AA">
          <w:rPr>
            <w:szCs w:val="18"/>
          </w:rPr>
          <w:t>GDPR</w:t>
        </w:r>
        <w:r w:rsidRPr="007745AA">
          <w:rPr>
            <w:szCs w:val="18"/>
            <w:rtl/>
          </w:rPr>
          <w:t xml:space="preserve"> ويكون العميل هو المعالج للبيانات، يضمن العميل لشركة </w:t>
        </w:r>
        <w:r w:rsidRPr="007745AA">
          <w:rPr>
            <w:szCs w:val="18"/>
          </w:rPr>
          <w:t>Microsoft</w:t>
        </w:r>
        <w:r w:rsidRPr="007745AA">
          <w:rPr>
            <w:szCs w:val="18"/>
            <w:rtl/>
          </w:rPr>
          <w:t xml:space="preserve"> أن تعليمات العميل، والتي تتضمن تعيين شركة </w:t>
        </w:r>
        <w:r w:rsidRPr="007745AA">
          <w:rPr>
            <w:szCs w:val="18"/>
          </w:rPr>
          <w:t>Microsoft</w:t>
        </w:r>
        <w:r w:rsidRPr="007745AA">
          <w:rPr>
            <w:szCs w:val="18"/>
            <w:rtl/>
          </w:rPr>
          <w:t xml:space="preserve"> كمعالج أو معالج فرعي، قد صرح بها المتحكم ذو الصلة.</w:t>
        </w:r>
        <w:bookmarkEnd w:id="71"/>
        <w:r w:rsidRPr="007745AA">
          <w:rPr>
            <w:szCs w:val="18"/>
            <w:rtl/>
          </w:rPr>
          <w:t xml:space="preserve"> </w:t>
        </w:r>
        <w:r w:rsidRPr="007745AA">
          <w:rPr>
            <w:szCs w:val="18"/>
          </w:rPr>
          <w:t>‬</w:t>
        </w:r>
        <w:r>
          <w:t>‬</w:t>
        </w:r>
        <w:r>
          <w:t>‬</w:t>
        </w:r>
        <w:r>
          <w:t>‬</w:t>
        </w:r>
        <w:r>
          <w:t>‬</w:t>
        </w:r>
        <w:r w:rsidR="008E3552">
          <w:t>‬</w:t>
        </w:r>
      </w:dir>
    </w:p>
    <w:p w14:paraId="42C83F6C" w14:textId="6391B47E" w:rsidR="00C85435" w:rsidRPr="00596E9D" w:rsidRDefault="00736AEB" w:rsidP="002A4A50">
      <w:pPr>
        <w:pStyle w:val="ProductList-Body"/>
        <w:spacing w:after="120"/>
        <w:ind w:left="158"/>
        <w:rPr>
          <w:rFonts w:ascii="Calibri" w:hAnsi="Calibri"/>
          <w:szCs w:val="18"/>
        </w:rPr>
      </w:pPr>
      <w:r w:rsidRPr="00596E9D">
        <w:rPr>
          <w:rFonts w:ascii="Calibri" w:hAnsi="Calibri"/>
          <w:szCs w:val="18"/>
          <w:rtl/>
        </w:rPr>
        <w:t xml:space="preserve">إذا استخدمت </w:t>
      </w:r>
      <w:r w:rsidRPr="00596E9D">
        <w:rPr>
          <w:rFonts w:ascii="Calibri" w:hAnsi="Calibri"/>
          <w:szCs w:val="18"/>
        </w:rPr>
        <w:t>Microsoft</w:t>
      </w:r>
      <w:r w:rsidRPr="00596E9D">
        <w:rPr>
          <w:rFonts w:ascii="Calibri" w:hAnsi="Calibri"/>
          <w:szCs w:val="18"/>
          <w:rtl/>
        </w:rPr>
        <w:t xml:space="preserve"> البيانات الشخصية أو عالجتها بأي صورة أخرى وفقًا للائحة </w:t>
      </w:r>
      <w:r w:rsidRPr="00596E9D">
        <w:rPr>
          <w:rFonts w:ascii="Calibri" w:hAnsi="Calibri"/>
          <w:szCs w:val="18"/>
        </w:rPr>
        <w:t>GDPR</w:t>
      </w:r>
      <w:r w:rsidRPr="00596E9D">
        <w:rPr>
          <w:rFonts w:ascii="Calibri" w:hAnsi="Calibri"/>
          <w:szCs w:val="18"/>
          <w:rtl/>
        </w:rPr>
        <w:t xml:space="preserve"> فيما يتعلق بعمليات الأعمال عندما ترتبط بتوفير المنتجات والخدمات للعميل، ستلتزم </w:t>
      </w:r>
      <w:r w:rsidRPr="00596E9D">
        <w:rPr>
          <w:rFonts w:ascii="Calibri" w:hAnsi="Calibri"/>
          <w:szCs w:val="18"/>
        </w:rPr>
        <w:t>Microsoft</w:t>
      </w:r>
      <w:r w:rsidRPr="00596E9D">
        <w:rPr>
          <w:rFonts w:ascii="Calibri" w:hAnsi="Calibri"/>
          <w:szCs w:val="18"/>
          <w:rtl/>
        </w:rPr>
        <w:t xml:space="preserve"> بالتزامات مراقب البيانات المستقل بموجب لائحة </w:t>
      </w:r>
      <w:r w:rsidRPr="00596E9D">
        <w:rPr>
          <w:rFonts w:ascii="Calibri" w:hAnsi="Calibri"/>
          <w:szCs w:val="18"/>
        </w:rPr>
        <w:t>GDPR</w:t>
      </w:r>
      <w:r w:rsidRPr="00596E9D">
        <w:rPr>
          <w:rFonts w:ascii="Calibri" w:hAnsi="Calibri"/>
          <w:szCs w:val="18"/>
          <w:rtl/>
        </w:rPr>
        <w:t xml:space="preserve"> لهذا الاستخدام. وتقبل شركة </w:t>
      </w:r>
      <w:r w:rsidRPr="00596E9D">
        <w:rPr>
          <w:rFonts w:ascii="Calibri" w:hAnsi="Calibri"/>
          <w:szCs w:val="18"/>
        </w:rPr>
        <w:t>Microsoft</w:t>
      </w:r>
      <w:r w:rsidRPr="00596E9D">
        <w:rPr>
          <w:rFonts w:ascii="Calibri" w:hAnsi="Calibri"/>
          <w:szCs w:val="18"/>
          <w:rtl/>
        </w:rPr>
        <w:t xml:space="preserve"> المسؤوليات الإضافية التي يتحملها "مراقب" البيانات بموجب لائحة </w:t>
      </w:r>
      <w:r w:rsidRPr="00596E9D">
        <w:rPr>
          <w:rFonts w:ascii="Calibri" w:hAnsi="Calibri"/>
          <w:szCs w:val="18"/>
        </w:rPr>
        <w:t>GDPR</w:t>
      </w:r>
      <w:r w:rsidRPr="00596E9D">
        <w:rPr>
          <w:rFonts w:ascii="Calibri" w:hAnsi="Calibri"/>
          <w:szCs w:val="18"/>
          <w:rtl/>
        </w:rPr>
        <w:t xml:space="preserve"> لغرض المعالجة من أجل: (أ) التصرف بما يتفق مع المتطلبات التنظيمية إلى الحد المطلوب بموجب لائحة </w:t>
      </w:r>
      <w:r w:rsidRPr="00596E9D">
        <w:rPr>
          <w:rFonts w:ascii="Calibri" w:hAnsi="Calibri"/>
          <w:szCs w:val="18"/>
        </w:rPr>
        <w:t>GDPR</w:t>
      </w:r>
      <w:r w:rsidRPr="00596E9D">
        <w:rPr>
          <w:rFonts w:ascii="Calibri" w:hAnsi="Calibri"/>
          <w:szCs w:val="18"/>
          <w:rtl/>
        </w:rPr>
        <w:t xml:space="preserve">؛ و(ب) توفير المزيد من الشفافية للعملاء وتأكيد مساءلة </w:t>
      </w:r>
      <w:r w:rsidRPr="00596E9D">
        <w:rPr>
          <w:rFonts w:ascii="Calibri" w:hAnsi="Calibri"/>
          <w:szCs w:val="18"/>
        </w:rPr>
        <w:t>Microsoft</w:t>
      </w:r>
      <w:r w:rsidRPr="00596E9D">
        <w:rPr>
          <w:rFonts w:ascii="Calibri" w:hAnsi="Calibri"/>
          <w:szCs w:val="18"/>
          <w:rtl/>
        </w:rPr>
        <w:t xml:space="preserve"> عن هذه المعالجة. تطبق </w:t>
      </w:r>
      <w:r w:rsidRPr="00596E9D">
        <w:rPr>
          <w:rFonts w:ascii="Calibri" w:hAnsi="Calibri"/>
          <w:szCs w:val="18"/>
        </w:rPr>
        <w:t>Microsoft</w:t>
      </w:r>
      <w:r w:rsidRPr="00596E9D">
        <w:rPr>
          <w:rFonts w:ascii="Calibri" w:hAnsi="Calibri"/>
          <w:szCs w:val="18"/>
          <w:rtl/>
        </w:rPr>
        <w:t xml:space="preserve"> تدابير وقائية لحماية بيانات العميل وبيانات الخدمات الاحترافية والبيانات الشخصية قيد المعالجة، بما في ذلك تلك التدابير المحددة في ملحق </w:t>
      </w:r>
      <w:r w:rsidRPr="00596E9D">
        <w:rPr>
          <w:rFonts w:ascii="Calibri" w:hAnsi="Calibri"/>
          <w:szCs w:val="18"/>
        </w:rPr>
        <w:t>DPA</w:t>
      </w:r>
      <w:r w:rsidRPr="00596E9D">
        <w:rPr>
          <w:rFonts w:ascii="Calibri" w:hAnsi="Calibri"/>
          <w:szCs w:val="18"/>
          <w:rtl/>
        </w:rPr>
        <w:t xml:space="preserve"> هذا وتلك التدابير المنصوص عليها في المادة </w:t>
      </w:r>
      <w:r w:rsidRPr="00596E9D">
        <w:rPr>
          <w:rFonts w:ascii="Calibri" w:hAnsi="Calibri"/>
          <w:szCs w:val="18"/>
          <w:lang w:bidi=""/>
        </w:rPr>
        <w:t>6(4)</w:t>
      </w:r>
      <w:r w:rsidRPr="00596E9D">
        <w:rPr>
          <w:rFonts w:ascii="Calibri" w:hAnsi="Calibri"/>
          <w:szCs w:val="18"/>
          <w:rtl/>
        </w:rPr>
        <w:t xml:space="preserve"> من لائحة </w:t>
      </w:r>
      <w:r w:rsidRPr="00596E9D">
        <w:rPr>
          <w:rFonts w:ascii="Calibri" w:hAnsi="Calibri"/>
          <w:szCs w:val="18"/>
        </w:rPr>
        <w:t>GDPR</w:t>
      </w:r>
      <w:r w:rsidRPr="00596E9D">
        <w:rPr>
          <w:rFonts w:ascii="Calibri" w:hAnsi="Calibri"/>
          <w:szCs w:val="18"/>
          <w:rtl/>
        </w:rPr>
        <w:t xml:space="preserve">. وفيما يتعلق بمعالجة البيانات الشخصية بموجب هذه الفقرة، تلتزم </w:t>
      </w:r>
      <w:r w:rsidRPr="00596E9D">
        <w:rPr>
          <w:rFonts w:ascii="Calibri" w:hAnsi="Calibri"/>
          <w:szCs w:val="18"/>
        </w:rPr>
        <w:t>Microsoft</w:t>
      </w:r>
      <w:r w:rsidRPr="00596E9D">
        <w:rPr>
          <w:rFonts w:ascii="Calibri" w:hAnsi="Calibri"/>
          <w:szCs w:val="18"/>
          <w:rtl/>
        </w:rPr>
        <w:t xml:space="preserve"> بالالتزامات المنصوص عليها في قسم الضمانات الإضافية؛ ولأجل هذه الأغراض، فإن </w:t>
      </w:r>
      <w:r w:rsidRPr="00596E9D">
        <w:rPr>
          <w:rFonts w:ascii="Calibri" w:hAnsi="Calibri"/>
          <w:szCs w:val="18"/>
          <w:lang w:bidi=""/>
        </w:rPr>
        <w:t>(</w:t>
      </w:r>
      <w:r w:rsidR="00887C43">
        <w:rPr>
          <w:rFonts w:ascii="Calibri" w:hAnsi="Calibri"/>
          <w:szCs w:val="18"/>
          <w:lang w:bidi=""/>
        </w:rPr>
        <w:t>i</w:t>
      </w:r>
      <w:r w:rsidRPr="00596E9D">
        <w:rPr>
          <w:rFonts w:ascii="Calibri" w:hAnsi="Calibri"/>
          <w:szCs w:val="18"/>
          <w:lang w:bidi=""/>
        </w:rPr>
        <w:t>)</w:t>
      </w:r>
      <w:r w:rsidRPr="00596E9D">
        <w:rPr>
          <w:rFonts w:ascii="Calibri" w:hAnsi="Calibri"/>
          <w:szCs w:val="18"/>
          <w:rtl/>
        </w:rPr>
        <w:t xml:space="preserve"> أي إفشاء من شركة </w:t>
      </w:r>
      <w:r w:rsidRPr="00596E9D">
        <w:rPr>
          <w:rFonts w:ascii="Calibri" w:hAnsi="Calibri"/>
          <w:szCs w:val="18"/>
        </w:rPr>
        <w:t>Microsoft</w:t>
      </w:r>
      <w:r w:rsidRPr="00596E9D">
        <w:rPr>
          <w:rFonts w:ascii="Calibri" w:hAnsi="Calibri"/>
          <w:szCs w:val="18"/>
          <w:rtl/>
        </w:rPr>
        <w:t xml:space="preserve"> للبيانات الشخصية، كما هو موضح في قسم الضمانات الإضافية، والتي تم نقلها فيما يتعلق بالعمليات التجارية، يُعد "إفشاءً ذا صلة" و</w:t>
      </w:r>
      <w:r w:rsidRPr="00596E9D">
        <w:rPr>
          <w:rFonts w:ascii="Calibri" w:hAnsi="Calibri"/>
          <w:szCs w:val="18"/>
          <w:lang w:bidi=""/>
        </w:rPr>
        <w:t>(</w:t>
      </w:r>
      <w:r w:rsidR="00887C43">
        <w:rPr>
          <w:rFonts w:ascii="Calibri" w:hAnsi="Calibri"/>
          <w:szCs w:val="18"/>
          <w:lang w:bidi=""/>
        </w:rPr>
        <w:t>ii</w:t>
      </w:r>
      <w:r w:rsidRPr="00596E9D">
        <w:rPr>
          <w:rFonts w:ascii="Calibri" w:hAnsi="Calibri"/>
          <w:szCs w:val="18"/>
          <w:lang w:bidi=""/>
        </w:rPr>
        <w:t>)</w:t>
      </w:r>
      <w:r w:rsidRPr="00596E9D">
        <w:rPr>
          <w:rFonts w:ascii="Calibri" w:hAnsi="Calibri"/>
          <w:szCs w:val="18"/>
          <w:rtl/>
        </w:rPr>
        <w:t xml:space="preserve"> الالتزامات الواردة في قسم الضمانات الإضافية تسري على مثل هذه البيانات الشخصية.</w:t>
      </w:r>
      <w:bookmarkEnd w:id="72"/>
    </w:p>
    <w:p w14:paraId="1735F96A" w14:textId="77777777" w:rsidR="00C85435" w:rsidRPr="00C363AB" w:rsidRDefault="00C85435" w:rsidP="00741E10">
      <w:pPr>
        <w:pStyle w:val="ProductList-Body"/>
        <w:keepNext/>
        <w:spacing w:after="120"/>
        <w:ind w:left="187"/>
        <w:outlineLvl w:val="2"/>
        <w:rPr>
          <w:rFonts w:ascii="Calibri" w:hAnsi="Calibri"/>
          <w:bCs/>
          <w:szCs w:val="18"/>
        </w:rPr>
      </w:pPr>
      <w:bookmarkStart w:id="74" w:name="_Toc26972845"/>
      <w:r w:rsidRPr="00C363AB">
        <w:rPr>
          <w:rFonts w:ascii="Calibri" w:hAnsi="Calibri"/>
          <w:bCs/>
          <w:color w:val="0072C6"/>
          <w:szCs w:val="18"/>
          <w:rtl/>
        </w:rPr>
        <w:t>تفاصيل المعالجة</w:t>
      </w:r>
      <w:bookmarkEnd w:id="74"/>
    </w:p>
    <w:p w14:paraId="0CAE0F8F" w14:textId="77777777" w:rsidR="00C85435" w:rsidRPr="00596E9D" w:rsidRDefault="00C85435" w:rsidP="002A4A50">
      <w:pPr>
        <w:pStyle w:val="ProductList-Body"/>
        <w:spacing w:after="120"/>
        <w:ind w:left="158"/>
        <w:rPr>
          <w:rFonts w:ascii="Calibri" w:hAnsi="Calibri"/>
          <w:szCs w:val="18"/>
        </w:rPr>
      </w:pPr>
      <w:bookmarkStart w:id="75" w:name="_Toc26972846"/>
      <w:bookmarkStart w:id="76" w:name="_Hlk22881260"/>
      <w:r w:rsidRPr="00596E9D">
        <w:rPr>
          <w:rFonts w:ascii="Calibri" w:hAnsi="Calibri"/>
          <w:szCs w:val="18"/>
          <w:rtl/>
        </w:rPr>
        <w:t>يقر الطرفان ويوافقان على ما يلي:</w:t>
      </w:r>
      <w:bookmarkEnd w:id="75"/>
    </w:p>
    <w:p w14:paraId="0C978F55" w14:textId="77777777" w:rsidR="00C85435" w:rsidRPr="00596E9D" w:rsidRDefault="00C85435" w:rsidP="00741E10">
      <w:pPr>
        <w:pStyle w:val="ProductList-Body"/>
        <w:numPr>
          <w:ilvl w:val="0"/>
          <w:numId w:val="7"/>
        </w:numPr>
        <w:ind w:left="540"/>
        <w:rPr>
          <w:rFonts w:ascii="Calibri" w:hAnsi="Calibri"/>
          <w:szCs w:val="18"/>
        </w:rPr>
      </w:pPr>
      <w:r w:rsidRPr="00596E9D">
        <w:rPr>
          <w:rFonts w:ascii="Calibri" w:eastAsia="Calibri" w:hAnsi="Calibri" w:cs="Arial"/>
          <w:b/>
          <w:bCs/>
          <w:szCs w:val="18"/>
          <w:rtl/>
        </w:rPr>
        <w:t>الموضوع.</w:t>
      </w:r>
      <w:r w:rsidRPr="00596E9D">
        <w:rPr>
          <w:rFonts w:ascii="Calibri" w:eastAsia="Calibri" w:hAnsi="Calibri" w:cs="Arial"/>
          <w:szCs w:val="18"/>
          <w:rtl/>
        </w:rPr>
        <w:t xml:space="preserve"> </w:t>
      </w:r>
      <w:r w:rsidRPr="00596E9D">
        <w:rPr>
          <w:rFonts w:ascii="Calibri" w:hAnsi="Calibri"/>
          <w:szCs w:val="18"/>
          <w:rtl/>
        </w:rPr>
        <w:t xml:space="preserve">يقتصر موضوع المعالجة على البيانات الشخصية في نطاق </w:t>
      </w:r>
      <w:r w:rsidRPr="00596E9D">
        <w:rPr>
          <w:rFonts w:ascii="Calibri" w:eastAsia="Calibri" w:hAnsi="Calibri" w:cs="Arial"/>
          <w:szCs w:val="18"/>
          <w:rtl/>
        </w:rPr>
        <w:t xml:space="preserve">القسم الموجود في ملحق </w:t>
      </w:r>
      <w:r w:rsidRPr="00596E9D">
        <w:rPr>
          <w:rFonts w:ascii="Calibri" w:eastAsia="Calibri" w:hAnsi="Calibri" w:cs="Arial"/>
          <w:szCs w:val="18"/>
        </w:rPr>
        <w:t>DPA</w:t>
      </w:r>
      <w:r w:rsidRPr="00596E9D">
        <w:rPr>
          <w:rFonts w:ascii="Calibri" w:eastAsia="Calibri" w:hAnsi="Calibri" w:cs="Arial"/>
          <w:szCs w:val="18"/>
          <w:rtl/>
        </w:rPr>
        <w:t xml:space="preserve"> هذا تحت عنوان "طبيعة بيانات المعالجة؛ الملكية" الوارد أعلاه ولائحة </w:t>
      </w:r>
      <w:r w:rsidRPr="00596E9D">
        <w:rPr>
          <w:rFonts w:ascii="Calibri" w:hAnsi="Calibri"/>
          <w:szCs w:val="18"/>
        </w:rPr>
        <w:t>GDPR</w:t>
      </w:r>
      <w:r w:rsidRPr="00596E9D">
        <w:rPr>
          <w:rFonts w:ascii="Calibri" w:eastAsia="Calibri" w:hAnsi="Calibri" w:cs="Arial"/>
          <w:szCs w:val="18"/>
          <w:rtl/>
        </w:rPr>
        <w:t>.</w:t>
      </w:r>
    </w:p>
    <w:p w14:paraId="2D627411" w14:textId="77777777" w:rsidR="00C85435" w:rsidRPr="00596E9D" w:rsidRDefault="00C85435" w:rsidP="00741E10">
      <w:pPr>
        <w:pStyle w:val="ProductList-Body"/>
        <w:numPr>
          <w:ilvl w:val="0"/>
          <w:numId w:val="7"/>
        </w:numPr>
        <w:ind w:left="540"/>
        <w:rPr>
          <w:rFonts w:ascii="Calibri" w:hAnsi="Calibri"/>
          <w:szCs w:val="18"/>
        </w:rPr>
      </w:pPr>
      <w:r w:rsidRPr="00596E9D">
        <w:rPr>
          <w:rFonts w:ascii="Calibri" w:eastAsia="Calibri" w:hAnsi="Calibri" w:cs="Arial"/>
          <w:b/>
          <w:bCs/>
          <w:szCs w:val="18"/>
          <w:rtl/>
        </w:rPr>
        <w:t>مدة المعالجة.</w:t>
      </w:r>
      <w:r w:rsidRPr="00596E9D">
        <w:rPr>
          <w:rFonts w:ascii="Calibri" w:eastAsia="Calibri" w:hAnsi="Calibri" w:cs="Arial"/>
          <w:szCs w:val="18"/>
          <w:rtl/>
        </w:rPr>
        <w:t xml:space="preserve"> </w:t>
      </w:r>
      <w:r w:rsidRPr="00596E9D">
        <w:rPr>
          <w:rFonts w:ascii="Calibri" w:hAnsi="Calibri"/>
          <w:szCs w:val="18"/>
          <w:rtl/>
        </w:rPr>
        <w:t xml:space="preserve">ستُحدَّد مدة المعالجة وفقًا لتعليمات العميل وبنود ملحق </w:t>
      </w:r>
      <w:r w:rsidRPr="00596E9D">
        <w:rPr>
          <w:rFonts w:ascii="Calibri" w:hAnsi="Calibri"/>
          <w:szCs w:val="18"/>
        </w:rPr>
        <w:t>DPA</w:t>
      </w:r>
      <w:r w:rsidRPr="00596E9D">
        <w:rPr>
          <w:rFonts w:ascii="Calibri" w:eastAsia="Calibri" w:hAnsi="Calibri" w:cs="Arial"/>
          <w:szCs w:val="18"/>
          <w:rtl/>
        </w:rPr>
        <w:t>.</w:t>
      </w:r>
    </w:p>
    <w:p w14:paraId="61B1CB67" w14:textId="77777777" w:rsidR="00D369AA" w:rsidRPr="007745AA" w:rsidRDefault="00D369AA" w:rsidP="00D369AA">
      <w:pPr>
        <w:pStyle w:val="ProductList-Body"/>
        <w:numPr>
          <w:ilvl w:val="0"/>
          <w:numId w:val="7"/>
        </w:numPr>
        <w:ind w:left="540"/>
        <w:rPr>
          <w:rFonts w:ascii="Calibri" w:hAnsi="Calibri"/>
          <w:szCs w:val="18"/>
        </w:rPr>
      </w:pPr>
      <w:r w:rsidRPr="00EC3B4E">
        <w:rPr>
          <w:rFonts w:ascii="Calibri" w:eastAsia="Calibri" w:hAnsi="Calibri" w:cs="Arial"/>
          <w:bCs/>
          <w:szCs w:val="18"/>
          <w:rtl/>
        </w:rPr>
        <w:t>طبيعة المعالجة والغرض منها</w:t>
      </w:r>
      <w:r w:rsidRPr="007745AA">
        <w:rPr>
          <w:rFonts w:ascii="Calibri" w:eastAsia="Calibri" w:hAnsi="Calibri" w:cs="Arial"/>
          <w:b/>
          <w:szCs w:val="18"/>
          <w:rtl/>
        </w:rPr>
        <w:t>.</w:t>
      </w:r>
      <w:r w:rsidRPr="007745AA">
        <w:rPr>
          <w:rFonts w:ascii="Calibri" w:eastAsia="Calibri" w:hAnsi="Calibri" w:cs="Arial"/>
          <w:szCs w:val="18"/>
          <w:rtl/>
        </w:rPr>
        <w:t xml:space="preserve"> </w:t>
      </w:r>
      <w:r w:rsidRPr="007745AA">
        <w:rPr>
          <w:rFonts w:ascii="Calibri" w:hAnsi="Calibri"/>
          <w:szCs w:val="18"/>
          <w:rtl/>
        </w:rPr>
        <w:t>يجب أن يكون الغرض من المعالجة وطبيعتها هو تقديم المنتجات والخدمات بموجب اتفاقية العميل</w:t>
      </w:r>
      <w:r w:rsidRPr="007745AA">
        <w:rPr>
          <w:rFonts w:ascii="Calibri" w:eastAsia="Calibri" w:hAnsi="Calibri" w:cs="Arial"/>
          <w:szCs w:val="18"/>
          <w:rtl/>
        </w:rPr>
        <w:t xml:space="preserve"> وللعمليات التجارية التي ترتبط بتقديم المنتجات والخدمات إلى العميل (كما هو موضح بمزيد من التفصيل في القسم الوارد في ملحق </w:t>
      </w:r>
      <w:r w:rsidRPr="007745AA">
        <w:rPr>
          <w:rFonts w:ascii="Calibri" w:eastAsia="Calibri" w:hAnsi="Calibri" w:cs="Arial"/>
          <w:szCs w:val="18"/>
        </w:rPr>
        <w:t>DPA</w:t>
      </w:r>
      <w:r w:rsidRPr="007745AA">
        <w:rPr>
          <w:rFonts w:ascii="Calibri" w:eastAsia="Calibri" w:hAnsi="Calibri" w:cs="Arial"/>
          <w:szCs w:val="18"/>
          <w:rtl/>
        </w:rPr>
        <w:t xml:space="preserve"> هذا تحت عنوان "طبيعة المعالجة؛ الملكية" الوارد أعلاه).</w:t>
      </w:r>
    </w:p>
    <w:p w14:paraId="12A9FBF2" w14:textId="1FFBF7E9" w:rsidR="00C85435" w:rsidRPr="00596E9D" w:rsidRDefault="00DD6D76" w:rsidP="00741E10">
      <w:pPr>
        <w:pStyle w:val="ProductList-Body"/>
        <w:numPr>
          <w:ilvl w:val="0"/>
          <w:numId w:val="7"/>
        </w:numPr>
        <w:ind w:left="540"/>
        <w:rPr>
          <w:rFonts w:ascii="Calibri" w:hAnsi="Calibri"/>
          <w:szCs w:val="18"/>
        </w:rPr>
      </w:pPr>
      <w:r w:rsidRPr="00A47334">
        <w:rPr>
          <w:rFonts w:ascii="Calibri" w:eastAsia="Calibri" w:hAnsi="Calibri" w:cs="Arial"/>
          <w:b/>
          <w:bCs/>
          <w:szCs w:val="18"/>
          <w:rtl/>
        </w:rPr>
        <w:t>فئات البيانات.</w:t>
      </w:r>
      <w:r w:rsidRPr="00596E9D">
        <w:rPr>
          <w:rFonts w:ascii="Calibri" w:eastAsia="Calibri" w:hAnsi="Calibri" w:cs="Arial"/>
          <w:szCs w:val="18"/>
          <w:rtl/>
        </w:rPr>
        <w:t xml:space="preserve"> </w:t>
      </w:r>
      <w:r w:rsidRPr="00596E9D">
        <w:rPr>
          <w:rFonts w:ascii="Calibri" w:hAnsi="Calibri"/>
          <w:szCs w:val="18"/>
          <w:rtl/>
        </w:rPr>
        <w:t xml:space="preserve">تتضمن أنواع البيانات الشخصية التي تتم معالجتها بواسطة </w:t>
      </w:r>
      <w:r w:rsidRPr="00596E9D">
        <w:rPr>
          <w:rFonts w:ascii="Calibri" w:hAnsi="Calibri"/>
          <w:szCs w:val="18"/>
        </w:rPr>
        <w:t>Microsoft</w:t>
      </w:r>
      <w:r w:rsidRPr="00596E9D">
        <w:rPr>
          <w:rFonts w:ascii="Calibri" w:hAnsi="Calibri"/>
          <w:szCs w:val="18"/>
          <w:rtl/>
        </w:rPr>
        <w:t xml:space="preserve"> عند تقديم المنتجات والخدمات</w:t>
      </w:r>
      <w:r w:rsidRPr="00596E9D">
        <w:rPr>
          <w:rFonts w:ascii="Calibri" w:eastAsia="Calibri" w:hAnsi="Calibri" w:cs="Arial"/>
          <w:szCs w:val="18"/>
          <w:rtl/>
        </w:rPr>
        <w:t>: ‏</w:t>
      </w:r>
      <w:dir w:val="rtl">
        <w:r w:rsidRPr="00596E9D">
          <w:rPr>
            <w:rFonts w:ascii="Calibri" w:eastAsia="Calibri" w:hAnsi="Calibri" w:cs="Arial"/>
            <w:szCs w:val="18"/>
            <w:rtl/>
            <w:lang w:bidi=""/>
          </w:rPr>
          <w:t>(</w:t>
        </w:r>
        <w:r w:rsidR="0020112C">
          <w:rPr>
            <w:rFonts w:ascii="Calibri" w:eastAsia="Calibri" w:hAnsi="Calibri" w:cs="Arial"/>
            <w:szCs w:val="18"/>
            <w:rtl/>
            <w:lang w:bidi=""/>
          </w:rPr>
          <w:t>i</w:t>
        </w:r>
        <w:r w:rsidRPr="00596E9D">
          <w:rPr>
            <w:rFonts w:ascii="Calibri" w:eastAsia="Calibri" w:hAnsi="Calibri" w:cs="Arial"/>
            <w:szCs w:val="18"/>
            <w:rtl/>
            <w:lang w:bidi=""/>
          </w:rPr>
          <w:t>)</w:t>
        </w:r>
        <w:r w:rsidRPr="00596E9D">
          <w:rPr>
            <w:rFonts w:ascii="Calibri" w:eastAsia="Calibri" w:hAnsi="Calibri" w:cs="Arial"/>
            <w:szCs w:val="18"/>
            <w:rtl/>
          </w:rPr>
          <w:t xml:space="preserve"> البيانات الشخصية التي يختار العميل تضمينها في بيانات الخدمات الاحترافية؛ و</w:t>
        </w:r>
        <w:r w:rsidRPr="00596E9D">
          <w:rPr>
            <w:rFonts w:ascii="Calibri" w:eastAsia="Calibri" w:hAnsi="Calibri" w:cs="Arial"/>
            <w:szCs w:val="18"/>
            <w:rtl/>
            <w:lang w:bidi=""/>
          </w:rPr>
          <w:t>(</w:t>
        </w:r>
        <w:r w:rsidR="0020112C">
          <w:rPr>
            <w:rFonts w:ascii="Calibri" w:eastAsia="Calibri" w:hAnsi="Calibri" w:cs="Arial"/>
            <w:szCs w:val="18"/>
            <w:rtl/>
            <w:lang w:bidi=""/>
          </w:rPr>
          <w:t>ii</w:t>
        </w:r>
        <w:r w:rsidRPr="00596E9D">
          <w:rPr>
            <w:rFonts w:ascii="Calibri" w:eastAsia="Calibri" w:hAnsi="Calibri" w:cs="Arial"/>
            <w:szCs w:val="18"/>
            <w:rtl/>
            <w:lang w:bidi=""/>
          </w:rPr>
          <w:t>)</w:t>
        </w:r>
        <w:r w:rsidRPr="00596E9D">
          <w:rPr>
            <w:rFonts w:ascii="Calibri" w:hAnsi="Calibri"/>
            <w:szCs w:val="18"/>
            <w:rtl/>
          </w:rPr>
          <w:t xml:space="preserve"> تلك الأنواع المحددة صراحةً في المادة </w:t>
        </w:r>
        <w:r w:rsidRPr="00596E9D">
          <w:rPr>
            <w:rFonts w:ascii="Calibri" w:hAnsi="Calibri"/>
            <w:szCs w:val="18"/>
            <w:lang w:bidi=""/>
          </w:rPr>
          <w:t>4</w:t>
        </w:r>
        <w:r w:rsidRPr="00596E9D">
          <w:rPr>
            <w:rFonts w:ascii="Calibri" w:hAnsi="Calibri"/>
            <w:szCs w:val="18"/>
            <w:rtl/>
          </w:rPr>
          <w:t xml:space="preserve"> من لائحة </w:t>
        </w:r>
        <w:r w:rsidRPr="00596E9D">
          <w:rPr>
            <w:rFonts w:ascii="Calibri" w:hAnsi="Calibri"/>
            <w:szCs w:val="18"/>
          </w:rPr>
          <w:t>GDPR</w:t>
        </w:r>
        <w:r w:rsidRPr="00596E9D">
          <w:rPr>
            <w:rFonts w:ascii="Calibri" w:eastAsia="Calibri" w:hAnsi="Calibri" w:cs="Arial"/>
            <w:szCs w:val="18"/>
            <w:rtl/>
          </w:rPr>
          <w:t xml:space="preserve"> التي قد يتم إنشاؤها أو استنتاجها أو جمعها بواسطة </w:t>
        </w:r>
        <w:r w:rsidRPr="00596E9D">
          <w:rPr>
            <w:rFonts w:ascii="Calibri" w:eastAsia="Calibri" w:hAnsi="Calibri" w:cs="Arial"/>
            <w:szCs w:val="18"/>
          </w:rPr>
          <w:t>Microsoft</w:t>
        </w:r>
        <w:r w:rsidRPr="00596E9D">
          <w:rPr>
            <w:rFonts w:ascii="Calibri" w:eastAsia="Calibri" w:hAnsi="Calibri" w:cs="Arial"/>
            <w:szCs w:val="18"/>
            <w:rtl/>
          </w:rPr>
          <w:t xml:space="preserve">، بما في ذلك البيانات المرسلة إلى </w:t>
        </w:r>
        <w:r w:rsidRPr="00596E9D">
          <w:rPr>
            <w:rFonts w:ascii="Calibri" w:eastAsia="Calibri" w:hAnsi="Calibri" w:cs="Arial"/>
            <w:szCs w:val="18"/>
          </w:rPr>
          <w:t>Microsoft</w:t>
        </w:r>
        <w:r w:rsidRPr="00596E9D">
          <w:rPr>
            <w:rFonts w:ascii="Calibri" w:eastAsia="Calibri" w:hAnsi="Calibri" w:cs="Arial"/>
            <w:szCs w:val="18"/>
            <w:rtl/>
          </w:rPr>
          <w:t xml:space="preserve"> نتيجة استخدام العميل للإمكانيات المستندة إلى الخدمة أو التي حصلت عليها </w:t>
        </w:r>
        <w:r w:rsidRPr="00596E9D">
          <w:rPr>
            <w:rFonts w:ascii="Calibri" w:eastAsia="Calibri" w:hAnsi="Calibri" w:cs="Arial"/>
            <w:szCs w:val="18"/>
          </w:rPr>
          <w:t>Microsoft</w:t>
        </w:r>
        <w:r w:rsidRPr="00596E9D">
          <w:rPr>
            <w:rFonts w:ascii="Calibri" w:eastAsia="Calibri" w:hAnsi="Calibri" w:cs="Arial"/>
            <w:szCs w:val="18"/>
            <w:rtl/>
          </w:rPr>
          <w:t xml:space="preserve"> من البرامج المثبتة محليًا. أنواع البيانات الشخصية التي يرغب العميل في تضمينها في بيانات العملاء والخدمات الاحترافية قد تكون أي فئات من البيانات الشخصية المحددة في السجلات التي يحتفظ بها العميل الذي يقوم بدور المتحكم وفقًا للمادة </w:t>
        </w:r>
        <w:r w:rsidRPr="00596E9D">
          <w:rPr>
            <w:rFonts w:ascii="Calibri" w:eastAsia="Calibri" w:hAnsi="Calibri" w:cs="Arial"/>
            <w:szCs w:val="18"/>
            <w:lang w:bidi=""/>
          </w:rPr>
          <w:t>30</w:t>
        </w:r>
        <w:r w:rsidRPr="00596E9D">
          <w:rPr>
            <w:rFonts w:ascii="Calibri" w:eastAsia="Calibri" w:hAnsi="Calibri" w:cs="Arial"/>
            <w:szCs w:val="18"/>
            <w:rtl/>
          </w:rPr>
          <w:t xml:space="preserve"> من قانون </w:t>
        </w:r>
        <w:r w:rsidRPr="00596E9D">
          <w:rPr>
            <w:rFonts w:ascii="Calibri" w:eastAsia="Calibri" w:hAnsi="Calibri" w:cs="Arial"/>
            <w:szCs w:val="18"/>
          </w:rPr>
          <w:t>GDPR</w:t>
        </w:r>
        <w:r w:rsidRPr="00596E9D">
          <w:rPr>
            <w:rFonts w:ascii="Calibri" w:eastAsia="Calibri" w:hAnsi="Calibri" w:cs="Arial"/>
            <w:szCs w:val="18"/>
            <w:rtl/>
          </w:rPr>
          <w:t xml:space="preserve">، بما في ذلك فئات البيانات الشخصية الواردة في </w:t>
        </w:r>
        <w:r w:rsidRPr="00596E9D">
          <w:rPr>
            <w:rFonts w:ascii="Calibri" w:hAnsi="Calibri"/>
            <w:szCs w:val="18"/>
            <w:rtl/>
          </w:rPr>
          <w:t>الملحق ب</w:t>
        </w:r>
        <w:r w:rsidRPr="00596E9D">
          <w:rPr>
            <w:rFonts w:ascii="Calibri" w:eastAsia="Calibri" w:hAnsi="Calibri" w:cs="Arial"/>
            <w:szCs w:val="18"/>
            <w:rtl/>
          </w:rPr>
          <w:t xml:space="preserve">. </w:t>
        </w:r>
        <w:r w:rsidR="00786D72">
          <w:t>‬</w:t>
        </w:r>
        <w:r w:rsidR="00122568">
          <w:t>‬</w:t>
        </w:r>
        <w:r>
          <w:t>‬</w:t>
        </w:r>
        <w:r>
          <w:t>‬</w:t>
        </w:r>
        <w:r>
          <w:t>‬</w:t>
        </w:r>
        <w:r>
          <w:t>‬</w:t>
        </w:r>
        <w:r>
          <w:t>‬</w:t>
        </w:r>
        <w:r w:rsidR="008E3552">
          <w:t>‬</w:t>
        </w:r>
      </w:dir>
    </w:p>
    <w:p w14:paraId="1E332199" w14:textId="2FD3F302" w:rsidR="00C85435" w:rsidRPr="00596E9D" w:rsidRDefault="00C85435" w:rsidP="00741E10">
      <w:pPr>
        <w:pStyle w:val="ProductList-Body"/>
        <w:numPr>
          <w:ilvl w:val="0"/>
          <w:numId w:val="7"/>
        </w:numPr>
        <w:spacing w:after="120"/>
        <w:ind w:left="540"/>
        <w:rPr>
          <w:rFonts w:ascii="Calibri" w:hAnsi="Calibri"/>
          <w:szCs w:val="18"/>
        </w:rPr>
      </w:pPr>
      <w:r w:rsidRPr="00A47334">
        <w:rPr>
          <w:rFonts w:ascii="Calibri" w:eastAsia="Calibri" w:hAnsi="Calibri" w:cs="Arial"/>
          <w:b/>
          <w:bCs/>
          <w:szCs w:val="18"/>
          <w:rtl/>
        </w:rPr>
        <w:t>أصحاب البيانات.</w:t>
      </w:r>
      <w:r w:rsidRPr="00596E9D">
        <w:rPr>
          <w:rFonts w:ascii="Calibri" w:eastAsia="Calibri" w:hAnsi="Calibri" w:cs="Arial"/>
          <w:szCs w:val="18"/>
          <w:rtl/>
        </w:rPr>
        <w:t xml:space="preserve"> </w:t>
      </w:r>
      <w:r w:rsidRPr="00596E9D">
        <w:rPr>
          <w:rFonts w:ascii="Calibri" w:hAnsi="Calibri"/>
          <w:szCs w:val="18"/>
          <w:rtl/>
        </w:rPr>
        <w:t>تتمثّل فئات أصحاب البيانات في ممثلي العميل والمستخدمين النهائيين، مثل الموظفين والمتعاقدين والمتعاونين والعملاء</w:t>
      </w:r>
      <w:r w:rsidRPr="00596E9D">
        <w:rPr>
          <w:rFonts w:ascii="Calibri" w:eastAsia="Calibri" w:hAnsi="Calibri" w:cs="Arial"/>
          <w:szCs w:val="18"/>
          <w:rtl/>
        </w:rPr>
        <w:t xml:space="preserve">، وقد تتضمن أي فئات أخرى لأصحاب البيانات كما هو محدد في السجلات التي يحتفظ بها العميل الذي يؤدي دور الطرف المتحكم بموجب المادة </w:t>
      </w:r>
      <w:r w:rsidRPr="00596E9D">
        <w:rPr>
          <w:rFonts w:ascii="Calibri" w:eastAsia="Calibri" w:hAnsi="Calibri" w:cs="Arial"/>
          <w:szCs w:val="18"/>
          <w:lang w:bidi=""/>
        </w:rPr>
        <w:t>30</w:t>
      </w:r>
      <w:r w:rsidRPr="00596E9D">
        <w:rPr>
          <w:rFonts w:ascii="Calibri" w:eastAsia="Calibri" w:hAnsi="Calibri" w:cs="Arial"/>
          <w:szCs w:val="18"/>
          <w:rtl/>
        </w:rPr>
        <w:t xml:space="preserve"> من لائحة </w:t>
      </w:r>
      <w:r w:rsidRPr="00596E9D">
        <w:rPr>
          <w:rFonts w:ascii="Calibri" w:eastAsia="Calibri" w:hAnsi="Calibri" w:cs="Arial"/>
          <w:szCs w:val="18"/>
        </w:rPr>
        <w:t>GDPR</w:t>
      </w:r>
      <w:r w:rsidRPr="00596E9D">
        <w:rPr>
          <w:rFonts w:ascii="Calibri" w:eastAsia="Calibri" w:hAnsi="Calibri" w:cs="Arial"/>
          <w:szCs w:val="18"/>
          <w:rtl/>
        </w:rPr>
        <w:t xml:space="preserve">، بما في ذلك فئات أصحاب البيانات المنصوص عليها في </w:t>
      </w:r>
      <w:r w:rsidRPr="00596E9D">
        <w:rPr>
          <w:rFonts w:ascii="Calibri" w:hAnsi="Calibri"/>
          <w:szCs w:val="18"/>
          <w:rtl/>
        </w:rPr>
        <w:t>الملحق ب</w:t>
      </w:r>
      <w:r w:rsidRPr="00596E9D">
        <w:rPr>
          <w:rFonts w:ascii="Calibri" w:eastAsia="Calibri" w:hAnsi="Calibri" w:cs="Arial"/>
          <w:szCs w:val="18"/>
          <w:rtl/>
        </w:rPr>
        <w:t>.</w:t>
      </w:r>
    </w:p>
    <w:p w14:paraId="56570C63" w14:textId="77777777" w:rsidR="00C85435" w:rsidRPr="00DA2C2B" w:rsidRDefault="00C85435" w:rsidP="002A4A50">
      <w:pPr>
        <w:pStyle w:val="ProductList-Body"/>
        <w:keepNext/>
        <w:spacing w:after="120"/>
        <w:ind w:left="187"/>
        <w:outlineLvl w:val="2"/>
        <w:rPr>
          <w:rFonts w:ascii="Calibri" w:hAnsi="Calibri"/>
          <w:bCs/>
          <w:szCs w:val="18"/>
        </w:rPr>
      </w:pPr>
      <w:bookmarkStart w:id="77" w:name="_Toc26972847"/>
      <w:bookmarkEnd w:id="76"/>
      <w:r w:rsidRPr="00DA2C2B">
        <w:rPr>
          <w:rFonts w:ascii="Calibri" w:hAnsi="Calibri"/>
          <w:bCs/>
          <w:color w:val="0072C6"/>
          <w:szCs w:val="18"/>
          <w:rtl/>
        </w:rPr>
        <w:t>حقوق صاحب البيانات؛ المساعدة في تلبية الطلبات</w:t>
      </w:r>
      <w:bookmarkEnd w:id="77"/>
    </w:p>
    <w:p w14:paraId="64830E93" w14:textId="2D65CC1D" w:rsidR="00C85435" w:rsidRPr="00596E9D" w:rsidRDefault="00C85435" w:rsidP="00741E10">
      <w:pPr>
        <w:pStyle w:val="ProductList-Body"/>
        <w:spacing w:after="120"/>
        <w:ind w:left="180"/>
        <w:rPr>
          <w:rFonts w:ascii="Calibri" w:hAnsi="Calibri"/>
          <w:szCs w:val="18"/>
        </w:rPr>
      </w:pPr>
      <w:r w:rsidRPr="00596E9D">
        <w:rPr>
          <w:rFonts w:ascii="Calibri" w:hAnsi="Calibri"/>
          <w:szCs w:val="18"/>
          <w:rtl/>
        </w:rPr>
        <w:t xml:space="preserve">ستوفر شركة </w:t>
      </w:r>
      <w:r w:rsidRPr="00596E9D">
        <w:rPr>
          <w:rFonts w:ascii="Calibri" w:hAnsi="Calibri"/>
          <w:szCs w:val="18"/>
        </w:rPr>
        <w:t>Microsoft</w:t>
      </w:r>
      <w:r w:rsidRPr="00596E9D">
        <w:rPr>
          <w:rFonts w:ascii="Calibri" w:hAnsi="Calibri"/>
          <w:szCs w:val="18"/>
          <w:rtl/>
        </w:rPr>
        <w:t xml:space="preserve"> للعميل، بطريقة تتسق مع وظائف المنتجات والخدمات ودور </w:t>
      </w:r>
      <w:r w:rsidRPr="00596E9D">
        <w:rPr>
          <w:rFonts w:ascii="Calibri" w:hAnsi="Calibri"/>
          <w:szCs w:val="18"/>
        </w:rPr>
        <w:t>Microsoft</w:t>
      </w:r>
      <w:r w:rsidRPr="00596E9D">
        <w:rPr>
          <w:rFonts w:ascii="Calibri" w:hAnsi="Calibri"/>
          <w:szCs w:val="18"/>
          <w:rtl/>
        </w:rPr>
        <w:t xml:space="preserve"> كطرف معالج للبيانات الشخصية لأصحاب البيانات، القدرة على تلبية طلبات أصحاب البيانات من أجل ممارسة حقوقهم بموجب لائحة </w:t>
      </w:r>
      <w:r w:rsidRPr="00596E9D">
        <w:rPr>
          <w:rFonts w:ascii="Calibri" w:hAnsi="Calibri"/>
          <w:szCs w:val="18"/>
        </w:rPr>
        <w:t>GDPR</w:t>
      </w:r>
      <w:r w:rsidRPr="00596E9D">
        <w:rPr>
          <w:rFonts w:ascii="Calibri" w:hAnsi="Calibri"/>
          <w:szCs w:val="18"/>
          <w:rtl/>
        </w:rPr>
        <w:t xml:space="preserve">. إذا تلقت شركة </w:t>
      </w:r>
      <w:r w:rsidRPr="00596E9D">
        <w:rPr>
          <w:rFonts w:ascii="Calibri" w:hAnsi="Calibri"/>
          <w:szCs w:val="18"/>
        </w:rPr>
        <w:t>Microsoft</w:t>
      </w:r>
      <w:r w:rsidRPr="00596E9D">
        <w:rPr>
          <w:rFonts w:ascii="Calibri" w:hAnsi="Calibri"/>
          <w:szCs w:val="18"/>
          <w:rtl/>
        </w:rPr>
        <w:t xml:space="preserve"> طلبًا من صاحب بيانات لدى العميل ينطوي على ممارسة حق واحد أو أكثر من حقوقه بموجب قانون </w:t>
      </w:r>
      <w:r w:rsidRPr="00596E9D">
        <w:rPr>
          <w:rFonts w:ascii="Calibri" w:hAnsi="Calibri"/>
          <w:szCs w:val="18"/>
        </w:rPr>
        <w:t>GDPR</w:t>
      </w:r>
      <w:r w:rsidRPr="00596E9D">
        <w:rPr>
          <w:rFonts w:ascii="Calibri" w:hAnsi="Calibri"/>
          <w:szCs w:val="18"/>
          <w:rtl/>
        </w:rPr>
        <w:t xml:space="preserve"> وفيما يتعلق بالمنتجات والخدمات التي تؤدي فيها شركة </w:t>
      </w:r>
      <w:r w:rsidRPr="00596E9D">
        <w:rPr>
          <w:rFonts w:ascii="Calibri" w:hAnsi="Calibri"/>
          <w:szCs w:val="18"/>
        </w:rPr>
        <w:t>Microsoft</w:t>
      </w:r>
      <w:r w:rsidRPr="00596E9D">
        <w:rPr>
          <w:rFonts w:ascii="Calibri" w:hAnsi="Calibri"/>
          <w:szCs w:val="18"/>
          <w:rtl/>
        </w:rPr>
        <w:t xml:space="preserve"> دور الطرف المعالج للبيانات أو المعالج الفرعي للبيانات، فستعمل شركة </w:t>
      </w:r>
      <w:r w:rsidRPr="00596E9D">
        <w:rPr>
          <w:rFonts w:ascii="Calibri" w:hAnsi="Calibri"/>
          <w:szCs w:val="18"/>
        </w:rPr>
        <w:t>Microsoft</w:t>
      </w:r>
      <w:r w:rsidRPr="00596E9D">
        <w:rPr>
          <w:rFonts w:ascii="Calibri" w:hAnsi="Calibri"/>
          <w:szCs w:val="18"/>
          <w:rtl/>
        </w:rPr>
        <w:t xml:space="preserve"> على إعادة توجيه صاحب البيانات بحيث يقدم طلبه للعميل مباشرةً. وسيكون العميل مسؤولاً عن الرد على أي طلب مماثل بما في ذلك عن طريق استخدام وظائف المنتجات والخدمات، حسب الضرورة. كما ستمتثل شركة </w:t>
      </w:r>
      <w:r w:rsidRPr="00596E9D">
        <w:rPr>
          <w:rFonts w:ascii="Calibri" w:hAnsi="Calibri"/>
          <w:szCs w:val="18"/>
        </w:rPr>
        <w:t>Microsoft</w:t>
      </w:r>
      <w:r w:rsidRPr="00596E9D">
        <w:rPr>
          <w:rFonts w:ascii="Calibri" w:hAnsi="Calibri"/>
          <w:szCs w:val="18"/>
          <w:rtl/>
        </w:rPr>
        <w:t xml:space="preserve"> للطلبات المعقولة التي يقدمها العميل من أجل تقديم المساعدة بشأن استجابة العميل لطلب صاحب البيانات هذا.</w:t>
      </w:r>
    </w:p>
    <w:p w14:paraId="454F3592" w14:textId="77777777" w:rsidR="00C85435" w:rsidRPr="00DA2C2B" w:rsidRDefault="00C85435" w:rsidP="00C35BD5">
      <w:pPr>
        <w:pStyle w:val="ProductList-Body"/>
        <w:keepNext/>
        <w:spacing w:after="120"/>
        <w:ind w:left="187"/>
        <w:outlineLvl w:val="2"/>
        <w:rPr>
          <w:rFonts w:ascii="Calibri" w:hAnsi="Calibri"/>
          <w:bCs/>
          <w:szCs w:val="18"/>
        </w:rPr>
      </w:pPr>
      <w:bookmarkStart w:id="78" w:name="_Toc26972848"/>
      <w:r w:rsidRPr="00DA2C2B">
        <w:rPr>
          <w:rFonts w:ascii="Calibri" w:hAnsi="Calibri"/>
          <w:bCs/>
          <w:color w:val="0072C6"/>
          <w:szCs w:val="18"/>
          <w:rtl/>
        </w:rPr>
        <w:t>سجلات أنشطة المعالجة</w:t>
      </w:r>
      <w:bookmarkEnd w:id="78"/>
    </w:p>
    <w:p w14:paraId="0AC6FE21" w14:textId="77777777" w:rsidR="00C85435" w:rsidRPr="00596E9D" w:rsidRDefault="00C85435" w:rsidP="00741E10">
      <w:pPr>
        <w:pStyle w:val="ProductList-Body"/>
        <w:spacing w:after="120"/>
        <w:ind w:left="158"/>
        <w:rPr>
          <w:rFonts w:ascii="Calibri" w:hAnsi="Calibri"/>
          <w:szCs w:val="18"/>
        </w:rPr>
      </w:pPr>
      <w:r w:rsidRPr="00596E9D">
        <w:rPr>
          <w:rFonts w:ascii="Calibri" w:hAnsi="Calibri"/>
          <w:szCs w:val="18"/>
          <w:rtl/>
        </w:rPr>
        <w:t xml:space="preserve">إذا تطلبت لائحة </w:t>
      </w:r>
      <w:r w:rsidRPr="00596E9D">
        <w:rPr>
          <w:rFonts w:ascii="Calibri" w:hAnsi="Calibri"/>
          <w:szCs w:val="18"/>
        </w:rPr>
        <w:t>GDPR</w:t>
      </w:r>
      <w:r w:rsidRPr="00596E9D">
        <w:rPr>
          <w:rFonts w:ascii="Calibri" w:hAnsi="Calibri"/>
          <w:szCs w:val="18"/>
          <w:rtl/>
        </w:rPr>
        <w:t xml:space="preserve"> قيام شركة </w:t>
      </w:r>
      <w:r w:rsidRPr="00596E9D">
        <w:rPr>
          <w:rFonts w:ascii="Calibri" w:hAnsi="Calibri"/>
          <w:szCs w:val="18"/>
        </w:rPr>
        <w:t>Microsoft</w:t>
      </w:r>
      <w:r w:rsidRPr="00596E9D">
        <w:rPr>
          <w:rFonts w:ascii="Calibri" w:hAnsi="Calibri"/>
          <w:szCs w:val="18"/>
          <w:rtl/>
        </w:rPr>
        <w:t xml:space="preserve"> بتجميع معلومات معينة تتعلق بالعميل والاحتفاظ بسجلات لها، فسيتولى العميل تزويد </w:t>
      </w:r>
      <w:r w:rsidRPr="00596E9D">
        <w:rPr>
          <w:rFonts w:ascii="Calibri" w:hAnsi="Calibri"/>
          <w:szCs w:val="18"/>
        </w:rPr>
        <w:t>Microsoft</w:t>
      </w:r>
      <w:r w:rsidRPr="00596E9D">
        <w:rPr>
          <w:rFonts w:ascii="Calibri" w:hAnsi="Calibri"/>
          <w:szCs w:val="18"/>
          <w:rtl/>
        </w:rPr>
        <w:t xml:space="preserve"> بهذه المعلومات مع الحفاظ على دقتها ومواصلة تحديثها، عندما يُطلب منه ذلك. يجوز لشركة </w:t>
      </w:r>
      <w:r w:rsidRPr="00596E9D">
        <w:rPr>
          <w:rFonts w:ascii="Calibri" w:hAnsi="Calibri"/>
          <w:szCs w:val="18"/>
        </w:rPr>
        <w:t>Microsoft</w:t>
      </w:r>
      <w:r w:rsidRPr="00596E9D">
        <w:rPr>
          <w:rFonts w:ascii="Calibri" w:hAnsi="Calibri"/>
          <w:szCs w:val="18"/>
          <w:rtl/>
        </w:rPr>
        <w:t xml:space="preserve"> توفير أي معلومة من هذه المعلومات إلى السلطة الرقابية إذا اقتضت لائحة </w:t>
      </w:r>
      <w:r w:rsidRPr="00596E9D">
        <w:rPr>
          <w:rFonts w:ascii="Calibri" w:hAnsi="Calibri"/>
          <w:szCs w:val="18"/>
        </w:rPr>
        <w:t>GDPR</w:t>
      </w:r>
      <w:r w:rsidRPr="00596E9D">
        <w:rPr>
          <w:rFonts w:ascii="Calibri" w:hAnsi="Calibri"/>
          <w:szCs w:val="18"/>
          <w:rtl/>
        </w:rPr>
        <w:t xml:space="preserve"> ذلك.</w:t>
      </w:r>
    </w:p>
    <w:p w14:paraId="7224D640" w14:textId="77777777" w:rsidR="00C85435" w:rsidRPr="00DA2C2B" w:rsidRDefault="00C85435" w:rsidP="00C35BD5">
      <w:pPr>
        <w:pStyle w:val="ProductList-SubSubSectionHeading"/>
        <w:keepNext/>
        <w:spacing w:after="120"/>
        <w:outlineLvl w:val="1"/>
        <w:rPr>
          <w:rFonts w:ascii="Calibri" w:hAnsi="Calibri"/>
          <w:b w:val="0"/>
          <w:bCs/>
          <w:szCs w:val="18"/>
        </w:rPr>
      </w:pPr>
      <w:bookmarkStart w:id="79" w:name="_Toc507768553"/>
      <w:bookmarkStart w:id="80" w:name="_Toc8395013"/>
      <w:bookmarkStart w:id="81" w:name="_Toc6563802"/>
      <w:bookmarkStart w:id="82" w:name="_Toc21617020"/>
      <w:bookmarkStart w:id="83" w:name="_Toc26972849"/>
      <w:bookmarkStart w:id="84" w:name="_Toc155360366"/>
      <w:bookmarkEnd w:id="69"/>
      <w:r w:rsidRPr="00DA2C2B">
        <w:rPr>
          <w:rFonts w:ascii="Calibri" w:hAnsi="Calibri"/>
          <w:b w:val="0"/>
          <w:bCs/>
          <w:szCs w:val="18"/>
          <w:rtl/>
        </w:rPr>
        <w:t>أمان البيانات</w:t>
      </w:r>
      <w:bookmarkEnd w:id="79"/>
      <w:bookmarkEnd w:id="80"/>
      <w:bookmarkEnd w:id="81"/>
      <w:bookmarkEnd w:id="82"/>
      <w:bookmarkEnd w:id="83"/>
      <w:bookmarkEnd w:id="84"/>
    </w:p>
    <w:p w14:paraId="4798B59C" w14:textId="77777777" w:rsidR="00C85435" w:rsidRPr="00DA2C2B" w:rsidRDefault="00C85435" w:rsidP="002A4A50">
      <w:pPr>
        <w:pStyle w:val="ProductList-Body"/>
        <w:keepNext/>
        <w:spacing w:after="120"/>
        <w:ind w:left="187"/>
        <w:outlineLvl w:val="2"/>
        <w:rPr>
          <w:rFonts w:ascii="Calibri" w:hAnsi="Calibri"/>
          <w:bCs/>
          <w:szCs w:val="18"/>
        </w:rPr>
      </w:pPr>
      <w:bookmarkStart w:id="85" w:name="_Toc26972850"/>
      <w:r w:rsidRPr="00333C80">
        <w:rPr>
          <w:rFonts w:ascii="Calibri" w:hAnsi="Calibri"/>
          <w:b/>
          <w:color w:val="0072C6"/>
          <w:rtl/>
        </w:rPr>
        <w:t>‏</w:t>
      </w:r>
      <w:dir w:val="rtl">
        <w:r w:rsidRPr="00DA2C2B">
          <w:rPr>
            <w:rFonts w:ascii="Calibri" w:hAnsi="Calibri"/>
            <w:bCs/>
            <w:color w:val="0072C6"/>
            <w:szCs w:val="18"/>
            <w:rtl/>
          </w:rPr>
          <w:t>ممارسات ونُهج الأمان</w:t>
        </w:r>
        <w:bookmarkEnd w:id="85"/>
        <w:r w:rsidR="00786D72" w:rsidRPr="00DA2C2B">
          <w:rPr>
            <w:bCs/>
            <w:szCs w:val="18"/>
          </w:rPr>
          <w:t>‬</w:t>
        </w:r>
        <w:r w:rsidR="00122568">
          <w:t>‬</w:t>
        </w:r>
        <w:r>
          <w:t>‬</w:t>
        </w:r>
        <w:r>
          <w:t>‬</w:t>
        </w:r>
        <w:r>
          <w:t>‬</w:t>
        </w:r>
        <w:r>
          <w:t>‬</w:t>
        </w:r>
        <w:r>
          <w:t>‬</w:t>
        </w:r>
        <w:r w:rsidR="008E3552">
          <w:t>‬</w:t>
        </w:r>
      </w:dir>
    </w:p>
    <w:p w14:paraId="487BF73D" w14:textId="492E04E5" w:rsidR="00C85435" w:rsidRPr="00DA2C2B" w:rsidRDefault="00C85435" w:rsidP="00741E10">
      <w:pPr>
        <w:pStyle w:val="ProductList-Body"/>
        <w:spacing w:after="120"/>
        <w:ind w:left="158"/>
        <w:rPr>
          <w:rFonts w:ascii="Calibri" w:hAnsi="Calibri"/>
          <w:szCs w:val="18"/>
        </w:rPr>
      </w:pPr>
      <w:bookmarkStart w:id="86" w:name="_Hlk504328104"/>
      <w:r w:rsidRPr="00DA2C2B">
        <w:rPr>
          <w:rFonts w:ascii="Calibri" w:hAnsi="Calibri"/>
          <w:szCs w:val="18"/>
          <w:rtl/>
        </w:rPr>
        <w:t xml:space="preserve">ستتولى </w:t>
      </w:r>
      <w:r w:rsidRPr="00DA2C2B">
        <w:rPr>
          <w:rFonts w:ascii="Calibri" w:hAnsi="Calibri"/>
          <w:szCs w:val="18"/>
        </w:rPr>
        <w:t>Microsoft</w:t>
      </w:r>
      <w:r w:rsidRPr="00DA2C2B">
        <w:rPr>
          <w:rFonts w:ascii="Calibri" w:hAnsi="Calibri"/>
          <w:szCs w:val="18"/>
          <w:rtl/>
        </w:rPr>
        <w:t xml:space="preserve"> تطبيق تدابير فنية وتنظيمية ملائمة والحفاظ عليها بهدف حماية بيانات العملاء وبيانات الخدمات الاحترافية والبيانات الشخصية من التلف العرضي أو الإتلاف غير القانوني أو الفقدان أو التغيير أو الإفشاء أو الوصول غير المصرح به للبيانات الشخصية المنقولة أو المخزنة أو التي تمت معالجتها بخلاف ذلك. وتُوضَّح هذه التدابير في نهج أمان </w:t>
      </w:r>
      <w:r w:rsidRPr="00DA2C2B">
        <w:rPr>
          <w:rFonts w:ascii="Calibri" w:hAnsi="Calibri"/>
          <w:szCs w:val="18"/>
        </w:rPr>
        <w:t>Microsoft</w:t>
      </w:r>
      <w:r w:rsidRPr="00DA2C2B">
        <w:rPr>
          <w:rFonts w:ascii="Calibri" w:hAnsi="Calibri"/>
          <w:szCs w:val="18"/>
          <w:rtl/>
        </w:rPr>
        <w:t xml:space="preserve">. ستوفر </w:t>
      </w:r>
      <w:r w:rsidRPr="00DA2C2B">
        <w:rPr>
          <w:rFonts w:ascii="Calibri" w:hAnsi="Calibri"/>
          <w:szCs w:val="18"/>
        </w:rPr>
        <w:t>Microsoft</w:t>
      </w:r>
      <w:r w:rsidRPr="00DA2C2B">
        <w:rPr>
          <w:rFonts w:ascii="Calibri" w:hAnsi="Calibri"/>
          <w:szCs w:val="18"/>
          <w:rtl/>
        </w:rPr>
        <w:t xml:space="preserve"> هذا النهج للعميل، إلى جانب المعلومات الأخرى التي يطلبها العميل بشكل مبرر فيما يتعلق بممارسات ونُهج أمان </w:t>
      </w:r>
      <w:r w:rsidRPr="00DA2C2B">
        <w:rPr>
          <w:rFonts w:ascii="Calibri" w:hAnsi="Calibri"/>
          <w:szCs w:val="18"/>
        </w:rPr>
        <w:t>Microsoft</w:t>
      </w:r>
      <w:r w:rsidRPr="00DA2C2B">
        <w:rPr>
          <w:rFonts w:ascii="Calibri" w:hAnsi="Calibri"/>
          <w:szCs w:val="18"/>
          <w:rtl/>
        </w:rPr>
        <w:t xml:space="preserve">. </w:t>
      </w:r>
    </w:p>
    <w:p w14:paraId="0AEE035D" w14:textId="30FBC736" w:rsidR="009D4FDB" w:rsidRPr="00DA2C2B" w:rsidRDefault="00DD6D76" w:rsidP="00741E10">
      <w:pPr>
        <w:pStyle w:val="ProductList-Body"/>
        <w:spacing w:after="120"/>
        <w:ind w:left="158"/>
        <w:rPr>
          <w:rFonts w:ascii="Calibri" w:hAnsi="Calibri"/>
          <w:szCs w:val="18"/>
        </w:rPr>
      </w:pPr>
      <w:bookmarkStart w:id="87" w:name="_Toc26972852"/>
      <w:bookmarkEnd w:id="86"/>
      <w:r w:rsidRPr="00DA2C2B">
        <w:rPr>
          <w:rFonts w:ascii="Calibri" w:hAnsi="Calibri"/>
          <w:szCs w:val="18"/>
          <w:rtl/>
        </w:rPr>
        <w:t xml:space="preserve">بالإضافة إلى ذلك، تتوافق هذه الإجراءات مع المتطلبات الموضحة في المعايير </w:t>
      </w:r>
      <w:r w:rsidRPr="00DA2C2B">
        <w:rPr>
          <w:rFonts w:ascii="Calibri" w:hAnsi="Calibri"/>
          <w:szCs w:val="18"/>
          <w:lang w:bidi=""/>
        </w:rPr>
        <w:t>ISO 27001</w:t>
      </w:r>
      <w:r w:rsidRPr="00DA2C2B">
        <w:rPr>
          <w:rFonts w:ascii="Calibri" w:hAnsi="Calibri"/>
          <w:szCs w:val="18"/>
          <w:rtl/>
        </w:rPr>
        <w:t xml:space="preserve"> و</w:t>
      </w:r>
      <w:r w:rsidRPr="00DA2C2B">
        <w:rPr>
          <w:rFonts w:ascii="Calibri" w:hAnsi="Calibri"/>
          <w:szCs w:val="18"/>
          <w:lang w:bidi=""/>
        </w:rPr>
        <w:t>ISO 27002</w:t>
      </w:r>
      <w:r w:rsidRPr="00DA2C2B">
        <w:rPr>
          <w:rFonts w:ascii="Calibri" w:hAnsi="Calibri"/>
          <w:szCs w:val="18"/>
          <w:rtl/>
        </w:rPr>
        <w:t xml:space="preserve"> و</w:t>
      </w:r>
      <w:r w:rsidRPr="00DA2C2B">
        <w:rPr>
          <w:rFonts w:ascii="Calibri" w:hAnsi="Calibri"/>
          <w:szCs w:val="18"/>
          <w:lang w:bidi=""/>
        </w:rPr>
        <w:t>ISO 27018</w:t>
      </w:r>
      <w:r w:rsidRPr="00DA2C2B">
        <w:rPr>
          <w:rFonts w:ascii="Calibri" w:hAnsi="Calibri"/>
          <w:szCs w:val="18"/>
          <w:rtl/>
        </w:rPr>
        <w:t>. كما يتوفر وصف لضوابط الأمان لهذه المتطلبات للعملاء.</w:t>
      </w:r>
    </w:p>
    <w:p w14:paraId="14FF47A5" w14:textId="5428AF0D" w:rsidR="00DD6D76" w:rsidRPr="00DA2C2B" w:rsidRDefault="00DD6D76" w:rsidP="00741E10">
      <w:pPr>
        <w:pStyle w:val="ProductList-Body"/>
        <w:spacing w:after="120"/>
        <w:ind w:left="158"/>
        <w:rPr>
          <w:rFonts w:ascii="Calibri" w:hAnsi="Calibri"/>
          <w:szCs w:val="18"/>
        </w:rPr>
      </w:pPr>
      <w:r w:rsidRPr="00DA2C2B">
        <w:rPr>
          <w:rFonts w:ascii="Calibri" w:hAnsi="Calibri"/>
          <w:szCs w:val="18"/>
          <w:rtl/>
        </w:rPr>
        <w:t>كما تمتثل كل خدمة أساسية عبر الإنترنت لمعايير التحكم وإطارات العمل الموضحة في الجدول الوارد في ‏</w:t>
      </w:r>
      <w:dir w:val="rtl">
        <w:r w:rsidRPr="00DA2C2B">
          <w:rPr>
            <w:rFonts w:ascii="Calibri" w:hAnsi="Calibri"/>
            <w:szCs w:val="18"/>
            <w:rtl/>
          </w:rPr>
          <w:t>شروط المنتج</w:t>
        </w:r>
        <w:r w:rsidRPr="00DA2C2B">
          <w:rPr>
            <w:rFonts w:ascii="Calibri" w:hAnsi="Calibri"/>
            <w:szCs w:val="18"/>
            <w:rtl/>
          </w:rPr>
          <w:t>‬. تعمل كل خدمة أساسية عبر الإنترنت وكل خدمة احترافية على تنفيذ إجراءات الأمان المنصوص عليها في الملحق أ وتحافظ عليها لحماية بيانات العملاء وبيانات الخدمات الاحترافية.</w:t>
        </w:r>
        <w:r w:rsidR="00786D72" w:rsidRPr="00DA2C2B">
          <w:rPr>
            <w:szCs w:val="18"/>
          </w:rPr>
          <w:t>‬</w:t>
        </w:r>
        <w:r w:rsidR="00122568">
          <w:t>‬</w:t>
        </w:r>
        <w:r>
          <w:t>‬</w:t>
        </w:r>
        <w:r>
          <w:t>‬</w:t>
        </w:r>
        <w:r>
          <w:t>‬</w:t>
        </w:r>
        <w:r>
          <w:t>‬</w:t>
        </w:r>
        <w:r>
          <w:t>‬</w:t>
        </w:r>
        <w:r w:rsidR="008E3552">
          <w:t>‬</w:t>
        </w:r>
      </w:dir>
    </w:p>
    <w:p w14:paraId="50CB255E" w14:textId="77777777" w:rsidR="00C31534" w:rsidRPr="007745AA" w:rsidRDefault="00C31534" w:rsidP="00C31534">
      <w:pPr>
        <w:pStyle w:val="ProductList-Body"/>
        <w:spacing w:after="120"/>
        <w:ind w:left="158"/>
        <w:rPr>
          <w:szCs w:val="18"/>
        </w:rPr>
      </w:pPr>
      <w:bookmarkStart w:id="88" w:name="_Toc26972851"/>
      <w:r w:rsidRPr="007745AA">
        <w:rPr>
          <w:szCs w:val="18"/>
          <w:rtl/>
        </w:rPr>
        <w:t xml:space="preserve">تنفذ شركة </w:t>
      </w:r>
      <w:r w:rsidRPr="007745AA">
        <w:rPr>
          <w:szCs w:val="18"/>
        </w:rPr>
        <w:t>Microsoft</w:t>
      </w:r>
      <w:r w:rsidRPr="007745AA">
        <w:rPr>
          <w:szCs w:val="18"/>
          <w:rtl/>
        </w:rPr>
        <w:t xml:space="preserve"> إجراءات الأمان المنصوص عليها في الملحق </w:t>
      </w:r>
      <w:r w:rsidRPr="007745AA">
        <w:rPr>
          <w:szCs w:val="18"/>
          <w:lang w:bidi=""/>
        </w:rPr>
        <w:t>2</w:t>
      </w:r>
      <w:r w:rsidRPr="007745AA">
        <w:rPr>
          <w:szCs w:val="18"/>
          <w:rtl/>
        </w:rPr>
        <w:t xml:space="preserve"> من البنود التعاقدية القياسية لعام </w:t>
      </w:r>
      <w:r w:rsidRPr="007745AA">
        <w:rPr>
          <w:szCs w:val="18"/>
          <w:lang w:bidi=""/>
        </w:rPr>
        <w:t>2021</w:t>
      </w:r>
      <w:r w:rsidRPr="007745AA">
        <w:rPr>
          <w:szCs w:val="18"/>
          <w:rtl/>
        </w:rPr>
        <w:t xml:space="preserve"> وتحافظ عليها لحماية البيانات الشخصية ضمن نطاق اللائحة العامة لحماية البيانات </w:t>
      </w:r>
      <w:r w:rsidRPr="007745AA">
        <w:rPr>
          <w:szCs w:val="18"/>
        </w:rPr>
        <w:t>(GDPR)</w:t>
      </w:r>
      <w:r w:rsidRPr="007745AA">
        <w:rPr>
          <w:szCs w:val="18"/>
          <w:rtl/>
        </w:rPr>
        <w:t>.</w:t>
      </w:r>
    </w:p>
    <w:p w14:paraId="206C538B" w14:textId="21A7E6E3" w:rsidR="00DD6D76" w:rsidRPr="00DA2C2B" w:rsidRDefault="00DD6D76" w:rsidP="00741E10">
      <w:pPr>
        <w:pStyle w:val="ProductList-Body"/>
        <w:spacing w:after="120"/>
        <w:ind w:left="158"/>
        <w:rPr>
          <w:rFonts w:ascii="Calibri" w:hAnsi="Calibri"/>
          <w:szCs w:val="18"/>
        </w:rPr>
      </w:pPr>
      <w:r w:rsidRPr="00DA2C2B">
        <w:rPr>
          <w:rFonts w:ascii="Calibri" w:hAnsi="Calibri"/>
          <w:szCs w:val="18"/>
          <w:rtl/>
        </w:rPr>
        <w:t xml:space="preserve">يجوز لشركة </w:t>
      </w:r>
      <w:r w:rsidRPr="00DA2C2B">
        <w:rPr>
          <w:rFonts w:ascii="Calibri" w:hAnsi="Calibri"/>
          <w:szCs w:val="18"/>
        </w:rPr>
        <w:t>Microsoft</w:t>
      </w:r>
      <w:r w:rsidRPr="00DA2C2B">
        <w:rPr>
          <w:rFonts w:ascii="Calibri" w:hAnsi="Calibri"/>
          <w:szCs w:val="18"/>
          <w:rtl/>
        </w:rPr>
        <w:t xml:space="preserve"> إضافة معايير حكومية أو صناعية في أي وقت. لن تزيل </w:t>
      </w:r>
      <w:r w:rsidRPr="00DA2C2B">
        <w:rPr>
          <w:rFonts w:ascii="Calibri" w:hAnsi="Calibri"/>
          <w:szCs w:val="18"/>
        </w:rPr>
        <w:t>Microsoft</w:t>
      </w:r>
      <w:r w:rsidRPr="00DA2C2B">
        <w:rPr>
          <w:rFonts w:ascii="Calibri" w:hAnsi="Calibri"/>
          <w:szCs w:val="18"/>
          <w:rtl/>
        </w:rPr>
        <w:t xml:space="preserve"> المعايير </w:t>
      </w:r>
      <w:r w:rsidRPr="00DA2C2B">
        <w:rPr>
          <w:rFonts w:ascii="Calibri" w:hAnsi="Calibri"/>
          <w:szCs w:val="18"/>
          <w:lang w:bidi=""/>
        </w:rPr>
        <w:t>ISO 27001</w:t>
      </w:r>
      <w:r w:rsidRPr="00DA2C2B">
        <w:rPr>
          <w:rFonts w:ascii="Calibri" w:hAnsi="Calibri"/>
          <w:szCs w:val="18"/>
          <w:rtl/>
        </w:rPr>
        <w:t xml:space="preserve"> أو </w:t>
      </w:r>
      <w:r w:rsidRPr="00DA2C2B">
        <w:rPr>
          <w:rFonts w:ascii="Calibri" w:hAnsi="Calibri"/>
          <w:szCs w:val="18"/>
          <w:lang w:bidi=""/>
        </w:rPr>
        <w:t>ISO 27002</w:t>
      </w:r>
      <w:r w:rsidRPr="00DA2C2B">
        <w:rPr>
          <w:rFonts w:ascii="Calibri" w:hAnsi="Calibri"/>
          <w:szCs w:val="18"/>
          <w:rtl/>
        </w:rPr>
        <w:t xml:space="preserve"> أو </w:t>
      </w:r>
      <w:r w:rsidRPr="00DA2C2B">
        <w:rPr>
          <w:rFonts w:ascii="Calibri" w:hAnsi="Calibri"/>
          <w:szCs w:val="18"/>
          <w:lang w:bidi=""/>
        </w:rPr>
        <w:t>ISO 27018</w:t>
      </w:r>
      <w:r w:rsidRPr="00DA2C2B">
        <w:rPr>
          <w:rFonts w:ascii="Calibri" w:hAnsi="Calibri"/>
          <w:szCs w:val="18"/>
          <w:rtl/>
        </w:rPr>
        <w:t xml:space="preserve"> أو أي معيار أو إطار عمل في جدول الخدمات الأساسية عبر الإنترنت الوارد في شروط المنتج، ما لم يتم التوقف عن استخدامه في المجال واستبداله بآخر لاحق (إن وُجد).</w:t>
      </w:r>
      <w:bookmarkEnd w:id="88"/>
    </w:p>
    <w:p w14:paraId="76CDC3B9" w14:textId="77777777" w:rsidR="00DD6D76" w:rsidRPr="009465C6" w:rsidRDefault="00DD6D76" w:rsidP="002A4A50">
      <w:pPr>
        <w:pStyle w:val="ProductList-Body"/>
        <w:keepNext/>
        <w:spacing w:after="120"/>
        <w:ind w:left="187"/>
        <w:outlineLvl w:val="2"/>
        <w:rPr>
          <w:rFonts w:ascii="Calibri" w:hAnsi="Calibri"/>
          <w:bCs/>
          <w:szCs w:val="18"/>
        </w:rPr>
      </w:pPr>
      <w:bookmarkStart w:id="89" w:name="_Hlk40371496"/>
      <w:r w:rsidRPr="009465C6">
        <w:rPr>
          <w:rFonts w:ascii="Calibri" w:hAnsi="Calibri"/>
          <w:bCs/>
          <w:color w:val="0072C6"/>
          <w:szCs w:val="18"/>
          <w:rtl/>
        </w:rPr>
        <w:t xml:space="preserve">تشفير البيانات </w:t>
      </w:r>
    </w:p>
    <w:p w14:paraId="4EDA944E" w14:textId="105BBFC3" w:rsidR="00DD6D76" w:rsidRPr="00DA2C2B" w:rsidRDefault="00DD6D76" w:rsidP="00741E10">
      <w:pPr>
        <w:pStyle w:val="ProductList-Body"/>
        <w:spacing w:after="120"/>
        <w:ind w:left="158"/>
        <w:rPr>
          <w:rFonts w:ascii="Calibri" w:hAnsi="Calibri"/>
          <w:szCs w:val="18"/>
        </w:rPr>
      </w:pPr>
      <w:r w:rsidRPr="00DA2C2B">
        <w:rPr>
          <w:rFonts w:ascii="Calibri" w:hAnsi="Calibri"/>
          <w:szCs w:val="18"/>
          <w:rtl/>
        </w:rPr>
        <w:t xml:space="preserve">يتم تشفير بيانات العملاء وبيانات الخدمات الاحترافية (بما في ذلك أي بيانات شخصية متضمنة في كل منهما) أثناء النقل عبر الشبكات العامة بين العميل وشركة </w:t>
      </w:r>
      <w:r w:rsidRPr="00DA2C2B">
        <w:rPr>
          <w:rFonts w:ascii="Calibri" w:hAnsi="Calibri"/>
          <w:szCs w:val="18"/>
        </w:rPr>
        <w:t>Microsoft</w:t>
      </w:r>
      <w:r w:rsidRPr="00DA2C2B">
        <w:rPr>
          <w:rFonts w:ascii="Calibri" w:hAnsi="Calibri"/>
          <w:szCs w:val="18"/>
          <w:rtl/>
        </w:rPr>
        <w:t xml:space="preserve"> أو بين مراكز بيانات </w:t>
      </w:r>
      <w:r w:rsidRPr="00DA2C2B">
        <w:rPr>
          <w:rFonts w:ascii="Calibri" w:hAnsi="Calibri"/>
          <w:szCs w:val="18"/>
        </w:rPr>
        <w:t>Microsoft</w:t>
      </w:r>
      <w:r w:rsidRPr="00DA2C2B">
        <w:rPr>
          <w:rFonts w:ascii="Calibri" w:hAnsi="Calibri"/>
          <w:szCs w:val="18"/>
          <w:rtl/>
        </w:rPr>
        <w:t xml:space="preserve"> بشكل افتراضي. </w:t>
      </w:r>
    </w:p>
    <w:p w14:paraId="3278572B" w14:textId="7F32E7A0" w:rsidR="00DD6D76" w:rsidRPr="0058154A" w:rsidRDefault="00DD6D76" w:rsidP="00741E10">
      <w:pPr>
        <w:pStyle w:val="ProductList-Body"/>
        <w:spacing w:after="120"/>
        <w:ind w:left="158"/>
        <w:rPr>
          <w:rFonts w:ascii="Calibri" w:hAnsi="Calibri"/>
          <w:szCs w:val="18"/>
        </w:rPr>
      </w:pPr>
      <w:r w:rsidRPr="0058154A">
        <w:rPr>
          <w:rFonts w:ascii="Calibri" w:hAnsi="Calibri"/>
          <w:szCs w:val="18"/>
          <w:rtl/>
        </w:rPr>
        <w:t xml:space="preserve">تقوم </w:t>
      </w:r>
      <w:r w:rsidRPr="0058154A">
        <w:rPr>
          <w:rFonts w:ascii="Calibri" w:hAnsi="Calibri"/>
          <w:szCs w:val="18"/>
        </w:rPr>
        <w:t>Microsoft</w:t>
      </w:r>
      <w:r w:rsidRPr="0058154A">
        <w:rPr>
          <w:rFonts w:ascii="Calibri" w:hAnsi="Calibri"/>
          <w:szCs w:val="18"/>
          <w:rtl/>
        </w:rPr>
        <w:t xml:space="preserve"> أيضًا بتشفير بيانات العميل المخزنة في الخدمات عبر الإنترنت و‏</w:t>
      </w:r>
      <w:dir w:val="rtl">
        <w:r w:rsidRPr="0058154A">
          <w:rPr>
            <w:rFonts w:ascii="Calibri" w:hAnsi="Calibri"/>
            <w:szCs w:val="18"/>
            <w:rtl/>
          </w:rPr>
          <w:t>بيانات الخدمات الاحترافية المخزنة في وضع غير نشط</w:t>
        </w:r>
        <w:r w:rsidRPr="0058154A">
          <w:rPr>
            <w:rFonts w:ascii="Calibri" w:hAnsi="Calibri"/>
            <w:szCs w:val="18"/>
            <w:rtl/>
          </w:rPr>
          <w:t xml:space="preserve">‬. في حالة الخدمات عبر الإنترنت التي يجوز للعميل أو لجهة خارجية تتصرف نيابةً عن العميل إنشاء تطبيقات عليها (على سبيل المثال، خدمات </w:t>
        </w:r>
        <w:r w:rsidRPr="0058154A">
          <w:rPr>
            <w:rFonts w:ascii="Calibri" w:hAnsi="Calibri"/>
            <w:szCs w:val="18"/>
          </w:rPr>
          <w:t>Azure</w:t>
        </w:r>
        <w:r w:rsidRPr="0058154A">
          <w:rPr>
            <w:rFonts w:ascii="Calibri" w:hAnsi="Calibri"/>
            <w:szCs w:val="18"/>
            <w:rtl/>
          </w:rPr>
          <w:t xml:space="preserve"> معينة)، فيمكن استخدام تشفير البيانات المخزنة في هذه التطبيقات وفقًا لتقدير العميل، باستخدام أي من الإمكانات التي يوفرها </w:t>
        </w:r>
        <w:r w:rsidRPr="0058154A">
          <w:rPr>
            <w:rFonts w:ascii="Calibri" w:hAnsi="Calibri"/>
            <w:szCs w:val="18"/>
          </w:rPr>
          <w:t>Microsoft</w:t>
        </w:r>
        <w:r w:rsidRPr="0058154A">
          <w:rPr>
            <w:rFonts w:ascii="Calibri" w:hAnsi="Calibri"/>
            <w:szCs w:val="18"/>
            <w:rtl/>
          </w:rPr>
          <w:t xml:space="preserve"> أو يحصل عليها العميل من أطراف خارجية.</w:t>
        </w:r>
        <w:r w:rsidR="00786D72" w:rsidRPr="0058154A">
          <w:rPr>
            <w:szCs w:val="18"/>
          </w:rPr>
          <w:t>‬</w:t>
        </w:r>
        <w:r w:rsidR="00122568">
          <w:t>‬</w:t>
        </w:r>
        <w:r>
          <w:t>‬</w:t>
        </w:r>
        <w:r>
          <w:t>‬</w:t>
        </w:r>
        <w:r>
          <w:t>‬</w:t>
        </w:r>
        <w:r>
          <w:t>‬</w:t>
        </w:r>
        <w:r>
          <w:t>‬</w:t>
        </w:r>
        <w:r w:rsidR="008E3552">
          <w:t>‬</w:t>
        </w:r>
      </w:dir>
    </w:p>
    <w:p w14:paraId="4DB4D680" w14:textId="77777777" w:rsidR="00DD6D76" w:rsidRPr="000D6C5D" w:rsidRDefault="00DD6D76" w:rsidP="000A6DC7">
      <w:pPr>
        <w:pStyle w:val="ProductList-Body"/>
        <w:keepNext/>
        <w:spacing w:after="120"/>
        <w:ind w:left="187"/>
        <w:outlineLvl w:val="2"/>
        <w:rPr>
          <w:rFonts w:ascii="Calibri" w:hAnsi="Calibri"/>
          <w:bCs/>
          <w:szCs w:val="18"/>
        </w:rPr>
      </w:pPr>
      <w:r w:rsidRPr="000D6C5D">
        <w:rPr>
          <w:rFonts w:ascii="Calibri" w:hAnsi="Calibri"/>
          <w:bCs/>
          <w:color w:val="0072C6"/>
          <w:szCs w:val="18"/>
          <w:rtl/>
        </w:rPr>
        <w:t xml:space="preserve">الوصول إلى البيانات </w:t>
      </w:r>
    </w:p>
    <w:p w14:paraId="729E7942" w14:textId="220ECD4F" w:rsidR="006824EE" w:rsidRPr="0058154A" w:rsidRDefault="00CD0D6F" w:rsidP="006824EE">
      <w:pPr>
        <w:pStyle w:val="ProductList-Body"/>
        <w:spacing w:after="120"/>
        <w:ind w:left="158"/>
        <w:rPr>
          <w:rFonts w:ascii="Calibri" w:hAnsi="Calibri"/>
          <w:szCs w:val="18"/>
        </w:rPr>
      </w:pPr>
      <w:r w:rsidRPr="0058154A">
        <w:rPr>
          <w:rFonts w:ascii="Calibri" w:hAnsi="Calibri"/>
          <w:szCs w:val="18"/>
          <w:rtl/>
        </w:rPr>
        <w:t xml:space="preserve">تستخدم </w:t>
      </w:r>
      <w:r w:rsidRPr="0058154A">
        <w:rPr>
          <w:rFonts w:ascii="Calibri" w:hAnsi="Calibri"/>
          <w:szCs w:val="18"/>
        </w:rPr>
        <w:t>Microsoft</w:t>
      </w:r>
      <w:r w:rsidRPr="0058154A">
        <w:rPr>
          <w:rFonts w:ascii="Calibri" w:hAnsi="Calibri"/>
          <w:szCs w:val="18"/>
          <w:rtl/>
        </w:rPr>
        <w:t xml:space="preserve"> آليات الوصول الأقل امتيازًا للتحكم في الوصول إلى بيانات العملاء وبيانات الخدمات الاحترافية (بما في ذلك أي بيانات شخصية متضمنة). ويتم استخدام ضوابط الوصول القائمة على الأدوار لضمان أن الوصول إلى بيانات العملاء وبيانات الخدمات الاحترافية المطلوبة لعمليات الخدمة يكون لغرض مناسب، ومعتمد تحت إشراف الإدارة. بالنسبة للخدمات الأساسية عبر الإنترنت والخدمات الاحترافية، تحتفظ </w:t>
      </w:r>
      <w:r w:rsidRPr="0058154A">
        <w:rPr>
          <w:rFonts w:ascii="Calibri" w:hAnsi="Calibri"/>
          <w:szCs w:val="18"/>
        </w:rPr>
        <w:t>Microsoft</w:t>
      </w:r>
      <w:r w:rsidRPr="0058154A">
        <w:rPr>
          <w:rFonts w:ascii="Calibri" w:hAnsi="Calibri"/>
          <w:szCs w:val="18"/>
          <w:rtl/>
        </w:rPr>
        <w:t xml:space="preserve"> بآليات التحكم في الوصول الموضحة في الجدول المعنون "بإجراءات الأمان" في الملحق أ؛ ولا يوجد وصول دائم من قِبل موظفي </w:t>
      </w:r>
      <w:r w:rsidRPr="0058154A">
        <w:rPr>
          <w:rFonts w:ascii="Calibri" w:hAnsi="Calibri"/>
          <w:szCs w:val="18"/>
        </w:rPr>
        <w:t>Microsoft</w:t>
      </w:r>
      <w:r w:rsidRPr="0058154A">
        <w:rPr>
          <w:rFonts w:ascii="Calibri" w:hAnsi="Calibri"/>
          <w:szCs w:val="18"/>
          <w:rtl/>
        </w:rPr>
        <w:t xml:space="preserve"> إلى بيانات العميل، وأي وصول مطلوب يكون لفترة محدودة.</w:t>
      </w:r>
    </w:p>
    <w:bookmarkEnd w:id="89"/>
    <w:p w14:paraId="11FFA921" w14:textId="77777777" w:rsidR="00C85435" w:rsidRPr="000D6C5D" w:rsidRDefault="00C85435" w:rsidP="002A4A50">
      <w:pPr>
        <w:pStyle w:val="ProductList-Body"/>
        <w:keepNext/>
        <w:spacing w:after="120"/>
        <w:ind w:left="187"/>
        <w:outlineLvl w:val="2"/>
        <w:rPr>
          <w:rFonts w:ascii="Calibri" w:hAnsi="Calibri"/>
          <w:bCs/>
          <w:szCs w:val="18"/>
        </w:rPr>
      </w:pPr>
      <w:r w:rsidRPr="000D6C5D">
        <w:rPr>
          <w:rFonts w:ascii="Calibri" w:hAnsi="Calibri"/>
          <w:bCs/>
          <w:color w:val="0072C6"/>
          <w:szCs w:val="18"/>
          <w:rtl/>
        </w:rPr>
        <w:t>مسؤوليات العميل</w:t>
      </w:r>
      <w:bookmarkEnd w:id="87"/>
    </w:p>
    <w:p w14:paraId="18080BBE" w14:textId="367A4296" w:rsidR="00C85435" w:rsidRPr="0058154A" w:rsidRDefault="00C85435" w:rsidP="007829B6">
      <w:pPr>
        <w:pStyle w:val="ProductList-Body"/>
        <w:spacing w:after="120"/>
        <w:ind w:left="158"/>
        <w:rPr>
          <w:rFonts w:ascii="Calibri" w:hAnsi="Calibri"/>
          <w:szCs w:val="18"/>
        </w:rPr>
      </w:pPr>
      <w:r w:rsidRPr="0058154A">
        <w:rPr>
          <w:rFonts w:ascii="Calibri" w:hAnsi="Calibri"/>
          <w:szCs w:val="18"/>
          <w:rtl/>
        </w:rPr>
        <w:t xml:space="preserve">يتحمل العميل وحده مسؤولية إبداء قرار مستقل بشأن ما إذا كانت التدابير الفنية والتنظيمية المتعلقة بالمنتجات والخدمات تلبي متطلبات العميل أم لا، بما في ذلك أي التزام من التزامات الأمان الخاصة به بموجب متطلبات حماية البيانات المعمول بها. يقر العميل ويوافق على أن (مع مراعاة الحالة الفنية وتكاليف التنفيذ وطبيعة ونطاق وسياق وأغراض معالجة بياناته الشخصية فضلاً عن المخاطر على الأفراد) ممارسات ونُهج الأمان التي تنفذها وتحافظ عليها </w:t>
      </w:r>
      <w:r w:rsidRPr="0058154A">
        <w:rPr>
          <w:rFonts w:ascii="Calibri" w:hAnsi="Calibri"/>
          <w:szCs w:val="18"/>
        </w:rPr>
        <w:t>Microsoft</w:t>
      </w:r>
      <w:r w:rsidRPr="0058154A">
        <w:rPr>
          <w:rFonts w:ascii="Calibri" w:hAnsi="Calibri"/>
          <w:szCs w:val="18"/>
          <w:rtl/>
        </w:rPr>
        <w:t xml:space="preserve"> توفر مستوى أمان مناسبًا للمخاطر فيما يتعلق ببياناته الشخصية. ويتحمل العميل مسؤولية تنفيذ تدابير حماية الخصوصية وتدابير الأمان المتعلقة بالمكونات التي يوفرها العميل أو يتحكم فيها (مثل الأجهزة المسجلة في </w:t>
      </w:r>
      <w:r w:rsidRPr="0058154A">
        <w:rPr>
          <w:rFonts w:ascii="Calibri" w:hAnsi="Calibri"/>
          <w:szCs w:val="18"/>
        </w:rPr>
        <w:t>Microsoft Intune</w:t>
      </w:r>
      <w:r w:rsidRPr="0058154A">
        <w:rPr>
          <w:rFonts w:ascii="Calibri" w:hAnsi="Calibri"/>
          <w:szCs w:val="18"/>
          <w:rtl/>
        </w:rPr>
        <w:t xml:space="preserve"> أو على جهاز أو تطبيق ظاهري لعميل </w:t>
      </w:r>
      <w:r w:rsidRPr="0058154A">
        <w:rPr>
          <w:rFonts w:ascii="Calibri" w:hAnsi="Calibri"/>
          <w:szCs w:val="18"/>
        </w:rPr>
        <w:t>Microsoft Azure</w:t>
      </w:r>
      <w:r w:rsidRPr="0058154A">
        <w:rPr>
          <w:rFonts w:ascii="Calibri" w:hAnsi="Calibri"/>
          <w:szCs w:val="18"/>
          <w:rtl/>
        </w:rPr>
        <w:t>)، والحفاظ عليها.</w:t>
      </w:r>
    </w:p>
    <w:p w14:paraId="1854A774" w14:textId="77777777" w:rsidR="00C85435" w:rsidRPr="000D6C5D" w:rsidDel="00BA1419" w:rsidRDefault="00C85435" w:rsidP="002A4A50">
      <w:pPr>
        <w:pStyle w:val="ProductList-Body"/>
        <w:keepNext/>
        <w:spacing w:after="120"/>
        <w:ind w:left="187"/>
        <w:outlineLvl w:val="2"/>
        <w:rPr>
          <w:rFonts w:ascii="Calibri" w:hAnsi="Calibri"/>
          <w:bCs/>
          <w:szCs w:val="18"/>
        </w:rPr>
      </w:pPr>
      <w:bookmarkStart w:id="90" w:name="_Toc26972853"/>
      <w:r w:rsidRPr="000D6C5D">
        <w:rPr>
          <w:rFonts w:ascii="Calibri" w:hAnsi="Calibri"/>
          <w:bCs/>
          <w:color w:val="0072C6"/>
          <w:szCs w:val="18"/>
          <w:rtl/>
        </w:rPr>
        <w:t>تدقيق الامتثال</w:t>
      </w:r>
      <w:bookmarkEnd w:id="90"/>
    </w:p>
    <w:p w14:paraId="02A8BB60" w14:textId="6B6FF476" w:rsidR="00C85435" w:rsidRPr="0058154A" w:rsidDel="00BA1419" w:rsidRDefault="00C85435" w:rsidP="00741E10">
      <w:pPr>
        <w:pStyle w:val="ProductList-Body"/>
        <w:spacing w:after="120"/>
        <w:ind w:left="158"/>
        <w:rPr>
          <w:rFonts w:ascii="Calibri" w:hAnsi="Calibri"/>
          <w:szCs w:val="18"/>
        </w:rPr>
      </w:pPr>
      <w:r w:rsidRPr="0058154A">
        <w:rPr>
          <w:rFonts w:ascii="Calibri" w:hAnsi="Calibri"/>
          <w:szCs w:val="18"/>
          <w:rtl/>
        </w:rPr>
        <w:t xml:space="preserve">ستقوم </w:t>
      </w:r>
      <w:r w:rsidRPr="0058154A">
        <w:rPr>
          <w:rFonts w:ascii="Calibri" w:hAnsi="Calibri"/>
          <w:szCs w:val="18"/>
        </w:rPr>
        <w:t>Microsoft</w:t>
      </w:r>
      <w:r w:rsidRPr="0058154A">
        <w:rPr>
          <w:rFonts w:ascii="Calibri" w:hAnsi="Calibri"/>
          <w:szCs w:val="18"/>
          <w:rtl/>
        </w:rPr>
        <w:t xml:space="preserve"> بإجراء عمليات تدقيق على أمان أجهزة الكمبيوتر وبيئة الحوسبة ومراكز البيانات المادية التي تستخدمها في معالجة بيانات العميل وبيانات الخدمات الاحترافية والبيانات الشخصية كما يلي:</w:t>
      </w:r>
    </w:p>
    <w:p w14:paraId="1E290820" w14:textId="77777777" w:rsidR="00C85435" w:rsidRPr="0058154A" w:rsidDel="00BA1419" w:rsidRDefault="00C85435" w:rsidP="00741E10">
      <w:pPr>
        <w:pStyle w:val="ProductList-Body"/>
        <w:numPr>
          <w:ilvl w:val="0"/>
          <w:numId w:val="2"/>
        </w:numPr>
        <w:ind w:left="605" w:hanging="274"/>
        <w:rPr>
          <w:rFonts w:ascii="Calibri" w:hAnsi="Calibri"/>
          <w:szCs w:val="18"/>
        </w:rPr>
      </w:pPr>
      <w:r w:rsidRPr="0058154A">
        <w:rPr>
          <w:rFonts w:ascii="Calibri" w:hAnsi="Calibri"/>
          <w:szCs w:val="18"/>
          <w:rtl/>
        </w:rPr>
        <w:t>عند تقديم إطار عمل أو معيار لإجراء تدقيقات، فإنه يتم البدء في إجراء تدقيق على إطار العمل أو معيار التحكم هذا على الأقل سنويًا.</w:t>
      </w:r>
    </w:p>
    <w:p w14:paraId="27297A96" w14:textId="77777777" w:rsidR="00C85435" w:rsidRPr="0058154A" w:rsidDel="00BA1419" w:rsidRDefault="00C85435" w:rsidP="00741E10">
      <w:pPr>
        <w:pStyle w:val="ProductList-Body"/>
        <w:numPr>
          <w:ilvl w:val="0"/>
          <w:numId w:val="2"/>
        </w:numPr>
        <w:ind w:left="605" w:hanging="274"/>
        <w:rPr>
          <w:rFonts w:ascii="Calibri" w:hAnsi="Calibri"/>
          <w:szCs w:val="18"/>
        </w:rPr>
      </w:pPr>
      <w:r w:rsidRPr="0058154A">
        <w:rPr>
          <w:rFonts w:ascii="Calibri" w:hAnsi="Calibri"/>
          <w:szCs w:val="18"/>
          <w:rtl/>
        </w:rPr>
        <w:t>ويتم إجراء كل تدقيق وفقًا للمعايير والقواعد الخاصة بهيئة الاعتماد أو الهيئة التنظيمية لكل إطار عمل أو معيار تحكم معمول به.</w:t>
      </w:r>
    </w:p>
    <w:p w14:paraId="7D50977E" w14:textId="77777777" w:rsidR="00C85435" w:rsidRPr="0058154A" w:rsidDel="00BA1419" w:rsidRDefault="00C85435" w:rsidP="00741E10">
      <w:pPr>
        <w:pStyle w:val="ProductList-Body"/>
        <w:numPr>
          <w:ilvl w:val="0"/>
          <w:numId w:val="2"/>
        </w:numPr>
        <w:spacing w:after="120"/>
        <w:ind w:left="608" w:hanging="270"/>
        <w:rPr>
          <w:rFonts w:ascii="Calibri" w:hAnsi="Calibri"/>
          <w:szCs w:val="18"/>
        </w:rPr>
      </w:pPr>
      <w:r w:rsidRPr="0058154A">
        <w:rPr>
          <w:rFonts w:ascii="Calibri" w:hAnsi="Calibri"/>
          <w:szCs w:val="18"/>
          <w:rtl/>
        </w:rPr>
        <w:t xml:space="preserve">ويتم إجراء كل تدقيق من قِبل مدققي أمان مؤهلين ومستقلين وتابعين لطرف ثالث ومن اختيار </w:t>
      </w:r>
      <w:r w:rsidRPr="0058154A">
        <w:rPr>
          <w:rFonts w:ascii="Calibri" w:hAnsi="Calibri"/>
          <w:szCs w:val="18"/>
        </w:rPr>
        <w:t>Microsoft</w:t>
      </w:r>
      <w:r w:rsidRPr="0058154A">
        <w:rPr>
          <w:rFonts w:ascii="Calibri" w:hAnsi="Calibri"/>
          <w:szCs w:val="18"/>
          <w:rtl/>
        </w:rPr>
        <w:t xml:space="preserve"> وعلى نفقاتها.</w:t>
      </w:r>
    </w:p>
    <w:p w14:paraId="3CE90043" w14:textId="2DDDBD06" w:rsidR="00C85435" w:rsidRPr="0058154A" w:rsidRDefault="00C85435" w:rsidP="00741E10">
      <w:pPr>
        <w:pStyle w:val="ProductList-Body"/>
        <w:spacing w:after="120"/>
        <w:ind w:left="180"/>
        <w:rPr>
          <w:rFonts w:ascii="Calibri" w:hAnsi="Calibri"/>
          <w:szCs w:val="18"/>
        </w:rPr>
      </w:pPr>
      <w:r w:rsidRPr="0058154A">
        <w:rPr>
          <w:rFonts w:ascii="Calibri" w:hAnsi="Calibri"/>
          <w:szCs w:val="18"/>
          <w:rtl/>
        </w:rPr>
        <w:t xml:space="preserve">وسيؤدي كل تدقيق إلى إنشاء تقرير تدقيق (يشار إليه باسم "تقرير تدقيق </w:t>
      </w:r>
      <w:r w:rsidRPr="0058154A">
        <w:rPr>
          <w:rFonts w:ascii="Calibri" w:hAnsi="Calibri"/>
          <w:szCs w:val="18"/>
        </w:rPr>
        <w:t>Microsoft</w:t>
      </w:r>
      <w:r w:rsidRPr="0058154A">
        <w:rPr>
          <w:rFonts w:ascii="Calibri" w:hAnsi="Calibri"/>
          <w:szCs w:val="18"/>
          <w:rtl/>
        </w:rPr>
        <w:t xml:space="preserve">")، والذي ستتيحه </w:t>
      </w:r>
      <w:r w:rsidRPr="0058154A">
        <w:rPr>
          <w:rFonts w:ascii="Calibri" w:hAnsi="Calibri"/>
          <w:szCs w:val="18"/>
        </w:rPr>
        <w:t>Microsoft</w:t>
      </w:r>
      <w:r w:rsidRPr="0058154A">
        <w:rPr>
          <w:rFonts w:ascii="Calibri" w:hAnsi="Calibri"/>
          <w:szCs w:val="18"/>
          <w:rtl/>
        </w:rPr>
        <w:t xml:space="preserve"> على الموقع </w:t>
      </w:r>
      <w:hyperlink r:id="rId24">
        <w:r w:rsidRPr="0058154A">
          <w:rPr>
            <w:rStyle w:val="Hyperlink"/>
            <w:rFonts w:ascii="Calibri" w:hAnsi="Calibri"/>
            <w:color w:val="0070C0"/>
            <w:szCs w:val="18"/>
          </w:rPr>
          <w:t>https://servicetrust.microsoft.com/</w:t>
        </w:r>
      </w:hyperlink>
      <w:r w:rsidRPr="0058154A">
        <w:rPr>
          <w:rFonts w:ascii="Calibri" w:hAnsi="Calibri"/>
          <w:szCs w:val="18"/>
          <w:rtl/>
        </w:rPr>
        <w:t xml:space="preserve"> أو موقع آخر تحدده </w:t>
      </w:r>
      <w:r w:rsidRPr="0058154A">
        <w:rPr>
          <w:rFonts w:ascii="Calibri" w:hAnsi="Calibri"/>
          <w:szCs w:val="18"/>
        </w:rPr>
        <w:t>Microsoft</w:t>
      </w:r>
      <w:r w:rsidRPr="0058154A">
        <w:rPr>
          <w:rFonts w:ascii="Calibri" w:hAnsi="Calibri"/>
          <w:szCs w:val="18"/>
          <w:rtl/>
        </w:rPr>
        <w:t xml:space="preserve">. وسيُعامل تقرير تدقيق </w:t>
      </w:r>
      <w:r w:rsidRPr="0058154A">
        <w:rPr>
          <w:rFonts w:ascii="Calibri" w:hAnsi="Calibri"/>
          <w:szCs w:val="18"/>
        </w:rPr>
        <w:t>Microsoft</w:t>
      </w:r>
      <w:r w:rsidRPr="0058154A">
        <w:rPr>
          <w:rFonts w:ascii="Calibri" w:hAnsi="Calibri"/>
          <w:szCs w:val="18"/>
          <w:rtl/>
        </w:rPr>
        <w:t xml:space="preserve"> على أنه معلومات سرية خاصة بشركة </w:t>
      </w:r>
      <w:r w:rsidRPr="0058154A">
        <w:rPr>
          <w:rFonts w:ascii="Calibri" w:hAnsi="Calibri"/>
          <w:szCs w:val="18"/>
        </w:rPr>
        <w:t>Microsoft</w:t>
      </w:r>
      <w:r w:rsidRPr="0058154A">
        <w:rPr>
          <w:rFonts w:ascii="Calibri" w:hAnsi="Calibri"/>
          <w:szCs w:val="18"/>
          <w:rtl/>
        </w:rPr>
        <w:t xml:space="preserve"> وسيكشف بوضوح عن أي نتائج جوهرية يصل إليها المدقق. وستقوم </w:t>
      </w:r>
      <w:r w:rsidRPr="0058154A">
        <w:rPr>
          <w:rFonts w:ascii="Calibri" w:hAnsi="Calibri"/>
          <w:szCs w:val="18"/>
        </w:rPr>
        <w:t>Microsoft</w:t>
      </w:r>
      <w:r w:rsidRPr="0058154A">
        <w:rPr>
          <w:rFonts w:ascii="Calibri" w:hAnsi="Calibri"/>
          <w:szCs w:val="18"/>
          <w:rtl/>
        </w:rPr>
        <w:t xml:space="preserve"> على الفور بمعالجة أية مشكلات مطروحة في أي تقرير من تقارير التدقيق لدى </w:t>
      </w:r>
      <w:r w:rsidRPr="0058154A">
        <w:rPr>
          <w:rFonts w:ascii="Calibri" w:hAnsi="Calibri"/>
          <w:szCs w:val="18"/>
        </w:rPr>
        <w:t>Microsoft</w:t>
      </w:r>
      <w:r w:rsidRPr="0058154A">
        <w:rPr>
          <w:rFonts w:ascii="Calibri" w:hAnsi="Calibri"/>
          <w:szCs w:val="18"/>
          <w:rtl/>
        </w:rPr>
        <w:t xml:space="preserve"> بالطريقة التي تنال رضا المدقق. كما ستقدم </w:t>
      </w:r>
      <w:r w:rsidRPr="0058154A">
        <w:rPr>
          <w:rFonts w:ascii="Calibri" w:hAnsi="Calibri"/>
          <w:szCs w:val="18"/>
        </w:rPr>
        <w:t>Microsoft</w:t>
      </w:r>
      <w:r w:rsidRPr="0058154A">
        <w:rPr>
          <w:rFonts w:ascii="Calibri" w:hAnsi="Calibri"/>
          <w:szCs w:val="18"/>
          <w:rtl/>
        </w:rPr>
        <w:t xml:space="preserve"> للعميل كل تقرير من تقارير التدقيق لدى </w:t>
      </w:r>
      <w:r w:rsidRPr="0058154A">
        <w:rPr>
          <w:rFonts w:ascii="Calibri" w:hAnsi="Calibri"/>
          <w:szCs w:val="18"/>
        </w:rPr>
        <w:t>Microsoft</w:t>
      </w:r>
      <w:r w:rsidRPr="0058154A">
        <w:rPr>
          <w:rFonts w:ascii="Calibri" w:hAnsi="Calibri"/>
          <w:szCs w:val="18"/>
          <w:rtl/>
        </w:rPr>
        <w:t xml:space="preserve"> إذا طلب العميل ذلك. سيخضع تقرير التدقيق لدى </w:t>
      </w:r>
      <w:r w:rsidRPr="0058154A">
        <w:rPr>
          <w:rFonts w:ascii="Calibri" w:hAnsi="Calibri"/>
          <w:szCs w:val="18"/>
        </w:rPr>
        <w:t>Microsoft</w:t>
      </w:r>
      <w:r w:rsidRPr="0058154A">
        <w:rPr>
          <w:rFonts w:ascii="Calibri" w:hAnsi="Calibri"/>
          <w:szCs w:val="18"/>
          <w:rtl/>
        </w:rPr>
        <w:t xml:space="preserve"> إلى قيود عدم الكشف والتوزيع الخاصة بشركة </w:t>
      </w:r>
      <w:r w:rsidRPr="0058154A">
        <w:rPr>
          <w:rFonts w:ascii="Calibri" w:hAnsi="Calibri"/>
          <w:szCs w:val="18"/>
        </w:rPr>
        <w:t>Microsoft</w:t>
      </w:r>
      <w:r w:rsidRPr="0058154A">
        <w:rPr>
          <w:rFonts w:ascii="Calibri" w:hAnsi="Calibri"/>
          <w:szCs w:val="18"/>
          <w:rtl/>
        </w:rPr>
        <w:t xml:space="preserve"> والمدقق.</w:t>
      </w:r>
    </w:p>
    <w:p w14:paraId="2ED1BA08" w14:textId="07B48048" w:rsidR="00C85435" w:rsidRPr="0058154A" w:rsidRDefault="00EF5AF3" w:rsidP="00741E10">
      <w:pPr>
        <w:pStyle w:val="ProductList-Body"/>
        <w:spacing w:after="120"/>
        <w:ind w:left="158"/>
        <w:rPr>
          <w:rFonts w:ascii="Calibri" w:hAnsi="Calibri"/>
          <w:szCs w:val="18"/>
        </w:rPr>
      </w:pPr>
      <w:r w:rsidRPr="0058154A">
        <w:rPr>
          <w:rFonts w:ascii="Calibri" w:hAnsi="Calibri"/>
          <w:szCs w:val="18"/>
          <w:rtl/>
        </w:rPr>
        <w:t xml:space="preserve">إلى الحد الذي لا يمكن فيه تلبية متطلبات التدقيق المقدمة من العميل بشكل معقول بموجب متطلبات حماية البيانات من خلال تقارير التدقيق أو الوثائق أو معلومات الامتثال التي توفرها </w:t>
      </w:r>
      <w:r w:rsidRPr="0058154A">
        <w:rPr>
          <w:rFonts w:ascii="Calibri" w:hAnsi="Calibri"/>
          <w:szCs w:val="18"/>
        </w:rPr>
        <w:t>Microsoft</w:t>
      </w:r>
      <w:r w:rsidRPr="0058154A">
        <w:rPr>
          <w:rFonts w:ascii="Calibri" w:hAnsi="Calibri"/>
          <w:szCs w:val="18"/>
          <w:rtl/>
        </w:rPr>
        <w:t xml:space="preserve"> بشكل عام لعملائها، ستستجيب شركة </w:t>
      </w:r>
      <w:r w:rsidRPr="0058154A">
        <w:rPr>
          <w:rFonts w:ascii="Calibri" w:hAnsi="Calibri"/>
          <w:szCs w:val="18"/>
        </w:rPr>
        <w:t>Microsoft</w:t>
      </w:r>
      <w:r w:rsidRPr="0058154A">
        <w:rPr>
          <w:rFonts w:ascii="Calibri" w:hAnsi="Calibri"/>
          <w:szCs w:val="18"/>
          <w:rtl/>
        </w:rPr>
        <w:t xml:space="preserve"> على الفور إلى إرشادات التدقيق الإضافية المقدمة من العميل. وقبل البدء في أي عملية تدقيق، سيتفق العميل وشركة </w:t>
      </w:r>
      <w:r w:rsidRPr="0058154A">
        <w:rPr>
          <w:rFonts w:ascii="Calibri" w:hAnsi="Calibri"/>
          <w:szCs w:val="18"/>
        </w:rPr>
        <w:t>Microsoft</w:t>
      </w:r>
      <w:r w:rsidRPr="0058154A">
        <w:rPr>
          <w:rFonts w:ascii="Calibri" w:hAnsi="Calibri"/>
          <w:szCs w:val="18"/>
          <w:rtl/>
        </w:rPr>
        <w:t xml:space="preserve"> بشكل متبادل على نطاق العملية وتوقيتها ومدتها ومتطلبات المراقبة والإثبات، بالإضافة إلى الرسوم اللازمة لإجراء التدقيق، شريطة ألا يسمح هذا الطلب الملزم للاتفاق بتسبب </w:t>
      </w:r>
      <w:r w:rsidRPr="0058154A">
        <w:rPr>
          <w:rFonts w:ascii="Calibri" w:hAnsi="Calibri"/>
          <w:szCs w:val="18"/>
        </w:rPr>
        <w:t>Microsoft</w:t>
      </w:r>
      <w:r w:rsidRPr="0058154A">
        <w:rPr>
          <w:rFonts w:ascii="Calibri" w:hAnsi="Calibri"/>
          <w:szCs w:val="18"/>
          <w:rtl/>
        </w:rPr>
        <w:t xml:space="preserve"> في التأخر عن إجراء التدقيق بصورة غير معقولة. وإلى الحد اللازم لإجراء عملية التدقيق، ستعمل </w:t>
      </w:r>
      <w:r w:rsidRPr="0058154A">
        <w:rPr>
          <w:rFonts w:ascii="Calibri" w:hAnsi="Calibri"/>
          <w:szCs w:val="18"/>
        </w:rPr>
        <w:t>Microsoft</w:t>
      </w:r>
      <w:r w:rsidRPr="0058154A">
        <w:rPr>
          <w:rFonts w:ascii="Calibri" w:hAnsi="Calibri"/>
          <w:szCs w:val="18"/>
          <w:rtl/>
        </w:rPr>
        <w:t xml:space="preserve"> على توفير أنظمة المعالجة والمرافق والوثائق الداعمة المرتبطة بمعالجة بيانات العميل وبيانات الخدمات الاحترافية والبيانات الشخصية بواسطة </w:t>
      </w:r>
      <w:r w:rsidRPr="0058154A">
        <w:rPr>
          <w:rFonts w:ascii="Calibri" w:hAnsi="Calibri"/>
          <w:szCs w:val="18"/>
        </w:rPr>
        <w:t>Microsoft</w:t>
      </w:r>
      <w:r w:rsidRPr="0058154A">
        <w:rPr>
          <w:rFonts w:ascii="Calibri" w:hAnsi="Calibri"/>
          <w:szCs w:val="18"/>
          <w:rtl/>
        </w:rPr>
        <w:t xml:space="preserve"> والشركات التابعة لها والمعالجين الفرعيين التابعين لها. كما ستتولى إحدى شركات التدقيق المعتمدة المستقلة التابعة لطرف ثالث إجراء عملية التدقيق هذه خلال ساعات العمل المعتادة، مع تقديمها لإشعار مسبق بوقت معقول إلى شركة </w:t>
      </w:r>
      <w:r w:rsidRPr="0058154A">
        <w:rPr>
          <w:rFonts w:ascii="Calibri" w:hAnsi="Calibri"/>
          <w:szCs w:val="18"/>
        </w:rPr>
        <w:t>Microsoft</w:t>
      </w:r>
      <w:r w:rsidRPr="0058154A">
        <w:rPr>
          <w:rFonts w:ascii="Calibri" w:hAnsi="Calibri"/>
          <w:szCs w:val="18"/>
          <w:rtl/>
        </w:rPr>
        <w:t xml:space="preserve"> وخضوعها لإجراءات السرية. ولن يتمكن العميل أو المدقق من الوصول إلى أي بيانات من عملاء آخرين لدى </w:t>
      </w:r>
      <w:r w:rsidRPr="0058154A">
        <w:rPr>
          <w:rFonts w:ascii="Calibri" w:hAnsi="Calibri"/>
          <w:szCs w:val="18"/>
        </w:rPr>
        <w:t>Microsoft</w:t>
      </w:r>
      <w:r w:rsidRPr="0058154A">
        <w:rPr>
          <w:rFonts w:ascii="Calibri" w:hAnsi="Calibri"/>
          <w:szCs w:val="18"/>
          <w:rtl/>
        </w:rPr>
        <w:t xml:space="preserve"> أو إلى أنظمة </w:t>
      </w:r>
      <w:r w:rsidRPr="0058154A">
        <w:rPr>
          <w:rFonts w:ascii="Calibri" w:hAnsi="Calibri"/>
          <w:szCs w:val="18"/>
        </w:rPr>
        <w:t>Microsoft</w:t>
      </w:r>
      <w:r w:rsidRPr="0058154A">
        <w:rPr>
          <w:rFonts w:ascii="Calibri" w:hAnsi="Calibri"/>
          <w:szCs w:val="18"/>
          <w:rtl/>
        </w:rPr>
        <w:t xml:space="preserve"> أو مرافقها غير المتضمنة في توفير المنتجات والخدمات المعمول بها. يتحمل العميل مسؤولية دفع جميع التكاليف والرسوم المرتبطة بعملية التدقيق هذه، بما فيها جميع التكاليف والرسوم المعقولة المطلوبة نظير ما تستهلكه </w:t>
      </w:r>
      <w:r w:rsidRPr="0058154A">
        <w:rPr>
          <w:rFonts w:ascii="Calibri" w:hAnsi="Calibri"/>
          <w:szCs w:val="18"/>
        </w:rPr>
        <w:t>Microsoft</w:t>
      </w:r>
      <w:r w:rsidRPr="0058154A">
        <w:rPr>
          <w:rFonts w:ascii="Calibri" w:hAnsi="Calibri"/>
          <w:szCs w:val="18"/>
          <w:rtl/>
        </w:rPr>
        <w:t xml:space="preserve"> من وقت لإجراء أي عملية من عمليات التدقيق هذه، بالإضافة إلى أسعار الخدمات التي تؤديها شركة </w:t>
      </w:r>
      <w:r w:rsidRPr="0058154A">
        <w:rPr>
          <w:rFonts w:ascii="Calibri" w:hAnsi="Calibri"/>
          <w:szCs w:val="18"/>
        </w:rPr>
        <w:t>Microsoft</w:t>
      </w:r>
      <w:r w:rsidRPr="0058154A">
        <w:rPr>
          <w:rFonts w:ascii="Calibri" w:hAnsi="Calibri"/>
          <w:szCs w:val="18"/>
          <w:rtl/>
        </w:rPr>
        <w:t xml:space="preserve">. إذا اشتمل تقرير التدقيق الصادر جرّاء إجراء العميل لعملية تدقيق على أي نتيجة منطوية على عدم امتثال مواد للمعايير، يجب أن يشارك العميل تقرير التدقيق هذا مع </w:t>
      </w:r>
      <w:r w:rsidRPr="0058154A">
        <w:rPr>
          <w:rFonts w:ascii="Calibri" w:hAnsi="Calibri"/>
          <w:szCs w:val="18"/>
        </w:rPr>
        <w:t>Microsoft</w:t>
      </w:r>
      <w:r w:rsidRPr="0058154A">
        <w:rPr>
          <w:rFonts w:ascii="Calibri" w:hAnsi="Calibri"/>
          <w:szCs w:val="18"/>
          <w:rtl/>
        </w:rPr>
        <w:t xml:space="preserve"> وستتولى </w:t>
      </w:r>
      <w:r w:rsidRPr="0058154A">
        <w:rPr>
          <w:rFonts w:ascii="Calibri" w:hAnsi="Calibri"/>
          <w:szCs w:val="18"/>
        </w:rPr>
        <w:t>Microsoft</w:t>
      </w:r>
      <w:r w:rsidRPr="0058154A">
        <w:rPr>
          <w:rFonts w:ascii="Calibri" w:hAnsi="Calibri"/>
          <w:szCs w:val="18"/>
          <w:rtl/>
        </w:rPr>
        <w:t xml:space="preserve"> معالجة أي نقص في مستوى امتثال المواد.</w:t>
      </w:r>
    </w:p>
    <w:p w14:paraId="63F4B7F6" w14:textId="0F861294" w:rsidR="00C85435" w:rsidRPr="0058154A" w:rsidRDefault="00BF6860" w:rsidP="00741E10">
      <w:pPr>
        <w:pStyle w:val="ProductList-Body"/>
        <w:spacing w:after="120"/>
        <w:ind w:left="158"/>
        <w:rPr>
          <w:rFonts w:ascii="Calibri" w:hAnsi="Calibri"/>
          <w:szCs w:val="18"/>
        </w:rPr>
      </w:pPr>
      <w:r w:rsidRPr="0058154A">
        <w:rPr>
          <w:rFonts w:ascii="Calibri" w:hAnsi="Calibri"/>
          <w:szCs w:val="18"/>
          <w:rtl/>
        </w:rPr>
        <w:t xml:space="preserve">لا يوجد في هذا القسم من ملحق </w:t>
      </w:r>
      <w:r w:rsidRPr="0058154A">
        <w:rPr>
          <w:rFonts w:ascii="Calibri" w:hAnsi="Calibri"/>
          <w:szCs w:val="18"/>
        </w:rPr>
        <w:t>DPA</w:t>
      </w:r>
      <w:r w:rsidRPr="0058154A">
        <w:rPr>
          <w:rFonts w:ascii="Calibri" w:hAnsi="Calibri"/>
          <w:szCs w:val="18"/>
          <w:rtl/>
        </w:rPr>
        <w:t xml:space="preserve"> ما يغير أو يعدل بنود لائحة </w:t>
      </w:r>
      <w:r w:rsidRPr="0058154A">
        <w:rPr>
          <w:rFonts w:ascii="Calibri" w:hAnsi="Calibri"/>
          <w:szCs w:val="18"/>
        </w:rPr>
        <w:t>GDPR</w:t>
      </w:r>
      <w:r w:rsidRPr="0058154A">
        <w:rPr>
          <w:rFonts w:ascii="Calibri" w:hAnsi="Calibri"/>
          <w:szCs w:val="18"/>
          <w:rtl/>
        </w:rPr>
        <w:t xml:space="preserve"> أو يؤثر على حقوق لأي سلطة رقابية أو لأصحاب البيانات بموجب متطلبات حماية البيانات. تعد شركة </w:t>
      </w:r>
      <w:r w:rsidRPr="0058154A">
        <w:rPr>
          <w:rFonts w:ascii="Calibri" w:hAnsi="Calibri"/>
          <w:szCs w:val="18"/>
        </w:rPr>
        <w:t>Microsoft Corporation</w:t>
      </w:r>
      <w:r w:rsidRPr="0058154A">
        <w:rPr>
          <w:rFonts w:ascii="Calibri" w:hAnsi="Calibri"/>
          <w:szCs w:val="18"/>
          <w:rtl/>
        </w:rPr>
        <w:t xml:space="preserve"> طرفًا ثالثًا مستفيدًا خصيصًا من هذا القسم.</w:t>
      </w:r>
    </w:p>
    <w:p w14:paraId="10CE5BEA" w14:textId="77777777" w:rsidR="00C85435" w:rsidRPr="00FC462D" w:rsidRDefault="00C85435" w:rsidP="002A4A50">
      <w:pPr>
        <w:pStyle w:val="ProductList-SubSubSectionHeading"/>
        <w:keepNext/>
        <w:spacing w:after="120"/>
        <w:outlineLvl w:val="1"/>
        <w:rPr>
          <w:rFonts w:ascii="Calibri" w:hAnsi="Calibri"/>
          <w:b w:val="0"/>
          <w:bCs/>
          <w:szCs w:val="18"/>
        </w:rPr>
      </w:pPr>
      <w:bookmarkStart w:id="91" w:name="_Toc507768554"/>
      <w:bookmarkStart w:id="92" w:name="_Toc8395014"/>
      <w:bookmarkStart w:id="93" w:name="_Toc6563803"/>
      <w:bookmarkStart w:id="94" w:name="_Toc21617021"/>
      <w:bookmarkStart w:id="95" w:name="_Toc26972854"/>
      <w:bookmarkStart w:id="96" w:name="_Toc155360367"/>
      <w:r w:rsidRPr="00FC462D">
        <w:rPr>
          <w:rFonts w:ascii="Calibri" w:hAnsi="Calibri"/>
          <w:b w:val="0"/>
          <w:bCs/>
          <w:szCs w:val="18"/>
          <w:rtl/>
        </w:rPr>
        <w:t>الإخطار بالحادث الأمني</w:t>
      </w:r>
      <w:bookmarkEnd w:id="91"/>
      <w:bookmarkEnd w:id="92"/>
      <w:bookmarkEnd w:id="93"/>
      <w:bookmarkEnd w:id="94"/>
      <w:bookmarkEnd w:id="95"/>
      <w:bookmarkEnd w:id="96"/>
    </w:p>
    <w:p w14:paraId="57A8DE0C" w14:textId="5D669963" w:rsidR="00C85435" w:rsidRPr="00CF7AB8" w:rsidRDefault="00C85435" w:rsidP="00741E10">
      <w:pPr>
        <w:pStyle w:val="ProductList-Body"/>
        <w:spacing w:after="120"/>
        <w:rPr>
          <w:rFonts w:ascii="Calibri" w:hAnsi="Calibri"/>
          <w:szCs w:val="18"/>
        </w:rPr>
      </w:pPr>
      <w:bookmarkStart w:id="97" w:name="_Hlk504328309"/>
      <w:r w:rsidRPr="00CF7AB8">
        <w:rPr>
          <w:rFonts w:ascii="Calibri" w:hAnsi="Calibri"/>
          <w:szCs w:val="18"/>
          <w:rtl/>
        </w:rPr>
        <w:t xml:space="preserve">إذا نمى إلى علم </w:t>
      </w:r>
      <w:r w:rsidRPr="00CF7AB8">
        <w:rPr>
          <w:rFonts w:ascii="Calibri" w:hAnsi="Calibri"/>
          <w:szCs w:val="18"/>
        </w:rPr>
        <w:t>Microsoft</w:t>
      </w:r>
      <w:r w:rsidRPr="00CF7AB8">
        <w:rPr>
          <w:rFonts w:ascii="Calibri" w:hAnsi="Calibri"/>
          <w:szCs w:val="18"/>
          <w:rtl/>
        </w:rPr>
        <w:t xml:space="preserve"> حدوث اختراق أمني أدى إلى تلف بيانات العميل أو بيانات الخدمات المهنية أو البيانات الشخصية أو فقدها أو تبديلها بصورة عرضية أو غير قانونية أو إفشائها أو الوصول إليها دون إذن وذلك أثناء معالجتها بواسطة </w:t>
      </w:r>
      <w:r w:rsidRPr="00CF7AB8">
        <w:rPr>
          <w:rFonts w:ascii="Calibri" w:hAnsi="Calibri"/>
          <w:szCs w:val="18"/>
        </w:rPr>
        <w:t>Microsoft</w:t>
      </w:r>
      <w:r w:rsidRPr="00CF7AB8">
        <w:rPr>
          <w:rFonts w:ascii="Calibri" w:hAnsi="Calibri"/>
          <w:szCs w:val="18"/>
          <w:rtl/>
        </w:rPr>
        <w:t xml:space="preserve"> (يُطلق على كل حالة من هذه الحالات "حادث أمني")</w:t>
      </w:r>
      <w:bookmarkEnd w:id="97"/>
      <w:r w:rsidRPr="00CF7AB8">
        <w:rPr>
          <w:rFonts w:ascii="Calibri" w:hAnsi="Calibri"/>
          <w:szCs w:val="18"/>
          <w:rtl/>
        </w:rPr>
        <w:t xml:space="preserve">، فستقوم </w:t>
      </w:r>
      <w:r w:rsidRPr="00CF7AB8">
        <w:rPr>
          <w:rFonts w:ascii="Calibri" w:hAnsi="Calibri"/>
          <w:szCs w:val="18"/>
        </w:rPr>
        <w:t>Microsoft</w:t>
      </w:r>
      <w:r w:rsidRPr="00CF7AB8">
        <w:rPr>
          <w:rFonts w:ascii="Calibri" w:hAnsi="Calibri"/>
          <w:szCs w:val="18"/>
          <w:rtl/>
        </w:rPr>
        <w:t xml:space="preserve"> فورًا ودون أي تأخير بالآتي </w:t>
      </w:r>
      <w:r w:rsidRPr="00CF7AB8">
        <w:rPr>
          <w:rFonts w:ascii="Calibri" w:hAnsi="Calibri"/>
          <w:szCs w:val="18"/>
          <w:lang w:bidi=""/>
        </w:rPr>
        <w:t>(1)</w:t>
      </w:r>
      <w:r w:rsidRPr="00CF7AB8">
        <w:rPr>
          <w:rFonts w:ascii="Calibri" w:hAnsi="Calibri"/>
          <w:szCs w:val="18"/>
          <w:rtl/>
        </w:rPr>
        <w:t xml:space="preserve"> إخطار العميل بالحادث الأمني؛ و</w:t>
      </w:r>
      <w:r w:rsidRPr="00CF7AB8">
        <w:rPr>
          <w:rFonts w:ascii="Calibri" w:hAnsi="Calibri"/>
          <w:szCs w:val="18"/>
          <w:lang w:bidi=""/>
        </w:rPr>
        <w:t>(2)</w:t>
      </w:r>
      <w:r w:rsidRPr="00CF7AB8">
        <w:rPr>
          <w:rFonts w:ascii="Calibri" w:hAnsi="Calibri"/>
          <w:szCs w:val="18"/>
          <w:rtl/>
        </w:rPr>
        <w:t xml:space="preserve"> التحقيق في الحادث الأمني وتقديم معلومات تفصيلية للعميل حوله؛ و</w:t>
      </w:r>
      <w:r w:rsidRPr="00CF7AB8">
        <w:rPr>
          <w:rFonts w:ascii="Calibri" w:hAnsi="Calibri"/>
          <w:szCs w:val="18"/>
          <w:lang w:bidi=""/>
        </w:rPr>
        <w:t>(3)</w:t>
      </w:r>
      <w:r w:rsidRPr="00CF7AB8">
        <w:rPr>
          <w:rFonts w:ascii="Calibri" w:hAnsi="Calibri"/>
          <w:szCs w:val="18"/>
          <w:rtl/>
        </w:rPr>
        <w:t xml:space="preserve"> اتخاذ خطوات معقولة لتخفيف الآثار الناتجة عن الحادث الأمني وتقليل أي أضرار تنتج عنه.</w:t>
      </w:r>
    </w:p>
    <w:p w14:paraId="3FD177D1" w14:textId="50C6866F" w:rsidR="00C85435" w:rsidRPr="00CF7AB8" w:rsidRDefault="00C85435" w:rsidP="00741E10">
      <w:pPr>
        <w:pStyle w:val="ProductList-Body"/>
        <w:spacing w:after="120"/>
        <w:rPr>
          <w:rFonts w:ascii="Calibri" w:hAnsi="Calibri"/>
          <w:szCs w:val="18"/>
        </w:rPr>
      </w:pPr>
      <w:r w:rsidRPr="00CF7AB8">
        <w:rPr>
          <w:rFonts w:ascii="Calibri" w:hAnsi="Calibri"/>
          <w:szCs w:val="18"/>
          <w:rtl/>
        </w:rPr>
        <w:t xml:space="preserve">سيتم تسليم إعلام (إعلامات) لحوادث الأمان إلى العميل بأي طريقة تحددها </w:t>
      </w:r>
      <w:r w:rsidRPr="00CF7AB8">
        <w:rPr>
          <w:rFonts w:ascii="Calibri" w:hAnsi="Calibri"/>
          <w:szCs w:val="18"/>
        </w:rPr>
        <w:t>Microsoft</w:t>
      </w:r>
      <w:r w:rsidRPr="00CF7AB8">
        <w:rPr>
          <w:rFonts w:ascii="Calibri" w:hAnsi="Calibri"/>
          <w:szCs w:val="18"/>
          <w:rtl/>
        </w:rPr>
        <w:t xml:space="preserve">، بما في ذلك عبر البريد الإلكتروني. يكون العميل مسؤولاً حصريًا عن ضمان احتفاظ العميل بمعلومات جهات اتصال دقيقة مع </w:t>
      </w:r>
      <w:r w:rsidRPr="00CF7AB8">
        <w:rPr>
          <w:rFonts w:ascii="Calibri" w:hAnsi="Calibri"/>
          <w:szCs w:val="18"/>
        </w:rPr>
        <w:t>Microsoft</w:t>
      </w:r>
      <w:r w:rsidRPr="00CF7AB8">
        <w:rPr>
          <w:rFonts w:ascii="Calibri" w:hAnsi="Calibri"/>
          <w:szCs w:val="18"/>
          <w:rtl/>
        </w:rPr>
        <w:t xml:space="preserve"> لكل المنتجات والخدمات الاحترافية المعمول بها. العميل هو وحده المسؤول عن الامتثال لالتزاماته بموجب قوانين الإخطار بالحوادث السارية على العميل والوفاء بجميع التزامات إخطار الأطراف الثالثة فيما يتعلق بأي حادث أمني.</w:t>
      </w:r>
    </w:p>
    <w:p w14:paraId="125679F7" w14:textId="77777777" w:rsidR="00C85435" w:rsidRPr="00CF7AB8" w:rsidRDefault="00C85435" w:rsidP="00741E10">
      <w:pPr>
        <w:pStyle w:val="ProductList-Body"/>
        <w:spacing w:after="120"/>
        <w:rPr>
          <w:rFonts w:ascii="Calibri" w:hAnsi="Calibri"/>
          <w:szCs w:val="18"/>
        </w:rPr>
      </w:pPr>
      <w:r w:rsidRPr="00CF7AB8">
        <w:rPr>
          <w:rFonts w:ascii="Calibri" w:hAnsi="Calibri"/>
          <w:szCs w:val="18"/>
          <w:rtl/>
        </w:rPr>
        <w:t xml:space="preserve">يجب على </w:t>
      </w:r>
      <w:r w:rsidRPr="00CF7AB8">
        <w:rPr>
          <w:rFonts w:ascii="Calibri" w:hAnsi="Calibri"/>
          <w:szCs w:val="18"/>
        </w:rPr>
        <w:t>Microsoft</w:t>
      </w:r>
      <w:r w:rsidRPr="00CF7AB8">
        <w:rPr>
          <w:rFonts w:ascii="Calibri" w:hAnsi="Calibri"/>
          <w:szCs w:val="18"/>
          <w:rtl/>
        </w:rPr>
        <w:t xml:space="preserve"> بذل قصارى جهدها لمساعدة العميل على الوفاء بالتزام العميل بموجب المادة </w:t>
      </w:r>
      <w:r w:rsidRPr="00CF7AB8">
        <w:rPr>
          <w:rFonts w:ascii="Calibri" w:hAnsi="Calibri"/>
          <w:szCs w:val="18"/>
          <w:lang w:bidi=""/>
        </w:rPr>
        <w:t>33</w:t>
      </w:r>
      <w:r w:rsidRPr="00CF7AB8">
        <w:rPr>
          <w:rFonts w:ascii="Calibri" w:hAnsi="Calibri"/>
          <w:szCs w:val="18"/>
          <w:rtl/>
        </w:rPr>
        <w:t xml:space="preserve"> من اللائحة العامة لحماية البيانات أو أي قوانين أو لوائح أخرى معمول بها- بإخطار الهيئة الرقابية ذات الصلة وأصحاب البيانات بوقوع مثل هذه الحوادث الأمنية.</w:t>
      </w:r>
    </w:p>
    <w:p w14:paraId="60FE4522" w14:textId="77777777" w:rsidR="00C85435" w:rsidRPr="00CF7AB8" w:rsidRDefault="00C85435" w:rsidP="00741E10">
      <w:pPr>
        <w:pStyle w:val="ProductList-Body"/>
        <w:spacing w:after="120"/>
        <w:rPr>
          <w:rFonts w:ascii="Calibri" w:hAnsi="Calibri"/>
          <w:szCs w:val="18"/>
        </w:rPr>
      </w:pPr>
      <w:r w:rsidRPr="00CF7AB8">
        <w:rPr>
          <w:rFonts w:ascii="Calibri" w:hAnsi="Calibri"/>
          <w:szCs w:val="18"/>
          <w:rtl/>
        </w:rPr>
        <w:t xml:space="preserve">ولا يمثل الإخطار المقدم من </w:t>
      </w:r>
      <w:r w:rsidRPr="00CF7AB8">
        <w:rPr>
          <w:rFonts w:ascii="Calibri" w:hAnsi="Calibri"/>
          <w:szCs w:val="18"/>
        </w:rPr>
        <w:t>Microsoft</w:t>
      </w:r>
      <w:r w:rsidRPr="00CF7AB8">
        <w:rPr>
          <w:rFonts w:ascii="Calibri" w:hAnsi="Calibri"/>
          <w:szCs w:val="18"/>
          <w:rtl/>
        </w:rPr>
        <w:t xml:space="preserve"> بحادث الأمان أو استجابتها له بموجب هذا القسم إقرارًا منها بأي خطأ أو مسؤولية قانونية تتعلق بحادث الأمان.</w:t>
      </w:r>
    </w:p>
    <w:p w14:paraId="76EEF6E6" w14:textId="4BC4E184" w:rsidR="00C85435" w:rsidRPr="00CF7AB8" w:rsidRDefault="00C85435" w:rsidP="00741E10">
      <w:pPr>
        <w:pStyle w:val="ProductList-Body"/>
        <w:spacing w:after="120"/>
        <w:rPr>
          <w:rFonts w:ascii="Calibri" w:hAnsi="Calibri"/>
          <w:szCs w:val="18"/>
        </w:rPr>
      </w:pPr>
      <w:r w:rsidRPr="00CF7AB8">
        <w:rPr>
          <w:rFonts w:ascii="Calibri" w:hAnsi="Calibri"/>
          <w:szCs w:val="18"/>
          <w:rtl/>
        </w:rPr>
        <w:t xml:space="preserve">كما يتعين على العميل إعلام </w:t>
      </w:r>
      <w:r w:rsidRPr="00CF7AB8">
        <w:rPr>
          <w:rFonts w:ascii="Calibri" w:hAnsi="Calibri"/>
          <w:szCs w:val="18"/>
        </w:rPr>
        <w:t>Microsoft</w:t>
      </w:r>
      <w:r w:rsidRPr="00CF7AB8">
        <w:rPr>
          <w:rFonts w:ascii="Calibri" w:hAnsi="Calibri"/>
          <w:szCs w:val="18"/>
          <w:rtl/>
        </w:rPr>
        <w:t xml:space="preserve"> فورًا بأي سوء استخدام ممكن لحساباتها أو بيانات اعتماد المصادقة أو أي حادث أمان مرتبط بالمنتجات والخدمات.</w:t>
      </w:r>
    </w:p>
    <w:p w14:paraId="5E88C2A3" w14:textId="77777777" w:rsidR="00C85435" w:rsidRPr="00455524" w:rsidRDefault="00C85435" w:rsidP="00C35BD5">
      <w:pPr>
        <w:pStyle w:val="ProductList-SubSubSectionHeading"/>
        <w:keepNext/>
        <w:spacing w:after="120"/>
        <w:outlineLvl w:val="1"/>
        <w:rPr>
          <w:rFonts w:ascii="Calibri" w:hAnsi="Calibri"/>
          <w:b w:val="0"/>
          <w:bCs/>
          <w:szCs w:val="18"/>
        </w:rPr>
      </w:pPr>
      <w:bookmarkStart w:id="98" w:name="_Toc507768555"/>
      <w:bookmarkStart w:id="99" w:name="_Toc8395015"/>
      <w:bookmarkStart w:id="100" w:name="_Toc6563804"/>
      <w:bookmarkStart w:id="101" w:name="_Toc21617022"/>
      <w:bookmarkStart w:id="102" w:name="_Toc26972855"/>
      <w:bookmarkStart w:id="103" w:name="_Toc155360368"/>
      <w:bookmarkStart w:id="104" w:name="DataTransfersandLocation"/>
      <w:r w:rsidRPr="00455524">
        <w:rPr>
          <w:rFonts w:ascii="Calibri" w:hAnsi="Calibri"/>
          <w:b w:val="0"/>
          <w:bCs/>
          <w:szCs w:val="18"/>
          <w:rtl/>
        </w:rPr>
        <w:t>عمليات نقل البيانات و</w:t>
      </w:r>
      <w:bookmarkStart w:id="105" w:name="LocationofDataProcessing"/>
      <w:bookmarkStart w:id="106" w:name="_Toc489605583"/>
      <w:r w:rsidRPr="00455524">
        <w:rPr>
          <w:rFonts w:ascii="Calibri" w:hAnsi="Calibri"/>
          <w:b w:val="0"/>
          <w:bCs/>
          <w:szCs w:val="18"/>
          <w:rtl/>
        </w:rPr>
        <w:t>الموقع</w:t>
      </w:r>
      <w:bookmarkEnd w:id="98"/>
      <w:bookmarkEnd w:id="99"/>
      <w:bookmarkEnd w:id="100"/>
      <w:bookmarkEnd w:id="101"/>
      <w:bookmarkEnd w:id="102"/>
      <w:bookmarkEnd w:id="103"/>
      <w:bookmarkEnd w:id="105"/>
      <w:bookmarkEnd w:id="106"/>
    </w:p>
    <w:p w14:paraId="6EDDA655" w14:textId="77777777" w:rsidR="00C85435" w:rsidRPr="00455524" w:rsidRDefault="00C85435" w:rsidP="00C35BD5">
      <w:pPr>
        <w:pStyle w:val="ProductList-Body"/>
        <w:keepNext/>
        <w:spacing w:after="120"/>
        <w:ind w:left="187"/>
        <w:outlineLvl w:val="2"/>
        <w:rPr>
          <w:rFonts w:ascii="Calibri" w:hAnsi="Calibri"/>
          <w:b/>
          <w:bCs/>
          <w:szCs w:val="18"/>
        </w:rPr>
      </w:pPr>
      <w:bookmarkStart w:id="107" w:name="_Toc26972856"/>
      <w:bookmarkEnd w:id="104"/>
      <w:r w:rsidRPr="00455524">
        <w:rPr>
          <w:rFonts w:ascii="Calibri" w:hAnsi="Calibri"/>
          <w:b/>
          <w:bCs/>
          <w:color w:val="0072C6"/>
          <w:szCs w:val="18"/>
          <w:rtl/>
        </w:rPr>
        <w:t>عمليات نقل البيانات</w:t>
      </w:r>
      <w:bookmarkEnd w:id="107"/>
    </w:p>
    <w:p w14:paraId="1E6BFECB" w14:textId="281D3B86" w:rsidR="00DD6D76" w:rsidRPr="00455524" w:rsidRDefault="00DD6D76" w:rsidP="005D02D5">
      <w:pPr>
        <w:pStyle w:val="ProductList-Body"/>
        <w:spacing w:after="120"/>
        <w:rPr>
          <w:rFonts w:ascii="Calibri" w:hAnsi="Calibri"/>
          <w:szCs w:val="18"/>
        </w:rPr>
      </w:pPr>
      <w:r w:rsidRPr="00455524">
        <w:rPr>
          <w:rFonts w:ascii="Calibri" w:hAnsi="Calibri"/>
          <w:szCs w:val="18"/>
          <w:rtl/>
        </w:rPr>
        <w:t xml:space="preserve">قد لا يتم نقل بيانات العميل وبيانات الخدمات الاحترافية والبيانات الشخصية التي تقوم </w:t>
      </w:r>
      <w:r w:rsidRPr="00455524">
        <w:rPr>
          <w:rFonts w:ascii="Calibri" w:hAnsi="Calibri"/>
          <w:szCs w:val="18"/>
        </w:rPr>
        <w:t>Microsoft</w:t>
      </w:r>
      <w:r w:rsidRPr="00455524">
        <w:rPr>
          <w:rFonts w:ascii="Calibri" w:hAnsi="Calibri"/>
          <w:szCs w:val="18"/>
          <w:rtl/>
        </w:rPr>
        <w:t xml:space="preserve"> بمعالجتها نيابة عن العميل، أو تخزينها ومعالجتها في موقع جغرافي إلا وفقًا لشروط </w:t>
      </w:r>
      <w:r w:rsidRPr="00455524">
        <w:rPr>
          <w:rFonts w:ascii="Calibri" w:hAnsi="Calibri"/>
          <w:szCs w:val="18"/>
        </w:rPr>
        <w:t>DPA</w:t>
      </w:r>
      <w:r w:rsidRPr="00455524">
        <w:rPr>
          <w:rFonts w:ascii="Calibri" w:hAnsi="Calibri"/>
          <w:szCs w:val="18"/>
          <w:rtl/>
        </w:rPr>
        <w:t xml:space="preserve"> والضمانات الواردة أدناه في هذا القسم. يقوم العميل بتعيين </w:t>
      </w:r>
      <w:r w:rsidRPr="00455524">
        <w:rPr>
          <w:rFonts w:ascii="Calibri" w:hAnsi="Calibri"/>
          <w:szCs w:val="18"/>
        </w:rPr>
        <w:t>Microsoft</w:t>
      </w:r>
      <w:r w:rsidRPr="00455524">
        <w:rPr>
          <w:rFonts w:ascii="Calibri" w:hAnsi="Calibri"/>
          <w:szCs w:val="18"/>
          <w:rtl/>
        </w:rPr>
        <w:t xml:space="preserve">، مع مراعاة هذه الإجراءات الوقائية، لنقل بيانات العميل وبيانات الخدمات الاحترافية والبيانات الشخصية إلى الولايات المتحدة أو أي بلد آخر تعمل فيه </w:t>
      </w:r>
      <w:r w:rsidRPr="00455524">
        <w:rPr>
          <w:rFonts w:ascii="Calibri" w:hAnsi="Calibri"/>
          <w:szCs w:val="18"/>
        </w:rPr>
        <w:t>Microsoft</w:t>
      </w:r>
      <w:r w:rsidRPr="00455524">
        <w:rPr>
          <w:rFonts w:ascii="Calibri" w:hAnsi="Calibri"/>
          <w:szCs w:val="18"/>
          <w:rtl/>
        </w:rPr>
        <w:t xml:space="preserve"> أو معالجوها الفرعيون وتخزين بيانات العميل والبيانات الشخصية ومعالجتها لتوفير المنتجات، باستثناء ما هو موضح في أي مكان آخر في شروط </w:t>
      </w:r>
      <w:r w:rsidRPr="00455524">
        <w:rPr>
          <w:rFonts w:ascii="Calibri" w:hAnsi="Calibri"/>
          <w:szCs w:val="18"/>
        </w:rPr>
        <w:t>DPA</w:t>
      </w:r>
      <w:r w:rsidRPr="00455524">
        <w:rPr>
          <w:rFonts w:ascii="Calibri" w:hAnsi="Calibri"/>
          <w:szCs w:val="18"/>
          <w:rtl/>
        </w:rPr>
        <w:t xml:space="preserve">. </w:t>
      </w:r>
    </w:p>
    <w:p w14:paraId="1F3FACC5" w14:textId="77777777" w:rsidR="000824A3" w:rsidRPr="000155D7" w:rsidRDefault="000824A3" w:rsidP="005D02D5">
      <w:pPr>
        <w:pStyle w:val="ProductList-Body"/>
        <w:spacing w:after="120"/>
        <w:ind w:right="284"/>
        <w:rPr>
          <w:szCs w:val="18"/>
        </w:rPr>
      </w:pPr>
      <w:bookmarkStart w:id="108" w:name="_Toc26972857"/>
      <w:bookmarkStart w:id="109" w:name="LocationofCustomerDataatRest"/>
      <w:bookmarkStart w:id="110" w:name="_Toc507768556"/>
      <w:bookmarkStart w:id="111" w:name="_Toc8395016"/>
      <w:bookmarkStart w:id="112" w:name="_Toc6563805"/>
      <w:bookmarkStart w:id="113" w:name="_Toc21617023"/>
      <w:bookmarkStart w:id="114" w:name="_Toc26972858"/>
      <w:r w:rsidRPr="000155D7">
        <w:rPr>
          <w:szCs w:val="18"/>
          <w:rtl/>
        </w:rPr>
        <w:t xml:space="preserve">تخضع جميع عمليات نقل بيانات العميل وبيانات الخدمات الاحترافية والبيانات الشخصية خارج الاتحاد الأوروبي والمنطقة الاقتصادية الأوروبية والمملكة المتحدة وسويسرا لتوفير المنتجات والخدمات لشروط البنود التعاقدية القياسية لعام </w:t>
      </w:r>
      <w:r w:rsidRPr="000155D7">
        <w:rPr>
          <w:szCs w:val="18"/>
          <w:lang w:bidi=""/>
        </w:rPr>
        <w:t>2021</w:t>
      </w:r>
      <w:r w:rsidRPr="000155D7">
        <w:rPr>
          <w:szCs w:val="18"/>
          <w:rtl/>
        </w:rPr>
        <w:t xml:space="preserve"> التي تنفذها </w:t>
      </w:r>
      <w:r w:rsidRPr="000155D7">
        <w:rPr>
          <w:szCs w:val="18"/>
        </w:rPr>
        <w:t>Microsoft</w:t>
      </w:r>
      <w:r w:rsidRPr="000155D7">
        <w:rPr>
          <w:szCs w:val="18"/>
          <w:rtl/>
        </w:rPr>
        <w:t xml:space="preserve">. بالإضافة إلى ذلك، تخضع عمليات النقل من المملكة المتحدة لشروط ملحق </w:t>
      </w:r>
      <w:r w:rsidRPr="000155D7">
        <w:rPr>
          <w:szCs w:val="18"/>
        </w:rPr>
        <w:t>IDTA</w:t>
      </w:r>
      <w:r w:rsidRPr="000155D7">
        <w:rPr>
          <w:szCs w:val="18"/>
          <w:rtl/>
        </w:rPr>
        <w:t xml:space="preserve"> التي تنفذها شركة </w:t>
      </w:r>
      <w:r w:rsidRPr="000155D7">
        <w:rPr>
          <w:szCs w:val="18"/>
        </w:rPr>
        <w:t>Microsoft</w:t>
      </w:r>
      <w:r w:rsidRPr="000155D7">
        <w:rPr>
          <w:szCs w:val="18"/>
          <w:rtl/>
        </w:rPr>
        <w:t xml:space="preserve">. لأغراض ملحق </w:t>
      </w:r>
      <w:r w:rsidRPr="000155D7">
        <w:rPr>
          <w:szCs w:val="18"/>
        </w:rPr>
        <w:t>DPA</w:t>
      </w:r>
      <w:r w:rsidRPr="000155D7">
        <w:rPr>
          <w:szCs w:val="18"/>
          <w:rtl/>
        </w:rPr>
        <w:t xml:space="preserve"> هذا، يشير مصطلح "</w:t>
      </w:r>
      <w:r w:rsidRPr="000155D7">
        <w:rPr>
          <w:szCs w:val="18"/>
        </w:rPr>
        <w:t>IDTA</w:t>
      </w:r>
      <w:r w:rsidRPr="000155D7">
        <w:rPr>
          <w:szCs w:val="18"/>
          <w:rtl/>
        </w:rPr>
        <w:t xml:space="preserve">" إلى ملحق نقل البيانات الدولي للبنود التعاقدية القياسية للمفوضية الأوروبية لعمليات نقل البيانات الدولية الصادرة عن مكتب مفوض المعلومات في المملكة المتحدة بموجب </w:t>
      </w:r>
      <w:r w:rsidRPr="000155D7">
        <w:rPr>
          <w:szCs w:val="18"/>
          <w:lang w:bidi=""/>
        </w:rPr>
        <w:t>S119A</w:t>
      </w:r>
      <w:r w:rsidRPr="000155D7">
        <w:rPr>
          <w:szCs w:val="18"/>
          <w:rtl/>
        </w:rPr>
        <w:t xml:space="preserve"> (‏</w:t>
      </w:r>
      <w:r w:rsidRPr="000155D7">
        <w:rPr>
          <w:szCs w:val="18"/>
          <w:lang w:bidi=""/>
        </w:rPr>
        <w:t>1</w:t>
      </w:r>
      <w:r w:rsidRPr="000155D7">
        <w:rPr>
          <w:szCs w:val="18"/>
          <w:rtl/>
        </w:rPr>
        <w:t>) من</w:t>
      </w:r>
      <w:r w:rsidRPr="000155D7">
        <w:rPr>
          <w:szCs w:val="18"/>
        </w:rPr>
        <w:t> </w:t>
      </w:r>
      <w:r w:rsidRPr="000155D7">
        <w:rPr>
          <w:szCs w:val="18"/>
          <w:rtl/>
        </w:rPr>
        <w:t xml:space="preserve">قانون حماية البيانات في المملكة المتحدة لعام </w:t>
      </w:r>
      <w:r w:rsidRPr="000155D7">
        <w:rPr>
          <w:szCs w:val="18"/>
          <w:lang w:bidi=""/>
        </w:rPr>
        <w:t>2018</w:t>
      </w:r>
      <w:r w:rsidRPr="000155D7">
        <w:rPr>
          <w:szCs w:val="18"/>
          <w:rtl/>
        </w:rPr>
        <w:t xml:space="preserve">. ستلتزم شركة </w:t>
      </w:r>
      <w:r w:rsidRPr="000155D7">
        <w:rPr>
          <w:szCs w:val="18"/>
        </w:rPr>
        <w:t>Microsoft</w:t>
      </w:r>
      <w:r w:rsidRPr="000155D7">
        <w:rPr>
          <w:szCs w:val="18"/>
          <w:rtl/>
        </w:rPr>
        <w:t xml:space="preserve"> بمتطلبات قانون حماية البيانات للمنطقة الاقتصادية الأوروبية والمملكة المتحدة وسويسرا فيما يتعلق بجمع البيانات الشخصية واستخدامها ونقلها والاحتفاظ بها وغيرها من المعالجة من المنطقة الاقتصادية الأوروبية والمملكة المتحدة وسويسرا. وستخضع جميع عمليات نقل البيانات الشخصية إلى دولة أخرى أو إلى مؤسسة دولية للإجراءات الوقائية المناسبة وفقًا لما هو موضح في المادة </w:t>
      </w:r>
      <w:r w:rsidRPr="000155D7">
        <w:rPr>
          <w:szCs w:val="18"/>
          <w:lang w:bidi=""/>
        </w:rPr>
        <w:t>46</w:t>
      </w:r>
      <w:r w:rsidRPr="000155D7">
        <w:rPr>
          <w:szCs w:val="18"/>
          <w:rtl/>
        </w:rPr>
        <w:t xml:space="preserve"> من اللائحة العامة لحماية البيانات وأن مثل هذه الإجراءات الوقائية وعمليات النقل ستكون موثقة وفقًا لما ورد في المادة </w:t>
      </w:r>
      <w:r w:rsidRPr="000155D7">
        <w:rPr>
          <w:szCs w:val="18"/>
          <w:lang w:bidi=""/>
        </w:rPr>
        <w:t>30 (2)</w:t>
      </w:r>
      <w:r w:rsidRPr="000155D7">
        <w:rPr>
          <w:szCs w:val="18"/>
          <w:rtl/>
        </w:rPr>
        <w:t xml:space="preserve"> من اللائحة العامة لحماية البيانات.</w:t>
      </w:r>
    </w:p>
    <w:p w14:paraId="68D3CF91" w14:textId="77777777" w:rsidR="000824A3" w:rsidRPr="000155D7" w:rsidRDefault="000824A3" w:rsidP="005D02D5">
      <w:pPr>
        <w:pStyle w:val="ProductList-Body"/>
        <w:spacing w:after="120"/>
        <w:rPr>
          <w:szCs w:val="18"/>
        </w:rPr>
      </w:pPr>
      <w:r w:rsidRPr="000155D7">
        <w:rPr>
          <w:szCs w:val="18"/>
          <w:rtl/>
        </w:rPr>
        <w:t xml:space="preserve">إضافةً إلى ذلك، شركة </w:t>
      </w:r>
      <w:r w:rsidRPr="000155D7">
        <w:rPr>
          <w:szCs w:val="18"/>
        </w:rPr>
        <w:t>Microsoft</w:t>
      </w:r>
      <w:r w:rsidRPr="000155D7">
        <w:rPr>
          <w:szCs w:val="18"/>
          <w:rtl/>
        </w:rPr>
        <w:t xml:space="preserve"> معتمدة في إطاري عمل خصوصية البيانات بين الاتحاد الأوروبي والولايات المتحدة وبين سويسرا والولايات المتحدة وإطار عمل خصوصية البيانات بين الاتحاد الأوروبي والولايات المتحدة الذي يشمل المملكة المتحدة والالتزامات التي تنطوي عليها أُطر العمل هذه. توافق شركة </w:t>
      </w:r>
      <w:r w:rsidRPr="000155D7">
        <w:rPr>
          <w:szCs w:val="18"/>
        </w:rPr>
        <w:t>Microsoft</w:t>
      </w:r>
      <w:r w:rsidRPr="000155D7">
        <w:rPr>
          <w:szCs w:val="18"/>
          <w:rtl/>
        </w:rPr>
        <w:t xml:space="preserve"> على إخطار العميل إذا قررت أنها لم تعد قادرة على الوفاء بالالتزامات المفروضة عليها فيما يتعلق بتوفير مستوى الحماية المطلوب بموجب مبادئ أُطر عمل خصوصية البيانات.</w:t>
      </w:r>
    </w:p>
    <w:p w14:paraId="699A031F" w14:textId="77777777" w:rsidR="00CF2452" w:rsidRPr="00CF2452" w:rsidRDefault="00CF2452" w:rsidP="00CF2452">
      <w:pPr>
        <w:pStyle w:val="ProductList-Body"/>
        <w:keepNext/>
        <w:spacing w:after="120"/>
        <w:ind w:left="187"/>
        <w:outlineLvl w:val="2"/>
        <w:rPr>
          <w:rFonts w:ascii="Calibri" w:hAnsi="Calibri"/>
          <w:b/>
          <w:bCs/>
          <w:color w:val="0072C6"/>
          <w:szCs w:val="18"/>
        </w:rPr>
      </w:pPr>
      <w:r w:rsidRPr="00CF2452">
        <w:rPr>
          <w:rFonts w:ascii="Calibri" w:hAnsi="Calibri"/>
          <w:b/>
          <w:bCs/>
          <w:color w:val="0072C6"/>
          <w:szCs w:val="18"/>
          <w:rtl/>
        </w:rPr>
        <w:t>موقع بيانات العميل</w:t>
      </w:r>
      <w:bookmarkEnd w:id="108"/>
    </w:p>
    <w:bookmarkEnd w:id="109"/>
    <w:p w14:paraId="54769B0C" w14:textId="77777777" w:rsidR="00CF2452" w:rsidRPr="007745AA" w:rsidRDefault="00CF2452" w:rsidP="00CF2452">
      <w:pPr>
        <w:pStyle w:val="ProductList-Body"/>
        <w:tabs>
          <w:tab w:val="clear" w:pos="158"/>
          <w:tab w:val="left" w:pos="360"/>
        </w:tabs>
        <w:spacing w:after="120"/>
        <w:ind w:left="180"/>
        <w:rPr>
          <w:szCs w:val="18"/>
        </w:rPr>
      </w:pPr>
      <w:r w:rsidRPr="007745AA">
        <w:rPr>
          <w:szCs w:val="18"/>
          <w:rtl/>
        </w:rPr>
        <w:t xml:space="preserve">بالنسبة إلى الخدمات الأساسية عبر الإنترنت، ستخزّن شركة </w:t>
      </w:r>
      <w:r w:rsidRPr="007745AA">
        <w:rPr>
          <w:szCs w:val="18"/>
        </w:rPr>
        <w:t>Microsoft</w:t>
      </w:r>
      <w:r w:rsidRPr="007745AA">
        <w:rPr>
          <w:szCs w:val="18"/>
          <w:rtl/>
        </w:rPr>
        <w:t xml:space="preserve"> بيانات العميل غير النشطة في مناطق جغرافية رئيسية بعينها (يشار إلى كل منها باسم منطقة جغرافية) كما هو وارد في شروط المنتج:</w:t>
      </w:r>
    </w:p>
    <w:p w14:paraId="36EE9E32" w14:textId="77777777" w:rsidR="00DD5E06" w:rsidRPr="000155D7" w:rsidRDefault="00DD5E06" w:rsidP="00DD5E06">
      <w:pPr>
        <w:tabs>
          <w:tab w:val="left" w:pos="360"/>
        </w:tabs>
        <w:spacing w:after="120" w:line="240" w:lineRule="auto"/>
        <w:ind w:left="180" w:right="142"/>
        <w:rPr>
          <w:rFonts w:ascii="Calibri" w:eastAsia="Calibri" w:hAnsi="Calibri" w:cs="Arial"/>
          <w:sz w:val="18"/>
          <w:szCs w:val="18"/>
        </w:rPr>
      </w:pPr>
      <w:r w:rsidRPr="000155D7">
        <w:rPr>
          <w:rFonts w:ascii="Calibri" w:eastAsia="Calibri" w:hAnsi="Calibri" w:cs="Arial"/>
          <w:sz w:val="18"/>
          <w:szCs w:val="18"/>
          <w:rtl/>
        </w:rPr>
        <w:t xml:space="preserve">بالنسبة إلى الخدمات عبر الإنترنت المتعلقة بحدود البيانات في دول الاتحاد الأوروبي، ستقوم </w:t>
      </w:r>
      <w:r w:rsidRPr="000155D7">
        <w:rPr>
          <w:rFonts w:ascii="Calibri" w:eastAsia="Calibri" w:hAnsi="Calibri" w:cs="Arial"/>
          <w:sz w:val="18"/>
          <w:szCs w:val="18"/>
        </w:rPr>
        <w:t>Microsoft</w:t>
      </w:r>
      <w:r w:rsidRPr="000155D7">
        <w:rPr>
          <w:rFonts w:ascii="Calibri" w:eastAsia="Calibri" w:hAnsi="Calibri" w:cs="Arial"/>
          <w:sz w:val="18"/>
          <w:szCs w:val="18"/>
          <w:rtl/>
        </w:rPr>
        <w:t xml:space="preserve"> بتخزين بيانات العميل والبيانات الشخصية ومعالجتهما داخل دول الاتحاد الأوروبي على النحو المنصوص عليه في شروط المنتج.</w:t>
      </w:r>
    </w:p>
    <w:p w14:paraId="214EE613" w14:textId="77777777" w:rsidR="00CF2452" w:rsidRPr="007745AA" w:rsidRDefault="00CF2452" w:rsidP="00CF2452">
      <w:pPr>
        <w:pStyle w:val="ProductList-Body"/>
        <w:tabs>
          <w:tab w:val="clear" w:pos="158"/>
          <w:tab w:val="left" w:pos="360"/>
        </w:tabs>
        <w:spacing w:after="120"/>
        <w:ind w:left="180"/>
        <w:rPr>
          <w:szCs w:val="18"/>
        </w:rPr>
      </w:pPr>
      <w:r w:rsidRPr="007745AA">
        <w:rPr>
          <w:szCs w:val="18"/>
          <w:rtl/>
        </w:rPr>
        <w:t xml:space="preserve">لا تتحكم </w:t>
      </w:r>
      <w:r w:rsidRPr="007745AA">
        <w:rPr>
          <w:szCs w:val="18"/>
        </w:rPr>
        <w:t>Microsoft</w:t>
      </w:r>
      <w:r w:rsidRPr="007745AA">
        <w:rPr>
          <w:szCs w:val="18"/>
          <w:rtl/>
        </w:rPr>
        <w:t xml:space="preserve"> أو تقيد المناطق التي قد يصل منها العميل أو المستخدم إلى بيانات العميل أو ينقلها.</w:t>
      </w:r>
    </w:p>
    <w:p w14:paraId="60CFC808" w14:textId="77777777" w:rsidR="00C85435" w:rsidRPr="002B1A74" w:rsidRDefault="00C85435" w:rsidP="002A4A50">
      <w:pPr>
        <w:pStyle w:val="ProductList-SubSubSectionHeading"/>
        <w:keepNext/>
        <w:spacing w:after="120"/>
        <w:outlineLvl w:val="1"/>
        <w:rPr>
          <w:rFonts w:ascii="Calibri" w:hAnsi="Calibri"/>
          <w:b w:val="0"/>
          <w:bCs/>
          <w:szCs w:val="18"/>
        </w:rPr>
      </w:pPr>
      <w:bookmarkStart w:id="115" w:name="_Toc155360369"/>
      <w:r w:rsidRPr="002B1A74">
        <w:rPr>
          <w:rFonts w:ascii="Calibri" w:hAnsi="Calibri"/>
          <w:b w:val="0"/>
          <w:bCs/>
          <w:szCs w:val="18"/>
          <w:rtl/>
        </w:rPr>
        <w:t>الاحتفاظ بالبيانات وحذفها</w:t>
      </w:r>
      <w:bookmarkEnd w:id="110"/>
      <w:bookmarkEnd w:id="111"/>
      <w:bookmarkEnd w:id="112"/>
      <w:bookmarkEnd w:id="113"/>
      <w:bookmarkEnd w:id="114"/>
      <w:bookmarkEnd w:id="115"/>
    </w:p>
    <w:p w14:paraId="1E39C7A1" w14:textId="1B6FE9AF" w:rsidR="00C85435" w:rsidRPr="00455524" w:rsidRDefault="00C85435" w:rsidP="00741E10">
      <w:pPr>
        <w:pStyle w:val="ProductList-Body"/>
        <w:spacing w:after="120"/>
        <w:rPr>
          <w:rFonts w:ascii="Calibri" w:hAnsi="Calibri"/>
          <w:szCs w:val="18"/>
        </w:rPr>
      </w:pPr>
      <w:r w:rsidRPr="00455524">
        <w:rPr>
          <w:rFonts w:ascii="Calibri" w:hAnsi="Calibri"/>
          <w:szCs w:val="18"/>
          <w:rtl/>
        </w:rPr>
        <w:t>في جميع الأوقات خلال مدة اشتراك العميل أو مشاركته في الخدمات الاحترافية السارية، سيكون للعميل القدرة على الوصول إلى بيانات العميل المخزنة في كل خدمة عبر الإنترنت وبيانات الخدمات الاحترافية واستخراجها وحذفها.</w:t>
      </w:r>
    </w:p>
    <w:p w14:paraId="4E65B649" w14:textId="0FA17B85" w:rsidR="00C85435" w:rsidRPr="00455524" w:rsidRDefault="00C85435" w:rsidP="00741E10">
      <w:pPr>
        <w:pStyle w:val="ProductList-Body"/>
        <w:spacing w:after="120"/>
        <w:rPr>
          <w:rFonts w:ascii="Calibri" w:hAnsi="Calibri"/>
          <w:szCs w:val="18"/>
        </w:rPr>
      </w:pPr>
      <w:r w:rsidRPr="00455524">
        <w:rPr>
          <w:rFonts w:ascii="Calibri" w:hAnsi="Calibri"/>
          <w:szCs w:val="18"/>
          <w:rtl/>
        </w:rPr>
        <w:t xml:space="preserve">باستثناء الإصدارات التجريبية المجانية وخدمات </w:t>
      </w:r>
      <w:r w:rsidRPr="00455524">
        <w:rPr>
          <w:rFonts w:ascii="Calibri" w:hAnsi="Calibri"/>
          <w:szCs w:val="18"/>
        </w:rPr>
        <w:t>LinkedIn</w:t>
      </w:r>
      <w:r w:rsidRPr="00455524">
        <w:rPr>
          <w:rFonts w:ascii="Calibri" w:hAnsi="Calibri"/>
          <w:szCs w:val="18"/>
          <w:rtl/>
        </w:rPr>
        <w:t xml:space="preserve">، ستحتفظ </w:t>
      </w:r>
      <w:r w:rsidRPr="00455524">
        <w:rPr>
          <w:rFonts w:ascii="Calibri" w:hAnsi="Calibri"/>
          <w:szCs w:val="18"/>
        </w:rPr>
        <w:t>Microsoft</w:t>
      </w:r>
      <w:r w:rsidRPr="00455524">
        <w:rPr>
          <w:rFonts w:ascii="Calibri" w:hAnsi="Calibri"/>
          <w:szCs w:val="18"/>
          <w:rtl/>
        </w:rPr>
        <w:t xml:space="preserve"> ببيانات العميل التي تظل مخزنة في الخدمات عبر الإنترنت في حساب بوظائف محدودة لمدة </w:t>
      </w:r>
      <w:r w:rsidRPr="00455524">
        <w:rPr>
          <w:rFonts w:ascii="Calibri" w:hAnsi="Calibri"/>
          <w:szCs w:val="18"/>
          <w:lang w:bidi=""/>
        </w:rPr>
        <w:t>90</w:t>
      </w:r>
      <w:r w:rsidRPr="00455524">
        <w:rPr>
          <w:rFonts w:ascii="Calibri" w:hAnsi="Calibri"/>
          <w:szCs w:val="18"/>
          <w:rtl/>
        </w:rPr>
        <w:t xml:space="preserve"> يومًا بعد انتهاء صلاحية اشتراك العميل أو إنهائه بحيث يمكن للعميل استخراج البيانات. بعد انتهاء فترة الاحتفاظ البالغة </w:t>
      </w:r>
      <w:r w:rsidRPr="00455524">
        <w:rPr>
          <w:rFonts w:ascii="Calibri" w:hAnsi="Calibri"/>
          <w:szCs w:val="18"/>
          <w:lang w:bidi=""/>
        </w:rPr>
        <w:t>90</w:t>
      </w:r>
      <w:r w:rsidRPr="00455524">
        <w:rPr>
          <w:rFonts w:ascii="Calibri" w:hAnsi="Calibri"/>
          <w:szCs w:val="18"/>
          <w:rtl/>
        </w:rPr>
        <w:t xml:space="preserve"> يومًا، ستقوم </w:t>
      </w:r>
      <w:r w:rsidRPr="00455524">
        <w:rPr>
          <w:rFonts w:ascii="Calibri" w:hAnsi="Calibri"/>
          <w:szCs w:val="18"/>
        </w:rPr>
        <w:t>Microsoft</w:t>
      </w:r>
      <w:r w:rsidRPr="00455524">
        <w:rPr>
          <w:rFonts w:ascii="Calibri" w:hAnsi="Calibri"/>
          <w:szCs w:val="18"/>
          <w:rtl/>
        </w:rPr>
        <w:t xml:space="preserve"> بتعطيل حساب العميل وحذف بيانات العميل والبيانات الشخصية المخزنة في الخدمات عبر الإنترنت خلال </w:t>
      </w:r>
      <w:r w:rsidRPr="00455524">
        <w:rPr>
          <w:rFonts w:ascii="Calibri" w:hAnsi="Calibri"/>
          <w:szCs w:val="18"/>
          <w:lang w:bidi=""/>
        </w:rPr>
        <w:t>90</w:t>
      </w:r>
      <w:r w:rsidRPr="00455524">
        <w:rPr>
          <w:rFonts w:ascii="Calibri" w:hAnsi="Calibri"/>
          <w:szCs w:val="18"/>
          <w:rtl/>
        </w:rPr>
        <w:t xml:space="preserve"> يومًا إضافيًا، ما لم يُصرح لها بالاحتفاظ بهذه البيانات بموجب </w:t>
      </w:r>
      <w:r w:rsidRPr="00455524">
        <w:rPr>
          <w:rFonts w:ascii="Calibri" w:hAnsi="Calibri"/>
          <w:szCs w:val="18"/>
        </w:rPr>
        <w:t>DPA</w:t>
      </w:r>
      <w:r w:rsidRPr="00455524">
        <w:rPr>
          <w:rFonts w:ascii="Calibri" w:hAnsi="Calibri"/>
          <w:szCs w:val="18"/>
          <w:rtl/>
        </w:rPr>
        <w:t>.</w:t>
      </w:r>
    </w:p>
    <w:p w14:paraId="63ED44D1" w14:textId="13A68572" w:rsidR="00FC65D5" w:rsidRPr="00455524" w:rsidRDefault="001D451C" w:rsidP="00741E10">
      <w:pPr>
        <w:pStyle w:val="ProductList-Body"/>
        <w:spacing w:after="120"/>
        <w:rPr>
          <w:rFonts w:ascii="Calibri" w:hAnsi="Calibri"/>
          <w:szCs w:val="18"/>
        </w:rPr>
      </w:pPr>
      <w:r w:rsidRPr="00455524">
        <w:rPr>
          <w:rFonts w:ascii="Calibri" w:hAnsi="Calibri"/>
          <w:szCs w:val="18"/>
          <w:rtl/>
        </w:rPr>
        <w:t xml:space="preserve">بالنسبة إلى البيانات الشخصية المتعلقة بالبرنامج وبيانات الخدمات الاحترافية، ستحذف </w:t>
      </w:r>
      <w:r w:rsidRPr="00455524">
        <w:rPr>
          <w:rFonts w:ascii="Calibri" w:hAnsi="Calibri"/>
          <w:szCs w:val="18"/>
        </w:rPr>
        <w:t>Microsoft</w:t>
      </w:r>
      <w:r w:rsidRPr="00455524">
        <w:rPr>
          <w:rFonts w:ascii="Calibri" w:hAnsi="Calibri"/>
          <w:szCs w:val="18"/>
          <w:rtl/>
        </w:rPr>
        <w:t xml:space="preserve"> جميع النسخ بعد استيفاء الأغراض التجارية التي تم جمع البيانات أو نقلها من أجلها أو في وقت سابق بناءً على طلب العميل، ما لم يُصرح لها بالاحتفاظ بهذه البيانات بموجب </w:t>
      </w:r>
      <w:r w:rsidRPr="00455524">
        <w:rPr>
          <w:rFonts w:ascii="Calibri" w:hAnsi="Calibri"/>
          <w:szCs w:val="18"/>
        </w:rPr>
        <w:t>DPA</w:t>
      </w:r>
      <w:r w:rsidRPr="00455524">
        <w:rPr>
          <w:rFonts w:ascii="Calibri" w:hAnsi="Calibri"/>
          <w:szCs w:val="18"/>
          <w:rtl/>
        </w:rPr>
        <w:t>.</w:t>
      </w:r>
    </w:p>
    <w:p w14:paraId="6ADDB89E" w14:textId="4F03EB96" w:rsidR="00C85435" w:rsidRPr="00455524" w:rsidRDefault="00C85435" w:rsidP="00741E10">
      <w:pPr>
        <w:pStyle w:val="ProductList-Body"/>
        <w:spacing w:after="120"/>
        <w:rPr>
          <w:rFonts w:ascii="Calibri" w:hAnsi="Calibri"/>
          <w:szCs w:val="18"/>
        </w:rPr>
      </w:pPr>
      <w:r w:rsidRPr="00455524">
        <w:rPr>
          <w:rFonts w:ascii="Calibri" w:hAnsi="Calibri"/>
          <w:szCs w:val="18"/>
          <w:rtl/>
        </w:rPr>
        <w:t xml:space="preserve">قد لا تدعم الخدمة عبر الإنترنت الاحتفاظ بالبرامج التي يوفرها العميل أو استخراجها. ولا تتحمل </w:t>
      </w:r>
      <w:r w:rsidRPr="00455524">
        <w:rPr>
          <w:rFonts w:ascii="Calibri" w:hAnsi="Calibri"/>
          <w:szCs w:val="18"/>
        </w:rPr>
        <w:t>Microsoft</w:t>
      </w:r>
      <w:r w:rsidRPr="00455524">
        <w:rPr>
          <w:rFonts w:ascii="Calibri" w:hAnsi="Calibri"/>
          <w:szCs w:val="18"/>
          <w:rtl/>
        </w:rPr>
        <w:t xml:space="preserve"> أي مسؤولية قانونية عن حذف بيانات العميل أو بيانات الخدمات الاحترافية أو البيانات الشخصية كما هو موضح في هذا القسم.</w:t>
      </w:r>
    </w:p>
    <w:p w14:paraId="45F905F9" w14:textId="77777777" w:rsidR="00C85435" w:rsidRPr="002B1A74" w:rsidRDefault="00C85435" w:rsidP="00C35BD5">
      <w:pPr>
        <w:pStyle w:val="ProductList-SubSubSectionHeading"/>
        <w:keepNext/>
        <w:spacing w:after="120"/>
        <w:outlineLvl w:val="1"/>
        <w:rPr>
          <w:rFonts w:ascii="Calibri" w:hAnsi="Calibri"/>
          <w:b w:val="0"/>
          <w:bCs/>
          <w:szCs w:val="18"/>
        </w:rPr>
      </w:pPr>
      <w:bookmarkStart w:id="116" w:name="_Toc507768557"/>
      <w:bookmarkStart w:id="117" w:name="_Toc8395017"/>
      <w:bookmarkStart w:id="118" w:name="_Toc6563806"/>
      <w:bookmarkStart w:id="119" w:name="_Toc21617024"/>
      <w:bookmarkStart w:id="120" w:name="_Toc26972859"/>
      <w:bookmarkStart w:id="121" w:name="_Toc155360370"/>
      <w:r w:rsidRPr="002B1A74">
        <w:rPr>
          <w:rFonts w:ascii="Calibri" w:hAnsi="Calibri"/>
          <w:b w:val="0"/>
          <w:bCs/>
          <w:szCs w:val="18"/>
          <w:rtl/>
        </w:rPr>
        <w:t>التزام المعالج بالسرية</w:t>
      </w:r>
      <w:bookmarkEnd w:id="116"/>
      <w:bookmarkEnd w:id="117"/>
      <w:bookmarkEnd w:id="118"/>
      <w:bookmarkEnd w:id="119"/>
      <w:bookmarkEnd w:id="120"/>
      <w:bookmarkEnd w:id="121"/>
    </w:p>
    <w:p w14:paraId="7D66EA6F" w14:textId="4B975260" w:rsidR="00C85435" w:rsidRPr="00455524" w:rsidRDefault="00C85435" w:rsidP="00DD6D76">
      <w:pPr>
        <w:pStyle w:val="ProductList-Body"/>
        <w:spacing w:after="120"/>
        <w:rPr>
          <w:rFonts w:ascii="Calibri" w:hAnsi="Calibri"/>
          <w:szCs w:val="18"/>
        </w:rPr>
      </w:pPr>
      <w:r w:rsidRPr="00455524">
        <w:rPr>
          <w:rFonts w:ascii="Calibri" w:hAnsi="Calibri"/>
          <w:szCs w:val="18"/>
          <w:rtl/>
        </w:rPr>
        <w:t xml:space="preserve">ستضمن </w:t>
      </w:r>
      <w:r w:rsidRPr="00455524">
        <w:rPr>
          <w:rFonts w:ascii="Calibri" w:hAnsi="Calibri"/>
          <w:szCs w:val="18"/>
        </w:rPr>
        <w:t>Microsoft</w:t>
      </w:r>
      <w:r w:rsidRPr="00455524">
        <w:rPr>
          <w:rFonts w:ascii="Calibri" w:hAnsi="Calibri"/>
          <w:szCs w:val="18"/>
          <w:rtl/>
        </w:rPr>
        <w:t xml:space="preserve"> أن الموظفين المشاركين في معالجة بيانات العميل وبيانات الخدمات الاحترافية والبيانات الشخصية </w:t>
      </w:r>
      <w:r w:rsidRPr="00455524">
        <w:rPr>
          <w:rFonts w:ascii="Calibri" w:hAnsi="Calibri"/>
          <w:szCs w:val="18"/>
          <w:lang w:bidi=""/>
        </w:rPr>
        <w:t>(</w:t>
      </w:r>
      <w:r w:rsidR="002A5143">
        <w:rPr>
          <w:rFonts w:ascii="Calibri" w:hAnsi="Calibri"/>
          <w:szCs w:val="18"/>
          <w:lang w:bidi=""/>
        </w:rPr>
        <w:t>i</w:t>
      </w:r>
      <w:r w:rsidRPr="00455524">
        <w:rPr>
          <w:rFonts w:ascii="Calibri" w:hAnsi="Calibri"/>
          <w:szCs w:val="18"/>
          <w:lang w:bidi=""/>
        </w:rPr>
        <w:t>)</w:t>
      </w:r>
      <w:r w:rsidRPr="00455524">
        <w:rPr>
          <w:rFonts w:ascii="Calibri" w:hAnsi="Calibri"/>
          <w:szCs w:val="18"/>
          <w:rtl/>
        </w:rPr>
        <w:t xml:space="preserve"> لن يعالجوا هذه البيانات إلا وفقًا للتعليمات الواردة من العميل أو كما هو موضح في ملحق </w:t>
      </w:r>
      <w:r w:rsidRPr="00455524">
        <w:rPr>
          <w:rFonts w:ascii="Calibri" w:hAnsi="Calibri"/>
          <w:szCs w:val="18"/>
        </w:rPr>
        <w:t>DPA</w:t>
      </w:r>
      <w:r w:rsidRPr="00455524">
        <w:rPr>
          <w:rFonts w:ascii="Calibri" w:hAnsi="Calibri"/>
          <w:szCs w:val="18"/>
          <w:rtl/>
        </w:rPr>
        <w:t xml:space="preserve"> هذا، و</w:t>
      </w:r>
      <w:r w:rsidRPr="00455524">
        <w:rPr>
          <w:rFonts w:ascii="Calibri" w:hAnsi="Calibri"/>
          <w:szCs w:val="18"/>
          <w:lang w:bidi=""/>
        </w:rPr>
        <w:t>(</w:t>
      </w:r>
      <w:r w:rsidR="002A5143">
        <w:rPr>
          <w:rFonts w:ascii="Calibri" w:hAnsi="Calibri"/>
          <w:szCs w:val="18"/>
          <w:lang w:bidi=""/>
        </w:rPr>
        <w:t>ii</w:t>
      </w:r>
      <w:r w:rsidRPr="00455524">
        <w:rPr>
          <w:rFonts w:ascii="Calibri" w:hAnsi="Calibri"/>
          <w:szCs w:val="18"/>
          <w:lang w:bidi=""/>
        </w:rPr>
        <w:t>)</w:t>
      </w:r>
      <w:r w:rsidRPr="00455524">
        <w:rPr>
          <w:rFonts w:ascii="Calibri" w:hAnsi="Calibri"/>
          <w:szCs w:val="18"/>
          <w:rtl/>
        </w:rPr>
        <w:t xml:space="preserve"> سيلتزمون بالحفاظ على سرية هذه البيانات وأمانها حتى بعد انتهاء مشاركتهم.</w:t>
      </w:r>
      <w:r w:rsidRPr="00455524">
        <w:rPr>
          <w:rFonts w:ascii="Calibri" w:hAnsi="Calibri" w:cstheme="minorHAnsi"/>
          <w:szCs w:val="18"/>
          <w:rtl/>
        </w:rPr>
        <w:t xml:space="preserve"> ستوفر </w:t>
      </w:r>
      <w:r w:rsidRPr="00455524">
        <w:rPr>
          <w:rFonts w:ascii="Calibri" w:hAnsi="Calibri" w:cstheme="minorHAnsi"/>
          <w:szCs w:val="18"/>
        </w:rPr>
        <w:t>Microsoft</w:t>
      </w:r>
      <w:r w:rsidRPr="00455524">
        <w:rPr>
          <w:rFonts w:ascii="Calibri" w:hAnsi="Calibri" w:cstheme="minorHAnsi"/>
          <w:color w:val="000000"/>
          <w:szCs w:val="18"/>
          <w:rtl/>
        </w:rPr>
        <w:t xml:space="preserve"> حملة توعية وتدريبًا إلزاميًا ودوريًا متعلقًا بخصوصية البيانات وأمانها لموظفيها الذين يتمتعون بإمكانية الوصول إلى بيانات العميل وبيانات الخدمات الاحترافية والبيانات الشخصية </w:t>
      </w:r>
      <w:r w:rsidRPr="00455524">
        <w:rPr>
          <w:rFonts w:ascii="Calibri" w:hAnsi="Calibri" w:cstheme="minorHAnsi"/>
          <w:szCs w:val="18"/>
          <w:rtl/>
        </w:rPr>
        <w:t>وفقًا لمتطلبات حماية البيانات ومعايير المجال المعمول بها.</w:t>
      </w:r>
    </w:p>
    <w:p w14:paraId="6107E638" w14:textId="77777777" w:rsidR="00C85435" w:rsidRPr="005E43C8" w:rsidRDefault="00C85435" w:rsidP="00C35BD5">
      <w:pPr>
        <w:pStyle w:val="ProductList-SubSubSectionHeading"/>
        <w:keepNext/>
        <w:spacing w:after="120"/>
        <w:outlineLvl w:val="1"/>
        <w:rPr>
          <w:rFonts w:ascii="Calibri" w:hAnsi="Calibri"/>
          <w:b w:val="0"/>
          <w:bCs/>
          <w:szCs w:val="18"/>
        </w:rPr>
      </w:pPr>
      <w:bookmarkStart w:id="122" w:name="_Toc507768558"/>
      <w:bookmarkStart w:id="123" w:name="_Toc8395018"/>
      <w:bookmarkStart w:id="124" w:name="_Toc6563807"/>
      <w:bookmarkStart w:id="125" w:name="_Toc21617025"/>
      <w:bookmarkStart w:id="126" w:name="_Toc26972860"/>
      <w:bookmarkStart w:id="127" w:name="_Toc155360371"/>
      <w:r w:rsidRPr="005E43C8">
        <w:rPr>
          <w:rFonts w:ascii="Calibri" w:hAnsi="Calibri"/>
          <w:b w:val="0"/>
          <w:bCs/>
          <w:szCs w:val="18"/>
          <w:rtl/>
        </w:rPr>
        <w:t>إشعار وضوابط حول الاستعانة بالمعالجين الفرعيين</w:t>
      </w:r>
      <w:bookmarkEnd w:id="122"/>
      <w:bookmarkEnd w:id="123"/>
      <w:bookmarkEnd w:id="124"/>
      <w:bookmarkEnd w:id="125"/>
      <w:bookmarkEnd w:id="126"/>
      <w:bookmarkEnd w:id="127"/>
    </w:p>
    <w:p w14:paraId="750C4F12" w14:textId="1086DCF8" w:rsidR="00DD6D76" w:rsidRPr="00455524" w:rsidRDefault="00DD6D76" w:rsidP="00DD6D76">
      <w:pPr>
        <w:pStyle w:val="ProductList-Body"/>
        <w:spacing w:after="120"/>
        <w:rPr>
          <w:rFonts w:ascii="Calibri" w:hAnsi="Calibri"/>
          <w:szCs w:val="18"/>
        </w:rPr>
      </w:pPr>
      <w:r w:rsidRPr="00455524">
        <w:rPr>
          <w:rFonts w:ascii="Calibri" w:hAnsi="Calibri"/>
          <w:szCs w:val="18"/>
          <w:rtl/>
        </w:rPr>
        <w:t xml:space="preserve">يجوز لشركة </w:t>
      </w:r>
      <w:r w:rsidRPr="00455524">
        <w:rPr>
          <w:rFonts w:ascii="Calibri" w:hAnsi="Calibri"/>
          <w:szCs w:val="18"/>
        </w:rPr>
        <w:t>Microsoft</w:t>
      </w:r>
      <w:r w:rsidRPr="00455524">
        <w:rPr>
          <w:rFonts w:ascii="Calibri" w:hAnsi="Calibri"/>
          <w:szCs w:val="18"/>
          <w:rtl/>
        </w:rPr>
        <w:t xml:space="preserve"> الاستعانة بالمعالجين الفرعيين لتوفير خدمات إضافية أو محدودة معيّنة نيابة عنها. ويوافق العميل على هذه المشاركة وكذلك الشركات التابعة لشركة </w:t>
      </w:r>
      <w:r w:rsidRPr="00455524">
        <w:rPr>
          <w:rFonts w:ascii="Calibri" w:hAnsi="Calibri"/>
          <w:szCs w:val="18"/>
        </w:rPr>
        <w:t>Microsoft</w:t>
      </w:r>
      <w:r w:rsidRPr="00455524">
        <w:rPr>
          <w:rFonts w:ascii="Calibri" w:hAnsi="Calibri"/>
          <w:szCs w:val="18"/>
          <w:rtl/>
        </w:rPr>
        <w:t xml:space="preserve"> كمعالجين فرعيين. وستشكل بيانات التخويل المذكورة أعلاه موافقة كتابية مسبقة من العميل على تعاقد </w:t>
      </w:r>
      <w:r w:rsidRPr="00455524">
        <w:rPr>
          <w:rFonts w:ascii="Calibri" w:hAnsi="Calibri"/>
          <w:szCs w:val="18"/>
        </w:rPr>
        <w:t>Microsoft</w:t>
      </w:r>
      <w:r w:rsidRPr="00455524">
        <w:rPr>
          <w:rFonts w:ascii="Calibri" w:hAnsi="Calibri"/>
          <w:szCs w:val="18"/>
          <w:rtl/>
        </w:rPr>
        <w:t xml:space="preserve"> من الباطن لمعالجة بيانات العميل وبيانات الخدمات الاحترافية والبيانات الشخصية إذا كانت هذه الموافقة مطلوبة وفقًا للبنود التعاقدية القياسية أو شروط لائحة </w:t>
      </w:r>
      <w:r w:rsidRPr="00455524">
        <w:rPr>
          <w:rFonts w:ascii="Calibri" w:hAnsi="Calibri"/>
          <w:szCs w:val="18"/>
        </w:rPr>
        <w:t>GDPR</w:t>
      </w:r>
      <w:r w:rsidRPr="00455524">
        <w:rPr>
          <w:rFonts w:ascii="Calibri" w:hAnsi="Calibri"/>
          <w:szCs w:val="18"/>
          <w:rtl/>
        </w:rPr>
        <w:t xml:space="preserve">. </w:t>
      </w:r>
    </w:p>
    <w:p w14:paraId="74425EEC" w14:textId="09F4EC7C" w:rsidR="00DD6D76" w:rsidRPr="00455524" w:rsidRDefault="00DD6D76" w:rsidP="00DD6D76">
      <w:pPr>
        <w:pStyle w:val="ProductList-Body"/>
        <w:spacing w:after="120"/>
        <w:rPr>
          <w:rFonts w:ascii="Calibri" w:hAnsi="Calibri"/>
          <w:szCs w:val="18"/>
        </w:rPr>
      </w:pPr>
      <w:r w:rsidRPr="00455524">
        <w:rPr>
          <w:rFonts w:ascii="Calibri" w:hAnsi="Calibri"/>
          <w:szCs w:val="18"/>
          <w:rtl/>
        </w:rPr>
        <w:t xml:space="preserve">وشركة </w:t>
      </w:r>
      <w:r w:rsidRPr="00455524">
        <w:rPr>
          <w:rFonts w:ascii="Calibri" w:hAnsi="Calibri"/>
          <w:szCs w:val="18"/>
        </w:rPr>
        <w:t>Microsoft</w:t>
      </w:r>
      <w:r w:rsidRPr="00455524">
        <w:rPr>
          <w:rFonts w:ascii="Calibri" w:hAnsi="Calibri"/>
          <w:szCs w:val="18"/>
          <w:rtl/>
        </w:rPr>
        <w:t xml:space="preserve"> هي المسؤولة عن امتثال المعالجين الفرعيين التابعين لها لالتزامات </w:t>
      </w:r>
      <w:r w:rsidRPr="00455524">
        <w:rPr>
          <w:rFonts w:ascii="Calibri" w:hAnsi="Calibri"/>
          <w:szCs w:val="18"/>
        </w:rPr>
        <w:t>Microsoft</w:t>
      </w:r>
      <w:r w:rsidRPr="00455524">
        <w:rPr>
          <w:rFonts w:ascii="Calibri" w:hAnsi="Calibri"/>
          <w:szCs w:val="18"/>
          <w:rtl/>
        </w:rPr>
        <w:t xml:space="preserve"> في ملحق </w:t>
      </w:r>
      <w:r w:rsidRPr="00455524">
        <w:rPr>
          <w:rFonts w:ascii="Calibri" w:hAnsi="Calibri"/>
          <w:szCs w:val="18"/>
        </w:rPr>
        <w:t>DPA</w:t>
      </w:r>
      <w:r w:rsidRPr="00455524">
        <w:rPr>
          <w:rFonts w:ascii="Calibri" w:hAnsi="Calibri"/>
          <w:szCs w:val="18"/>
          <w:rtl/>
        </w:rPr>
        <w:t xml:space="preserve"> هذا. وتتيح </w:t>
      </w:r>
      <w:r w:rsidRPr="00455524">
        <w:rPr>
          <w:rFonts w:ascii="Calibri" w:hAnsi="Calibri"/>
          <w:szCs w:val="18"/>
        </w:rPr>
        <w:t>Microsoft</w:t>
      </w:r>
      <w:r w:rsidRPr="00455524">
        <w:rPr>
          <w:rFonts w:ascii="Calibri" w:hAnsi="Calibri"/>
          <w:szCs w:val="18"/>
          <w:rtl/>
        </w:rPr>
        <w:t xml:space="preserve"> معلومات حول المعالجين الفرعيين على موقع ويب خاص بشركة </w:t>
      </w:r>
      <w:r w:rsidRPr="00455524">
        <w:rPr>
          <w:rFonts w:ascii="Calibri" w:hAnsi="Calibri"/>
          <w:szCs w:val="18"/>
        </w:rPr>
        <w:t>Microsoft</w:t>
      </w:r>
      <w:r w:rsidRPr="00455524">
        <w:rPr>
          <w:rFonts w:ascii="Calibri" w:hAnsi="Calibri"/>
          <w:szCs w:val="18"/>
          <w:rtl/>
        </w:rPr>
        <w:t xml:space="preserve">. وعند إشراك أي معالج فرعي، ستضمن شركة </w:t>
      </w:r>
      <w:r w:rsidRPr="00455524">
        <w:rPr>
          <w:rFonts w:ascii="Calibri" w:hAnsi="Calibri"/>
          <w:szCs w:val="18"/>
        </w:rPr>
        <w:t>Microsoft</w:t>
      </w:r>
      <w:r w:rsidRPr="00455524">
        <w:rPr>
          <w:rFonts w:ascii="Calibri" w:hAnsi="Calibri"/>
          <w:szCs w:val="18"/>
          <w:rtl/>
        </w:rPr>
        <w:t xml:space="preserve"> عبر عقد كتابي أنه يمكن لهذا المعالج الفرعي الوصول إلى بيانات العميل أو بيانات الخدمات الاحترافية أو البيانات الشخصية واستخدامها فقط لتقديم الخدمات التي توكلهم </w:t>
      </w:r>
      <w:r w:rsidRPr="00455524">
        <w:rPr>
          <w:rFonts w:ascii="Calibri" w:hAnsi="Calibri"/>
          <w:szCs w:val="18"/>
        </w:rPr>
        <w:t>Microsoft</w:t>
      </w:r>
      <w:r w:rsidRPr="00455524">
        <w:rPr>
          <w:rFonts w:ascii="Calibri" w:hAnsi="Calibri"/>
          <w:szCs w:val="18"/>
          <w:rtl/>
        </w:rPr>
        <w:t xml:space="preserve"> بتقديمها ويحظر عليهم استخدام بيانات العميل أو البيانات الشخصية لأي غرض بخلاف ذلك. وستضمن شركة </w:t>
      </w:r>
      <w:r w:rsidRPr="00455524">
        <w:rPr>
          <w:rFonts w:ascii="Calibri" w:hAnsi="Calibri"/>
          <w:szCs w:val="18"/>
        </w:rPr>
        <w:t>Microsoft</w:t>
      </w:r>
      <w:r w:rsidRPr="00455524">
        <w:rPr>
          <w:rFonts w:ascii="Calibri" w:hAnsi="Calibri"/>
          <w:szCs w:val="18"/>
          <w:rtl/>
        </w:rPr>
        <w:t xml:space="preserve"> التزام المعالجين الفرعيين بالاتفاقيات الكتابية التي تطالبهم بتقديم مستوى حماية البيانات المطلوب من </w:t>
      </w:r>
      <w:r w:rsidRPr="00455524">
        <w:rPr>
          <w:rFonts w:ascii="Calibri" w:hAnsi="Calibri"/>
          <w:szCs w:val="18"/>
        </w:rPr>
        <w:t>Microsoft</w:t>
      </w:r>
      <w:r w:rsidRPr="00455524">
        <w:rPr>
          <w:rFonts w:ascii="Calibri" w:hAnsi="Calibri"/>
          <w:szCs w:val="18"/>
          <w:rtl/>
        </w:rPr>
        <w:t xml:space="preserve"> بموجب ملحق </w:t>
      </w:r>
      <w:r w:rsidRPr="00455524">
        <w:rPr>
          <w:rFonts w:ascii="Calibri" w:hAnsi="Calibri"/>
          <w:szCs w:val="18"/>
        </w:rPr>
        <w:t>DPA</w:t>
      </w:r>
      <w:r w:rsidRPr="00455524">
        <w:rPr>
          <w:rFonts w:ascii="Calibri" w:hAnsi="Calibri"/>
          <w:szCs w:val="18"/>
          <w:rtl/>
        </w:rPr>
        <w:t xml:space="preserve"> على الأقل، بما في ذلك قيود إفشاء البيانات المُعالجَة. كما توافق </w:t>
      </w:r>
      <w:r w:rsidRPr="00455524">
        <w:rPr>
          <w:rFonts w:ascii="Calibri" w:hAnsi="Calibri"/>
          <w:szCs w:val="18"/>
        </w:rPr>
        <w:t>Microsoft</w:t>
      </w:r>
      <w:r w:rsidRPr="00455524">
        <w:rPr>
          <w:rFonts w:ascii="Calibri" w:hAnsi="Calibri"/>
          <w:szCs w:val="18"/>
          <w:rtl/>
        </w:rPr>
        <w:t xml:space="preserve"> على مراقبة المعالجين الفرعيين لضمان الوفاء بهذه الالتزامات التعاقدية.</w:t>
      </w:r>
    </w:p>
    <w:p w14:paraId="6A08B1D3" w14:textId="4A6298D9" w:rsidR="00444FB7" w:rsidRPr="00455524" w:rsidRDefault="002E2256" w:rsidP="00DD6D76">
      <w:pPr>
        <w:pStyle w:val="ProductList-Body"/>
        <w:spacing w:after="120"/>
        <w:rPr>
          <w:rFonts w:ascii="Calibri" w:hAnsi="Calibri"/>
          <w:szCs w:val="18"/>
        </w:rPr>
      </w:pPr>
      <w:r w:rsidRPr="00455524">
        <w:rPr>
          <w:rFonts w:ascii="Calibri" w:hAnsi="Calibri"/>
          <w:szCs w:val="18"/>
          <w:rtl/>
        </w:rPr>
        <w:t xml:space="preserve">يحق لشركة </w:t>
      </w:r>
      <w:r w:rsidRPr="00455524">
        <w:rPr>
          <w:rFonts w:ascii="Calibri" w:hAnsi="Calibri"/>
          <w:szCs w:val="18"/>
        </w:rPr>
        <w:t>Microsoft</w:t>
      </w:r>
      <w:r w:rsidRPr="00455524">
        <w:rPr>
          <w:rFonts w:ascii="Calibri" w:hAnsi="Calibri"/>
          <w:szCs w:val="18"/>
          <w:rtl/>
        </w:rPr>
        <w:t xml:space="preserve"> توظيف معالجين فرعيين جدد من وقت لآخر. وسترسل </w:t>
      </w:r>
      <w:r w:rsidRPr="00455524">
        <w:rPr>
          <w:rFonts w:ascii="Calibri" w:hAnsi="Calibri"/>
          <w:szCs w:val="18"/>
        </w:rPr>
        <w:t>Microsoft</w:t>
      </w:r>
      <w:r w:rsidRPr="00455524">
        <w:rPr>
          <w:rFonts w:ascii="Calibri" w:hAnsi="Calibri"/>
          <w:szCs w:val="18"/>
          <w:rtl/>
        </w:rPr>
        <w:t xml:space="preserve"> إشعارًا إلى العميل، وعند الاقتضاء، ستقوم بتحديث موقع الويب وتزويد العميل بآلية للحصول على الإشعار الخاص بذلك التحديث لأي معالج فرعي جديد قبل </w:t>
      </w:r>
      <w:r w:rsidRPr="00455524">
        <w:rPr>
          <w:rFonts w:ascii="Calibri" w:hAnsi="Calibri"/>
          <w:szCs w:val="18"/>
          <w:lang w:bidi=""/>
        </w:rPr>
        <w:t>6</w:t>
      </w:r>
      <w:r w:rsidRPr="00455524">
        <w:rPr>
          <w:rFonts w:ascii="Calibri" w:hAnsi="Calibri"/>
          <w:szCs w:val="18"/>
          <w:rtl/>
        </w:rPr>
        <w:t xml:space="preserve"> أشهر على الأقل من تزويد هذا المعالج الفرعي بإمكانية الوصول إلى بيانات العميل. بالإضافة إلى ذلك، سترسل </w:t>
      </w:r>
      <w:r w:rsidRPr="00455524">
        <w:rPr>
          <w:rFonts w:ascii="Calibri" w:hAnsi="Calibri"/>
          <w:szCs w:val="18"/>
        </w:rPr>
        <w:t>Microsoft</w:t>
      </w:r>
      <w:r w:rsidRPr="00455524">
        <w:rPr>
          <w:rFonts w:ascii="Calibri" w:hAnsi="Calibri"/>
          <w:szCs w:val="18"/>
          <w:rtl/>
        </w:rPr>
        <w:t xml:space="preserve"> إشعارًا إلى العميل، وعند الاقتضاء، ستقوم بتحديث موقع الويب وتزويد العميل بآلية للحصول على الإشعار الخاص بذلك التحديث بتعيين أي معالج فرعي جديد قبل </w:t>
      </w:r>
      <w:r w:rsidRPr="00455524">
        <w:rPr>
          <w:rFonts w:ascii="Calibri" w:hAnsi="Calibri"/>
          <w:szCs w:val="18"/>
          <w:lang w:bidi=""/>
        </w:rPr>
        <w:t>30</w:t>
      </w:r>
      <w:r w:rsidRPr="00455524">
        <w:rPr>
          <w:rFonts w:ascii="Calibri" w:hAnsi="Calibri"/>
          <w:szCs w:val="18"/>
          <w:rtl/>
        </w:rPr>
        <w:t xml:space="preserve"> يومًا على الأقل من تزويد هذا المعالج الفرعي بإمكانية الوصول إلى بيانات الخدمات الاحترافية أو البيانات الشخصية بخلاف تلك الموجودة في بيانات العميل. إذا استخدمت </w:t>
      </w:r>
      <w:r w:rsidRPr="00455524">
        <w:rPr>
          <w:rFonts w:ascii="Calibri" w:hAnsi="Calibri"/>
          <w:szCs w:val="18"/>
        </w:rPr>
        <w:t>Microsoft</w:t>
      </w:r>
      <w:r w:rsidRPr="00455524">
        <w:rPr>
          <w:rFonts w:ascii="Calibri" w:hAnsi="Calibri"/>
          <w:szCs w:val="18"/>
          <w:rtl/>
        </w:rPr>
        <w:t xml:space="preserve"> معالجًا فرعيًا جديدًا لمنتج جديد أو خدمة احترافية تعالج بيانات العميل أو بيانات الخدمات الاحترافية أو البيانات الشخصية، فسوف ترسل </w:t>
      </w:r>
      <w:r w:rsidRPr="00455524">
        <w:rPr>
          <w:rFonts w:ascii="Calibri" w:hAnsi="Calibri"/>
          <w:szCs w:val="18"/>
        </w:rPr>
        <w:t>Microsoft</w:t>
      </w:r>
      <w:r w:rsidRPr="00455524">
        <w:rPr>
          <w:rFonts w:ascii="Calibri" w:hAnsi="Calibri"/>
          <w:szCs w:val="18"/>
          <w:rtl/>
        </w:rPr>
        <w:t xml:space="preserve"> إشعارًا للعميل قبل توفر ذلك المنتج أو تلك الخدمة الاحترافية.</w:t>
      </w:r>
    </w:p>
    <w:p w14:paraId="1DA7F6BB" w14:textId="598D8793" w:rsidR="00C97102" w:rsidRPr="00455524" w:rsidRDefault="00C85435" w:rsidP="007829B6">
      <w:pPr>
        <w:pStyle w:val="ProductList-Body"/>
        <w:spacing w:after="120"/>
        <w:rPr>
          <w:rFonts w:ascii="Calibri" w:hAnsi="Calibri"/>
          <w:szCs w:val="18"/>
        </w:rPr>
      </w:pPr>
      <w:r w:rsidRPr="00455524">
        <w:rPr>
          <w:rFonts w:ascii="Calibri" w:hAnsi="Calibri"/>
          <w:szCs w:val="18"/>
          <w:rtl/>
        </w:rPr>
        <w:t xml:space="preserve">إذا لم يوافق العميل على معالج فرعي جديد لخدمة عبر الإنترنت أو خدمات احترافية، يحق للعميل إنهاء أي اشتراك في الخدمة عبر الإنترنت المتأثرة أو بيانات الخدمة المعمول بها للخدمة الاحترافية المعمول بها، على التوالي، دون أي عقوبات أو دفع رسوم للإنهاء، وذلك عن طريق تقديم إشعار كتابي بالإنهاء قبل انتهاء فترة الإشعار ذات الصلة. وإذا لم يوافق العميل على معالج فرعي جديد للبرنامج، ولم يتمكن العميل من تجنب استخدام المعالج الفرعي عن طريق منع </w:t>
      </w:r>
      <w:r w:rsidRPr="00455524">
        <w:rPr>
          <w:rFonts w:ascii="Calibri" w:hAnsi="Calibri"/>
          <w:szCs w:val="18"/>
        </w:rPr>
        <w:t>Microsoft</w:t>
      </w:r>
      <w:r w:rsidRPr="00455524">
        <w:rPr>
          <w:rFonts w:ascii="Calibri" w:hAnsi="Calibri"/>
          <w:szCs w:val="18"/>
          <w:rtl/>
        </w:rPr>
        <w:t xml:space="preserve"> من معالجة البيانات على النحو المنصوص عليه في الوثائق أو ‏</w:t>
      </w:r>
      <w:dir w:val="rtl">
        <w:r w:rsidRPr="00455524">
          <w:rPr>
            <w:rFonts w:ascii="Calibri" w:hAnsi="Calibri"/>
            <w:szCs w:val="18"/>
            <w:rtl/>
          </w:rPr>
          <w:t xml:space="preserve">ملحق حماية البيانات </w:t>
        </w:r>
        <w:r w:rsidRPr="005E43C8">
          <w:rPr>
            <w:rFonts w:ascii="Calibri" w:hAnsi="Calibri" w:cs="Calibri"/>
            <w:szCs w:val="18"/>
            <w:rtl/>
          </w:rPr>
          <w:t>(DPA)</w:t>
        </w:r>
        <w:r w:rsidRPr="00455524">
          <w:rPr>
            <w:rFonts w:ascii="Calibri" w:hAnsi="Calibri"/>
            <w:szCs w:val="18"/>
            <w:rtl/>
          </w:rPr>
          <w:t xml:space="preserve"> هذا ‏</w:t>
        </w:r>
        <w:dir w:val="rtl">
          <w:r w:rsidRPr="00455524">
            <w:rPr>
              <w:rFonts w:ascii="Calibri" w:hAnsi="Calibri"/>
              <w:szCs w:val="18"/>
              <w:rtl/>
            </w:rPr>
            <w:t xml:space="preserve">بشكل معقول، يجوز للعميل إنهاء أي ترخيص لمنتج البرنامج المتأثر بدون أي عقوبات، وذلك عن طريق تقديم إشعار كتابي بالإنهاء قبل انتهاء فترة الإشعار ذات الصلة. كما يحق للعميل أيضًا تضمين توضيح لأسباب عدم الموافقة جنبًا إلى جنب مع إشعار الإنهاء حتى تتمكّن شركة </w:t>
          </w:r>
          <w:r w:rsidRPr="00455524">
            <w:rPr>
              <w:rFonts w:ascii="Calibri" w:hAnsi="Calibri"/>
              <w:szCs w:val="18"/>
            </w:rPr>
            <w:t>Microsoft</w:t>
          </w:r>
          <w:r w:rsidRPr="00455524">
            <w:rPr>
              <w:rFonts w:ascii="Calibri" w:hAnsi="Calibri"/>
              <w:szCs w:val="18"/>
              <w:rtl/>
            </w:rPr>
            <w:t xml:space="preserve"> من إعادة تقييم أي معالج من هؤلاء المعالجين الفرعيين الجدد استنادًا إلى المخاوف القائمة. وإذا كان المنتج المتأثر جزءًا من مجموعة خدمات (أو ما شابه لعملية شراء خدمات واحدة)، فسيسري أي إنهاء على المجموعة بالكامل. بعد الإنهاء، ستقوم شركة </w:t>
          </w:r>
          <w:r w:rsidRPr="00455524">
            <w:rPr>
              <w:rFonts w:ascii="Calibri" w:hAnsi="Calibri"/>
              <w:szCs w:val="18"/>
            </w:rPr>
            <w:t>Microsoft</w:t>
          </w:r>
          <w:r w:rsidRPr="00455524">
            <w:rPr>
              <w:rFonts w:ascii="Calibri" w:hAnsi="Calibri"/>
              <w:szCs w:val="18"/>
              <w:rtl/>
            </w:rPr>
            <w:t xml:space="preserve"> بإزالة أي التزامات دفع مقابل أي اشتراكات أو أي عمل آخر غير مدفوع الأجر للمنتجات أو الخدمات المنتهية من الفواتير التالية للعميل أو البائعين التابعين له. </w:t>
          </w:r>
          <w:r w:rsidR="00786D72" w:rsidRPr="00455524">
            <w:rPr>
              <w:szCs w:val="18"/>
            </w:rPr>
            <w:t>‬</w:t>
          </w:r>
          <w:r w:rsidR="00786D72" w:rsidRPr="00455524">
            <w:rPr>
              <w:szCs w:val="18"/>
            </w:rPr>
            <w:t>‬</w:t>
          </w:r>
          <w:r w:rsidR="00122568">
            <w:t>‬</w:t>
          </w:r>
          <w:r w:rsidR="00122568">
            <w:t>‬</w:t>
          </w:r>
          <w:r>
            <w:t>‬</w:t>
          </w:r>
          <w:r>
            <w:t>‬</w:t>
          </w:r>
          <w:r>
            <w:t>‬</w:t>
          </w:r>
          <w:r>
            <w:t>‬</w:t>
          </w:r>
          <w:r>
            <w:t>‬</w:t>
          </w:r>
          <w:r>
            <w:t>‬</w:t>
          </w:r>
          <w:r>
            <w:t>‬</w:t>
          </w:r>
          <w:r>
            <w:t>‬</w:t>
          </w:r>
          <w:r>
            <w:t>‬</w:t>
          </w:r>
          <w:r>
            <w:t>‬</w:t>
          </w:r>
          <w:r w:rsidR="008E3552">
            <w:t>‬</w:t>
          </w:r>
          <w:r w:rsidR="008E3552">
            <w:t>‬</w:t>
          </w:r>
        </w:dir>
      </w:dir>
    </w:p>
    <w:p w14:paraId="01E4B1F7" w14:textId="205CCCFF" w:rsidR="00C85435" w:rsidRPr="007B57BF" w:rsidRDefault="00C85435" w:rsidP="002A4A50">
      <w:pPr>
        <w:pStyle w:val="ProductList-SubSubSectionHeading"/>
        <w:keepNext/>
        <w:spacing w:after="120"/>
        <w:outlineLvl w:val="1"/>
        <w:rPr>
          <w:rFonts w:ascii="Calibri" w:hAnsi="Calibri"/>
          <w:b w:val="0"/>
          <w:bCs/>
          <w:szCs w:val="18"/>
        </w:rPr>
      </w:pPr>
      <w:bookmarkStart w:id="128" w:name="_Toc507768559"/>
      <w:bookmarkStart w:id="129" w:name="_Toc8395019"/>
      <w:bookmarkStart w:id="130" w:name="_Toc6563808"/>
      <w:bookmarkStart w:id="131" w:name="_Toc21617026"/>
      <w:bookmarkStart w:id="132" w:name="_Toc26972861"/>
      <w:bookmarkStart w:id="133" w:name="_Toc155360372"/>
      <w:bookmarkStart w:id="134" w:name="_Toc489605586"/>
      <w:r w:rsidRPr="007B57BF">
        <w:rPr>
          <w:rFonts w:ascii="Calibri" w:hAnsi="Calibri"/>
          <w:b w:val="0"/>
          <w:bCs/>
          <w:szCs w:val="18"/>
          <w:rtl/>
        </w:rPr>
        <w:t>المؤسسات التعليمية</w:t>
      </w:r>
      <w:bookmarkEnd w:id="128"/>
      <w:bookmarkEnd w:id="129"/>
      <w:bookmarkEnd w:id="130"/>
      <w:bookmarkEnd w:id="131"/>
      <w:bookmarkEnd w:id="132"/>
      <w:bookmarkEnd w:id="133"/>
    </w:p>
    <w:p w14:paraId="3D8C03D5" w14:textId="35DA9DB4" w:rsidR="00C85435" w:rsidRPr="00455524" w:rsidRDefault="00C85435" w:rsidP="007829B6">
      <w:pPr>
        <w:pStyle w:val="ProductList-Body"/>
        <w:spacing w:after="120"/>
        <w:rPr>
          <w:rFonts w:ascii="Calibri" w:hAnsi="Calibri"/>
          <w:szCs w:val="18"/>
        </w:rPr>
      </w:pPr>
      <w:r w:rsidRPr="00455524">
        <w:rPr>
          <w:rFonts w:ascii="Calibri" w:hAnsi="Calibri"/>
          <w:szCs w:val="18"/>
          <w:rtl/>
        </w:rPr>
        <w:t xml:space="preserve">إذا كان العميل عبارة عن هيئة أو مؤسسة تعليمية تسري عليها اللوائح بموجب قانون الخصوصية والحقوق التعليمية العائلية </w:t>
      </w:r>
      <w:r w:rsidRPr="00455524">
        <w:rPr>
          <w:rFonts w:ascii="Calibri" w:hAnsi="Calibri"/>
          <w:szCs w:val="18"/>
          <w:lang w:bidi=""/>
        </w:rPr>
        <w:t>20 U.S.C. § 1232g</w:t>
      </w:r>
      <w:r w:rsidRPr="00455524">
        <w:rPr>
          <w:rFonts w:ascii="Calibri" w:hAnsi="Calibri"/>
          <w:szCs w:val="18"/>
          <w:rtl/>
        </w:rPr>
        <w:t xml:space="preserve"> ‏</w:t>
      </w:r>
      <w:r w:rsidRPr="00455524">
        <w:rPr>
          <w:rFonts w:ascii="Calibri" w:hAnsi="Calibri"/>
          <w:szCs w:val="18"/>
        </w:rPr>
        <w:t>(FERPA)</w:t>
      </w:r>
      <w:r w:rsidRPr="00455524">
        <w:rPr>
          <w:rFonts w:ascii="Calibri" w:hAnsi="Calibri"/>
          <w:szCs w:val="18"/>
          <w:rtl/>
        </w:rPr>
        <w:t xml:space="preserve">، تقر </w:t>
      </w:r>
      <w:r w:rsidRPr="00455524">
        <w:rPr>
          <w:rFonts w:ascii="Calibri" w:hAnsi="Calibri"/>
          <w:szCs w:val="18"/>
        </w:rPr>
        <w:t>Microsoft</w:t>
      </w:r>
      <w:r w:rsidRPr="00455524">
        <w:rPr>
          <w:rFonts w:ascii="Calibri" w:hAnsi="Calibri"/>
          <w:szCs w:val="18"/>
          <w:rtl/>
        </w:rPr>
        <w:t xml:space="preserve"> بأنه، لأغراض متعلقة بملحق </w:t>
      </w:r>
      <w:r w:rsidRPr="00455524">
        <w:rPr>
          <w:rFonts w:ascii="Calibri" w:hAnsi="Calibri"/>
          <w:szCs w:val="18"/>
        </w:rPr>
        <w:t>DPA</w:t>
      </w:r>
      <w:r w:rsidRPr="00455524">
        <w:rPr>
          <w:rFonts w:ascii="Calibri" w:hAnsi="Calibri"/>
          <w:szCs w:val="18"/>
          <w:rtl/>
        </w:rPr>
        <w:t xml:space="preserve">، تعد </w:t>
      </w:r>
      <w:r w:rsidRPr="00455524">
        <w:rPr>
          <w:rFonts w:ascii="Calibri" w:hAnsi="Calibri"/>
          <w:szCs w:val="18"/>
        </w:rPr>
        <w:t>Microsoft</w:t>
      </w:r>
      <w:r w:rsidRPr="00455524">
        <w:rPr>
          <w:rFonts w:ascii="Calibri" w:hAnsi="Calibri"/>
          <w:szCs w:val="18"/>
          <w:rtl/>
        </w:rPr>
        <w:t xml:space="preserve"> "مسؤولاً مدرسيًا" له "اهتمامات تعليمية مشروعة" في بيانات العميل وبيانات الخدمات الاحترافية، كما تم تعريف هذه المصطلحات بموجب قانون </w:t>
      </w:r>
      <w:r w:rsidRPr="00455524">
        <w:rPr>
          <w:rFonts w:ascii="Calibri" w:hAnsi="Calibri"/>
          <w:szCs w:val="18"/>
        </w:rPr>
        <w:t>FERPA</w:t>
      </w:r>
      <w:r w:rsidRPr="00455524">
        <w:rPr>
          <w:rFonts w:ascii="Calibri" w:hAnsi="Calibri"/>
          <w:szCs w:val="18"/>
          <w:rtl/>
        </w:rPr>
        <w:t xml:space="preserve"> ولوائحه المطبقة، وتوافق </w:t>
      </w:r>
      <w:r w:rsidRPr="00455524">
        <w:rPr>
          <w:rFonts w:ascii="Calibri" w:hAnsi="Calibri"/>
          <w:szCs w:val="18"/>
        </w:rPr>
        <w:t>Microsoft</w:t>
      </w:r>
      <w:r w:rsidRPr="00455524">
        <w:rPr>
          <w:rFonts w:ascii="Calibri" w:hAnsi="Calibri"/>
          <w:szCs w:val="18"/>
          <w:rtl/>
        </w:rPr>
        <w:t xml:space="preserve"> على الالتزام بالقيود والمتطلبات التي تفرضها اللائحة </w:t>
      </w:r>
      <w:r w:rsidRPr="00455524">
        <w:rPr>
          <w:rFonts w:ascii="Calibri" w:hAnsi="Calibri"/>
          <w:szCs w:val="18"/>
          <w:lang w:bidi=""/>
        </w:rPr>
        <w:t>34 CFR 99.33</w:t>
      </w:r>
      <w:r w:rsidRPr="00455524">
        <w:rPr>
          <w:rFonts w:ascii="Calibri" w:hAnsi="Calibri"/>
          <w:szCs w:val="18"/>
          <w:rtl/>
        </w:rPr>
        <w:t>(أ) على المسؤولين المدرسيين.</w:t>
      </w:r>
    </w:p>
    <w:p w14:paraId="3F7BD793" w14:textId="560D7DD5" w:rsidR="00C85435" w:rsidRPr="00455524" w:rsidRDefault="00C85435" w:rsidP="007829B6">
      <w:pPr>
        <w:pStyle w:val="ProductList-Body"/>
        <w:spacing w:after="120"/>
        <w:rPr>
          <w:rFonts w:ascii="Calibri" w:hAnsi="Calibri"/>
          <w:szCs w:val="18"/>
        </w:rPr>
      </w:pPr>
      <w:r w:rsidRPr="00455524">
        <w:rPr>
          <w:rFonts w:ascii="Calibri" w:hAnsi="Calibri"/>
          <w:szCs w:val="18"/>
          <w:rtl/>
        </w:rPr>
        <w:t xml:space="preserve">ويعي العميل أنه يجوز لـ </w:t>
      </w:r>
      <w:r w:rsidRPr="00455524">
        <w:rPr>
          <w:rFonts w:ascii="Calibri" w:hAnsi="Calibri"/>
          <w:szCs w:val="18"/>
        </w:rPr>
        <w:t>Microsoft</w:t>
      </w:r>
      <w:r w:rsidRPr="00455524">
        <w:rPr>
          <w:rFonts w:ascii="Calibri" w:hAnsi="Calibri"/>
          <w:szCs w:val="18"/>
          <w:rtl/>
        </w:rPr>
        <w:t xml:space="preserve"> امتلاك بيانات اتصال محدودة أو عدم امتلاك معلومات اتصال خاصة بالطلاب وأولياء أمورهم. ونتيجة لذلك، سيتحمل العميل مسؤولية الحصول على أي موافقة من أولياء الأمور على قيام المستخدم باستخدام المنتجات والخدمات والتي قد يتطلبها القانون المعمول به، إلى جانب إرسال إخطار نيابة عن </w:t>
      </w:r>
      <w:r w:rsidRPr="00455524">
        <w:rPr>
          <w:rFonts w:ascii="Calibri" w:hAnsi="Calibri"/>
          <w:szCs w:val="18"/>
        </w:rPr>
        <w:t>Microsoft</w:t>
      </w:r>
      <w:r w:rsidRPr="00455524">
        <w:rPr>
          <w:rFonts w:ascii="Calibri" w:hAnsi="Calibri"/>
          <w:szCs w:val="18"/>
          <w:rtl/>
        </w:rPr>
        <w:t xml:space="preserve"> إلى الطلاب (أو ولي أمر الطالب الذي لم يبلغ </w:t>
      </w:r>
      <w:r w:rsidRPr="00455524">
        <w:rPr>
          <w:rFonts w:ascii="Calibri" w:hAnsi="Calibri"/>
          <w:szCs w:val="18"/>
          <w:lang w:bidi=""/>
        </w:rPr>
        <w:t>18</w:t>
      </w:r>
      <w:r w:rsidRPr="00455524">
        <w:rPr>
          <w:rFonts w:ascii="Calibri" w:hAnsi="Calibri"/>
          <w:szCs w:val="18"/>
          <w:rtl/>
        </w:rPr>
        <w:t xml:space="preserve"> عامًا ولا يحضر في مؤسسة تعليم جامعية) بأي أمر قضائي أو استدعاء للمثول أمام المحكمة صادر بموجب قانون يطلب إفشاء بيانات العميل وبيانات الخدمات الاحترافية التي بحوزة </w:t>
      </w:r>
      <w:r w:rsidRPr="00455524">
        <w:rPr>
          <w:rFonts w:ascii="Calibri" w:hAnsi="Calibri"/>
          <w:szCs w:val="18"/>
        </w:rPr>
        <w:t>Microsoft</w:t>
      </w:r>
      <w:r w:rsidRPr="00455524">
        <w:rPr>
          <w:rFonts w:ascii="Calibri" w:hAnsi="Calibri"/>
          <w:szCs w:val="18"/>
          <w:rtl/>
        </w:rPr>
        <w:t xml:space="preserve"> حسب ما قد يتطلبه القانون المعمول به.</w:t>
      </w:r>
    </w:p>
    <w:p w14:paraId="53D69FEB" w14:textId="77777777" w:rsidR="00C85435" w:rsidRPr="00455524" w:rsidRDefault="00C85435" w:rsidP="002A4A50">
      <w:pPr>
        <w:pStyle w:val="ProductList-SubSubSectionHeading"/>
        <w:keepNext/>
        <w:spacing w:after="120"/>
        <w:outlineLvl w:val="1"/>
        <w:rPr>
          <w:rFonts w:ascii="Calibri" w:hAnsi="Calibri"/>
          <w:szCs w:val="18"/>
        </w:rPr>
      </w:pPr>
      <w:bookmarkStart w:id="135" w:name="_Toc16510372"/>
      <w:bookmarkStart w:id="136" w:name="_Toc21617027"/>
      <w:bookmarkStart w:id="137" w:name="_Toc155360373"/>
      <w:bookmarkStart w:id="138" w:name="CJISCustomerAgreement"/>
      <w:r w:rsidRPr="007B57BF">
        <w:rPr>
          <w:rFonts w:ascii="Calibri" w:hAnsi="Calibri"/>
          <w:b w:val="0"/>
          <w:bCs/>
          <w:szCs w:val="18"/>
          <w:rtl/>
        </w:rPr>
        <w:t>اتفاقية العملاء لخدمات معلومات العدالة الجنائية</w:t>
      </w:r>
      <w:r w:rsidRPr="00455524">
        <w:rPr>
          <w:rFonts w:ascii="Calibri" w:hAnsi="Calibri"/>
          <w:szCs w:val="18"/>
          <w:rtl/>
        </w:rPr>
        <w:t xml:space="preserve"> </w:t>
      </w:r>
      <w:r w:rsidRPr="00455524">
        <w:rPr>
          <w:rFonts w:ascii="Calibri" w:hAnsi="Calibri"/>
          <w:szCs w:val="18"/>
        </w:rPr>
        <w:t>(</w:t>
      </w:r>
      <w:r w:rsidRPr="007B57BF">
        <w:rPr>
          <w:rFonts w:ascii="Calibri" w:hAnsi="Calibri"/>
          <w:szCs w:val="18"/>
        </w:rPr>
        <w:t>CJIS</w:t>
      </w:r>
      <w:r w:rsidRPr="00455524">
        <w:rPr>
          <w:rFonts w:ascii="Calibri" w:hAnsi="Calibri"/>
          <w:szCs w:val="18"/>
        </w:rPr>
        <w:t>)</w:t>
      </w:r>
      <w:bookmarkEnd w:id="135"/>
      <w:bookmarkEnd w:id="136"/>
      <w:bookmarkEnd w:id="137"/>
    </w:p>
    <w:p w14:paraId="0CAE9C39" w14:textId="77777777" w:rsidR="00AA52F8" w:rsidRPr="000155D7" w:rsidRDefault="00AA52F8" w:rsidP="00AA52F8">
      <w:pPr>
        <w:tabs>
          <w:tab w:val="left" w:pos="158"/>
        </w:tabs>
        <w:spacing w:after="120" w:line="240" w:lineRule="auto"/>
        <w:ind w:right="567"/>
        <w:rPr>
          <w:rFonts w:ascii="Calibri" w:eastAsia="Calibri" w:hAnsi="Calibri" w:cs="Arial"/>
          <w:sz w:val="18"/>
          <w:szCs w:val="18"/>
        </w:rPr>
      </w:pPr>
      <w:bookmarkStart w:id="139" w:name="_Toc8395020"/>
      <w:bookmarkStart w:id="140" w:name="_Toc6563809"/>
      <w:bookmarkStart w:id="141" w:name="_Toc21617028"/>
      <w:bookmarkStart w:id="142" w:name="_Toc26972862"/>
      <w:bookmarkStart w:id="143" w:name="_Toc123049606"/>
      <w:bookmarkStart w:id="144" w:name="HIPPA"/>
      <w:bookmarkStart w:id="145" w:name="_Toc26972863"/>
      <w:bookmarkStart w:id="146" w:name="_Hlk24722007"/>
      <w:bookmarkStart w:id="147" w:name="_Toc8395021"/>
      <w:bookmarkStart w:id="148" w:name="_Toc6563810"/>
      <w:bookmarkStart w:id="149" w:name="_Toc21617029"/>
      <w:bookmarkEnd w:id="134"/>
      <w:bookmarkEnd w:id="138"/>
      <w:r w:rsidRPr="000155D7">
        <w:rPr>
          <w:rFonts w:ascii="Calibri" w:eastAsia="Calibri" w:hAnsi="Calibri" w:cs="Arial"/>
          <w:sz w:val="18"/>
          <w:szCs w:val="18"/>
          <w:rtl/>
        </w:rPr>
        <w:t xml:space="preserve">توفر شركة </w:t>
      </w:r>
      <w:r w:rsidRPr="000155D7">
        <w:rPr>
          <w:rFonts w:ascii="Calibri" w:eastAsia="Calibri" w:hAnsi="Calibri" w:cs="Arial"/>
          <w:sz w:val="18"/>
          <w:szCs w:val="18"/>
        </w:rPr>
        <w:t>Microsoft</w:t>
      </w:r>
      <w:r w:rsidRPr="000155D7">
        <w:rPr>
          <w:rFonts w:ascii="Calibri" w:eastAsia="Calibri" w:hAnsi="Calibri" w:cs="Arial"/>
          <w:sz w:val="18"/>
          <w:szCs w:val="18"/>
          <w:rtl/>
        </w:rPr>
        <w:t xml:space="preserve"> خدمات سحابية حكومية معينة (المُشار إليها بـ "الخدمات المغطاة") وفقًا للسياسة الأمنية لخدمات معلومات العدالة الجنائية عن مكتب التحقيقات الفيدرالي (المُشار إليها بـ "اتفاقية خدمات معلومات العدالة الجنائية </w:t>
      </w:r>
      <w:r w:rsidRPr="000155D7">
        <w:rPr>
          <w:rFonts w:ascii="Calibri" w:eastAsia="Calibri" w:hAnsi="Calibri" w:cs="Arial"/>
          <w:sz w:val="18"/>
          <w:szCs w:val="18"/>
        </w:rPr>
        <w:t>(CJIS)</w:t>
      </w:r>
      <w:r w:rsidRPr="000155D7">
        <w:rPr>
          <w:rFonts w:ascii="Calibri" w:eastAsia="Calibri" w:hAnsi="Calibri" w:cs="Arial"/>
          <w:sz w:val="18"/>
          <w:szCs w:val="18"/>
          <w:rtl/>
        </w:rPr>
        <w:t xml:space="preserve">"). تحكم سياسة خدمات معلومات العدالة الجنائية </w:t>
      </w:r>
      <w:r w:rsidRPr="000155D7">
        <w:rPr>
          <w:rFonts w:ascii="Calibri" w:eastAsia="Calibri" w:hAnsi="Calibri" w:cs="Arial"/>
          <w:sz w:val="18"/>
          <w:szCs w:val="18"/>
        </w:rPr>
        <w:t>(CJIS)</w:t>
      </w:r>
      <w:r w:rsidRPr="000155D7">
        <w:rPr>
          <w:rFonts w:ascii="Calibri" w:eastAsia="Calibri" w:hAnsi="Calibri" w:cs="Arial"/>
          <w:sz w:val="18"/>
          <w:szCs w:val="18"/>
          <w:rtl/>
        </w:rPr>
        <w:t xml:space="preserve"> استخدام معلومات العدالة الجنائية ونقلها. تخضع جميع خدمات شركة </w:t>
      </w:r>
      <w:r w:rsidRPr="000155D7">
        <w:rPr>
          <w:rFonts w:ascii="Calibri" w:eastAsia="Calibri" w:hAnsi="Calibri" w:cs="Arial"/>
          <w:sz w:val="18"/>
          <w:szCs w:val="18"/>
        </w:rPr>
        <w:t>Microsoft</w:t>
      </w:r>
      <w:r w:rsidRPr="000155D7">
        <w:rPr>
          <w:rFonts w:ascii="Calibri" w:eastAsia="Calibri" w:hAnsi="Calibri" w:cs="Arial"/>
          <w:sz w:val="18"/>
          <w:szCs w:val="18"/>
          <w:rtl/>
        </w:rPr>
        <w:t xml:space="preserve"> المشمولة في خدمات معلومات العدالة الجنائية للبنود والشروط الواردة في اتفاقية إدارة خدمات معلومات العدالة الجنائية.</w:t>
      </w:r>
    </w:p>
    <w:p w14:paraId="68D553AC" w14:textId="77777777" w:rsidR="00536958" w:rsidRPr="00536958" w:rsidRDefault="00536958" w:rsidP="00536958">
      <w:pPr>
        <w:pStyle w:val="ProductList-SubSubSectionHeading"/>
        <w:keepNext/>
        <w:spacing w:after="120"/>
        <w:outlineLvl w:val="1"/>
        <w:rPr>
          <w:rFonts w:ascii="Calibri" w:hAnsi="Calibri"/>
          <w:b w:val="0"/>
          <w:bCs/>
          <w:szCs w:val="18"/>
        </w:rPr>
      </w:pPr>
      <w:bookmarkStart w:id="150" w:name="_Toc155360374"/>
      <w:r w:rsidRPr="00536958">
        <w:rPr>
          <w:rFonts w:ascii="Calibri" w:hAnsi="Calibri"/>
          <w:b w:val="0"/>
          <w:bCs/>
          <w:szCs w:val="18"/>
          <w:rtl/>
        </w:rPr>
        <w:t xml:space="preserve">اتفاقية شراكة الأعمال الخاصة بقانون إخضاع التأمين الصحي لقابلية النقل والمساءلة </w:t>
      </w:r>
      <w:r w:rsidRPr="00536958">
        <w:rPr>
          <w:rFonts w:ascii="Calibri" w:hAnsi="Calibri"/>
          <w:b w:val="0"/>
          <w:bCs/>
          <w:szCs w:val="18"/>
        </w:rPr>
        <w:t>(HIPAA)</w:t>
      </w:r>
      <w:bookmarkEnd w:id="139"/>
      <w:bookmarkEnd w:id="140"/>
      <w:bookmarkEnd w:id="141"/>
      <w:bookmarkEnd w:id="142"/>
      <w:bookmarkEnd w:id="143"/>
      <w:bookmarkEnd w:id="150"/>
    </w:p>
    <w:bookmarkEnd w:id="144"/>
    <w:p w14:paraId="5AF7E332" w14:textId="77777777" w:rsidR="00536958" w:rsidRPr="007745AA" w:rsidRDefault="00536958" w:rsidP="00536958">
      <w:pPr>
        <w:pStyle w:val="ProductList-Body"/>
        <w:spacing w:after="120"/>
        <w:rPr>
          <w:szCs w:val="18"/>
        </w:rPr>
      </w:pPr>
      <w:r w:rsidRPr="007745AA">
        <w:rPr>
          <w:szCs w:val="18"/>
          <w:rtl/>
        </w:rPr>
        <w:t xml:space="preserve">إذا كان العميل "كيانًا مشمولًا" أو "شريك أعمال" ولديه "معلومات صحية محمية" في بيانات العميل أو بيانات الخدمات الاحترافية، حيث إن هذه الشروط محددة بموجب قانون إخضاع التأمين الصحي لقابلية النقل والمساءلة لعام </w:t>
      </w:r>
      <w:r w:rsidRPr="007745AA">
        <w:rPr>
          <w:szCs w:val="18"/>
          <w:lang w:bidi=""/>
        </w:rPr>
        <w:t>1996</w:t>
      </w:r>
      <w:r w:rsidRPr="007745AA">
        <w:rPr>
          <w:szCs w:val="18"/>
          <w:rtl/>
        </w:rPr>
        <w:t xml:space="preserve">، بصيغته المعدلة، واللوائح الصادرة بموجب هذا القانون (يُشار إليها إجمالًا "بقانون إخضاع التأمين الصحي لقابلية النقل والمساءلة </w:t>
      </w:r>
      <w:r w:rsidRPr="007745AA">
        <w:rPr>
          <w:szCs w:val="18"/>
        </w:rPr>
        <w:t>(HIPAA)</w:t>
      </w:r>
      <w:r w:rsidRPr="007745AA">
        <w:rPr>
          <w:szCs w:val="18"/>
          <w:rtl/>
        </w:rPr>
        <w:t xml:space="preserve">")، فسيتضمن تنفيذ اتفاقية العميل تنفيذ اتفاقية شراكة الأعمال </w:t>
      </w:r>
      <w:r w:rsidRPr="007745AA">
        <w:rPr>
          <w:szCs w:val="18"/>
        </w:rPr>
        <w:t>("BAA")</w:t>
      </w:r>
      <w:r w:rsidRPr="007745AA">
        <w:rPr>
          <w:szCs w:val="18"/>
          <w:rtl/>
        </w:rPr>
        <w:t xml:space="preserve"> الخاصة بقانون </w:t>
      </w:r>
      <w:r w:rsidRPr="007745AA">
        <w:rPr>
          <w:szCs w:val="18"/>
        </w:rPr>
        <w:t>HIPAA</w:t>
      </w:r>
      <w:r w:rsidRPr="007745AA">
        <w:rPr>
          <w:szCs w:val="18"/>
          <w:rtl/>
        </w:rPr>
        <w:t xml:space="preserve">. يحدد النص الكامل لاتفاقية </w:t>
      </w:r>
      <w:r w:rsidRPr="007745AA">
        <w:rPr>
          <w:szCs w:val="18"/>
        </w:rPr>
        <w:t>BAA</w:t>
      </w:r>
      <w:r w:rsidRPr="007745AA">
        <w:rPr>
          <w:szCs w:val="18"/>
          <w:rtl/>
        </w:rPr>
        <w:t xml:space="preserve"> الخدمات عبر الإنترنت أو الخدمات الاحترافية التي ينطبق عليها ويتوفر على الموقع </w:t>
      </w:r>
      <w:r w:rsidRPr="007745AA">
        <w:fldChar w:fldCharType="begin"/>
      </w:r>
      <w:r w:rsidRPr="007745AA">
        <w:rPr>
          <w:szCs w:val="18"/>
        </w:rPr>
        <w:instrText>HYPERLINK "http://aka.ms/BAA"</w:instrText>
      </w:r>
      <w:r w:rsidRPr="007745AA">
        <w:fldChar w:fldCharType="separate"/>
      </w:r>
      <w:r w:rsidRPr="007745AA">
        <w:rPr>
          <w:rStyle w:val="Hyperlink"/>
          <w:szCs w:val="18"/>
        </w:rPr>
        <w:t>http://aka.ms/BAA</w:t>
      </w:r>
      <w:r w:rsidRPr="007745AA">
        <w:rPr>
          <w:rStyle w:val="Hyperlink"/>
          <w:szCs w:val="18"/>
        </w:rPr>
        <w:fldChar w:fldCharType="end"/>
      </w:r>
      <w:r w:rsidRPr="007745AA">
        <w:rPr>
          <w:szCs w:val="18"/>
          <w:rtl/>
        </w:rPr>
        <w:t xml:space="preserve">. يجوز للعميل الانسحاب من اتفاقية </w:t>
      </w:r>
      <w:r w:rsidRPr="007745AA">
        <w:rPr>
          <w:szCs w:val="18"/>
        </w:rPr>
        <w:t>BAA</w:t>
      </w:r>
      <w:r w:rsidRPr="007745AA">
        <w:rPr>
          <w:szCs w:val="18"/>
          <w:rtl/>
        </w:rPr>
        <w:t xml:space="preserve"> عن طريق إرسال المعلومات التالية إلى </w:t>
      </w:r>
      <w:r w:rsidRPr="007745AA">
        <w:rPr>
          <w:szCs w:val="18"/>
        </w:rPr>
        <w:t>Microsoft</w:t>
      </w:r>
      <w:r w:rsidRPr="007745AA">
        <w:rPr>
          <w:szCs w:val="18"/>
          <w:rtl/>
        </w:rPr>
        <w:t xml:space="preserve"> في إشعار كتابي (بموجب شروط اتفاقية العميل):</w:t>
      </w:r>
    </w:p>
    <w:p w14:paraId="72D3DCB6" w14:textId="77777777" w:rsidR="00536958" w:rsidRPr="007745AA" w:rsidRDefault="00536958" w:rsidP="00536958">
      <w:pPr>
        <w:pStyle w:val="ProductList-Body"/>
        <w:numPr>
          <w:ilvl w:val="0"/>
          <w:numId w:val="4"/>
        </w:numPr>
        <w:ind w:left="720"/>
        <w:rPr>
          <w:szCs w:val="18"/>
        </w:rPr>
      </w:pPr>
      <w:r w:rsidRPr="007745AA">
        <w:rPr>
          <w:szCs w:val="18"/>
          <w:rtl/>
        </w:rPr>
        <w:t>اسم العميل القانوني بالكامل وأي شركة تابعة له تقوم بالرفض؛ بالإضافة إلى</w:t>
      </w:r>
    </w:p>
    <w:p w14:paraId="44C7335E" w14:textId="77777777" w:rsidR="00536958" w:rsidRPr="007745AA" w:rsidRDefault="00536958" w:rsidP="00536958">
      <w:pPr>
        <w:pStyle w:val="ProductList-Body"/>
        <w:numPr>
          <w:ilvl w:val="0"/>
          <w:numId w:val="4"/>
        </w:numPr>
        <w:spacing w:after="120"/>
        <w:ind w:left="720"/>
        <w:rPr>
          <w:szCs w:val="18"/>
        </w:rPr>
      </w:pPr>
      <w:r w:rsidRPr="007745AA">
        <w:rPr>
          <w:szCs w:val="18"/>
          <w:rtl/>
        </w:rPr>
        <w:t>اتفاقية العميل التي ينطبق عليها الانسحاب، وذلك في حالة إبرام العميل العديد من الاتفاقيات.</w:t>
      </w:r>
    </w:p>
    <w:p w14:paraId="290A83BA" w14:textId="77777777" w:rsidR="00536958" w:rsidRPr="00536958" w:rsidRDefault="00536958" w:rsidP="00536958">
      <w:pPr>
        <w:pStyle w:val="ProductList-SubSubSectionHeading"/>
        <w:keepNext/>
        <w:spacing w:after="120"/>
        <w:outlineLvl w:val="1"/>
        <w:rPr>
          <w:rFonts w:ascii="Calibri" w:hAnsi="Calibri"/>
          <w:b w:val="0"/>
          <w:bCs/>
          <w:szCs w:val="18"/>
        </w:rPr>
      </w:pPr>
      <w:bookmarkStart w:id="151" w:name="_Toc123049607"/>
      <w:bookmarkStart w:id="152" w:name="_Toc155360375"/>
      <w:r w:rsidRPr="00536958">
        <w:rPr>
          <w:rFonts w:ascii="Calibri" w:hAnsi="Calibri"/>
          <w:b w:val="0"/>
          <w:bCs/>
          <w:szCs w:val="18"/>
          <w:rtl/>
        </w:rPr>
        <w:t>بيانات الاتصالات</w:t>
      </w:r>
      <w:bookmarkEnd w:id="151"/>
      <w:bookmarkEnd w:id="152"/>
    </w:p>
    <w:p w14:paraId="136C439A" w14:textId="77777777" w:rsidR="00536958" w:rsidRPr="0017177A" w:rsidRDefault="00536958" w:rsidP="0017177A">
      <w:pPr>
        <w:pStyle w:val="ProductList-Body"/>
        <w:spacing w:after="120"/>
        <w:rPr>
          <w:rFonts w:ascii="Calibri" w:hAnsi="Calibri"/>
          <w:szCs w:val="18"/>
        </w:rPr>
      </w:pPr>
      <w:r w:rsidRPr="0017177A">
        <w:rPr>
          <w:rFonts w:ascii="Calibri" w:hAnsi="Calibri"/>
          <w:szCs w:val="18"/>
          <w:rtl/>
        </w:rPr>
        <w:t xml:space="preserve">إلى الحد الذي تعالج فيه شركة </w:t>
      </w:r>
      <w:r w:rsidRPr="0017177A">
        <w:rPr>
          <w:rFonts w:ascii="Calibri" w:hAnsi="Calibri"/>
          <w:szCs w:val="18"/>
        </w:rPr>
        <w:t>Microsoft</w:t>
      </w:r>
      <w:r w:rsidRPr="0017177A">
        <w:rPr>
          <w:rFonts w:ascii="Calibri" w:hAnsi="Calibri"/>
          <w:szCs w:val="18"/>
          <w:rtl/>
        </w:rPr>
        <w:t xml:space="preserve"> حركة البيانات والمحتوى والبيانات الشخصية الأخرى فيما يتعلّق بتوفير المنتجات والخدمات المؤهلة كخدمات اتصالات بموجب القانون المعمول به، فإنه يجوز تطبيق التزامات قانونية محددة. تلتزم شركة </w:t>
      </w:r>
      <w:r w:rsidRPr="0017177A">
        <w:rPr>
          <w:rFonts w:ascii="Calibri" w:hAnsi="Calibri"/>
          <w:szCs w:val="18"/>
        </w:rPr>
        <w:t>Microsoft</w:t>
      </w:r>
      <w:r w:rsidRPr="0017177A">
        <w:rPr>
          <w:rFonts w:ascii="Calibri" w:hAnsi="Calibri"/>
          <w:szCs w:val="18"/>
          <w:rtl/>
        </w:rPr>
        <w:t xml:space="preserve"> بجميع قوانين الاتصالات ولوائحها المحددة التي تسري على توفيرها للمنتجات والخدمات، بما في ذلك الإخطار بالاختراق الأمني ومتطلبات حماية البيانات وسرية الاتصالات.</w:t>
      </w:r>
    </w:p>
    <w:p w14:paraId="43E06D60" w14:textId="2EBF7227" w:rsidR="00C85435" w:rsidRPr="00455524" w:rsidRDefault="00C85435" w:rsidP="002A4A50">
      <w:pPr>
        <w:pStyle w:val="ProductList-SubSubSectionHeading"/>
        <w:keepNext/>
        <w:spacing w:after="120"/>
        <w:outlineLvl w:val="1"/>
        <w:rPr>
          <w:rFonts w:ascii="Calibri" w:hAnsi="Calibri"/>
          <w:szCs w:val="18"/>
        </w:rPr>
      </w:pPr>
      <w:bookmarkStart w:id="153" w:name="_Toc155360376"/>
      <w:r w:rsidRPr="004E2B71">
        <w:rPr>
          <w:rFonts w:ascii="Calibri" w:hAnsi="Calibri"/>
          <w:b w:val="0"/>
          <w:bCs/>
          <w:szCs w:val="18"/>
          <w:rtl/>
        </w:rPr>
        <w:t>قانون خصوصية المستهلك بكاليفورنيا</w:t>
      </w:r>
      <w:r w:rsidRPr="00455524">
        <w:rPr>
          <w:rFonts w:ascii="Calibri" w:hAnsi="Calibri"/>
          <w:szCs w:val="18"/>
          <w:rtl/>
        </w:rPr>
        <w:t xml:space="preserve"> </w:t>
      </w:r>
      <w:r w:rsidRPr="00455524">
        <w:rPr>
          <w:rFonts w:ascii="Calibri" w:hAnsi="Calibri"/>
          <w:szCs w:val="18"/>
        </w:rPr>
        <w:t>(CCPA)</w:t>
      </w:r>
      <w:bookmarkEnd w:id="145"/>
      <w:bookmarkEnd w:id="153"/>
    </w:p>
    <w:p w14:paraId="54D15101" w14:textId="69EDA276" w:rsidR="00DD6D76" w:rsidRPr="00455524" w:rsidRDefault="00DD6D76" w:rsidP="00DD6D76">
      <w:pPr>
        <w:pStyle w:val="ProductList-Body"/>
        <w:spacing w:after="120"/>
        <w:rPr>
          <w:rFonts w:ascii="Calibri" w:hAnsi="Calibri"/>
          <w:szCs w:val="18"/>
        </w:rPr>
      </w:pPr>
      <w:bookmarkStart w:id="154" w:name="_Toc26972864"/>
      <w:bookmarkEnd w:id="146"/>
      <w:r w:rsidRPr="00455524">
        <w:rPr>
          <w:rFonts w:ascii="Calibri" w:hAnsi="Calibri"/>
          <w:szCs w:val="18"/>
          <w:rtl/>
        </w:rPr>
        <w:t xml:space="preserve">إذا كانت </w:t>
      </w:r>
      <w:r w:rsidRPr="00455524">
        <w:rPr>
          <w:rFonts w:ascii="Calibri" w:hAnsi="Calibri"/>
          <w:szCs w:val="18"/>
        </w:rPr>
        <w:t>Microsoft</w:t>
      </w:r>
      <w:r w:rsidRPr="00455524">
        <w:rPr>
          <w:rFonts w:ascii="Calibri" w:hAnsi="Calibri"/>
          <w:szCs w:val="18"/>
          <w:rtl/>
        </w:rPr>
        <w:t xml:space="preserve"> تتولى معالجة البيانات الشخصية ضمن نطاق قانون خصوصية المستهلك بكاليفورنيا </w:t>
      </w:r>
      <w:r w:rsidRPr="00455524">
        <w:rPr>
          <w:rFonts w:ascii="Calibri" w:hAnsi="Calibri"/>
          <w:szCs w:val="18"/>
        </w:rPr>
        <w:t>(CCPA)</w:t>
      </w:r>
      <w:r w:rsidRPr="00455524">
        <w:rPr>
          <w:rFonts w:ascii="Calibri" w:hAnsi="Calibri"/>
          <w:szCs w:val="18"/>
          <w:rtl/>
        </w:rPr>
        <w:t xml:space="preserve">، تتعهد شركة </w:t>
      </w:r>
      <w:r w:rsidRPr="00455524">
        <w:rPr>
          <w:rFonts w:ascii="Calibri" w:hAnsi="Calibri"/>
          <w:szCs w:val="18"/>
        </w:rPr>
        <w:t>Microsoft</w:t>
      </w:r>
      <w:r w:rsidRPr="00455524">
        <w:rPr>
          <w:rFonts w:ascii="Calibri" w:hAnsi="Calibri"/>
          <w:szCs w:val="18"/>
          <w:rtl/>
        </w:rPr>
        <w:t xml:space="preserve"> بالوفاء بالالتزامات الإضافية الآتية المتعلقة بالعميل. ستتولى </w:t>
      </w:r>
      <w:r w:rsidRPr="00455524">
        <w:rPr>
          <w:rFonts w:ascii="Calibri" w:hAnsi="Calibri"/>
          <w:szCs w:val="18"/>
        </w:rPr>
        <w:t>Microsoft</w:t>
      </w:r>
      <w:r w:rsidRPr="00455524">
        <w:rPr>
          <w:rFonts w:ascii="Calibri" w:hAnsi="Calibri"/>
          <w:szCs w:val="18"/>
          <w:rtl/>
        </w:rPr>
        <w:t xml:space="preserve"> معالجة بيانات العميل وبيانات الخدمات الاحترافية والبيانات الشخصية نيابة عن العميل ولن تحتفظ بهذه البيانات أو تستخدمها أو تفشيها لأي غرض بخلاف الأغراض المنصوص عليها في شروط </w:t>
      </w:r>
      <w:r w:rsidRPr="00455524">
        <w:rPr>
          <w:rFonts w:ascii="Calibri" w:hAnsi="Calibri"/>
          <w:szCs w:val="18"/>
        </w:rPr>
        <w:t>DPA</w:t>
      </w:r>
      <w:r w:rsidRPr="00455524">
        <w:rPr>
          <w:rFonts w:ascii="Calibri" w:hAnsi="Calibri"/>
          <w:szCs w:val="18"/>
          <w:rtl/>
        </w:rPr>
        <w:t xml:space="preserve">، وكما هو مسموح به بموجب قانون خصوصية المستهلك بكاليفورنيا، بما في ذلك بموجب أي إعفاء من ضرائب "المبيعات". ولن تبيع </w:t>
      </w:r>
      <w:r w:rsidRPr="00455524">
        <w:rPr>
          <w:rFonts w:ascii="Calibri" w:hAnsi="Calibri"/>
          <w:szCs w:val="18"/>
        </w:rPr>
        <w:t>Microsoft</w:t>
      </w:r>
      <w:r w:rsidRPr="00455524">
        <w:rPr>
          <w:rFonts w:ascii="Calibri" w:hAnsi="Calibri"/>
          <w:szCs w:val="18"/>
          <w:rtl/>
        </w:rPr>
        <w:t xml:space="preserve"> أيًّا من هذه البيانات بأي حال من الأحوال. لا تقيد هذه الشروط المتعلقة بقانون خصوصية المستهلك بكاليفورنيا أو تقلل من أيٍ من التزامات لحماية البيانات المفروضة على </w:t>
      </w:r>
      <w:r w:rsidRPr="00455524">
        <w:rPr>
          <w:rFonts w:ascii="Calibri" w:hAnsi="Calibri"/>
          <w:szCs w:val="18"/>
        </w:rPr>
        <w:t>Microsoft</w:t>
      </w:r>
      <w:r w:rsidRPr="00455524">
        <w:rPr>
          <w:rFonts w:ascii="Calibri" w:hAnsi="Calibri"/>
          <w:szCs w:val="18"/>
          <w:rtl/>
        </w:rPr>
        <w:t xml:space="preserve"> تجاه عملائها بموجب شروط </w:t>
      </w:r>
      <w:r w:rsidRPr="00455524">
        <w:rPr>
          <w:rFonts w:ascii="Calibri" w:hAnsi="Calibri"/>
          <w:szCs w:val="18"/>
        </w:rPr>
        <w:t>DPA</w:t>
      </w:r>
      <w:r w:rsidRPr="00455524">
        <w:rPr>
          <w:rFonts w:ascii="Calibri" w:hAnsi="Calibri"/>
          <w:szCs w:val="18"/>
          <w:rtl/>
        </w:rPr>
        <w:t xml:space="preserve"> أو شروط المنتج أو غيرها من الاتفاقيات المُبرمة بين </w:t>
      </w:r>
      <w:r w:rsidRPr="00455524">
        <w:rPr>
          <w:rFonts w:ascii="Calibri" w:hAnsi="Calibri"/>
          <w:szCs w:val="18"/>
        </w:rPr>
        <w:t>Microsoft</w:t>
      </w:r>
      <w:r w:rsidRPr="00455524">
        <w:rPr>
          <w:rFonts w:ascii="Calibri" w:hAnsi="Calibri"/>
          <w:szCs w:val="18"/>
          <w:rtl/>
        </w:rPr>
        <w:t xml:space="preserve"> والعميل.</w:t>
      </w:r>
    </w:p>
    <w:p w14:paraId="7D1D6A80" w14:textId="2ABBCC85" w:rsidR="00DD6D76" w:rsidRPr="004E2B71" w:rsidRDefault="00DD6D76" w:rsidP="002A4A50">
      <w:pPr>
        <w:pStyle w:val="ProductList-SubSubSectionHeading"/>
        <w:keepNext/>
        <w:spacing w:after="120"/>
        <w:outlineLvl w:val="1"/>
        <w:rPr>
          <w:rFonts w:ascii="Calibri" w:hAnsi="Calibri"/>
          <w:b w:val="0"/>
          <w:bCs/>
          <w:szCs w:val="18"/>
        </w:rPr>
      </w:pPr>
      <w:bookmarkStart w:id="155" w:name="_Toc42764849"/>
      <w:bookmarkStart w:id="156" w:name="_Toc155360377"/>
      <w:bookmarkStart w:id="157" w:name="_Hlk44323010"/>
      <w:r w:rsidRPr="004E2B71">
        <w:rPr>
          <w:rFonts w:ascii="Calibri" w:hAnsi="Calibri"/>
          <w:b w:val="0"/>
          <w:bCs/>
          <w:szCs w:val="18"/>
          <w:rtl/>
        </w:rPr>
        <w:t>بيانات المقاييس الحيوية</w:t>
      </w:r>
      <w:bookmarkEnd w:id="155"/>
      <w:bookmarkEnd w:id="156"/>
    </w:p>
    <w:p w14:paraId="01A1DFD0" w14:textId="64473786" w:rsidR="00DD6D76" w:rsidRPr="00455524" w:rsidRDefault="00DD6D76" w:rsidP="00DD6D76">
      <w:pPr>
        <w:spacing w:after="120" w:line="240" w:lineRule="auto"/>
        <w:rPr>
          <w:rFonts w:ascii="Calibri" w:hAnsi="Calibri"/>
          <w:sz w:val="18"/>
          <w:szCs w:val="18"/>
        </w:rPr>
      </w:pPr>
      <w:r w:rsidRPr="00455524">
        <w:rPr>
          <w:rFonts w:ascii="Calibri" w:hAnsi="Calibri"/>
          <w:sz w:val="18"/>
          <w:szCs w:val="18"/>
          <w:rtl/>
        </w:rPr>
        <w:t xml:space="preserve">إذا كان العميل يستخدم منتجات أو خدمات لمعالجة البيانات الحيوية، فإن العميل مسؤول عن: </w:t>
      </w:r>
      <w:r w:rsidRPr="00455524">
        <w:rPr>
          <w:rFonts w:ascii="Calibri" w:hAnsi="Calibri"/>
          <w:sz w:val="18"/>
          <w:szCs w:val="18"/>
          <w:lang w:bidi=""/>
        </w:rPr>
        <w:t>(</w:t>
      </w:r>
      <w:r w:rsidR="00D55FEA">
        <w:rPr>
          <w:rFonts w:ascii="Calibri" w:hAnsi="Calibri"/>
          <w:sz w:val="18"/>
          <w:szCs w:val="18"/>
          <w:lang w:bidi=""/>
        </w:rPr>
        <w:t>i</w:t>
      </w:r>
      <w:r w:rsidRPr="00455524">
        <w:rPr>
          <w:rFonts w:ascii="Calibri" w:hAnsi="Calibri"/>
          <w:sz w:val="18"/>
          <w:szCs w:val="18"/>
          <w:lang w:bidi=""/>
        </w:rPr>
        <w:t>)</w:t>
      </w:r>
      <w:r w:rsidRPr="00455524">
        <w:rPr>
          <w:rFonts w:ascii="Calibri" w:hAnsi="Calibri"/>
          <w:sz w:val="18"/>
          <w:szCs w:val="18"/>
          <w:rtl/>
        </w:rPr>
        <w:t xml:space="preserve"> تقديم إشعار إلى أصحاب البيانات، بما في ذلك ما يتعلق بفترات الاحتفاظ والإتلاف؛ و</w:t>
      </w:r>
      <w:r w:rsidRPr="00455524">
        <w:rPr>
          <w:rFonts w:ascii="Calibri" w:hAnsi="Calibri"/>
          <w:sz w:val="18"/>
          <w:szCs w:val="18"/>
          <w:lang w:bidi=""/>
        </w:rPr>
        <w:t>(</w:t>
      </w:r>
      <w:r w:rsidR="00D55FEA">
        <w:rPr>
          <w:rFonts w:ascii="Calibri" w:hAnsi="Calibri"/>
          <w:sz w:val="18"/>
          <w:szCs w:val="18"/>
          <w:lang w:bidi=""/>
        </w:rPr>
        <w:t>ii</w:t>
      </w:r>
      <w:r w:rsidRPr="00455524">
        <w:rPr>
          <w:rFonts w:ascii="Calibri" w:hAnsi="Calibri"/>
          <w:sz w:val="18"/>
          <w:szCs w:val="18"/>
          <w:lang w:bidi=""/>
        </w:rPr>
        <w:t>)</w:t>
      </w:r>
      <w:r w:rsidRPr="00455524">
        <w:rPr>
          <w:rFonts w:ascii="Calibri" w:hAnsi="Calibri"/>
          <w:sz w:val="18"/>
          <w:szCs w:val="18"/>
          <w:rtl/>
        </w:rPr>
        <w:t xml:space="preserve"> الحصول على الموافقة من أصحاب البيانات؛ و</w:t>
      </w:r>
      <w:r w:rsidRPr="00455524">
        <w:rPr>
          <w:rFonts w:ascii="Calibri" w:hAnsi="Calibri"/>
          <w:sz w:val="18"/>
          <w:szCs w:val="18"/>
          <w:lang w:bidi=""/>
        </w:rPr>
        <w:t>(</w:t>
      </w:r>
      <w:r w:rsidR="00D55FEA">
        <w:rPr>
          <w:rFonts w:ascii="Calibri" w:hAnsi="Calibri"/>
          <w:sz w:val="18"/>
          <w:szCs w:val="18"/>
          <w:lang w:bidi=""/>
        </w:rPr>
        <w:t>iii</w:t>
      </w:r>
      <w:r w:rsidRPr="00455524">
        <w:rPr>
          <w:rFonts w:ascii="Calibri" w:hAnsi="Calibri"/>
          <w:sz w:val="18"/>
          <w:szCs w:val="18"/>
          <w:lang w:bidi=""/>
        </w:rPr>
        <w:t>)</w:t>
      </w:r>
      <w:r w:rsidRPr="00455524">
        <w:rPr>
          <w:rFonts w:ascii="Calibri" w:hAnsi="Calibri"/>
          <w:sz w:val="18"/>
          <w:szCs w:val="18"/>
          <w:rtl/>
        </w:rPr>
        <w:t xml:space="preserve"> حذف البيانات الحيوية، جميعها بشكل مناسب ومطلوب بموجب متطلبات حماية البيانات المعمول بها. ستقوم </w:t>
      </w:r>
      <w:r w:rsidRPr="00455524">
        <w:rPr>
          <w:rFonts w:ascii="Calibri" w:hAnsi="Calibri"/>
          <w:sz w:val="18"/>
          <w:szCs w:val="18"/>
        </w:rPr>
        <w:t>Microsoft</w:t>
      </w:r>
      <w:r w:rsidRPr="00455524">
        <w:rPr>
          <w:rFonts w:ascii="Calibri" w:hAnsi="Calibri"/>
          <w:sz w:val="18"/>
          <w:szCs w:val="18"/>
          <w:rtl/>
        </w:rPr>
        <w:t xml:space="preserve"> بمعالجة هذه البيانات الحيوية باتباع تعليمات العميل الموثقة (كما هو موضح في قسم "أدوار ومسؤوليات المعالج والمتحكم" أعلاه) وحماية هذه البيانات الحيوية وفقًا لشروط أمان البيانات وحمايتها بموجب ملحق </w:t>
      </w:r>
      <w:r w:rsidRPr="00455524">
        <w:rPr>
          <w:rFonts w:ascii="Calibri" w:hAnsi="Calibri"/>
          <w:sz w:val="18"/>
          <w:szCs w:val="18"/>
        </w:rPr>
        <w:t>DPA</w:t>
      </w:r>
      <w:r w:rsidRPr="00455524">
        <w:rPr>
          <w:rFonts w:ascii="Calibri" w:hAnsi="Calibri"/>
          <w:sz w:val="18"/>
          <w:szCs w:val="18"/>
          <w:rtl/>
        </w:rPr>
        <w:t xml:space="preserve"> هذا. لأغراض هذا القسم، سيكون "للبيانات الحيوية" المعنى المنصوص عليه في المادة </w:t>
      </w:r>
      <w:r w:rsidRPr="00455524">
        <w:rPr>
          <w:rFonts w:ascii="Calibri" w:hAnsi="Calibri"/>
          <w:sz w:val="18"/>
          <w:szCs w:val="18"/>
          <w:lang w:bidi=""/>
        </w:rPr>
        <w:t>4</w:t>
      </w:r>
      <w:r w:rsidRPr="00455524">
        <w:rPr>
          <w:rFonts w:ascii="Calibri" w:hAnsi="Calibri"/>
          <w:sz w:val="18"/>
          <w:szCs w:val="18"/>
          <w:rtl/>
        </w:rPr>
        <w:t xml:space="preserve"> من لائحة </w:t>
      </w:r>
      <w:r w:rsidRPr="00455524">
        <w:rPr>
          <w:rFonts w:ascii="Calibri" w:hAnsi="Calibri"/>
          <w:sz w:val="18"/>
          <w:szCs w:val="18"/>
        </w:rPr>
        <w:t>GDPR</w:t>
      </w:r>
      <w:r w:rsidRPr="00455524">
        <w:rPr>
          <w:rFonts w:ascii="Calibri" w:hAnsi="Calibri"/>
          <w:sz w:val="18"/>
          <w:szCs w:val="18"/>
          <w:rtl/>
        </w:rPr>
        <w:t xml:space="preserve">، وبنود مكافئة، إذا أمكن، في متطلبات حماية البيانات الأخرى. </w:t>
      </w:r>
    </w:p>
    <w:p w14:paraId="0C3C5499" w14:textId="0AAF9DB1" w:rsidR="00052E8A" w:rsidRPr="004E2B71" w:rsidRDefault="0058447F" w:rsidP="002A4A50">
      <w:pPr>
        <w:pStyle w:val="ProductList-SubSubSectionHeading"/>
        <w:keepNext/>
        <w:spacing w:after="120"/>
        <w:outlineLvl w:val="1"/>
        <w:rPr>
          <w:rFonts w:ascii="Calibri" w:hAnsi="Calibri"/>
          <w:b w:val="0"/>
          <w:bCs/>
          <w:szCs w:val="18"/>
        </w:rPr>
      </w:pPr>
      <w:bookmarkStart w:id="158" w:name="_Toc155360378"/>
      <w:r w:rsidRPr="004E2B71">
        <w:rPr>
          <w:rFonts w:ascii="Calibri" w:hAnsi="Calibri"/>
          <w:b w:val="0"/>
          <w:bCs/>
          <w:szCs w:val="18"/>
          <w:rtl/>
        </w:rPr>
        <w:t>الخدمات الاحترافية التكميلية</w:t>
      </w:r>
      <w:bookmarkEnd w:id="158"/>
    </w:p>
    <w:p w14:paraId="0EAD6ADA" w14:textId="2E3182A4" w:rsidR="00460220" w:rsidRPr="00455524" w:rsidRDefault="00460220" w:rsidP="002A4A50">
      <w:pPr>
        <w:pStyle w:val="ProductList-Body"/>
        <w:spacing w:after="120"/>
        <w:rPr>
          <w:rFonts w:ascii="Calibri" w:hAnsi="Calibri"/>
          <w:szCs w:val="18"/>
        </w:rPr>
      </w:pPr>
      <w:r w:rsidRPr="00455524">
        <w:rPr>
          <w:rFonts w:ascii="Calibri" w:hAnsi="Calibri"/>
          <w:szCs w:val="18"/>
          <w:rtl/>
        </w:rPr>
        <w:t>عند استخدامه في الأقسام المسرودة أدناه، فإن المصطلح المحدد "الخدمات الاحترافية" سيشمل الخدمات الاحترافية التكميلية، ويشمل المصطلح المحدد "بيانات الخدمات الاحترافية" البيانات التي تم الحصول عليها للخدمات الاحترافية التكميلية.</w:t>
      </w:r>
    </w:p>
    <w:p w14:paraId="5DFAE36C" w14:textId="59B52836" w:rsidR="000A39B0" w:rsidRPr="00455524" w:rsidRDefault="002E58D0" w:rsidP="002A4A50">
      <w:pPr>
        <w:pStyle w:val="ProductList-Body"/>
        <w:spacing w:after="120"/>
        <w:rPr>
          <w:rFonts w:ascii="Calibri" w:hAnsi="Calibri"/>
          <w:szCs w:val="18"/>
        </w:rPr>
      </w:pPr>
      <w:r w:rsidRPr="00455524">
        <w:rPr>
          <w:rFonts w:ascii="Calibri" w:hAnsi="Calibri"/>
          <w:szCs w:val="18"/>
          <w:rtl/>
        </w:rPr>
        <w:t xml:space="preserve">بالنسبة للخدمات الاحترافية التكميلية، تنطبق الأقسام التالية من ملحق </w:t>
      </w:r>
      <w:r w:rsidRPr="00455524">
        <w:rPr>
          <w:rFonts w:ascii="Calibri" w:hAnsi="Calibri"/>
          <w:szCs w:val="18"/>
        </w:rPr>
        <w:t>DPA</w:t>
      </w:r>
      <w:r w:rsidRPr="00455524">
        <w:rPr>
          <w:rFonts w:ascii="Calibri" w:hAnsi="Calibri"/>
          <w:szCs w:val="18"/>
          <w:rtl/>
        </w:rPr>
        <w:t xml:space="preserve"> بالطريقة ذاتها التي تنطبق على الخدمات الاحترافية: "المقدمة"، و"الامتثال للقوانين"، و"طبيعة المعالجة؛ الملكية"، و"إفشاء البيانات المعالجة"، و"معالجة البيانات الشخصية؛ اللائحة العامة لحماية البيانات </w:t>
      </w:r>
      <w:r w:rsidRPr="00455524">
        <w:rPr>
          <w:rFonts w:ascii="Calibri" w:hAnsi="Calibri"/>
          <w:szCs w:val="18"/>
        </w:rPr>
        <w:t>(GDPR)</w:t>
      </w:r>
      <w:r w:rsidRPr="00455524">
        <w:rPr>
          <w:rFonts w:ascii="Calibri" w:hAnsi="Calibri"/>
          <w:szCs w:val="18"/>
          <w:rtl/>
        </w:rPr>
        <w:t xml:space="preserve">، والفقرة الأولى من "ممارسات ونُهج الأمان"، و"مسؤوليات العميل"، و"إشعار الحدث الأمني"، و"نقل البيانات" (بما في ذلك الشروط المتعلقة بالبنود التعاقدية القياسية لعام </w:t>
      </w:r>
      <w:r w:rsidRPr="00455524">
        <w:rPr>
          <w:rFonts w:ascii="Calibri" w:hAnsi="Calibri"/>
          <w:szCs w:val="18"/>
          <w:lang w:bidi=""/>
        </w:rPr>
        <w:t>2021</w:t>
      </w:r>
      <w:r w:rsidRPr="00455524">
        <w:rPr>
          <w:rFonts w:ascii="Calibri" w:hAnsi="Calibri"/>
          <w:szCs w:val="18"/>
          <w:rtl/>
        </w:rPr>
        <w:t>)، والفقرة الثالثة من "الاحتفاظ بالبيانات وحذفها"، و"التزام المعالج بالسرية"، و"إشعار وضوابط حول الاستعانة بالمعالجين الفرعيين"، و"‏</w:t>
      </w:r>
      <w:dir w:val="rtl">
        <w:r w:rsidRPr="00455524">
          <w:rPr>
            <w:rFonts w:ascii="Calibri" w:hAnsi="Calibri"/>
            <w:szCs w:val="18"/>
            <w:rtl/>
          </w:rPr>
          <w:t xml:space="preserve">اتفاقية شراكة الأعمال </w:t>
        </w:r>
        <w:r w:rsidRPr="001335B1">
          <w:rPr>
            <w:rFonts w:ascii="Calibri" w:hAnsi="Calibri" w:cs="Calibri"/>
            <w:szCs w:val="18"/>
            <w:rtl/>
          </w:rPr>
          <w:t>(BAA)</w:t>
        </w:r>
        <w:r w:rsidRPr="00455524">
          <w:rPr>
            <w:rFonts w:ascii="Calibri" w:hAnsi="Calibri"/>
            <w:szCs w:val="18"/>
            <w:rtl/>
          </w:rPr>
          <w:t xml:space="preserve"> الخاصة بقانون </w:t>
        </w:r>
        <w:r w:rsidRPr="00455524">
          <w:rPr>
            <w:rFonts w:ascii="Calibri" w:hAnsi="Calibri"/>
            <w:szCs w:val="18"/>
          </w:rPr>
          <w:t>HIPAA</w:t>
        </w:r>
        <w:r w:rsidRPr="00455524">
          <w:rPr>
            <w:rFonts w:ascii="Calibri" w:hAnsi="Calibri"/>
            <w:szCs w:val="18"/>
            <w:rtl/>
          </w:rPr>
          <w:t xml:space="preserve">‬" (إلى الحد المطبق في اتفاقية </w:t>
        </w:r>
        <w:r w:rsidRPr="00455524">
          <w:rPr>
            <w:rFonts w:ascii="Calibri" w:hAnsi="Calibri"/>
            <w:szCs w:val="18"/>
          </w:rPr>
          <w:t>BAA</w:t>
        </w:r>
        <w:r w:rsidRPr="00455524">
          <w:rPr>
            <w:rFonts w:ascii="Calibri" w:hAnsi="Calibri"/>
            <w:szCs w:val="18"/>
            <w:rtl/>
          </w:rPr>
          <w:t xml:space="preserve">)، و"قانون خصوصية المستهلك بكاليفورنيا </w:t>
        </w:r>
        <w:r w:rsidRPr="00455524">
          <w:rPr>
            <w:rFonts w:ascii="Calibri" w:hAnsi="Calibri"/>
            <w:szCs w:val="18"/>
          </w:rPr>
          <w:t>(CCPA)</w:t>
        </w:r>
        <w:r w:rsidRPr="00455524">
          <w:rPr>
            <w:rFonts w:ascii="Calibri" w:hAnsi="Calibri"/>
            <w:szCs w:val="18"/>
            <w:rtl/>
          </w:rPr>
          <w:t>"، و"‏</w:t>
        </w:r>
        <w:dir w:val="rtl">
          <w:r w:rsidRPr="00455524">
            <w:rPr>
              <w:rFonts w:ascii="Calibri" w:hAnsi="Calibri"/>
              <w:szCs w:val="18"/>
              <w:rtl/>
            </w:rPr>
            <w:t>بيانات المقاييس الحيوية</w:t>
          </w:r>
          <w:r w:rsidRPr="00455524">
            <w:rPr>
              <w:rFonts w:ascii="Calibri" w:hAnsi="Calibri"/>
              <w:szCs w:val="18"/>
              <w:rtl/>
            </w:rPr>
            <w:t xml:space="preserve">‬" و"كيفية الاتصال بشركة </w:t>
          </w:r>
          <w:r w:rsidRPr="00455524">
            <w:rPr>
              <w:rFonts w:ascii="Calibri" w:hAnsi="Calibri"/>
              <w:szCs w:val="18"/>
            </w:rPr>
            <w:t>Microsoft</w:t>
          </w:r>
          <w:r w:rsidRPr="00455524">
            <w:rPr>
              <w:rFonts w:ascii="Calibri" w:hAnsi="Calibri"/>
              <w:szCs w:val="18"/>
              <w:rtl/>
            </w:rPr>
            <w:t>" و"الملحق (ب) – أصحاب البيانات وفئات البيانات الشخصية</w:t>
          </w:r>
          <w:r w:rsidRPr="00455524">
            <w:rPr>
              <w:rFonts w:ascii="Calibri" w:hAnsi="Calibri"/>
              <w:szCs w:val="18"/>
              <w:rtl/>
            </w:rPr>
            <w:t xml:space="preserve">‬" </w:t>
          </w:r>
          <w:dir w:val="rtl">
            <w:r w:rsidRPr="00455524">
              <w:rPr>
                <w:rFonts w:ascii="Calibri" w:hAnsi="Calibri"/>
                <w:szCs w:val="18"/>
                <w:rtl/>
              </w:rPr>
              <w:t xml:space="preserve">و"الملحق (ج) – </w:t>
            </w:r>
            <w:dir w:val="rtl">
              <w:r w:rsidRPr="00455524">
                <w:rPr>
                  <w:rFonts w:ascii="Calibri" w:hAnsi="Calibri"/>
                  <w:szCs w:val="18"/>
                  <w:rtl/>
                </w:rPr>
                <w:t>‏</w:t>
              </w:r>
              <w:dir w:val="rtl">
                <w:r w:rsidRPr="00455524">
                  <w:rPr>
                    <w:rFonts w:ascii="Calibri" w:hAnsi="Calibri"/>
                    <w:szCs w:val="18"/>
                    <w:rtl/>
                  </w:rPr>
                  <w:t>ملحق إجراءات وقائية إضافية</w:t>
                </w:r>
                <w:r w:rsidRPr="00455524">
                  <w:rPr>
                    <w:rFonts w:ascii="Calibri" w:hAnsi="Calibri"/>
                    <w:szCs w:val="18"/>
                    <w:rtl/>
                  </w:rPr>
                  <w:t xml:space="preserve">‬". </w:t>
                </w:r>
                <w:r w:rsidR="00786D72" w:rsidRPr="00455524">
                  <w:rPr>
                    <w:szCs w:val="18"/>
                  </w:rPr>
                  <w:t>‬</w:t>
                </w:r>
                <w:r w:rsidR="00786D72" w:rsidRPr="00455524">
                  <w:rPr>
                    <w:szCs w:val="18"/>
                  </w:rPr>
                  <w:t>‬</w:t>
                </w:r>
                <w:r w:rsidR="00786D72" w:rsidRPr="00455524">
                  <w:rPr>
                    <w:szCs w:val="18"/>
                  </w:rPr>
                  <w:t>‬</w:t>
                </w:r>
                <w:r w:rsidR="00786D72" w:rsidRPr="00455524">
                  <w:rPr>
                    <w:szCs w:val="18"/>
                  </w:rPr>
                  <w:t>‬</w:t>
                </w:r>
                <w:r w:rsidR="00786D72" w:rsidRPr="00455524">
                  <w:rPr>
                    <w:szCs w:val="18"/>
                  </w:rPr>
                  <w:t>‬</w:t>
                </w:r>
                <w:r w:rsidR="00122568">
                  <w:t>‬</w:t>
                </w:r>
                <w:r w:rsidR="00122568">
                  <w:t>‬</w:t>
                </w:r>
                <w:r w:rsidR="00122568">
                  <w:t>‬</w:t>
                </w:r>
                <w:r w:rsidR="00122568">
                  <w:t>‬</w:t>
                </w:r>
                <w:r w:rsidR="00122568">
                  <w:t>‬</w:t>
                </w:r>
                <w:r>
                  <w:t>‬</w:t>
                </w:r>
                <w:r>
                  <w:t>‬</w:t>
                </w:r>
                <w:r>
                  <w:t>‬</w:t>
                </w:r>
                <w:r>
                  <w:t>‬</w:t>
                </w:r>
                <w:r>
                  <w:t>‬</w:t>
                </w:r>
                <w:r>
                  <w:t>‬</w:t>
                </w:r>
                <w:r>
                  <w:t>‬</w:t>
                </w:r>
                <w:r>
                  <w:t>‬</w:t>
                </w:r>
                <w:r>
                  <w:t>‬</w:t>
                </w:r>
                <w:r>
                  <w:t>‬</w:t>
                </w:r>
                <w:r>
                  <w:t>‬</w:t>
                </w:r>
                <w:r>
                  <w:t>‬</w:t>
                </w:r>
                <w:r>
                  <w:t>‬</w:t>
                </w:r>
                <w:r>
                  <w:t>‬</w:t>
                </w:r>
                <w:r>
                  <w:t>‬</w:t>
                </w:r>
                <w:r>
                  <w:t>‬</w:t>
                </w:r>
                <w:r>
                  <w:t>‬</w:t>
                </w:r>
                <w:r>
                  <w:t>‬</w:t>
                </w:r>
                <w:r>
                  <w:t>‬</w:t>
                </w:r>
                <w:r>
                  <w:t>‬</w:t>
                </w:r>
                <w:r>
                  <w:t>‬</w:t>
                </w:r>
                <w:r>
                  <w:t>‬</w:t>
                </w:r>
                <w:r>
                  <w:t>‬</w:t>
                </w:r>
                <w:r>
                  <w:t>‬</w:t>
                </w:r>
                <w:r>
                  <w:t>‬</w:t>
                </w:r>
                <w:r w:rsidR="008E3552">
                  <w:t>‬</w:t>
                </w:r>
                <w:r w:rsidR="008E3552">
                  <w:t>‬</w:t>
                </w:r>
                <w:r w:rsidR="008E3552">
                  <w:t>‬</w:t>
                </w:r>
                <w:r w:rsidR="008E3552">
                  <w:t>‬</w:t>
                </w:r>
                <w:r w:rsidR="008E3552">
                  <w:t>‬</w:t>
                </w:r>
              </w:dir>
            </w:dir>
          </w:dir>
        </w:dir>
      </w:dir>
    </w:p>
    <w:p w14:paraId="73BA0D8E" w14:textId="77777777" w:rsidR="00C85435" w:rsidRPr="00455524" w:rsidRDefault="00C85435" w:rsidP="002A4A50">
      <w:pPr>
        <w:pStyle w:val="ProductList-SubSubSectionHeading"/>
        <w:keepNext/>
        <w:spacing w:after="120"/>
        <w:outlineLvl w:val="1"/>
        <w:rPr>
          <w:rFonts w:ascii="Calibri" w:hAnsi="Calibri"/>
          <w:szCs w:val="18"/>
        </w:rPr>
      </w:pPr>
      <w:bookmarkStart w:id="159" w:name="_Toc155360379"/>
      <w:bookmarkEnd w:id="157"/>
      <w:r w:rsidRPr="001F55BF">
        <w:rPr>
          <w:rFonts w:ascii="Calibri" w:hAnsi="Calibri"/>
          <w:b w:val="0"/>
          <w:bCs/>
          <w:szCs w:val="18"/>
          <w:rtl/>
        </w:rPr>
        <w:t>كيفية الاتصال بشركة</w:t>
      </w:r>
      <w:r w:rsidRPr="00455524">
        <w:rPr>
          <w:rFonts w:ascii="Calibri" w:hAnsi="Calibri"/>
          <w:szCs w:val="18"/>
          <w:rtl/>
        </w:rPr>
        <w:t xml:space="preserve"> </w:t>
      </w:r>
      <w:r w:rsidRPr="00455524">
        <w:rPr>
          <w:rFonts w:ascii="Calibri" w:hAnsi="Calibri"/>
          <w:szCs w:val="18"/>
        </w:rPr>
        <w:t>Microsoft</w:t>
      </w:r>
      <w:bookmarkEnd w:id="147"/>
      <w:bookmarkEnd w:id="148"/>
      <w:bookmarkEnd w:id="149"/>
      <w:bookmarkEnd w:id="154"/>
      <w:bookmarkEnd w:id="159"/>
    </w:p>
    <w:p w14:paraId="43A6F074" w14:textId="77777777" w:rsidR="00C85435" w:rsidRPr="00455524" w:rsidRDefault="00C85435" w:rsidP="007829B6">
      <w:pPr>
        <w:pStyle w:val="ProductList-Body"/>
        <w:spacing w:after="120"/>
        <w:rPr>
          <w:rFonts w:ascii="Calibri" w:hAnsi="Calibri"/>
          <w:szCs w:val="18"/>
        </w:rPr>
      </w:pPr>
      <w:r w:rsidRPr="00455524">
        <w:rPr>
          <w:rFonts w:ascii="Calibri" w:hAnsi="Calibri"/>
          <w:szCs w:val="18"/>
          <w:rtl/>
        </w:rPr>
        <w:t xml:space="preserve">في حالة اقتناع العميل أن </w:t>
      </w:r>
      <w:r w:rsidRPr="00455524">
        <w:rPr>
          <w:rFonts w:ascii="Calibri" w:hAnsi="Calibri"/>
          <w:szCs w:val="18"/>
        </w:rPr>
        <w:t>Microsoft</w:t>
      </w:r>
      <w:r w:rsidRPr="00455524">
        <w:rPr>
          <w:rFonts w:ascii="Calibri" w:hAnsi="Calibri"/>
          <w:szCs w:val="18"/>
          <w:rtl/>
        </w:rPr>
        <w:t xml:space="preserve"> لا تلتزم بالتزامات الخصوصية أو الأمان الخاصة بها، يجوز للعميل الاتصال بدعم العملاء أو استخدام نموذج خصوصية </w:t>
      </w:r>
      <w:r w:rsidRPr="00455524">
        <w:rPr>
          <w:rFonts w:ascii="Calibri" w:hAnsi="Calibri"/>
          <w:szCs w:val="18"/>
        </w:rPr>
        <w:t>Microsoft</w:t>
      </w:r>
      <w:r w:rsidRPr="00455524">
        <w:rPr>
          <w:rFonts w:ascii="Calibri" w:hAnsi="Calibri"/>
          <w:szCs w:val="18"/>
          <w:rtl/>
        </w:rPr>
        <w:t xml:space="preserve"> على الويب، على الموقع </w:t>
      </w:r>
      <w:hyperlink r:id="rId25" w:history="1">
        <w:r w:rsidRPr="00455524">
          <w:rPr>
            <w:rStyle w:val="Hyperlink"/>
            <w:rFonts w:ascii="Calibri" w:hAnsi="Calibri"/>
            <w:szCs w:val="18"/>
            <w:lang w:bidi=""/>
          </w:rPr>
          <w:t>http://go.microsoft.com/?linkid=9846224</w:t>
        </w:r>
      </w:hyperlink>
      <w:r w:rsidRPr="00455524">
        <w:rPr>
          <w:rFonts w:ascii="Calibri" w:hAnsi="Calibri"/>
          <w:szCs w:val="18"/>
          <w:rtl/>
        </w:rPr>
        <w:t xml:space="preserve">. عنوان المراسلات الخاص بـ </w:t>
      </w:r>
      <w:r w:rsidRPr="00455524">
        <w:rPr>
          <w:rFonts w:ascii="Calibri" w:hAnsi="Calibri"/>
          <w:szCs w:val="18"/>
        </w:rPr>
        <w:t>Microsoft</w:t>
      </w:r>
      <w:r w:rsidRPr="00455524">
        <w:rPr>
          <w:rFonts w:ascii="Calibri" w:hAnsi="Calibri"/>
          <w:szCs w:val="18"/>
          <w:rtl/>
        </w:rPr>
        <w:t xml:space="preserve"> هو: </w:t>
      </w:r>
    </w:p>
    <w:p w14:paraId="76637352" w14:textId="77777777" w:rsidR="00C85435" w:rsidRPr="001827A1" w:rsidRDefault="00C85435" w:rsidP="00741E10">
      <w:pPr>
        <w:pStyle w:val="ProductList-Body"/>
        <w:keepNext/>
        <w:ind w:left="187"/>
        <w:rPr>
          <w:rFonts w:ascii="Calibri" w:hAnsi="Calibri"/>
          <w:b/>
          <w:szCs w:val="18"/>
        </w:rPr>
      </w:pPr>
      <w:r w:rsidRPr="001827A1">
        <w:rPr>
          <w:rFonts w:ascii="Calibri" w:hAnsi="Calibri"/>
          <w:bCs/>
          <w:szCs w:val="18"/>
          <w:rtl/>
        </w:rPr>
        <w:t>خصوصية خدمة المؤسسة من</w:t>
      </w:r>
      <w:r w:rsidRPr="001827A1">
        <w:rPr>
          <w:rFonts w:ascii="Calibri" w:hAnsi="Calibri"/>
          <w:b/>
          <w:szCs w:val="18"/>
          <w:rtl/>
        </w:rPr>
        <w:t xml:space="preserve"> </w:t>
      </w:r>
      <w:r w:rsidRPr="001827A1">
        <w:rPr>
          <w:rFonts w:ascii="Calibri" w:hAnsi="Calibri"/>
          <w:b/>
          <w:szCs w:val="18"/>
        </w:rPr>
        <w:t>Microsoft</w:t>
      </w:r>
    </w:p>
    <w:p w14:paraId="604C012E" w14:textId="77777777" w:rsidR="00C85435" w:rsidRPr="00455524" w:rsidRDefault="00C85435" w:rsidP="002D3CCD">
      <w:pPr>
        <w:pStyle w:val="ProductList-Body"/>
        <w:ind w:left="180"/>
        <w:rPr>
          <w:rFonts w:ascii="Calibri" w:hAnsi="Calibri"/>
          <w:szCs w:val="18"/>
        </w:rPr>
      </w:pPr>
      <w:r w:rsidRPr="00455524">
        <w:rPr>
          <w:rFonts w:ascii="Calibri" w:hAnsi="Calibri"/>
          <w:szCs w:val="18"/>
        </w:rPr>
        <w:t>Microsoft Corporation</w:t>
      </w:r>
    </w:p>
    <w:p w14:paraId="5ED62D3B" w14:textId="77777777" w:rsidR="00C85435" w:rsidRPr="00455524" w:rsidRDefault="00C85435" w:rsidP="002D3CCD">
      <w:pPr>
        <w:pStyle w:val="ProductList-Body"/>
        <w:ind w:left="180"/>
        <w:rPr>
          <w:rFonts w:ascii="Calibri" w:hAnsi="Calibri"/>
          <w:szCs w:val="18"/>
        </w:rPr>
      </w:pPr>
      <w:r w:rsidRPr="00455524">
        <w:rPr>
          <w:rFonts w:ascii="Calibri" w:hAnsi="Calibri"/>
          <w:szCs w:val="18"/>
        </w:rPr>
        <w:t>One Microsoft Way</w:t>
      </w:r>
    </w:p>
    <w:p w14:paraId="5992235F" w14:textId="77777777" w:rsidR="00C85435" w:rsidRPr="00455524" w:rsidRDefault="00C85435" w:rsidP="002D3CCD">
      <w:pPr>
        <w:pStyle w:val="ProductList-Body"/>
        <w:spacing w:after="120"/>
        <w:ind w:left="180"/>
        <w:rPr>
          <w:rFonts w:ascii="Calibri" w:hAnsi="Calibri"/>
          <w:szCs w:val="18"/>
        </w:rPr>
      </w:pPr>
      <w:r w:rsidRPr="00455524">
        <w:rPr>
          <w:rFonts w:ascii="Calibri" w:hAnsi="Calibri"/>
          <w:szCs w:val="18"/>
          <w:lang w:bidi=""/>
        </w:rPr>
        <w:t>Redmond, Washington 98052 USA</w:t>
      </w:r>
    </w:p>
    <w:p w14:paraId="5172DD35" w14:textId="77777777" w:rsidR="00C85435" w:rsidRPr="00455524" w:rsidRDefault="00C85435" w:rsidP="002D3CCD">
      <w:pPr>
        <w:pStyle w:val="ProductList-Body"/>
        <w:spacing w:after="120"/>
        <w:rPr>
          <w:rFonts w:ascii="Calibri" w:hAnsi="Calibri"/>
          <w:szCs w:val="18"/>
        </w:rPr>
      </w:pPr>
      <w:r w:rsidRPr="00455524">
        <w:rPr>
          <w:rFonts w:ascii="Calibri" w:hAnsi="Calibri"/>
          <w:szCs w:val="18"/>
          <w:rtl/>
        </w:rPr>
        <w:t xml:space="preserve">تعتبر شركة </w:t>
      </w:r>
      <w:r w:rsidRPr="00455524">
        <w:rPr>
          <w:rFonts w:ascii="Calibri" w:hAnsi="Calibri"/>
          <w:szCs w:val="18"/>
        </w:rPr>
        <w:t>Microsoft Ireland Operations Limited</w:t>
      </w:r>
      <w:r w:rsidRPr="00455524">
        <w:rPr>
          <w:rFonts w:ascii="Calibri" w:hAnsi="Calibri"/>
          <w:szCs w:val="18"/>
          <w:rtl/>
        </w:rPr>
        <w:t xml:space="preserve"> ممثل حماية بيانات </w:t>
      </w:r>
      <w:r w:rsidRPr="00455524">
        <w:rPr>
          <w:rFonts w:ascii="Calibri" w:hAnsi="Calibri"/>
          <w:szCs w:val="18"/>
        </w:rPr>
        <w:t>Microsoft</w:t>
      </w:r>
      <w:r w:rsidRPr="00455524">
        <w:rPr>
          <w:rFonts w:ascii="Calibri" w:hAnsi="Calibri"/>
          <w:szCs w:val="18"/>
          <w:rtl/>
        </w:rPr>
        <w:t xml:space="preserve"> في المنطقة الاقتصادية الأوروبية وسويسرا.</w:t>
      </w:r>
      <w:r w:rsidRPr="00455524">
        <w:rPr>
          <w:rFonts w:ascii="Calibri" w:hAnsi="Calibri"/>
          <w:szCs w:val="18"/>
          <w:rtl/>
        </w:rPr>
        <w:t xml:space="preserve">‬ ويمكن الوصول إلى ممثل الخصوصية في شركة </w:t>
      </w:r>
      <w:r w:rsidRPr="00455524">
        <w:rPr>
          <w:rFonts w:ascii="Calibri" w:hAnsi="Calibri"/>
          <w:szCs w:val="18"/>
        </w:rPr>
        <w:t>Microsoft Ireland Operations Limited</w:t>
      </w:r>
      <w:r w:rsidRPr="00455524">
        <w:rPr>
          <w:rFonts w:ascii="Calibri" w:hAnsi="Calibri"/>
          <w:szCs w:val="18"/>
          <w:rtl/>
        </w:rPr>
        <w:t xml:space="preserve"> على العنوان التالي:</w:t>
      </w:r>
    </w:p>
    <w:p w14:paraId="3E9D12E5" w14:textId="77777777" w:rsidR="00C85435" w:rsidRPr="00455524" w:rsidRDefault="00C85435" w:rsidP="002D3CCD">
      <w:pPr>
        <w:pStyle w:val="ProductList-Body"/>
        <w:ind w:left="187"/>
        <w:rPr>
          <w:rFonts w:ascii="Calibri" w:hAnsi="Calibri"/>
          <w:szCs w:val="18"/>
        </w:rPr>
      </w:pPr>
      <w:r w:rsidRPr="00455524">
        <w:rPr>
          <w:rFonts w:ascii="Calibri" w:hAnsi="Calibri"/>
          <w:b/>
          <w:szCs w:val="18"/>
        </w:rPr>
        <w:t>Microsoft Ireland Operations, Ltd.</w:t>
      </w:r>
    </w:p>
    <w:p w14:paraId="2AEAB076" w14:textId="002E9649" w:rsidR="00C85435" w:rsidRPr="00455524" w:rsidRDefault="001827A1" w:rsidP="002D3CCD">
      <w:pPr>
        <w:pStyle w:val="ProductList-Body"/>
        <w:ind w:left="180"/>
        <w:rPr>
          <w:rFonts w:ascii="Calibri" w:hAnsi="Calibri"/>
          <w:szCs w:val="18"/>
        </w:rPr>
      </w:pPr>
      <w:r w:rsidRPr="006366A8">
        <w:t>Attn</w:t>
      </w:r>
      <w:r w:rsidR="00C85435" w:rsidRPr="00455524">
        <w:rPr>
          <w:rFonts w:ascii="Calibri" w:hAnsi="Calibri"/>
          <w:szCs w:val="18"/>
          <w:rtl/>
        </w:rPr>
        <w:t>: حماية البيانات</w:t>
      </w:r>
    </w:p>
    <w:p w14:paraId="08806D78" w14:textId="77777777" w:rsidR="00C85435" w:rsidRPr="00455524" w:rsidRDefault="00C85435" w:rsidP="002D3CCD">
      <w:pPr>
        <w:pStyle w:val="ProductList-Body"/>
        <w:ind w:left="180"/>
        <w:rPr>
          <w:rFonts w:ascii="Calibri" w:hAnsi="Calibri"/>
          <w:szCs w:val="18"/>
        </w:rPr>
      </w:pPr>
      <w:r w:rsidRPr="00455524">
        <w:rPr>
          <w:rFonts w:ascii="Calibri" w:hAnsi="Calibri"/>
          <w:szCs w:val="18"/>
        </w:rPr>
        <w:t>One Microsoft Place</w:t>
      </w:r>
    </w:p>
    <w:p w14:paraId="41F45CD3" w14:textId="77777777" w:rsidR="00C85435" w:rsidRPr="00455524" w:rsidRDefault="00C85435" w:rsidP="002D3CCD">
      <w:pPr>
        <w:pStyle w:val="ProductList-Body"/>
        <w:ind w:left="180"/>
        <w:rPr>
          <w:rFonts w:ascii="Calibri" w:hAnsi="Calibri"/>
          <w:szCs w:val="18"/>
        </w:rPr>
      </w:pPr>
      <w:r w:rsidRPr="00455524">
        <w:rPr>
          <w:rFonts w:ascii="Calibri" w:hAnsi="Calibri"/>
          <w:szCs w:val="18"/>
        </w:rPr>
        <w:t>South County Business Park</w:t>
      </w:r>
    </w:p>
    <w:p w14:paraId="5699E863" w14:textId="77777777" w:rsidR="00C85435" w:rsidRPr="00455524" w:rsidRDefault="00C85435" w:rsidP="002D3CCD">
      <w:pPr>
        <w:pStyle w:val="ProductList-Body"/>
        <w:ind w:left="180"/>
        <w:rPr>
          <w:rFonts w:ascii="Calibri" w:hAnsi="Calibri"/>
          <w:szCs w:val="18"/>
        </w:rPr>
      </w:pPr>
      <w:proofErr w:type="spellStart"/>
      <w:r w:rsidRPr="00455524">
        <w:rPr>
          <w:rFonts w:ascii="Calibri" w:hAnsi="Calibri"/>
          <w:szCs w:val="18"/>
        </w:rPr>
        <w:t>Leopardstown</w:t>
      </w:r>
      <w:proofErr w:type="spellEnd"/>
    </w:p>
    <w:p w14:paraId="697500B8" w14:textId="77777777" w:rsidR="00C85435" w:rsidRPr="00455524" w:rsidRDefault="00C85435" w:rsidP="002D3CCD">
      <w:pPr>
        <w:pStyle w:val="ProductList-Body"/>
        <w:spacing w:after="120"/>
        <w:ind w:left="180"/>
        <w:rPr>
          <w:rFonts w:ascii="Calibri" w:hAnsi="Calibri"/>
          <w:szCs w:val="18"/>
        </w:rPr>
      </w:pPr>
      <w:r w:rsidRPr="00455524">
        <w:rPr>
          <w:rFonts w:ascii="Calibri" w:hAnsi="Calibri"/>
          <w:szCs w:val="18"/>
          <w:lang w:bidi=""/>
        </w:rPr>
        <w:t>Dublin 18, D18 P521, Ireland</w:t>
      </w:r>
      <w:bookmarkStart w:id="160" w:name="_Hlk495669384"/>
      <w:bookmarkStart w:id="161" w:name="_Toc431459514"/>
      <w:bookmarkStart w:id="162" w:name="DataProcessingTerms"/>
      <w:bookmarkStart w:id="163" w:name="_Toc489605587"/>
    </w:p>
    <w:bookmarkEnd w:id="160"/>
    <w:bookmarkEnd w:id="161"/>
    <w:bookmarkEnd w:id="162"/>
    <w:bookmarkEnd w:id="163"/>
    <w:p w14:paraId="62F63AB2" w14:textId="43AAC3B8" w:rsidR="0074788A" w:rsidRPr="00333C80" w:rsidRDefault="00F361BB" w:rsidP="0074788A">
      <w:pPr>
        <w:pStyle w:val="ProductList-Body"/>
        <w:shd w:val="clear" w:color="auto" w:fill="A6A6A6" w:themeFill="background1" w:themeFillShade="A6"/>
        <w:spacing w:after="120"/>
        <w:jc w:val="right"/>
        <w:rPr>
          <w:rFonts w:ascii="Calibri" w:hAnsi="Calibri"/>
        </w:rPr>
      </w:pPr>
      <w:r w:rsidRPr="00333C80">
        <w:rPr>
          <w:rFonts w:ascii="Calibri" w:hAnsi="Calibri"/>
        </w:rPr>
        <w:fldChar w:fldCharType="begin"/>
      </w:r>
      <w:r w:rsidRPr="00333C80">
        <w:rPr>
          <w:rFonts w:ascii="Calibri" w:hAnsi="Calibri"/>
        </w:rPr>
        <w:instrText>HYPERLINK \l "TableofContents"</w:instrText>
      </w:r>
      <w:r w:rsidRPr="00333C80">
        <w:rPr>
          <w:rFonts w:ascii="Calibri" w:hAnsi="Calibri"/>
        </w:rPr>
      </w:r>
      <w:r w:rsidRPr="00333C80">
        <w:rPr>
          <w:rFonts w:ascii="Calibri" w:hAnsi="Calibri"/>
        </w:rPr>
        <w:fldChar w:fldCharType="separate"/>
      </w:r>
      <w:r w:rsidRPr="00333C80">
        <w:rPr>
          <w:rStyle w:val="Hyperlink"/>
          <w:rFonts w:ascii="Calibri" w:hAnsi="Calibri"/>
          <w:sz w:val="16"/>
          <w:szCs w:val="16"/>
          <w:rtl/>
        </w:rPr>
        <w:t>جدول المحتويات</w:t>
      </w:r>
      <w:r w:rsidRPr="00333C80">
        <w:rPr>
          <w:rFonts w:ascii="Calibri" w:hAnsi="Calibri"/>
        </w:rPr>
        <w:fldChar w:fldCharType="end"/>
      </w:r>
      <w:r w:rsidRPr="00333C80">
        <w:rPr>
          <w:rFonts w:ascii="Calibri" w:hAnsi="Calibri"/>
          <w:sz w:val="16"/>
          <w:szCs w:val="16"/>
          <w:rtl/>
        </w:rPr>
        <w:t xml:space="preserve"> / </w:t>
      </w:r>
      <w:hyperlink w:anchor="GeneralTerms" w:tooltip="الشروط العامة" w:history="1">
        <w:r w:rsidRPr="00333C80">
          <w:rPr>
            <w:rStyle w:val="Hyperlink"/>
            <w:rFonts w:ascii="Calibri" w:hAnsi="Calibri"/>
            <w:sz w:val="16"/>
            <w:szCs w:val="16"/>
            <w:rtl/>
          </w:rPr>
          <w:t>الشروط العامة</w:t>
        </w:r>
      </w:hyperlink>
    </w:p>
    <w:p w14:paraId="0B83B18F" w14:textId="77777777" w:rsidR="001867D2" w:rsidRPr="00333C80" w:rsidRDefault="001867D2" w:rsidP="007829B6">
      <w:pPr>
        <w:pStyle w:val="ProductList-Body"/>
        <w:spacing w:after="120"/>
        <w:rPr>
          <w:rFonts w:ascii="Calibri" w:hAnsi="Calibri"/>
        </w:rPr>
      </w:pPr>
    </w:p>
    <w:p w14:paraId="10EF88D6" w14:textId="6F903D11" w:rsidR="001867D2" w:rsidRPr="00333C80" w:rsidRDefault="001867D2" w:rsidP="007829B6">
      <w:pPr>
        <w:pStyle w:val="ProductList-Body"/>
        <w:spacing w:after="120"/>
        <w:rPr>
          <w:rFonts w:ascii="Calibri" w:hAnsi="Calibri"/>
        </w:rPr>
        <w:sectPr w:rsidR="001867D2" w:rsidRPr="00333C80" w:rsidSect="0051121F">
          <w:footerReference w:type="default" r:id="rId26"/>
          <w:footerReference w:type="first" r:id="rId27"/>
          <w:type w:val="continuous"/>
          <w:pgSz w:w="12240" w:h="15840"/>
          <w:pgMar w:top="1440" w:right="720" w:bottom="1440" w:left="720" w:header="720" w:footer="720" w:gutter="0"/>
          <w:cols w:space="720"/>
          <w:titlePg/>
          <w:bidi/>
          <w:docGrid w:linePitch="360"/>
        </w:sectPr>
      </w:pPr>
    </w:p>
    <w:p w14:paraId="47EE7675" w14:textId="0B1A0366" w:rsidR="000E6ED8" w:rsidRPr="001827A1" w:rsidRDefault="00301AD6" w:rsidP="007829B6">
      <w:pPr>
        <w:pStyle w:val="ProductList-SectionHeading"/>
        <w:spacing w:after="120"/>
        <w:outlineLvl w:val="0"/>
        <w:rPr>
          <w:rFonts w:ascii="Calibri" w:hAnsi="Calibri"/>
          <w:szCs w:val="40"/>
        </w:rPr>
      </w:pPr>
      <w:bookmarkStart w:id="164" w:name="_Toc155360380"/>
      <w:r w:rsidRPr="001827A1">
        <w:rPr>
          <w:rFonts w:ascii="Calibri" w:hAnsi="Calibri"/>
          <w:szCs w:val="40"/>
          <w:rtl/>
        </w:rPr>
        <w:t>الملحق أ - تدابير الأمان</w:t>
      </w:r>
      <w:bookmarkEnd w:id="164"/>
    </w:p>
    <w:p w14:paraId="142FF82A" w14:textId="2263C715" w:rsidR="006A13BF" w:rsidRPr="001827A1" w:rsidRDefault="006A13BF" w:rsidP="006A13BF">
      <w:pPr>
        <w:pStyle w:val="ProductList-Body"/>
        <w:spacing w:after="120"/>
        <w:rPr>
          <w:rFonts w:ascii="Calibri" w:hAnsi="Calibri"/>
          <w:szCs w:val="18"/>
        </w:rPr>
      </w:pPr>
      <w:r w:rsidRPr="001827A1">
        <w:rPr>
          <w:rFonts w:ascii="Calibri" w:hAnsi="Calibri"/>
          <w:szCs w:val="18"/>
          <w:rtl/>
        </w:rPr>
        <w:t xml:space="preserve">طبقت </w:t>
      </w:r>
      <w:r w:rsidRPr="001827A1">
        <w:rPr>
          <w:rFonts w:ascii="Calibri" w:hAnsi="Calibri"/>
          <w:szCs w:val="18"/>
        </w:rPr>
        <w:t>Microsoft</w:t>
      </w:r>
      <w:r w:rsidRPr="001827A1">
        <w:rPr>
          <w:rFonts w:ascii="Calibri" w:hAnsi="Calibri"/>
          <w:szCs w:val="18"/>
          <w:rtl/>
        </w:rPr>
        <w:t xml:space="preserve"> تدابير الأمان التالية الخاصة ببيانات العميل في الخدمات الأساسية عبر الإنترنت وبيانات الخدمات الاحترافية وستحافظ عليها، حيث تمثل، بالإضافة إلى التزامات الأمان الواردة في ملحق </w:t>
      </w:r>
      <w:r w:rsidRPr="001827A1">
        <w:rPr>
          <w:rFonts w:ascii="Calibri" w:hAnsi="Calibri"/>
          <w:szCs w:val="18"/>
        </w:rPr>
        <w:t>DPA</w:t>
      </w:r>
      <w:r w:rsidRPr="001827A1">
        <w:rPr>
          <w:rFonts w:ascii="Calibri" w:hAnsi="Calibri"/>
          <w:szCs w:val="18"/>
          <w:rtl/>
        </w:rPr>
        <w:t xml:space="preserve"> هذا (بما في ذلك شروط لائحة </w:t>
      </w:r>
      <w:r w:rsidRPr="001827A1">
        <w:rPr>
          <w:rFonts w:ascii="Calibri" w:hAnsi="Calibri"/>
          <w:szCs w:val="18"/>
        </w:rPr>
        <w:t>GDPR</w:t>
      </w:r>
      <w:r w:rsidRPr="001827A1">
        <w:rPr>
          <w:rFonts w:ascii="Calibri" w:hAnsi="Calibri"/>
          <w:szCs w:val="18"/>
          <w:rtl/>
        </w:rPr>
        <w:t xml:space="preserve">)، مسؤولية </w:t>
      </w:r>
      <w:r w:rsidRPr="001827A1">
        <w:rPr>
          <w:rFonts w:ascii="Calibri" w:hAnsi="Calibri"/>
          <w:szCs w:val="18"/>
        </w:rPr>
        <w:t>Microsoft</w:t>
      </w:r>
      <w:r w:rsidRPr="001827A1">
        <w:rPr>
          <w:rFonts w:ascii="Calibri" w:hAnsi="Calibri"/>
          <w:szCs w:val="18"/>
          <w:rtl/>
        </w:rPr>
        <w:t xml:space="preserve"> وحدها فيما يتعلق بأمان تلك البيانات.</w:t>
      </w:r>
    </w:p>
    <w:tbl>
      <w:tblPr>
        <w:tblStyle w:val="TableGrid"/>
        <w:bidiVisual/>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rsidRPr="00333C80" w14:paraId="7F53108D" w14:textId="77777777" w:rsidTr="003452D9">
        <w:trPr>
          <w:tblHeader/>
        </w:trPr>
        <w:tc>
          <w:tcPr>
            <w:tcW w:w="2610" w:type="dxa"/>
            <w:shd w:val="clear" w:color="auto" w:fill="0072C6"/>
          </w:tcPr>
          <w:p w14:paraId="10792578" w14:textId="77777777" w:rsidR="006A13BF" w:rsidRPr="00333C80" w:rsidRDefault="006A13BF" w:rsidP="003452D9">
            <w:pPr>
              <w:pStyle w:val="ProductList-Body"/>
              <w:spacing w:after="120"/>
              <w:rPr>
                <w:rFonts w:ascii="Calibri" w:hAnsi="Calibri"/>
                <w:color w:val="FFFFFF" w:themeColor="background1"/>
                <w:sz w:val="16"/>
                <w:szCs w:val="16"/>
              </w:rPr>
            </w:pPr>
            <w:r w:rsidRPr="00333C80">
              <w:rPr>
                <w:rFonts w:ascii="Calibri" w:hAnsi="Calibri"/>
                <w:color w:val="FFFFFF" w:themeColor="background1"/>
                <w:sz w:val="16"/>
                <w:szCs w:val="16"/>
                <w:rtl/>
              </w:rPr>
              <w:t>المجال</w:t>
            </w:r>
          </w:p>
        </w:tc>
        <w:tc>
          <w:tcPr>
            <w:tcW w:w="8190" w:type="dxa"/>
            <w:shd w:val="clear" w:color="auto" w:fill="0072C6"/>
          </w:tcPr>
          <w:p w14:paraId="129F2B76" w14:textId="77777777" w:rsidR="006A13BF" w:rsidRPr="00D75C93" w:rsidRDefault="006A13BF" w:rsidP="003452D9">
            <w:pPr>
              <w:pStyle w:val="ProductList-Body"/>
              <w:spacing w:after="120"/>
              <w:rPr>
                <w:rFonts w:ascii="Calibri" w:hAnsi="Calibri"/>
                <w:color w:val="FFFFFF" w:themeColor="background1"/>
                <w:sz w:val="16"/>
                <w:szCs w:val="16"/>
              </w:rPr>
            </w:pPr>
            <w:r w:rsidRPr="00D75C93">
              <w:rPr>
                <w:rFonts w:ascii="Calibri" w:hAnsi="Calibri"/>
                <w:color w:val="FFFFFF" w:themeColor="background1"/>
                <w:sz w:val="16"/>
                <w:szCs w:val="16"/>
                <w:rtl/>
              </w:rPr>
              <w:t>الممارسات</w:t>
            </w:r>
          </w:p>
        </w:tc>
      </w:tr>
      <w:tr w:rsidR="005E5A7A" w:rsidRPr="00333C80" w14:paraId="7ED2E08F" w14:textId="77777777" w:rsidTr="003452D9">
        <w:tc>
          <w:tcPr>
            <w:tcW w:w="2610" w:type="dxa"/>
            <w:vAlign w:val="center"/>
          </w:tcPr>
          <w:p w14:paraId="30AEE464" w14:textId="77777777" w:rsidR="006A13BF" w:rsidRPr="00333C80" w:rsidRDefault="006A13BF" w:rsidP="003452D9">
            <w:pPr>
              <w:pStyle w:val="ProductList-Body"/>
              <w:spacing w:after="120"/>
              <w:rPr>
                <w:rFonts w:ascii="Calibri" w:hAnsi="Calibri"/>
                <w:sz w:val="16"/>
                <w:szCs w:val="16"/>
              </w:rPr>
            </w:pPr>
            <w:r w:rsidRPr="00333C80">
              <w:rPr>
                <w:rFonts w:ascii="Calibri" w:hAnsi="Calibri"/>
                <w:sz w:val="16"/>
                <w:szCs w:val="16"/>
                <w:rtl/>
              </w:rPr>
              <w:t>تنظيم أمن المعلومات</w:t>
            </w:r>
          </w:p>
        </w:tc>
        <w:tc>
          <w:tcPr>
            <w:tcW w:w="8190" w:type="dxa"/>
          </w:tcPr>
          <w:p w14:paraId="407C8AD9" w14:textId="77777777" w:rsidR="006A13BF" w:rsidRPr="00D75C93" w:rsidRDefault="006A13BF" w:rsidP="003452D9">
            <w:pPr>
              <w:pStyle w:val="ProductList-Body"/>
              <w:spacing w:after="120"/>
              <w:rPr>
                <w:rFonts w:ascii="Calibri" w:hAnsi="Calibri"/>
                <w:sz w:val="16"/>
                <w:szCs w:val="16"/>
              </w:rPr>
            </w:pPr>
            <w:r w:rsidRPr="000757BD">
              <w:rPr>
                <w:rFonts w:ascii="Calibri" w:hAnsi="Calibri"/>
                <w:bCs/>
                <w:sz w:val="16"/>
                <w:szCs w:val="16"/>
                <w:rtl/>
              </w:rPr>
              <w:t>ملكية الأمن.</w:t>
            </w:r>
            <w:r w:rsidRPr="00D75C93">
              <w:rPr>
                <w:rFonts w:ascii="Calibri" w:hAnsi="Calibri"/>
                <w:sz w:val="16"/>
                <w:szCs w:val="16"/>
                <w:rtl/>
              </w:rPr>
              <w:t xml:space="preserve"> قامت </w:t>
            </w:r>
            <w:r w:rsidRPr="00D75C93">
              <w:rPr>
                <w:rFonts w:ascii="Calibri" w:hAnsi="Calibri"/>
                <w:sz w:val="16"/>
                <w:szCs w:val="16"/>
              </w:rPr>
              <w:t>Microsoft</w:t>
            </w:r>
            <w:r w:rsidRPr="00D75C93">
              <w:rPr>
                <w:rFonts w:ascii="Calibri" w:hAnsi="Calibri"/>
                <w:sz w:val="16"/>
                <w:szCs w:val="16"/>
                <w:rtl/>
              </w:rPr>
              <w:t xml:space="preserve"> بتعيين موظف أمن واحد أو أكثر يكون مسؤولاً عن تنسيق قواعد وإجراءات الأمن ومراقبتها.</w:t>
            </w:r>
          </w:p>
          <w:p w14:paraId="04E77B5B" w14:textId="2837B313" w:rsidR="006A13BF" w:rsidRPr="00D75C93" w:rsidRDefault="006A13BF" w:rsidP="003452D9">
            <w:pPr>
              <w:pStyle w:val="ProductList-Body"/>
              <w:spacing w:after="120"/>
              <w:rPr>
                <w:rFonts w:ascii="Calibri" w:hAnsi="Calibri"/>
                <w:sz w:val="16"/>
                <w:szCs w:val="16"/>
              </w:rPr>
            </w:pPr>
            <w:r w:rsidRPr="000757BD">
              <w:rPr>
                <w:rFonts w:ascii="Calibri" w:hAnsi="Calibri"/>
                <w:bCs/>
                <w:sz w:val="16"/>
                <w:szCs w:val="16"/>
                <w:rtl/>
              </w:rPr>
              <w:t>الأدوار والمسؤوليات المتعلقة بالأمن.</w:t>
            </w:r>
            <w:r w:rsidRPr="00D75C93">
              <w:rPr>
                <w:rFonts w:ascii="Calibri" w:hAnsi="Calibri"/>
                <w:sz w:val="16"/>
                <w:szCs w:val="16"/>
                <w:rtl/>
              </w:rPr>
              <w:t xml:space="preserve"> يخضع موظفو </w:t>
            </w:r>
            <w:r w:rsidRPr="00D75C93">
              <w:rPr>
                <w:rFonts w:ascii="Calibri" w:hAnsi="Calibri"/>
                <w:sz w:val="16"/>
                <w:szCs w:val="16"/>
              </w:rPr>
              <w:t>Microsoft</w:t>
            </w:r>
            <w:r w:rsidRPr="00D75C93">
              <w:rPr>
                <w:rFonts w:ascii="Calibri" w:hAnsi="Calibri"/>
                <w:sz w:val="16"/>
                <w:szCs w:val="16"/>
                <w:rtl/>
              </w:rPr>
              <w:t xml:space="preserve"> المسموح لهم بالوصول إلى بيانات العميل وبيانات الخدمات الاحترافية لالتزامات السرية.</w:t>
            </w:r>
          </w:p>
          <w:p w14:paraId="3F740157" w14:textId="22E7BB6A" w:rsidR="006A13BF" w:rsidRPr="00D75C93" w:rsidRDefault="006A13BF" w:rsidP="003452D9">
            <w:pPr>
              <w:pStyle w:val="ProductList-Body"/>
              <w:spacing w:after="120"/>
              <w:rPr>
                <w:rFonts w:ascii="Calibri" w:hAnsi="Calibri"/>
                <w:sz w:val="16"/>
                <w:szCs w:val="16"/>
              </w:rPr>
            </w:pPr>
            <w:r w:rsidRPr="000757BD">
              <w:rPr>
                <w:rFonts w:ascii="Calibri" w:hAnsi="Calibri"/>
                <w:bCs/>
                <w:sz w:val="16"/>
                <w:szCs w:val="16"/>
                <w:rtl/>
              </w:rPr>
              <w:t>برنامج إدارة المخاطر.</w:t>
            </w:r>
            <w:r w:rsidRPr="00D75C93">
              <w:rPr>
                <w:rFonts w:ascii="Calibri" w:hAnsi="Calibri"/>
                <w:sz w:val="16"/>
                <w:szCs w:val="16"/>
                <w:rtl/>
              </w:rPr>
              <w:t xml:space="preserve"> أجرت </w:t>
            </w:r>
            <w:r w:rsidRPr="00D75C93">
              <w:rPr>
                <w:rFonts w:ascii="Calibri" w:hAnsi="Calibri"/>
                <w:sz w:val="16"/>
                <w:szCs w:val="16"/>
              </w:rPr>
              <w:t>Microsoft</w:t>
            </w:r>
            <w:r w:rsidRPr="00D75C93">
              <w:rPr>
                <w:rFonts w:ascii="Calibri" w:hAnsi="Calibri"/>
                <w:sz w:val="16"/>
                <w:szCs w:val="16"/>
                <w:rtl/>
              </w:rPr>
              <w:t xml:space="preserve"> تقييمًا للمخاطر قبل معالجة بيانات العميل أو إطلاق خدمة الخدمات عبر الإنترنت وقبل معالجة بيانات الخدمات الاحترافية أو إطلاق الخدمات الاحترافية.</w:t>
            </w:r>
          </w:p>
          <w:p w14:paraId="606431AF" w14:textId="77777777" w:rsidR="006A13BF" w:rsidRPr="00D75C93" w:rsidRDefault="006A13BF" w:rsidP="003452D9">
            <w:pPr>
              <w:pStyle w:val="ProductList-Body"/>
              <w:spacing w:after="120"/>
              <w:rPr>
                <w:rFonts w:ascii="Calibri" w:hAnsi="Calibri"/>
                <w:sz w:val="16"/>
                <w:szCs w:val="16"/>
              </w:rPr>
            </w:pPr>
            <w:r w:rsidRPr="00D75C93">
              <w:rPr>
                <w:rFonts w:ascii="Calibri" w:hAnsi="Calibri"/>
                <w:sz w:val="16"/>
                <w:szCs w:val="16"/>
                <w:rtl/>
              </w:rPr>
              <w:t xml:space="preserve">تحتفظ </w:t>
            </w:r>
            <w:r w:rsidRPr="00D75C93">
              <w:rPr>
                <w:rFonts w:ascii="Calibri" w:hAnsi="Calibri"/>
                <w:sz w:val="16"/>
                <w:szCs w:val="16"/>
              </w:rPr>
              <w:t>Microsoft</w:t>
            </w:r>
            <w:r w:rsidRPr="00D75C93">
              <w:rPr>
                <w:rFonts w:ascii="Calibri" w:hAnsi="Calibri"/>
                <w:sz w:val="16"/>
                <w:szCs w:val="16"/>
                <w:rtl/>
              </w:rPr>
              <w:t xml:space="preserve"> بوثائق الأمن الخاصة بها وفقًا لمتطلبات الاستبقاء بعد أن تكون غير سارية المفعول.</w:t>
            </w:r>
          </w:p>
        </w:tc>
      </w:tr>
      <w:tr w:rsidR="005E5A7A" w:rsidRPr="00333C80" w14:paraId="2389CD85" w14:textId="77777777" w:rsidTr="003452D9">
        <w:tc>
          <w:tcPr>
            <w:tcW w:w="2610" w:type="dxa"/>
            <w:vAlign w:val="center"/>
          </w:tcPr>
          <w:p w14:paraId="7AFDD3EB" w14:textId="77777777" w:rsidR="006A13BF" w:rsidRPr="00333C80" w:rsidRDefault="006A13BF" w:rsidP="003452D9">
            <w:pPr>
              <w:pStyle w:val="ProductList-Body"/>
              <w:spacing w:after="120"/>
              <w:rPr>
                <w:rFonts w:ascii="Calibri" w:hAnsi="Calibri"/>
                <w:sz w:val="16"/>
                <w:szCs w:val="16"/>
              </w:rPr>
            </w:pPr>
            <w:r w:rsidRPr="00333C80">
              <w:rPr>
                <w:rFonts w:ascii="Calibri" w:hAnsi="Calibri"/>
                <w:sz w:val="16"/>
                <w:szCs w:val="16"/>
                <w:rtl/>
              </w:rPr>
              <w:t>إدارة الأصول</w:t>
            </w:r>
          </w:p>
        </w:tc>
        <w:tc>
          <w:tcPr>
            <w:tcW w:w="8190" w:type="dxa"/>
          </w:tcPr>
          <w:p w14:paraId="76B7D5E1" w14:textId="6592E37E"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مخزون الأصول.</w:t>
            </w:r>
            <w:r w:rsidRPr="00D75C93">
              <w:rPr>
                <w:rFonts w:ascii="Calibri" w:hAnsi="Calibri"/>
                <w:sz w:val="16"/>
                <w:szCs w:val="16"/>
                <w:rtl/>
              </w:rPr>
              <w:t xml:space="preserve"> تحتفظ </w:t>
            </w:r>
            <w:r w:rsidRPr="00D75C93">
              <w:rPr>
                <w:rFonts w:ascii="Calibri" w:hAnsi="Calibri"/>
                <w:sz w:val="16"/>
                <w:szCs w:val="16"/>
              </w:rPr>
              <w:t>Microsoft</w:t>
            </w:r>
            <w:r w:rsidRPr="00D75C93">
              <w:rPr>
                <w:rFonts w:ascii="Calibri" w:hAnsi="Calibri"/>
                <w:sz w:val="16"/>
                <w:szCs w:val="16"/>
                <w:rtl/>
              </w:rPr>
              <w:t xml:space="preserve"> بمخزون لكل الوسائط التي يتم تخزين بيانات العميل وبيانات الخدمات الاحترافية عليها. ويكون الوصول إلى مخزونات تلك الوسائط مقتصرًا على موظفي </w:t>
            </w:r>
            <w:r w:rsidRPr="00D75C93">
              <w:rPr>
                <w:rFonts w:ascii="Calibri" w:hAnsi="Calibri"/>
                <w:sz w:val="16"/>
                <w:szCs w:val="16"/>
              </w:rPr>
              <w:t>Microsoft</w:t>
            </w:r>
            <w:r w:rsidRPr="00D75C93">
              <w:rPr>
                <w:rFonts w:ascii="Calibri" w:hAnsi="Calibri"/>
                <w:sz w:val="16"/>
                <w:szCs w:val="16"/>
                <w:rtl/>
              </w:rPr>
              <w:t xml:space="preserve"> المسموح لهم كتابيًا بهذا الوصول.</w:t>
            </w:r>
          </w:p>
          <w:p w14:paraId="05950E28" w14:textId="77777777" w:rsidR="006A13BF" w:rsidRPr="00AB066A" w:rsidRDefault="006A13BF" w:rsidP="003452D9">
            <w:pPr>
              <w:pStyle w:val="ProductList-Body"/>
              <w:keepNext/>
              <w:spacing w:after="120"/>
              <w:rPr>
                <w:rFonts w:ascii="Calibri" w:hAnsi="Calibri"/>
                <w:bCs/>
                <w:sz w:val="16"/>
                <w:szCs w:val="16"/>
              </w:rPr>
            </w:pPr>
            <w:r w:rsidRPr="00AB066A">
              <w:rPr>
                <w:rFonts w:ascii="Calibri" w:hAnsi="Calibri"/>
                <w:bCs/>
                <w:sz w:val="16"/>
                <w:szCs w:val="16"/>
                <w:rtl/>
              </w:rPr>
              <w:t>معالجة الأصول</w:t>
            </w:r>
          </w:p>
          <w:p w14:paraId="424CB9EC" w14:textId="352F8580"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تقوم </w:t>
            </w:r>
            <w:r w:rsidRPr="00D75C93">
              <w:rPr>
                <w:rFonts w:ascii="Calibri" w:hAnsi="Calibri"/>
                <w:sz w:val="16"/>
                <w:szCs w:val="16"/>
              </w:rPr>
              <w:t>Microsoft</w:t>
            </w:r>
            <w:r w:rsidRPr="00D75C93">
              <w:rPr>
                <w:rFonts w:ascii="Calibri" w:hAnsi="Calibri"/>
                <w:sz w:val="16"/>
                <w:szCs w:val="16"/>
                <w:rtl/>
              </w:rPr>
              <w:t xml:space="preserve"> بتصنيف بيانات العميل وبيانات الخدمات الاحترافية للمساعدة في تحديدها والسماح بتقييد الوصول إليها على نحو ملائم.</w:t>
            </w:r>
          </w:p>
          <w:p w14:paraId="14855EB7" w14:textId="41E161B5"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تفرض </w:t>
            </w:r>
            <w:r w:rsidRPr="00D75C93">
              <w:rPr>
                <w:rFonts w:ascii="Calibri" w:hAnsi="Calibri"/>
                <w:sz w:val="16"/>
                <w:szCs w:val="16"/>
              </w:rPr>
              <w:t>Microsoft</w:t>
            </w:r>
            <w:r w:rsidRPr="00D75C93">
              <w:rPr>
                <w:rFonts w:ascii="Calibri" w:hAnsi="Calibri"/>
                <w:sz w:val="16"/>
                <w:szCs w:val="16"/>
                <w:rtl/>
              </w:rPr>
              <w:t xml:space="preserve"> قيودًا على طباعة بيانات العميل وبيانات الخدمات الاحترافية وتتخذ إجراءات حيال التخلص من المواد المطبوعة التي تحتوي على مثل تلك البيانات.</w:t>
            </w:r>
          </w:p>
          <w:p w14:paraId="5B8F4D00" w14:textId="634B6CBF" w:rsidR="006A13BF" w:rsidRPr="00D75C93" w:rsidRDefault="006A13BF" w:rsidP="00F1097D">
            <w:pPr>
              <w:pStyle w:val="ProductList-Body"/>
              <w:numPr>
                <w:ilvl w:val="0"/>
                <w:numId w:val="3"/>
              </w:numPr>
              <w:spacing w:after="120"/>
              <w:ind w:left="162" w:hanging="180"/>
              <w:rPr>
                <w:rFonts w:ascii="Calibri" w:hAnsi="Calibri"/>
                <w:sz w:val="16"/>
                <w:szCs w:val="16"/>
              </w:rPr>
            </w:pPr>
            <w:r w:rsidRPr="00D75C93">
              <w:rPr>
                <w:rFonts w:ascii="Calibri" w:hAnsi="Calibri"/>
                <w:sz w:val="16"/>
                <w:szCs w:val="16"/>
                <w:rtl/>
              </w:rPr>
              <w:t xml:space="preserve">يجب أن يحصل موظفو </w:t>
            </w:r>
            <w:r w:rsidRPr="00D75C93">
              <w:rPr>
                <w:rFonts w:ascii="Calibri" w:hAnsi="Calibri"/>
                <w:sz w:val="16"/>
                <w:szCs w:val="16"/>
              </w:rPr>
              <w:t>Microsoft</w:t>
            </w:r>
            <w:r w:rsidRPr="00D75C93">
              <w:rPr>
                <w:rFonts w:ascii="Calibri" w:hAnsi="Calibri"/>
                <w:sz w:val="16"/>
                <w:szCs w:val="16"/>
                <w:rtl/>
              </w:rPr>
              <w:t xml:space="preserve"> على تخويل من </w:t>
            </w:r>
            <w:r w:rsidRPr="00D75C93">
              <w:rPr>
                <w:rFonts w:ascii="Calibri" w:hAnsi="Calibri"/>
                <w:sz w:val="16"/>
                <w:szCs w:val="16"/>
              </w:rPr>
              <w:t>Microsoft</w:t>
            </w:r>
            <w:r w:rsidRPr="00D75C93">
              <w:rPr>
                <w:rFonts w:ascii="Calibri" w:hAnsi="Calibri"/>
                <w:sz w:val="16"/>
                <w:szCs w:val="16"/>
                <w:rtl/>
              </w:rPr>
              <w:t xml:space="preserve"> قبل تخزين بيانات العميل أو بيانات الخدمات الاحترافية على الأجهزة المحمولة أو الوصول عن بُعد إلى هذه البيانات أو معالجة هذه البيانات خارج منشآت </w:t>
            </w:r>
            <w:r w:rsidRPr="00D75C93">
              <w:rPr>
                <w:rFonts w:ascii="Calibri" w:hAnsi="Calibri"/>
                <w:sz w:val="16"/>
                <w:szCs w:val="16"/>
              </w:rPr>
              <w:t>Microsoft</w:t>
            </w:r>
            <w:r w:rsidRPr="00D75C93">
              <w:rPr>
                <w:rFonts w:ascii="Calibri" w:hAnsi="Calibri"/>
                <w:sz w:val="16"/>
                <w:szCs w:val="16"/>
                <w:rtl/>
              </w:rPr>
              <w:t>.</w:t>
            </w:r>
          </w:p>
        </w:tc>
      </w:tr>
      <w:tr w:rsidR="005E5A7A" w:rsidRPr="00333C80" w14:paraId="25A1138E" w14:textId="77777777" w:rsidTr="003452D9">
        <w:tc>
          <w:tcPr>
            <w:tcW w:w="2610" w:type="dxa"/>
            <w:vAlign w:val="center"/>
          </w:tcPr>
          <w:p w14:paraId="789E3CF5" w14:textId="77777777" w:rsidR="006A13BF" w:rsidRPr="00333C80" w:rsidRDefault="006A13BF" w:rsidP="003452D9">
            <w:pPr>
              <w:pStyle w:val="ProductList-Body"/>
              <w:spacing w:after="120"/>
              <w:rPr>
                <w:rFonts w:ascii="Calibri" w:hAnsi="Calibri"/>
                <w:sz w:val="16"/>
                <w:szCs w:val="16"/>
              </w:rPr>
            </w:pPr>
            <w:r w:rsidRPr="00333C80">
              <w:rPr>
                <w:rFonts w:ascii="Calibri" w:hAnsi="Calibri"/>
                <w:sz w:val="16"/>
                <w:szCs w:val="16"/>
                <w:rtl/>
              </w:rPr>
              <w:t>أمان الموارد البشرية</w:t>
            </w:r>
          </w:p>
        </w:tc>
        <w:tc>
          <w:tcPr>
            <w:tcW w:w="8190" w:type="dxa"/>
          </w:tcPr>
          <w:p w14:paraId="69957471" w14:textId="77777777"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تدريب الأمان.</w:t>
            </w:r>
            <w:r w:rsidRPr="00D75C93">
              <w:rPr>
                <w:rFonts w:ascii="Calibri" w:hAnsi="Calibri"/>
                <w:sz w:val="16"/>
                <w:szCs w:val="16"/>
                <w:rtl/>
              </w:rPr>
              <w:t xml:space="preserve"> تُعلِم </w:t>
            </w:r>
            <w:r w:rsidRPr="00D75C93">
              <w:rPr>
                <w:rFonts w:ascii="Calibri" w:hAnsi="Calibri"/>
                <w:sz w:val="16"/>
                <w:szCs w:val="16"/>
              </w:rPr>
              <w:t>Microsoft</w:t>
            </w:r>
            <w:r w:rsidRPr="00D75C93">
              <w:rPr>
                <w:rFonts w:ascii="Calibri" w:hAnsi="Calibri"/>
                <w:sz w:val="16"/>
                <w:szCs w:val="16"/>
                <w:rtl/>
              </w:rPr>
              <w:t xml:space="preserve"> موظفيها بإجراءات الأمان ذات الصلة والأدوار الخاصة بهم. كذلك تقوم </w:t>
            </w:r>
            <w:r w:rsidRPr="00D75C93">
              <w:rPr>
                <w:rFonts w:ascii="Calibri" w:hAnsi="Calibri"/>
                <w:sz w:val="16"/>
                <w:szCs w:val="16"/>
              </w:rPr>
              <w:t>Microsoft</w:t>
            </w:r>
            <w:r w:rsidRPr="00D75C93">
              <w:rPr>
                <w:rFonts w:ascii="Calibri" w:hAnsi="Calibri"/>
                <w:sz w:val="16"/>
                <w:szCs w:val="16"/>
                <w:rtl/>
              </w:rPr>
              <w:t xml:space="preserve"> بإعلام موظفيها بالظروف المحتملة التي يمكن أن يحدث فيها خرق لقواعد الأمان وإجراءاته. تستخدم </w:t>
            </w:r>
            <w:r w:rsidRPr="00D75C93">
              <w:rPr>
                <w:rFonts w:ascii="Calibri" w:hAnsi="Calibri"/>
                <w:sz w:val="16"/>
                <w:szCs w:val="16"/>
              </w:rPr>
              <w:t>Microsoft</w:t>
            </w:r>
            <w:r w:rsidRPr="00D75C93">
              <w:rPr>
                <w:rFonts w:ascii="Calibri" w:hAnsi="Calibri"/>
                <w:sz w:val="16"/>
                <w:szCs w:val="16"/>
                <w:rtl/>
              </w:rPr>
              <w:t xml:space="preserve"> بيانات مجهولة فقط في التدريب.</w:t>
            </w:r>
          </w:p>
        </w:tc>
      </w:tr>
      <w:tr w:rsidR="005E5A7A" w:rsidRPr="00333C80" w14:paraId="714ABA35" w14:textId="77777777" w:rsidTr="003452D9">
        <w:tc>
          <w:tcPr>
            <w:tcW w:w="2610" w:type="dxa"/>
            <w:vAlign w:val="center"/>
          </w:tcPr>
          <w:p w14:paraId="2F77F5C5" w14:textId="77777777" w:rsidR="006A13BF" w:rsidRPr="00333C80" w:rsidRDefault="006A13BF" w:rsidP="003452D9">
            <w:pPr>
              <w:pStyle w:val="ProductList-Body"/>
              <w:spacing w:after="120"/>
              <w:rPr>
                <w:rFonts w:ascii="Calibri" w:hAnsi="Calibri"/>
                <w:sz w:val="16"/>
                <w:szCs w:val="16"/>
              </w:rPr>
            </w:pPr>
            <w:r w:rsidRPr="00333C80">
              <w:rPr>
                <w:rFonts w:ascii="Calibri" w:hAnsi="Calibri"/>
                <w:sz w:val="16"/>
                <w:szCs w:val="16"/>
                <w:rtl/>
              </w:rPr>
              <w:t>الأمان المادي والبيئي</w:t>
            </w:r>
          </w:p>
        </w:tc>
        <w:tc>
          <w:tcPr>
            <w:tcW w:w="8190" w:type="dxa"/>
          </w:tcPr>
          <w:p w14:paraId="281C4F79" w14:textId="4E2D4E17"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الوصول المادي إلى المنشآت.</w:t>
            </w:r>
            <w:r w:rsidRPr="00D75C93">
              <w:rPr>
                <w:rFonts w:ascii="Calibri" w:hAnsi="Calibri"/>
                <w:sz w:val="16"/>
                <w:szCs w:val="16"/>
                <w:rtl/>
              </w:rPr>
              <w:t xml:space="preserve"> تحرص </w:t>
            </w:r>
            <w:r w:rsidRPr="00D75C93">
              <w:rPr>
                <w:rFonts w:ascii="Calibri" w:hAnsi="Calibri"/>
                <w:sz w:val="16"/>
                <w:szCs w:val="16"/>
              </w:rPr>
              <w:t>Microsoft</w:t>
            </w:r>
            <w:r w:rsidRPr="00D75C93">
              <w:rPr>
                <w:rFonts w:ascii="Calibri" w:hAnsi="Calibri"/>
                <w:sz w:val="16"/>
                <w:szCs w:val="16"/>
                <w:rtl/>
              </w:rPr>
              <w:t xml:space="preserve"> على أن يقتصر الوصول إلى المنشآت التي توجد بها أنظمة المعلومات التي تعالج بيانات العميل أو بيانات الخدمات الاحترافية على أفراد محددين معتمدين.</w:t>
            </w:r>
          </w:p>
          <w:p w14:paraId="6121A4AE" w14:textId="5F97BAC5"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الوصول المادي إلى المكونات.</w:t>
            </w:r>
            <w:r w:rsidRPr="00D75C93">
              <w:rPr>
                <w:rFonts w:ascii="Calibri" w:hAnsi="Calibri"/>
                <w:sz w:val="16"/>
                <w:szCs w:val="16"/>
                <w:rtl/>
              </w:rPr>
              <w:t xml:space="preserve"> تحتفظ </w:t>
            </w:r>
            <w:r w:rsidRPr="00D75C93">
              <w:rPr>
                <w:rFonts w:ascii="Calibri" w:hAnsi="Calibri"/>
                <w:sz w:val="16"/>
                <w:szCs w:val="16"/>
              </w:rPr>
              <w:t>Microsoft</w:t>
            </w:r>
            <w:r w:rsidRPr="00D75C93">
              <w:rPr>
                <w:rFonts w:ascii="Calibri" w:hAnsi="Calibri"/>
                <w:sz w:val="16"/>
                <w:szCs w:val="16"/>
                <w:rtl/>
              </w:rPr>
              <w:t xml:space="preserve"> بسجلات الوسائط الواردة والصادرة التي تضم بيانات العميل أو بيانات الخدمات الاحترافية، بما في ذلك نوع الوسائط والمرسِل/المستلمون المخولون والتاريخ والوقت وعدد الوسائط وأنواع تلك البيانات التي تحتوي عليها.</w:t>
            </w:r>
          </w:p>
          <w:p w14:paraId="62B78B3D" w14:textId="77777777"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الحماية من الأعطال.</w:t>
            </w:r>
            <w:r w:rsidRPr="00D75C93">
              <w:rPr>
                <w:rFonts w:ascii="Calibri" w:hAnsi="Calibri"/>
                <w:sz w:val="16"/>
                <w:szCs w:val="16"/>
                <w:rtl/>
              </w:rPr>
              <w:t xml:space="preserve"> تستخدم </w:t>
            </w:r>
            <w:r w:rsidRPr="00D75C93">
              <w:rPr>
                <w:rFonts w:ascii="Calibri" w:hAnsi="Calibri"/>
                <w:sz w:val="16"/>
                <w:szCs w:val="16"/>
              </w:rPr>
              <w:t>Microsoft</w:t>
            </w:r>
            <w:r w:rsidRPr="00D75C93">
              <w:rPr>
                <w:rFonts w:ascii="Calibri" w:hAnsi="Calibri"/>
                <w:sz w:val="16"/>
                <w:szCs w:val="16"/>
                <w:rtl/>
              </w:rPr>
              <w:t xml:space="preserve"> مجموعة متنوعة من الأنظمة القياسية في هذا المجال للحماية ضد فقد البيانات بسبب حدوث عطل في مصدر الطاقة أو تداخل الخطوط.</w:t>
            </w:r>
          </w:p>
          <w:p w14:paraId="36658FCF" w14:textId="5AE4FA2C"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التخلص من المكونات.</w:t>
            </w:r>
            <w:r w:rsidRPr="00D75C93">
              <w:rPr>
                <w:rFonts w:ascii="Calibri" w:hAnsi="Calibri"/>
                <w:sz w:val="16"/>
                <w:szCs w:val="16"/>
                <w:rtl/>
              </w:rPr>
              <w:t xml:space="preserve"> تستخدم </w:t>
            </w:r>
            <w:r w:rsidRPr="00D75C93">
              <w:rPr>
                <w:rFonts w:ascii="Calibri" w:hAnsi="Calibri"/>
                <w:sz w:val="16"/>
                <w:szCs w:val="16"/>
              </w:rPr>
              <w:t>Microsoft</w:t>
            </w:r>
            <w:r w:rsidRPr="00D75C93">
              <w:rPr>
                <w:rFonts w:ascii="Calibri" w:hAnsi="Calibri"/>
                <w:sz w:val="16"/>
                <w:szCs w:val="16"/>
                <w:rtl/>
              </w:rPr>
              <w:t xml:space="preserve"> عمليات قياسية في هذا المجال لحذف بيانات العميل وبيانات الخدمات الاحترافية عندما لم تعد هناك حاجة لها.</w:t>
            </w:r>
          </w:p>
        </w:tc>
      </w:tr>
      <w:tr w:rsidR="00510995" w:rsidRPr="00333C80" w14:paraId="180324AA" w14:textId="77777777" w:rsidTr="003452D9">
        <w:tc>
          <w:tcPr>
            <w:tcW w:w="2610" w:type="dxa"/>
            <w:tcBorders>
              <w:bottom w:val="single" w:sz="4" w:space="0" w:color="auto"/>
            </w:tcBorders>
            <w:vAlign w:val="center"/>
          </w:tcPr>
          <w:p w14:paraId="5AD6846E" w14:textId="77777777" w:rsidR="006A13BF" w:rsidRPr="00333C80" w:rsidRDefault="006A13BF" w:rsidP="003452D9">
            <w:pPr>
              <w:pStyle w:val="ProductList-Body"/>
              <w:spacing w:after="120"/>
              <w:rPr>
                <w:rFonts w:ascii="Calibri" w:hAnsi="Calibri"/>
                <w:sz w:val="16"/>
                <w:szCs w:val="16"/>
              </w:rPr>
            </w:pPr>
            <w:r w:rsidRPr="00333C80">
              <w:rPr>
                <w:rFonts w:ascii="Calibri" w:hAnsi="Calibri"/>
                <w:sz w:val="16"/>
                <w:szCs w:val="16"/>
                <w:rtl/>
              </w:rPr>
              <w:t>إدارة الاتصالات والعمليات</w:t>
            </w:r>
          </w:p>
        </w:tc>
        <w:tc>
          <w:tcPr>
            <w:tcW w:w="8190" w:type="dxa"/>
            <w:tcBorders>
              <w:bottom w:val="single" w:sz="4" w:space="0" w:color="auto"/>
            </w:tcBorders>
          </w:tcPr>
          <w:p w14:paraId="72A34F7E" w14:textId="5EF3489F"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نهج التشغيل.</w:t>
            </w:r>
            <w:r w:rsidRPr="00D75C93">
              <w:rPr>
                <w:rFonts w:ascii="Calibri" w:hAnsi="Calibri"/>
                <w:sz w:val="16"/>
                <w:szCs w:val="16"/>
                <w:rtl/>
              </w:rPr>
              <w:t xml:space="preserve"> تحتفظ </w:t>
            </w:r>
            <w:r w:rsidRPr="00D75C93">
              <w:rPr>
                <w:rFonts w:ascii="Calibri" w:hAnsi="Calibri"/>
                <w:sz w:val="16"/>
                <w:szCs w:val="16"/>
              </w:rPr>
              <w:t>Microsoft</w:t>
            </w:r>
            <w:r w:rsidRPr="00D75C93">
              <w:rPr>
                <w:rFonts w:ascii="Calibri" w:hAnsi="Calibri"/>
                <w:sz w:val="16"/>
                <w:szCs w:val="16"/>
                <w:rtl/>
              </w:rPr>
              <w:t xml:space="preserve"> بوثائق الأمان التي تتناول تدابير الأمان الخاصة بها والإجراءات ذات الصلة ومسؤوليات موظفيها المخول لهم الوصول إلى بيانات العميل أو بيانات الخدمات الاحترافية.</w:t>
            </w:r>
          </w:p>
          <w:p w14:paraId="7E2D8550" w14:textId="77777777" w:rsidR="006A13BF" w:rsidRPr="00AB066A" w:rsidRDefault="006A13BF" w:rsidP="003452D9">
            <w:pPr>
              <w:pStyle w:val="ProductList-Body"/>
              <w:spacing w:after="120"/>
              <w:rPr>
                <w:rFonts w:ascii="Calibri" w:hAnsi="Calibri"/>
                <w:bCs/>
                <w:sz w:val="16"/>
                <w:szCs w:val="16"/>
              </w:rPr>
            </w:pPr>
            <w:r w:rsidRPr="00AB066A">
              <w:rPr>
                <w:rFonts w:ascii="Calibri" w:hAnsi="Calibri"/>
                <w:bCs/>
                <w:sz w:val="16"/>
                <w:szCs w:val="16"/>
                <w:rtl/>
              </w:rPr>
              <w:t>إجراءات استعادة البيانات</w:t>
            </w:r>
          </w:p>
          <w:p w14:paraId="336047AC" w14:textId="1BD6ED7A"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على نحو مستمر، ولكن ليس أقل من مرة واحدة في الأسبوع بأي حال من الأحوال (ما لم تكن هناك تحديثات أثناء تلك الفترة)، تحتفظ </w:t>
            </w:r>
            <w:r w:rsidRPr="00D75C93">
              <w:rPr>
                <w:rFonts w:ascii="Calibri" w:hAnsi="Calibri"/>
                <w:sz w:val="16"/>
                <w:szCs w:val="16"/>
              </w:rPr>
              <w:t>Microsoft</w:t>
            </w:r>
            <w:r w:rsidRPr="00D75C93">
              <w:rPr>
                <w:rFonts w:ascii="Calibri" w:hAnsi="Calibri"/>
                <w:sz w:val="16"/>
                <w:szCs w:val="16"/>
                <w:rtl/>
              </w:rPr>
              <w:t xml:space="preserve"> بنُسخ متعددة من بيانات العميل وبيانات الخدمات الاحترافية التي يمكن استعادة هذه البيانات منها.</w:t>
            </w:r>
          </w:p>
          <w:p w14:paraId="0FAA63D5" w14:textId="0DE7B44A"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تقوم </w:t>
            </w:r>
            <w:r w:rsidRPr="00D75C93">
              <w:rPr>
                <w:rFonts w:ascii="Calibri" w:hAnsi="Calibri"/>
                <w:sz w:val="16"/>
                <w:szCs w:val="16"/>
              </w:rPr>
              <w:t>Microsoft</w:t>
            </w:r>
            <w:r w:rsidRPr="00D75C93">
              <w:rPr>
                <w:rFonts w:ascii="Calibri" w:hAnsi="Calibri"/>
                <w:sz w:val="16"/>
                <w:szCs w:val="16"/>
                <w:rtl/>
              </w:rPr>
              <w:t xml:space="preserve"> بتخزين نُسخ من بيانات العميل وبيانات الخدمات الاحترافية وإجراءات استعادة البيانات في مكان مختلف عن ذلك الذي توجد به معدات الكمبيوتر الرئيسي الذي يعالج بيانات العميل وبيانات الخدمات الاحترافية.</w:t>
            </w:r>
          </w:p>
          <w:p w14:paraId="16C4ADC2" w14:textId="0CFC3974"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ويوجد لدى </w:t>
            </w:r>
            <w:r w:rsidRPr="00D75C93">
              <w:rPr>
                <w:rFonts w:ascii="Calibri" w:hAnsi="Calibri"/>
                <w:sz w:val="16"/>
                <w:szCs w:val="16"/>
              </w:rPr>
              <w:t>Microsoft</w:t>
            </w:r>
            <w:r w:rsidRPr="00D75C93">
              <w:rPr>
                <w:rFonts w:ascii="Calibri" w:hAnsi="Calibri"/>
                <w:sz w:val="16"/>
                <w:szCs w:val="16"/>
                <w:rtl/>
              </w:rPr>
              <w:t xml:space="preserve"> إجراءات معينة يتم تطبيقها للتحكم في الوصول إلى نُسخ بيانات العميل وبيانات الخدمات الاحترافية.</w:t>
            </w:r>
          </w:p>
          <w:p w14:paraId="124ABAFB" w14:textId="5E77ED8B"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w:t>
            </w:r>
            <w:dir w:val="rtl">
              <w:r w:rsidRPr="00D75C93">
                <w:rPr>
                  <w:rFonts w:ascii="Calibri" w:hAnsi="Calibri"/>
                  <w:sz w:val="16"/>
                  <w:szCs w:val="16"/>
                  <w:rtl/>
                </w:rPr>
                <w:t xml:space="preserve">تراجع </w:t>
              </w:r>
              <w:r w:rsidRPr="00D75C93">
                <w:rPr>
                  <w:rFonts w:ascii="Calibri" w:hAnsi="Calibri"/>
                  <w:sz w:val="16"/>
                  <w:szCs w:val="16"/>
                </w:rPr>
                <w:t>Microsoft</w:t>
              </w:r>
              <w:r w:rsidRPr="00D75C93">
                <w:rPr>
                  <w:rFonts w:ascii="Calibri" w:hAnsi="Calibri"/>
                  <w:sz w:val="16"/>
                  <w:szCs w:val="16"/>
                  <w:rtl/>
                </w:rPr>
                <w:t xml:space="preserve"> إجراءات استعادة البيانات كل ستة أشهر على الأقل، باستثناء إجراءات استعادة بيانات الخدمات الاحترافية وخدمات </w:t>
              </w:r>
              <w:r w:rsidRPr="00D75C93">
                <w:rPr>
                  <w:rFonts w:ascii="Calibri" w:hAnsi="Calibri"/>
                  <w:sz w:val="16"/>
                  <w:szCs w:val="16"/>
                </w:rPr>
                <w:t>Azure</w:t>
              </w:r>
              <w:r w:rsidRPr="00D75C93">
                <w:rPr>
                  <w:rFonts w:ascii="Calibri" w:hAnsi="Calibri"/>
                  <w:sz w:val="16"/>
                  <w:szCs w:val="16"/>
                  <w:rtl/>
                </w:rPr>
                <w:t xml:space="preserve"> الحكومية، حيث تخضع للمراجعة كل اثني عشر شهرًا.</w:t>
              </w:r>
              <w:r w:rsidR="00786D72" w:rsidRPr="00D75C93">
                <w:rPr>
                  <w:sz w:val="16"/>
                  <w:szCs w:val="16"/>
                </w:rPr>
                <w:t>‬</w:t>
              </w:r>
              <w:r w:rsidR="00122568">
                <w:t>‬</w:t>
              </w:r>
              <w:r>
                <w:t>‬</w:t>
              </w:r>
              <w:r>
                <w:t>‬</w:t>
              </w:r>
              <w:r>
                <w:t>‬</w:t>
              </w:r>
              <w:r>
                <w:t>‬</w:t>
              </w:r>
              <w:r>
                <w:t>‬</w:t>
              </w:r>
              <w:r w:rsidR="008E3552">
                <w:t>‬</w:t>
              </w:r>
            </w:dir>
          </w:p>
          <w:p w14:paraId="57F3D7F2"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تقوم </w:t>
            </w:r>
            <w:r w:rsidRPr="00D75C93">
              <w:rPr>
                <w:rFonts w:ascii="Calibri" w:hAnsi="Calibri"/>
                <w:sz w:val="16"/>
                <w:szCs w:val="16"/>
              </w:rPr>
              <w:t>Microsoft</w:t>
            </w:r>
            <w:r w:rsidRPr="00D75C93">
              <w:rPr>
                <w:rFonts w:ascii="Calibri" w:hAnsi="Calibri"/>
                <w:sz w:val="16"/>
                <w:szCs w:val="16"/>
                <w:rtl/>
              </w:rPr>
              <w:t xml:space="preserve"> بتسجيل جهود استعادة البيانات، بما في ذلك الشخص المسؤول، ووصف البيانات التي تمت استعادتها حيثما أمكن، وأي بيانات (إن وجدت) يجب إدخالها يدويًا في عملية استعادة البيانات.</w:t>
            </w:r>
          </w:p>
          <w:p w14:paraId="40B0318F" w14:textId="4334BDF4"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البرامج الضارة.</w:t>
            </w:r>
            <w:r w:rsidRPr="00D75C93">
              <w:rPr>
                <w:rFonts w:ascii="Calibri" w:hAnsi="Calibri"/>
                <w:sz w:val="16"/>
                <w:szCs w:val="16"/>
                <w:rtl/>
              </w:rPr>
              <w:t xml:space="preserve"> لدى </w:t>
            </w:r>
            <w:r w:rsidRPr="00D75C93">
              <w:rPr>
                <w:rFonts w:ascii="Calibri" w:hAnsi="Calibri"/>
                <w:sz w:val="16"/>
                <w:szCs w:val="16"/>
              </w:rPr>
              <w:t>Microsoft</w:t>
            </w:r>
            <w:r w:rsidRPr="00D75C93">
              <w:rPr>
                <w:rFonts w:ascii="Calibri" w:hAnsi="Calibri"/>
                <w:sz w:val="16"/>
                <w:szCs w:val="16"/>
                <w:rtl/>
              </w:rPr>
              <w:t xml:space="preserve"> ضوابط لمكافحة البرامج الضارة للمساعدة في تجنب البرامج الضارة التي تحصل على وصول غير مخول إلى بيانات العميل وبيانات الخدمات الاحترافية، بما في ذلك البرامج الضارة القادمة من الشبكات العامة.</w:t>
            </w:r>
          </w:p>
          <w:p w14:paraId="426A2233" w14:textId="77777777" w:rsidR="006A13BF" w:rsidRPr="00AB066A" w:rsidRDefault="006A13BF" w:rsidP="003452D9">
            <w:pPr>
              <w:pStyle w:val="ProductList-Body"/>
              <w:spacing w:after="120"/>
              <w:rPr>
                <w:rFonts w:ascii="Calibri" w:hAnsi="Calibri"/>
                <w:bCs/>
                <w:sz w:val="16"/>
                <w:szCs w:val="16"/>
              </w:rPr>
            </w:pPr>
            <w:r w:rsidRPr="00AB066A">
              <w:rPr>
                <w:rFonts w:ascii="Calibri" w:hAnsi="Calibri"/>
                <w:bCs/>
                <w:sz w:val="16"/>
                <w:szCs w:val="16"/>
                <w:rtl/>
              </w:rPr>
              <w:t>البيانات خارج الحدود</w:t>
            </w:r>
          </w:p>
          <w:p w14:paraId="7CAEE3E7" w14:textId="596816ED"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تقوم </w:t>
            </w:r>
            <w:r w:rsidRPr="00D75C93">
              <w:rPr>
                <w:rFonts w:ascii="Calibri" w:hAnsi="Calibri"/>
                <w:sz w:val="16"/>
                <w:szCs w:val="16"/>
              </w:rPr>
              <w:t>Microsoft</w:t>
            </w:r>
            <w:r w:rsidRPr="00D75C93">
              <w:rPr>
                <w:rFonts w:ascii="Calibri" w:hAnsi="Calibri"/>
                <w:sz w:val="16"/>
                <w:szCs w:val="16"/>
                <w:rtl/>
              </w:rPr>
              <w:t xml:space="preserve"> بتشفير بيانات العميل وبيانات الخدمات الاحترافية، أو بتمكين العميل من تشفيرهما، أثناء نقلهما عبر الشبكات العامة.</w:t>
            </w:r>
          </w:p>
          <w:p w14:paraId="5C6A0BE7" w14:textId="09446169"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كما تقيّد </w:t>
            </w:r>
            <w:r w:rsidRPr="00D75C93">
              <w:rPr>
                <w:rFonts w:ascii="Calibri" w:hAnsi="Calibri"/>
                <w:sz w:val="16"/>
                <w:szCs w:val="16"/>
              </w:rPr>
              <w:t>Microsoft</w:t>
            </w:r>
            <w:r w:rsidRPr="00D75C93">
              <w:rPr>
                <w:rFonts w:ascii="Calibri" w:hAnsi="Calibri"/>
                <w:sz w:val="16"/>
                <w:szCs w:val="16"/>
                <w:rtl/>
              </w:rPr>
              <w:t xml:space="preserve"> الوصول إلى بيانات العميل وبيانات الخدمات الاحترافية في الوسائط التي تغادر منشآتها.</w:t>
            </w:r>
          </w:p>
          <w:p w14:paraId="6B5787D7" w14:textId="1F458867"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تسجيل الأحداث.</w:t>
            </w:r>
            <w:r w:rsidRPr="00D75C93">
              <w:rPr>
                <w:rFonts w:ascii="Calibri" w:hAnsi="Calibri"/>
                <w:sz w:val="16"/>
                <w:szCs w:val="16"/>
                <w:rtl/>
              </w:rPr>
              <w:t xml:space="preserve"> تقوم </w:t>
            </w:r>
            <w:r w:rsidRPr="00D75C93">
              <w:rPr>
                <w:rFonts w:ascii="Calibri" w:hAnsi="Calibri"/>
                <w:sz w:val="16"/>
                <w:szCs w:val="16"/>
              </w:rPr>
              <w:t>Microsoft</w:t>
            </w:r>
            <w:r w:rsidRPr="00D75C93">
              <w:rPr>
                <w:rFonts w:ascii="Calibri" w:hAnsi="Calibri"/>
                <w:sz w:val="16"/>
                <w:szCs w:val="16"/>
                <w:rtl/>
              </w:rPr>
              <w:t xml:space="preserve"> بتسجيل الوصول إلى أنظمة المعلومات التي تحتوي على بيانات العميل وبيانات الخدمات الاحترافية، أو بتمكين العميل من تسجيل الدخول إليها أو الوصول إليها أو استخدامها، وذلك من خلال تسجيل معرّف الوصول والوقت والتخويل الممنوح أو المرفوض والنشاط ذي الصلة.</w:t>
            </w:r>
          </w:p>
        </w:tc>
      </w:tr>
      <w:tr w:rsidR="00510995" w:rsidRPr="00333C80"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333C80" w:rsidRDefault="006A13BF" w:rsidP="003452D9">
            <w:pPr>
              <w:pStyle w:val="ProductList-Body"/>
              <w:spacing w:after="120"/>
              <w:rPr>
                <w:rFonts w:ascii="Calibri" w:hAnsi="Calibri"/>
                <w:sz w:val="16"/>
                <w:szCs w:val="16"/>
              </w:rPr>
            </w:pPr>
            <w:r w:rsidRPr="00333C80">
              <w:rPr>
                <w:rFonts w:ascii="Calibri" w:hAnsi="Calibri"/>
                <w:sz w:val="16"/>
                <w:szCs w:val="16"/>
                <w:rtl/>
              </w:rPr>
              <w:t>التحكم في الوصول</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نهج الوصول.</w:t>
            </w:r>
            <w:r w:rsidRPr="00D75C93">
              <w:rPr>
                <w:rFonts w:ascii="Calibri" w:hAnsi="Calibri"/>
                <w:sz w:val="16"/>
                <w:szCs w:val="16"/>
                <w:rtl/>
              </w:rPr>
              <w:t xml:space="preserve"> تحتفظ </w:t>
            </w:r>
            <w:r w:rsidRPr="00D75C93">
              <w:rPr>
                <w:rFonts w:ascii="Calibri" w:hAnsi="Calibri"/>
                <w:sz w:val="16"/>
                <w:szCs w:val="16"/>
              </w:rPr>
              <w:t>Microsoft</w:t>
            </w:r>
            <w:r w:rsidRPr="00D75C93">
              <w:rPr>
                <w:rFonts w:ascii="Calibri" w:hAnsi="Calibri"/>
                <w:sz w:val="16"/>
                <w:szCs w:val="16"/>
                <w:rtl/>
              </w:rPr>
              <w:t xml:space="preserve"> بسجل لامتيازات الأمان الخاصة بالأفراد الذين يحق لهم الوصول إلى بيانات العميل وبيانات الخدمات الاحترافية.</w:t>
            </w:r>
          </w:p>
          <w:p w14:paraId="2090F4FF" w14:textId="77777777" w:rsidR="006A13BF" w:rsidRPr="00AB066A" w:rsidRDefault="006A13BF" w:rsidP="003452D9">
            <w:pPr>
              <w:pStyle w:val="ProductList-Body"/>
              <w:spacing w:after="120"/>
              <w:rPr>
                <w:rFonts w:ascii="Calibri" w:hAnsi="Calibri"/>
                <w:bCs/>
                <w:sz w:val="16"/>
                <w:szCs w:val="16"/>
              </w:rPr>
            </w:pPr>
            <w:r w:rsidRPr="00AB066A">
              <w:rPr>
                <w:rFonts w:ascii="Calibri" w:hAnsi="Calibri"/>
                <w:bCs/>
                <w:sz w:val="16"/>
                <w:szCs w:val="16"/>
                <w:rtl/>
              </w:rPr>
              <w:t>تخويل الوصول</w:t>
            </w:r>
          </w:p>
          <w:p w14:paraId="741395AD" w14:textId="2BE0CC0E"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تحتفظ </w:t>
            </w:r>
            <w:r w:rsidRPr="00D75C93">
              <w:rPr>
                <w:rFonts w:ascii="Calibri" w:hAnsi="Calibri"/>
                <w:sz w:val="16"/>
                <w:szCs w:val="16"/>
              </w:rPr>
              <w:t>Microsoft</w:t>
            </w:r>
            <w:r w:rsidRPr="00D75C93">
              <w:rPr>
                <w:rFonts w:ascii="Calibri" w:hAnsi="Calibri"/>
                <w:sz w:val="16"/>
                <w:szCs w:val="16"/>
                <w:rtl/>
              </w:rPr>
              <w:t xml:space="preserve"> بسجل للموظفين المخول لهم الوصول إلى أنظمة </w:t>
            </w:r>
            <w:r w:rsidRPr="00D75C93">
              <w:rPr>
                <w:rFonts w:ascii="Calibri" w:hAnsi="Calibri"/>
                <w:sz w:val="16"/>
                <w:szCs w:val="16"/>
              </w:rPr>
              <w:t>Microsoft</w:t>
            </w:r>
            <w:r w:rsidRPr="00D75C93">
              <w:rPr>
                <w:rFonts w:ascii="Calibri" w:hAnsi="Calibri"/>
                <w:sz w:val="16"/>
                <w:szCs w:val="16"/>
                <w:rtl/>
              </w:rPr>
              <w:t xml:space="preserve"> التي تحتوي على بيانات العميل أو بيانات الخدمات الاحترافية وتقوم بتحديثه.</w:t>
            </w:r>
          </w:p>
          <w:p w14:paraId="2E621326"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وتقوم </w:t>
            </w:r>
            <w:r w:rsidRPr="00D75C93">
              <w:rPr>
                <w:rFonts w:ascii="Calibri" w:hAnsi="Calibri"/>
                <w:sz w:val="16"/>
                <w:szCs w:val="16"/>
              </w:rPr>
              <w:t>Microsoft</w:t>
            </w:r>
            <w:r w:rsidRPr="00D75C93">
              <w:rPr>
                <w:rFonts w:ascii="Calibri" w:hAnsi="Calibri"/>
                <w:sz w:val="16"/>
                <w:szCs w:val="16"/>
                <w:rtl/>
              </w:rPr>
              <w:t xml:space="preserve"> بإلغاء تنشيط بيانات اعتماد المصادقة التي لم يتم استخدامها لفترة من الوقت لا تتجاوز ستة أشهر.</w:t>
            </w:r>
          </w:p>
          <w:p w14:paraId="038551AE"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تحدد </w:t>
            </w:r>
            <w:r w:rsidRPr="00D75C93">
              <w:rPr>
                <w:rFonts w:ascii="Calibri" w:hAnsi="Calibri"/>
                <w:sz w:val="16"/>
                <w:szCs w:val="16"/>
              </w:rPr>
              <w:t>Microsoft</w:t>
            </w:r>
            <w:r w:rsidRPr="00D75C93">
              <w:rPr>
                <w:rFonts w:ascii="Calibri" w:hAnsi="Calibri"/>
                <w:sz w:val="16"/>
                <w:szCs w:val="16"/>
                <w:rtl/>
              </w:rPr>
              <w:t xml:space="preserve"> هؤلاء الموظفين الذين يجوز لهم منح الوصول المخول للبيانات والموارد أو تعديله أو إلغاؤه. </w:t>
            </w:r>
          </w:p>
          <w:p w14:paraId="2C9B2E85" w14:textId="04BC950C"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تضمن </w:t>
            </w:r>
            <w:r w:rsidRPr="00D75C93">
              <w:rPr>
                <w:rFonts w:ascii="Calibri" w:hAnsi="Calibri"/>
                <w:sz w:val="16"/>
                <w:szCs w:val="16"/>
              </w:rPr>
              <w:t>Microsoft</w:t>
            </w:r>
            <w:r w:rsidRPr="00D75C93">
              <w:rPr>
                <w:rFonts w:ascii="Calibri" w:hAnsi="Calibri"/>
                <w:sz w:val="16"/>
                <w:szCs w:val="16"/>
                <w:rtl/>
              </w:rPr>
              <w:t xml:space="preserve"> أنه عندما يكون لأكثر من فرد حق الوصول إلى الأنظمة التي تحتوي على بيانات العميل أو بيانات الخدمات الاحترافية، يكون لهؤلاء الأفراد معرّفات/بيانات تسجيل دخول منفصلة.</w:t>
            </w:r>
          </w:p>
          <w:p w14:paraId="58546188" w14:textId="77777777" w:rsidR="006A13BF" w:rsidRPr="00AB066A" w:rsidRDefault="006A13BF" w:rsidP="003452D9">
            <w:pPr>
              <w:pStyle w:val="ProductList-Body"/>
              <w:spacing w:after="120"/>
              <w:rPr>
                <w:rFonts w:ascii="Calibri" w:hAnsi="Calibri"/>
                <w:bCs/>
                <w:sz w:val="16"/>
                <w:szCs w:val="16"/>
              </w:rPr>
            </w:pPr>
            <w:r w:rsidRPr="00AB066A">
              <w:rPr>
                <w:rFonts w:ascii="Calibri" w:hAnsi="Calibri"/>
                <w:bCs/>
                <w:sz w:val="16"/>
                <w:szCs w:val="16"/>
                <w:rtl/>
              </w:rPr>
              <w:t>أدنى الامتيازات</w:t>
            </w:r>
          </w:p>
          <w:p w14:paraId="382E879B" w14:textId="1F59AE6C"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لا يُسمح لموظفي الدعم الفني الوصول إلى بيانات العميل وبيانات الخدمات الاحترافية إلا إذا لزم الأمر. </w:t>
            </w:r>
          </w:p>
          <w:p w14:paraId="6C15200B" w14:textId="4E851E54"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تحرص </w:t>
            </w:r>
            <w:r w:rsidRPr="00D75C93">
              <w:rPr>
                <w:rFonts w:ascii="Calibri" w:hAnsi="Calibri"/>
                <w:sz w:val="16"/>
                <w:szCs w:val="16"/>
              </w:rPr>
              <w:t>Microsoft</w:t>
            </w:r>
            <w:r w:rsidRPr="00D75C93">
              <w:rPr>
                <w:rFonts w:ascii="Calibri" w:hAnsi="Calibri"/>
                <w:sz w:val="16"/>
                <w:szCs w:val="16"/>
                <w:rtl/>
              </w:rPr>
              <w:t xml:space="preserve"> على أن يقتصر الوصول إلى بيانات العميل وبيانات الخدمات الاحترافية على الأفراد الذين يطلبون هذا الوصول لأداء وظائفهم.</w:t>
            </w:r>
          </w:p>
          <w:p w14:paraId="017B44EE" w14:textId="77777777" w:rsidR="006A13BF" w:rsidRPr="00AB066A" w:rsidRDefault="006A13BF" w:rsidP="003452D9">
            <w:pPr>
              <w:pStyle w:val="ProductList-Body"/>
              <w:spacing w:after="120"/>
              <w:rPr>
                <w:rFonts w:ascii="Calibri" w:hAnsi="Calibri"/>
                <w:bCs/>
                <w:sz w:val="16"/>
                <w:szCs w:val="16"/>
              </w:rPr>
            </w:pPr>
            <w:r w:rsidRPr="00AB066A">
              <w:rPr>
                <w:rFonts w:ascii="Calibri" w:hAnsi="Calibri"/>
                <w:bCs/>
                <w:sz w:val="16"/>
                <w:szCs w:val="16"/>
                <w:rtl/>
              </w:rPr>
              <w:t>السلامة والسرية</w:t>
            </w:r>
          </w:p>
          <w:p w14:paraId="7110068B"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ترشد </w:t>
            </w:r>
            <w:r w:rsidRPr="00D75C93">
              <w:rPr>
                <w:rFonts w:ascii="Calibri" w:hAnsi="Calibri"/>
                <w:sz w:val="16"/>
                <w:szCs w:val="16"/>
              </w:rPr>
              <w:t>Microsoft</w:t>
            </w:r>
            <w:r w:rsidRPr="00D75C93">
              <w:rPr>
                <w:rFonts w:ascii="Calibri" w:hAnsi="Calibri"/>
                <w:sz w:val="16"/>
                <w:szCs w:val="16"/>
                <w:rtl/>
              </w:rPr>
              <w:t xml:space="preserve"> موظفيها لتعطيل الجلسات الإدارية عند مغادرة المنشآت التي تتحكم فيها </w:t>
            </w:r>
            <w:r w:rsidRPr="00D75C93">
              <w:rPr>
                <w:rFonts w:ascii="Calibri" w:hAnsi="Calibri"/>
                <w:sz w:val="16"/>
                <w:szCs w:val="16"/>
              </w:rPr>
              <w:t>Microsoft</w:t>
            </w:r>
            <w:r w:rsidRPr="00D75C93">
              <w:rPr>
                <w:rFonts w:ascii="Calibri" w:hAnsi="Calibri"/>
                <w:sz w:val="16"/>
                <w:szCs w:val="16"/>
                <w:rtl/>
              </w:rPr>
              <w:t xml:space="preserve"> أو عند عدم استخدام أجهزة الكمبيوتر.</w:t>
            </w:r>
          </w:p>
          <w:p w14:paraId="0ED80985"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وتقوم </w:t>
            </w:r>
            <w:r w:rsidRPr="00D75C93">
              <w:rPr>
                <w:rFonts w:ascii="Calibri" w:hAnsi="Calibri"/>
                <w:sz w:val="16"/>
                <w:szCs w:val="16"/>
              </w:rPr>
              <w:t>Microsoft</w:t>
            </w:r>
            <w:r w:rsidRPr="00D75C93">
              <w:rPr>
                <w:rFonts w:ascii="Calibri" w:hAnsi="Calibri"/>
                <w:sz w:val="16"/>
                <w:szCs w:val="16"/>
                <w:rtl/>
              </w:rPr>
              <w:t xml:space="preserve"> بتخزين كلمات المرور بطريقة تجعلها غامضة عندما تكون سارية المفعول.</w:t>
            </w:r>
          </w:p>
          <w:p w14:paraId="10F1FE79" w14:textId="77777777" w:rsidR="006A13BF" w:rsidRPr="00AB066A" w:rsidRDefault="006A13BF" w:rsidP="003452D9">
            <w:pPr>
              <w:pStyle w:val="ProductList-Body"/>
              <w:spacing w:after="120"/>
              <w:rPr>
                <w:rFonts w:ascii="Calibri" w:hAnsi="Calibri"/>
                <w:bCs/>
                <w:sz w:val="16"/>
                <w:szCs w:val="16"/>
              </w:rPr>
            </w:pPr>
            <w:r w:rsidRPr="00AB066A">
              <w:rPr>
                <w:rFonts w:ascii="Calibri" w:hAnsi="Calibri"/>
                <w:bCs/>
                <w:sz w:val="16"/>
                <w:szCs w:val="16"/>
                <w:rtl/>
              </w:rPr>
              <w:t>المصادقة</w:t>
            </w:r>
          </w:p>
          <w:p w14:paraId="2EBC228D"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تستخدم </w:t>
            </w:r>
            <w:r w:rsidRPr="00D75C93">
              <w:rPr>
                <w:rFonts w:ascii="Calibri" w:hAnsi="Calibri"/>
                <w:sz w:val="16"/>
                <w:szCs w:val="16"/>
              </w:rPr>
              <w:t>Microsoft</w:t>
            </w:r>
            <w:r w:rsidRPr="00D75C93">
              <w:rPr>
                <w:rFonts w:ascii="Calibri" w:hAnsi="Calibri"/>
                <w:sz w:val="16"/>
                <w:szCs w:val="16"/>
                <w:rtl/>
              </w:rPr>
              <w:t xml:space="preserve"> ممارسات قياسية في هذا المجال لتحديد المستخدمين الذي يحاولون الوصول إلى أنظمة المعلومات وتخويلهم.</w:t>
            </w:r>
          </w:p>
          <w:p w14:paraId="028656B7"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عندما تكون آليات المصادقة معتمدة على كلمات المرور، تطلب </w:t>
            </w:r>
            <w:r w:rsidRPr="00D75C93">
              <w:rPr>
                <w:rFonts w:ascii="Calibri" w:hAnsi="Calibri"/>
                <w:sz w:val="16"/>
                <w:szCs w:val="16"/>
              </w:rPr>
              <w:t>Microsoft</w:t>
            </w:r>
            <w:r w:rsidRPr="00D75C93">
              <w:rPr>
                <w:rFonts w:ascii="Calibri" w:hAnsi="Calibri"/>
                <w:sz w:val="16"/>
                <w:szCs w:val="16"/>
                <w:rtl/>
              </w:rPr>
              <w:t xml:space="preserve"> تجديد كلمات المرور بانتظام.</w:t>
            </w:r>
          </w:p>
          <w:p w14:paraId="76B955A3"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عندما تكون آليات المصادقة معتمدة على كلمات المرور، تطلب </w:t>
            </w:r>
            <w:r w:rsidRPr="00D75C93">
              <w:rPr>
                <w:rFonts w:ascii="Calibri" w:hAnsi="Calibri"/>
                <w:sz w:val="16"/>
                <w:szCs w:val="16"/>
              </w:rPr>
              <w:t>Microsoft</w:t>
            </w:r>
            <w:r w:rsidRPr="00D75C93">
              <w:rPr>
                <w:rFonts w:ascii="Calibri" w:hAnsi="Calibri"/>
                <w:sz w:val="16"/>
                <w:szCs w:val="16"/>
                <w:rtl/>
              </w:rPr>
              <w:t xml:space="preserve"> أن تتكون كلمة المرور من ثمانية أحرف على الأقل.</w:t>
            </w:r>
          </w:p>
          <w:p w14:paraId="3F174009"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تضمن </w:t>
            </w:r>
            <w:r w:rsidRPr="00D75C93">
              <w:rPr>
                <w:rFonts w:ascii="Calibri" w:hAnsi="Calibri"/>
                <w:sz w:val="16"/>
                <w:szCs w:val="16"/>
              </w:rPr>
              <w:t>Microsoft</w:t>
            </w:r>
            <w:r w:rsidRPr="00D75C93">
              <w:rPr>
                <w:rFonts w:ascii="Calibri" w:hAnsi="Calibri"/>
                <w:sz w:val="16"/>
                <w:szCs w:val="16"/>
                <w:rtl/>
              </w:rPr>
              <w:t xml:space="preserve"> أنه لن يتم منح المعرفات التي تم إنهاء نشاطها أو منتهية الصلاحية لأفراد آخرين.</w:t>
            </w:r>
          </w:p>
          <w:p w14:paraId="7A006060"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تقوم </w:t>
            </w:r>
            <w:r w:rsidRPr="00D75C93">
              <w:rPr>
                <w:rFonts w:ascii="Calibri" w:hAnsi="Calibri"/>
                <w:sz w:val="16"/>
                <w:szCs w:val="16"/>
              </w:rPr>
              <w:t>Microsoft</w:t>
            </w:r>
            <w:r w:rsidRPr="00D75C93">
              <w:rPr>
                <w:rFonts w:ascii="Calibri" w:hAnsi="Calibri"/>
                <w:sz w:val="16"/>
                <w:szCs w:val="16"/>
                <w:rtl/>
              </w:rPr>
              <w:t xml:space="preserve"> بمراقبة المحاولات المتكررة، أو تُمكّن العميل من مراقبتها، للحصول على إمكانية الوصول إلى نظام المعلومات باستخدام كلمة مرور غير صالحة.</w:t>
            </w:r>
          </w:p>
          <w:p w14:paraId="7B7E2B2C"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تحتفظ </w:t>
            </w:r>
            <w:r w:rsidRPr="00D75C93">
              <w:rPr>
                <w:rFonts w:ascii="Calibri" w:hAnsi="Calibri"/>
                <w:sz w:val="16"/>
                <w:szCs w:val="16"/>
              </w:rPr>
              <w:t>Microsoft</w:t>
            </w:r>
            <w:r w:rsidRPr="00D75C93">
              <w:rPr>
                <w:rFonts w:ascii="Calibri" w:hAnsi="Calibri"/>
                <w:sz w:val="16"/>
                <w:szCs w:val="16"/>
                <w:rtl/>
              </w:rPr>
              <w:t xml:space="preserve"> بمعايير قياسية في هذا المجال لإلغاء تنشيط كلمات المرور التالفة أو التي تم كشفها دون قصد.</w:t>
            </w:r>
          </w:p>
          <w:p w14:paraId="324B3132"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تستخدم </w:t>
            </w:r>
            <w:r w:rsidRPr="00D75C93">
              <w:rPr>
                <w:rFonts w:ascii="Calibri" w:hAnsi="Calibri"/>
                <w:sz w:val="16"/>
                <w:szCs w:val="16"/>
              </w:rPr>
              <w:t>Microsoft</w:t>
            </w:r>
            <w:r w:rsidRPr="00D75C93">
              <w:rPr>
                <w:rFonts w:ascii="Calibri" w:hAnsi="Calibri"/>
                <w:sz w:val="16"/>
                <w:szCs w:val="16"/>
                <w:rtl/>
              </w:rPr>
              <w:t xml:space="preserve"> ممارسات قياسية في هذا المجال لحماية كلمات المرور، بما في ذلك الممارسات المصممة للحفاظ على سرية كلمات المرور وسلامتها عند تعيينها وتوزيعها وأثناء تخزينها.</w:t>
            </w:r>
          </w:p>
          <w:p w14:paraId="09AB0889" w14:textId="269DF757"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تصميم الشبكة.</w:t>
            </w:r>
            <w:r w:rsidRPr="00D75C93">
              <w:rPr>
                <w:rFonts w:ascii="Calibri" w:hAnsi="Calibri"/>
                <w:sz w:val="16"/>
                <w:szCs w:val="16"/>
                <w:rtl/>
              </w:rPr>
              <w:t xml:space="preserve"> تمتلك </w:t>
            </w:r>
            <w:r w:rsidRPr="00D75C93">
              <w:rPr>
                <w:rFonts w:ascii="Calibri" w:hAnsi="Calibri"/>
                <w:sz w:val="16"/>
                <w:szCs w:val="16"/>
              </w:rPr>
              <w:t>Microsoft</w:t>
            </w:r>
            <w:r w:rsidRPr="00D75C93">
              <w:rPr>
                <w:rFonts w:ascii="Calibri" w:hAnsi="Calibri"/>
                <w:sz w:val="16"/>
                <w:szCs w:val="16"/>
                <w:rtl/>
              </w:rPr>
              <w:t xml:space="preserve"> ضوابط لتجنب الأفراد الذين يزعمون أنهم يتمتعون بحقوق الوصول التي لم يتم منحها إليهم للحصول على إمكانية الوصول إلى بيانات العميل أو بيانات الخدمات الاحترافية التي لم يُخوَّل لهم الوصول إليها.</w:t>
            </w:r>
          </w:p>
        </w:tc>
      </w:tr>
      <w:tr w:rsidR="00510995" w:rsidRPr="00333C80" w14:paraId="32803E14" w14:textId="77777777" w:rsidTr="003452D9">
        <w:tc>
          <w:tcPr>
            <w:tcW w:w="2610" w:type="dxa"/>
            <w:tcBorders>
              <w:top w:val="single" w:sz="4" w:space="0" w:color="auto"/>
            </w:tcBorders>
            <w:vAlign w:val="center"/>
          </w:tcPr>
          <w:p w14:paraId="37C02935" w14:textId="77777777" w:rsidR="006A13BF" w:rsidRPr="00333C80" w:rsidRDefault="006A13BF" w:rsidP="003452D9">
            <w:pPr>
              <w:pStyle w:val="ProductList-Body"/>
              <w:spacing w:after="120"/>
              <w:rPr>
                <w:rFonts w:ascii="Calibri" w:hAnsi="Calibri"/>
                <w:sz w:val="16"/>
                <w:szCs w:val="16"/>
              </w:rPr>
            </w:pPr>
            <w:r w:rsidRPr="00333C80">
              <w:rPr>
                <w:rFonts w:ascii="Calibri" w:hAnsi="Calibri"/>
                <w:sz w:val="16"/>
                <w:szCs w:val="16"/>
                <w:rtl/>
              </w:rPr>
              <w:t>إدارة مشكلات أمان المعلومات</w:t>
            </w:r>
          </w:p>
        </w:tc>
        <w:tc>
          <w:tcPr>
            <w:tcW w:w="8190" w:type="dxa"/>
            <w:tcBorders>
              <w:top w:val="single" w:sz="4" w:space="0" w:color="auto"/>
            </w:tcBorders>
          </w:tcPr>
          <w:p w14:paraId="61F9AF91" w14:textId="77777777" w:rsidR="006A13BF" w:rsidRPr="00AB066A" w:rsidRDefault="006A13BF" w:rsidP="00C35BD5">
            <w:pPr>
              <w:pStyle w:val="ProductList-Body"/>
              <w:keepNext/>
              <w:spacing w:after="120"/>
              <w:rPr>
                <w:rFonts w:ascii="Calibri" w:hAnsi="Calibri"/>
                <w:bCs/>
                <w:sz w:val="16"/>
                <w:szCs w:val="16"/>
              </w:rPr>
            </w:pPr>
            <w:r w:rsidRPr="00AB066A">
              <w:rPr>
                <w:rFonts w:ascii="Calibri" w:hAnsi="Calibri"/>
                <w:bCs/>
                <w:sz w:val="16"/>
                <w:szCs w:val="16"/>
                <w:rtl/>
              </w:rPr>
              <w:t>عملية الاستجابة للمشكلة</w:t>
            </w:r>
          </w:p>
          <w:p w14:paraId="42D146C3"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sz w:val="16"/>
                <w:szCs w:val="16"/>
                <w:rtl/>
              </w:rPr>
              <w:t>-</w:t>
            </w:r>
            <w:r w:rsidRPr="00D75C93">
              <w:rPr>
                <w:rFonts w:ascii="Calibri" w:hAnsi="Calibri"/>
                <w:sz w:val="16"/>
                <w:szCs w:val="16"/>
                <w:rtl/>
              </w:rPr>
              <w:tab/>
              <w:t xml:space="preserve">تحتفظ </w:t>
            </w:r>
            <w:r w:rsidRPr="00D75C93">
              <w:rPr>
                <w:rFonts w:ascii="Calibri" w:hAnsi="Calibri"/>
                <w:sz w:val="16"/>
                <w:szCs w:val="16"/>
              </w:rPr>
              <w:t>Microsoft</w:t>
            </w:r>
            <w:r w:rsidRPr="00D75C93">
              <w:rPr>
                <w:rFonts w:ascii="Calibri" w:hAnsi="Calibri"/>
                <w:sz w:val="16"/>
                <w:szCs w:val="16"/>
                <w:rtl/>
              </w:rPr>
              <w:t xml:space="preserve"> بسجل يضم الثغرات الأمنية إلى جانب وصف للثغرة، والفترة الزمنية ونتائج الثغرة واسم المبلِّغ وإلى من تم الإبلاغ عن الثغرة </w:t>
            </w:r>
            <w:r w:rsidRPr="00D75C93">
              <w:rPr>
                <w:rFonts w:ascii="Calibri" w:hAnsi="Calibri"/>
                <w:color w:val="000000" w:themeColor="text1"/>
                <w:sz w:val="16"/>
                <w:szCs w:val="16"/>
                <w:rtl/>
              </w:rPr>
              <w:t>وإجراءات استعادة البيانات.</w:t>
            </w:r>
          </w:p>
          <w:p w14:paraId="71946EB2" w14:textId="77777777"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color w:val="000000" w:themeColor="text1"/>
                <w:sz w:val="16"/>
                <w:szCs w:val="16"/>
                <w:rtl/>
              </w:rPr>
              <w:t>-</w:t>
            </w:r>
            <w:r w:rsidRPr="00D75C93">
              <w:rPr>
                <w:rFonts w:ascii="Calibri" w:hAnsi="Calibri"/>
                <w:color w:val="000000" w:themeColor="text1"/>
                <w:sz w:val="16"/>
                <w:szCs w:val="16"/>
                <w:rtl/>
              </w:rPr>
              <w:tab/>
              <w:t xml:space="preserve">بالنسبة إلى كل خرق أمني يُعد حادثًا أمنيًا، يجب على </w:t>
            </w:r>
            <w:r w:rsidRPr="00D75C93">
              <w:rPr>
                <w:rFonts w:ascii="Calibri" w:hAnsi="Calibri"/>
                <w:color w:val="000000" w:themeColor="text1"/>
                <w:sz w:val="16"/>
                <w:szCs w:val="16"/>
              </w:rPr>
              <w:t>Microsoft</w:t>
            </w:r>
            <w:r w:rsidRPr="00D75C93">
              <w:rPr>
                <w:rFonts w:ascii="Calibri" w:hAnsi="Calibri"/>
                <w:color w:val="000000" w:themeColor="text1"/>
                <w:sz w:val="16"/>
                <w:szCs w:val="16"/>
                <w:rtl/>
              </w:rPr>
              <w:t xml:space="preserve"> إرسال إخطار (على النحو الموضح في قسم "الإخطار بالحادث الأمني" المذكور أعلاه) دون تأخير غير مبرر، في جميع الأحوال، في غضون </w:t>
            </w:r>
            <w:r w:rsidRPr="00D75C93">
              <w:rPr>
                <w:rFonts w:ascii="Calibri" w:hAnsi="Calibri"/>
                <w:color w:val="000000" w:themeColor="text1"/>
                <w:sz w:val="16"/>
                <w:szCs w:val="16"/>
                <w:lang w:bidi=""/>
              </w:rPr>
              <w:t>72</w:t>
            </w:r>
            <w:r w:rsidRPr="00D75C93">
              <w:rPr>
                <w:rFonts w:ascii="Calibri" w:hAnsi="Calibri"/>
                <w:color w:val="000000" w:themeColor="text1"/>
                <w:sz w:val="16"/>
                <w:szCs w:val="16"/>
                <w:rtl/>
              </w:rPr>
              <w:t xml:space="preserve"> ساعة</w:t>
            </w:r>
            <w:r w:rsidRPr="00D75C93">
              <w:rPr>
                <w:rFonts w:ascii="Calibri" w:hAnsi="Calibri"/>
                <w:iCs/>
                <w:color w:val="000000" w:themeColor="text1"/>
                <w:sz w:val="16"/>
                <w:szCs w:val="16"/>
                <w:rtl/>
              </w:rPr>
              <w:t>.</w:t>
            </w:r>
          </w:p>
          <w:p w14:paraId="666783EB" w14:textId="63E96616" w:rsidR="006A13BF" w:rsidRPr="00D75C93" w:rsidRDefault="006A13BF" w:rsidP="003452D9">
            <w:pPr>
              <w:pStyle w:val="ProductList-Body"/>
              <w:spacing w:after="120"/>
              <w:ind w:left="162" w:hanging="162"/>
              <w:rPr>
                <w:rFonts w:ascii="Calibri" w:hAnsi="Calibri"/>
                <w:sz w:val="16"/>
                <w:szCs w:val="16"/>
              </w:rPr>
            </w:pPr>
            <w:r w:rsidRPr="00D75C93">
              <w:rPr>
                <w:rFonts w:ascii="Calibri" w:hAnsi="Calibri"/>
                <w:color w:val="000000" w:themeColor="text1"/>
                <w:sz w:val="16"/>
                <w:szCs w:val="16"/>
                <w:rtl/>
              </w:rPr>
              <w:t>-</w:t>
            </w:r>
            <w:r w:rsidRPr="00D75C93">
              <w:rPr>
                <w:rFonts w:ascii="Calibri" w:hAnsi="Calibri"/>
                <w:color w:val="000000" w:themeColor="text1"/>
                <w:sz w:val="16"/>
                <w:szCs w:val="16"/>
                <w:rtl/>
              </w:rPr>
              <w:tab/>
              <w:t xml:space="preserve">تقوم </w:t>
            </w:r>
            <w:r w:rsidRPr="00D75C93">
              <w:rPr>
                <w:rFonts w:ascii="Calibri" w:hAnsi="Calibri"/>
                <w:color w:val="000000" w:themeColor="text1"/>
                <w:sz w:val="16"/>
                <w:szCs w:val="16"/>
              </w:rPr>
              <w:t>Microsoft</w:t>
            </w:r>
            <w:r w:rsidRPr="00D75C93">
              <w:rPr>
                <w:rFonts w:ascii="Calibri" w:hAnsi="Calibri"/>
                <w:color w:val="000000" w:themeColor="text1"/>
                <w:sz w:val="16"/>
                <w:szCs w:val="16"/>
                <w:rtl/>
              </w:rPr>
              <w:t xml:space="preserve"> بتعقب عمليات إفشاء بيانات العميل وبيانات الخدمات الاحترافية، أو تقوم بتمكين </w:t>
            </w:r>
            <w:r w:rsidRPr="00D75C93">
              <w:rPr>
                <w:rFonts w:ascii="Calibri" w:hAnsi="Calibri"/>
                <w:sz w:val="16"/>
                <w:szCs w:val="16"/>
                <w:rtl/>
              </w:rPr>
              <w:t>العميل من تعقبها، بما في ذلك البيانات التي تم إفشاؤها والجهة التي تم إفشاء البيانات إليها ووقت الإفشاء.</w:t>
            </w:r>
          </w:p>
          <w:p w14:paraId="2C3CC5E2" w14:textId="77777777" w:rsidR="006A13BF" w:rsidRPr="00D75C93" w:rsidRDefault="006A13BF" w:rsidP="003452D9">
            <w:pPr>
              <w:pStyle w:val="ProductList-Body"/>
              <w:spacing w:after="120"/>
              <w:rPr>
                <w:rFonts w:ascii="Calibri" w:hAnsi="Calibri"/>
                <w:sz w:val="16"/>
                <w:szCs w:val="16"/>
              </w:rPr>
            </w:pPr>
            <w:r w:rsidRPr="00AB066A">
              <w:rPr>
                <w:rFonts w:ascii="Calibri" w:hAnsi="Calibri"/>
                <w:bCs/>
                <w:sz w:val="16"/>
                <w:szCs w:val="16"/>
                <w:rtl/>
              </w:rPr>
              <w:t>مراقبة الخدمة.</w:t>
            </w:r>
            <w:r w:rsidRPr="00D75C93">
              <w:rPr>
                <w:rFonts w:ascii="Calibri" w:hAnsi="Calibri"/>
                <w:sz w:val="16"/>
                <w:szCs w:val="16"/>
                <w:rtl/>
              </w:rPr>
              <w:t xml:space="preserve"> يتحقق موظفو أمان </w:t>
            </w:r>
            <w:r w:rsidRPr="00D75C93">
              <w:rPr>
                <w:rFonts w:ascii="Calibri" w:hAnsi="Calibri"/>
                <w:sz w:val="16"/>
                <w:szCs w:val="16"/>
              </w:rPr>
              <w:t>Microsoft</w:t>
            </w:r>
            <w:r w:rsidRPr="00D75C93">
              <w:rPr>
                <w:rFonts w:ascii="Calibri" w:hAnsi="Calibri"/>
                <w:sz w:val="16"/>
                <w:szCs w:val="16"/>
                <w:rtl/>
              </w:rPr>
              <w:t xml:space="preserve"> من السجلات كل ستة أشهر على الأقل لاقتراح جهود المعالجة إذا لزم الأمر.</w:t>
            </w:r>
          </w:p>
        </w:tc>
      </w:tr>
      <w:tr w:rsidR="005E5A7A" w:rsidRPr="00333C80" w14:paraId="65EED5F2" w14:textId="77777777" w:rsidTr="003452D9">
        <w:tc>
          <w:tcPr>
            <w:tcW w:w="2610" w:type="dxa"/>
            <w:vAlign w:val="center"/>
          </w:tcPr>
          <w:p w14:paraId="7CDA49F9" w14:textId="77777777" w:rsidR="006A13BF" w:rsidRPr="00333C80" w:rsidRDefault="006A13BF" w:rsidP="003452D9">
            <w:pPr>
              <w:pStyle w:val="ProductList-Body"/>
              <w:spacing w:after="120"/>
              <w:rPr>
                <w:rFonts w:ascii="Calibri" w:hAnsi="Calibri"/>
                <w:sz w:val="16"/>
                <w:szCs w:val="16"/>
              </w:rPr>
            </w:pPr>
            <w:r w:rsidRPr="00333C80">
              <w:rPr>
                <w:rFonts w:ascii="Calibri" w:hAnsi="Calibri"/>
                <w:sz w:val="16"/>
                <w:szCs w:val="16"/>
                <w:rtl/>
              </w:rPr>
              <w:t>إدارة استمرارية الأعمال</w:t>
            </w:r>
          </w:p>
        </w:tc>
        <w:tc>
          <w:tcPr>
            <w:tcW w:w="8190" w:type="dxa"/>
          </w:tcPr>
          <w:p w14:paraId="5D54C4F3" w14:textId="4CEC27AF" w:rsidR="006A13BF" w:rsidRPr="00AB066A" w:rsidRDefault="006A13BF" w:rsidP="003452D9">
            <w:pPr>
              <w:pStyle w:val="ProductList-Body"/>
              <w:spacing w:after="120"/>
              <w:ind w:left="162" w:hanging="162"/>
              <w:rPr>
                <w:rFonts w:ascii="Calibri" w:hAnsi="Calibri"/>
                <w:sz w:val="16"/>
                <w:szCs w:val="16"/>
              </w:rPr>
            </w:pPr>
            <w:r w:rsidRPr="00AB066A">
              <w:rPr>
                <w:rFonts w:ascii="Calibri" w:hAnsi="Calibri"/>
                <w:sz w:val="16"/>
                <w:szCs w:val="16"/>
                <w:rtl/>
              </w:rPr>
              <w:t>-</w:t>
            </w:r>
            <w:r w:rsidRPr="00AB066A">
              <w:rPr>
                <w:rFonts w:ascii="Calibri" w:hAnsi="Calibri"/>
                <w:sz w:val="16"/>
                <w:szCs w:val="16"/>
                <w:rtl/>
              </w:rPr>
              <w:tab/>
              <w:t xml:space="preserve">تحتفظ </w:t>
            </w:r>
            <w:r w:rsidRPr="00AB066A">
              <w:rPr>
                <w:rFonts w:ascii="Calibri" w:hAnsi="Calibri"/>
                <w:sz w:val="16"/>
                <w:szCs w:val="16"/>
              </w:rPr>
              <w:t>Microsoft</w:t>
            </w:r>
            <w:r w:rsidRPr="00AB066A">
              <w:rPr>
                <w:rFonts w:ascii="Calibri" w:hAnsi="Calibri"/>
                <w:sz w:val="16"/>
                <w:szCs w:val="16"/>
                <w:rtl/>
              </w:rPr>
              <w:t xml:space="preserve"> بخطط طوارئ للمنشآت التي توجد بها أنظمة معلومات </w:t>
            </w:r>
            <w:r w:rsidRPr="00AB066A">
              <w:rPr>
                <w:rFonts w:ascii="Calibri" w:hAnsi="Calibri"/>
                <w:sz w:val="16"/>
                <w:szCs w:val="16"/>
              </w:rPr>
              <w:t>Microsoft</w:t>
            </w:r>
            <w:r w:rsidRPr="00AB066A">
              <w:rPr>
                <w:rFonts w:ascii="Calibri" w:hAnsi="Calibri"/>
                <w:sz w:val="16"/>
                <w:szCs w:val="16"/>
                <w:rtl/>
              </w:rPr>
              <w:t xml:space="preserve"> التي تعالج بيانات العميل وبيانات الخدمات الاحترافية.</w:t>
            </w:r>
          </w:p>
          <w:p w14:paraId="181482E9" w14:textId="0BFE5793" w:rsidR="006A13BF" w:rsidRPr="00AB066A" w:rsidRDefault="006A13BF" w:rsidP="003452D9">
            <w:pPr>
              <w:pStyle w:val="ProductList-Body"/>
              <w:spacing w:after="120"/>
              <w:ind w:left="162" w:hanging="162"/>
              <w:rPr>
                <w:rFonts w:ascii="Calibri" w:hAnsi="Calibri"/>
                <w:sz w:val="16"/>
                <w:szCs w:val="16"/>
              </w:rPr>
            </w:pPr>
            <w:r w:rsidRPr="00AB066A">
              <w:rPr>
                <w:rFonts w:ascii="Calibri" w:hAnsi="Calibri"/>
                <w:sz w:val="16"/>
                <w:szCs w:val="16"/>
                <w:rtl/>
              </w:rPr>
              <w:t>-</w:t>
            </w:r>
            <w:r w:rsidRPr="00AB066A">
              <w:rPr>
                <w:rFonts w:ascii="Calibri" w:hAnsi="Calibri"/>
                <w:sz w:val="16"/>
                <w:szCs w:val="16"/>
                <w:rtl/>
              </w:rPr>
              <w:tab/>
              <w:t xml:space="preserve">يتم تصميم التخزين المتكرر وإجراءات استعادة البيانات لدى </w:t>
            </w:r>
            <w:r w:rsidRPr="00AB066A">
              <w:rPr>
                <w:rFonts w:ascii="Calibri" w:hAnsi="Calibri"/>
                <w:sz w:val="16"/>
                <w:szCs w:val="16"/>
              </w:rPr>
              <w:t>Microsoft</w:t>
            </w:r>
            <w:r w:rsidRPr="00AB066A">
              <w:rPr>
                <w:rFonts w:ascii="Calibri" w:hAnsi="Calibri"/>
                <w:sz w:val="16"/>
                <w:szCs w:val="16"/>
                <w:rtl/>
              </w:rPr>
              <w:t xml:space="preserve"> لمحاولة إعادة إنشاء بيانات العميل وبيانات الخدمات الاحترافية لإعادتها إلى حالتها الأصلية أو حالتها المنسوخة الأخيرة قبل الوقت الذي تم فيه فقد البيانات أو تلفها.</w:t>
            </w:r>
          </w:p>
        </w:tc>
      </w:tr>
    </w:tbl>
    <w:p w14:paraId="169292B0" w14:textId="77777777" w:rsidR="006A13BF" w:rsidRPr="00333C80" w:rsidRDefault="006A13BF" w:rsidP="006A13BF">
      <w:pPr>
        <w:pStyle w:val="ProductList-Body"/>
        <w:spacing w:after="120"/>
        <w:rPr>
          <w:rFonts w:ascii="Calibri" w:hAnsi="Calibri"/>
        </w:rPr>
      </w:pPr>
    </w:p>
    <w:p w14:paraId="10122163" w14:textId="28950600" w:rsidR="006A13BF" w:rsidRPr="00333C80" w:rsidRDefault="008E3552" w:rsidP="006A13BF">
      <w:pPr>
        <w:pStyle w:val="ProductList-Body"/>
        <w:shd w:val="clear" w:color="auto" w:fill="A6A6A6" w:themeFill="background1" w:themeFillShade="A6"/>
        <w:spacing w:after="120"/>
        <w:jc w:val="right"/>
        <w:rPr>
          <w:rFonts w:ascii="Calibri" w:hAnsi="Calibri"/>
        </w:rPr>
      </w:pPr>
      <w:hyperlink w:anchor="TableofContents" w:history="1">
        <w:r w:rsidR="00F361BB" w:rsidRPr="00333C80">
          <w:rPr>
            <w:rStyle w:val="Hyperlink"/>
            <w:rFonts w:ascii="Calibri" w:hAnsi="Calibri"/>
            <w:sz w:val="16"/>
            <w:szCs w:val="16"/>
            <w:rtl/>
          </w:rPr>
          <w:t>جدول المحتويات</w:t>
        </w:r>
      </w:hyperlink>
      <w:r w:rsidR="00F361BB" w:rsidRPr="00333C80">
        <w:rPr>
          <w:rFonts w:ascii="Calibri" w:hAnsi="Calibri"/>
          <w:sz w:val="16"/>
          <w:szCs w:val="16"/>
          <w:rtl/>
        </w:rPr>
        <w:t xml:space="preserve"> / </w:t>
      </w:r>
      <w:hyperlink w:anchor="GeneralTerms" w:tooltip="الشروط العامة" w:history="1">
        <w:r w:rsidR="00F361BB" w:rsidRPr="00333C80">
          <w:rPr>
            <w:rStyle w:val="Hyperlink"/>
            <w:rFonts w:ascii="Calibri" w:hAnsi="Calibri"/>
            <w:sz w:val="16"/>
            <w:szCs w:val="16"/>
            <w:rtl/>
          </w:rPr>
          <w:t>الشروط العامة</w:t>
        </w:r>
      </w:hyperlink>
    </w:p>
    <w:p w14:paraId="22979654" w14:textId="77777777" w:rsidR="006A13BF" w:rsidRPr="00333C80" w:rsidRDefault="006A13BF" w:rsidP="006A13BF">
      <w:pPr>
        <w:pStyle w:val="ProductList-Body"/>
        <w:spacing w:after="120"/>
        <w:rPr>
          <w:rFonts w:ascii="Calibri" w:hAnsi="Calibri"/>
        </w:rPr>
      </w:pPr>
    </w:p>
    <w:p w14:paraId="2C6ED34F" w14:textId="77777777" w:rsidR="006A13BF" w:rsidRPr="00333C80" w:rsidRDefault="006A13BF" w:rsidP="006A13BF">
      <w:pPr>
        <w:pStyle w:val="ProductList-Body"/>
        <w:spacing w:after="120"/>
        <w:rPr>
          <w:rFonts w:ascii="Calibri" w:hAnsi="Calibri"/>
        </w:rPr>
        <w:sectPr w:rsidR="006A13BF" w:rsidRPr="00333C80" w:rsidSect="0051121F">
          <w:footerReference w:type="first" r:id="rId28"/>
          <w:pgSz w:w="12240" w:h="15840"/>
          <w:pgMar w:top="1440" w:right="720" w:bottom="1440" w:left="720" w:header="720" w:footer="720" w:gutter="0"/>
          <w:cols w:space="720"/>
          <w:bidi/>
          <w:docGrid w:linePitch="360"/>
        </w:sectPr>
      </w:pPr>
    </w:p>
    <w:p w14:paraId="32AD396B" w14:textId="77777777" w:rsidR="006A13BF" w:rsidRPr="00333C80" w:rsidRDefault="006A13BF" w:rsidP="006A13BF">
      <w:pPr>
        <w:pStyle w:val="ProductList-Body"/>
        <w:spacing w:after="120"/>
        <w:rPr>
          <w:rFonts w:ascii="Calibri" w:hAnsi="Calibri"/>
        </w:rPr>
        <w:sectPr w:rsidR="006A13BF" w:rsidRPr="00333C80" w:rsidSect="0051121F">
          <w:footerReference w:type="default" r:id="rId29"/>
          <w:footerReference w:type="first" r:id="rId30"/>
          <w:type w:val="continuous"/>
          <w:pgSz w:w="12240" w:h="15840"/>
          <w:pgMar w:top="1440" w:right="720" w:bottom="1440" w:left="720" w:header="720" w:footer="720" w:gutter="0"/>
          <w:cols w:space="720"/>
          <w:titlePg/>
          <w:bidi/>
          <w:docGrid w:linePitch="360"/>
        </w:sectPr>
      </w:pPr>
    </w:p>
    <w:p w14:paraId="67417BA5" w14:textId="50E33472" w:rsidR="00AA349D" w:rsidRPr="008D0F72" w:rsidRDefault="00AA349D" w:rsidP="00AA349D">
      <w:pPr>
        <w:pStyle w:val="ProductList-SectionHeading"/>
        <w:spacing w:after="120"/>
        <w:outlineLvl w:val="0"/>
        <w:rPr>
          <w:rFonts w:ascii="Calibri" w:hAnsi="Calibri"/>
          <w:szCs w:val="40"/>
        </w:rPr>
      </w:pPr>
      <w:bookmarkStart w:id="165" w:name="_Toc155360381"/>
      <w:bookmarkStart w:id="166" w:name="_Toc8395062"/>
      <w:bookmarkStart w:id="167" w:name="_Toc6563850"/>
      <w:bookmarkStart w:id="168" w:name="_Toc21617071"/>
      <w:bookmarkStart w:id="169" w:name="_Toc26972866"/>
      <w:r w:rsidRPr="008D0F72">
        <w:rPr>
          <w:rFonts w:ascii="Calibri" w:hAnsi="Calibri"/>
          <w:szCs w:val="40"/>
          <w:rtl/>
        </w:rPr>
        <w:t>الملحق (ب) – أصحاب البيانات وفئات البيانات الشخصية</w:t>
      </w:r>
      <w:bookmarkEnd w:id="165"/>
    </w:p>
    <w:bookmarkEnd w:id="166"/>
    <w:bookmarkEnd w:id="167"/>
    <w:bookmarkEnd w:id="168"/>
    <w:bookmarkEnd w:id="169"/>
    <w:p w14:paraId="4F8010D3" w14:textId="7F124DCF" w:rsidR="00AA349D" w:rsidRPr="00333C80" w:rsidRDefault="00AA349D" w:rsidP="00AA349D">
      <w:pPr>
        <w:pStyle w:val="ProductList-Body"/>
        <w:rPr>
          <w:rFonts w:ascii="Calibri" w:hAnsi="Calibri"/>
        </w:rPr>
      </w:pPr>
    </w:p>
    <w:p w14:paraId="0CCE4AB9" w14:textId="5CE43388" w:rsidR="00AA349D" w:rsidRPr="00B122C6" w:rsidRDefault="00AA349D" w:rsidP="00AA349D">
      <w:pPr>
        <w:pStyle w:val="ProductList-Body"/>
        <w:spacing w:after="120"/>
        <w:rPr>
          <w:rFonts w:ascii="Calibri" w:hAnsi="Calibri"/>
          <w:szCs w:val="18"/>
        </w:rPr>
      </w:pPr>
      <w:r w:rsidRPr="00BC6B63">
        <w:rPr>
          <w:rFonts w:ascii="Calibri" w:hAnsi="Calibri"/>
          <w:bCs/>
          <w:szCs w:val="18"/>
          <w:rtl/>
        </w:rPr>
        <w:t>أصحاب البيانات:</w:t>
      </w:r>
      <w:r w:rsidRPr="00B122C6">
        <w:rPr>
          <w:rFonts w:ascii="Calibri" w:hAnsi="Calibri"/>
          <w:szCs w:val="18"/>
          <w:rtl/>
        </w:rPr>
        <w:t xml:space="preserve"> يشمل أصحاب البيانات ممثلي العملاء والمستخدمين النهائيين، بما في ذلك موظفو العميل ومقاولوه ومعاونوه وعملاؤه. ‏</w:t>
      </w:r>
      <w:dir w:val="rtl">
        <w:r w:rsidRPr="00B122C6">
          <w:rPr>
            <w:rFonts w:ascii="Calibri" w:hAnsi="Calibri"/>
            <w:szCs w:val="18"/>
            <w:rtl/>
          </w:rPr>
          <w:t xml:space="preserve">وقد يشمل أصحاب البيانات أيضًا الأفراد الذين يحاولون توصيل المعلومات الشخصية أو نقلها لمستخدمي الخدمات التي تقدمها </w:t>
        </w:r>
        <w:r w:rsidRPr="00B122C6">
          <w:rPr>
            <w:rFonts w:ascii="Calibri" w:hAnsi="Calibri"/>
            <w:szCs w:val="18"/>
          </w:rPr>
          <w:t>Microsoft</w:t>
        </w:r>
        <w:r w:rsidRPr="00B122C6">
          <w:rPr>
            <w:rFonts w:ascii="Calibri" w:hAnsi="Calibri" w:cstheme="minorHAnsi"/>
            <w:szCs w:val="18"/>
            <w:rtl/>
          </w:rPr>
          <w:t xml:space="preserve">. تقر </w:t>
        </w:r>
        <w:r w:rsidRPr="00B122C6">
          <w:rPr>
            <w:rFonts w:ascii="Calibri" w:hAnsi="Calibri" w:cstheme="minorHAnsi"/>
            <w:szCs w:val="18"/>
          </w:rPr>
          <w:t>Microsoft</w:t>
        </w:r>
        <w:r w:rsidRPr="00B122C6">
          <w:rPr>
            <w:rFonts w:ascii="Calibri" w:hAnsi="Calibri" w:cstheme="minorHAnsi"/>
            <w:szCs w:val="18"/>
            <w:rtl/>
          </w:rPr>
          <w:t xml:space="preserve"> بأنه وفقًا لاستخدام العميل للمنتجات والخدمات، يجوز للعميل اختيار تضمين البيانات الشخصية من أي نوع من الأنواع التالية لأصحاب البيانات في البيانات الشخصية:</w:t>
        </w:r>
        <w:r w:rsidR="00786D72" w:rsidRPr="00B122C6">
          <w:rPr>
            <w:szCs w:val="18"/>
          </w:rPr>
          <w:t>‬</w:t>
        </w:r>
        <w:r w:rsidR="00122568">
          <w:t>‬</w:t>
        </w:r>
        <w:r>
          <w:t>‬</w:t>
        </w:r>
        <w:r>
          <w:t>‬</w:t>
        </w:r>
        <w:r>
          <w:t>‬</w:t>
        </w:r>
        <w:r>
          <w:t>‬</w:t>
        </w:r>
        <w:r>
          <w:t>‬</w:t>
        </w:r>
        <w:r w:rsidR="008E3552">
          <w:t>‬</w:t>
        </w:r>
      </w:dir>
    </w:p>
    <w:p w14:paraId="4ABB461E" w14:textId="77777777" w:rsidR="00AD025B" w:rsidRPr="00B122C6" w:rsidRDefault="00AD025B" w:rsidP="00AD025B">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الموظفون والمتعهدون والعمال المؤقتون (الحاليون والسابقون والمرتقبون) لصالح العميل؛</w:t>
      </w:r>
    </w:p>
    <w:p w14:paraId="0D7DB941" w14:textId="77777777" w:rsidR="00AD025B" w:rsidRPr="00B122C6" w:rsidRDefault="00AD025B" w:rsidP="00AD025B">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المستقلون عما ورد أعلاه؛</w:t>
      </w:r>
    </w:p>
    <w:p w14:paraId="2B38A99D" w14:textId="77777777" w:rsidR="00AD025B" w:rsidRPr="00B122C6" w:rsidRDefault="00AD025B" w:rsidP="00AD025B">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متعاونو/جهات الاتصال الخاصة بالعميل (الأشخاص الطبيعيون) أو الموظفون أو المتعهدون أو العمال المؤقتون لمتعاوني/لجهات الاتصال الخاصة بالكيانات القانونية (الحاليون والمرتقبون والسابقون)؛</w:t>
      </w:r>
    </w:p>
    <w:p w14:paraId="37CFABF3" w14:textId="77777777" w:rsidR="00AD025B" w:rsidRPr="00B122C6" w:rsidRDefault="00AD025B" w:rsidP="00AD025B">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المستخدمون (مثل المستهلكون والعملاء والمرضى والزوار، وما إلى ذلك) وأصحاب البيانات الآخرين الذين يستخدمون خدمات العميل؛</w:t>
      </w:r>
    </w:p>
    <w:p w14:paraId="350460CB" w14:textId="77777777" w:rsidR="00AD025B" w:rsidRPr="00B122C6" w:rsidRDefault="00AD025B" w:rsidP="00AD025B">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الشركاء أو أصحاب المصلحة أو الأفراد الذين يتعاونون بشكل نشط أو يتواصلون أو يتفاعلون بطريقة أخرى مع موظفي العميل و/أو يستخدمون أدوات اتصال مثل التطبيقات ومواقع الويب التي يوفرها العميل؛</w:t>
      </w:r>
    </w:p>
    <w:p w14:paraId="04022B95" w14:textId="77777777" w:rsidR="00AD025B" w:rsidRPr="00B122C6" w:rsidRDefault="00AD025B" w:rsidP="00AD025B">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أصحاب المصلحة أو الأفراد الذين يتفاعلون بشكل غير نشط مع العميل (على سبيل المثال، لأنهم يخضعون لتحقيق أو بحث أو تم ذكرهم في المستندات أو المراسلات من أو إلى العميل)؛</w:t>
      </w:r>
    </w:p>
    <w:p w14:paraId="624EB2D1" w14:textId="77777777" w:rsidR="00AD025B" w:rsidRPr="00B122C6" w:rsidRDefault="00AD025B" w:rsidP="00AD025B">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القصّر، أو</w:t>
      </w:r>
    </w:p>
    <w:p w14:paraId="002EE4E8" w14:textId="77777777" w:rsidR="00AD025B" w:rsidRPr="00B122C6" w:rsidRDefault="00AD025B" w:rsidP="00AD025B">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المهنيون الذين يتمتعون بامتياز مهني (مثل الأطباء والمحامين والموثّقون العموميون ورجال الدين، وما إلى ذلك).</w:t>
      </w:r>
    </w:p>
    <w:p w14:paraId="2014DE8F" w14:textId="157E4C1F" w:rsidR="00AA349D" w:rsidRPr="00B122C6" w:rsidRDefault="00AA349D" w:rsidP="00AA349D">
      <w:pPr>
        <w:pStyle w:val="ProductList-Body"/>
        <w:spacing w:after="120"/>
        <w:rPr>
          <w:rFonts w:ascii="Calibri" w:hAnsi="Calibri"/>
          <w:szCs w:val="18"/>
        </w:rPr>
      </w:pPr>
      <w:r w:rsidRPr="00BC6B63">
        <w:rPr>
          <w:rFonts w:ascii="Calibri" w:hAnsi="Calibri"/>
          <w:bCs/>
          <w:szCs w:val="18"/>
          <w:rtl/>
        </w:rPr>
        <w:t>فئات البيانات:</w:t>
      </w:r>
      <w:r w:rsidRPr="00B122C6">
        <w:rPr>
          <w:rFonts w:ascii="Calibri" w:hAnsi="Calibri"/>
          <w:szCs w:val="18"/>
          <w:rtl/>
        </w:rPr>
        <w:t xml:space="preserve"> البيانات الشخصية المضمنة في البريد الإلكتروني والمستندات والبيانات الأخرى التي تظهر في شكل إلكتروني في سياق المنتجات والخدمات. </w:t>
      </w:r>
      <w:r w:rsidRPr="00B122C6">
        <w:rPr>
          <w:rFonts w:ascii="Calibri" w:eastAsia="Times New Roman" w:hAnsi="Calibri" w:cstheme="minorHAnsi"/>
          <w:color w:val="212121"/>
          <w:szCs w:val="18"/>
          <w:rtl/>
        </w:rPr>
        <w:t xml:space="preserve"> تقر </w:t>
      </w:r>
      <w:r w:rsidRPr="00B122C6">
        <w:rPr>
          <w:rFonts w:ascii="Calibri" w:eastAsia="Times New Roman" w:hAnsi="Calibri" w:cstheme="minorHAnsi"/>
          <w:color w:val="212121"/>
          <w:szCs w:val="18"/>
        </w:rPr>
        <w:t>Microsoft</w:t>
      </w:r>
      <w:r w:rsidRPr="00B122C6">
        <w:rPr>
          <w:rFonts w:ascii="Calibri" w:eastAsia="Times New Roman" w:hAnsi="Calibri" w:cstheme="minorHAnsi"/>
          <w:color w:val="212121"/>
          <w:szCs w:val="18"/>
          <w:rtl/>
        </w:rPr>
        <w:t xml:space="preserve"> بأنه وفقًا لاستخدام العميل للمنتجات والخدمات، يجوز للعميل اختيار تضمين البيانات الشخصية من أي فئة من الفئات التالية في البيانات الشخصية:</w:t>
      </w:r>
    </w:p>
    <w:p w14:paraId="5BAAC82C"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البيانات الشخصية الأساسية (على سبيل المثال: محل الميلاد واسم الشارع ورقم المنزل (العنوان) والرمز البريدي ومدينة الإقامة وبلد الإقامة ورقم الهاتف المحمول والاسم الأول والاسم الأخير والأحرف الأولى وعنوان البريد الإلكتروني والجنس وتاريخ الميلاد)، بما في ذلك البيانات الشخصية الأساسية الخاصة بأفراد العائلة والأطفال؛</w:t>
      </w:r>
    </w:p>
    <w:p w14:paraId="41CE30FA"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 xml:space="preserve">بيانات المصادقة (على سبيل المثال: اسم المستخدم أو كلمة المرور أو رمز </w:t>
      </w:r>
      <w:r w:rsidRPr="00B122C6">
        <w:rPr>
          <w:rFonts w:ascii="Calibri" w:eastAsia="Times New Roman" w:hAnsi="Calibri" w:cstheme="minorHAnsi"/>
          <w:color w:val="212121"/>
          <w:sz w:val="18"/>
          <w:szCs w:val="18"/>
        </w:rPr>
        <w:t>PIN</w:t>
      </w:r>
      <w:r w:rsidRPr="00B122C6">
        <w:rPr>
          <w:rFonts w:ascii="Calibri" w:eastAsia="Times New Roman" w:hAnsi="Calibri" w:cstheme="minorHAnsi"/>
          <w:color w:val="212121"/>
          <w:sz w:val="18"/>
          <w:szCs w:val="18"/>
          <w:rtl/>
        </w:rPr>
        <w:t xml:space="preserve"> أو سؤال الأمان أو سجل المراجعة)؛</w:t>
      </w:r>
    </w:p>
    <w:p w14:paraId="1E39BD5D"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معلومات الاتصال (على سبيل المثال: العناوين والبريد الإلكتروني وأرقام الهواتف ومعرّفات وسائل التواصل الاجتماعي وتفاصيل جهة اتصال في حالات الطوارئ)؛</w:t>
      </w:r>
    </w:p>
    <w:p w14:paraId="28226AC2"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 xml:space="preserve">أرقام الهوية الفريدة والتوقيعات (على سبيل المثال: رقم الضمان الاجتماعي ورقم الحساب المصرفي ورقم جواز السفر وبطاقة الهوية ورقم رخصة القيادة وبيانات تسجيل المركبات وعناوين </w:t>
      </w:r>
      <w:r w:rsidRPr="00B122C6">
        <w:rPr>
          <w:rFonts w:ascii="Calibri" w:eastAsia="Times New Roman" w:hAnsi="Calibri" w:cstheme="minorHAnsi"/>
          <w:color w:val="212121"/>
          <w:sz w:val="18"/>
          <w:szCs w:val="18"/>
        </w:rPr>
        <w:t>IP</w:t>
      </w:r>
      <w:r w:rsidRPr="00B122C6">
        <w:rPr>
          <w:rFonts w:ascii="Calibri" w:eastAsia="Times New Roman" w:hAnsi="Calibri" w:cstheme="minorHAnsi"/>
          <w:color w:val="212121"/>
          <w:sz w:val="18"/>
          <w:szCs w:val="18"/>
          <w:rtl/>
        </w:rPr>
        <w:t xml:space="preserve"> ورقم الموظف ورقم الطالب ورقم المريض والتوقيع والمعرّف الفريد في ملفات تعريف الارتباط المتعلقة بتتبع الاستخدام أو التقنيات المماثلة)؛</w:t>
      </w:r>
    </w:p>
    <w:p w14:paraId="4B666360"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 xml:space="preserve">المعرّفات ذات الاسم المستعار؛ </w:t>
      </w:r>
    </w:p>
    <w:p w14:paraId="31FF3DFB"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المعلومات المالية والتأمينية (على سبيل المثال: الرقم التأميني واسم الحساب المصرفي ورقمه واسم بطاقة الائتمان ورقمها ورقم الفاتورة والدخل ونوع التأمين وطريقة الدفع والجدارة الائتمانية)؛</w:t>
      </w:r>
    </w:p>
    <w:p w14:paraId="27F99370"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المعلومات التجارية (على سبيل المثال: سجل المشتريات والعروض الخاصة ومعلومات الاشتراك وسجل الدفع)؛</w:t>
      </w:r>
    </w:p>
    <w:p w14:paraId="2C99ED94"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 xml:space="preserve">معلومات المقاييس الحيوية (على سبيل المثال: الحمض النووي وبصمات الأصابع ومسح قزحية العين)؛ </w:t>
      </w:r>
    </w:p>
    <w:p w14:paraId="283C21F5"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 xml:space="preserve">بيانات تحديد الموقع (على سبيل المثال: معرّف الجوال وبيانات شبكة الموقع الجغرافي والموقع عند بدء المكالمة/ إنهاء المكالمة. وبيانات تحديد الموقع المستمدة من استخدام نقاط وصول </w:t>
      </w:r>
      <w:proofErr w:type="spellStart"/>
      <w:r w:rsidRPr="00B122C6">
        <w:rPr>
          <w:rFonts w:ascii="Calibri" w:eastAsia="Times New Roman" w:hAnsi="Calibri" w:cstheme="minorHAnsi"/>
          <w:color w:val="212121"/>
          <w:sz w:val="18"/>
          <w:szCs w:val="18"/>
        </w:rPr>
        <w:t>wifi</w:t>
      </w:r>
      <w:proofErr w:type="spellEnd"/>
      <w:r w:rsidRPr="00B122C6">
        <w:rPr>
          <w:rFonts w:ascii="Calibri" w:eastAsia="Times New Roman" w:hAnsi="Calibri" w:cstheme="minorHAnsi"/>
          <w:color w:val="212121"/>
          <w:sz w:val="18"/>
          <w:szCs w:val="18"/>
          <w:rtl/>
        </w:rPr>
        <w:t>)؛</w:t>
      </w:r>
    </w:p>
    <w:p w14:paraId="25EF69A8"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الصور ومقاطع الفيديو والصوت؛</w:t>
      </w:r>
    </w:p>
    <w:p w14:paraId="6CB5079A"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نشاط الإنترنت (على سبيل المثال: سجل التصفح وسجل البحث والقراءة ومشاهدة التلفزيون وأنشطة الاستماع إلى الراديو)؛</w:t>
      </w:r>
    </w:p>
    <w:p w14:paraId="77F19A46"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 xml:space="preserve">تعريف الجهاز (على سبيل المثال: رقم </w:t>
      </w:r>
      <w:r w:rsidRPr="00B122C6">
        <w:rPr>
          <w:rFonts w:ascii="Calibri" w:eastAsia="Times New Roman" w:hAnsi="Calibri" w:cstheme="minorHAnsi"/>
          <w:color w:val="212121"/>
          <w:sz w:val="18"/>
          <w:szCs w:val="18"/>
        </w:rPr>
        <w:t>IMEI</w:t>
      </w:r>
      <w:r w:rsidRPr="00B122C6">
        <w:rPr>
          <w:rFonts w:ascii="Calibri" w:eastAsia="Times New Roman" w:hAnsi="Calibri" w:cstheme="minorHAnsi"/>
          <w:color w:val="212121"/>
          <w:sz w:val="18"/>
          <w:szCs w:val="18"/>
          <w:rtl/>
        </w:rPr>
        <w:t xml:space="preserve"> ورقم بطاقة </w:t>
      </w:r>
      <w:r w:rsidRPr="00B122C6">
        <w:rPr>
          <w:rFonts w:ascii="Calibri" w:eastAsia="Times New Roman" w:hAnsi="Calibri" w:cstheme="minorHAnsi"/>
          <w:color w:val="212121"/>
          <w:sz w:val="18"/>
          <w:szCs w:val="18"/>
        </w:rPr>
        <w:t>SIM</w:t>
      </w:r>
      <w:r w:rsidRPr="00B122C6">
        <w:rPr>
          <w:rFonts w:ascii="Calibri" w:eastAsia="Times New Roman" w:hAnsi="Calibri" w:cstheme="minorHAnsi"/>
          <w:color w:val="212121"/>
          <w:sz w:val="18"/>
          <w:szCs w:val="18"/>
          <w:rtl/>
        </w:rPr>
        <w:t xml:space="preserve"> وعنوان </w:t>
      </w:r>
      <w:r w:rsidRPr="00B122C6">
        <w:rPr>
          <w:rFonts w:ascii="Calibri" w:eastAsia="Times New Roman" w:hAnsi="Calibri" w:cstheme="minorHAnsi"/>
          <w:color w:val="212121"/>
          <w:sz w:val="18"/>
          <w:szCs w:val="18"/>
        </w:rPr>
        <w:t>MAC</w:t>
      </w:r>
      <w:r w:rsidRPr="00B122C6">
        <w:rPr>
          <w:rFonts w:ascii="Calibri" w:eastAsia="Times New Roman" w:hAnsi="Calibri" w:cstheme="minorHAnsi"/>
          <w:color w:val="212121"/>
          <w:sz w:val="18"/>
          <w:szCs w:val="18"/>
          <w:rtl/>
        </w:rPr>
        <w:t>)؛</w:t>
      </w:r>
    </w:p>
    <w:p w14:paraId="0AB86F09"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 xml:space="preserve">جمع المعلومات (على سبيل المثال: المعتمدة على السلوك الإجرامي الذي تم ملاحظته أو المعادي للمجتمع أو ملفات التعريف ذات الأسماء المستعارة التي تستند إلى عناوين </w:t>
      </w:r>
      <w:r w:rsidRPr="00B122C6">
        <w:rPr>
          <w:rFonts w:ascii="Calibri" w:eastAsia="Times New Roman" w:hAnsi="Calibri" w:cstheme="minorHAnsi"/>
          <w:color w:val="212121"/>
          <w:sz w:val="18"/>
          <w:szCs w:val="18"/>
        </w:rPr>
        <w:t>URL</w:t>
      </w:r>
      <w:r w:rsidRPr="00B122C6">
        <w:rPr>
          <w:rFonts w:ascii="Calibri" w:eastAsia="Times New Roman" w:hAnsi="Calibri" w:cstheme="minorHAnsi"/>
          <w:color w:val="212121"/>
          <w:sz w:val="18"/>
          <w:szCs w:val="18"/>
          <w:rtl/>
        </w:rPr>
        <w:t xml:space="preserve"> التي تمت زيارتها أو النقر فوق التدفقات أو سجلات التصفح أو عناوين </w:t>
      </w:r>
      <w:r w:rsidRPr="00B122C6">
        <w:rPr>
          <w:rFonts w:ascii="Calibri" w:eastAsia="Times New Roman" w:hAnsi="Calibri" w:cstheme="minorHAnsi"/>
          <w:color w:val="212121"/>
          <w:sz w:val="18"/>
          <w:szCs w:val="18"/>
        </w:rPr>
        <w:t>IP</w:t>
      </w:r>
      <w:r w:rsidRPr="00B122C6">
        <w:rPr>
          <w:rFonts w:ascii="Calibri" w:eastAsia="Times New Roman" w:hAnsi="Calibri" w:cstheme="minorHAnsi"/>
          <w:color w:val="212121"/>
          <w:sz w:val="18"/>
          <w:szCs w:val="18"/>
          <w:rtl/>
        </w:rPr>
        <w:t xml:space="preserve"> أو المجالات أو التطبيقات المثبتة أو ملفات التعريف التي تعتمد على تفضيلات التسويق)؛</w:t>
      </w:r>
    </w:p>
    <w:p w14:paraId="60886CA2"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بيانات الموارد البشرية والتوظيف (على سبيل المثال: إعلان الحالة الوظيفية ومعلومات التوظيف (مثل السيرة الذاتية وسجل التوظيف وتفاصيل سجل التعليم) وبيانات الوظيفة والمركز الوظيفي، بما في ذلك ساعات العمل والتقييمات والراتب وتفاصيل تصريح العمل والتوافر وشروط التوظيف وتفاصيل الضرائب وتفاصيل الدفع وتفاصيل التأمين والموقع والمنظمات)؛</w:t>
      </w:r>
    </w:p>
    <w:p w14:paraId="6CBC5DD0"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بيانات التعليم (على سبيل المثال: سجل التعليم والتعليم الحالي والدرجات والنتائج وأعلى درجة تم الوصول إليها وصعوبات التعلم)؛</w:t>
      </w:r>
    </w:p>
    <w:p w14:paraId="1167E209" w14:textId="77777777" w:rsidR="00AA349D" w:rsidRPr="00B122C6" w:rsidRDefault="00AA349D" w:rsidP="00AA349D">
      <w:pPr>
        <w:pStyle w:val="ListParagraph"/>
        <w:numPr>
          <w:ilvl w:val="0"/>
          <w:numId w:val="9"/>
        </w:numPr>
        <w:spacing w:after="120" w:line="240" w:lineRule="auto"/>
        <w:contextualSpacing w:val="0"/>
        <w:rPr>
          <w:rFonts w:ascii="Calibri" w:hAnsi="Calibri"/>
          <w:sz w:val="18"/>
          <w:szCs w:val="18"/>
        </w:rPr>
      </w:pPr>
      <w:r w:rsidRPr="00B122C6">
        <w:rPr>
          <w:rFonts w:ascii="Calibri" w:eastAsia="Times New Roman" w:hAnsi="Calibri" w:cstheme="minorHAnsi"/>
          <w:color w:val="212121"/>
          <w:sz w:val="18"/>
          <w:szCs w:val="18"/>
          <w:rtl/>
        </w:rPr>
        <w:t xml:space="preserve">معلومات المواطنة والإقامة (على سبيل المثال: المواطنة وحالة التجنس والحالة الاجتماعية والجنسية وحالة الهجرة وبيانات جواز السفر وتفاصيل الإقامة أو تصريح العمل)؛ </w:t>
      </w:r>
    </w:p>
    <w:p w14:paraId="59573548" w14:textId="77777777" w:rsidR="00AA349D" w:rsidRPr="00F9382C" w:rsidRDefault="00AA349D" w:rsidP="00AA349D">
      <w:pPr>
        <w:pStyle w:val="ListParagraph"/>
        <w:numPr>
          <w:ilvl w:val="0"/>
          <w:numId w:val="9"/>
        </w:numPr>
        <w:spacing w:after="120" w:line="240" w:lineRule="auto"/>
        <w:contextualSpacing w:val="0"/>
        <w:rPr>
          <w:rFonts w:ascii="Calibri" w:hAnsi="Calibri"/>
          <w:sz w:val="18"/>
          <w:szCs w:val="18"/>
        </w:rPr>
      </w:pPr>
      <w:r w:rsidRPr="00F9382C">
        <w:rPr>
          <w:rFonts w:ascii="Calibri" w:eastAsia="Times New Roman" w:hAnsi="Calibri" w:cstheme="minorHAnsi"/>
          <w:color w:val="212121"/>
          <w:sz w:val="18"/>
          <w:szCs w:val="18"/>
          <w:rtl/>
        </w:rPr>
        <w:t xml:space="preserve">المعلومات التي تتم معالجتها من أجل أداء مهمة تم تنفيذها من أجل المصلحة العامة أو في ممارسة سلطة رسمية؛ </w:t>
      </w:r>
    </w:p>
    <w:p w14:paraId="01A3E5F9" w14:textId="77777777" w:rsidR="00AA349D" w:rsidRPr="00F9382C" w:rsidRDefault="00AA349D" w:rsidP="00AA349D">
      <w:pPr>
        <w:pStyle w:val="ListParagraph"/>
        <w:numPr>
          <w:ilvl w:val="0"/>
          <w:numId w:val="9"/>
        </w:numPr>
        <w:spacing w:after="120" w:line="240" w:lineRule="auto"/>
        <w:contextualSpacing w:val="0"/>
        <w:rPr>
          <w:rFonts w:ascii="Calibri" w:hAnsi="Calibri"/>
          <w:sz w:val="18"/>
          <w:szCs w:val="18"/>
        </w:rPr>
      </w:pPr>
      <w:r w:rsidRPr="00F9382C">
        <w:rPr>
          <w:rFonts w:ascii="Calibri" w:eastAsia="Times New Roman" w:hAnsi="Calibri" w:cstheme="minorHAnsi"/>
          <w:color w:val="212121"/>
          <w:sz w:val="18"/>
          <w:szCs w:val="18"/>
          <w:rtl/>
        </w:rPr>
        <w:t>فئات خاصة من البيانات (على سبيل المثال: الأصل العرقي أو الإثني والآراء السياسية والمعتقدات الدينية أو الفلسفية وعضوية النقابات التجارية والبيانات الوراثية وبيانات المقاييس الحيوية لغرض التحديد الفريد للشخص الطبيعي والبيانات المتعلقة بالصحة والبيانات المتعلقة بالحياة الجنسية للشخص الطبيعي أو الميل الجنسي أو البيانات المتعلقة بالإدانات الجنائية أو الجرائم)؛ أو</w:t>
      </w:r>
    </w:p>
    <w:p w14:paraId="07BA3AA2" w14:textId="77777777" w:rsidR="00AA349D" w:rsidRPr="00F9382C" w:rsidRDefault="00AA349D" w:rsidP="00AA349D">
      <w:pPr>
        <w:pStyle w:val="ListParagraph"/>
        <w:numPr>
          <w:ilvl w:val="0"/>
          <w:numId w:val="9"/>
        </w:numPr>
        <w:spacing w:after="120" w:line="240" w:lineRule="auto"/>
        <w:contextualSpacing w:val="0"/>
        <w:rPr>
          <w:rFonts w:ascii="Calibri" w:hAnsi="Calibri"/>
          <w:sz w:val="18"/>
          <w:szCs w:val="18"/>
        </w:rPr>
      </w:pPr>
      <w:r w:rsidRPr="00F9382C">
        <w:rPr>
          <w:rFonts w:ascii="Calibri" w:eastAsia="Times New Roman" w:hAnsi="Calibri" w:cstheme="minorHAnsi"/>
          <w:color w:val="212121"/>
          <w:sz w:val="18"/>
          <w:szCs w:val="18"/>
          <w:rtl/>
        </w:rPr>
        <w:t xml:space="preserve">أي بيانات شخصية أخرى محددة في المادة </w:t>
      </w:r>
      <w:r w:rsidRPr="00F9382C">
        <w:rPr>
          <w:rFonts w:ascii="Calibri" w:eastAsia="Times New Roman" w:hAnsi="Calibri" w:cstheme="minorHAnsi"/>
          <w:color w:val="212121"/>
          <w:sz w:val="18"/>
          <w:szCs w:val="18"/>
          <w:lang w:bidi=""/>
        </w:rPr>
        <w:t>4</w:t>
      </w:r>
      <w:r w:rsidRPr="00F9382C">
        <w:rPr>
          <w:rFonts w:ascii="Calibri" w:eastAsia="Times New Roman" w:hAnsi="Calibri" w:cstheme="minorHAnsi"/>
          <w:color w:val="212121"/>
          <w:sz w:val="18"/>
          <w:szCs w:val="18"/>
          <w:rtl/>
        </w:rPr>
        <w:t xml:space="preserve"> من ‏</w:t>
      </w:r>
      <w:dir w:val="rtl">
        <w:r w:rsidRPr="00F9382C">
          <w:rPr>
            <w:rFonts w:ascii="Calibri" w:eastAsia="Times New Roman" w:hAnsi="Calibri" w:cstheme="minorHAnsi"/>
            <w:color w:val="212121"/>
            <w:sz w:val="18"/>
            <w:szCs w:val="18"/>
            <w:rtl/>
          </w:rPr>
          <w:t>اللائحة العامة لحماية البيانات (GDPR).</w:t>
        </w:r>
        <w:r w:rsidR="00786D72" w:rsidRPr="00F9382C">
          <w:rPr>
            <w:sz w:val="18"/>
            <w:szCs w:val="18"/>
          </w:rPr>
          <w:t>‬</w:t>
        </w:r>
        <w:r w:rsidR="00122568">
          <w:t>‬</w:t>
        </w:r>
        <w:r>
          <w:t>‬</w:t>
        </w:r>
        <w:r>
          <w:t>‬</w:t>
        </w:r>
        <w:r>
          <w:t>‬</w:t>
        </w:r>
        <w:r>
          <w:t>‬</w:t>
        </w:r>
        <w:r>
          <w:t>‬</w:t>
        </w:r>
        <w:r w:rsidR="008E3552">
          <w:t>‬</w:t>
        </w:r>
      </w:dir>
    </w:p>
    <w:p w14:paraId="75698AE4" w14:textId="244A8EEC" w:rsidR="004D5D88" w:rsidRPr="00333C80" w:rsidRDefault="004D5D88">
      <w:pPr>
        <w:rPr>
          <w:rFonts w:ascii="Calibri" w:hAnsi="Calibri"/>
        </w:rPr>
      </w:pPr>
      <w:r w:rsidRPr="00333C80">
        <w:rPr>
          <w:rFonts w:ascii="Calibri" w:hAnsi="Calibri"/>
        </w:rPr>
        <w:br w:type="page"/>
      </w:r>
    </w:p>
    <w:p w14:paraId="6317350F" w14:textId="3973CE8D" w:rsidR="004D5D88" w:rsidRPr="00E9241C" w:rsidRDefault="004D5D88" w:rsidP="004D5D88">
      <w:pPr>
        <w:pStyle w:val="ProductList-SectionHeading"/>
        <w:spacing w:after="120"/>
        <w:outlineLvl w:val="0"/>
        <w:rPr>
          <w:rFonts w:ascii="Calibri" w:hAnsi="Calibri"/>
          <w:szCs w:val="40"/>
        </w:rPr>
      </w:pPr>
      <w:bookmarkStart w:id="170" w:name="_Toc155360382"/>
      <w:r w:rsidRPr="00E9241C">
        <w:rPr>
          <w:rFonts w:ascii="Calibri" w:hAnsi="Calibri"/>
          <w:szCs w:val="40"/>
          <w:rtl/>
        </w:rPr>
        <w:t>الملحق ج – ملحق الإجراءات الوقائية الإضافية</w:t>
      </w:r>
      <w:bookmarkEnd w:id="170"/>
    </w:p>
    <w:p w14:paraId="5FD578E1" w14:textId="357EC3F5" w:rsidR="004D5D88" w:rsidRPr="00E9241C" w:rsidRDefault="004D5D88" w:rsidP="004D5D88">
      <w:pPr>
        <w:pStyle w:val="ProductList-Body"/>
        <w:spacing w:after="120"/>
        <w:rPr>
          <w:rFonts w:ascii="Calibri" w:hAnsi="Calibri"/>
          <w:szCs w:val="18"/>
        </w:rPr>
      </w:pPr>
      <w:r w:rsidRPr="00E9241C">
        <w:rPr>
          <w:rFonts w:ascii="Calibri" w:hAnsi="Calibri"/>
          <w:szCs w:val="18"/>
          <w:rtl/>
        </w:rPr>
        <w:t xml:space="preserve">من خلال ملحق الإجراءات الوقائية الإضافية بملحق </w:t>
      </w:r>
      <w:r w:rsidRPr="00E9241C">
        <w:rPr>
          <w:rFonts w:ascii="Calibri" w:hAnsi="Calibri"/>
          <w:szCs w:val="18"/>
        </w:rPr>
        <w:t>DPA</w:t>
      </w:r>
      <w:r w:rsidRPr="00E9241C">
        <w:rPr>
          <w:rFonts w:ascii="Calibri" w:hAnsi="Calibri"/>
          <w:szCs w:val="18"/>
          <w:rtl/>
        </w:rPr>
        <w:t xml:space="preserve"> (هذا "الملحق")، توفر شركة </w:t>
      </w:r>
      <w:r w:rsidRPr="00E9241C">
        <w:rPr>
          <w:rFonts w:ascii="Calibri" w:hAnsi="Calibri"/>
          <w:szCs w:val="18"/>
        </w:rPr>
        <w:t>Microsoft</w:t>
      </w:r>
      <w:r w:rsidRPr="00E9241C">
        <w:rPr>
          <w:rFonts w:ascii="Calibri" w:hAnsi="Calibri"/>
          <w:szCs w:val="18"/>
          <w:rtl/>
        </w:rPr>
        <w:t xml:space="preserve"> إجراءات وقائية إضافية للعميل لمعالجة البيانات الشخصية، في نطاق اللائحة العامة لحماية البيانات </w:t>
      </w:r>
      <w:r w:rsidRPr="00E9241C">
        <w:rPr>
          <w:rFonts w:ascii="Calibri" w:hAnsi="Calibri"/>
          <w:szCs w:val="18"/>
        </w:rPr>
        <w:t>(GDPR)</w:t>
      </w:r>
      <w:r w:rsidRPr="00E9241C">
        <w:rPr>
          <w:rFonts w:ascii="Calibri" w:hAnsi="Calibri"/>
          <w:szCs w:val="18"/>
          <w:rtl/>
        </w:rPr>
        <w:t xml:space="preserve">، بواسطة </w:t>
      </w:r>
      <w:r w:rsidRPr="00E9241C">
        <w:rPr>
          <w:rFonts w:ascii="Calibri" w:hAnsi="Calibri"/>
          <w:szCs w:val="18"/>
        </w:rPr>
        <w:t>Microsoft</w:t>
      </w:r>
      <w:r w:rsidRPr="00E9241C">
        <w:rPr>
          <w:rFonts w:ascii="Calibri" w:hAnsi="Calibri"/>
          <w:szCs w:val="18"/>
          <w:rtl/>
        </w:rPr>
        <w:t xml:space="preserve"> نيابةً عن العميل وتعويضًا إضافيًا لأصحاب البيانات الذين تتعلق بهم تلك البيانات الشخصية. </w:t>
      </w:r>
    </w:p>
    <w:p w14:paraId="1B8B2B27" w14:textId="6B0F7B02" w:rsidR="004D5D88" w:rsidRPr="00E9241C" w:rsidRDefault="004D5D88" w:rsidP="004D5D88">
      <w:pPr>
        <w:pStyle w:val="ProductList-Body"/>
        <w:spacing w:after="120"/>
        <w:rPr>
          <w:rFonts w:ascii="Calibri" w:hAnsi="Calibri"/>
          <w:szCs w:val="18"/>
        </w:rPr>
      </w:pPr>
      <w:r w:rsidRPr="00E9241C">
        <w:rPr>
          <w:rFonts w:ascii="Calibri" w:hAnsi="Calibri"/>
          <w:szCs w:val="18"/>
          <w:rtl/>
        </w:rPr>
        <w:t xml:space="preserve">يُكمِّل هذا الملحق ملحق </w:t>
      </w:r>
      <w:r w:rsidRPr="00E9241C">
        <w:rPr>
          <w:rFonts w:ascii="Calibri" w:hAnsi="Calibri"/>
          <w:szCs w:val="18"/>
        </w:rPr>
        <w:t>DPA</w:t>
      </w:r>
      <w:r w:rsidRPr="00E9241C">
        <w:rPr>
          <w:rFonts w:ascii="Calibri" w:hAnsi="Calibri"/>
          <w:szCs w:val="18"/>
          <w:rtl/>
        </w:rPr>
        <w:t xml:space="preserve"> ويُعد جزءًا منه، ولكنه ليس في حالة التغيير أو التعديل.</w:t>
      </w:r>
    </w:p>
    <w:p w14:paraId="450341B9" w14:textId="7CB975CC" w:rsidR="004D5D88" w:rsidRPr="00E9241C" w:rsidRDefault="004D5D88" w:rsidP="004D5D88">
      <w:pPr>
        <w:pStyle w:val="ProductList-Body"/>
        <w:numPr>
          <w:ilvl w:val="0"/>
          <w:numId w:val="10"/>
        </w:numPr>
        <w:spacing w:after="120"/>
        <w:ind w:left="0" w:firstLine="0"/>
        <w:rPr>
          <w:rFonts w:ascii="Calibri" w:hAnsi="Calibri"/>
          <w:szCs w:val="18"/>
        </w:rPr>
      </w:pPr>
      <w:r w:rsidRPr="00572863">
        <w:rPr>
          <w:rFonts w:ascii="Calibri" w:hAnsi="Calibri"/>
          <w:b/>
          <w:bCs/>
          <w:szCs w:val="18"/>
          <w:u w:val="single"/>
          <w:rtl/>
        </w:rPr>
        <w:t>تحديات الطلبات</w:t>
      </w:r>
      <w:r w:rsidRPr="00572863">
        <w:rPr>
          <w:rFonts w:ascii="Calibri" w:hAnsi="Calibri"/>
          <w:b/>
          <w:bCs/>
          <w:szCs w:val="18"/>
          <w:rtl/>
        </w:rPr>
        <w:t>.</w:t>
      </w:r>
      <w:r w:rsidRPr="00E9241C">
        <w:rPr>
          <w:rFonts w:ascii="Calibri" w:hAnsi="Calibri"/>
          <w:szCs w:val="18"/>
          <w:rtl/>
        </w:rPr>
        <w:t xml:space="preserve"> في حالة تلقي شركة </w:t>
      </w:r>
      <w:r w:rsidRPr="00E9241C">
        <w:rPr>
          <w:rFonts w:ascii="Calibri" w:hAnsi="Calibri"/>
          <w:szCs w:val="18"/>
        </w:rPr>
        <w:t>Microsoft</w:t>
      </w:r>
      <w:r w:rsidRPr="00E9241C">
        <w:rPr>
          <w:rFonts w:ascii="Calibri" w:hAnsi="Calibri"/>
          <w:szCs w:val="18"/>
          <w:rtl/>
        </w:rPr>
        <w:t xml:space="preserve"> طلبًا من أي طرف ثالث للإفشاء الإجباري عن أي بيانات شخصية تمت معالجتها بموجب ملحق </w:t>
      </w:r>
      <w:r w:rsidRPr="00E9241C">
        <w:rPr>
          <w:rFonts w:ascii="Calibri" w:hAnsi="Calibri"/>
          <w:szCs w:val="18"/>
        </w:rPr>
        <w:t>DPA</w:t>
      </w:r>
      <w:r w:rsidRPr="00E9241C">
        <w:rPr>
          <w:rFonts w:ascii="Calibri" w:hAnsi="Calibri"/>
          <w:szCs w:val="18"/>
          <w:rtl/>
        </w:rPr>
        <w:t xml:space="preserve"> هذا، سيتعين على شركة </w:t>
      </w:r>
      <w:r w:rsidRPr="00E9241C">
        <w:rPr>
          <w:rFonts w:ascii="Calibri" w:hAnsi="Calibri"/>
          <w:szCs w:val="18"/>
        </w:rPr>
        <w:t>Microsoft</w:t>
      </w:r>
      <w:r w:rsidRPr="00E9241C">
        <w:rPr>
          <w:rFonts w:ascii="Calibri" w:hAnsi="Calibri"/>
          <w:szCs w:val="18"/>
          <w:rtl/>
        </w:rPr>
        <w:t>:</w:t>
      </w:r>
    </w:p>
    <w:p w14:paraId="28FD25C8" w14:textId="783D1E96" w:rsidR="004D5D88" w:rsidRPr="00E9241C" w:rsidRDefault="004D5D88" w:rsidP="004D5D88">
      <w:pPr>
        <w:pStyle w:val="ProductList-Body"/>
        <w:numPr>
          <w:ilvl w:val="0"/>
          <w:numId w:val="16"/>
        </w:numPr>
        <w:spacing w:after="120"/>
        <w:rPr>
          <w:rFonts w:ascii="Calibri" w:hAnsi="Calibri"/>
          <w:szCs w:val="18"/>
        </w:rPr>
      </w:pPr>
      <w:r w:rsidRPr="00E9241C">
        <w:rPr>
          <w:rFonts w:ascii="Calibri" w:hAnsi="Calibri"/>
          <w:szCs w:val="18"/>
          <w:rtl/>
        </w:rPr>
        <w:t xml:space="preserve">بذل كل جهد معقول لإعادة توجيه الطرف الثالث لطلب البيانات من العميل مباشرةً؛ </w:t>
      </w:r>
    </w:p>
    <w:p w14:paraId="129F3FC1" w14:textId="57D79769" w:rsidR="004D5D88" w:rsidRPr="00E9241C" w:rsidRDefault="004D5D88" w:rsidP="004D5D88">
      <w:pPr>
        <w:pStyle w:val="ProductList-Body"/>
        <w:numPr>
          <w:ilvl w:val="0"/>
          <w:numId w:val="16"/>
        </w:numPr>
        <w:spacing w:after="120"/>
        <w:rPr>
          <w:rFonts w:ascii="Calibri" w:hAnsi="Calibri"/>
          <w:szCs w:val="18"/>
        </w:rPr>
      </w:pPr>
      <w:r w:rsidRPr="00E9241C">
        <w:rPr>
          <w:rFonts w:ascii="Calibri" w:hAnsi="Calibri"/>
          <w:szCs w:val="18"/>
          <w:rtl/>
        </w:rPr>
        <w:t>وإخطار العميل على الفور، ما لم يكن محظورًا بموجب القانون المطبق على الطرف الثالث الطالب، وإذا كان محظورًا من إخطار العميل، يتعين استخدام كل الجهود القانونية للحصول على الحق في التنازل عن الحظر المفروض من أجل توصيل أكبر قدر ممكن من المعلومات إلى العميل في أقرب وقت ممكن؛</w:t>
      </w:r>
    </w:p>
    <w:p w14:paraId="31D3C6B0" w14:textId="5BCB5142" w:rsidR="000B341C" w:rsidRPr="00E9241C" w:rsidRDefault="004D5D88" w:rsidP="004D5D88">
      <w:pPr>
        <w:pStyle w:val="ProductList-Body"/>
        <w:numPr>
          <w:ilvl w:val="0"/>
          <w:numId w:val="16"/>
        </w:numPr>
        <w:spacing w:after="120"/>
        <w:rPr>
          <w:rFonts w:ascii="Calibri" w:hAnsi="Calibri"/>
          <w:szCs w:val="18"/>
        </w:rPr>
      </w:pPr>
      <w:r w:rsidRPr="00E9241C">
        <w:rPr>
          <w:rFonts w:ascii="Calibri" w:hAnsi="Calibri"/>
          <w:szCs w:val="18"/>
          <w:rtl/>
        </w:rPr>
        <w:t xml:space="preserve">واستخدام كل الجهود القانونية للطعن في طلب الإفشاء على أساس أي ثغرات قانونية بموجب قوانين الطرف مقدم الطلب أو أي تعارض ذي صلة مع قانون الاتحاد الأوروبي المعمول به أو قانون الدول الأعضاء المعمول به. </w:t>
      </w:r>
    </w:p>
    <w:p w14:paraId="025D7747" w14:textId="0F034107" w:rsidR="004D5D88" w:rsidRPr="00E9241C" w:rsidRDefault="006E33EC" w:rsidP="008C5792">
      <w:pPr>
        <w:pStyle w:val="ProductList-Body"/>
        <w:spacing w:after="120"/>
        <w:rPr>
          <w:rFonts w:ascii="Calibri" w:hAnsi="Calibri"/>
          <w:szCs w:val="18"/>
        </w:rPr>
      </w:pPr>
      <w:r w:rsidRPr="00E9241C">
        <w:rPr>
          <w:rFonts w:ascii="Calibri" w:hAnsi="Calibri"/>
          <w:szCs w:val="18"/>
          <w:rtl/>
        </w:rPr>
        <w:t xml:space="preserve">في حال ظلت شركة </w:t>
      </w:r>
      <w:r w:rsidRPr="00E9241C">
        <w:rPr>
          <w:rFonts w:ascii="Calibri" w:hAnsi="Calibri"/>
          <w:szCs w:val="18"/>
        </w:rPr>
        <w:t>Microsoft</w:t>
      </w:r>
      <w:r w:rsidRPr="00E9241C">
        <w:rPr>
          <w:rFonts w:ascii="Calibri" w:hAnsi="Calibri"/>
          <w:szCs w:val="18"/>
          <w:rtl/>
        </w:rPr>
        <w:t xml:space="preserve"> أو أي من الشركات التابعة لها مجبرة على إفشاء البيانات الشخصية، بعد اتباع الخطوات الموضحة من أ. إلى ج. الواردة أعلاه، ستقوم شركة </w:t>
      </w:r>
      <w:r w:rsidRPr="00E9241C">
        <w:rPr>
          <w:rFonts w:ascii="Calibri" w:hAnsi="Calibri"/>
          <w:szCs w:val="18"/>
        </w:rPr>
        <w:t>Microsoft</w:t>
      </w:r>
      <w:r w:rsidRPr="00E9241C">
        <w:rPr>
          <w:rFonts w:ascii="Calibri" w:hAnsi="Calibri"/>
          <w:szCs w:val="18"/>
          <w:rtl/>
        </w:rPr>
        <w:t xml:space="preserve"> بإفشاء الحد الأدنى فقط من تلك البيانات اللازمة لتلبية طلب الإفشاء الإجباري.</w:t>
      </w:r>
    </w:p>
    <w:p w14:paraId="56B5A00E" w14:textId="26D47BCE" w:rsidR="004D5D88" w:rsidRPr="00E9241C" w:rsidRDefault="004D5D88" w:rsidP="004D5D88">
      <w:pPr>
        <w:pStyle w:val="ProductList-Body"/>
        <w:spacing w:after="120"/>
        <w:rPr>
          <w:rFonts w:ascii="Calibri" w:hAnsi="Calibri"/>
          <w:szCs w:val="18"/>
        </w:rPr>
      </w:pPr>
      <w:r w:rsidRPr="00E9241C">
        <w:rPr>
          <w:rFonts w:ascii="Calibri" w:hAnsi="Calibri"/>
          <w:szCs w:val="18"/>
          <w:rtl/>
        </w:rPr>
        <w:t xml:space="preserve">لأغراض هذا القسم، لا تشمل الجهود القانونية الإجراءات التي قد تؤدي إلى عقوبة مدنية أو جنائية مثل ازدراء المحكمة بموجب قوانين دائرة اختصاص قضائي ذات صلة. </w:t>
      </w:r>
    </w:p>
    <w:p w14:paraId="10CA1AF3" w14:textId="5A94087C" w:rsidR="004D5D88" w:rsidRPr="00E9241C" w:rsidRDefault="004D5D88" w:rsidP="004D5D88">
      <w:pPr>
        <w:pStyle w:val="ProductList-Body"/>
        <w:numPr>
          <w:ilvl w:val="0"/>
          <w:numId w:val="10"/>
        </w:numPr>
        <w:spacing w:after="120"/>
        <w:ind w:left="0" w:firstLine="0"/>
        <w:rPr>
          <w:rFonts w:ascii="Calibri" w:hAnsi="Calibri"/>
          <w:szCs w:val="18"/>
        </w:rPr>
      </w:pPr>
      <w:r w:rsidRPr="00E9241C">
        <w:rPr>
          <w:rFonts w:ascii="Calibri" w:hAnsi="Calibri"/>
          <w:b/>
          <w:bCs/>
          <w:szCs w:val="18"/>
          <w:u w:val="single"/>
          <w:rtl/>
        </w:rPr>
        <w:t>تعويض أصحاب البيانات</w:t>
      </w:r>
      <w:r w:rsidRPr="009F3BB1">
        <w:rPr>
          <w:rFonts w:ascii="Calibri" w:hAnsi="Calibri"/>
          <w:b/>
          <w:bCs/>
          <w:szCs w:val="18"/>
          <w:rtl/>
        </w:rPr>
        <w:t>.</w:t>
      </w:r>
      <w:r w:rsidRPr="00E9241C">
        <w:rPr>
          <w:rFonts w:ascii="Calibri" w:hAnsi="Calibri"/>
          <w:szCs w:val="18"/>
          <w:rtl/>
        </w:rPr>
        <w:t xml:space="preserve"> وفقًا للقسمين </w:t>
      </w:r>
      <w:r w:rsidRPr="00E9241C">
        <w:rPr>
          <w:rFonts w:ascii="Calibri" w:hAnsi="Calibri"/>
          <w:szCs w:val="18"/>
          <w:lang w:bidi=""/>
        </w:rPr>
        <w:t>3</w:t>
      </w:r>
      <w:r w:rsidRPr="00E9241C">
        <w:rPr>
          <w:rFonts w:ascii="Calibri" w:hAnsi="Calibri"/>
          <w:szCs w:val="18"/>
          <w:rtl/>
        </w:rPr>
        <w:t xml:space="preserve"> و</w:t>
      </w:r>
      <w:r w:rsidRPr="00E9241C">
        <w:rPr>
          <w:rFonts w:ascii="Calibri" w:hAnsi="Calibri"/>
          <w:szCs w:val="18"/>
          <w:lang w:bidi=""/>
        </w:rPr>
        <w:t>4</w:t>
      </w:r>
      <w:r w:rsidRPr="00E9241C">
        <w:rPr>
          <w:rFonts w:ascii="Calibri" w:hAnsi="Calibri"/>
          <w:szCs w:val="18"/>
          <w:rtl/>
        </w:rPr>
        <w:t xml:space="preserve">، يتعين على شركة </w:t>
      </w:r>
      <w:r w:rsidRPr="00E9241C">
        <w:rPr>
          <w:rFonts w:ascii="Calibri" w:hAnsi="Calibri"/>
          <w:szCs w:val="18"/>
        </w:rPr>
        <w:t>Microsoft</w:t>
      </w:r>
      <w:r w:rsidRPr="00E9241C">
        <w:rPr>
          <w:rFonts w:ascii="Calibri" w:hAnsi="Calibri"/>
          <w:szCs w:val="18"/>
          <w:rtl/>
        </w:rPr>
        <w:t xml:space="preserve"> تعويض صاحب البيانات عن أي ضرر مادي أو غير مادي يصيب صاحب البيانات بسبب إفشاء شركة </w:t>
      </w:r>
      <w:r w:rsidRPr="00E9241C">
        <w:rPr>
          <w:rFonts w:ascii="Calibri" w:hAnsi="Calibri"/>
          <w:szCs w:val="18"/>
        </w:rPr>
        <w:t>Microsoft</w:t>
      </w:r>
      <w:r w:rsidRPr="00E9241C">
        <w:rPr>
          <w:rFonts w:ascii="Calibri" w:hAnsi="Calibri"/>
          <w:szCs w:val="18"/>
          <w:rtl/>
        </w:rPr>
        <w:t xml:space="preserve"> عن البيانات الشخصية لصاحب البيانات التي تم نقلها استجابةً لطلب من هيئة حكومية خارج الاتحاد الأوروبي/المنطقة الاقتصادية الأوروبية أو وكالة إنفاذ القانون ينتهك التزامات </w:t>
      </w:r>
      <w:r w:rsidRPr="00E9241C">
        <w:rPr>
          <w:rFonts w:ascii="Calibri" w:hAnsi="Calibri"/>
          <w:szCs w:val="18"/>
        </w:rPr>
        <w:t>Microsoft</w:t>
      </w:r>
      <w:r w:rsidRPr="00E9241C">
        <w:rPr>
          <w:rFonts w:ascii="Calibri" w:hAnsi="Calibri"/>
          <w:szCs w:val="18"/>
          <w:rtl/>
        </w:rPr>
        <w:t xml:space="preserve"> بموجب الفصل الخامس من اللائحة العامة لحماية البيانات </w:t>
      </w:r>
      <w:r w:rsidRPr="00E9241C">
        <w:rPr>
          <w:rFonts w:ascii="Calibri" w:hAnsi="Calibri"/>
          <w:szCs w:val="18"/>
        </w:rPr>
        <w:t>(GDPR)</w:t>
      </w:r>
      <w:r w:rsidRPr="00E9241C">
        <w:rPr>
          <w:rFonts w:ascii="Calibri" w:hAnsi="Calibri"/>
          <w:szCs w:val="18"/>
          <w:rtl/>
        </w:rPr>
        <w:t xml:space="preserve"> ("الإفشاء ذو الصلة"). وعلى الرغم مما سبق ذكره، لن تكون </w:t>
      </w:r>
      <w:r w:rsidRPr="00E9241C">
        <w:rPr>
          <w:rFonts w:ascii="Calibri" w:hAnsi="Calibri"/>
          <w:szCs w:val="18"/>
        </w:rPr>
        <w:t>Microsoft</w:t>
      </w:r>
      <w:r w:rsidRPr="00E9241C">
        <w:rPr>
          <w:rFonts w:ascii="Calibri" w:hAnsi="Calibri"/>
          <w:szCs w:val="18"/>
          <w:rtl/>
        </w:rPr>
        <w:t xml:space="preserve"> مُلزَمة بتعويض صاحب البيانات بموجب هذا القسم </w:t>
      </w:r>
      <w:r w:rsidRPr="00E9241C">
        <w:rPr>
          <w:rFonts w:ascii="Calibri" w:hAnsi="Calibri"/>
          <w:szCs w:val="18"/>
          <w:lang w:bidi=""/>
        </w:rPr>
        <w:t>2</w:t>
      </w:r>
      <w:r w:rsidRPr="00E9241C">
        <w:rPr>
          <w:rFonts w:ascii="Calibri" w:hAnsi="Calibri"/>
          <w:szCs w:val="18"/>
          <w:rtl/>
        </w:rPr>
        <w:t xml:space="preserve"> إلى الحد الذي تلقى صاحب البيانات فيه بالفعل تعويضًا عن الضرر ذاته، سواء من </w:t>
      </w:r>
      <w:r w:rsidRPr="00E9241C">
        <w:rPr>
          <w:rFonts w:ascii="Calibri" w:hAnsi="Calibri"/>
          <w:szCs w:val="18"/>
        </w:rPr>
        <w:t>Microsoft</w:t>
      </w:r>
      <w:r w:rsidRPr="00E9241C">
        <w:rPr>
          <w:rFonts w:ascii="Calibri" w:hAnsi="Calibri"/>
          <w:szCs w:val="18"/>
          <w:rtl/>
        </w:rPr>
        <w:t xml:space="preserve"> أو من غيرها.</w:t>
      </w:r>
    </w:p>
    <w:p w14:paraId="347888F0" w14:textId="77777777" w:rsidR="004D5D88" w:rsidRPr="00E9241C" w:rsidRDefault="004D5D88" w:rsidP="004D5D88">
      <w:pPr>
        <w:pStyle w:val="ProductList-Body"/>
        <w:numPr>
          <w:ilvl w:val="0"/>
          <w:numId w:val="10"/>
        </w:numPr>
        <w:spacing w:after="120"/>
        <w:ind w:left="0" w:firstLine="0"/>
        <w:rPr>
          <w:rFonts w:ascii="Calibri" w:hAnsi="Calibri"/>
          <w:szCs w:val="18"/>
        </w:rPr>
      </w:pPr>
      <w:r w:rsidRPr="00E9241C">
        <w:rPr>
          <w:rFonts w:ascii="Calibri" w:hAnsi="Calibri"/>
          <w:b/>
          <w:bCs/>
          <w:szCs w:val="18"/>
          <w:u w:val="single"/>
          <w:rtl/>
        </w:rPr>
        <w:t>شروط التعويضات</w:t>
      </w:r>
      <w:r w:rsidRPr="009F3BB1">
        <w:rPr>
          <w:rFonts w:ascii="Calibri" w:hAnsi="Calibri"/>
          <w:b/>
          <w:bCs/>
          <w:szCs w:val="18"/>
          <w:rtl/>
        </w:rPr>
        <w:t>.</w:t>
      </w:r>
      <w:r w:rsidRPr="00E9241C">
        <w:rPr>
          <w:rFonts w:ascii="Calibri" w:hAnsi="Calibri"/>
          <w:szCs w:val="18"/>
          <w:rtl/>
        </w:rPr>
        <w:t xml:space="preserve"> التعويض بموجب القسم ٢ مشروط بأن يثبت صاحب البيانات، بما يرضي </w:t>
      </w:r>
      <w:r w:rsidRPr="00E9241C">
        <w:rPr>
          <w:rFonts w:ascii="Calibri" w:hAnsi="Calibri"/>
          <w:szCs w:val="18"/>
        </w:rPr>
        <w:t>Microsoft</w:t>
      </w:r>
      <w:r w:rsidRPr="00E9241C">
        <w:rPr>
          <w:rFonts w:ascii="Calibri" w:hAnsi="Calibri"/>
          <w:szCs w:val="18"/>
          <w:rtl/>
        </w:rPr>
        <w:t xml:space="preserve"> بشكل معقول، ما يلي:</w:t>
      </w:r>
    </w:p>
    <w:p w14:paraId="0F2A1C8F" w14:textId="77777777" w:rsidR="004D5D88" w:rsidRPr="00E9241C" w:rsidRDefault="004D5D88" w:rsidP="004D5D88">
      <w:pPr>
        <w:pStyle w:val="ProductList-Body"/>
        <w:numPr>
          <w:ilvl w:val="0"/>
          <w:numId w:val="17"/>
        </w:numPr>
        <w:spacing w:after="120"/>
        <w:rPr>
          <w:rFonts w:ascii="Calibri" w:hAnsi="Calibri"/>
          <w:szCs w:val="18"/>
        </w:rPr>
      </w:pPr>
      <w:r w:rsidRPr="00E9241C">
        <w:rPr>
          <w:rFonts w:ascii="Calibri" w:hAnsi="Calibri"/>
          <w:szCs w:val="18"/>
          <w:rtl/>
        </w:rPr>
        <w:t xml:space="preserve">مشاركة </w:t>
      </w:r>
      <w:r w:rsidRPr="00E9241C">
        <w:rPr>
          <w:rFonts w:ascii="Calibri" w:hAnsi="Calibri"/>
          <w:szCs w:val="18"/>
        </w:rPr>
        <w:t>Microsoft</w:t>
      </w:r>
      <w:r w:rsidRPr="00E9241C">
        <w:rPr>
          <w:rFonts w:ascii="Calibri" w:hAnsi="Calibri"/>
          <w:szCs w:val="18"/>
          <w:rtl/>
        </w:rPr>
        <w:t xml:space="preserve"> في إفشاء ذي صلة؛ </w:t>
      </w:r>
    </w:p>
    <w:p w14:paraId="5D96445B" w14:textId="77777777" w:rsidR="004D5D88" w:rsidRPr="00E9241C" w:rsidRDefault="004D5D88" w:rsidP="004D5D88">
      <w:pPr>
        <w:pStyle w:val="ProductList-Body"/>
        <w:numPr>
          <w:ilvl w:val="0"/>
          <w:numId w:val="17"/>
        </w:numPr>
        <w:spacing w:after="120"/>
        <w:rPr>
          <w:rFonts w:ascii="Calibri" w:hAnsi="Calibri"/>
          <w:szCs w:val="18"/>
        </w:rPr>
      </w:pPr>
      <w:r w:rsidRPr="00E9241C">
        <w:rPr>
          <w:rFonts w:ascii="Calibri" w:hAnsi="Calibri"/>
          <w:szCs w:val="18"/>
          <w:rtl/>
        </w:rPr>
        <w:t>كان الإفشاء ذو الصلة أساسًا لإجراء رسمي من قبل هيئة حكومية من خارج الاتحاد الأوروبي/المنطقة الاقتصادية الأوروبية أو وكالة إنفاذ القانون ضد صاحب البيانات؛</w:t>
      </w:r>
    </w:p>
    <w:p w14:paraId="68C94FEA" w14:textId="77777777" w:rsidR="004D5D88" w:rsidRPr="00E9241C" w:rsidRDefault="004D5D88" w:rsidP="004D5D88">
      <w:pPr>
        <w:pStyle w:val="ProductList-Body"/>
        <w:numPr>
          <w:ilvl w:val="0"/>
          <w:numId w:val="17"/>
        </w:numPr>
        <w:spacing w:after="120"/>
        <w:rPr>
          <w:rFonts w:ascii="Calibri" w:hAnsi="Calibri"/>
          <w:szCs w:val="18"/>
        </w:rPr>
      </w:pPr>
      <w:r w:rsidRPr="00E9241C">
        <w:rPr>
          <w:rFonts w:ascii="Calibri" w:hAnsi="Calibri"/>
          <w:szCs w:val="18"/>
          <w:rtl/>
        </w:rPr>
        <w:t>تسبب الإفشاء ذو الصلة بشكل مباشر في تعرض صاحب البيانات لأضرار مادية أو غير مادية.</w:t>
      </w:r>
    </w:p>
    <w:p w14:paraId="0E0BC3B0" w14:textId="77777777" w:rsidR="004D5D88" w:rsidRPr="00E9241C" w:rsidRDefault="004D5D88" w:rsidP="004D5D88">
      <w:pPr>
        <w:pStyle w:val="ProductList-Body"/>
        <w:spacing w:after="120"/>
        <w:rPr>
          <w:rFonts w:ascii="Calibri" w:hAnsi="Calibri"/>
          <w:szCs w:val="18"/>
        </w:rPr>
      </w:pPr>
      <w:r w:rsidRPr="00E9241C">
        <w:rPr>
          <w:rFonts w:ascii="Calibri" w:hAnsi="Calibri"/>
          <w:szCs w:val="18"/>
          <w:rtl/>
        </w:rPr>
        <w:t>يتحمل صاحب البيانات عبء الإثبات فيما يتعلق بالشروط من أ. إلى ج.</w:t>
      </w:r>
    </w:p>
    <w:p w14:paraId="745EFE31" w14:textId="77777777" w:rsidR="004D5D88" w:rsidRPr="00E9241C" w:rsidRDefault="004D5D88" w:rsidP="004D5D88">
      <w:pPr>
        <w:pStyle w:val="ProductList-Body"/>
        <w:spacing w:after="120"/>
        <w:rPr>
          <w:rFonts w:ascii="Calibri" w:hAnsi="Calibri"/>
          <w:szCs w:val="18"/>
        </w:rPr>
      </w:pPr>
      <w:r w:rsidRPr="00E9241C">
        <w:rPr>
          <w:rFonts w:ascii="Calibri" w:hAnsi="Calibri"/>
          <w:szCs w:val="18"/>
          <w:rtl/>
        </w:rPr>
        <w:t xml:space="preserve">وعلى الرغم مما سبق ذكره، لا تكون </w:t>
      </w:r>
      <w:r w:rsidRPr="00E9241C">
        <w:rPr>
          <w:rFonts w:ascii="Calibri" w:hAnsi="Calibri"/>
          <w:szCs w:val="18"/>
        </w:rPr>
        <w:t>Microsoft</w:t>
      </w:r>
      <w:r w:rsidRPr="00E9241C">
        <w:rPr>
          <w:rFonts w:ascii="Calibri" w:hAnsi="Calibri"/>
          <w:szCs w:val="18"/>
          <w:rtl/>
        </w:rPr>
        <w:t xml:space="preserve"> مُلزَمة بتعويض صاحب البيانات بموجب القسم ٢ إذا أثبتت </w:t>
      </w:r>
      <w:r w:rsidRPr="00E9241C">
        <w:rPr>
          <w:rFonts w:ascii="Calibri" w:hAnsi="Calibri"/>
          <w:szCs w:val="18"/>
        </w:rPr>
        <w:t>Microsoft</w:t>
      </w:r>
      <w:r w:rsidRPr="00E9241C">
        <w:rPr>
          <w:rFonts w:ascii="Calibri" w:hAnsi="Calibri"/>
          <w:szCs w:val="18"/>
          <w:rtl/>
        </w:rPr>
        <w:t xml:space="preserve"> أن الإفشاء ذي الصلة لم ينتهك التزاماتها بموجب الفصل الخامس من اللائحة العامة لحماية البيانات </w:t>
      </w:r>
      <w:r w:rsidRPr="00E9241C">
        <w:rPr>
          <w:rFonts w:ascii="Calibri" w:hAnsi="Calibri"/>
          <w:szCs w:val="18"/>
        </w:rPr>
        <w:t>(GDPR)</w:t>
      </w:r>
      <w:r w:rsidRPr="00E9241C">
        <w:rPr>
          <w:rFonts w:ascii="Calibri" w:hAnsi="Calibri"/>
          <w:szCs w:val="18"/>
          <w:rtl/>
        </w:rPr>
        <w:t xml:space="preserve">. </w:t>
      </w:r>
    </w:p>
    <w:p w14:paraId="7B4A9409" w14:textId="77777777" w:rsidR="004D5D88" w:rsidRPr="00E9241C" w:rsidRDefault="004D5D88" w:rsidP="004D5D88">
      <w:pPr>
        <w:pStyle w:val="ProductList-Body"/>
        <w:numPr>
          <w:ilvl w:val="0"/>
          <w:numId w:val="10"/>
        </w:numPr>
        <w:spacing w:after="120"/>
        <w:ind w:left="0" w:firstLine="0"/>
        <w:rPr>
          <w:rFonts w:ascii="Calibri" w:hAnsi="Calibri"/>
          <w:szCs w:val="18"/>
        </w:rPr>
      </w:pPr>
      <w:r w:rsidRPr="00E9241C">
        <w:rPr>
          <w:rFonts w:ascii="Calibri" w:hAnsi="Calibri"/>
          <w:b/>
          <w:bCs/>
          <w:szCs w:val="18"/>
          <w:u w:val="single"/>
          <w:rtl/>
        </w:rPr>
        <w:t>نطاق الأضرار</w:t>
      </w:r>
      <w:r w:rsidRPr="00A05941">
        <w:rPr>
          <w:rFonts w:ascii="Calibri" w:hAnsi="Calibri"/>
          <w:b/>
          <w:bCs/>
          <w:szCs w:val="18"/>
          <w:rtl/>
        </w:rPr>
        <w:t>.</w:t>
      </w:r>
      <w:r w:rsidRPr="00E9241C">
        <w:rPr>
          <w:rFonts w:ascii="Calibri" w:hAnsi="Calibri"/>
          <w:szCs w:val="18"/>
          <w:rtl/>
        </w:rPr>
        <w:t xml:space="preserve"> يقتصر التعويض بموجب القسم ٢ على الأضرار المادية وغير المادية كما هو منصوص عليه في اللائحة العامة لحماية البيانات </w:t>
      </w:r>
      <w:r w:rsidRPr="00E9241C">
        <w:rPr>
          <w:rFonts w:ascii="Calibri" w:hAnsi="Calibri"/>
          <w:szCs w:val="18"/>
        </w:rPr>
        <w:t>(GDPR)</w:t>
      </w:r>
      <w:r w:rsidRPr="00E9241C">
        <w:rPr>
          <w:rFonts w:ascii="Calibri" w:hAnsi="Calibri"/>
          <w:szCs w:val="18"/>
          <w:rtl/>
        </w:rPr>
        <w:t xml:space="preserve"> ويستثني الأضرار اللاحقة وجميع الأضرار الأخرى غير الناتجة عن انتهاك </w:t>
      </w:r>
      <w:r w:rsidRPr="00E9241C">
        <w:rPr>
          <w:rFonts w:ascii="Calibri" w:hAnsi="Calibri"/>
          <w:szCs w:val="18"/>
        </w:rPr>
        <w:t>Microsoft</w:t>
      </w:r>
      <w:r w:rsidRPr="00E9241C">
        <w:rPr>
          <w:rFonts w:ascii="Calibri" w:hAnsi="Calibri"/>
          <w:szCs w:val="18"/>
          <w:rtl/>
        </w:rPr>
        <w:t xml:space="preserve"> للائحة العامة لحماية البيانات </w:t>
      </w:r>
      <w:r w:rsidRPr="00E9241C">
        <w:rPr>
          <w:rFonts w:ascii="Calibri" w:hAnsi="Calibri"/>
          <w:szCs w:val="18"/>
        </w:rPr>
        <w:t>(GDPR)</w:t>
      </w:r>
      <w:r w:rsidRPr="00E9241C">
        <w:rPr>
          <w:rFonts w:ascii="Calibri" w:hAnsi="Calibri"/>
          <w:szCs w:val="18"/>
          <w:rtl/>
        </w:rPr>
        <w:t>.</w:t>
      </w:r>
    </w:p>
    <w:p w14:paraId="771E0F62" w14:textId="77777777" w:rsidR="004D5D88" w:rsidRPr="00E9241C" w:rsidRDefault="004D5D88" w:rsidP="004D5D88">
      <w:pPr>
        <w:pStyle w:val="ProductList-Body"/>
        <w:numPr>
          <w:ilvl w:val="0"/>
          <w:numId w:val="10"/>
        </w:numPr>
        <w:spacing w:after="120"/>
        <w:ind w:left="0" w:firstLine="0"/>
        <w:rPr>
          <w:rFonts w:ascii="Calibri" w:hAnsi="Calibri"/>
          <w:szCs w:val="18"/>
        </w:rPr>
      </w:pPr>
      <w:r w:rsidRPr="00E9241C">
        <w:rPr>
          <w:rFonts w:ascii="Calibri" w:hAnsi="Calibri"/>
          <w:b/>
          <w:bCs/>
          <w:szCs w:val="18"/>
          <w:u w:val="single"/>
          <w:rtl/>
        </w:rPr>
        <w:t>ممارسة الحقوق</w:t>
      </w:r>
      <w:r w:rsidRPr="00A05941">
        <w:rPr>
          <w:rFonts w:ascii="Calibri" w:hAnsi="Calibri"/>
          <w:b/>
          <w:bCs/>
          <w:szCs w:val="18"/>
          <w:rtl/>
        </w:rPr>
        <w:t>.</w:t>
      </w:r>
      <w:r w:rsidRPr="00E9241C">
        <w:rPr>
          <w:rFonts w:ascii="Calibri" w:hAnsi="Calibri"/>
          <w:szCs w:val="18"/>
          <w:rtl/>
        </w:rPr>
        <w:t xml:space="preserve"> يجوز فرض الحقوق الممنوحة لأصحاب البيانات بموجب هذا الملحق من قبل صاحب البيانات ضد </w:t>
      </w:r>
      <w:r w:rsidRPr="00E9241C">
        <w:rPr>
          <w:rFonts w:ascii="Calibri" w:hAnsi="Calibri"/>
          <w:szCs w:val="18"/>
        </w:rPr>
        <w:t>Microsoft</w:t>
      </w:r>
      <w:r w:rsidRPr="00E9241C">
        <w:rPr>
          <w:rFonts w:ascii="Calibri" w:hAnsi="Calibri"/>
          <w:szCs w:val="18"/>
          <w:rtl/>
        </w:rPr>
        <w:t xml:space="preserve"> بغض النظر عن أي قيود في البنود ٣ أو ٦ من البنود التعاقدية القياسية. ويجوز لصاحب البيانات تقديم مطالبة بموجب هذا الملحق على أساس فردي فقط، وليس جزءًا من إجراء تجميعي أو جماعي أو تمثيلي. وتعد الحقوق الممنوحة لأصحاب البيانات بموجب هذا الملحق حقوقًا شخصية لصاحب البيانات ولا يجوز التنازل عنها.</w:t>
      </w:r>
    </w:p>
    <w:p w14:paraId="57411504" w14:textId="340D3186" w:rsidR="004D5D88" w:rsidRPr="00E9241C" w:rsidRDefault="004D5D88" w:rsidP="004D5D88">
      <w:pPr>
        <w:pStyle w:val="ProductList-Body"/>
        <w:numPr>
          <w:ilvl w:val="0"/>
          <w:numId w:val="10"/>
        </w:numPr>
        <w:spacing w:after="120"/>
        <w:ind w:left="0" w:firstLine="0"/>
        <w:rPr>
          <w:rFonts w:ascii="Calibri" w:hAnsi="Calibri"/>
          <w:szCs w:val="18"/>
        </w:rPr>
      </w:pPr>
      <w:r w:rsidRPr="00E9241C">
        <w:rPr>
          <w:rFonts w:ascii="Calibri" w:hAnsi="Calibri"/>
          <w:b/>
          <w:bCs/>
          <w:szCs w:val="18"/>
          <w:u w:val="single"/>
          <w:rtl/>
        </w:rPr>
        <w:t>إشعار التغيير</w:t>
      </w:r>
      <w:r w:rsidRPr="00A05941">
        <w:rPr>
          <w:rFonts w:ascii="Calibri" w:hAnsi="Calibri"/>
          <w:b/>
          <w:bCs/>
          <w:szCs w:val="18"/>
          <w:rtl/>
        </w:rPr>
        <w:t>.</w:t>
      </w:r>
      <w:r w:rsidRPr="00E9241C">
        <w:rPr>
          <w:rFonts w:ascii="Calibri" w:hAnsi="Calibri"/>
          <w:szCs w:val="18"/>
          <w:rtl/>
        </w:rPr>
        <w:t xml:space="preserve"> توافق </w:t>
      </w:r>
      <w:r w:rsidRPr="00E9241C">
        <w:rPr>
          <w:rFonts w:ascii="Calibri" w:hAnsi="Calibri"/>
          <w:szCs w:val="18"/>
        </w:rPr>
        <w:t>Microsoft</w:t>
      </w:r>
      <w:r w:rsidRPr="00E9241C">
        <w:rPr>
          <w:rFonts w:ascii="Calibri" w:hAnsi="Calibri"/>
          <w:szCs w:val="18"/>
          <w:rtl/>
        </w:rPr>
        <w:t xml:space="preserve"> وتضمن أنه ليس لديها سبب للاعتقاد بأن التشريع المطبق عليها أو على المعالجين الفرعيين لديها، بما في ذلك في أي دولة يتم نقل البيانات الشخصية إليها بنفسها أو من خلال معالج فرعي، يمنعها من الوفاء بالتعليمات الواردة من العميل والتزاماته بموجب هذا الملحق أو البنود التعاقدية القياسية لعام </w:t>
      </w:r>
      <w:r w:rsidRPr="00E9241C">
        <w:rPr>
          <w:rFonts w:ascii="Calibri" w:hAnsi="Calibri"/>
          <w:szCs w:val="18"/>
          <w:lang w:bidi=""/>
        </w:rPr>
        <w:t>2021</w:t>
      </w:r>
      <w:r w:rsidRPr="00E9241C">
        <w:rPr>
          <w:rFonts w:ascii="Calibri" w:hAnsi="Calibri"/>
          <w:szCs w:val="18"/>
          <w:rtl/>
        </w:rPr>
        <w:t xml:space="preserve"> وذلك في حالة حدوث تغيير في هذا التشريع من المحتمل أن يكون له تأثير سلبي كبير على الضمانات والالتزامات المنصوص عليها في هذا الملحق أو البنود التعاقدية القياسية، وستقوم على الفور بإخطار العميل بالتغيير بمجرد علمها، وفي هذه الحالة يحق للعميل تعليق نقل البيانات و/أو إنهاء العقد.</w:t>
      </w:r>
    </w:p>
    <w:p w14:paraId="6EDC203C" w14:textId="77777777" w:rsidR="00590619" w:rsidRPr="00E9241C" w:rsidRDefault="00B143BE">
      <w:pPr>
        <w:rPr>
          <w:rFonts w:ascii="Calibri" w:hAnsi="Calibri"/>
          <w:sz w:val="18"/>
          <w:szCs w:val="18"/>
        </w:rPr>
        <w:sectPr w:rsidR="00590619" w:rsidRPr="00E9241C" w:rsidSect="0051121F">
          <w:footerReference w:type="default" r:id="rId31"/>
          <w:pgSz w:w="12240" w:h="15840"/>
          <w:pgMar w:top="1440" w:right="720" w:bottom="1440" w:left="720" w:header="720" w:footer="720" w:gutter="0"/>
          <w:cols w:space="720"/>
          <w:titlePg/>
          <w:bidi/>
          <w:docGrid w:linePitch="360"/>
        </w:sectPr>
      </w:pPr>
      <w:bookmarkStart w:id="171" w:name="_Toc6563856"/>
      <w:bookmarkStart w:id="172" w:name="_Toc21617077"/>
      <w:bookmarkStart w:id="173" w:name="_Toc489605628"/>
      <w:bookmarkStart w:id="174" w:name="_Toc8395070"/>
      <w:bookmarkStart w:id="175" w:name="_Toc26972890"/>
      <w:r w:rsidRPr="00E9241C">
        <w:rPr>
          <w:rFonts w:ascii="Calibri" w:hAnsi="Calibri"/>
          <w:sz w:val="18"/>
          <w:szCs w:val="18"/>
        </w:rPr>
        <w:br w:type="page"/>
      </w:r>
    </w:p>
    <w:p w14:paraId="0E478D05" w14:textId="306D0A1D" w:rsidR="00237427" w:rsidRPr="00A05941" w:rsidRDefault="00237427" w:rsidP="00237427">
      <w:pPr>
        <w:pStyle w:val="ProductList-SectionHeading"/>
        <w:spacing w:after="120"/>
        <w:outlineLvl w:val="0"/>
        <w:rPr>
          <w:rFonts w:ascii="Calibri" w:hAnsi="Calibri"/>
          <w:szCs w:val="40"/>
        </w:rPr>
      </w:pPr>
      <w:bookmarkStart w:id="176" w:name="_Toc8395071"/>
      <w:bookmarkStart w:id="177" w:name="_Toc489605629"/>
      <w:bookmarkStart w:id="178" w:name="_Toc6563859"/>
      <w:bookmarkStart w:id="179" w:name="_Toc21617080"/>
      <w:bookmarkStart w:id="180" w:name="_Toc26972906"/>
      <w:bookmarkStart w:id="181" w:name="Attachment1"/>
      <w:bookmarkStart w:id="182" w:name="_Toc155360383"/>
      <w:bookmarkEnd w:id="171"/>
      <w:bookmarkEnd w:id="172"/>
      <w:bookmarkEnd w:id="173"/>
      <w:bookmarkEnd w:id="174"/>
      <w:bookmarkEnd w:id="175"/>
      <w:r w:rsidRPr="00A05941">
        <w:rPr>
          <w:rFonts w:ascii="Calibri" w:hAnsi="Calibri"/>
          <w:szCs w:val="40"/>
          <w:rtl/>
        </w:rPr>
        <w:t xml:space="preserve">المرفق </w:t>
      </w:r>
      <w:r w:rsidRPr="00325FFD">
        <w:rPr>
          <w:rFonts w:ascii="Calibri Light" w:hAnsi="Calibri Light" w:cs="Calibri Light"/>
          <w:szCs w:val="40"/>
          <w:lang w:bidi=""/>
        </w:rPr>
        <w:t>1</w:t>
      </w:r>
      <w:r w:rsidRPr="00A05941">
        <w:rPr>
          <w:rFonts w:ascii="Calibri" w:hAnsi="Calibri"/>
          <w:szCs w:val="40"/>
          <w:rtl/>
        </w:rPr>
        <w:t xml:space="preserve"> – بنود لوائح حماية البيانات العامة للاتحاد الأوروبي</w:t>
      </w:r>
      <w:bookmarkEnd w:id="176"/>
      <w:bookmarkEnd w:id="177"/>
      <w:bookmarkEnd w:id="178"/>
      <w:bookmarkEnd w:id="179"/>
      <w:bookmarkEnd w:id="180"/>
      <w:bookmarkEnd w:id="181"/>
      <w:bookmarkEnd w:id="182"/>
    </w:p>
    <w:p w14:paraId="69F9C46B" w14:textId="2BB24021" w:rsidR="00237427" w:rsidRPr="005A5C32" w:rsidRDefault="00237427" w:rsidP="00B02FC2">
      <w:pPr>
        <w:pStyle w:val="ProductList-Body"/>
        <w:spacing w:after="100"/>
        <w:rPr>
          <w:rFonts w:ascii="Calibri" w:hAnsi="Calibri"/>
          <w:szCs w:val="18"/>
        </w:rPr>
      </w:pPr>
      <w:r w:rsidRPr="005A5C32">
        <w:rPr>
          <w:rFonts w:ascii="Calibri" w:hAnsi="Calibri"/>
          <w:szCs w:val="18"/>
          <w:rtl/>
        </w:rPr>
        <w:t xml:space="preserve">تلتزم شركة </w:t>
      </w:r>
      <w:r w:rsidRPr="005A5C32">
        <w:rPr>
          <w:rFonts w:ascii="Calibri" w:hAnsi="Calibri"/>
          <w:szCs w:val="18"/>
        </w:rPr>
        <w:t>Microsoft</w:t>
      </w:r>
      <w:r w:rsidRPr="005A5C32">
        <w:rPr>
          <w:rFonts w:ascii="Calibri" w:hAnsi="Calibri"/>
          <w:szCs w:val="18"/>
          <w:rtl/>
        </w:rPr>
        <w:t xml:space="preserve"> بشروط اللائحة العامة لحماية البيانات تجاه جميع العملاء ويبدأ سريان ذلك اعتبارًا من </w:t>
      </w:r>
      <w:r w:rsidRPr="005A5C32">
        <w:rPr>
          <w:rFonts w:ascii="Calibri" w:hAnsi="Calibri"/>
          <w:szCs w:val="18"/>
          <w:lang w:bidi=""/>
        </w:rPr>
        <w:t>25</w:t>
      </w:r>
      <w:r w:rsidRPr="005A5C32">
        <w:rPr>
          <w:rFonts w:ascii="Calibri" w:hAnsi="Calibri"/>
          <w:szCs w:val="18"/>
          <w:rtl/>
        </w:rPr>
        <w:t xml:space="preserve"> مايو </w:t>
      </w:r>
      <w:r w:rsidRPr="005A5C32">
        <w:rPr>
          <w:rFonts w:ascii="Calibri" w:hAnsi="Calibri"/>
          <w:szCs w:val="18"/>
          <w:lang w:bidi=""/>
        </w:rPr>
        <w:t>2018</w:t>
      </w:r>
      <w:r w:rsidRPr="005A5C32">
        <w:rPr>
          <w:rFonts w:ascii="Calibri" w:hAnsi="Calibri"/>
          <w:szCs w:val="18"/>
          <w:rtl/>
        </w:rPr>
        <w:t>.</w:t>
      </w:r>
      <w:r w:rsidRPr="005A5C32">
        <w:rPr>
          <w:rFonts w:ascii="Calibri" w:hAnsi="Calibri"/>
          <w:szCs w:val="18"/>
          <w:rtl/>
        </w:rPr>
        <w:t xml:space="preserve">‬ وهذه الالتزامات مُلزمة لشركة </w:t>
      </w:r>
      <w:r w:rsidRPr="005A5C32">
        <w:rPr>
          <w:rFonts w:ascii="Calibri" w:hAnsi="Calibri"/>
          <w:szCs w:val="18"/>
        </w:rPr>
        <w:t>Microsoft</w:t>
      </w:r>
      <w:r w:rsidRPr="005A5C32">
        <w:rPr>
          <w:rFonts w:ascii="Calibri" w:hAnsi="Calibri"/>
          <w:szCs w:val="18"/>
          <w:rtl/>
        </w:rPr>
        <w:t xml:space="preserve"> فيما يتعلق بالعميل بغض النظر عن </w:t>
      </w:r>
      <w:r w:rsidRPr="005A5C32">
        <w:rPr>
          <w:rFonts w:ascii="Calibri" w:hAnsi="Calibri"/>
          <w:szCs w:val="18"/>
          <w:lang w:bidi=""/>
        </w:rPr>
        <w:t>(1)</w:t>
      </w:r>
      <w:r w:rsidRPr="005A5C32">
        <w:rPr>
          <w:rFonts w:ascii="Calibri" w:hAnsi="Calibri"/>
          <w:szCs w:val="18"/>
          <w:rtl/>
        </w:rPr>
        <w:t xml:space="preserve"> إصدار شروط المنتج وملحق </w:t>
      </w:r>
      <w:r w:rsidRPr="005A5C32">
        <w:rPr>
          <w:rFonts w:ascii="Calibri" w:hAnsi="Calibri"/>
          <w:szCs w:val="18"/>
        </w:rPr>
        <w:t>DPA</w:t>
      </w:r>
      <w:r w:rsidRPr="005A5C32">
        <w:rPr>
          <w:rFonts w:ascii="Calibri" w:hAnsi="Calibri"/>
          <w:szCs w:val="18"/>
          <w:rtl/>
        </w:rPr>
        <w:t xml:space="preserve"> المعمول به بأي طريقة على أي اشتراك أو ترخيص لمنتج معين، أو </w:t>
      </w:r>
      <w:r w:rsidRPr="005A5C32">
        <w:rPr>
          <w:rFonts w:ascii="Calibri" w:hAnsi="Calibri"/>
          <w:szCs w:val="18"/>
          <w:lang w:bidi=""/>
        </w:rPr>
        <w:t>(2)</w:t>
      </w:r>
      <w:r w:rsidRPr="005A5C32">
        <w:rPr>
          <w:rFonts w:ascii="Calibri" w:hAnsi="Calibri"/>
          <w:szCs w:val="18"/>
          <w:rtl/>
        </w:rPr>
        <w:t xml:space="preserve"> أي اتفاقية أخرى تشير إلى هذا المرفق.</w:t>
      </w:r>
    </w:p>
    <w:p w14:paraId="1696638F" w14:textId="705305FB" w:rsidR="00237427" w:rsidRPr="005A5C32" w:rsidRDefault="00DD6D76" w:rsidP="00B02FC2">
      <w:pPr>
        <w:pStyle w:val="ProductList-Body"/>
        <w:spacing w:after="100"/>
        <w:rPr>
          <w:rFonts w:ascii="Calibri" w:hAnsi="Calibri"/>
          <w:szCs w:val="18"/>
        </w:rPr>
      </w:pPr>
      <w:bookmarkStart w:id="183" w:name="_Hlk24455530"/>
      <w:r w:rsidRPr="005A5C32">
        <w:rPr>
          <w:rFonts w:ascii="Calibri" w:hAnsi="Calibri"/>
          <w:szCs w:val="18"/>
          <w:rtl/>
        </w:rPr>
        <w:t xml:space="preserve">وبالنسبة لأغراض شروط اللائحة العامة لحماية البيانات، يوافق كلٌ من العميل وشركة </w:t>
      </w:r>
      <w:r w:rsidRPr="005A5C32">
        <w:rPr>
          <w:rFonts w:ascii="Calibri" w:hAnsi="Calibri"/>
          <w:szCs w:val="18"/>
        </w:rPr>
        <w:t>Microsoft</w:t>
      </w:r>
      <w:r w:rsidRPr="005A5C32">
        <w:rPr>
          <w:rFonts w:ascii="Calibri" w:hAnsi="Calibri"/>
          <w:szCs w:val="18"/>
          <w:rtl/>
        </w:rPr>
        <w:t xml:space="preserve"> على أن العميل هو المتحكم في البيانات الشخصية وأن الشركة هي المعالج لتلك البيانات، إلا إذا قام العميل بدور المعالج للبيانات الشخصية، وفي تلك الحالة تقوم الشركة بدور المعالج الفرعي. تسري شروط اللائحة العامة لحماية البيانات على معالجة البيانات الشخصية، ضمن نطاق اللائحة العامة لحماية البيانات، وبواسطة شركة </w:t>
      </w:r>
      <w:r w:rsidRPr="005A5C32">
        <w:rPr>
          <w:rFonts w:ascii="Calibri" w:hAnsi="Calibri"/>
          <w:szCs w:val="18"/>
        </w:rPr>
        <w:t>Microsoft</w:t>
      </w:r>
      <w:r w:rsidRPr="005A5C32">
        <w:rPr>
          <w:rFonts w:ascii="Calibri" w:hAnsi="Calibri"/>
          <w:szCs w:val="18"/>
          <w:rtl/>
        </w:rPr>
        <w:t xml:space="preserve"> نيابةً عن العميل. لا تقيد شروط اللائحة العامة لحماية البيانات </w:t>
      </w:r>
      <w:r w:rsidRPr="005A5C32">
        <w:rPr>
          <w:rFonts w:ascii="Calibri" w:hAnsi="Calibri"/>
          <w:szCs w:val="18"/>
        </w:rPr>
        <w:t>(GDPR)</w:t>
      </w:r>
      <w:r w:rsidRPr="005A5C32">
        <w:rPr>
          <w:rFonts w:ascii="Calibri" w:hAnsi="Calibri"/>
          <w:szCs w:val="18"/>
          <w:rtl/>
        </w:rPr>
        <w:t xml:space="preserve"> أو تقلل من أيٍ من التزامات حماية البيانات المفروضة على </w:t>
      </w:r>
      <w:r w:rsidRPr="005A5C32">
        <w:rPr>
          <w:rFonts w:ascii="Calibri" w:hAnsi="Calibri"/>
          <w:szCs w:val="18"/>
        </w:rPr>
        <w:t>Microsoft</w:t>
      </w:r>
      <w:r w:rsidRPr="005A5C32">
        <w:rPr>
          <w:rFonts w:ascii="Calibri" w:hAnsi="Calibri"/>
          <w:szCs w:val="18"/>
          <w:rtl/>
        </w:rPr>
        <w:t xml:space="preserve"> تجاه عملائها بموجب شروط المنتج أو أي اتفاقيات أخرى مُبرمة بين الشركة والعملاء. لا تسري شروط </w:t>
      </w:r>
      <w:r w:rsidRPr="005A5C32">
        <w:rPr>
          <w:rFonts w:ascii="Calibri" w:hAnsi="Calibri"/>
          <w:szCs w:val="18"/>
        </w:rPr>
        <w:t>GDPR</w:t>
      </w:r>
      <w:r w:rsidRPr="005A5C32">
        <w:rPr>
          <w:rFonts w:ascii="Calibri" w:hAnsi="Calibri"/>
          <w:szCs w:val="18"/>
          <w:rtl/>
        </w:rPr>
        <w:t xml:space="preserve"> في حالة قيام </w:t>
      </w:r>
      <w:r w:rsidRPr="005A5C32">
        <w:rPr>
          <w:rFonts w:ascii="Calibri" w:hAnsi="Calibri"/>
          <w:szCs w:val="18"/>
        </w:rPr>
        <w:t>Microsoft</w:t>
      </w:r>
      <w:r w:rsidRPr="005A5C32">
        <w:rPr>
          <w:rFonts w:ascii="Calibri" w:hAnsi="Calibri"/>
          <w:szCs w:val="18"/>
          <w:rtl/>
        </w:rPr>
        <w:t xml:space="preserve"> بدور المتحكم في البيانات الشخصية.</w:t>
      </w:r>
      <w:bookmarkEnd w:id="183"/>
    </w:p>
    <w:p w14:paraId="2BF5F667" w14:textId="77777777" w:rsidR="007F37F6" w:rsidRPr="007745AA" w:rsidRDefault="007F37F6" w:rsidP="007F37F6">
      <w:pPr>
        <w:pStyle w:val="ProductList-Body"/>
        <w:spacing w:after="120"/>
        <w:outlineLvl w:val="1"/>
        <w:rPr>
          <w:b/>
          <w:color w:val="00188F"/>
          <w:szCs w:val="18"/>
        </w:rPr>
      </w:pPr>
      <w:bookmarkStart w:id="184" w:name="_Toc26972907"/>
      <w:r w:rsidRPr="007745AA">
        <w:rPr>
          <w:b/>
          <w:color w:val="00188F"/>
          <w:szCs w:val="18"/>
          <w:rtl/>
        </w:rPr>
        <w:t xml:space="preserve">التزامات لائحة </w:t>
      </w:r>
      <w:r w:rsidRPr="007745AA">
        <w:rPr>
          <w:b/>
          <w:color w:val="00188F"/>
          <w:szCs w:val="18"/>
        </w:rPr>
        <w:t>GDPR</w:t>
      </w:r>
      <w:r w:rsidRPr="007745AA">
        <w:rPr>
          <w:b/>
          <w:color w:val="00188F"/>
          <w:szCs w:val="18"/>
          <w:rtl/>
        </w:rPr>
        <w:t xml:space="preserve"> ذات الصلة: المواد </w:t>
      </w:r>
      <w:r w:rsidRPr="007745AA">
        <w:rPr>
          <w:b/>
          <w:color w:val="00188F"/>
          <w:szCs w:val="18"/>
          <w:lang w:bidi=""/>
        </w:rPr>
        <w:t>5</w:t>
      </w:r>
      <w:r w:rsidRPr="007745AA">
        <w:rPr>
          <w:b/>
          <w:color w:val="00188F"/>
          <w:szCs w:val="18"/>
          <w:rtl/>
        </w:rPr>
        <w:t xml:space="preserve"> و</w:t>
      </w:r>
      <w:r w:rsidRPr="007745AA">
        <w:rPr>
          <w:b/>
          <w:color w:val="00188F"/>
          <w:szCs w:val="18"/>
          <w:lang w:bidi=""/>
        </w:rPr>
        <w:t>28</w:t>
      </w:r>
      <w:r w:rsidRPr="007745AA">
        <w:rPr>
          <w:b/>
          <w:color w:val="00188F"/>
          <w:szCs w:val="18"/>
          <w:rtl/>
        </w:rPr>
        <w:t xml:space="preserve"> و</w:t>
      </w:r>
      <w:r w:rsidRPr="007745AA">
        <w:rPr>
          <w:b/>
          <w:color w:val="00188F"/>
          <w:szCs w:val="18"/>
          <w:lang w:bidi=""/>
        </w:rPr>
        <w:t>32</w:t>
      </w:r>
      <w:r w:rsidRPr="007745AA">
        <w:rPr>
          <w:b/>
          <w:color w:val="00188F"/>
          <w:szCs w:val="18"/>
          <w:rtl/>
        </w:rPr>
        <w:t xml:space="preserve"> و</w:t>
      </w:r>
      <w:r w:rsidRPr="007745AA">
        <w:rPr>
          <w:b/>
          <w:color w:val="00188F"/>
          <w:szCs w:val="18"/>
          <w:lang w:bidi=""/>
        </w:rPr>
        <w:t>33</w:t>
      </w:r>
      <w:bookmarkEnd w:id="184"/>
    </w:p>
    <w:p w14:paraId="15FA9102" w14:textId="77777777" w:rsidR="007F37F6" w:rsidRPr="007745AA" w:rsidRDefault="007F37F6" w:rsidP="007F37F6">
      <w:pPr>
        <w:pStyle w:val="ProductList-Body"/>
        <w:spacing w:after="120"/>
        <w:ind w:left="158"/>
        <w:rPr>
          <w:szCs w:val="18"/>
        </w:rPr>
      </w:pPr>
      <w:r w:rsidRPr="007745AA">
        <w:rPr>
          <w:b/>
          <w:bCs/>
          <w:szCs w:val="18"/>
          <w:lang w:bidi=""/>
        </w:rPr>
        <w:t>1</w:t>
      </w:r>
      <w:r w:rsidRPr="007745AA">
        <w:rPr>
          <w:b/>
          <w:bCs/>
          <w:szCs w:val="18"/>
          <w:rtl/>
        </w:rPr>
        <w:t>.</w:t>
      </w:r>
      <w:r w:rsidRPr="007745AA">
        <w:rPr>
          <w:szCs w:val="18"/>
          <w:rtl/>
        </w:rPr>
        <w:t xml:space="preserve"> تدعم </w:t>
      </w:r>
      <w:r w:rsidRPr="007745AA">
        <w:rPr>
          <w:szCs w:val="18"/>
        </w:rPr>
        <w:t>Microsoft</w:t>
      </w:r>
      <w:r w:rsidRPr="007745AA">
        <w:rPr>
          <w:szCs w:val="18"/>
          <w:rtl/>
        </w:rPr>
        <w:t xml:space="preserve"> التزامات مساءلة العميل من خلال ملحق </w:t>
      </w:r>
      <w:r w:rsidRPr="007745AA">
        <w:rPr>
          <w:szCs w:val="18"/>
        </w:rPr>
        <w:t>DPA</w:t>
      </w:r>
      <w:r w:rsidRPr="007745AA">
        <w:rPr>
          <w:szCs w:val="18"/>
          <w:rtl/>
        </w:rPr>
        <w:t xml:space="preserve"> هذا وكتيب تعليمات المنتج المقدم إلى العميل، وستواصل القيام بذلك خلال مدة اشتراك العميل أو عقد الخدمات الاحترافية المعمول به وفقًا للبند الفرعي </w:t>
      </w:r>
      <w:r w:rsidRPr="007745AA">
        <w:rPr>
          <w:szCs w:val="18"/>
          <w:lang w:bidi=""/>
        </w:rPr>
        <w:t>3</w:t>
      </w:r>
      <w:r w:rsidRPr="007745AA">
        <w:rPr>
          <w:szCs w:val="18"/>
          <w:rtl/>
        </w:rPr>
        <w:t xml:space="preserve"> (ح) الوارد أدناه. (المادة </w:t>
      </w:r>
      <w:r w:rsidRPr="007745AA">
        <w:rPr>
          <w:szCs w:val="18"/>
          <w:lang w:bidi=""/>
        </w:rPr>
        <w:t>5 (2)</w:t>
      </w:r>
      <w:r w:rsidRPr="007745AA">
        <w:rPr>
          <w:szCs w:val="18"/>
          <w:rtl/>
        </w:rPr>
        <w:t>)</w:t>
      </w:r>
    </w:p>
    <w:p w14:paraId="78427D4D" w14:textId="619D2DB5" w:rsidR="00237427" w:rsidRPr="005A5C32" w:rsidRDefault="007F37F6" w:rsidP="00B02FC2">
      <w:pPr>
        <w:pStyle w:val="ProductList-Body"/>
        <w:spacing w:after="100"/>
        <w:ind w:left="158"/>
        <w:rPr>
          <w:rFonts w:ascii="Calibri" w:hAnsi="Calibri"/>
          <w:szCs w:val="18"/>
        </w:rPr>
      </w:pPr>
      <w:r>
        <w:rPr>
          <w:rFonts w:ascii="Calibri" w:hAnsi="Calibri"/>
          <w:b/>
          <w:szCs w:val="18"/>
          <w:lang w:bidi=""/>
        </w:rPr>
        <w:t>2</w:t>
      </w:r>
      <w:r w:rsidR="00237427" w:rsidRPr="00C37699">
        <w:rPr>
          <w:rFonts w:ascii="Calibri" w:hAnsi="Calibri"/>
          <w:b/>
          <w:bCs/>
          <w:szCs w:val="18"/>
          <w:rtl/>
        </w:rPr>
        <w:t>.</w:t>
      </w:r>
      <w:r w:rsidR="00237427" w:rsidRPr="005A5C32">
        <w:rPr>
          <w:rFonts w:ascii="Calibri" w:hAnsi="Calibri"/>
          <w:szCs w:val="18"/>
          <w:rtl/>
        </w:rPr>
        <w:t xml:space="preserve"> لا يحق لشركة </w:t>
      </w:r>
      <w:r w:rsidR="00237427" w:rsidRPr="005A5C32">
        <w:rPr>
          <w:rFonts w:ascii="Calibri" w:hAnsi="Calibri"/>
          <w:szCs w:val="18"/>
        </w:rPr>
        <w:t>Microsoft</w:t>
      </w:r>
      <w:r w:rsidR="00237427" w:rsidRPr="005A5C32">
        <w:rPr>
          <w:rFonts w:ascii="Calibri" w:hAnsi="Calibri"/>
          <w:szCs w:val="18"/>
          <w:rtl/>
        </w:rPr>
        <w:t xml:space="preserve"> إشراك أي معالج آخر دون الحصول على التراخيص الكتابية العامة والخاصة المسبقة من العميل. في حالة الحصول على الترخيص الكتابي العام، يجب على الشركة إبلاغ العميل بأية تغييرات تنوي إدخالها فيما يتعلق بإضافة معالجات أو إزالتها، وبذلك تمنح للعميل الفرصة للاعتراض على تلك التغييرات. (المادة </w:t>
      </w:r>
      <w:r w:rsidR="00237427" w:rsidRPr="005A5C32">
        <w:rPr>
          <w:rFonts w:ascii="Calibri" w:hAnsi="Calibri"/>
          <w:szCs w:val="18"/>
          <w:lang w:bidi=""/>
        </w:rPr>
        <w:t>28 (2)</w:t>
      </w:r>
      <w:r w:rsidR="00237427" w:rsidRPr="005A5C32">
        <w:rPr>
          <w:rFonts w:ascii="Calibri" w:hAnsi="Calibri"/>
          <w:szCs w:val="18"/>
          <w:rtl/>
        </w:rPr>
        <w:t>)</w:t>
      </w:r>
    </w:p>
    <w:p w14:paraId="29CDF5CD" w14:textId="2D5C738F" w:rsidR="00237427" w:rsidRPr="005A5C32" w:rsidRDefault="007F37F6" w:rsidP="00B02FC2">
      <w:pPr>
        <w:pStyle w:val="ProductList-Body"/>
        <w:spacing w:after="100"/>
        <w:ind w:left="158"/>
        <w:rPr>
          <w:rFonts w:ascii="Calibri" w:hAnsi="Calibri"/>
          <w:szCs w:val="18"/>
        </w:rPr>
      </w:pPr>
      <w:r>
        <w:rPr>
          <w:rFonts w:ascii="Calibri" w:hAnsi="Calibri"/>
          <w:b/>
          <w:szCs w:val="18"/>
          <w:lang w:bidi=""/>
        </w:rPr>
        <w:t>3</w:t>
      </w:r>
      <w:r w:rsidR="00237427" w:rsidRPr="00C37699">
        <w:rPr>
          <w:rFonts w:ascii="Calibri" w:hAnsi="Calibri"/>
          <w:b/>
          <w:bCs/>
          <w:szCs w:val="18"/>
          <w:rtl/>
        </w:rPr>
        <w:t>.</w:t>
      </w:r>
      <w:r w:rsidR="00237427" w:rsidRPr="005A5C32">
        <w:rPr>
          <w:rFonts w:ascii="Calibri" w:hAnsi="Calibri"/>
          <w:szCs w:val="18"/>
          <w:rtl/>
        </w:rPr>
        <w:t xml:space="preserve"> يجب أن تتم المعالجة التي تتم بواسطة </w:t>
      </w:r>
      <w:r w:rsidR="00237427" w:rsidRPr="005A5C32">
        <w:rPr>
          <w:rFonts w:ascii="Calibri" w:hAnsi="Calibri"/>
          <w:szCs w:val="18"/>
        </w:rPr>
        <w:t>Microsoft</w:t>
      </w:r>
      <w:r w:rsidR="00237427" w:rsidRPr="005A5C32">
        <w:rPr>
          <w:rFonts w:ascii="Calibri" w:hAnsi="Calibri"/>
          <w:szCs w:val="18"/>
          <w:rtl/>
        </w:rPr>
        <w:t xml:space="preserve"> وفقًا لشروط </w:t>
      </w:r>
      <w:r w:rsidR="00237427" w:rsidRPr="005A5C32">
        <w:rPr>
          <w:rFonts w:ascii="Calibri" w:hAnsi="Calibri"/>
          <w:szCs w:val="18"/>
        </w:rPr>
        <w:t>GDPR</w:t>
      </w:r>
      <w:r w:rsidR="00237427" w:rsidRPr="005A5C32">
        <w:rPr>
          <w:rFonts w:ascii="Calibri" w:hAnsi="Calibri"/>
          <w:szCs w:val="18"/>
          <w:rtl/>
        </w:rPr>
        <w:t xml:space="preserve"> بموجب ما يتوافق مع ما ورد في "قانون الاتحاد الأوروبي" (المشار إليه فيما بعد "الاتحاد") أو قانون الدول الأعضاء في الاتفاقية وتعد ملزمة للشركة فيما يتعلق بتعاملها مع "العميل". ويتم تحديد موضوع المعالجة ومدتها وطبيعتها والغرض منها ونوع "البيانات الشخصية" وفئات أصحاب البيانات والالتزامات والحقوق الخاصة بالعميل في اتفاقية الترخيص المجمّع المبرمة مع العميل، بما في ذلك شروط </w:t>
      </w:r>
      <w:r w:rsidR="00237427" w:rsidRPr="005A5C32">
        <w:rPr>
          <w:rFonts w:ascii="Calibri" w:hAnsi="Calibri"/>
          <w:szCs w:val="18"/>
        </w:rPr>
        <w:t>GDPR</w:t>
      </w:r>
      <w:r w:rsidR="00237427" w:rsidRPr="005A5C32">
        <w:rPr>
          <w:rFonts w:ascii="Calibri" w:hAnsi="Calibri"/>
          <w:szCs w:val="18"/>
          <w:rtl/>
        </w:rPr>
        <w:t xml:space="preserve">. وعلى وجه الخصوص، يتعين على </w:t>
      </w:r>
      <w:r w:rsidR="00237427" w:rsidRPr="005A5C32">
        <w:rPr>
          <w:rFonts w:ascii="Calibri" w:hAnsi="Calibri"/>
          <w:szCs w:val="18"/>
        </w:rPr>
        <w:t>Microsoft</w:t>
      </w:r>
      <w:r w:rsidR="00237427" w:rsidRPr="005A5C32">
        <w:rPr>
          <w:rFonts w:ascii="Calibri" w:hAnsi="Calibri"/>
          <w:szCs w:val="18"/>
          <w:rtl/>
        </w:rPr>
        <w:t xml:space="preserve">: </w:t>
      </w:r>
    </w:p>
    <w:p w14:paraId="5D5B72A4" w14:textId="55CA4D5A" w:rsidR="00237427" w:rsidRPr="009A0993" w:rsidRDefault="00237427" w:rsidP="002A70FB">
      <w:pPr>
        <w:pStyle w:val="ProductList-Body"/>
        <w:spacing w:after="100"/>
        <w:ind w:left="1440" w:hanging="720"/>
        <w:rPr>
          <w:rFonts w:ascii="Calibri" w:hAnsi="Calibri"/>
          <w:szCs w:val="18"/>
        </w:rPr>
      </w:pPr>
      <w:r w:rsidRPr="00E237FA">
        <w:rPr>
          <w:rFonts w:ascii="Calibri" w:hAnsi="Calibri" w:cs="Calibri"/>
          <w:bCs/>
          <w:szCs w:val="18"/>
          <w:rtl/>
        </w:rPr>
        <w:t>(</w:t>
      </w:r>
      <w:r w:rsidR="00E237FA" w:rsidRPr="00E237FA">
        <w:rPr>
          <w:rFonts w:ascii="Calibri" w:hAnsi="Calibri" w:cs="Calibri"/>
          <w:bCs/>
          <w:szCs w:val="18"/>
          <w:rtl/>
        </w:rPr>
        <w:t>a</w:t>
      </w:r>
      <w:r w:rsidRPr="00E237FA">
        <w:rPr>
          <w:rFonts w:ascii="Calibri" w:hAnsi="Calibri" w:cs="Calibri"/>
          <w:bCs/>
          <w:szCs w:val="18"/>
          <w:rtl/>
        </w:rPr>
        <w:t>)</w:t>
      </w:r>
      <w:r w:rsidRPr="009A0993">
        <w:rPr>
          <w:rFonts w:ascii="Calibri" w:hAnsi="Calibri"/>
          <w:szCs w:val="18"/>
          <w:rtl/>
        </w:rPr>
        <w:tab/>
        <w:t xml:space="preserve">عدم معالجة بيانات تعريف الشخصية إلا بناءً على تعليمات موثقة من العميل، بما في ذلك المعلومات المتعلقة بعمليات نقل البيانات إلى دولة أخرى أو إلى مؤسسة عالمية، ما لم يكن ذلك مطلوبًا بموجب قانون الاتحاد أو الدول الأعضاء التي تخضع لها الشركة، في هذه الحالة ينبغي على الشركة إبلاغ العميل بهذه المتطلبات القانونية قبل المعالجة، ما لم يكن القانون يحظر تلك المعلومات استنادًا إلى أسباب قوية متعلقة بالمصلحة العامة؛ </w:t>
      </w:r>
    </w:p>
    <w:p w14:paraId="1849EE20" w14:textId="782327AB" w:rsidR="00237427" w:rsidRPr="009A0993" w:rsidRDefault="00237427" w:rsidP="002A70FB">
      <w:pPr>
        <w:pStyle w:val="ProductList-Body"/>
        <w:spacing w:after="100"/>
        <w:ind w:left="1440" w:hanging="720"/>
        <w:rPr>
          <w:rFonts w:ascii="Calibri" w:hAnsi="Calibri"/>
          <w:szCs w:val="18"/>
        </w:rPr>
      </w:pPr>
      <w:r w:rsidRPr="00E237FA">
        <w:rPr>
          <w:rFonts w:ascii="Calibri" w:hAnsi="Calibri" w:cs="Calibri"/>
          <w:bCs/>
          <w:szCs w:val="18"/>
          <w:rtl/>
        </w:rPr>
        <w:t>(</w:t>
      </w:r>
      <w:r w:rsidR="00E237FA">
        <w:rPr>
          <w:rFonts w:ascii="Calibri" w:hAnsi="Calibri" w:cs="Calibri" w:hint="cs"/>
          <w:bCs/>
          <w:szCs w:val="18"/>
          <w:rtl/>
        </w:rPr>
        <w:t>b</w:t>
      </w:r>
      <w:r w:rsidRPr="00E237FA">
        <w:rPr>
          <w:rFonts w:ascii="Calibri" w:hAnsi="Calibri" w:cs="Calibri"/>
          <w:bCs/>
          <w:szCs w:val="18"/>
          <w:rtl/>
        </w:rPr>
        <w:t>)</w:t>
      </w:r>
      <w:r w:rsidRPr="009A0993">
        <w:rPr>
          <w:rFonts w:ascii="Calibri" w:hAnsi="Calibri"/>
          <w:szCs w:val="18"/>
          <w:rtl/>
        </w:rPr>
        <w:tab/>
        <w:t xml:space="preserve">التأكد من التزام الأشخاص المخولين بمعالجة بيانات تعريف الشخصية بالحفاظ على السرية أو اتباع الالتزامات القانونية الملائمة المتعلقة بالسرية؛ </w:t>
      </w:r>
    </w:p>
    <w:p w14:paraId="6740EE5B" w14:textId="572F7ACB" w:rsidR="00237427" w:rsidRPr="009A0993" w:rsidRDefault="00237427" w:rsidP="002A70FB">
      <w:pPr>
        <w:pStyle w:val="ProductList-Body"/>
        <w:spacing w:after="100"/>
        <w:ind w:left="720"/>
        <w:rPr>
          <w:rFonts w:ascii="Calibri" w:hAnsi="Calibri"/>
          <w:szCs w:val="18"/>
        </w:rPr>
      </w:pPr>
      <w:r w:rsidRPr="00E237FA">
        <w:rPr>
          <w:rFonts w:ascii="Calibri" w:hAnsi="Calibri" w:cs="Calibri"/>
          <w:bCs/>
          <w:szCs w:val="18"/>
          <w:rtl/>
        </w:rPr>
        <w:t>(</w:t>
      </w:r>
      <w:r w:rsidR="00E237FA">
        <w:rPr>
          <w:rFonts w:ascii="Calibri" w:hAnsi="Calibri" w:cs="Calibri" w:hint="cs"/>
          <w:bCs/>
          <w:szCs w:val="18"/>
          <w:rtl/>
        </w:rPr>
        <w:t>c</w:t>
      </w:r>
      <w:r w:rsidRPr="00E237FA">
        <w:rPr>
          <w:rFonts w:ascii="Calibri" w:hAnsi="Calibri" w:cs="Calibri"/>
          <w:bCs/>
          <w:szCs w:val="18"/>
          <w:rtl/>
        </w:rPr>
        <w:t>)</w:t>
      </w:r>
      <w:r w:rsidRPr="009A0993">
        <w:rPr>
          <w:rFonts w:ascii="Calibri" w:hAnsi="Calibri"/>
          <w:szCs w:val="18"/>
          <w:rtl/>
        </w:rPr>
        <w:tab/>
        <w:t xml:space="preserve">اتخاذ جميع الإجراءات وفقًا للمادة </w:t>
      </w:r>
      <w:r w:rsidRPr="009A0993">
        <w:rPr>
          <w:rFonts w:ascii="Calibri" w:hAnsi="Calibri"/>
          <w:szCs w:val="18"/>
          <w:lang w:bidi=""/>
        </w:rPr>
        <w:t>32</w:t>
      </w:r>
      <w:r w:rsidRPr="009A0993">
        <w:rPr>
          <w:rFonts w:ascii="Calibri" w:hAnsi="Calibri"/>
          <w:szCs w:val="18"/>
          <w:rtl/>
        </w:rPr>
        <w:t xml:space="preserve"> من </w:t>
      </w:r>
      <w:r w:rsidRPr="009A0993">
        <w:rPr>
          <w:rFonts w:ascii="Calibri" w:hAnsi="Calibri"/>
          <w:szCs w:val="18"/>
        </w:rPr>
        <w:t>GDPR</w:t>
      </w:r>
      <w:r w:rsidRPr="009A0993">
        <w:rPr>
          <w:rFonts w:ascii="Calibri" w:hAnsi="Calibri"/>
          <w:szCs w:val="18"/>
          <w:rtl/>
        </w:rPr>
        <w:t xml:space="preserve">؛ </w:t>
      </w:r>
    </w:p>
    <w:p w14:paraId="410503C2" w14:textId="17546328" w:rsidR="00237427" w:rsidRPr="009A0993" w:rsidRDefault="00237427" w:rsidP="002A70FB">
      <w:pPr>
        <w:pStyle w:val="ProductList-Body"/>
        <w:spacing w:after="100"/>
        <w:ind w:left="720"/>
        <w:rPr>
          <w:rFonts w:ascii="Calibri" w:hAnsi="Calibri"/>
          <w:szCs w:val="18"/>
        </w:rPr>
      </w:pPr>
      <w:r w:rsidRPr="00E237FA">
        <w:rPr>
          <w:rFonts w:ascii="Calibri" w:hAnsi="Calibri" w:cs="Calibri"/>
          <w:bCs/>
          <w:szCs w:val="18"/>
          <w:rtl/>
        </w:rPr>
        <w:t>(</w:t>
      </w:r>
      <w:r w:rsidR="00E237FA">
        <w:rPr>
          <w:rFonts w:ascii="Calibri" w:hAnsi="Calibri" w:cs="Calibri" w:hint="cs"/>
          <w:bCs/>
          <w:szCs w:val="18"/>
          <w:rtl/>
        </w:rPr>
        <w:t>d</w:t>
      </w:r>
      <w:r w:rsidRPr="00E237FA">
        <w:rPr>
          <w:rFonts w:ascii="Calibri" w:hAnsi="Calibri" w:cs="Calibri"/>
          <w:bCs/>
          <w:szCs w:val="18"/>
          <w:rtl/>
        </w:rPr>
        <w:t>)</w:t>
      </w:r>
      <w:r w:rsidRPr="009A0993">
        <w:rPr>
          <w:rFonts w:ascii="Calibri" w:hAnsi="Calibri"/>
          <w:szCs w:val="18"/>
          <w:rtl/>
        </w:rPr>
        <w:tab/>
        <w:t xml:space="preserve">احترام الشروط المشار إليها في الفقرة </w:t>
      </w:r>
      <w:r w:rsidRPr="009A0993">
        <w:rPr>
          <w:rFonts w:ascii="Calibri" w:hAnsi="Calibri"/>
          <w:szCs w:val="18"/>
          <w:lang w:bidi=""/>
        </w:rPr>
        <w:t>1</w:t>
      </w:r>
      <w:r w:rsidRPr="009A0993">
        <w:rPr>
          <w:rFonts w:ascii="Calibri" w:hAnsi="Calibri"/>
          <w:szCs w:val="18"/>
          <w:rtl/>
        </w:rPr>
        <w:t xml:space="preserve"> و</w:t>
      </w:r>
      <w:r w:rsidRPr="009A0993">
        <w:rPr>
          <w:rFonts w:ascii="Calibri" w:hAnsi="Calibri"/>
          <w:szCs w:val="18"/>
          <w:lang w:bidi=""/>
        </w:rPr>
        <w:t>3</w:t>
      </w:r>
      <w:r w:rsidRPr="009A0993">
        <w:rPr>
          <w:rFonts w:ascii="Calibri" w:hAnsi="Calibri"/>
          <w:szCs w:val="18"/>
          <w:rtl/>
        </w:rPr>
        <w:t xml:space="preserve"> بشأن مشاركة معالج آخر؛ </w:t>
      </w:r>
    </w:p>
    <w:p w14:paraId="786DF620" w14:textId="318E4F8E" w:rsidR="00237427" w:rsidRPr="009A0993" w:rsidRDefault="00237427" w:rsidP="002A70FB">
      <w:pPr>
        <w:pStyle w:val="ProductList-Body"/>
        <w:spacing w:after="100"/>
        <w:ind w:left="1440" w:hanging="720"/>
        <w:rPr>
          <w:rFonts w:ascii="Calibri" w:hAnsi="Calibri"/>
          <w:szCs w:val="18"/>
        </w:rPr>
      </w:pPr>
      <w:r w:rsidRPr="00E237FA">
        <w:rPr>
          <w:rFonts w:ascii="Calibri" w:hAnsi="Calibri" w:cs="Calibri"/>
          <w:bCs/>
          <w:szCs w:val="18"/>
          <w:rtl/>
        </w:rPr>
        <w:t>(</w:t>
      </w:r>
      <w:r w:rsidR="00E237FA">
        <w:rPr>
          <w:rFonts w:ascii="Calibri" w:hAnsi="Calibri" w:cs="Calibri" w:hint="cs"/>
          <w:bCs/>
          <w:szCs w:val="18"/>
          <w:rtl/>
        </w:rPr>
        <w:t>e</w:t>
      </w:r>
      <w:r w:rsidRPr="00E237FA">
        <w:rPr>
          <w:rFonts w:ascii="Calibri" w:hAnsi="Calibri" w:cs="Calibri"/>
          <w:bCs/>
          <w:szCs w:val="18"/>
          <w:rtl/>
        </w:rPr>
        <w:t>)</w:t>
      </w:r>
      <w:r w:rsidRPr="009A0993">
        <w:rPr>
          <w:rFonts w:ascii="Calibri" w:hAnsi="Calibri"/>
          <w:szCs w:val="18"/>
          <w:rtl/>
        </w:rPr>
        <w:tab/>
        <w:t xml:space="preserve">مراعاة طبيعة المعالجة ومساعدة العميل باستخدام الإجراءات التنظيمية والفنية المناسبة، بأقصى قدر ممكن، لإتمام التزامات العميل للاستجابة لطلبات ممارسة حقوق صاحب البيانات الموضحة في الفصل </w:t>
      </w:r>
      <w:r w:rsidRPr="009A0993">
        <w:rPr>
          <w:rFonts w:ascii="Calibri" w:hAnsi="Calibri"/>
          <w:szCs w:val="18"/>
        </w:rPr>
        <w:t>III</w:t>
      </w:r>
      <w:r w:rsidRPr="009A0993">
        <w:rPr>
          <w:rFonts w:ascii="Calibri" w:hAnsi="Calibri"/>
          <w:szCs w:val="18"/>
          <w:rtl/>
        </w:rPr>
        <w:t xml:space="preserve"> من </w:t>
      </w:r>
      <w:r w:rsidRPr="009A0993">
        <w:rPr>
          <w:rFonts w:ascii="Calibri" w:hAnsi="Calibri"/>
          <w:szCs w:val="18"/>
        </w:rPr>
        <w:t>GDPR</w:t>
      </w:r>
      <w:r w:rsidRPr="009A0993">
        <w:rPr>
          <w:rFonts w:ascii="Calibri" w:hAnsi="Calibri"/>
          <w:szCs w:val="18"/>
          <w:rtl/>
        </w:rPr>
        <w:t xml:space="preserve">؛ </w:t>
      </w:r>
    </w:p>
    <w:p w14:paraId="2D8822DC" w14:textId="71F6A594" w:rsidR="00237427" w:rsidRPr="009A0993" w:rsidRDefault="00237427" w:rsidP="002A70FB">
      <w:pPr>
        <w:pStyle w:val="ProductList-Body"/>
        <w:spacing w:after="100"/>
        <w:ind w:left="1440" w:hanging="720"/>
        <w:rPr>
          <w:rFonts w:ascii="Calibri" w:hAnsi="Calibri"/>
          <w:szCs w:val="18"/>
        </w:rPr>
      </w:pPr>
      <w:r w:rsidRPr="00E237FA">
        <w:rPr>
          <w:rFonts w:ascii="Calibri" w:hAnsi="Calibri" w:cs="Calibri"/>
          <w:bCs/>
          <w:szCs w:val="18"/>
          <w:rtl/>
        </w:rPr>
        <w:t>(</w:t>
      </w:r>
      <w:r w:rsidR="00E237FA">
        <w:rPr>
          <w:rFonts w:ascii="Calibri" w:hAnsi="Calibri" w:cs="Calibri" w:hint="cs"/>
          <w:bCs/>
          <w:szCs w:val="18"/>
          <w:rtl/>
        </w:rPr>
        <w:t>f</w:t>
      </w:r>
      <w:r w:rsidRPr="00E237FA">
        <w:rPr>
          <w:rFonts w:ascii="Calibri" w:hAnsi="Calibri" w:cs="Calibri"/>
          <w:bCs/>
          <w:szCs w:val="18"/>
          <w:rtl/>
        </w:rPr>
        <w:t>)</w:t>
      </w:r>
      <w:r w:rsidRPr="009A0993">
        <w:rPr>
          <w:rFonts w:ascii="Calibri" w:hAnsi="Calibri"/>
          <w:szCs w:val="18"/>
          <w:rtl/>
        </w:rPr>
        <w:tab/>
        <w:t xml:space="preserve">مساعدة العميل في التحقق من الامتثال للالتزامات بما يتوافق مع ما ورد في المواد من </w:t>
      </w:r>
      <w:r w:rsidRPr="009A0993">
        <w:rPr>
          <w:rFonts w:ascii="Calibri" w:hAnsi="Calibri"/>
          <w:szCs w:val="18"/>
          <w:lang w:bidi=""/>
        </w:rPr>
        <w:t>32</w:t>
      </w:r>
      <w:r w:rsidRPr="009A0993">
        <w:rPr>
          <w:rFonts w:ascii="Calibri" w:hAnsi="Calibri"/>
          <w:szCs w:val="18"/>
          <w:rtl/>
        </w:rPr>
        <w:t xml:space="preserve"> إلى </w:t>
      </w:r>
      <w:r w:rsidRPr="009A0993">
        <w:rPr>
          <w:rFonts w:ascii="Calibri" w:hAnsi="Calibri"/>
          <w:szCs w:val="18"/>
          <w:lang w:bidi=""/>
        </w:rPr>
        <w:t>36</w:t>
      </w:r>
      <w:r w:rsidRPr="009A0993">
        <w:rPr>
          <w:rFonts w:ascii="Calibri" w:hAnsi="Calibri"/>
          <w:szCs w:val="18"/>
          <w:rtl/>
        </w:rPr>
        <w:t xml:space="preserve"> من </w:t>
      </w:r>
      <w:r w:rsidRPr="009A0993">
        <w:rPr>
          <w:rFonts w:ascii="Calibri" w:hAnsi="Calibri"/>
          <w:szCs w:val="18"/>
        </w:rPr>
        <w:t>GDPR</w:t>
      </w:r>
      <w:r w:rsidRPr="009A0993">
        <w:rPr>
          <w:rFonts w:ascii="Calibri" w:hAnsi="Calibri"/>
          <w:szCs w:val="18"/>
          <w:rtl/>
        </w:rPr>
        <w:t xml:space="preserve">، مع مراعاة طبيعية المعالجة والمعلومات المتاحة لدى </w:t>
      </w:r>
      <w:r w:rsidRPr="009A0993">
        <w:rPr>
          <w:rFonts w:ascii="Calibri" w:hAnsi="Calibri"/>
          <w:szCs w:val="18"/>
        </w:rPr>
        <w:t>Microsoft</w:t>
      </w:r>
      <w:r w:rsidRPr="009A0993">
        <w:rPr>
          <w:rFonts w:ascii="Calibri" w:hAnsi="Calibri"/>
          <w:szCs w:val="18"/>
          <w:rtl/>
        </w:rPr>
        <w:t>؛</w:t>
      </w:r>
    </w:p>
    <w:p w14:paraId="5AAE27DD" w14:textId="58E152B9" w:rsidR="00237427" w:rsidRPr="009A0993" w:rsidRDefault="00237427" w:rsidP="002A70FB">
      <w:pPr>
        <w:pStyle w:val="ProductList-Body"/>
        <w:spacing w:after="100"/>
        <w:ind w:left="1440" w:hanging="720"/>
        <w:rPr>
          <w:rFonts w:ascii="Calibri" w:hAnsi="Calibri"/>
          <w:szCs w:val="18"/>
        </w:rPr>
      </w:pPr>
      <w:r w:rsidRPr="00E237FA">
        <w:rPr>
          <w:rFonts w:ascii="Calibri" w:hAnsi="Calibri" w:cs="Calibri"/>
          <w:bCs/>
          <w:szCs w:val="18"/>
          <w:rtl/>
        </w:rPr>
        <w:t>(</w:t>
      </w:r>
      <w:r w:rsidR="00E237FA">
        <w:rPr>
          <w:rFonts w:ascii="Calibri" w:hAnsi="Calibri" w:cs="Calibri" w:hint="cs"/>
          <w:bCs/>
          <w:szCs w:val="18"/>
          <w:rtl/>
        </w:rPr>
        <w:t>g</w:t>
      </w:r>
      <w:r w:rsidRPr="00E237FA">
        <w:rPr>
          <w:rFonts w:ascii="Calibri" w:hAnsi="Calibri" w:cs="Calibri"/>
          <w:bCs/>
          <w:szCs w:val="18"/>
          <w:rtl/>
        </w:rPr>
        <w:t>)</w:t>
      </w:r>
      <w:r w:rsidRPr="009A0993">
        <w:rPr>
          <w:rFonts w:ascii="Calibri" w:hAnsi="Calibri"/>
          <w:szCs w:val="18"/>
          <w:rtl/>
        </w:rPr>
        <w:tab/>
        <w:t xml:space="preserve">وفقًا لاختيار العميل، يتم حذف جميع بيانات تعريف الشخصية أو إعادتها للعميل بعد انتهاء فترة الخدمة الخاصة بالمعالجة، وحذف النسخ الموجودة منها ما لم يستلزم قانون الدولة العضو أو الاتحاد تخزين بيانات تعريف الشخصية؛ </w:t>
      </w:r>
    </w:p>
    <w:p w14:paraId="663C303C" w14:textId="6CDCADE3" w:rsidR="00237427" w:rsidRPr="009A0993" w:rsidRDefault="00237427" w:rsidP="002A70FB">
      <w:pPr>
        <w:pStyle w:val="ProductList-Body"/>
        <w:spacing w:after="100"/>
        <w:ind w:left="1440" w:hanging="720"/>
        <w:rPr>
          <w:rFonts w:ascii="Calibri" w:hAnsi="Calibri"/>
          <w:szCs w:val="18"/>
        </w:rPr>
      </w:pPr>
      <w:r w:rsidRPr="00E237FA">
        <w:rPr>
          <w:rFonts w:ascii="Calibri" w:hAnsi="Calibri" w:cs="Calibri"/>
          <w:bCs/>
          <w:szCs w:val="18"/>
          <w:rtl/>
        </w:rPr>
        <w:t>(</w:t>
      </w:r>
      <w:r w:rsidR="00E237FA">
        <w:rPr>
          <w:rFonts w:ascii="Calibri" w:hAnsi="Calibri" w:cs="Calibri" w:hint="cs"/>
          <w:bCs/>
          <w:szCs w:val="18"/>
          <w:rtl/>
        </w:rPr>
        <w:t>h</w:t>
      </w:r>
      <w:r w:rsidRPr="00E237FA">
        <w:rPr>
          <w:rFonts w:ascii="Calibri" w:hAnsi="Calibri" w:cs="Calibri"/>
          <w:bCs/>
          <w:szCs w:val="18"/>
          <w:rtl/>
        </w:rPr>
        <w:t>)</w:t>
      </w:r>
      <w:r w:rsidRPr="009A0993">
        <w:rPr>
          <w:rFonts w:ascii="Calibri" w:hAnsi="Calibri"/>
          <w:szCs w:val="18"/>
          <w:rtl/>
        </w:rPr>
        <w:tab/>
        <w:t xml:space="preserve">توفير جميع المعلومات اللازمة لتوضيح التوافق مع الالتزامات الموضحة في المادة </w:t>
      </w:r>
      <w:r w:rsidRPr="009A0993">
        <w:rPr>
          <w:rFonts w:ascii="Calibri" w:hAnsi="Calibri"/>
          <w:szCs w:val="18"/>
          <w:lang w:bidi=""/>
        </w:rPr>
        <w:t>28</w:t>
      </w:r>
      <w:r w:rsidRPr="009A0993">
        <w:rPr>
          <w:rFonts w:ascii="Calibri" w:hAnsi="Calibri"/>
          <w:szCs w:val="18"/>
          <w:rtl/>
        </w:rPr>
        <w:t xml:space="preserve"> من لائحة </w:t>
      </w:r>
      <w:r w:rsidRPr="009A0993">
        <w:rPr>
          <w:rFonts w:ascii="Calibri" w:hAnsi="Calibri"/>
          <w:szCs w:val="18"/>
        </w:rPr>
        <w:t>GDPR</w:t>
      </w:r>
      <w:r w:rsidRPr="009A0993">
        <w:rPr>
          <w:rFonts w:ascii="Calibri" w:hAnsi="Calibri"/>
          <w:szCs w:val="18"/>
          <w:rtl/>
        </w:rPr>
        <w:t xml:space="preserve"> للعميل والسماح له وإشراكه في عمليات التدقيق، بما في ذلك عمليات الفحص، التي تتم بواسطة العميل أو بواسطة مدقق آخر بناءً على طلب العميل. </w:t>
      </w:r>
    </w:p>
    <w:p w14:paraId="2E135DAB" w14:textId="77777777" w:rsidR="00237427" w:rsidRPr="009A0993" w:rsidRDefault="00237427" w:rsidP="00237427">
      <w:pPr>
        <w:pStyle w:val="ProductList-Body"/>
        <w:spacing w:after="120"/>
        <w:ind w:left="158"/>
        <w:rPr>
          <w:rFonts w:ascii="Calibri" w:hAnsi="Calibri"/>
          <w:szCs w:val="18"/>
        </w:rPr>
      </w:pPr>
      <w:r w:rsidRPr="009A0993">
        <w:rPr>
          <w:rFonts w:ascii="Calibri" w:hAnsi="Calibri"/>
          <w:szCs w:val="18"/>
          <w:rtl/>
        </w:rPr>
        <w:t xml:space="preserve">ينبغي على شركة </w:t>
      </w:r>
      <w:r w:rsidRPr="009A0993">
        <w:rPr>
          <w:rFonts w:ascii="Calibri" w:hAnsi="Calibri"/>
          <w:szCs w:val="18"/>
        </w:rPr>
        <w:t>Microsoft</w:t>
      </w:r>
      <w:r w:rsidRPr="009A0993">
        <w:rPr>
          <w:rFonts w:ascii="Calibri" w:hAnsi="Calibri"/>
          <w:szCs w:val="18"/>
          <w:rtl/>
        </w:rPr>
        <w:t xml:space="preserve"> إبلاغ العميل على الفور إذا وجدت، من وجهة نظرها، أن هناك تعليمات تنتهك شروط </w:t>
      </w:r>
      <w:r w:rsidRPr="009A0993">
        <w:rPr>
          <w:rFonts w:ascii="Calibri" w:hAnsi="Calibri"/>
          <w:szCs w:val="18"/>
        </w:rPr>
        <w:t>GDPR</w:t>
      </w:r>
      <w:r w:rsidRPr="009A0993">
        <w:rPr>
          <w:rFonts w:ascii="Calibri" w:hAnsi="Calibri"/>
          <w:szCs w:val="18"/>
          <w:rtl/>
        </w:rPr>
        <w:t xml:space="preserve"> أو غير ذلك من تشريعات حماية البيانات المعمول بها في الدولة العضو أو الاتحاد. (المادة </w:t>
      </w:r>
      <w:r w:rsidRPr="009A0993">
        <w:rPr>
          <w:rFonts w:ascii="Calibri" w:hAnsi="Calibri"/>
          <w:szCs w:val="18"/>
          <w:lang w:bidi=""/>
        </w:rPr>
        <w:t>28 (3)</w:t>
      </w:r>
      <w:r w:rsidRPr="009A0993">
        <w:rPr>
          <w:rFonts w:ascii="Calibri" w:hAnsi="Calibri"/>
          <w:szCs w:val="18"/>
          <w:rtl/>
        </w:rPr>
        <w:t>)</w:t>
      </w:r>
    </w:p>
    <w:p w14:paraId="37FD23DE" w14:textId="36C342C8" w:rsidR="00237427" w:rsidRPr="009A0993" w:rsidRDefault="007F37F6" w:rsidP="00237427">
      <w:pPr>
        <w:pStyle w:val="ProductList-Body"/>
        <w:spacing w:after="120"/>
        <w:ind w:left="158"/>
        <w:rPr>
          <w:rFonts w:ascii="Calibri" w:hAnsi="Calibri"/>
          <w:szCs w:val="18"/>
        </w:rPr>
      </w:pPr>
      <w:r>
        <w:rPr>
          <w:rFonts w:ascii="Calibri" w:hAnsi="Calibri"/>
          <w:b/>
          <w:szCs w:val="18"/>
          <w:lang w:bidi=""/>
        </w:rPr>
        <w:t>4</w:t>
      </w:r>
      <w:r w:rsidR="00237427" w:rsidRPr="00C71B21">
        <w:rPr>
          <w:rFonts w:ascii="Calibri" w:hAnsi="Calibri"/>
          <w:b/>
          <w:bCs/>
          <w:szCs w:val="18"/>
          <w:rtl/>
        </w:rPr>
        <w:t>.</w:t>
      </w:r>
      <w:r w:rsidR="00237427" w:rsidRPr="009A0993">
        <w:rPr>
          <w:rFonts w:ascii="Calibri" w:hAnsi="Calibri"/>
          <w:szCs w:val="18"/>
          <w:rtl/>
        </w:rPr>
        <w:t xml:space="preserve"> في حالة قيام شركة </w:t>
      </w:r>
      <w:r w:rsidR="00237427" w:rsidRPr="009A0993">
        <w:rPr>
          <w:rFonts w:ascii="Calibri" w:hAnsi="Calibri"/>
          <w:szCs w:val="18"/>
        </w:rPr>
        <w:t>Microsoft</w:t>
      </w:r>
      <w:r w:rsidR="00237427" w:rsidRPr="009A0993">
        <w:rPr>
          <w:rFonts w:ascii="Calibri" w:hAnsi="Calibri"/>
          <w:szCs w:val="18"/>
          <w:rtl/>
        </w:rPr>
        <w:t xml:space="preserve"> بإشراك معالج آخر لتنفيذ أنشطة معالجة معينة نيابةً عن العميل، فيتعين فرض نفس التزامات حماية البيانات المنصوص عليها ضمن شروط </w:t>
      </w:r>
      <w:r w:rsidR="00237427" w:rsidRPr="009A0993">
        <w:rPr>
          <w:rFonts w:ascii="Calibri" w:hAnsi="Calibri"/>
          <w:szCs w:val="18"/>
        </w:rPr>
        <w:t>GDPR</w:t>
      </w:r>
      <w:r w:rsidR="00237427" w:rsidRPr="009A0993">
        <w:rPr>
          <w:rFonts w:ascii="Calibri" w:hAnsi="Calibri"/>
          <w:szCs w:val="18"/>
          <w:rtl/>
        </w:rPr>
        <w:t xml:space="preserve"> هذه على المعالج الآخر في شكل عقد أو غير ذلك من الإجراءات القانونية الأخرى، خاصةً تقديم ضمانات كافية لتنفيذ الإجراءات التشريعية والفنية المناسبة بحيث تتم المعالجة بهذه الطريقة بما يفي بمتطلبات لائحة </w:t>
      </w:r>
      <w:r w:rsidR="00237427" w:rsidRPr="009A0993">
        <w:rPr>
          <w:rFonts w:ascii="Calibri" w:hAnsi="Calibri"/>
          <w:szCs w:val="18"/>
        </w:rPr>
        <w:t>GDPR</w:t>
      </w:r>
      <w:r w:rsidR="00237427" w:rsidRPr="009A0993">
        <w:rPr>
          <w:rFonts w:ascii="Calibri" w:hAnsi="Calibri"/>
          <w:szCs w:val="18"/>
          <w:rtl/>
        </w:rPr>
        <w:t xml:space="preserve">. في حالة فشل هذا المعالج الآخر في الامتثال لالتزامات حماية البيانات المفروضة عليه، ينبغي على </w:t>
      </w:r>
      <w:r w:rsidR="00237427" w:rsidRPr="009A0993">
        <w:rPr>
          <w:rFonts w:ascii="Calibri" w:hAnsi="Calibri"/>
          <w:szCs w:val="18"/>
        </w:rPr>
        <w:t>Microsoft</w:t>
      </w:r>
      <w:r w:rsidR="00237427" w:rsidRPr="009A0993">
        <w:rPr>
          <w:rFonts w:ascii="Calibri" w:hAnsi="Calibri"/>
          <w:szCs w:val="18"/>
          <w:rtl/>
        </w:rPr>
        <w:t xml:space="preserve"> تحمل المسؤولية الكاملة عن العميل فيما يتعلق بالوفاء بالالتزامات المطلوبة من المعالج الآخر. (المادة </w:t>
      </w:r>
      <w:r w:rsidR="00237427" w:rsidRPr="009A0993">
        <w:rPr>
          <w:rFonts w:ascii="Calibri" w:hAnsi="Calibri"/>
          <w:szCs w:val="18"/>
          <w:lang w:bidi=""/>
        </w:rPr>
        <w:t>28 (4)</w:t>
      </w:r>
      <w:r w:rsidR="00237427" w:rsidRPr="009A0993">
        <w:rPr>
          <w:rFonts w:ascii="Calibri" w:hAnsi="Calibri"/>
          <w:szCs w:val="18"/>
          <w:rtl/>
        </w:rPr>
        <w:t>)</w:t>
      </w:r>
    </w:p>
    <w:p w14:paraId="0555BEB7" w14:textId="095CBC73" w:rsidR="00237427" w:rsidRPr="009A0993" w:rsidRDefault="007F37F6" w:rsidP="00237427">
      <w:pPr>
        <w:pStyle w:val="ProductList-Body"/>
        <w:spacing w:after="120"/>
        <w:ind w:left="158"/>
        <w:rPr>
          <w:rFonts w:ascii="Calibri" w:hAnsi="Calibri"/>
          <w:szCs w:val="18"/>
        </w:rPr>
      </w:pPr>
      <w:r>
        <w:rPr>
          <w:rFonts w:ascii="Calibri" w:hAnsi="Calibri"/>
          <w:b/>
          <w:szCs w:val="18"/>
          <w:lang w:bidi=""/>
        </w:rPr>
        <w:t>5</w:t>
      </w:r>
      <w:r w:rsidR="00237427" w:rsidRPr="00C71B21">
        <w:rPr>
          <w:rFonts w:ascii="Calibri" w:hAnsi="Calibri"/>
          <w:b/>
          <w:bCs/>
          <w:szCs w:val="18"/>
          <w:rtl/>
        </w:rPr>
        <w:t>.</w:t>
      </w:r>
      <w:r w:rsidR="00237427" w:rsidRPr="009A0993">
        <w:rPr>
          <w:rFonts w:ascii="Calibri" w:hAnsi="Calibri"/>
          <w:szCs w:val="18"/>
          <w:rtl/>
        </w:rPr>
        <w:t xml:space="preserve"> في حالة قيام شركة </w:t>
      </w:r>
      <w:r w:rsidR="00237427" w:rsidRPr="009A0993">
        <w:rPr>
          <w:rFonts w:ascii="Calibri" w:hAnsi="Calibri"/>
          <w:szCs w:val="18"/>
        </w:rPr>
        <w:t>Microsoft</w:t>
      </w:r>
      <w:r w:rsidR="00237427" w:rsidRPr="009A0993">
        <w:rPr>
          <w:rFonts w:ascii="Calibri" w:hAnsi="Calibri"/>
          <w:szCs w:val="18"/>
          <w:rtl/>
        </w:rPr>
        <w:t xml:space="preserve"> بإشراك معالج آخر لتنفيذ أنشطة معالجة معينة نيابةً عن العميل، فيتعين فرض نفس التزامات حماية البيانات المنصوص عليها ضمن بنود </w:t>
      </w:r>
      <w:r w:rsidR="00237427" w:rsidRPr="009A0993">
        <w:rPr>
          <w:rFonts w:ascii="Calibri" w:hAnsi="Calibri"/>
          <w:szCs w:val="18"/>
        </w:rPr>
        <w:t>GDPR</w:t>
      </w:r>
      <w:r w:rsidR="00237427" w:rsidRPr="009A0993">
        <w:rPr>
          <w:rFonts w:ascii="Calibri" w:hAnsi="Calibri"/>
          <w:szCs w:val="18"/>
          <w:rtl/>
        </w:rPr>
        <w:t xml:space="preserve"> هذه على المعالج الآخر في شكل عقد أو غير ذلك من الإجراءات القانونية الأخرى، خاصةً تقديم ضمانات كافية لتنفيذ الإجراءات التشريعية والفنية المناسبة بحيث تتم المعالجة بهذه الطريقة بما يفي بمتطلبات </w:t>
      </w:r>
      <w:r w:rsidR="00237427" w:rsidRPr="009A0993">
        <w:rPr>
          <w:rFonts w:ascii="Calibri" w:hAnsi="Calibri"/>
          <w:szCs w:val="18"/>
        </w:rPr>
        <w:t>GDPR</w:t>
      </w:r>
      <w:r w:rsidR="00237427" w:rsidRPr="009A0993">
        <w:rPr>
          <w:rFonts w:ascii="Calibri" w:hAnsi="Calibri"/>
          <w:szCs w:val="18"/>
          <w:rtl/>
        </w:rPr>
        <w:t xml:space="preserve">. </w:t>
      </w:r>
    </w:p>
    <w:p w14:paraId="45821566" w14:textId="72C37ED7" w:rsidR="00237427" w:rsidRPr="009A0993" w:rsidRDefault="00237427" w:rsidP="002A70FB">
      <w:pPr>
        <w:pStyle w:val="ProductList-Body"/>
        <w:spacing w:after="100"/>
        <w:ind w:left="720" w:firstLine="27"/>
        <w:rPr>
          <w:rFonts w:ascii="Calibri" w:hAnsi="Calibri"/>
          <w:szCs w:val="18"/>
        </w:rPr>
      </w:pPr>
      <w:r w:rsidRPr="00170046">
        <w:rPr>
          <w:rFonts w:ascii="Calibri" w:hAnsi="Calibri" w:cs="Calibri"/>
          <w:bCs/>
          <w:szCs w:val="18"/>
          <w:rtl/>
        </w:rPr>
        <w:t>(</w:t>
      </w:r>
      <w:r w:rsidR="00170046">
        <w:rPr>
          <w:rFonts w:ascii="Calibri" w:hAnsi="Calibri" w:cs="Calibri" w:hint="cs"/>
          <w:bCs/>
          <w:szCs w:val="18"/>
          <w:rtl/>
        </w:rPr>
        <w:t>a</w:t>
      </w:r>
      <w:r w:rsidRPr="00170046">
        <w:rPr>
          <w:rFonts w:ascii="Calibri" w:hAnsi="Calibri" w:cs="Calibri"/>
          <w:bCs/>
          <w:szCs w:val="18"/>
          <w:rtl/>
        </w:rPr>
        <w:t>)</w:t>
      </w:r>
      <w:r w:rsidRPr="009A0993">
        <w:rPr>
          <w:rFonts w:ascii="Calibri" w:hAnsi="Calibri" w:cstheme="minorHAnsi"/>
          <w:szCs w:val="18"/>
          <w:rtl/>
        </w:rPr>
        <w:tab/>
        <w:t xml:space="preserve">تمويه بيانات تعريف الشخصية وتشفيرها؛ </w:t>
      </w:r>
    </w:p>
    <w:p w14:paraId="2A7BB642" w14:textId="1E325E4D" w:rsidR="00237427" w:rsidRPr="009A0993" w:rsidRDefault="00237427" w:rsidP="002A70FB">
      <w:pPr>
        <w:pStyle w:val="ProductList-Body"/>
        <w:spacing w:after="100"/>
        <w:ind w:left="720" w:firstLine="27"/>
        <w:rPr>
          <w:rFonts w:ascii="Calibri" w:hAnsi="Calibri"/>
          <w:szCs w:val="18"/>
        </w:rPr>
      </w:pPr>
      <w:r w:rsidRPr="00170046">
        <w:rPr>
          <w:rFonts w:ascii="Calibri" w:hAnsi="Calibri" w:cs="Calibri"/>
          <w:bCs/>
          <w:szCs w:val="18"/>
          <w:rtl/>
        </w:rPr>
        <w:t>(</w:t>
      </w:r>
      <w:r w:rsidR="00170046">
        <w:rPr>
          <w:rFonts w:ascii="Calibri" w:hAnsi="Calibri" w:cs="Calibri" w:hint="cs"/>
          <w:bCs/>
          <w:szCs w:val="18"/>
          <w:rtl/>
        </w:rPr>
        <w:t>b</w:t>
      </w:r>
      <w:r w:rsidRPr="00170046">
        <w:rPr>
          <w:rFonts w:ascii="Calibri" w:hAnsi="Calibri" w:cs="Calibri"/>
          <w:bCs/>
          <w:szCs w:val="18"/>
          <w:rtl/>
        </w:rPr>
        <w:t>)</w:t>
      </w:r>
      <w:r w:rsidRPr="009A0993">
        <w:rPr>
          <w:rFonts w:ascii="Calibri" w:hAnsi="Calibri" w:cstheme="minorHAnsi"/>
          <w:szCs w:val="18"/>
          <w:rtl/>
        </w:rPr>
        <w:tab/>
        <w:t>القدرة على التأكد من استمرار الحفاظ على السرية والتكامل والتوفر والإخلاص لدى الأنظمة والخدمات؛ و</w:t>
      </w:r>
    </w:p>
    <w:p w14:paraId="670BD166" w14:textId="12706A03" w:rsidR="00237427" w:rsidRPr="009A0993" w:rsidRDefault="00237427" w:rsidP="002A70FB">
      <w:pPr>
        <w:pStyle w:val="ProductList-Body"/>
        <w:spacing w:after="100"/>
        <w:ind w:left="1440" w:hanging="693"/>
        <w:rPr>
          <w:rFonts w:ascii="Calibri" w:hAnsi="Calibri"/>
          <w:szCs w:val="18"/>
        </w:rPr>
      </w:pPr>
      <w:r w:rsidRPr="00170046">
        <w:rPr>
          <w:rFonts w:ascii="Calibri" w:hAnsi="Calibri" w:cstheme="minorHAnsi"/>
          <w:bCs/>
          <w:szCs w:val="18"/>
          <w:rtl/>
        </w:rPr>
        <w:t>(</w:t>
      </w:r>
      <w:r w:rsidR="00170046">
        <w:rPr>
          <w:rFonts w:ascii="Calibri" w:hAnsi="Calibri" w:cstheme="minorHAnsi" w:hint="cs"/>
          <w:bCs/>
          <w:szCs w:val="18"/>
          <w:rtl/>
        </w:rPr>
        <w:t>c</w:t>
      </w:r>
      <w:r w:rsidRPr="00170046">
        <w:rPr>
          <w:rFonts w:ascii="Calibri" w:hAnsi="Calibri" w:cstheme="minorHAnsi"/>
          <w:bCs/>
          <w:szCs w:val="18"/>
          <w:rtl/>
        </w:rPr>
        <w:t>)</w:t>
      </w:r>
      <w:r w:rsidRPr="009A0993">
        <w:rPr>
          <w:rFonts w:ascii="Calibri" w:hAnsi="Calibri" w:cstheme="minorHAnsi"/>
          <w:szCs w:val="18"/>
          <w:rtl/>
        </w:rPr>
        <w:tab/>
        <w:t>القدرة على استرجاع التوفر والوصول إلى "البيانات الشخصية" بشكل فوري في حالة التعرض لحادث تقني أو بدني؛ و</w:t>
      </w:r>
    </w:p>
    <w:p w14:paraId="4B6D2493" w14:textId="74908C20" w:rsidR="00237427" w:rsidRPr="009A0993" w:rsidRDefault="00237427" w:rsidP="002A70FB">
      <w:pPr>
        <w:pStyle w:val="ProductList-Body"/>
        <w:spacing w:after="100"/>
        <w:ind w:left="1440" w:hanging="702"/>
        <w:rPr>
          <w:rFonts w:ascii="Calibri" w:hAnsi="Calibri"/>
          <w:szCs w:val="18"/>
        </w:rPr>
      </w:pPr>
      <w:r w:rsidRPr="00170046">
        <w:rPr>
          <w:rFonts w:ascii="Calibri" w:hAnsi="Calibri" w:cstheme="minorHAnsi"/>
          <w:bCs/>
          <w:szCs w:val="18"/>
          <w:rtl/>
        </w:rPr>
        <w:t>(</w:t>
      </w:r>
      <w:r w:rsidR="00170046">
        <w:rPr>
          <w:rFonts w:ascii="Calibri" w:hAnsi="Calibri" w:cstheme="minorHAnsi" w:hint="cs"/>
          <w:bCs/>
          <w:szCs w:val="18"/>
          <w:rtl/>
        </w:rPr>
        <w:t>d</w:t>
      </w:r>
      <w:r w:rsidRPr="00170046">
        <w:rPr>
          <w:rFonts w:ascii="Calibri" w:hAnsi="Calibri" w:cstheme="minorHAnsi"/>
          <w:bCs/>
          <w:szCs w:val="18"/>
          <w:rtl/>
        </w:rPr>
        <w:t>)</w:t>
      </w:r>
      <w:r w:rsidRPr="009A0993">
        <w:rPr>
          <w:rFonts w:ascii="Calibri" w:hAnsi="Calibri" w:cstheme="minorHAnsi"/>
          <w:szCs w:val="18"/>
          <w:rtl/>
        </w:rPr>
        <w:tab/>
        <w:t xml:space="preserve">عملية اختبار كفاءة التدابير التنظيمية والفنية وتقييمها وتقديرها بشكل منتظم لضمان أمان المعالجة. (المادة </w:t>
      </w:r>
      <w:r w:rsidRPr="009A0993">
        <w:rPr>
          <w:rFonts w:ascii="Calibri" w:hAnsi="Calibri" w:cstheme="minorHAnsi"/>
          <w:szCs w:val="18"/>
          <w:lang w:bidi=""/>
        </w:rPr>
        <w:t>32 (1)</w:t>
      </w:r>
      <w:r w:rsidRPr="009A0993">
        <w:rPr>
          <w:rFonts w:ascii="Calibri" w:hAnsi="Calibri" w:cstheme="minorHAnsi"/>
          <w:szCs w:val="18"/>
          <w:rtl/>
        </w:rPr>
        <w:t>)</w:t>
      </w:r>
    </w:p>
    <w:p w14:paraId="3520F22C" w14:textId="20D44A02" w:rsidR="00237427" w:rsidRPr="002A70FB" w:rsidRDefault="007F37F6" w:rsidP="006C570D">
      <w:pPr>
        <w:pStyle w:val="ProductList-Body"/>
        <w:spacing w:after="80"/>
        <w:ind w:left="158"/>
        <w:rPr>
          <w:rFonts w:ascii="Calibri" w:hAnsi="Calibri"/>
          <w:szCs w:val="18"/>
        </w:rPr>
      </w:pPr>
      <w:r>
        <w:rPr>
          <w:rFonts w:ascii="Calibri" w:hAnsi="Calibri"/>
          <w:b/>
          <w:szCs w:val="18"/>
          <w:lang w:bidi=""/>
        </w:rPr>
        <w:t>6</w:t>
      </w:r>
      <w:r w:rsidR="00237427" w:rsidRPr="002A70FB">
        <w:rPr>
          <w:rFonts w:ascii="Calibri" w:hAnsi="Calibri"/>
          <w:b/>
          <w:bCs/>
          <w:szCs w:val="18"/>
          <w:rtl/>
        </w:rPr>
        <w:t>.</w:t>
      </w:r>
      <w:r w:rsidR="00237427" w:rsidRPr="002A70FB">
        <w:rPr>
          <w:rFonts w:ascii="Calibri" w:hAnsi="Calibri"/>
          <w:szCs w:val="18"/>
          <w:rtl/>
        </w:rPr>
        <w:t xml:space="preserve"> في حالة تقييم مستوى الأمان المناسب، يتعين مراعاة المخاطر التي قد تنشأ نتيجة المعالجة، خاصةً تدمير البيانات أو ضياعها أو تبديلها أو الكشف عنها بدون تصريح أو الوصول إلى البيانات الشخصية التي تم إرسالها أو تخزينها أو إجراء أية عملية معالجة أخرى عليها بشكل غير مقصود أو غير قانوني. (المادة </w:t>
      </w:r>
      <w:r w:rsidR="00237427" w:rsidRPr="002A70FB">
        <w:rPr>
          <w:rFonts w:ascii="Calibri" w:hAnsi="Calibri"/>
          <w:szCs w:val="18"/>
          <w:lang w:bidi=""/>
        </w:rPr>
        <w:t>32 (2)</w:t>
      </w:r>
      <w:r w:rsidR="00237427" w:rsidRPr="002A70FB">
        <w:rPr>
          <w:rFonts w:ascii="Calibri" w:hAnsi="Calibri"/>
          <w:szCs w:val="18"/>
          <w:rtl/>
        </w:rPr>
        <w:t>)</w:t>
      </w:r>
    </w:p>
    <w:p w14:paraId="4BF7427F" w14:textId="318371AC" w:rsidR="00237427" w:rsidRPr="002A70FB" w:rsidRDefault="007F37F6" w:rsidP="006C570D">
      <w:pPr>
        <w:pStyle w:val="ProductList-Body"/>
        <w:spacing w:after="80"/>
        <w:ind w:left="158"/>
        <w:rPr>
          <w:rFonts w:ascii="Calibri" w:hAnsi="Calibri"/>
          <w:szCs w:val="18"/>
        </w:rPr>
      </w:pPr>
      <w:r>
        <w:rPr>
          <w:rFonts w:ascii="Calibri" w:hAnsi="Calibri"/>
          <w:b/>
          <w:szCs w:val="18"/>
          <w:lang w:bidi=""/>
        </w:rPr>
        <w:t>7</w:t>
      </w:r>
      <w:r w:rsidR="00237427" w:rsidRPr="002A70FB">
        <w:rPr>
          <w:rFonts w:ascii="Calibri" w:hAnsi="Calibri"/>
          <w:b/>
          <w:bCs/>
          <w:szCs w:val="18"/>
          <w:rtl/>
        </w:rPr>
        <w:t>.</w:t>
      </w:r>
      <w:r w:rsidR="00237427" w:rsidRPr="002A70FB">
        <w:rPr>
          <w:rFonts w:ascii="Calibri" w:hAnsi="Calibri"/>
          <w:szCs w:val="18"/>
          <w:rtl/>
        </w:rPr>
        <w:t xml:space="preserve"> يتعين على العميل وشركة </w:t>
      </w:r>
      <w:r w:rsidR="00237427" w:rsidRPr="002A70FB">
        <w:rPr>
          <w:rFonts w:ascii="Calibri" w:hAnsi="Calibri"/>
          <w:szCs w:val="18"/>
        </w:rPr>
        <w:t>Microsoft</w:t>
      </w:r>
      <w:r w:rsidR="00237427" w:rsidRPr="002A70FB">
        <w:rPr>
          <w:rFonts w:ascii="Calibri" w:hAnsi="Calibri"/>
          <w:szCs w:val="18"/>
          <w:rtl/>
        </w:rPr>
        <w:t xml:space="preserve"> اتخاذ خطوات لضمان عدم قيام أي شخص طبيعي يعمل بموجب سلطة العميل أو شركة </w:t>
      </w:r>
      <w:r w:rsidR="00237427" w:rsidRPr="002A70FB">
        <w:rPr>
          <w:rFonts w:ascii="Calibri" w:hAnsi="Calibri"/>
          <w:szCs w:val="18"/>
        </w:rPr>
        <w:t>Microsoft</w:t>
      </w:r>
      <w:r w:rsidR="00237427" w:rsidRPr="002A70FB">
        <w:rPr>
          <w:rFonts w:ascii="Calibri" w:hAnsi="Calibri"/>
          <w:szCs w:val="18"/>
          <w:rtl/>
        </w:rPr>
        <w:t xml:space="preserve"> ممن لديهم الحق في الوصول للبيانات الشخصية، بمعالجة البيانات إلا وفقًا للإرشادات الموضحة بواسطة العميل، ما لم يُطلب منه ذلك بموجب قانون الدولة العضو أو الاتحاد. (المادة </w:t>
      </w:r>
      <w:r w:rsidR="00237427" w:rsidRPr="002A70FB">
        <w:rPr>
          <w:rFonts w:ascii="Calibri" w:hAnsi="Calibri"/>
          <w:szCs w:val="18"/>
          <w:lang w:bidi=""/>
        </w:rPr>
        <w:t>32 (4)</w:t>
      </w:r>
      <w:r w:rsidR="00237427" w:rsidRPr="002A70FB">
        <w:rPr>
          <w:rFonts w:ascii="Calibri" w:hAnsi="Calibri"/>
          <w:szCs w:val="18"/>
          <w:rtl/>
        </w:rPr>
        <w:t>)</w:t>
      </w:r>
    </w:p>
    <w:p w14:paraId="67BEEB09" w14:textId="426AEAF9" w:rsidR="00237427" w:rsidRPr="002A70FB" w:rsidRDefault="007F37F6" w:rsidP="006C570D">
      <w:pPr>
        <w:pStyle w:val="ProductList-Body"/>
        <w:spacing w:after="80"/>
        <w:ind w:left="158"/>
        <w:rPr>
          <w:rFonts w:ascii="Calibri" w:hAnsi="Calibri"/>
          <w:szCs w:val="18"/>
        </w:rPr>
      </w:pPr>
      <w:r>
        <w:rPr>
          <w:rFonts w:ascii="Calibri" w:hAnsi="Calibri"/>
          <w:b/>
          <w:bCs/>
          <w:szCs w:val="18"/>
          <w:lang w:bidi=""/>
        </w:rPr>
        <w:t>8</w:t>
      </w:r>
      <w:r w:rsidR="00237427" w:rsidRPr="002A70FB">
        <w:rPr>
          <w:rFonts w:ascii="Calibri" w:hAnsi="Calibri"/>
          <w:szCs w:val="18"/>
          <w:rtl/>
        </w:rPr>
        <w:t xml:space="preserve">. على </w:t>
      </w:r>
      <w:r w:rsidR="00237427" w:rsidRPr="002A70FB">
        <w:rPr>
          <w:rFonts w:ascii="Calibri" w:hAnsi="Calibri"/>
          <w:szCs w:val="18"/>
        </w:rPr>
        <w:t>Microsoft</w:t>
      </w:r>
      <w:r w:rsidR="00237427" w:rsidRPr="002A70FB">
        <w:rPr>
          <w:rFonts w:ascii="Calibri" w:hAnsi="Calibri"/>
          <w:szCs w:val="18"/>
          <w:rtl/>
        </w:rPr>
        <w:t xml:space="preserve"> إخطار العميل بدون أي تأخير غير مبرر بعد العلم بوقوع انتهاك "للبيانات الشخصية". (المادة </w:t>
      </w:r>
      <w:r w:rsidR="00237427" w:rsidRPr="002A70FB">
        <w:rPr>
          <w:rFonts w:ascii="Calibri" w:hAnsi="Calibri"/>
          <w:szCs w:val="18"/>
          <w:lang w:bidi=""/>
        </w:rPr>
        <w:t>33 (2)</w:t>
      </w:r>
      <w:r w:rsidR="00237427" w:rsidRPr="002A70FB">
        <w:rPr>
          <w:rFonts w:ascii="Calibri" w:hAnsi="Calibri"/>
          <w:szCs w:val="18"/>
          <w:rtl/>
        </w:rPr>
        <w:t xml:space="preserve">). سيشمل هذا الإشعار المعلومات التي يجب على المعالج تقديمها إلى المتحكم بموجب المادة </w:t>
      </w:r>
      <w:r w:rsidR="00237427" w:rsidRPr="002A70FB">
        <w:rPr>
          <w:rFonts w:ascii="Calibri" w:hAnsi="Calibri"/>
          <w:szCs w:val="18"/>
          <w:lang w:bidi=""/>
        </w:rPr>
        <w:t>33 (3)</w:t>
      </w:r>
      <w:r w:rsidR="00237427" w:rsidRPr="002A70FB">
        <w:rPr>
          <w:rFonts w:ascii="Calibri" w:hAnsi="Calibri"/>
          <w:szCs w:val="18"/>
          <w:rtl/>
        </w:rPr>
        <w:t xml:space="preserve"> إلى الحد الذي تكون فيه هذه المعلومات متاحة بطريقة معقولة لشركة </w:t>
      </w:r>
      <w:r w:rsidR="00237427" w:rsidRPr="002A70FB">
        <w:rPr>
          <w:rFonts w:ascii="Calibri" w:hAnsi="Calibri"/>
          <w:szCs w:val="18"/>
        </w:rPr>
        <w:t>Microsoft</w:t>
      </w:r>
      <w:r w:rsidR="00237427" w:rsidRPr="002A70FB">
        <w:rPr>
          <w:rFonts w:ascii="Calibri" w:hAnsi="Calibri"/>
          <w:szCs w:val="18"/>
          <w:rtl/>
        </w:rPr>
        <w:t>.</w:t>
      </w:r>
    </w:p>
    <w:p w14:paraId="3B4FCA89" w14:textId="2E563024" w:rsidR="0014507A" w:rsidRPr="002A70FB" w:rsidRDefault="008E3552" w:rsidP="00B02FC2">
      <w:pPr>
        <w:pStyle w:val="ProductList-Body"/>
        <w:shd w:val="clear" w:color="auto" w:fill="A6A6A6" w:themeFill="background1" w:themeFillShade="A6"/>
        <w:spacing w:after="40"/>
        <w:jc w:val="right"/>
        <w:rPr>
          <w:rFonts w:ascii="Calibri" w:hAnsi="Calibri"/>
          <w:szCs w:val="18"/>
        </w:rPr>
      </w:pPr>
      <w:hyperlink w:anchor="TableofContents" w:history="1">
        <w:r w:rsidR="00F361BB" w:rsidRPr="002A70FB">
          <w:rPr>
            <w:rStyle w:val="Hyperlink"/>
            <w:rFonts w:ascii="Calibri" w:hAnsi="Calibri"/>
            <w:szCs w:val="18"/>
            <w:rtl/>
          </w:rPr>
          <w:t>جدول المحتويات</w:t>
        </w:r>
      </w:hyperlink>
      <w:r w:rsidR="00F361BB" w:rsidRPr="002A70FB">
        <w:rPr>
          <w:rFonts w:ascii="Calibri" w:hAnsi="Calibri"/>
          <w:szCs w:val="18"/>
          <w:rtl/>
        </w:rPr>
        <w:t xml:space="preserve"> / </w:t>
      </w:r>
      <w:hyperlink w:anchor="GeneralTerms" w:tooltip="الشروط العامة" w:history="1">
        <w:r w:rsidR="00F361BB" w:rsidRPr="002A70FB">
          <w:rPr>
            <w:rStyle w:val="Hyperlink"/>
            <w:rFonts w:ascii="Calibri" w:hAnsi="Calibri"/>
            <w:szCs w:val="18"/>
            <w:rtl/>
          </w:rPr>
          <w:t>الشروط العامة</w:t>
        </w:r>
      </w:hyperlink>
    </w:p>
    <w:sectPr w:rsidR="0014507A" w:rsidRPr="002A70FB" w:rsidSect="0051121F">
      <w:pgSz w:w="12240" w:h="15840"/>
      <w:pgMar w:top="1440" w:right="720" w:bottom="1440" w:left="720" w:header="720" w:footer="720" w:gutter="0"/>
      <w:cols w:space="720"/>
      <w:titlePg/>
      <w:bidi/>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21074464" w14:textId="77777777" w:rsidR="0051121F" w:rsidRDefault="0051121F" w:rsidP="009A573F">
      <w:pPr>
        <w:spacing w:after="0" w:line="240" w:lineRule="auto"/>
      </w:pPr>
      <w:r>
        <w:separator/>
      </w:r>
    </w:p>
    <w:p w14:paraId="2ED784EC" w14:textId="77777777" w:rsidR="0051121F" w:rsidRDefault="0051121F"/>
  </w:endnote>
  <w:endnote w:type="continuationSeparator" w:id="0">
    <w:p w14:paraId="03E5D34B" w14:textId="77777777" w:rsidR="0051121F" w:rsidRDefault="0051121F" w:rsidP="009A573F">
      <w:pPr>
        <w:spacing w:after="0" w:line="240" w:lineRule="auto"/>
      </w:pPr>
      <w:r>
        <w:continuationSeparator/>
      </w:r>
    </w:p>
    <w:p w14:paraId="22E79840" w14:textId="77777777" w:rsidR="0051121F" w:rsidRDefault="0051121F"/>
  </w:endnote>
  <w:endnote w:type="continuationNotice" w:id="1">
    <w:p w14:paraId="0CA2275E" w14:textId="77777777" w:rsidR="0051121F" w:rsidRDefault="0051121F">
      <w:pPr>
        <w:spacing w:after="0" w:line="240" w:lineRule="auto"/>
      </w:pPr>
    </w:p>
    <w:p w14:paraId="43CCEBA2" w14:textId="77777777" w:rsidR="0051121F" w:rsidRDefault="0051121F"/>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5" name="Picture 5"/>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A36DDFE"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792D58E" w14:textId="77777777" w:rsidR="006C78B3" w:rsidRPr="00C76DF3" w:rsidRDefault="008E3552"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7175F3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6AC5E0D" w14:textId="5DE27B98" w:rsidR="006C78B3" w:rsidRPr="00C76DF3" w:rsidRDefault="008E3552" w:rsidP="00546CD5">
          <w:pPr>
            <w:pStyle w:val="ProductList-OfferingBody"/>
            <w:ind w:left="-72" w:right="-74"/>
            <w:jc w:val="center"/>
            <w:rPr>
              <w:color w:val="808080" w:themeColor="background1" w:themeShade="80"/>
              <w:sz w:val="14"/>
              <w:szCs w:val="14"/>
            </w:rPr>
          </w:pPr>
          <w:hyperlink w:anchor="Introduction" w:history="1">
            <w:r w:rsidR="00382E92">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DA104D8"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543B06F" w14:textId="77777777" w:rsidR="006C78B3" w:rsidRPr="00C76DF3" w:rsidRDefault="008E3552"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0D43D42"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93EE9E3" w14:textId="77777777" w:rsidR="006C78B3" w:rsidRPr="00C76DF3" w:rsidRDefault="008E3552"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tl/>
              </w:rPr>
              <w:t>شروط حماية البيانات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D9F8C4C"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D6097D" w14:textId="61FB8927" w:rsidR="006C78B3" w:rsidRPr="00C76DF3" w:rsidRDefault="008E3552" w:rsidP="00546CD5">
          <w:pPr>
            <w:pStyle w:val="ProductList-OfferingBody"/>
            <w:ind w:left="-72" w:right="-76"/>
            <w:jc w:val="center"/>
            <w:rPr>
              <w:color w:val="808080" w:themeColor="background1" w:themeShade="80"/>
              <w:sz w:val="14"/>
              <w:szCs w:val="14"/>
            </w:rPr>
          </w:pPr>
          <w:hyperlink w:anchor="Attachment1" w:history="1">
            <w:r w:rsidR="00382E92">
              <w:rPr>
                <w:rStyle w:val="Hyperlink"/>
                <w:sz w:val="14"/>
                <w:szCs w:val="14"/>
                <w:rtl/>
              </w:rPr>
              <w:t>المرفقات</w:t>
            </w:r>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8E3552"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8E3552" w:rsidP="00591643">
          <w:pPr>
            <w:pStyle w:val="ProductList-OfferingBody"/>
            <w:ind w:left="-72" w:right="-74"/>
            <w:jc w:val="center"/>
            <w:rPr>
              <w:color w:val="808080" w:themeColor="background1" w:themeShade="80"/>
              <w:sz w:val="14"/>
              <w:szCs w:val="14"/>
            </w:rPr>
          </w:pPr>
          <w:hyperlink w:anchor="مقدمة" w:history="1">
            <w:r w:rsidR="00FC72B7">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8E3552"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8E3552"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tl/>
              </w:rPr>
              <w:t>شروط الخصوصية والأمان</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8E3552"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tl/>
              </w:rPr>
              <w:t>الشروط الخاصة بالخدمة عبر الإنترنت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8E3552" w:rsidP="003812FE">
          <w:pPr>
            <w:pStyle w:val="ProductList-OfferingBody"/>
            <w:ind w:left="-72" w:right="-76"/>
            <w:jc w:val="center"/>
            <w:rPr>
              <w:color w:val="808080" w:themeColor="background1" w:themeShade="80"/>
              <w:sz w:val="14"/>
              <w:szCs w:val="14"/>
            </w:rPr>
          </w:pPr>
          <w:hyperlink w:anchor="المرفق 1" w:history="1">
            <w:r w:rsidR="00FC72B7">
              <w:rPr>
                <w:rStyle w:val="Hyperlink"/>
                <w:sz w:val="14"/>
                <w:szCs w:val="14"/>
                <w:rtl/>
              </w:rPr>
              <w:t>المرفقات</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8E3552"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8E3552" w:rsidP="00B07097">
          <w:pPr>
            <w:pStyle w:val="ProductList-OfferingBody"/>
            <w:ind w:left="-72" w:right="-74"/>
            <w:jc w:val="center"/>
            <w:rPr>
              <w:color w:val="808080" w:themeColor="background1" w:themeShade="80"/>
              <w:sz w:val="14"/>
              <w:szCs w:val="14"/>
            </w:rPr>
          </w:pPr>
          <w:hyperlink w:anchor="مقدمة" w:history="1">
            <w:r w:rsidR="00FC72B7">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8E3552"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8E3552"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tl/>
              </w:rPr>
              <w:t>شروط الخصوصية والأمان</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8E3552"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tl/>
              </w:rPr>
              <w:t>الشروط الخاصة بالخدمة عبر الإنترنت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8E3552" w:rsidP="00B07097">
          <w:pPr>
            <w:pStyle w:val="ProductList-OfferingBody"/>
            <w:ind w:left="-72" w:right="-76"/>
            <w:jc w:val="center"/>
            <w:rPr>
              <w:color w:val="808080" w:themeColor="background1" w:themeShade="80"/>
              <w:sz w:val="14"/>
              <w:szCs w:val="14"/>
            </w:rPr>
          </w:pPr>
          <w:hyperlink w:anchor="المرفق 1" w:history="1">
            <w:r w:rsidR="00FC72B7">
              <w:rPr>
                <w:rStyle w:val="Hyperlink"/>
                <w:sz w:val="14"/>
                <w:szCs w:val="14"/>
                <w:rtl/>
              </w:rPr>
              <w:t>المرفقات</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66E38" w:rsidRPr="00C76DF3" w14:paraId="43F72D8B" w14:textId="77777777" w:rsidTr="0059061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C4C490" w14:textId="77777777" w:rsidR="00C66E38" w:rsidRPr="00C76DF3" w:rsidRDefault="008E3552" w:rsidP="00C66E38">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4B59497" w14:textId="77777777" w:rsidR="00C66E38" w:rsidRPr="00C76DF3" w:rsidRDefault="00C66E38" w:rsidP="00C66E38">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5123B40" w14:textId="33F29158" w:rsidR="00C66E38" w:rsidRPr="00C76DF3" w:rsidRDefault="008E3552" w:rsidP="00C66E38">
          <w:pPr>
            <w:pStyle w:val="ProductList-OfferingBody"/>
            <w:ind w:left="-72" w:right="-74"/>
            <w:jc w:val="center"/>
            <w:rPr>
              <w:color w:val="808080" w:themeColor="background1" w:themeShade="80"/>
              <w:sz w:val="14"/>
              <w:szCs w:val="14"/>
            </w:rPr>
          </w:pPr>
          <w:hyperlink w:anchor="Introduction" w:history="1">
            <w:r w:rsidR="00382E92">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77CA49" w14:textId="77777777" w:rsidR="00C66E38" w:rsidRPr="00C76DF3" w:rsidRDefault="00C66E38" w:rsidP="00C66E38">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99829A9" w14:textId="77777777" w:rsidR="00C66E38" w:rsidRPr="00C76DF3" w:rsidRDefault="008E3552" w:rsidP="00C66E38">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D831BC0" w14:textId="77777777" w:rsidR="00C66E38" w:rsidRPr="00C76DF3" w:rsidRDefault="00C66E38" w:rsidP="00C66E38">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9CC690B" w14:textId="77777777" w:rsidR="00C66E38" w:rsidRPr="00C76DF3" w:rsidRDefault="008E3552" w:rsidP="00C66E38">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tl/>
              </w:rPr>
              <w:t>شروط حماية البيانات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E6B219" w14:textId="77777777" w:rsidR="00C66E38" w:rsidRPr="00C76DF3" w:rsidRDefault="00C66E38" w:rsidP="00C66E38">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A4B4086" w14:textId="11B37038" w:rsidR="00C66E38" w:rsidRPr="00C76DF3" w:rsidRDefault="008E3552" w:rsidP="00C66E38">
          <w:pPr>
            <w:pStyle w:val="ProductList-OfferingBody"/>
            <w:ind w:left="-72" w:right="-76"/>
            <w:jc w:val="center"/>
            <w:rPr>
              <w:color w:val="808080" w:themeColor="background1" w:themeShade="80"/>
              <w:sz w:val="14"/>
              <w:szCs w:val="14"/>
            </w:rPr>
          </w:pPr>
          <w:hyperlink w:anchor="Attachment1" w:history="1">
            <w:r w:rsidR="00382E92">
              <w:rPr>
                <w:rStyle w:val="Hyperlink"/>
                <w:sz w:val="14"/>
                <w:szCs w:val="14"/>
                <w:rtl/>
              </w:rPr>
              <w:t>المرفقات</w:t>
            </w:r>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590619" w:rsidRPr="00C76DF3" w14:paraId="6568E7B2" w14:textId="77777777" w:rsidTr="000006F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B4CA5B4" w14:textId="77777777" w:rsidR="00590619" w:rsidRPr="00C76DF3" w:rsidRDefault="008E3552" w:rsidP="00590619">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67DCC53" w14:textId="77777777" w:rsidR="00590619" w:rsidRPr="00C76DF3" w:rsidRDefault="00590619" w:rsidP="0059061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3144F23" w14:textId="07D19F96" w:rsidR="00590619" w:rsidRPr="00C76DF3" w:rsidRDefault="008E3552" w:rsidP="00590619">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D2CDA63" w14:textId="77777777" w:rsidR="00590619" w:rsidRPr="00C76DF3" w:rsidRDefault="00590619" w:rsidP="0059061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CC2FEA7" w14:textId="77777777" w:rsidR="00590619" w:rsidRPr="00C76DF3" w:rsidRDefault="008E3552" w:rsidP="00590619">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FB01BB8" w14:textId="77777777" w:rsidR="00590619" w:rsidRPr="00C76DF3" w:rsidRDefault="00590619" w:rsidP="0059061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2242D86" w14:textId="77777777" w:rsidR="00590619" w:rsidRPr="00C76DF3" w:rsidRDefault="008E3552" w:rsidP="00590619">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tl/>
              </w:rPr>
              <w:t>شروط حماية البيانات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0F332B1" w14:textId="77777777" w:rsidR="00590619" w:rsidRPr="00C76DF3" w:rsidRDefault="00590619" w:rsidP="0059061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CEC6EF2" w14:textId="04E65D0A" w:rsidR="00590619" w:rsidRPr="00C76DF3" w:rsidRDefault="008E3552" w:rsidP="00590619">
          <w:pPr>
            <w:pStyle w:val="ProductList-OfferingBody"/>
            <w:ind w:left="-72" w:right="-76"/>
            <w:jc w:val="center"/>
            <w:rPr>
              <w:color w:val="808080" w:themeColor="background1" w:themeShade="80"/>
              <w:sz w:val="14"/>
              <w:szCs w:val="14"/>
            </w:rPr>
          </w:pPr>
          <w:hyperlink w:anchor="Attachment1" w:history="1">
            <w:r w:rsidR="00382E92">
              <w:rPr>
                <w:rStyle w:val="Hyperlink"/>
                <w:sz w:val="14"/>
                <w:szCs w:val="14"/>
                <w:rtl/>
              </w:rPr>
              <w:t>المرفقات</w:t>
            </w:r>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8E3552"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5ACCE890" w:rsidR="006C78B3" w:rsidRPr="00C76DF3" w:rsidRDefault="008E3552"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6B0DC54" w:rsidR="006C78B3" w:rsidRPr="00C76DF3" w:rsidRDefault="008E3552"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81CA368" w:rsidR="006C78B3" w:rsidRPr="00C76DF3" w:rsidRDefault="008E3552"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tl/>
              </w:rPr>
              <w:t>شروط حماية البيانات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40D8F99C" w:rsidR="006C78B3" w:rsidRPr="00C76DF3" w:rsidRDefault="008E3552"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tl/>
              </w:rPr>
              <w:t>المرفقات</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8E3552"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8E3552" w:rsidP="00591643">
          <w:pPr>
            <w:pStyle w:val="ProductList-OfferingBody"/>
            <w:ind w:left="-72" w:right="-74"/>
            <w:jc w:val="center"/>
            <w:rPr>
              <w:color w:val="808080" w:themeColor="background1" w:themeShade="80"/>
              <w:sz w:val="14"/>
              <w:szCs w:val="14"/>
            </w:rPr>
          </w:pPr>
          <w:hyperlink w:anchor="مقدمة" w:history="1">
            <w:r w:rsidR="00FC72B7">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8E3552"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8E3552"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tl/>
              </w:rPr>
              <w:t>شروط الخصوصية والأمان</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8E3552"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tl/>
              </w:rPr>
              <w:t>الشروط الخاصة بالخدمة عبر الإنترنت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8E3552" w:rsidP="003812FE">
          <w:pPr>
            <w:pStyle w:val="ProductList-OfferingBody"/>
            <w:ind w:left="-72" w:right="-76"/>
            <w:jc w:val="center"/>
            <w:rPr>
              <w:color w:val="808080" w:themeColor="background1" w:themeShade="80"/>
              <w:sz w:val="14"/>
              <w:szCs w:val="14"/>
            </w:rPr>
          </w:pPr>
          <w:hyperlink w:anchor="المرفق 1" w:history="1">
            <w:r w:rsidR="00FC72B7">
              <w:rPr>
                <w:rStyle w:val="Hyperlink"/>
                <w:sz w:val="14"/>
                <w:szCs w:val="14"/>
                <w:rtl/>
              </w:rPr>
              <w:t>المرفقات</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8E3552"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8E3552" w:rsidP="00B43A5F">
          <w:pPr>
            <w:pStyle w:val="ProductList-OfferingBody"/>
            <w:ind w:left="-72" w:right="-74"/>
            <w:jc w:val="center"/>
            <w:rPr>
              <w:color w:val="808080" w:themeColor="background1" w:themeShade="80"/>
              <w:sz w:val="14"/>
              <w:szCs w:val="14"/>
            </w:rPr>
          </w:pPr>
          <w:hyperlink w:anchor="مقدمة" w:history="1">
            <w:r w:rsidR="00FC72B7">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8E3552"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8E3552"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tl/>
              </w:rPr>
              <w:t>شروط حماية البيانات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8E3552" w:rsidP="00B43A5F">
          <w:pPr>
            <w:pStyle w:val="ProductList-OfferingBody"/>
            <w:ind w:left="-72" w:right="-76"/>
            <w:jc w:val="center"/>
            <w:rPr>
              <w:color w:val="808080" w:themeColor="background1" w:themeShade="80"/>
              <w:sz w:val="14"/>
              <w:szCs w:val="14"/>
            </w:rPr>
          </w:pPr>
          <w:hyperlink w:anchor="المرفق 1" w:history="1">
            <w:r w:rsidR="00FC72B7">
              <w:rPr>
                <w:rStyle w:val="Hyperlink"/>
                <w:sz w:val="14"/>
                <w:szCs w:val="14"/>
                <w:rtl/>
              </w:rPr>
              <w:t>المرفقات</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355D5" w:rsidRPr="00C76DF3" w14:paraId="262FA3B3" w14:textId="77777777" w:rsidTr="00E00DB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D8E9813" w14:textId="77777777" w:rsidR="00E355D5" w:rsidRPr="00C76DF3" w:rsidRDefault="008E3552" w:rsidP="00E355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26D01BE" w14:textId="77777777" w:rsidR="00E355D5" w:rsidRPr="00C76DF3" w:rsidRDefault="00E355D5" w:rsidP="00E355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E8C525" w14:textId="5E4D7E3A" w:rsidR="00E355D5" w:rsidRPr="00C76DF3" w:rsidRDefault="008E3552" w:rsidP="00E355D5">
          <w:pPr>
            <w:pStyle w:val="ProductList-OfferingBody"/>
            <w:ind w:left="-72" w:right="-74"/>
            <w:jc w:val="center"/>
            <w:rPr>
              <w:color w:val="808080" w:themeColor="background1" w:themeShade="80"/>
              <w:sz w:val="14"/>
              <w:szCs w:val="14"/>
            </w:rPr>
          </w:pPr>
          <w:hyperlink w:anchor="Introduction" w:history="1">
            <w:r w:rsidR="00382E92">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EDFDE3B" w14:textId="77777777" w:rsidR="00E355D5" w:rsidRPr="00C76DF3" w:rsidRDefault="00E355D5" w:rsidP="00E355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D5D4358" w14:textId="77777777" w:rsidR="00E355D5" w:rsidRPr="00C76DF3" w:rsidRDefault="008E3552" w:rsidP="00E355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DED4C80" w14:textId="77777777" w:rsidR="00E355D5" w:rsidRPr="00C76DF3" w:rsidRDefault="00E355D5" w:rsidP="00E355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9CB9EC" w14:textId="77777777" w:rsidR="00E355D5" w:rsidRPr="00C76DF3" w:rsidRDefault="008E3552" w:rsidP="00E355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tl/>
              </w:rPr>
              <w:t>شروط حماية البيانات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E954A08" w14:textId="77777777" w:rsidR="00E355D5" w:rsidRPr="00C76DF3" w:rsidRDefault="00E355D5" w:rsidP="00E355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45F0B1" w14:textId="4BFF4C62" w:rsidR="00E355D5" w:rsidRPr="00C76DF3" w:rsidRDefault="008E3552" w:rsidP="00E355D5">
          <w:pPr>
            <w:pStyle w:val="ProductList-OfferingBody"/>
            <w:ind w:left="-72" w:right="-76"/>
            <w:jc w:val="center"/>
            <w:rPr>
              <w:color w:val="808080" w:themeColor="background1" w:themeShade="80"/>
              <w:sz w:val="14"/>
              <w:szCs w:val="14"/>
            </w:rPr>
          </w:pPr>
          <w:hyperlink w:anchor="Attachment1" w:history="1">
            <w:r w:rsidR="00382E92">
              <w:rPr>
                <w:rStyle w:val="Hyperlink"/>
                <w:sz w:val="14"/>
                <w:szCs w:val="14"/>
                <w:rtl/>
              </w:rPr>
              <w:t>المرفقات</w:t>
            </w:r>
          </w:hyperlink>
        </w:p>
      </w:tc>
    </w:tr>
  </w:tbl>
  <w:p w14:paraId="70E1610E" w14:textId="77777777" w:rsidR="006C78B3" w:rsidRPr="00591643" w:rsidRDefault="006C78B3">
    <w:pPr>
      <w:pStyle w:val="Footer"/>
      <w:rPr>
        <w:sz w:val="14"/>
        <w:szCs w:val="14"/>
      </w:rP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606C79C7" w14:textId="77777777" w:rsidTr="002D3FE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6A9B4A" w14:textId="77777777" w:rsidR="006C78B3" w:rsidRPr="00C76DF3" w:rsidRDefault="008E3552"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4D45B2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B97E8C" w14:textId="3808283F" w:rsidR="006C78B3" w:rsidRPr="00C76DF3" w:rsidRDefault="008E3552" w:rsidP="00546CD5">
          <w:pPr>
            <w:pStyle w:val="ProductList-OfferingBody"/>
            <w:ind w:left="-72" w:right="-74"/>
            <w:jc w:val="center"/>
            <w:rPr>
              <w:color w:val="808080" w:themeColor="background1" w:themeShade="80"/>
              <w:sz w:val="14"/>
              <w:szCs w:val="14"/>
            </w:rPr>
          </w:pPr>
          <w:hyperlink w:anchor="Introduction" w:history="1">
            <w:r w:rsidR="00382E92">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4388E1D"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58B0AC6D" w14:textId="77777777" w:rsidR="006C78B3" w:rsidRPr="00C76DF3" w:rsidRDefault="008E3552" w:rsidP="00546CD5">
          <w:pPr>
            <w:pStyle w:val="ProductList-OfferingBody"/>
            <w:ind w:left="-72" w:right="-75"/>
            <w:jc w:val="center"/>
            <w:rPr>
              <w:color w:val="808080" w:themeColor="background1" w:themeShade="80"/>
              <w:sz w:val="14"/>
              <w:szCs w:val="14"/>
            </w:rPr>
          </w:pPr>
          <w:hyperlink w:anchor="الشروط العامة"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CD3ACC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F987708" w14:textId="77777777" w:rsidR="006C78B3" w:rsidRPr="00C76DF3" w:rsidRDefault="008E3552"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tl/>
              </w:rPr>
              <w:t>شروط حماية البيانات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71B49D9"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ECB870" w14:textId="650846E6" w:rsidR="006C78B3" w:rsidRPr="00C76DF3" w:rsidRDefault="008E3552" w:rsidP="00546CD5">
          <w:pPr>
            <w:pStyle w:val="ProductList-OfferingBody"/>
            <w:ind w:left="-72" w:right="-76"/>
            <w:jc w:val="center"/>
            <w:rPr>
              <w:color w:val="808080" w:themeColor="background1" w:themeShade="80"/>
              <w:sz w:val="14"/>
              <w:szCs w:val="14"/>
            </w:rPr>
          </w:pPr>
          <w:hyperlink w:anchor="Attachment1" w:history="1">
            <w:r w:rsidR="00382E92">
              <w:rPr>
                <w:rStyle w:val="Hyperlink"/>
                <w:sz w:val="14"/>
                <w:szCs w:val="14"/>
                <w:rtl/>
              </w:rPr>
              <w:t>المرفقات</w:t>
            </w:r>
          </w:hyperlink>
        </w:p>
      </w:tc>
    </w:tr>
  </w:tbl>
  <w:p w14:paraId="3C88A002" w14:textId="77777777" w:rsidR="006C78B3" w:rsidRPr="0074788A" w:rsidRDefault="006C78B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DC8DF5F"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84EF636" w14:textId="77777777" w:rsidR="006C78B3" w:rsidRPr="00C76DF3" w:rsidRDefault="008E3552"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tl/>
              </w:rPr>
              <w:t>جدول المحتويات</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8483E38"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87EAED" w14:textId="19E880E1" w:rsidR="006C78B3" w:rsidRPr="00C76DF3" w:rsidRDefault="008E3552" w:rsidP="00546CD5">
          <w:pPr>
            <w:pStyle w:val="ProductList-OfferingBody"/>
            <w:ind w:left="-72" w:right="-74"/>
            <w:jc w:val="center"/>
            <w:rPr>
              <w:color w:val="808080" w:themeColor="background1" w:themeShade="80"/>
              <w:sz w:val="14"/>
              <w:szCs w:val="14"/>
            </w:rPr>
          </w:pPr>
          <w:hyperlink w:anchor="Introduction" w:history="1">
            <w:r w:rsidR="00382E92">
              <w:rPr>
                <w:rStyle w:val="Hyperlink"/>
                <w:sz w:val="14"/>
                <w:szCs w:val="14"/>
                <w:rtl/>
              </w:rPr>
              <w:t>مقدمة</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4C2DE3"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0892240" w14:textId="77777777" w:rsidR="006C78B3" w:rsidRPr="00C76DF3" w:rsidRDefault="008E3552"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tl/>
              </w:rPr>
              <w:t>الشروط العامة</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7F3C15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4D53D6" w14:textId="77777777" w:rsidR="006C78B3" w:rsidRPr="00C76DF3" w:rsidRDefault="008E3552"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tl/>
              </w:rPr>
              <w:t>شروط حماية البيانات</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A963726"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FCE70C5" w14:textId="15E061C3" w:rsidR="006C78B3" w:rsidRPr="00C76DF3" w:rsidRDefault="008E3552" w:rsidP="00546CD5">
          <w:pPr>
            <w:pStyle w:val="ProductList-OfferingBody"/>
            <w:ind w:left="-72" w:right="-76"/>
            <w:jc w:val="center"/>
            <w:rPr>
              <w:color w:val="808080" w:themeColor="background1" w:themeShade="80"/>
              <w:sz w:val="14"/>
              <w:szCs w:val="14"/>
            </w:rPr>
          </w:pPr>
          <w:hyperlink w:anchor="Attachment1" w:history="1">
            <w:r w:rsidR="00382E92">
              <w:rPr>
                <w:rStyle w:val="Hyperlink"/>
                <w:sz w:val="14"/>
                <w:szCs w:val="14"/>
                <w:rtl/>
              </w:rPr>
              <w:t>المرفقات</w:t>
            </w:r>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59860A1C" w14:textId="77777777" w:rsidR="0051121F" w:rsidRDefault="0051121F" w:rsidP="009A573F">
      <w:pPr>
        <w:spacing w:after="0" w:line="240" w:lineRule="auto"/>
      </w:pPr>
      <w:r>
        <w:separator/>
      </w:r>
    </w:p>
    <w:p w14:paraId="063EC4DE" w14:textId="77777777" w:rsidR="0051121F" w:rsidRDefault="0051121F"/>
  </w:footnote>
  <w:footnote w:type="continuationSeparator" w:id="0">
    <w:p w14:paraId="48A48CE2" w14:textId="77777777" w:rsidR="0051121F" w:rsidRDefault="0051121F" w:rsidP="009A573F">
      <w:pPr>
        <w:spacing w:after="0" w:line="240" w:lineRule="auto"/>
      </w:pPr>
      <w:r>
        <w:continuationSeparator/>
      </w:r>
    </w:p>
    <w:p w14:paraId="6BBD8780" w14:textId="77777777" w:rsidR="0051121F" w:rsidRDefault="0051121F"/>
  </w:footnote>
  <w:footnote w:type="continuationNotice" w:id="1">
    <w:p w14:paraId="780CF83E" w14:textId="77777777" w:rsidR="0051121F" w:rsidRDefault="0051121F">
      <w:pPr>
        <w:spacing w:after="0" w:line="240" w:lineRule="auto"/>
      </w:pPr>
    </w:p>
    <w:p w14:paraId="249C65A6" w14:textId="77777777" w:rsidR="0051121F" w:rsidRDefault="0051121F"/>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rFonts w:ascii="Calibri" w:hAnsi="Calibri" w:cs="Arial"/>
        <w:rtl/>
      </w:rPr>
      <w:id w:val="479964641"/>
      <w:docPartObj>
        <w:docPartGallery w:val="Page Numbers (Top of Page)"/>
        <w:docPartUnique/>
      </w:docPartObj>
    </w:sdtPr>
    <w:sdtEndPr>
      <w:rPr>
        <w:noProof/>
        <w:sz w:val="16"/>
        <w:szCs w:val="16"/>
      </w:rPr>
    </w:sdtEndPr>
    <w:sdtContent>
      <w:p w14:paraId="2CA2F500" w14:textId="6B1D90A8" w:rsidR="006C78B3" w:rsidRPr="004F28FA" w:rsidRDefault="006C78B3" w:rsidP="00D50BD6">
        <w:pPr>
          <w:tabs>
            <w:tab w:val="right" w:pos="10116"/>
            <w:tab w:val="right" w:pos="10404"/>
          </w:tabs>
          <w:rPr>
            <w:rFonts w:ascii="Calibri" w:hAnsi="Calibri" w:cs="Arial"/>
            <w:color w:val="FFFFFF" w:themeColor="background1"/>
            <w:sz w:val="20"/>
            <w:szCs w:val="20"/>
          </w:rPr>
        </w:pPr>
        <w:r w:rsidRPr="004F28FA">
          <w:rPr>
            <w:rFonts w:ascii="Calibri" w:hAnsi="Calibri" w:cs="Arial"/>
            <w:sz w:val="16"/>
            <w:szCs w:val="16"/>
            <w:rtl/>
          </w:rPr>
          <w:t xml:space="preserve">ملحق حماية بيانات المنتجات والخدمات من </w:t>
        </w:r>
        <w:r w:rsidRPr="004F28FA">
          <w:rPr>
            <w:rFonts w:ascii="Calibri" w:hAnsi="Calibri" w:cs="Arial"/>
            <w:sz w:val="16"/>
            <w:szCs w:val="16"/>
          </w:rPr>
          <w:t>Microsoft</w:t>
        </w:r>
        <w:r w:rsidRPr="004F28FA">
          <w:rPr>
            <w:rFonts w:ascii="Calibri" w:hAnsi="Calibri" w:cs="Arial"/>
            <w:sz w:val="16"/>
            <w:szCs w:val="16"/>
            <w:rtl/>
          </w:rPr>
          <w:t xml:space="preserve"> (‏</w:t>
        </w:r>
        <w:dir w:val="rtl">
          <w:r w:rsidR="00CE77C8" w:rsidRPr="00A20859">
            <w:rPr>
              <w:rFonts w:ascii="Calibri" w:hAnsi="Calibri" w:cs="Arial"/>
              <w:sz w:val="16"/>
              <w:szCs w:val="16"/>
              <w:rtl/>
            </w:rPr>
            <w:t xml:space="preserve">آخر تحديث تم بتاريخ </w:t>
          </w:r>
          <w:r w:rsidR="00CE77C8" w:rsidRPr="00A20859">
            <w:rPr>
              <w:rFonts w:ascii="Calibri" w:hAnsi="Calibri" w:cs="Arial"/>
              <w:sz w:val="16"/>
              <w:szCs w:val="16"/>
            </w:rPr>
            <w:t>2</w:t>
          </w:r>
          <w:r w:rsidR="00CE77C8" w:rsidRPr="00A20859">
            <w:rPr>
              <w:rFonts w:ascii="Calibri" w:hAnsi="Calibri" w:cs="Arial"/>
              <w:sz w:val="16"/>
              <w:szCs w:val="16"/>
              <w:rtl/>
            </w:rPr>
            <w:t xml:space="preserve"> يناير</w:t>
          </w:r>
          <w:r w:rsidR="00CE77C8">
            <w:rPr>
              <w:rFonts w:ascii="Calibri Light" w:eastAsia="Calibri" w:hAnsi="Calibri Light" w:cs="Arial"/>
              <w:color w:val="FFFFFF"/>
              <w:sz w:val="48"/>
              <w:szCs w:val="48"/>
              <w:rtl/>
            </w:rPr>
            <w:t xml:space="preserve"> </w:t>
          </w:r>
          <w:r w:rsidR="00F37500" w:rsidRPr="00F37500">
            <w:rPr>
              <w:rFonts w:cs="Arial"/>
              <w:sz w:val="16"/>
              <w:szCs w:val="16"/>
              <w:rtl/>
            </w:rPr>
            <w:t>202</w:t>
          </w:r>
          <w:r w:rsidR="00CE77C8">
            <w:rPr>
              <w:rFonts w:cs="Arial" w:hint="cs"/>
              <w:sz w:val="16"/>
              <w:szCs w:val="16"/>
              <w:rtl/>
            </w:rPr>
            <w:t>4</w:t>
          </w:r>
          <w:r w:rsidRPr="004F28FA">
            <w:rPr>
              <w:rFonts w:ascii="Calibri" w:hAnsi="Calibri" w:cs="Arial"/>
              <w:sz w:val="16"/>
              <w:szCs w:val="16"/>
              <w:rtl/>
            </w:rPr>
            <w:t>)</w:t>
          </w:r>
          <w:r w:rsidRPr="004F28FA">
            <w:rPr>
              <w:rFonts w:ascii="Calibri" w:hAnsi="Calibri" w:cs="Arial"/>
              <w:sz w:val="16"/>
              <w:szCs w:val="16"/>
              <w:rtl/>
            </w:rPr>
            <w:t>‬</w:t>
          </w:r>
          <w:r w:rsidRPr="004F28FA">
            <w:rPr>
              <w:rFonts w:ascii="Calibri" w:hAnsi="Calibri" w:cs="Arial"/>
              <w:sz w:val="16"/>
              <w:szCs w:val="16"/>
              <w:rtl/>
            </w:rPr>
            <w:tab/>
          </w:r>
          <w:r w:rsidRPr="004F28FA">
            <w:rPr>
              <w:rFonts w:ascii="Calibri" w:hAnsi="Calibri" w:cs="Arial"/>
              <w:sz w:val="16"/>
              <w:szCs w:val="16"/>
            </w:rPr>
            <w:fldChar w:fldCharType="begin"/>
          </w:r>
          <w:r w:rsidRPr="004F28FA">
            <w:rPr>
              <w:rFonts w:ascii="Calibri" w:hAnsi="Calibri" w:cs="Arial"/>
              <w:sz w:val="16"/>
              <w:szCs w:val="16"/>
            </w:rPr>
            <w:instrText xml:space="preserve"> PAGE   \* MERGEFORMAT </w:instrText>
          </w:r>
          <w:r w:rsidRPr="004F28FA">
            <w:rPr>
              <w:rFonts w:ascii="Calibri" w:hAnsi="Calibri" w:cs="Arial"/>
              <w:sz w:val="16"/>
              <w:szCs w:val="16"/>
            </w:rPr>
            <w:fldChar w:fldCharType="separate"/>
          </w:r>
          <w:r w:rsidRPr="004F28FA">
            <w:rPr>
              <w:rFonts w:ascii="Calibri" w:hAnsi="Calibri" w:cs="Arial"/>
              <w:noProof/>
              <w:sz w:val="16"/>
              <w:szCs w:val="16"/>
            </w:rPr>
            <w:t>2</w:t>
          </w:r>
          <w:r w:rsidRPr="004F28FA">
            <w:rPr>
              <w:rFonts w:ascii="Calibri" w:hAnsi="Calibri" w:cs="Arial"/>
            </w:rPr>
            <w:fldChar w:fldCharType="end"/>
          </w:r>
          <w:r w:rsidR="00786D72">
            <w:t>‬</w:t>
          </w:r>
          <w:r w:rsidR="00122568">
            <w:t>‬</w:t>
          </w:r>
          <w:r>
            <w:t>‬</w:t>
          </w:r>
          <w:r>
            <w:t>‬</w:t>
          </w:r>
          <w:r>
            <w:t>‬</w:t>
          </w:r>
          <w:r>
            <w:t>‬</w:t>
          </w:r>
          <w:r>
            <w:t>‬</w:t>
          </w:r>
          <w:r w:rsidR="008E3552">
            <w:t>‬</w:t>
          </w:r>
        </w:di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rtl/>
      </w:rPr>
      <w:id w:val="-868447741"/>
      <w:docPartObj>
        <w:docPartGallery w:val="Page Numbers (Top of Page)"/>
        <w:docPartUnique/>
      </w:docPartObj>
    </w:sdtPr>
    <w:sdtEndPr>
      <w:rPr>
        <w:noProof/>
        <w:sz w:val="16"/>
        <w:szCs w:val="16"/>
      </w:rPr>
    </w:sdtEndPr>
    <w:sdtContent>
      <w:p w14:paraId="72039CEF" w14:textId="4F4B0A50" w:rsidR="006C78B3" w:rsidRPr="00DD6D76" w:rsidRDefault="006C78B3" w:rsidP="005D036E">
        <w:pPr>
          <w:tabs>
            <w:tab w:val="right" w:pos="10134"/>
            <w:tab w:val="right" w:pos="10170"/>
          </w:tabs>
          <w:rPr>
            <w:rFonts w:asciiTheme="majorHAnsi" w:hAnsiTheme="majorHAnsi"/>
            <w:color w:val="FFFFFF" w:themeColor="background1"/>
            <w:sz w:val="20"/>
            <w:szCs w:val="20"/>
          </w:rPr>
        </w:pPr>
        <w:r>
          <w:rPr>
            <w:sz w:val="16"/>
            <w:szCs w:val="16"/>
            <w:rtl/>
          </w:rPr>
          <w:t xml:space="preserve">ملحق حماية بيانات المنتجات والخدمات من </w:t>
        </w:r>
        <w:r>
          <w:rPr>
            <w:sz w:val="16"/>
            <w:szCs w:val="16"/>
          </w:rPr>
          <w:t>Microsoft</w:t>
        </w:r>
        <w:r>
          <w:rPr>
            <w:sz w:val="16"/>
            <w:szCs w:val="16"/>
            <w:rtl/>
          </w:rPr>
          <w:t xml:space="preserve"> (‏</w:t>
        </w:r>
        <w:dir w:val="rtl">
          <w:r w:rsidR="00A20859" w:rsidRPr="00A20859">
            <w:rPr>
              <w:rFonts w:ascii="Calibri" w:hAnsi="Calibri" w:cs="Arial"/>
              <w:sz w:val="16"/>
              <w:szCs w:val="16"/>
              <w:rtl/>
            </w:rPr>
            <w:t xml:space="preserve">آخر تحديث تم بتاريخ </w:t>
          </w:r>
          <w:r w:rsidR="00A20859" w:rsidRPr="00A20859">
            <w:rPr>
              <w:rFonts w:ascii="Calibri" w:hAnsi="Calibri" w:cs="Arial"/>
              <w:sz w:val="16"/>
              <w:szCs w:val="16"/>
            </w:rPr>
            <w:t>2</w:t>
          </w:r>
          <w:r w:rsidR="00A20859" w:rsidRPr="00A20859">
            <w:rPr>
              <w:rFonts w:ascii="Calibri" w:hAnsi="Calibri" w:cs="Arial"/>
              <w:sz w:val="16"/>
              <w:szCs w:val="16"/>
              <w:rtl/>
            </w:rPr>
            <w:t xml:space="preserve"> يناير</w:t>
          </w:r>
          <w:r w:rsidR="00A20859">
            <w:rPr>
              <w:rFonts w:ascii="Calibri Light" w:eastAsia="Calibri" w:hAnsi="Calibri Light" w:cs="Arial"/>
              <w:color w:val="FFFFFF"/>
              <w:sz w:val="48"/>
              <w:szCs w:val="48"/>
              <w:rtl/>
            </w:rPr>
            <w:t xml:space="preserve"> </w:t>
          </w:r>
          <w:r w:rsidR="00A20859" w:rsidRPr="00F37500">
            <w:rPr>
              <w:rFonts w:cs="Arial"/>
              <w:sz w:val="16"/>
              <w:szCs w:val="16"/>
              <w:rtl/>
            </w:rPr>
            <w:t>202</w:t>
          </w:r>
          <w:r w:rsidR="00A20859">
            <w:rPr>
              <w:rFonts w:cs="Arial" w:hint="cs"/>
              <w:sz w:val="16"/>
              <w:szCs w:val="16"/>
              <w:rtl/>
            </w:rPr>
            <w:t>4</w:t>
          </w:r>
          <w:r>
            <w:rPr>
              <w:sz w:val="16"/>
              <w:szCs w:val="16"/>
              <w:rtl/>
            </w:rPr>
            <w:t>)</w:t>
          </w:r>
          <w:r>
            <w:rPr>
              <w:sz w:val="16"/>
              <w:szCs w:val="16"/>
              <w:rtl/>
            </w:rPr>
            <w:t>‬</w:t>
          </w:r>
          <w:r>
            <w:rPr>
              <w:sz w:val="16"/>
              <w:szCs w:val="16"/>
              <w:rtl/>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r w:rsidR="00786D72">
            <w:t>‬</w:t>
          </w:r>
          <w:r w:rsidR="00122568">
            <w:t>‬</w:t>
          </w:r>
          <w:r>
            <w:t>‬</w:t>
          </w:r>
          <w:r>
            <w:t>‬</w:t>
          </w:r>
          <w:r>
            <w:t>‬</w:t>
          </w:r>
          <w:r>
            <w:t>‬</w:t>
          </w:r>
          <w:r>
            <w:t>‬</w:t>
          </w:r>
          <w:r w:rsidR="008E3552">
            <w:t>‬</w:t>
          </w:r>
        </w:di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E0CA32B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980354192">
    <w:abstractNumId w:val="3"/>
  </w:num>
  <w:num w:numId="2" w16cid:durableId="441153641">
    <w:abstractNumId w:val="6"/>
  </w:num>
  <w:num w:numId="3" w16cid:durableId="1287277469">
    <w:abstractNumId w:val="12"/>
  </w:num>
  <w:num w:numId="4" w16cid:durableId="944461326">
    <w:abstractNumId w:val="14"/>
  </w:num>
  <w:num w:numId="5" w16cid:durableId="319388553">
    <w:abstractNumId w:val="1"/>
  </w:num>
  <w:num w:numId="6" w16cid:durableId="1960142395">
    <w:abstractNumId w:val="17"/>
  </w:num>
  <w:num w:numId="7" w16cid:durableId="1252423502">
    <w:abstractNumId w:val="11"/>
  </w:num>
  <w:num w:numId="8" w16cid:durableId="389230515">
    <w:abstractNumId w:val="4"/>
  </w:num>
  <w:num w:numId="9" w16cid:durableId="561868105">
    <w:abstractNumId w:val="15"/>
  </w:num>
  <w:num w:numId="10" w16cid:durableId="204947932">
    <w:abstractNumId w:val="7"/>
  </w:num>
  <w:num w:numId="11" w16cid:durableId="527640074">
    <w:abstractNumId w:val="13"/>
  </w:num>
  <w:num w:numId="12" w16cid:durableId="1707100964">
    <w:abstractNumId w:val="2"/>
  </w:num>
  <w:num w:numId="13" w16cid:durableId="306208571">
    <w:abstractNumId w:val="5"/>
  </w:num>
  <w:num w:numId="14" w16cid:durableId="217668523">
    <w:abstractNumId w:val="8"/>
  </w:num>
  <w:num w:numId="15" w16cid:durableId="673336142">
    <w:abstractNumId w:val="16"/>
  </w:num>
  <w:num w:numId="16" w16cid:durableId="1627202810">
    <w:abstractNumId w:val="10"/>
  </w:num>
  <w:num w:numId="17" w16cid:durableId="33119772">
    <w:abstractNumId w:val="0"/>
  </w:num>
  <w:num w:numId="18" w16cid:durableId="1974747941">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SLJJgqHJ5WGjosC3NirMJu/fQGCZtbT9NPkYgCUvUq0+cRUdwUJrJm0jiQfZxwLPea5TBtluhENuE1Nyof+MJg==" w:salt="/UBkUUbNCTrDFArcvyatIQ=="/>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15"/>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95"/>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7BD"/>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4A3"/>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74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C5D"/>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568"/>
    <w:rsid w:val="00122FA2"/>
    <w:rsid w:val="001237D1"/>
    <w:rsid w:val="00123D64"/>
    <w:rsid w:val="00123E7D"/>
    <w:rsid w:val="001242BA"/>
    <w:rsid w:val="001244DA"/>
    <w:rsid w:val="001249E1"/>
    <w:rsid w:val="0012522F"/>
    <w:rsid w:val="00125581"/>
    <w:rsid w:val="00125765"/>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5B1"/>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67C9"/>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0046"/>
    <w:rsid w:val="001713F6"/>
    <w:rsid w:val="0017177A"/>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7A1"/>
    <w:rsid w:val="00182B14"/>
    <w:rsid w:val="00182E31"/>
    <w:rsid w:val="00183408"/>
    <w:rsid w:val="00183474"/>
    <w:rsid w:val="001838D6"/>
    <w:rsid w:val="0018410D"/>
    <w:rsid w:val="00184394"/>
    <w:rsid w:val="001844E3"/>
    <w:rsid w:val="00184552"/>
    <w:rsid w:val="00184B71"/>
    <w:rsid w:val="0018552A"/>
    <w:rsid w:val="00185A8B"/>
    <w:rsid w:val="00185F96"/>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55BF"/>
    <w:rsid w:val="001F66D1"/>
    <w:rsid w:val="001F6E5E"/>
    <w:rsid w:val="002001F8"/>
    <w:rsid w:val="002009E9"/>
    <w:rsid w:val="00200AF6"/>
    <w:rsid w:val="002010BD"/>
    <w:rsid w:val="0020112C"/>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224"/>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2B0"/>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4BB"/>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143"/>
    <w:rsid w:val="002A5314"/>
    <w:rsid w:val="002A5AE0"/>
    <w:rsid w:val="002A6167"/>
    <w:rsid w:val="002A6939"/>
    <w:rsid w:val="002A70FB"/>
    <w:rsid w:val="002A7180"/>
    <w:rsid w:val="002A7291"/>
    <w:rsid w:val="002A7B29"/>
    <w:rsid w:val="002A7C90"/>
    <w:rsid w:val="002B102A"/>
    <w:rsid w:val="002B108E"/>
    <w:rsid w:val="002B11F5"/>
    <w:rsid w:val="002B123C"/>
    <w:rsid w:val="002B1A74"/>
    <w:rsid w:val="002B24FE"/>
    <w:rsid w:val="002B2E8E"/>
    <w:rsid w:val="002B3852"/>
    <w:rsid w:val="002B4B19"/>
    <w:rsid w:val="002B4C82"/>
    <w:rsid w:val="002B4E83"/>
    <w:rsid w:val="002B4F31"/>
    <w:rsid w:val="002B554A"/>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5FFD"/>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3C80"/>
    <w:rsid w:val="00334214"/>
    <w:rsid w:val="003346F8"/>
    <w:rsid w:val="00336434"/>
    <w:rsid w:val="00336FFB"/>
    <w:rsid w:val="003373D0"/>
    <w:rsid w:val="00337870"/>
    <w:rsid w:val="00337F41"/>
    <w:rsid w:val="0034086D"/>
    <w:rsid w:val="00340AF6"/>
    <w:rsid w:val="00340BAB"/>
    <w:rsid w:val="0034201F"/>
    <w:rsid w:val="00343417"/>
    <w:rsid w:val="003435E0"/>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469"/>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3C26"/>
    <w:rsid w:val="0037484F"/>
    <w:rsid w:val="00375919"/>
    <w:rsid w:val="003762FA"/>
    <w:rsid w:val="00376347"/>
    <w:rsid w:val="003765F0"/>
    <w:rsid w:val="00376CC1"/>
    <w:rsid w:val="003778BA"/>
    <w:rsid w:val="00380EFC"/>
    <w:rsid w:val="00380F22"/>
    <w:rsid w:val="00380F5B"/>
    <w:rsid w:val="003812FE"/>
    <w:rsid w:val="00381507"/>
    <w:rsid w:val="00382E92"/>
    <w:rsid w:val="0038335A"/>
    <w:rsid w:val="003836D2"/>
    <w:rsid w:val="003836DB"/>
    <w:rsid w:val="003839CE"/>
    <w:rsid w:val="00383EC0"/>
    <w:rsid w:val="00384162"/>
    <w:rsid w:val="0038421C"/>
    <w:rsid w:val="00385668"/>
    <w:rsid w:val="003856B2"/>
    <w:rsid w:val="0038740F"/>
    <w:rsid w:val="003877E8"/>
    <w:rsid w:val="0038794D"/>
    <w:rsid w:val="00387DF9"/>
    <w:rsid w:val="00387E08"/>
    <w:rsid w:val="003904F0"/>
    <w:rsid w:val="00390EC6"/>
    <w:rsid w:val="003912A4"/>
    <w:rsid w:val="003912D9"/>
    <w:rsid w:val="00391EFC"/>
    <w:rsid w:val="00392282"/>
    <w:rsid w:val="00393010"/>
    <w:rsid w:val="00393110"/>
    <w:rsid w:val="00393CEB"/>
    <w:rsid w:val="00393D37"/>
    <w:rsid w:val="003945F4"/>
    <w:rsid w:val="00394765"/>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8DA"/>
    <w:rsid w:val="003D0DBD"/>
    <w:rsid w:val="003D0FFA"/>
    <w:rsid w:val="003D1550"/>
    <w:rsid w:val="003D1789"/>
    <w:rsid w:val="003D1AC8"/>
    <w:rsid w:val="003D1C3F"/>
    <w:rsid w:val="003D1E51"/>
    <w:rsid w:val="003D1FBF"/>
    <w:rsid w:val="003D22CB"/>
    <w:rsid w:val="003D28DB"/>
    <w:rsid w:val="003D3294"/>
    <w:rsid w:val="003D396A"/>
    <w:rsid w:val="003D398E"/>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56D"/>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B6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524"/>
    <w:rsid w:val="00455696"/>
    <w:rsid w:val="004559A7"/>
    <w:rsid w:val="00456898"/>
    <w:rsid w:val="004575A0"/>
    <w:rsid w:val="00457DDB"/>
    <w:rsid w:val="00460198"/>
    <w:rsid w:val="00460220"/>
    <w:rsid w:val="004605BC"/>
    <w:rsid w:val="00460AF4"/>
    <w:rsid w:val="00460BEB"/>
    <w:rsid w:val="00460CEE"/>
    <w:rsid w:val="0046179E"/>
    <w:rsid w:val="00461AC1"/>
    <w:rsid w:val="00461F02"/>
    <w:rsid w:val="00462987"/>
    <w:rsid w:val="00462C59"/>
    <w:rsid w:val="0046392E"/>
    <w:rsid w:val="00463C5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3D37"/>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A60"/>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B71"/>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8FA"/>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0F"/>
    <w:rsid w:val="005108F0"/>
    <w:rsid w:val="00510937"/>
    <w:rsid w:val="00510995"/>
    <w:rsid w:val="00510D1C"/>
    <w:rsid w:val="00510FE1"/>
    <w:rsid w:val="00511185"/>
    <w:rsid w:val="0051121F"/>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958"/>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405"/>
    <w:rsid w:val="00562A9C"/>
    <w:rsid w:val="00563691"/>
    <w:rsid w:val="00563AA4"/>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863"/>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54A"/>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6E9D"/>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5C32"/>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2D5"/>
    <w:rsid w:val="005D036E"/>
    <w:rsid w:val="005D0AC4"/>
    <w:rsid w:val="005D0DAD"/>
    <w:rsid w:val="005D13F2"/>
    <w:rsid w:val="005D1568"/>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3C8"/>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2E"/>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3A35"/>
    <w:rsid w:val="00684714"/>
    <w:rsid w:val="0068482C"/>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6BB"/>
    <w:rsid w:val="006B472E"/>
    <w:rsid w:val="006B47B5"/>
    <w:rsid w:val="006B4BA1"/>
    <w:rsid w:val="006B527D"/>
    <w:rsid w:val="006B5841"/>
    <w:rsid w:val="006B5B83"/>
    <w:rsid w:val="006B662A"/>
    <w:rsid w:val="006B6946"/>
    <w:rsid w:val="006B70A4"/>
    <w:rsid w:val="006B73AC"/>
    <w:rsid w:val="006B7FA5"/>
    <w:rsid w:val="006C054D"/>
    <w:rsid w:val="006C0B5E"/>
    <w:rsid w:val="006C0D5D"/>
    <w:rsid w:val="006C0E83"/>
    <w:rsid w:val="006C1838"/>
    <w:rsid w:val="006C217F"/>
    <w:rsid w:val="006C2303"/>
    <w:rsid w:val="006C2505"/>
    <w:rsid w:val="006C265A"/>
    <w:rsid w:val="006C2E4A"/>
    <w:rsid w:val="006C2FA1"/>
    <w:rsid w:val="006C357E"/>
    <w:rsid w:val="006C3A28"/>
    <w:rsid w:val="006C3FD6"/>
    <w:rsid w:val="006C46EB"/>
    <w:rsid w:val="006C5342"/>
    <w:rsid w:val="006C570D"/>
    <w:rsid w:val="006C5BD4"/>
    <w:rsid w:val="006C5E55"/>
    <w:rsid w:val="006C5F16"/>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6F79C8"/>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6B2E"/>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04E"/>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6D72"/>
    <w:rsid w:val="00787D50"/>
    <w:rsid w:val="007910F1"/>
    <w:rsid w:val="00791F74"/>
    <w:rsid w:val="00792BE9"/>
    <w:rsid w:val="00793274"/>
    <w:rsid w:val="007946A6"/>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723"/>
    <w:rsid w:val="007B4C44"/>
    <w:rsid w:val="007B528C"/>
    <w:rsid w:val="007B5744"/>
    <w:rsid w:val="007B57BF"/>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0F4"/>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7DC"/>
    <w:rsid w:val="007F2F0F"/>
    <w:rsid w:val="007F37F6"/>
    <w:rsid w:val="007F39F3"/>
    <w:rsid w:val="007F3AA6"/>
    <w:rsid w:val="007F3B26"/>
    <w:rsid w:val="007F3FE6"/>
    <w:rsid w:val="007F41A2"/>
    <w:rsid w:val="007F4655"/>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2B3"/>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466"/>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C43"/>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4E9"/>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0F72"/>
    <w:rsid w:val="008D133E"/>
    <w:rsid w:val="008D14E2"/>
    <w:rsid w:val="008D1703"/>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116"/>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4D"/>
    <w:rsid w:val="0094355C"/>
    <w:rsid w:val="00943761"/>
    <w:rsid w:val="009442A6"/>
    <w:rsid w:val="00944636"/>
    <w:rsid w:val="009446CB"/>
    <w:rsid w:val="00944986"/>
    <w:rsid w:val="00944C51"/>
    <w:rsid w:val="00944F89"/>
    <w:rsid w:val="0094511F"/>
    <w:rsid w:val="00945599"/>
    <w:rsid w:val="00946149"/>
    <w:rsid w:val="00946596"/>
    <w:rsid w:val="009465C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67D10"/>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5137"/>
    <w:rsid w:val="00976475"/>
    <w:rsid w:val="009767F4"/>
    <w:rsid w:val="00976EB6"/>
    <w:rsid w:val="009774C9"/>
    <w:rsid w:val="009776B9"/>
    <w:rsid w:val="00977FA5"/>
    <w:rsid w:val="00981940"/>
    <w:rsid w:val="00981B7C"/>
    <w:rsid w:val="00981C56"/>
    <w:rsid w:val="00982068"/>
    <w:rsid w:val="009829CB"/>
    <w:rsid w:val="00982CAD"/>
    <w:rsid w:val="00982E2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97E9C"/>
    <w:rsid w:val="009A028C"/>
    <w:rsid w:val="009A0311"/>
    <w:rsid w:val="009A0993"/>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8E"/>
    <w:rsid w:val="009B3FD1"/>
    <w:rsid w:val="009B462A"/>
    <w:rsid w:val="009B4B87"/>
    <w:rsid w:val="009B4E1F"/>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BB1"/>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941"/>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0859"/>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334"/>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0BD"/>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385C"/>
    <w:rsid w:val="00AA483D"/>
    <w:rsid w:val="00AA4E8A"/>
    <w:rsid w:val="00AA4EE6"/>
    <w:rsid w:val="00AA52F8"/>
    <w:rsid w:val="00AA56FC"/>
    <w:rsid w:val="00AA6141"/>
    <w:rsid w:val="00AA6202"/>
    <w:rsid w:val="00AA6837"/>
    <w:rsid w:val="00AA69BE"/>
    <w:rsid w:val="00AA6E0A"/>
    <w:rsid w:val="00AA70C6"/>
    <w:rsid w:val="00AA74FB"/>
    <w:rsid w:val="00AA7CD5"/>
    <w:rsid w:val="00AA7F8C"/>
    <w:rsid w:val="00AB066A"/>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03C6"/>
    <w:rsid w:val="00AC1338"/>
    <w:rsid w:val="00AC19FC"/>
    <w:rsid w:val="00AC1D6D"/>
    <w:rsid w:val="00AC2500"/>
    <w:rsid w:val="00AC2618"/>
    <w:rsid w:val="00AC2980"/>
    <w:rsid w:val="00AC325D"/>
    <w:rsid w:val="00AC38E9"/>
    <w:rsid w:val="00AC3A23"/>
    <w:rsid w:val="00AC3BA6"/>
    <w:rsid w:val="00AC40A4"/>
    <w:rsid w:val="00AC437C"/>
    <w:rsid w:val="00AC483F"/>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2FC2"/>
    <w:rsid w:val="00B03C1D"/>
    <w:rsid w:val="00B0446D"/>
    <w:rsid w:val="00B04B4F"/>
    <w:rsid w:val="00B051EA"/>
    <w:rsid w:val="00B06BF3"/>
    <w:rsid w:val="00B07097"/>
    <w:rsid w:val="00B072E5"/>
    <w:rsid w:val="00B07436"/>
    <w:rsid w:val="00B074D2"/>
    <w:rsid w:val="00B074E0"/>
    <w:rsid w:val="00B0782A"/>
    <w:rsid w:val="00B07968"/>
    <w:rsid w:val="00B07F6F"/>
    <w:rsid w:val="00B10563"/>
    <w:rsid w:val="00B105CB"/>
    <w:rsid w:val="00B112FF"/>
    <w:rsid w:val="00B114AD"/>
    <w:rsid w:val="00B122C6"/>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375"/>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2F2"/>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5A1C"/>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38D2"/>
    <w:rsid w:val="00BC45D7"/>
    <w:rsid w:val="00BC4E64"/>
    <w:rsid w:val="00BC5530"/>
    <w:rsid w:val="00BC571B"/>
    <w:rsid w:val="00BC596E"/>
    <w:rsid w:val="00BC5DCC"/>
    <w:rsid w:val="00BC5FA6"/>
    <w:rsid w:val="00BC5FF4"/>
    <w:rsid w:val="00BC60F4"/>
    <w:rsid w:val="00BC626C"/>
    <w:rsid w:val="00BC6B63"/>
    <w:rsid w:val="00BC7405"/>
    <w:rsid w:val="00BC7AF7"/>
    <w:rsid w:val="00BC7B90"/>
    <w:rsid w:val="00BC7C53"/>
    <w:rsid w:val="00BC7D9E"/>
    <w:rsid w:val="00BD010B"/>
    <w:rsid w:val="00BD0BEC"/>
    <w:rsid w:val="00BD12D9"/>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1534"/>
    <w:rsid w:val="00C32436"/>
    <w:rsid w:val="00C347FF"/>
    <w:rsid w:val="00C34ACB"/>
    <w:rsid w:val="00C351CD"/>
    <w:rsid w:val="00C35416"/>
    <w:rsid w:val="00C35601"/>
    <w:rsid w:val="00C35769"/>
    <w:rsid w:val="00C35965"/>
    <w:rsid w:val="00C35BD5"/>
    <w:rsid w:val="00C36239"/>
    <w:rsid w:val="00C3635D"/>
    <w:rsid w:val="00C363AB"/>
    <w:rsid w:val="00C367BB"/>
    <w:rsid w:val="00C3691F"/>
    <w:rsid w:val="00C36DBB"/>
    <w:rsid w:val="00C3750D"/>
    <w:rsid w:val="00C37699"/>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5CC0"/>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C3F"/>
    <w:rsid w:val="00C66E38"/>
    <w:rsid w:val="00C7080F"/>
    <w:rsid w:val="00C709D8"/>
    <w:rsid w:val="00C70E2B"/>
    <w:rsid w:val="00C7144F"/>
    <w:rsid w:val="00C71B21"/>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849"/>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7C8"/>
    <w:rsid w:val="00CE7EA6"/>
    <w:rsid w:val="00CF012D"/>
    <w:rsid w:val="00CF0373"/>
    <w:rsid w:val="00CF18DD"/>
    <w:rsid w:val="00CF2452"/>
    <w:rsid w:val="00CF2D69"/>
    <w:rsid w:val="00CF3296"/>
    <w:rsid w:val="00CF32E6"/>
    <w:rsid w:val="00CF347B"/>
    <w:rsid w:val="00CF395D"/>
    <w:rsid w:val="00CF4104"/>
    <w:rsid w:val="00CF4D41"/>
    <w:rsid w:val="00CF560D"/>
    <w:rsid w:val="00CF5C18"/>
    <w:rsid w:val="00CF6908"/>
    <w:rsid w:val="00CF69B2"/>
    <w:rsid w:val="00CF7135"/>
    <w:rsid w:val="00CF7AB8"/>
    <w:rsid w:val="00CF7FFC"/>
    <w:rsid w:val="00D004EF"/>
    <w:rsid w:val="00D012C3"/>
    <w:rsid w:val="00D019F1"/>
    <w:rsid w:val="00D023EB"/>
    <w:rsid w:val="00D02A2D"/>
    <w:rsid w:val="00D02B5B"/>
    <w:rsid w:val="00D0302B"/>
    <w:rsid w:val="00D03201"/>
    <w:rsid w:val="00D04C63"/>
    <w:rsid w:val="00D055A7"/>
    <w:rsid w:val="00D05D2F"/>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9A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0BD6"/>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5FEA"/>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93"/>
    <w:rsid w:val="00D75CA4"/>
    <w:rsid w:val="00D76293"/>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2C2B"/>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06"/>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A0F"/>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7FA"/>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3D0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16D7"/>
    <w:rsid w:val="00E526D8"/>
    <w:rsid w:val="00E52867"/>
    <w:rsid w:val="00E532BF"/>
    <w:rsid w:val="00E536C5"/>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4FE"/>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1C"/>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B4E"/>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3C"/>
    <w:rsid w:val="00ED1FF7"/>
    <w:rsid w:val="00ED279F"/>
    <w:rsid w:val="00ED28AC"/>
    <w:rsid w:val="00ED2AAD"/>
    <w:rsid w:val="00ED3508"/>
    <w:rsid w:val="00ED3A2C"/>
    <w:rsid w:val="00ED4056"/>
    <w:rsid w:val="00ED4091"/>
    <w:rsid w:val="00ED427D"/>
    <w:rsid w:val="00ED47B2"/>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3ECD"/>
    <w:rsid w:val="00F046FE"/>
    <w:rsid w:val="00F04DBF"/>
    <w:rsid w:val="00F062A5"/>
    <w:rsid w:val="00F06505"/>
    <w:rsid w:val="00F068A4"/>
    <w:rsid w:val="00F073DC"/>
    <w:rsid w:val="00F07542"/>
    <w:rsid w:val="00F07B63"/>
    <w:rsid w:val="00F10148"/>
    <w:rsid w:val="00F10723"/>
    <w:rsid w:val="00F1097D"/>
    <w:rsid w:val="00F10EAE"/>
    <w:rsid w:val="00F10F77"/>
    <w:rsid w:val="00F111C0"/>
    <w:rsid w:val="00F11336"/>
    <w:rsid w:val="00F1136C"/>
    <w:rsid w:val="00F11719"/>
    <w:rsid w:val="00F11C41"/>
    <w:rsid w:val="00F12206"/>
    <w:rsid w:val="00F12243"/>
    <w:rsid w:val="00F12588"/>
    <w:rsid w:val="00F125BF"/>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4EA4"/>
    <w:rsid w:val="00F35574"/>
    <w:rsid w:val="00F357CA"/>
    <w:rsid w:val="00F359A7"/>
    <w:rsid w:val="00F35DAD"/>
    <w:rsid w:val="00F361BB"/>
    <w:rsid w:val="00F36673"/>
    <w:rsid w:val="00F3669D"/>
    <w:rsid w:val="00F36ECC"/>
    <w:rsid w:val="00F37215"/>
    <w:rsid w:val="00F37309"/>
    <w:rsid w:val="00F37500"/>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DF9"/>
    <w:rsid w:val="00F87E07"/>
    <w:rsid w:val="00F9064F"/>
    <w:rsid w:val="00F90AD2"/>
    <w:rsid w:val="00F90DAF"/>
    <w:rsid w:val="00F910AC"/>
    <w:rsid w:val="00F91EC4"/>
    <w:rsid w:val="00F93196"/>
    <w:rsid w:val="00F9382C"/>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62D"/>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en-US" w:eastAsia="ar-SA" w:bidi="ar-SA"/>
      </w:rPr>
    </w:rPrDefault>
    <w:pPrDefault>
      <w:pPr>
        <w:bidi/>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6C0D5D"/>
    <w:pPr>
      <w:tabs>
        <w:tab w:val="right" w:leader="dot" w:pos="5030"/>
      </w:tabs>
      <w:spacing w:before="120" w:after="120" w:line="252" w:lineRule="auto"/>
      <w:jc w:val="both"/>
    </w:pPr>
    <w:rPr>
      <w:rFonts w:ascii="Calibri" w:hAnsi="Calibri"/>
      <w:b/>
      <w:caps/>
      <w:noProof/>
      <w:sz w:val="18"/>
      <w:szCs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997E9C"/>
    <w:pPr>
      <w:tabs>
        <w:tab w:val="right" w:leader="dot" w:pos="5030"/>
      </w:tabs>
      <w:spacing w:after="0" w:line="252" w:lineRule="auto"/>
      <w:ind w:left="317"/>
    </w:pPr>
    <w:rPr>
      <w:rFonts w:ascii="Calibri" w:hAnsi="Calibri"/>
      <w:noProof/>
      <w:sz w:val="16"/>
      <w:szCs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footer" Target="footer11.xml"/><Relationship Id="rId3" Type="http://schemas.openxmlformats.org/officeDocument/2006/relationships/customXml" Target="../customXml/item3.xml"/><Relationship Id="rId21" Type="http://schemas.openxmlformats.org/officeDocument/2006/relationships/footer" Target="footer8.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go.microsoft.com/?linkid=9846224" TargetMode="Externa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4.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ntTable" Target="fontTable.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3.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6.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2.xml"/><Relationship Id="rId30" Type="http://schemas.openxmlformats.org/officeDocument/2006/relationships/footer" Target="footer15.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DB635AE6-C73D-4D58-9FC9-B7E19AD26B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6DC29F9-697C-4FC6-9BC7-EF5158F68896}">
  <ds:schemaRefs>
    <ds:schemaRef ds:uri="http://schemas.microsoft.com/sharepoint/v3/contenttype/forms"/>
  </ds:schemaRefs>
</ds:datastoreItem>
</file>

<file path=customXml/itemProps4.xml><?xml version="1.0" encoding="utf-8"?>
<ds:datastoreItem xmlns:ds="http://schemas.openxmlformats.org/officeDocument/2006/customXml" ds:itemID="{0C4889F3-D72F-46D1-8178-0447C16D6C00}">
  <ds:schemaRefs>
    <ds:schemaRef ds:uri="http://purl.org/dc/terms/"/>
    <ds:schemaRef ds:uri="http://schemas.openxmlformats.org/package/2006/metadata/core-properties"/>
    <ds:schemaRef ds:uri="http://www.w3.org/XML/1998/namespace"/>
    <ds:schemaRef ds:uri="http://schemas.microsoft.com/sharepoint/v3"/>
    <ds:schemaRef ds:uri="http://schemas.microsoft.com/office/2006/metadata/properties"/>
    <ds:schemaRef ds:uri="http://schemas.microsoft.com/office/infopath/2007/PartnerControls"/>
    <ds:schemaRef ds:uri="http://schemas.microsoft.com/office/2006/documentManagement/types"/>
    <ds:schemaRef ds:uri="230e9df3-be65-4c73-a93b-d1236ebd677e"/>
    <ds:schemaRef ds:uri="eebf34e1-3ce1-444e-acc4-010185dd52a4"/>
    <ds:schemaRef ds:uri="46c117c8-efaa-4cbc-ab65-8fb13803fb07"/>
    <ds:schemaRef ds:uri="http://purl.org/dc/dcmitype/"/>
    <ds:schemaRef ds:uri="http://purl.org/dc/elements/1.1/"/>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18</Pages>
  <Words>10869</Words>
  <Characters>61954</Characters>
  <Application>Microsoft Office Word</Application>
  <DocSecurity>8</DocSecurity>
  <Lines>516</Lines>
  <Paragraphs>145</Paragraphs>
  <ScaleCrop>false</ScaleCrop>
  <Company/>
  <LinksUpToDate>false</LinksUpToDate>
  <CharactersWithSpaces>72678</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2024-01-05T21:21:00Z</dcterms:created>
  <dcterms:modified xsi:type="dcterms:W3CDTF">2024-01-05T21:21:00Z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