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0231E5" w:rsidRDefault="00993D40" w:rsidP="00993D40">
      <w:pPr>
        <w:pStyle w:val="ProductList-Body"/>
        <w:shd w:val="clear" w:color="auto" w:fill="00188F"/>
        <w:ind w:right="8640"/>
        <w:rPr>
          <w:rFonts w:asciiTheme="majorHAnsi" w:hAnsiTheme="majorHAnsi"/>
          <w:color w:val="FFFFFF" w:themeColor="background1"/>
          <w:sz w:val="6"/>
          <w:szCs w:val="6"/>
          <w:lang w:val="en-US" w:eastAsia="en-US" w:bidi="ar-SA"/>
        </w:rPr>
      </w:pPr>
      <w:r>
        <w:rPr>
          <w:rFonts w:asciiTheme="majorHAnsi" w:hAnsiTheme="majorHAnsi"/>
          <w:color w:val="FFFFFF" w:themeColor="background1"/>
          <w:sz w:val="6"/>
          <w:szCs w:val="6"/>
        </w:rPr>
        <w:t xml:space="preserve"> </w:t>
      </w:r>
    </w:p>
    <w:p w14:paraId="544830BE" w14:textId="7DBBD9BF" w:rsidR="00993D40" w:rsidRPr="00FC77AC" w:rsidRDefault="00993D40" w:rsidP="000231E5">
      <w:pPr>
        <w:pStyle w:val="ProductList-Body"/>
        <w:shd w:val="clear" w:color="auto" w:fill="00188F"/>
        <w:spacing w:after="900"/>
        <w:ind w:left="158" w:right="8640" w:hanging="158"/>
      </w:pPr>
      <w:r>
        <w:rPr>
          <w:rFonts w:asciiTheme="majorHAnsi" w:hAnsiTheme="majorHAnsi"/>
          <w:color w:val="FFFFFF" w:themeColor="background1"/>
          <w:sz w:val="32"/>
          <w:szCs w:val="32"/>
        </w:rPr>
        <w:tab/>
        <w:t>Llicències</w:t>
      </w:r>
      <w:bookmarkEnd w:id="0"/>
      <w:r>
        <w:rPr>
          <w:rFonts w:asciiTheme="majorHAnsi" w:hAnsiTheme="majorHAnsi"/>
          <w:color w:val="FFFFFF" w:themeColor="background1"/>
          <w:sz w:val="32"/>
          <w:szCs w:val="32"/>
        </w:rPr>
        <w:t xml:space="preserve"> per</w:t>
      </w:r>
      <w:r w:rsidR="000231E5">
        <w:rPr>
          <w:rFonts w:asciiTheme="majorHAnsi" w:hAnsiTheme="majorHAnsi"/>
          <w:color w:val="FFFFFF" w:themeColor="background1"/>
          <w:sz w:val="32"/>
          <w:szCs w:val="32"/>
        </w:rPr>
        <w:t> </w:t>
      </w:r>
      <w:r>
        <w:rPr>
          <w:rFonts w:asciiTheme="majorHAnsi" w:hAnsiTheme="majorHAnsi"/>
          <w:color w:val="FFFFFF" w:themeColor="background1"/>
          <w:sz w:val="32"/>
          <w:szCs w:val="32"/>
        </w:rPr>
        <w:t>Volum</w:t>
      </w:r>
    </w:p>
    <w:p w14:paraId="7082D943" w14:textId="77777777" w:rsidR="00993D40" w:rsidRPr="00FC77AC" w:rsidRDefault="00993D40" w:rsidP="00993D40">
      <w:pPr>
        <w:pStyle w:val="ProductList-Body"/>
        <w:shd w:val="clear" w:color="auto" w:fill="00188F"/>
        <w:ind w:right="8640"/>
      </w:pPr>
    </w:p>
    <w:p w14:paraId="66D5E349" w14:textId="77777777" w:rsidR="00993D40" w:rsidRPr="000231E5" w:rsidRDefault="00993D40" w:rsidP="00993D40">
      <w:pPr>
        <w:pStyle w:val="ProductList-Body"/>
        <w:shd w:val="clear" w:color="auto" w:fill="0072C6"/>
        <w:ind w:right="1800"/>
        <w:rPr>
          <w:rFonts w:asciiTheme="majorHAnsi" w:hAnsiTheme="majorHAnsi"/>
          <w:color w:val="FFFFFF" w:themeColor="background1"/>
          <w:sz w:val="72"/>
          <w:szCs w:val="72"/>
          <w:lang w:val="en-US" w:eastAsia="en-US" w:bidi="ar-SA"/>
        </w:rPr>
      </w:pPr>
    </w:p>
    <w:p w14:paraId="367D62C7" w14:textId="77777777" w:rsidR="00993D40" w:rsidRPr="000231E5" w:rsidRDefault="00993D40" w:rsidP="00993D40">
      <w:pPr>
        <w:pStyle w:val="ProductList-Body"/>
        <w:shd w:val="clear" w:color="auto" w:fill="0072C6"/>
        <w:tabs>
          <w:tab w:val="clear" w:pos="158"/>
          <w:tab w:val="left" w:pos="180"/>
        </w:tabs>
        <w:ind w:right="1800"/>
        <w:rPr>
          <w:rFonts w:asciiTheme="majorHAnsi" w:hAnsiTheme="majorHAnsi"/>
          <w:color w:val="FFFFFF" w:themeColor="background1"/>
          <w:sz w:val="72"/>
          <w:szCs w:val="72"/>
          <w:lang w:val="en-US" w:eastAsia="en-US" w:bidi="ar-SA"/>
        </w:rPr>
      </w:pPr>
    </w:p>
    <w:p w14:paraId="03433E6B" w14:textId="6325DBBA" w:rsidR="00993D40" w:rsidRPr="00C151F5" w:rsidRDefault="00993D40" w:rsidP="00993D40">
      <w:pPr>
        <w:pStyle w:val="ProductList-Body"/>
        <w:shd w:val="clear" w:color="auto" w:fill="0072C6"/>
        <w:tabs>
          <w:tab w:val="clear" w:pos="158"/>
          <w:tab w:val="left" w:pos="360"/>
        </w:tabs>
        <w:ind w:right="1800"/>
        <w:rPr>
          <w:rFonts w:asciiTheme="majorHAnsi" w:hAnsiTheme="majorHAnsi"/>
          <w:color w:val="FFFFFF" w:themeColor="background1"/>
          <w:sz w:val="72"/>
          <w:szCs w:val="72"/>
          <w:lang w:val="en-US" w:eastAsia="en-US" w:bidi="ar-SA"/>
        </w:rPr>
      </w:pPr>
      <w:r>
        <w:rPr>
          <w:rFonts w:asciiTheme="majorHAnsi" w:hAnsiTheme="majorHAnsi"/>
          <w:color w:val="FFFFFF" w:themeColor="background1"/>
          <w:sz w:val="72"/>
          <w:szCs w:val="72"/>
        </w:rPr>
        <w:t>Annex de Protecció de Dades dels Productes i Serveis de Microsoft</w:t>
      </w:r>
    </w:p>
    <w:p w14:paraId="45BE4558" w14:textId="0A8BF1FF" w:rsidR="00993D40" w:rsidRPr="00FC77AC" w:rsidRDefault="00591E40" w:rsidP="00993D40">
      <w:pPr>
        <w:pStyle w:val="ProductList-Body"/>
        <w:shd w:val="clear" w:color="auto" w:fill="0072C6"/>
        <w:tabs>
          <w:tab w:val="clear" w:pos="158"/>
          <w:tab w:val="left" w:pos="360"/>
        </w:tabs>
        <w:ind w:right="1800"/>
      </w:pPr>
      <w:r w:rsidRPr="00591E40">
        <w:rPr>
          <w:rFonts w:asciiTheme="majorHAnsi" w:hAnsiTheme="majorHAnsi"/>
          <w:color w:val="FFFFFF" w:themeColor="background1"/>
          <w:sz w:val="48"/>
          <w:szCs w:val="48"/>
        </w:rPr>
        <w:t xml:space="preserve">Darrera actualització: </w:t>
      </w:r>
      <w:r w:rsidR="001C74F4">
        <w:rPr>
          <w:rFonts w:ascii="Calibri Light" w:eastAsia="Calibri" w:hAnsi="Calibri Light" w:cs="Arial"/>
          <w:color w:val="FFFFFF"/>
          <w:sz w:val="48"/>
          <w:szCs w:val="48"/>
        </w:rPr>
        <w:t>2 de gener de 2024</w:t>
      </w:r>
    </w:p>
    <w:p w14:paraId="1AEFD08B" w14:textId="77777777" w:rsidR="0027140C" w:rsidRPr="00C151F5" w:rsidRDefault="0027140C" w:rsidP="00993D40">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lang w:val="en-US" w:eastAsia="en-US" w:bidi="ar-SA"/>
        </w:rPr>
      </w:pPr>
    </w:p>
    <w:p w14:paraId="415B1CA0" w14:textId="77777777" w:rsidR="00F710E5" w:rsidRPr="00035BC4" w:rsidRDefault="00F710E5" w:rsidP="00993D40">
      <w:pPr>
        <w:pStyle w:val="ProductList-Body"/>
        <w:shd w:val="clear" w:color="auto" w:fill="0072C6"/>
        <w:tabs>
          <w:tab w:val="clear" w:pos="158"/>
          <w:tab w:val="left" w:pos="360"/>
        </w:tabs>
        <w:ind w:right="1800"/>
        <w:rPr>
          <w:rFonts w:asciiTheme="majorHAnsi" w:hAnsiTheme="majorHAnsi"/>
          <w:color w:val="FFFFFF" w:themeColor="background1"/>
          <w:sz w:val="48"/>
          <w:szCs w:val="48"/>
          <w:lang w:val="en-US" w:eastAsia="en-US" w:bidi="ar-SA"/>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413FBE">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413FBE">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Índex de continguts</w:t>
      </w:r>
    </w:p>
    <w:bookmarkEnd w:id="1"/>
    <w:p w14:paraId="5A31E3FD" w14:textId="3165517D" w:rsidR="0011410F"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1098" w:history="1">
        <w:r w:rsidR="0011410F" w:rsidRPr="001A3C09">
          <w:rPr>
            <w:rStyle w:val="Hyperlink"/>
            <w:noProof/>
          </w:rPr>
          <w:t>Introducció</w:t>
        </w:r>
        <w:r w:rsidR="0011410F">
          <w:rPr>
            <w:noProof/>
            <w:webHidden/>
          </w:rPr>
          <w:tab/>
        </w:r>
        <w:r w:rsidR="0011410F">
          <w:rPr>
            <w:noProof/>
            <w:webHidden/>
          </w:rPr>
          <w:fldChar w:fldCharType="begin"/>
        </w:r>
        <w:r w:rsidR="0011410F">
          <w:rPr>
            <w:noProof/>
            <w:webHidden/>
          </w:rPr>
          <w:instrText xml:space="preserve"> PAGEREF _Toc155361098 \h </w:instrText>
        </w:r>
        <w:r w:rsidR="0011410F">
          <w:rPr>
            <w:noProof/>
            <w:webHidden/>
          </w:rPr>
        </w:r>
        <w:r w:rsidR="0011410F">
          <w:rPr>
            <w:noProof/>
            <w:webHidden/>
          </w:rPr>
          <w:fldChar w:fldCharType="separate"/>
        </w:r>
        <w:r w:rsidR="0011410F">
          <w:rPr>
            <w:noProof/>
            <w:webHidden/>
          </w:rPr>
          <w:t>3</w:t>
        </w:r>
        <w:r w:rsidR="0011410F">
          <w:rPr>
            <w:noProof/>
            <w:webHidden/>
          </w:rPr>
          <w:fldChar w:fldCharType="end"/>
        </w:r>
      </w:hyperlink>
    </w:p>
    <w:p w14:paraId="470435E1" w14:textId="0C921128"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099" w:history="1">
        <w:r w:rsidR="0011410F" w:rsidRPr="001A3C09">
          <w:rPr>
            <w:rStyle w:val="Hyperlink"/>
            <w:noProof/>
          </w:rPr>
          <w:t>Termes del DPA i Actualitzacions Aplicables</w:t>
        </w:r>
        <w:r w:rsidR="0011410F">
          <w:rPr>
            <w:noProof/>
            <w:webHidden/>
          </w:rPr>
          <w:tab/>
        </w:r>
        <w:r w:rsidR="0011410F">
          <w:rPr>
            <w:noProof/>
            <w:webHidden/>
          </w:rPr>
          <w:fldChar w:fldCharType="begin"/>
        </w:r>
        <w:r w:rsidR="0011410F">
          <w:rPr>
            <w:noProof/>
            <w:webHidden/>
          </w:rPr>
          <w:instrText xml:space="preserve"> PAGEREF _Toc155361099 \h </w:instrText>
        </w:r>
        <w:r w:rsidR="0011410F">
          <w:rPr>
            <w:noProof/>
            <w:webHidden/>
          </w:rPr>
        </w:r>
        <w:r w:rsidR="0011410F">
          <w:rPr>
            <w:noProof/>
            <w:webHidden/>
          </w:rPr>
          <w:fldChar w:fldCharType="separate"/>
        </w:r>
        <w:r w:rsidR="0011410F">
          <w:rPr>
            <w:noProof/>
            <w:webHidden/>
          </w:rPr>
          <w:t>3</w:t>
        </w:r>
        <w:r w:rsidR="0011410F">
          <w:rPr>
            <w:noProof/>
            <w:webHidden/>
          </w:rPr>
          <w:fldChar w:fldCharType="end"/>
        </w:r>
      </w:hyperlink>
    </w:p>
    <w:p w14:paraId="0793D1D5" w14:textId="7A784A8B"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00" w:history="1">
        <w:r w:rsidR="0011410F" w:rsidRPr="001A3C09">
          <w:rPr>
            <w:rStyle w:val="Hyperlink"/>
            <w:noProof/>
          </w:rPr>
          <w:t>Notificacions electròniques</w:t>
        </w:r>
        <w:r w:rsidR="0011410F">
          <w:rPr>
            <w:noProof/>
            <w:webHidden/>
          </w:rPr>
          <w:tab/>
        </w:r>
        <w:r w:rsidR="0011410F">
          <w:rPr>
            <w:noProof/>
            <w:webHidden/>
          </w:rPr>
          <w:fldChar w:fldCharType="begin"/>
        </w:r>
        <w:r w:rsidR="0011410F">
          <w:rPr>
            <w:noProof/>
            <w:webHidden/>
          </w:rPr>
          <w:instrText xml:space="preserve"> PAGEREF _Toc155361100 \h </w:instrText>
        </w:r>
        <w:r w:rsidR="0011410F">
          <w:rPr>
            <w:noProof/>
            <w:webHidden/>
          </w:rPr>
        </w:r>
        <w:r w:rsidR="0011410F">
          <w:rPr>
            <w:noProof/>
            <w:webHidden/>
          </w:rPr>
          <w:fldChar w:fldCharType="separate"/>
        </w:r>
        <w:r w:rsidR="0011410F">
          <w:rPr>
            <w:noProof/>
            <w:webHidden/>
          </w:rPr>
          <w:t>3</w:t>
        </w:r>
        <w:r w:rsidR="0011410F">
          <w:rPr>
            <w:noProof/>
            <w:webHidden/>
          </w:rPr>
          <w:fldChar w:fldCharType="end"/>
        </w:r>
      </w:hyperlink>
    </w:p>
    <w:p w14:paraId="4CE58ABB" w14:textId="4FBE50DC"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01" w:history="1">
        <w:r w:rsidR="0011410F" w:rsidRPr="001A3C09">
          <w:rPr>
            <w:rStyle w:val="Hyperlink"/>
            <w:noProof/>
          </w:rPr>
          <w:t>Versions anteriors</w:t>
        </w:r>
        <w:r w:rsidR="0011410F">
          <w:rPr>
            <w:noProof/>
            <w:webHidden/>
          </w:rPr>
          <w:tab/>
        </w:r>
        <w:r w:rsidR="0011410F">
          <w:rPr>
            <w:noProof/>
            <w:webHidden/>
          </w:rPr>
          <w:fldChar w:fldCharType="begin"/>
        </w:r>
        <w:r w:rsidR="0011410F">
          <w:rPr>
            <w:noProof/>
            <w:webHidden/>
          </w:rPr>
          <w:instrText xml:space="preserve"> PAGEREF _Toc155361101 \h </w:instrText>
        </w:r>
        <w:r w:rsidR="0011410F">
          <w:rPr>
            <w:noProof/>
            <w:webHidden/>
          </w:rPr>
        </w:r>
        <w:r w:rsidR="0011410F">
          <w:rPr>
            <w:noProof/>
            <w:webHidden/>
          </w:rPr>
          <w:fldChar w:fldCharType="separate"/>
        </w:r>
        <w:r w:rsidR="0011410F">
          <w:rPr>
            <w:noProof/>
            <w:webHidden/>
          </w:rPr>
          <w:t>3</w:t>
        </w:r>
        <w:r w:rsidR="0011410F">
          <w:rPr>
            <w:noProof/>
            <w:webHidden/>
          </w:rPr>
          <w:fldChar w:fldCharType="end"/>
        </w:r>
      </w:hyperlink>
    </w:p>
    <w:p w14:paraId="1D08042C" w14:textId="5FFE9D45" w:rsidR="0011410F" w:rsidRDefault="00470015">
      <w:pPr>
        <w:pStyle w:val="TOC1"/>
        <w:rPr>
          <w:rFonts w:eastAsiaTheme="minorEastAsia"/>
          <w:b w:val="0"/>
          <w:caps w:val="0"/>
          <w:noProof/>
          <w:kern w:val="2"/>
          <w:sz w:val="24"/>
          <w:szCs w:val="24"/>
          <w:lang w:val="en-US" w:eastAsia="en-US" w:bidi="ar-SA"/>
          <w14:ligatures w14:val="standardContextual"/>
        </w:rPr>
      </w:pPr>
      <w:hyperlink w:anchor="_Toc155361102" w:history="1">
        <w:r w:rsidR="0011410F" w:rsidRPr="001A3C09">
          <w:rPr>
            <w:rStyle w:val="Hyperlink"/>
            <w:noProof/>
          </w:rPr>
          <w:t>Definicions</w:t>
        </w:r>
        <w:r w:rsidR="0011410F">
          <w:rPr>
            <w:noProof/>
            <w:webHidden/>
          </w:rPr>
          <w:tab/>
        </w:r>
        <w:r w:rsidR="0011410F">
          <w:rPr>
            <w:noProof/>
            <w:webHidden/>
          </w:rPr>
          <w:fldChar w:fldCharType="begin"/>
        </w:r>
        <w:r w:rsidR="0011410F">
          <w:rPr>
            <w:noProof/>
            <w:webHidden/>
          </w:rPr>
          <w:instrText xml:space="preserve"> PAGEREF _Toc155361102 \h </w:instrText>
        </w:r>
        <w:r w:rsidR="0011410F">
          <w:rPr>
            <w:noProof/>
            <w:webHidden/>
          </w:rPr>
        </w:r>
        <w:r w:rsidR="0011410F">
          <w:rPr>
            <w:noProof/>
            <w:webHidden/>
          </w:rPr>
          <w:fldChar w:fldCharType="separate"/>
        </w:r>
        <w:r w:rsidR="0011410F">
          <w:rPr>
            <w:noProof/>
            <w:webHidden/>
          </w:rPr>
          <w:t>4</w:t>
        </w:r>
        <w:r w:rsidR="0011410F">
          <w:rPr>
            <w:noProof/>
            <w:webHidden/>
          </w:rPr>
          <w:fldChar w:fldCharType="end"/>
        </w:r>
      </w:hyperlink>
    </w:p>
    <w:p w14:paraId="5794D676" w14:textId="32FDF37C" w:rsidR="0011410F" w:rsidRDefault="00470015">
      <w:pPr>
        <w:pStyle w:val="TOC1"/>
        <w:rPr>
          <w:rFonts w:eastAsiaTheme="minorEastAsia"/>
          <w:b w:val="0"/>
          <w:caps w:val="0"/>
          <w:noProof/>
          <w:kern w:val="2"/>
          <w:sz w:val="24"/>
          <w:szCs w:val="24"/>
          <w:lang w:val="en-US" w:eastAsia="en-US" w:bidi="ar-SA"/>
          <w14:ligatures w14:val="standardContextual"/>
        </w:rPr>
      </w:pPr>
      <w:hyperlink w:anchor="_Toc155361103" w:history="1">
        <w:r w:rsidR="0011410F" w:rsidRPr="001A3C09">
          <w:rPr>
            <w:rStyle w:val="Hyperlink"/>
            <w:noProof/>
          </w:rPr>
          <w:t>Condicions Generals</w:t>
        </w:r>
        <w:r w:rsidR="0011410F">
          <w:rPr>
            <w:noProof/>
            <w:webHidden/>
          </w:rPr>
          <w:tab/>
        </w:r>
        <w:r w:rsidR="0011410F">
          <w:rPr>
            <w:noProof/>
            <w:webHidden/>
          </w:rPr>
          <w:fldChar w:fldCharType="begin"/>
        </w:r>
        <w:r w:rsidR="0011410F">
          <w:rPr>
            <w:noProof/>
            <w:webHidden/>
          </w:rPr>
          <w:instrText xml:space="preserve"> PAGEREF _Toc155361103 \h </w:instrText>
        </w:r>
        <w:r w:rsidR="0011410F">
          <w:rPr>
            <w:noProof/>
            <w:webHidden/>
          </w:rPr>
        </w:r>
        <w:r w:rsidR="0011410F">
          <w:rPr>
            <w:noProof/>
            <w:webHidden/>
          </w:rPr>
          <w:fldChar w:fldCharType="separate"/>
        </w:r>
        <w:r w:rsidR="0011410F">
          <w:rPr>
            <w:noProof/>
            <w:webHidden/>
          </w:rPr>
          <w:t>5</w:t>
        </w:r>
        <w:r w:rsidR="0011410F">
          <w:rPr>
            <w:noProof/>
            <w:webHidden/>
          </w:rPr>
          <w:fldChar w:fldCharType="end"/>
        </w:r>
      </w:hyperlink>
    </w:p>
    <w:p w14:paraId="03F45BD7" w14:textId="0137FB40"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04" w:history="1">
        <w:r w:rsidR="0011410F" w:rsidRPr="001A3C09">
          <w:rPr>
            <w:rStyle w:val="Hyperlink"/>
            <w:noProof/>
          </w:rPr>
          <w:t>Compliment de les legislacions</w:t>
        </w:r>
        <w:r w:rsidR="0011410F">
          <w:rPr>
            <w:noProof/>
            <w:webHidden/>
          </w:rPr>
          <w:tab/>
        </w:r>
        <w:r w:rsidR="0011410F">
          <w:rPr>
            <w:noProof/>
            <w:webHidden/>
          </w:rPr>
          <w:fldChar w:fldCharType="begin"/>
        </w:r>
        <w:r w:rsidR="0011410F">
          <w:rPr>
            <w:noProof/>
            <w:webHidden/>
          </w:rPr>
          <w:instrText xml:space="preserve"> PAGEREF _Toc155361104 \h </w:instrText>
        </w:r>
        <w:r w:rsidR="0011410F">
          <w:rPr>
            <w:noProof/>
            <w:webHidden/>
          </w:rPr>
        </w:r>
        <w:r w:rsidR="0011410F">
          <w:rPr>
            <w:noProof/>
            <w:webHidden/>
          </w:rPr>
          <w:fldChar w:fldCharType="separate"/>
        </w:r>
        <w:r w:rsidR="0011410F">
          <w:rPr>
            <w:noProof/>
            <w:webHidden/>
          </w:rPr>
          <w:t>5</w:t>
        </w:r>
        <w:r w:rsidR="0011410F">
          <w:rPr>
            <w:noProof/>
            <w:webHidden/>
          </w:rPr>
          <w:fldChar w:fldCharType="end"/>
        </w:r>
      </w:hyperlink>
    </w:p>
    <w:p w14:paraId="5073FAF5" w14:textId="4AC25CD0" w:rsidR="0011410F" w:rsidRDefault="00470015">
      <w:pPr>
        <w:pStyle w:val="TOC1"/>
        <w:rPr>
          <w:rFonts w:eastAsiaTheme="minorEastAsia"/>
          <w:b w:val="0"/>
          <w:caps w:val="0"/>
          <w:noProof/>
          <w:kern w:val="2"/>
          <w:sz w:val="24"/>
          <w:szCs w:val="24"/>
          <w:lang w:val="en-US" w:eastAsia="en-US" w:bidi="ar-SA"/>
          <w14:ligatures w14:val="standardContextual"/>
        </w:rPr>
      </w:pPr>
      <w:hyperlink w:anchor="_Toc155361105" w:history="1">
        <w:r w:rsidR="0011410F" w:rsidRPr="001A3C09">
          <w:rPr>
            <w:rStyle w:val="Hyperlink"/>
            <w:noProof/>
          </w:rPr>
          <w:t>Condicions de Protecció de Dades</w:t>
        </w:r>
        <w:r w:rsidR="0011410F">
          <w:rPr>
            <w:noProof/>
            <w:webHidden/>
          </w:rPr>
          <w:tab/>
        </w:r>
        <w:r w:rsidR="0011410F">
          <w:rPr>
            <w:noProof/>
            <w:webHidden/>
          </w:rPr>
          <w:fldChar w:fldCharType="begin"/>
        </w:r>
        <w:r w:rsidR="0011410F">
          <w:rPr>
            <w:noProof/>
            <w:webHidden/>
          </w:rPr>
          <w:instrText xml:space="preserve"> PAGEREF _Toc155361105 \h </w:instrText>
        </w:r>
        <w:r w:rsidR="0011410F">
          <w:rPr>
            <w:noProof/>
            <w:webHidden/>
          </w:rPr>
        </w:r>
        <w:r w:rsidR="0011410F">
          <w:rPr>
            <w:noProof/>
            <w:webHidden/>
          </w:rPr>
          <w:fldChar w:fldCharType="separate"/>
        </w:r>
        <w:r w:rsidR="0011410F">
          <w:rPr>
            <w:noProof/>
            <w:webHidden/>
          </w:rPr>
          <w:t>5</w:t>
        </w:r>
        <w:r w:rsidR="0011410F">
          <w:rPr>
            <w:noProof/>
            <w:webHidden/>
          </w:rPr>
          <w:fldChar w:fldCharType="end"/>
        </w:r>
      </w:hyperlink>
    </w:p>
    <w:p w14:paraId="0C6F5728" w14:textId="13256797"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06" w:history="1">
        <w:r w:rsidR="0011410F" w:rsidRPr="001A3C09">
          <w:rPr>
            <w:rStyle w:val="Hyperlink"/>
            <w:noProof/>
          </w:rPr>
          <w:t>Àmbit</w:t>
        </w:r>
        <w:r w:rsidR="0011410F">
          <w:rPr>
            <w:noProof/>
            <w:webHidden/>
          </w:rPr>
          <w:tab/>
        </w:r>
        <w:r w:rsidR="0011410F">
          <w:rPr>
            <w:noProof/>
            <w:webHidden/>
          </w:rPr>
          <w:fldChar w:fldCharType="begin"/>
        </w:r>
        <w:r w:rsidR="0011410F">
          <w:rPr>
            <w:noProof/>
            <w:webHidden/>
          </w:rPr>
          <w:instrText xml:space="preserve"> PAGEREF _Toc155361106 \h </w:instrText>
        </w:r>
        <w:r w:rsidR="0011410F">
          <w:rPr>
            <w:noProof/>
            <w:webHidden/>
          </w:rPr>
        </w:r>
        <w:r w:rsidR="0011410F">
          <w:rPr>
            <w:noProof/>
            <w:webHidden/>
          </w:rPr>
          <w:fldChar w:fldCharType="separate"/>
        </w:r>
        <w:r w:rsidR="0011410F">
          <w:rPr>
            <w:noProof/>
            <w:webHidden/>
          </w:rPr>
          <w:t>5</w:t>
        </w:r>
        <w:r w:rsidR="0011410F">
          <w:rPr>
            <w:noProof/>
            <w:webHidden/>
          </w:rPr>
          <w:fldChar w:fldCharType="end"/>
        </w:r>
      </w:hyperlink>
    </w:p>
    <w:p w14:paraId="266F5E51" w14:textId="3BDE0FC8"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07" w:history="1">
        <w:r w:rsidR="0011410F" w:rsidRPr="001A3C09">
          <w:rPr>
            <w:rStyle w:val="Hyperlink"/>
            <w:noProof/>
          </w:rPr>
          <w:t>Natura del Tractament de Dades; Control</w:t>
        </w:r>
        <w:r w:rsidR="0011410F">
          <w:rPr>
            <w:noProof/>
            <w:webHidden/>
          </w:rPr>
          <w:tab/>
        </w:r>
        <w:r w:rsidR="0011410F">
          <w:rPr>
            <w:noProof/>
            <w:webHidden/>
          </w:rPr>
          <w:fldChar w:fldCharType="begin"/>
        </w:r>
        <w:r w:rsidR="0011410F">
          <w:rPr>
            <w:noProof/>
            <w:webHidden/>
          </w:rPr>
          <w:instrText xml:space="preserve"> PAGEREF _Toc155361107 \h </w:instrText>
        </w:r>
        <w:r w:rsidR="0011410F">
          <w:rPr>
            <w:noProof/>
            <w:webHidden/>
          </w:rPr>
        </w:r>
        <w:r w:rsidR="0011410F">
          <w:rPr>
            <w:noProof/>
            <w:webHidden/>
          </w:rPr>
          <w:fldChar w:fldCharType="separate"/>
        </w:r>
        <w:r w:rsidR="0011410F">
          <w:rPr>
            <w:noProof/>
            <w:webHidden/>
          </w:rPr>
          <w:t>5</w:t>
        </w:r>
        <w:r w:rsidR="0011410F">
          <w:rPr>
            <w:noProof/>
            <w:webHidden/>
          </w:rPr>
          <w:fldChar w:fldCharType="end"/>
        </w:r>
      </w:hyperlink>
    </w:p>
    <w:p w14:paraId="19821987" w14:textId="4DF63466"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08" w:history="1">
        <w:r w:rsidR="0011410F" w:rsidRPr="001A3C09">
          <w:rPr>
            <w:rStyle w:val="Hyperlink"/>
            <w:noProof/>
          </w:rPr>
          <w:t>Revelació de les Dades Processades</w:t>
        </w:r>
        <w:r w:rsidR="0011410F">
          <w:rPr>
            <w:noProof/>
            <w:webHidden/>
          </w:rPr>
          <w:tab/>
        </w:r>
        <w:r w:rsidR="0011410F">
          <w:rPr>
            <w:noProof/>
            <w:webHidden/>
          </w:rPr>
          <w:fldChar w:fldCharType="begin"/>
        </w:r>
        <w:r w:rsidR="0011410F">
          <w:rPr>
            <w:noProof/>
            <w:webHidden/>
          </w:rPr>
          <w:instrText xml:space="preserve"> PAGEREF _Toc155361108 \h </w:instrText>
        </w:r>
        <w:r w:rsidR="0011410F">
          <w:rPr>
            <w:noProof/>
            <w:webHidden/>
          </w:rPr>
        </w:r>
        <w:r w:rsidR="0011410F">
          <w:rPr>
            <w:noProof/>
            <w:webHidden/>
          </w:rPr>
          <w:fldChar w:fldCharType="separate"/>
        </w:r>
        <w:r w:rsidR="0011410F">
          <w:rPr>
            <w:noProof/>
            <w:webHidden/>
          </w:rPr>
          <w:t>6</w:t>
        </w:r>
        <w:r w:rsidR="0011410F">
          <w:rPr>
            <w:noProof/>
            <w:webHidden/>
          </w:rPr>
          <w:fldChar w:fldCharType="end"/>
        </w:r>
      </w:hyperlink>
    </w:p>
    <w:p w14:paraId="2F1A0A30" w14:textId="3AE9BF93"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09" w:history="1">
        <w:r w:rsidR="0011410F" w:rsidRPr="001A3C09">
          <w:rPr>
            <w:rStyle w:val="Hyperlink"/>
            <w:noProof/>
          </w:rPr>
          <w:t>Tractament de Dades Personals; RGPD</w:t>
        </w:r>
        <w:r w:rsidR="0011410F">
          <w:rPr>
            <w:noProof/>
            <w:webHidden/>
          </w:rPr>
          <w:tab/>
        </w:r>
        <w:r w:rsidR="0011410F">
          <w:rPr>
            <w:noProof/>
            <w:webHidden/>
          </w:rPr>
          <w:fldChar w:fldCharType="begin"/>
        </w:r>
        <w:r w:rsidR="0011410F">
          <w:rPr>
            <w:noProof/>
            <w:webHidden/>
          </w:rPr>
          <w:instrText xml:space="preserve"> PAGEREF _Toc155361109 \h </w:instrText>
        </w:r>
        <w:r w:rsidR="0011410F">
          <w:rPr>
            <w:noProof/>
            <w:webHidden/>
          </w:rPr>
        </w:r>
        <w:r w:rsidR="0011410F">
          <w:rPr>
            <w:noProof/>
            <w:webHidden/>
          </w:rPr>
          <w:fldChar w:fldCharType="separate"/>
        </w:r>
        <w:r w:rsidR="0011410F">
          <w:rPr>
            <w:noProof/>
            <w:webHidden/>
          </w:rPr>
          <w:t>7</w:t>
        </w:r>
        <w:r w:rsidR="0011410F">
          <w:rPr>
            <w:noProof/>
            <w:webHidden/>
          </w:rPr>
          <w:fldChar w:fldCharType="end"/>
        </w:r>
      </w:hyperlink>
    </w:p>
    <w:p w14:paraId="1505AB7B" w14:textId="2F45F20A"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0" w:history="1">
        <w:r w:rsidR="0011410F" w:rsidRPr="001A3C09">
          <w:rPr>
            <w:rStyle w:val="Hyperlink"/>
            <w:noProof/>
          </w:rPr>
          <w:t>Seguretat de Dades</w:t>
        </w:r>
        <w:r w:rsidR="0011410F">
          <w:rPr>
            <w:noProof/>
            <w:webHidden/>
          </w:rPr>
          <w:tab/>
        </w:r>
        <w:r w:rsidR="0011410F">
          <w:rPr>
            <w:noProof/>
            <w:webHidden/>
          </w:rPr>
          <w:fldChar w:fldCharType="begin"/>
        </w:r>
        <w:r w:rsidR="0011410F">
          <w:rPr>
            <w:noProof/>
            <w:webHidden/>
          </w:rPr>
          <w:instrText xml:space="preserve"> PAGEREF _Toc155361110 \h </w:instrText>
        </w:r>
        <w:r w:rsidR="0011410F">
          <w:rPr>
            <w:noProof/>
            <w:webHidden/>
          </w:rPr>
        </w:r>
        <w:r w:rsidR="0011410F">
          <w:rPr>
            <w:noProof/>
            <w:webHidden/>
          </w:rPr>
          <w:fldChar w:fldCharType="separate"/>
        </w:r>
        <w:r w:rsidR="0011410F">
          <w:rPr>
            <w:noProof/>
            <w:webHidden/>
          </w:rPr>
          <w:t>8</w:t>
        </w:r>
        <w:r w:rsidR="0011410F">
          <w:rPr>
            <w:noProof/>
            <w:webHidden/>
          </w:rPr>
          <w:fldChar w:fldCharType="end"/>
        </w:r>
      </w:hyperlink>
    </w:p>
    <w:p w14:paraId="15905192" w14:textId="3ED6F33D"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1" w:history="1">
        <w:r w:rsidR="0011410F" w:rsidRPr="001A3C09">
          <w:rPr>
            <w:rStyle w:val="Hyperlink"/>
            <w:noProof/>
          </w:rPr>
          <w:t>Notificació d'Incidents de Seguretat</w:t>
        </w:r>
        <w:r w:rsidR="0011410F">
          <w:rPr>
            <w:noProof/>
            <w:webHidden/>
          </w:rPr>
          <w:tab/>
        </w:r>
        <w:r w:rsidR="0011410F">
          <w:rPr>
            <w:noProof/>
            <w:webHidden/>
          </w:rPr>
          <w:fldChar w:fldCharType="begin"/>
        </w:r>
        <w:r w:rsidR="0011410F">
          <w:rPr>
            <w:noProof/>
            <w:webHidden/>
          </w:rPr>
          <w:instrText xml:space="preserve"> PAGEREF _Toc155361111 \h </w:instrText>
        </w:r>
        <w:r w:rsidR="0011410F">
          <w:rPr>
            <w:noProof/>
            <w:webHidden/>
          </w:rPr>
        </w:r>
        <w:r w:rsidR="0011410F">
          <w:rPr>
            <w:noProof/>
            <w:webHidden/>
          </w:rPr>
          <w:fldChar w:fldCharType="separate"/>
        </w:r>
        <w:r w:rsidR="0011410F">
          <w:rPr>
            <w:noProof/>
            <w:webHidden/>
          </w:rPr>
          <w:t>9</w:t>
        </w:r>
        <w:r w:rsidR="0011410F">
          <w:rPr>
            <w:noProof/>
            <w:webHidden/>
          </w:rPr>
          <w:fldChar w:fldCharType="end"/>
        </w:r>
      </w:hyperlink>
    </w:p>
    <w:p w14:paraId="5C96173E" w14:textId="593E31B4"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2" w:history="1">
        <w:r w:rsidR="0011410F" w:rsidRPr="001A3C09">
          <w:rPr>
            <w:rStyle w:val="Hyperlink"/>
            <w:noProof/>
          </w:rPr>
          <w:t>Ubicació i Transmissions de Dades</w:t>
        </w:r>
        <w:r w:rsidR="0011410F">
          <w:rPr>
            <w:noProof/>
            <w:webHidden/>
          </w:rPr>
          <w:tab/>
        </w:r>
        <w:r w:rsidR="0011410F">
          <w:rPr>
            <w:noProof/>
            <w:webHidden/>
          </w:rPr>
          <w:fldChar w:fldCharType="begin"/>
        </w:r>
        <w:r w:rsidR="0011410F">
          <w:rPr>
            <w:noProof/>
            <w:webHidden/>
          </w:rPr>
          <w:instrText xml:space="preserve"> PAGEREF _Toc155361112 \h </w:instrText>
        </w:r>
        <w:r w:rsidR="0011410F">
          <w:rPr>
            <w:noProof/>
            <w:webHidden/>
          </w:rPr>
        </w:r>
        <w:r w:rsidR="0011410F">
          <w:rPr>
            <w:noProof/>
            <w:webHidden/>
          </w:rPr>
          <w:fldChar w:fldCharType="separate"/>
        </w:r>
        <w:r w:rsidR="0011410F">
          <w:rPr>
            <w:noProof/>
            <w:webHidden/>
          </w:rPr>
          <w:t>10</w:t>
        </w:r>
        <w:r w:rsidR="0011410F">
          <w:rPr>
            <w:noProof/>
            <w:webHidden/>
          </w:rPr>
          <w:fldChar w:fldCharType="end"/>
        </w:r>
      </w:hyperlink>
    </w:p>
    <w:p w14:paraId="05069120" w14:textId="0FD4244F"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3" w:history="1">
        <w:r w:rsidR="0011410F" w:rsidRPr="001A3C09">
          <w:rPr>
            <w:rStyle w:val="Hyperlink"/>
            <w:noProof/>
          </w:rPr>
          <w:t>Retenció i Supressió de Dades</w:t>
        </w:r>
        <w:r w:rsidR="0011410F">
          <w:rPr>
            <w:noProof/>
            <w:webHidden/>
          </w:rPr>
          <w:tab/>
        </w:r>
        <w:r w:rsidR="0011410F">
          <w:rPr>
            <w:noProof/>
            <w:webHidden/>
          </w:rPr>
          <w:fldChar w:fldCharType="begin"/>
        </w:r>
        <w:r w:rsidR="0011410F">
          <w:rPr>
            <w:noProof/>
            <w:webHidden/>
          </w:rPr>
          <w:instrText xml:space="preserve"> PAGEREF _Toc155361113 \h </w:instrText>
        </w:r>
        <w:r w:rsidR="0011410F">
          <w:rPr>
            <w:noProof/>
            <w:webHidden/>
          </w:rPr>
        </w:r>
        <w:r w:rsidR="0011410F">
          <w:rPr>
            <w:noProof/>
            <w:webHidden/>
          </w:rPr>
          <w:fldChar w:fldCharType="separate"/>
        </w:r>
        <w:r w:rsidR="0011410F">
          <w:rPr>
            <w:noProof/>
            <w:webHidden/>
          </w:rPr>
          <w:t>10</w:t>
        </w:r>
        <w:r w:rsidR="0011410F">
          <w:rPr>
            <w:noProof/>
            <w:webHidden/>
          </w:rPr>
          <w:fldChar w:fldCharType="end"/>
        </w:r>
      </w:hyperlink>
    </w:p>
    <w:p w14:paraId="67FA25CE" w14:textId="1B720E84"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4" w:history="1">
        <w:r w:rsidR="0011410F" w:rsidRPr="001A3C09">
          <w:rPr>
            <w:rStyle w:val="Hyperlink"/>
            <w:noProof/>
          </w:rPr>
          <w:t>Compromís de Confidencialitat de l'Encarregat</w:t>
        </w:r>
        <w:r w:rsidR="0011410F">
          <w:rPr>
            <w:noProof/>
            <w:webHidden/>
          </w:rPr>
          <w:tab/>
        </w:r>
        <w:r w:rsidR="0011410F">
          <w:rPr>
            <w:noProof/>
            <w:webHidden/>
          </w:rPr>
          <w:fldChar w:fldCharType="begin"/>
        </w:r>
        <w:r w:rsidR="0011410F">
          <w:rPr>
            <w:noProof/>
            <w:webHidden/>
          </w:rPr>
          <w:instrText xml:space="preserve"> PAGEREF _Toc155361114 \h </w:instrText>
        </w:r>
        <w:r w:rsidR="0011410F">
          <w:rPr>
            <w:noProof/>
            <w:webHidden/>
          </w:rPr>
        </w:r>
        <w:r w:rsidR="0011410F">
          <w:rPr>
            <w:noProof/>
            <w:webHidden/>
          </w:rPr>
          <w:fldChar w:fldCharType="separate"/>
        </w:r>
        <w:r w:rsidR="0011410F">
          <w:rPr>
            <w:noProof/>
            <w:webHidden/>
          </w:rPr>
          <w:t>11</w:t>
        </w:r>
        <w:r w:rsidR="0011410F">
          <w:rPr>
            <w:noProof/>
            <w:webHidden/>
          </w:rPr>
          <w:fldChar w:fldCharType="end"/>
        </w:r>
      </w:hyperlink>
    </w:p>
    <w:p w14:paraId="02893DFC" w14:textId="437443A8"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5" w:history="1">
        <w:r w:rsidR="0011410F" w:rsidRPr="001A3C09">
          <w:rPr>
            <w:rStyle w:val="Hyperlink"/>
            <w:noProof/>
          </w:rPr>
          <w:t>Avís i Controls sobre l'Ús dels Subencarregats</w:t>
        </w:r>
        <w:r w:rsidR="0011410F">
          <w:rPr>
            <w:noProof/>
            <w:webHidden/>
          </w:rPr>
          <w:tab/>
        </w:r>
        <w:r w:rsidR="0011410F">
          <w:rPr>
            <w:noProof/>
            <w:webHidden/>
          </w:rPr>
          <w:fldChar w:fldCharType="begin"/>
        </w:r>
        <w:r w:rsidR="0011410F">
          <w:rPr>
            <w:noProof/>
            <w:webHidden/>
          </w:rPr>
          <w:instrText xml:space="preserve"> PAGEREF _Toc155361115 \h </w:instrText>
        </w:r>
        <w:r w:rsidR="0011410F">
          <w:rPr>
            <w:noProof/>
            <w:webHidden/>
          </w:rPr>
        </w:r>
        <w:r w:rsidR="0011410F">
          <w:rPr>
            <w:noProof/>
            <w:webHidden/>
          </w:rPr>
          <w:fldChar w:fldCharType="separate"/>
        </w:r>
        <w:r w:rsidR="0011410F">
          <w:rPr>
            <w:noProof/>
            <w:webHidden/>
          </w:rPr>
          <w:t>11</w:t>
        </w:r>
        <w:r w:rsidR="0011410F">
          <w:rPr>
            <w:noProof/>
            <w:webHidden/>
          </w:rPr>
          <w:fldChar w:fldCharType="end"/>
        </w:r>
      </w:hyperlink>
    </w:p>
    <w:p w14:paraId="661BA078" w14:textId="1FE4EAFE"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6" w:history="1">
        <w:r w:rsidR="0011410F" w:rsidRPr="001A3C09">
          <w:rPr>
            <w:rStyle w:val="Hyperlink"/>
            <w:noProof/>
          </w:rPr>
          <w:t>Institucions educatives</w:t>
        </w:r>
        <w:r w:rsidR="0011410F">
          <w:rPr>
            <w:noProof/>
            <w:webHidden/>
          </w:rPr>
          <w:tab/>
        </w:r>
        <w:r w:rsidR="0011410F">
          <w:rPr>
            <w:noProof/>
            <w:webHidden/>
          </w:rPr>
          <w:fldChar w:fldCharType="begin"/>
        </w:r>
        <w:r w:rsidR="0011410F">
          <w:rPr>
            <w:noProof/>
            <w:webHidden/>
          </w:rPr>
          <w:instrText xml:space="preserve"> PAGEREF _Toc155361116 \h </w:instrText>
        </w:r>
        <w:r w:rsidR="0011410F">
          <w:rPr>
            <w:noProof/>
            <w:webHidden/>
          </w:rPr>
        </w:r>
        <w:r w:rsidR="0011410F">
          <w:rPr>
            <w:noProof/>
            <w:webHidden/>
          </w:rPr>
          <w:fldChar w:fldCharType="separate"/>
        </w:r>
        <w:r w:rsidR="0011410F">
          <w:rPr>
            <w:noProof/>
            <w:webHidden/>
          </w:rPr>
          <w:t>11</w:t>
        </w:r>
        <w:r w:rsidR="0011410F">
          <w:rPr>
            <w:noProof/>
            <w:webHidden/>
          </w:rPr>
          <w:fldChar w:fldCharType="end"/>
        </w:r>
      </w:hyperlink>
    </w:p>
    <w:p w14:paraId="4CE81714" w14:textId="5D7726BB"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7" w:history="1">
        <w:r w:rsidR="0011410F" w:rsidRPr="001A3C09">
          <w:rPr>
            <w:rStyle w:val="Hyperlink"/>
            <w:noProof/>
          </w:rPr>
          <w:t>Contracte de Client del CJIS</w:t>
        </w:r>
        <w:r w:rsidR="0011410F">
          <w:rPr>
            <w:noProof/>
            <w:webHidden/>
          </w:rPr>
          <w:tab/>
        </w:r>
        <w:r w:rsidR="0011410F">
          <w:rPr>
            <w:noProof/>
            <w:webHidden/>
          </w:rPr>
          <w:fldChar w:fldCharType="begin"/>
        </w:r>
        <w:r w:rsidR="0011410F">
          <w:rPr>
            <w:noProof/>
            <w:webHidden/>
          </w:rPr>
          <w:instrText xml:space="preserve"> PAGEREF _Toc155361117 \h </w:instrText>
        </w:r>
        <w:r w:rsidR="0011410F">
          <w:rPr>
            <w:noProof/>
            <w:webHidden/>
          </w:rPr>
        </w:r>
        <w:r w:rsidR="0011410F">
          <w:rPr>
            <w:noProof/>
            <w:webHidden/>
          </w:rPr>
          <w:fldChar w:fldCharType="separate"/>
        </w:r>
        <w:r w:rsidR="0011410F">
          <w:rPr>
            <w:noProof/>
            <w:webHidden/>
          </w:rPr>
          <w:t>12</w:t>
        </w:r>
        <w:r w:rsidR="0011410F">
          <w:rPr>
            <w:noProof/>
            <w:webHidden/>
          </w:rPr>
          <w:fldChar w:fldCharType="end"/>
        </w:r>
      </w:hyperlink>
    </w:p>
    <w:p w14:paraId="7ECA31EE" w14:textId="04B0C4DA"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8" w:history="1">
        <w:r w:rsidR="0011410F" w:rsidRPr="001A3C09">
          <w:rPr>
            <w:rStyle w:val="Hyperlink"/>
            <w:noProof/>
          </w:rPr>
          <w:t>Associat Comercial d'HIPAA</w:t>
        </w:r>
        <w:r w:rsidR="0011410F">
          <w:rPr>
            <w:noProof/>
            <w:webHidden/>
          </w:rPr>
          <w:tab/>
        </w:r>
        <w:r w:rsidR="0011410F">
          <w:rPr>
            <w:noProof/>
            <w:webHidden/>
          </w:rPr>
          <w:fldChar w:fldCharType="begin"/>
        </w:r>
        <w:r w:rsidR="0011410F">
          <w:rPr>
            <w:noProof/>
            <w:webHidden/>
          </w:rPr>
          <w:instrText xml:space="preserve"> PAGEREF _Toc155361118 \h </w:instrText>
        </w:r>
        <w:r w:rsidR="0011410F">
          <w:rPr>
            <w:noProof/>
            <w:webHidden/>
          </w:rPr>
        </w:r>
        <w:r w:rsidR="0011410F">
          <w:rPr>
            <w:noProof/>
            <w:webHidden/>
          </w:rPr>
          <w:fldChar w:fldCharType="separate"/>
        </w:r>
        <w:r w:rsidR="0011410F">
          <w:rPr>
            <w:noProof/>
            <w:webHidden/>
          </w:rPr>
          <w:t>12</w:t>
        </w:r>
        <w:r w:rsidR="0011410F">
          <w:rPr>
            <w:noProof/>
            <w:webHidden/>
          </w:rPr>
          <w:fldChar w:fldCharType="end"/>
        </w:r>
      </w:hyperlink>
    </w:p>
    <w:p w14:paraId="2DEA653B" w14:textId="1F3B3C61"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19" w:history="1">
        <w:r w:rsidR="0011410F" w:rsidRPr="001A3C09">
          <w:rPr>
            <w:rStyle w:val="Hyperlink"/>
            <w:noProof/>
          </w:rPr>
          <w:t>Dades de telecomunicacions</w:t>
        </w:r>
        <w:r w:rsidR="0011410F">
          <w:rPr>
            <w:noProof/>
            <w:webHidden/>
          </w:rPr>
          <w:tab/>
        </w:r>
        <w:r w:rsidR="0011410F">
          <w:rPr>
            <w:noProof/>
            <w:webHidden/>
          </w:rPr>
          <w:fldChar w:fldCharType="begin"/>
        </w:r>
        <w:r w:rsidR="0011410F">
          <w:rPr>
            <w:noProof/>
            <w:webHidden/>
          </w:rPr>
          <w:instrText xml:space="preserve"> PAGEREF _Toc155361119 \h </w:instrText>
        </w:r>
        <w:r w:rsidR="0011410F">
          <w:rPr>
            <w:noProof/>
            <w:webHidden/>
          </w:rPr>
        </w:r>
        <w:r w:rsidR="0011410F">
          <w:rPr>
            <w:noProof/>
            <w:webHidden/>
          </w:rPr>
          <w:fldChar w:fldCharType="separate"/>
        </w:r>
        <w:r w:rsidR="0011410F">
          <w:rPr>
            <w:noProof/>
            <w:webHidden/>
          </w:rPr>
          <w:t>12</w:t>
        </w:r>
        <w:r w:rsidR="0011410F">
          <w:rPr>
            <w:noProof/>
            <w:webHidden/>
          </w:rPr>
          <w:fldChar w:fldCharType="end"/>
        </w:r>
      </w:hyperlink>
    </w:p>
    <w:p w14:paraId="143A6652" w14:textId="48DE16C9"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20" w:history="1">
        <w:r w:rsidR="0011410F" w:rsidRPr="001A3C09">
          <w:rPr>
            <w:rStyle w:val="Hyperlink"/>
            <w:noProof/>
          </w:rPr>
          <w:t>Llei de privadesa del consumidor de Califòrnia (CCPA)</w:t>
        </w:r>
        <w:r w:rsidR="0011410F">
          <w:rPr>
            <w:noProof/>
            <w:webHidden/>
          </w:rPr>
          <w:tab/>
        </w:r>
        <w:r w:rsidR="0011410F">
          <w:rPr>
            <w:noProof/>
            <w:webHidden/>
          </w:rPr>
          <w:fldChar w:fldCharType="begin"/>
        </w:r>
        <w:r w:rsidR="0011410F">
          <w:rPr>
            <w:noProof/>
            <w:webHidden/>
          </w:rPr>
          <w:instrText xml:space="preserve"> PAGEREF _Toc155361120 \h </w:instrText>
        </w:r>
        <w:r w:rsidR="0011410F">
          <w:rPr>
            <w:noProof/>
            <w:webHidden/>
          </w:rPr>
        </w:r>
        <w:r w:rsidR="0011410F">
          <w:rPr>
            <w:noProof/>
            <w:webHidden/>
          </w:rPr>
          <w:fldChar w:fldCharType="separate"/>
        </w:r>
        <w:r w:rsidR="0011410F">
          <w:rPr>
            <w:noProof/>
            <w:webHidden/>
          </w:rPr>
          <w:t>12</w:t>
        </w:r>
        <w:r w:rsidR="0011410F">
          <w:rPr>
            <w:noProof/>
            <w:webHidden/>
          </w:rPr>
          <w:fldChar w:fldCharType="end"/>
        </w:r>
      </w:hyperlink>
    </w:p>
    <w:p w14:paraId="1F74221F" w14:textId="46FA12A5"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21" w:history="1">
        <w:r w:rsidR="0011410F" w:rsidRPr="001A3C09">
          <w:rPr>
            <w:rStyle w:val="Hyperlink"/>
            <w:noProof/>
          </w:rPr>
          <w:t>Dades Biomètriques</w:t>
        </w:r>
        <w:r w:rsidR="0011410F">
          <w:rPr>
            <w:noProof/>
            <w:webHidden/>
          </w:rPr>
          <w:tab/>
        </w:r>
        <w:r w:rsidR="0011410F">
          <w:rPr>
            <w:noProof/>
            <w:webHidden/>
          </w:rPr>
          <w:fldChar w:fldCharType="begin"/>
        </w:r>
        <w:r w:rsidR="0011410F">
          <w:rPr>
            <w:noProof/>
            <w:webHidden/>
          </w:rPr>
          <w:instrText xml:space="preserve"> PAGEREF _Toc155361121 \h </w:instrText>
        </w:r>
        <w:r w:rsidR="0011410F">
          <w:rPr>
            <w:noProof/>
            <w:webHidden/>
          </w:rPr>
        </w:r>
        <w:r w:rsidR="0011410F">
          <w:rPr>
            <w:noProof/>
            <w:webHidden/>
          </w:rPr>
          <w:fldChar w:fldCharType="separate"/>
        </w:r>
        <w:r w:rsidR="0011410F">
          <w:rPr>
            <w:noProof/>
            <w:webHidden/>
          </w:rPr>
          <w:t>12</w:t>
        </w:r>
        <w:r w:rsidR="0011410F">
          <w:rPr>
            <w:noProof/>
            <w:webHidden/>
          </w:rPr>
          <w:fldChar w:fldCharType="end"/>
        </w:r>
      </w:hyperlink>
    </w:p>
    <w:p w14:paraId="454DB9EE" w14:textId="4E84351A"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22" w:history="1">
        <w:r w:rsidR="0011410F" w:rsidRPr="001A3C09">
          <w:rPr>
            <w:rStyle w:val="Hyperlink"/>
            <w:noProof/>
          </w:rPr>
          <w:t>Serveis Professionals Complementaris</w:t>
        </w:r>
        <w:r w:rsidR="0011410F">
          <w:rPr>
            <w:noProof/>
            <w:webHidden/>
          </w:rPr>
          <w:tab/>
        </w:r>
        <w:r w:rsidR="0011410F">
          <w:rPr>
            <w:noProof/>
            <w:webHidden/>
          </w:rPr>
          <w:fldChar w:fldCharType="begin"/>
        </w:r>
        <w:r w:rsidR="0011410F">
          <w:rPr>
            <w:noProof/>
            <w:webHidden/>
          </w:rPr>
          <w:instrText xml:space="preserve"> PAGEREF _Toc155361122 \h </w:instrText>
        </w:r>
        <w:r w:rsidR="0011410F">
          <w:rPr>
            <w:noProof/>
            <w:webHidden/>
          </w:rPr>
        </w:r>
        <w:r w:rsidR="0011410F">
          <w:rPr>
            <w:noProof/>
            <w:webHidden/>
          </w:rPr>
          <w:fldChar w:fldCharType="separate"/>
        </w:r>
        <w:r w:rsidR="0011410F">
          <w:rPr>
            <w:noProof/>
            <w:webHidden/>
          </w:rPr>
          <w:t>12</w:t>
        </w:r>
        <w:r w:rsidR="0011410F">
          <w:rPr>
            <w:noProof/>
            <w:webHidden/>
          </w:rPr>
          <w:fldChar w:fldCharType="end"/>
        </w:r>
      </w:hyperlink>
    </w:p>
    <w:p w14:paraId="51E2C1EA" w14:textId="455F1184" w:rsidR="0011410F" w:rsidRDefault="00470015">
      <w:pPr>
        <w:pStyle w:val="TOC5"/>
        <w:tabs>
          <w:tab w:val="right" w:leader="dot" w:pos="5030"/>
        </w:tabs>
        <w:rPr>
          <w:rFonts w:eastAsiaTheme="minorEastAsia"/>
          <w:noProof/>
          <w:kern w:val="2"/>
          <w:sz w:val="24"/>
          <w:szCs w:val="24"/>
          <w:lang w:val="en-US" w:eastAsia="en-US" w:bidi="ar-SA"/>
          <w14:ligatures w14:val="standardContextual"/>
        </w:rPr>
      </w:pPr>
      <w:hyperlink w:anchor="_Toc155361123" w:history="1">
        <w:r w:rsidR="0011410F" w:rsidRPr="001A3C09">
          <w:rPr>
            <w:rStyle w:val="Hyperlink"/>
            <w:noProof/>
          </w:rPr>
          <w:t>Com posar-se en contacte amb Microsoft</w:t>
        </w:r>
        <w:r w:rsidR="0011410F">
          <w:rPr>
            <w:noProof/>
            <w:webHidden/>
          </w:rPr>
          <w:tab/>
        </w:r>
        <w:r w:rsidR="0011410F">
          <w:rPr>
            <w:noProof/>
            <w:webHidden/>
          </w:rPr>
          <w:fldChar w:fldCharType="begin"/>
        </w:r>
        <w:r w:rsidR="0011410F">
          <w:rPr>
            <w:noProof/>
            <w:webHidden/>
          </w:rPr>
          <w:instrText xml:space="preserve"> PAGEREF _Toc155361123 \h </w:instrText>
        </w:r>
        <w:r w:rsidR="0011410F">
          <w:rPr>
            <w:noProof/>
            <w:webHidden/>
          </w:rPr>
        </w:r>
        <w:r w:rsidR="0011410F">
          <w:rPr>
            <w:noProof/>
            <w:webHidden/>
          </w:rPr>
          <w:fldChar w:fldCharType="separate"/>
        </w:r>
        <w:r w:rsidR="0011410F">
          <w:rPr>
            <w:noProof/>
            <w:webHidden/>
          </w:rPr>
          <w:t>12</w:t>
        </w:r>
        <w:r w:rsidR="0011410F">
          <w:rPr>
            <w:noProof/>
            <w:webHidden/>
          </w:rPr>
          <w:fldChar w:fldCharType="end"/>
        </w:r>
      </w:hyperlink>
    </w:p>
    <w:p w14:paraId="033621C7" w14:textId="7EF653D8" w:rsidR="0011410F" w:rsidRDefault="00470015">
      <w:pPr>
        <w:pStyle w:val="TOC1"/>
        <w:rPr>
          <w:rFonts w:eastAsiaTheme="minorEastAsia"/>
          <w:b w:val="0"/>
          <w:caps w:val="0"/>
          <w:noProof/>
          <w:kern w:val="2"/>
          <w:sz w:val="24"/>
          <w:szCs w:val="24"/>
          <w:lang w:val="en-US" w:eastAsia="en-US" w:bidi="ar-SA"/>
          <w14:ligatures w14:val="standardContextual"/>
        </w:rPr>
      </w:pPr>
      <w:hyperlink w:anchor="_Toc155361124" w:history="1">
        <w:r w:rsidR="0011410F" w:rsidRPr="001A3C09">
          <w:rPr>
            <w:rStyle w:val="Hyperlink"/>
            <w:noProof/>
          </w:rPr>
          <w:t>Apèndix A: Mesures de Seguretat</w:t>
        </w:r>
        <w:r w:rsidR="0011410F">
          <w:rPr>
            <w:noProof/>
            <w:webHidden/>
          </w:rPr>
          <w:tab/>
        </w:r>
        <w:r w:rsidR="0011410F">
          <w:rPr>
            <w:noProof/>
            <w:webHidden/>
          </w:rPr>
          <w:fldChar w:fldCharType="begin"/>
        </w:r>
        <w:r w:rsidR="0011410F">
          <w:rPr>
            <w:noProof/>
            <w:webHidden/>
          </w:rPr>
          <w:instrText xml:space="preserve"> PAGEREF _Toc155361124 \h </w:instrText>
        </w:r>
        <w:r w:rsidR="0011410F">
          <w:rPr>
            <w:noProof/>
            <w:webHidden/>
          </w:rPr>
        </w:r>
        <w:r w:rsidR="0011410F">
          <w:rPr>
            <w:noProof/>
            <w:webHidden/>
          </w:rPr>
          <w:fldChar w:fldCharType="separate"/>
        </w:r>
        <w:r w:rsidR="0011410F">
          <w:rPr>
            <w:noProof/>
            <w:webHidden/>
          </w:rPr>
          <w:t>14</w:t>
        </w:r>
        <w:r w:rsidR="0011410F">
          <w:rPr>
            <w:noProof/>
            <w:webHidden/>
          </w:rPr>
          <w:fldChar w:fldCharType="end"/>
        </w:r>
      </w:hyperlink>
    </w:p>
    <w:p w14:paraId="4EBA74C2" w14:textId="1C761403" w:rsidR="0011410F" w:rsidRDefault="00470015">
      <w:pPr>
        <w:pStyle w:val="TOC1"/>
        <w:rPr>
          <w:rFonts w:eastAsiaTheme="minorEastAsia"/>
          <w:b w:val="0"/>
          <w:caps w:val="0"/>
          <w:noProof/>
          <w:kern w:val="2"/>
          <w:sz w:val="24"/>
          <w:szCs w:val="24"/>
          <w:lang w:val="en-US" w:eastAsia="en-US" w:bidi="ar-SA"/>
          <w14:ligatures w14:val="standardContextual"/>
        </w:rPr>
      </w:pPr>
      <w:hyperlink w:anchor="_Toc155361125" w:history="1">
        <w:r w:rsidR="0011410F" w:rsidRPr="001A3C09">
          <w:rPr>
            <w:rStyle w:val="Hyperlink"/>
            <w:noProof/>
          </w:rPr>
          <w:t>Apèndix B: Titulars de les Dades i Categories de Dades Personals.</w:t>
        </w:r>
        <w:r w:rsidR="0011410F">
          <w:rPr>
            <w:noProof/>
            <w:webHidden/>
          </w:rPr>
          <w:tab/>
        </w:r>
        <w:r w:rsidR="0011410F">
          <w:rPr>
            <w:noProof/>
            <w:webHidden/>
          </w:rPr>
          <w:fldChar w:fldCharType="begin"/>
        </w:r>
        <w:r w:rsidR="0011410F">
          <w:rPr>
            <w:noProof/>
            <w:webHidden/>
          </w:rPr>
          <w:instrText xml:space="preserve"> PAGEREF _Toc155361125 \h </w:instrText>
        </w:r>
        <w:r w:rsidR="0011410F">
          <w:rPr>
            <w:noProof/>
            <w:webHidden/>
          </w:rPr>
        </w:r>
        <w:r w:rsidR="0011410F">
          <w:rPr>
            <w:noProof/>
            <w:webHidden/>
          </w:rPr>
          <w:fldChar w:fldCharType="separate"/>
        </w:r>
        <w:r w:rsidR="0011410F">
          <w:rPr>
            <w:noProof/>
            <w:webHidden/>
          </w:rPr>
          <w:t>17</w:t>
        </w:r>
        <w:r w:rsidR="0011410F">
          <w:rPr>
            <w:noProof/>
            <w:webHidden/>
          </w:rPr>
          <w:fldChar w:fldCharType="end"/>
        </w:r>
      </w:hyperlink>
    </w:p>
    <w:p w14:paraId="621E096C" w14:textId="50B4FD83" w:rsidR="0011410F" w:rsidRDefault="00470015">
      <w:pPr>
        <w:pStyle w:val="TOC1"/>
        <w:rPr>
          <w:rFonts w:eastAsiaTheme="minorEastAsia"/>
          <w:b w:val="0"/>
          <w:caps w:val="0"/>
          <w:noProof/>
          <w:kern w:val="2"/>
          <w:sz w:val="24"/>
          <w:szCs w:val="24"/>
          <w:lang w:val="en-US" w:eastAsia="en-US" w:bidi="ar-SA"/>
          <w14:ligatures w14:val="standardContextual"/>
        </w:rPr>
      </w:pPr>
      <w:hyperlink w:anchor="_Toc155361126" w:history="1">
        <w:r w:rsidR="0011410F" w:rsidRPr="001A3C09">
          <w:rPr>
            <w:rStyle w:val="Hyperlink"/>
            <w:noProof/>
          </w:rPr>
          <w:t>Apèndix C: Annex de Garanties Addicionals</w:t>
        </w:r>
        <w:r w:rsidR="0011410F">
          <w:rPr>
            <w:noProof/>
            <w:webHidden/>
          </w:rPr>
          <w:tab/>
        </w:r>
        <w:r w:rsidR="0011410F">
          <w:rPr>
            <w:noProof/>
            <w:webHidden/>
          </w:rPr>
          <w:fldChar w:fldCharType="begin"/>
        </w:r>
        <w:r w:rsidR="0011410F">
          <w:rPr>
            <w:noProof/>
            <w:webHidden/>
          </w:rPr>
          <w:instrText xml:space="preserve"> PAGEREF _Toc155361126 \h </w:instrText>
        </w:r>
        <w:r w:rsidR="0011410F">
          <w:rPr>
            <w:noProof/>
            <w:webHidden/>
          </w:rPr>
        </w:r>
        <w:r w:rsidR="0011410F">
          <w:rPr>
            <w:noProof/>
            <w:webHidden/>
          </w:rPr>
          <w:fldChar w:fldCharType="separate"/>
        </w:r>
        <w:r w:rsidR="0011410F">
          <w:rPr>
            <w:noProof/>
            <w:webHidden/>
          </w:rPr>
          <w:t>19</w:t>
        </w:r>
        <w:r w:rsidR="0011410F">
          <w:rPr>
            <w:noProof/>
            <w:webHidden/>
          </w:rPr>
          <w:fldChar w:fldCharType="end"/>
        </w:r>
      </w:hyperlink>
    </w:p>
    <w:p w14:paraId="355C6800" w14:textId="2B40871B" w:rsidR="0011410F" w:rsidRDefault="00470015">
      <w:pPr>
        <w:pStyle w:val="TOC1"/>
        <w:rPr>
          <w:rFonts w:eastAsiaTheme="minorEastAsia"/>
          <w:b w:val="0"/>
          <w:caps w:val="0"/>
          <w:noProof/>
          <w:kern w:val="2"/>
          <w:sz w:val="24"/>
          <w:szCs w:val="24"/>
          <w:lang w:val="en-US" w:eastAsia="en-US" w:bidi="ar-SA"/>
          <w14:ligatures w14:val="standardContextual"/>
        </w:rPr>
      </w:pPr>
      <w:hyperlink w:anchor="_Toc155361127" w:history="1">
        <w:r w:rsidR="0011410F" w:rsidRPr="001A3C09">
          <w:rPr>
            <w:rStyle w:val="Hyperlink"/>
            <w:noProof/>
          </w:rPr>
          <w:t>Apèndix 1: Termes de conformitat amb el Reglament General de Protecció de Dades de la Unión Europea</w:t>
        </w:r>
        <w:r w:rsidR="0011410F">
          <w:rPr>
            <w:noProof/>
            <w:webHidden/>
          </w:rPr>
          <w:tab/>
        </w:r>
        <w:r w:rsidR="0011410F">
          <w:rPr>
            <w:noProof/>
            <w:webHidden/>
          </w:rPr>
          <w:fldChar w:fldCharType="begin"/>
        </w:r>
        <w:r w:rsidR="0011410F">
          <w:rPr>
            <w:noProof/>
            <w:webHidden/>
          </w:rPr>
          <w:instrText xml:space="preserve"> PAGEREF _Toc155361127 \h </w:instrText>
        </w:r>
        <w:r w:rsidR="0011410F">
          <w:rPr>
            <w:noProof/>
            <w:webHidden/>
          </w:rPr>
        </w:r>
        <w:r w:rsidR="0011410F">
          <w:rPr>
            <w:noProof/>
            <w:webHidden/>
          </w:rPr>
          <w:fldChar w:fldCharType="separate"/>
        </w:r>
        <w:r w:rsidR="0011410F">
          <w:rPr>
            <w:noProof/>
            <w:webHidden/>
          </w:rPr>
          <w:t>20</w:t>
        </w:r>
        <w:r w:rsidR="0011410F">
          <w:rPr>
            <w:noProof/>
            <w:webHidden/>
          </w:rPr>
          <w:fldChar w:fldCharType="end"/>
        </w:r>
      </w:hyperlink>
    </w:p>
    <w:p w14:paraId="078B3149" w14:textId="350E93D4" w:rsidR="00D70DF3" w:rsidRDefault="00A430D3" w:rsidP="002F3D6C">
      <w:pPr>
        <w:pStyle w:val="TOC1"/>
        <w:sectPr w:rsidR="00D70DF3" w:rsidSect="00413FBE">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1098"/>
      <w:bookmarkStart w:id="6" w:name="Introduction"/>
      <w:r>
        <w:t>Introducció</w:t>
      </w:r>
      <w:bookmarkEnd w:id="2"/>
      <w:bookmarkEnd w:id="3"/>
      <w:bookmarkEnd w:id="4"/>
      <w:bookmarkEnd w:id="5"/>
    </w:p>
    <w:p w14:paraId="6CE39BF0" w14:textId="72D05624"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Les parts accepten que aquest Annex de Protecció de Dades dels Productes i Serveis de Microsoft (</w:t>
      </w:r>
      <w:r w:rsidR="007C4030">
        <w:t>“</w:t>
      </w:r>
      <w:r>
        <w:t>DPA</w:t>
      </w:r>
      <w:r w:rsidR="007C4030">
        <w:t>”</w:t>
      </w:r>
      <w:r>
        <w:t xml:space="preserve">) estableix les seves obligacions pel que fa al tractament i la seguretat de les Dades del Client, les Dades dels Serveis Professionals i les Dades Personals en relació amb els Productes i Serveis. El DPA s'incorpora com a referència a les Condicions del Producte i altres contractes de Microsoft. Les parts també accepten que, tret que existeixi un contracte de Serveis Professionals independent, aquest DPA regeix el tractament i la seguretat de les Dades dels Serveis Professionals. L’ús que el Client faci de Productes que no són de Microsoft es regirà per condicions independents, incloses altres condicions de seguretat i privacitat. </w:t>
      </w:r>
    </w:p>
    <w:p w14:paraId="5FC0419A" w14:textId="77777777" w:rsidR="0071106F" w:rsidRDefault="0071106F" w:rsidP="0071106F">
      <w:pPr>
        <w:pStyle w:val="ProductList-Body"/>
        <w:spacing w:after="120"/>
      </w:pPr>
      <w:bookmarkStart w:id="13" w:name="_Toc42764827"/>
      <w:bookmarkEnd w:id="7"/>
      <w:bookmarkEnd w:id="8"/>
      <w:bookmarkEnd w:id="9"/>
      <w:r>
        <w:t xml:space="preserve">En cas de conflicte o incoherència entre les condicions del DPA i qualsevol altre terme del contracte de llicències per volum del Client o qualsevol altre contracte aplicable relacionat amb els Productes i Serveis (“Contracte del client”), prevaldran les condicions del DPA. Les disposicions de les Condicions del DPA substitueixen qualsevol disposició conflictiva de la Declaració de privadesa de Microsoft que s'apliqui d'una altra manera al tractament de les Dades del Client, les Dades dels Serveis Professionals o les Dades Personals, tal com es defineixen en aquest document. </w:t>
      </w:r>
    </w:p>
    <w:p w14:paraId="6DA1A3A8" w14:textId="77777777" w:rsidR="0071106F" w:rsidRDefault="0071106F" w:rsidP="0071106F">
      <w:pPr>
        <w:pStyle w:val="ProductList-Body"/>
        <w:spacing w:after="120"/>
      </w:pPr>
      <w:r>
        <w:t>Microsoft assumeix els compromisos d'aquest DPA per a tots els Clients que tinguin un contracte de Client existent. Aquests compromisos són vinculants a Microsoft en relació amb el Client independentment de (1) les Condicions del Producte que altrament s'apliquen a qualsevol subscripció o llicència d'un Producte especificat o de (2) qualsevol altre contracte que faci referència a les Condicions del Producte.</w:t>
      </w:r>
    </w:p>
    <w:p w14:paraId="5EBB00B4" w14:textId="77777777" w:rsidR="00DD6D76" w:rsidRPr="00FC77AC" w:rsidRDefault="00DD6D76" w:rsidP="00DD6D76">
      <w:pPr>
        <w:pStyle w:val="ProductList-SubSubSectionHeading"/>
        <w:spacing w:after="120"/>
        <w:outlineLvl w:val="1"/>
      </w:pPr>
      <w:bookmarkStart w:id="14" w:name="_Toc155361099"/>
      <w:r>
        <w:t>Termes del DPA i Actualitzacions Aplicables</w:t>
      </w:r>
      <w:bookmarkEnd w:id="13"/>
      <w:bookmarkEnd w:id="14"/>
    </w:p>
    <w:p w14:paraId="05B621B7" w14:textId="77777777" w:rsidR="00DD1D89" w:rsidRPr="0066689D" w:rsidRDefault="00DD1D89" w:rsidP="00DD1D89">
      <w:pPr>
        <w:pStyle w:val="ProductList-Body"/>
        <w:spacing w:after="120"/>
        <w:ind w:left="187"/>
        <w:outlineLvl w:val="2"/>
        <w:rPr>
          <w:b/>
          <w:color w:val="0072C6"/>
        </w:rPr>
      </w:pPr>
      <w:bookmarkStart w:id="15" w:name="_Hlk40343587"/>
      <w:r>
        <w:rPr>
          <w:b/>
          <w:color w:val="0072C6"/>
        </w:rPr>
        <w:t>Límits sobre les Actualitzacions</w:t>
      </w:r>
    </w:p>
    <w:p w14:paraId="37382A4B" w14:textId="77777777" w:rsidR="00DD1D89" w:rsidRDefault="00DD1D89" w:rsidP="00DD1D89">
      <w:pPr>
        <w:pStyle w:val="ProductList-Body"/>
        <w:spacing w:after="120"/>
        <w:ind w:left="158"/>
      </w:pPr>
      <w:r>
        <w:t>Quan el Client renovi o compri una subscripció nova a un Producte o formalitzi una ordre de treball per a un Servei Professional, s'aplicaran les Condicions del DPA que hi hagi vigents i no canviaran durant la subscripció del Client a aquest producte o el termini d'aquest Servei Professional. Quan el Client obtingui una llicència perpètua per al Programari, s'aplicaran les Condicions del DPA que hi hagi vigents en aquest moment (d'acord amb la mateixa disposició per determinar les Condicions del Producte aplicables vigents en aquest moment per a aquest Programari al contracte del Client) i no canviaran durant la llicència del Client per a aquest Programari.</w:t>
      </w:r>
    </w:p>
    <w:p w14:paraId="2112911C" w14:textId="77777777" w:rsidR="00DD6D76" w:rsidRPr="00FC77AC" w:rsidRDefault="00DD6D76" w:rsidP="00DD6D76">
      <w:pPr>
        <w:pStyle w:val="ProductList-Body"/>
        <w:spacing w:after="120"/>
        <w:ind w:left="187"/>
        <w:outlineLvl w:val="2"/>
      </w:pPr>
      <w:r>
        <w:rPr>
          <w:b/>
          <w:color w:val="0072C6"/>
        </w:rPr>
        <w:t>Característiques, Complements o Programari Relacionat Nous</w:t>
      </w:r>
      <w:bookmarkEnd w:id="15"/>
    </w:p>
    <w:p w14:paraId="6055A2C1" w14:textId="5856A4FC" w:rsidR="00DD6D76" w:rsidRPr="00FC77AC" w:rsidRDefault="00DD6D76" w:rsidP="00DD6D76">
      <w:pPr>
        <w:pStyle w:val="ProductList-Body"/>
        <w:spacing w:after="120"/>
        <w:ind w:left="158"/>
      </w:pPr>
      <w:r>
        <w:t>Independentment dels límits anteriors en les actualitzacions, quan Microsoft presenta característiques, ofertes, complements o programari relacionat que sigui nou (és a dir, que no s'hagi inclòs anteriorment amb els Productes i Serveis), pot proporcionar condicions o fer actualitzacions al DPA que s'apliquin a l'ús que fa el Client d'aquestes característiques, ofertes, complements o programari relacionat nous. Si</w:t>
      </w:r>
      <w:r w:rsidR="00293D00">
        <w:t> </w:t>
      </w:r>
      <w:r>
        <w:t>aquestes condicions inclouen qualsevol canvi material advers a les Condicions del DPA, Microsoft oferirà l'opció al Client d'utilitzar les característiques, ofertes, complements o programari relacionat nous, sense perdre la funcionalitat existent d'un Producte o Servei Professional que estigui disponible amb caràcter general. Si el Client no instal·la ni utilitza les característiques, ofertes, complements o programari relacionat nous, no s'aplicaran les condicions noves corresponents.</w:t>
      </w:r>
    </w:p>
    <w:p w14:paraId="5051C02C" w14:textId="77777777" w:rsidR="00DD6D76" w:rsidRPr="00FC77AC" w:rsidRDefault="00DD6D76" w:rsidP="00DD6D76">
      <w:pPr>
        <w:pStyle w:val="ProductList-Body"/>
        <w:spacing w:after="120"/>
        <w:ind w:left="187"/>
        <w:outlineLvl w:val="2"/>
      </w:pPr>
      <w:r>
        <w:rPr>
          <w:b/>
          <w:color w:val="0072C6"/>
        </w:rPr>
        <w:t>Reglament i Requisits Governamentals</w:t>
      </w:r>
    </w:p>
    <w:p w14:paraId="6B462DB3" w14:textId="21FA9E30" w:rsidR="00DD6D76" w:rsidRPr="00FC77AC" w:rsidRDefault="00DD6D76" w:rsidP="00DD6D76">
      <w:pPr>
        <w:pStyle w:val="ProductList-Body"/>
        <w:spacing w:after="120"/>
        <w:ind w:left="158"/>
      </w:pPr>
      <w:r>
        <w:t>Independentment dels límits esmentats anteriorment relacionats amb les actualitzacions, Microsoft pot modificar o finalitzar un Producte o Servei Professional en qualsevol país o jurisdicció en què hi hagi un requisit o una obligació del govern actual o futura que (1) sotmeti Microsoft a</w:t>
      </w:r>
      <w:r w:rsidR="007A5C30">
        <w:t> </w:t>
      </w:r>
      <w:r>
        <w:t>qualsevol reglament o requisit que no s'apliqui de manera general a les empreses que hi operen, (2) presenti dificultats per a Microsoft per continuar proporcionant el Producte o oferint el Servei Professional sense cap modificació, o (3) faci creure a Microsoft que les Condicions del DPA o el Producte o el Servei Professional poden entrar en conflicte amb qualsevol requisit o obligació d'aquest tipus.</w:t>
      </w:r>
    </w:p>
    <w:p w14:paraId="533F1F74" w14:textId="77777777" w:rsidR="009776B9" w:rsidRPr="00FC77AC" w:rsidRDefault="009776B9" w:rsidP="007829B6">
      <w:pPr>
        <w:pStyle w:val="ProductList-SubSubSectionHeading"/>
        <w:spacing w:after="120"/>
        <w:outlineLvl w:val="1"/>
      </w:pPr>
      <w:bookmarkStart w:id="16" w:name="_Toc155361100"/>
      <w:r>
        <w:t>Notificacions electròniques</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pot proporcionar al Client informació i notificacions sobre Productes i Serveis en format electrònic, com ara per correu, a través del portal d'un Servei Online o d'un lloc web que Microsoft identifiqui. La notificació es proporciona en la data en què la proporciona Microsoft.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1101"/>
      <w:r>
        <w:t>Versions anteriors</w:t>
      </w:r>
      <w:bookmarkEnd w:id="17"/>
      <w:bookmarkEnd w:id="18"/>
      <w:bookmarkEnd w:id="19"/>
      <w:bookmarkEnd w:id="20"/>
    </w:p>
    <w:p w14:paraId="6CA8233C" w14:textId="04CB5FE2" w:rsidR="009776B9" w:rsidRPr="00FC77AC" w:rsidRDefault="00DD6D76" w:rsidP="007829B6">
      <w:pPr>
        <w:pStyle w:val="ProductList-Body"/>
        <w:spacing w:after="120"/>
      </w:pPr>
      <w:r>
        <w:t xml:space="preserve">Les Condicions del DPA proporcionen condicions per a Productes i Serveis que estan disponibles actualment. Per obtenir informació sobre els Termes del DPA, el Client pot consultar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xml:space="preserve"> o posar-se en contacte amb el seu revenedor o el Gestor de Comptes de</w:t>
      </w:r>
      <w:r w:rsidR="00C667D5">
        <w:t> </w:t>
      </w:r>
      <w:r>
        <w:t>Microsoft.</w:t>
      </w:r>
    </w:p>
    <w:bookmarkStart w:id="22" w:name="_Hlk494736247"/>
    <w:bookmarkStart w:id="23" w:name="_Hlk494736381"/>
    <w:p w14:paraId="5CA89841" w14:textId="317097EA" w:rsidR="0074788A" w:rsidRPr="00FC77AC" w:rsidRDefault="00C942A4" w:rsidP="0074788A">
      <w:pPr>
        <w:pStyle w:val="ProductList-Body"/>
        <w:shd w:val="clear" w:color="auto" w:fill="A6A6A6" w:themeFill="background1" w:themeFillShade="A6"/>
        <w:spacing w:after="120"/>
        <w:jc w:val="right"/>
      </w:pPr>
      <w:r>
        <w:fldChar w:fldCharType="begin"/>
      </w:r>
      <w:r w:rsidR="001C360A">
        <w:instrText>HYPERLINK  \l "TableofContents"</w:instrText>
      </w:r>
      <w:r>
        <w:fldChar w:fldCharType="separate"/>
      </w:r>
      <w:r>
        <w:rPr>
          <w:rStyle w:val="Hyperlink"/>
          <w:sz w:val="16"/>
          <w:szCs w:val="16"/>
        </w:rPr>
        <w:t>Índex de continguts</w:t>
      </w:r>
      <w:r>
        <w:fldChar w:fldCharType="end"/>
      </w:r>
      <w:r>
        <w:rPr>
          <w:sz w:val="16"/>
          <w:szCs w:val="16"/>
        </w:rPr>
        <w:t xml:space="preserve"> / </w:t>
      </w:r>
      <w:hyperlink w:anchor="GeneralTerms" w:tooltip="Condicions Generals" w:history="1">
        <w:r>
          <w:rPr>
            <w:rStyle w:val="Hyperlink"/>
            <w:sz w:val="16"/>
            <w:szCs w:val="16"/>
          </w:rPr>
          <w:t>Condicions generals</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413FBE">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1102"/>
      <w:bookmarkStart w:id="28" w:name="Definitions"/>
      <w:bookmarkEnd w:id="22"/>
      <w:bookmarkEnd w:id="23"/>
      <w:r>
        <w:t>Definicions</w:t>
      </w:r>
      <w:bookmarkEnd w:id="24"/>
      <w:bookmarkEnd w:id="25"/>
      <w:bookmarkEnd w:id="26"/>
      <w:bookmarkEnd w:id="27"/>
    </w:p>
    <w:bookmarkEnd w:id="28"/>
    <w:p w14:paraId="2FDA18D2" w14:textId="77777777" w:rsidR="0014723C" w:rsidRDefault="0014723C" w:rsidP="0014723C">
      <w:pPr>
        <w:pStyle w:val="ProductList-Body"/>
        <w:spacing w:after="120"/>
      </w:pPr>
      <w:r>
        <w:t>Els termes en majúscules que s'utilitzin però que no es defineixin en aquest DPA tindran el significat que s'indica al contracte del Client. En aquest DPA s'utilitzen els termes definits següents:</w:t>
      </w:r>
    </w:p>
    <w:p w14:paraId="1D689A74" w14:textId="77777777" w:rsidR="00B0233F" w:rsidRPr="00FC77AC" w:rsidRDefault="00B0233F" w:rsidP="00B0233F">
      <w:pPr>
        <w:pStyle w:val="ProductList-Body"/>
        <w:spacing w:after="120"/>
      </w:pPr>
      <w:r>
        <w:t>“Dades del Client” són totes les dades (inclosos tots els fitxers de text, so, vídeo o imatge) proporcionades a Microsoft pel o en nom del Client mitjançant l’ús del Servei Online. Les Dades del Client no inclouen les Dades dels Serveis Professionals.</w:t>
      </w:r>
    </w:p>
    <w:p w14:paraId="50FA0EF5" w14:textId="4302999A" w:rsidR="00B0233F" w:rsidRPr="00FC77AC" w:rsidRDefault="007C4030" w:rsidP="00B0233F">
      <w:pPr>
        <w:pStyle w:val="ProductList-Body"/>
        <w:spacing w:after="120"/>
      </w:pPr>
      <w:r>
        <w:t>“</w:t>
      </w:r>
      <w:r w:rsidR="00B0233F">
        <w:t>Requisits de Protecció de dades</w:t>
      </w:r>
      <w:r>
        <w:t>”</w:t>
      </w:r>
      <w:r w:rsidR="00B0233F">
        <w:t xml:space="preserve"> fa referència a l'RGPD, a les lleis locals de protecció de dades de la UE/EEE i a qualsevol llei, normativa i altres requisits legals aplicables relacionats amb (a) la privadesa i la seguretat de les dades; i (b) l'ús, la recollida, la conservació, l'emmagatzematge, la</w:t>
      </w:r>
      <w:r w:rsidR="004907C6">
        <w:t> </w:t>
      </w:r>
      <w:r w:rsidR="00B0233F">
        <w:t>seguretat, la revelació, la transferència, l'eliminació i altres tractaments de qualsevol Dada Personal.</w:t>
      </w:r>
    </w:p>
    <w:p w14:paraId="241CBD66" w14:textId="3D0832D1" w:rsidR="00B0233F" w:rsidRPr="00FC77AC" w:rsidRDefault="007C4030" w:rsidP="00B0233F">
      <w:pPr>
        <w:pStyle w:val="ProductList-Body"/>
        <w:spacing w:after="120"/>
      </w:pPr>
      <w:r>
        <w:t>“</w:t>
      </w:r>
      <w:r w:rsidR="00B0233F">
        <w:t>Condicions del DPA</w:t>
      </w:r>
      <w:r>
        <w:t>”</w:t>
      </w:r>
      <w:r w:rsidR="00B0233F">
        <w:t xml:space="preserve"> fa referència a les condicions del DPA i a qualsevol específica del Producte de les Condicions del Producte que complementen o modifiquen específicament les condicions de seguretat i privadesa del DPA per a un Producte específic (o característica d'un Producte). En cas que es produeixi algun conflicte o alguna incoherència entre les Condicions del DPA i aquestes específiques del Producte, regiran les condicions específiques del Producte en relació amb el Producte aplicable (o característica d'aquest Producte). </w:t>
      </w:r>
    </w:p>
    <w:p w14:paraId="6F8084EB" w14:textId="3DF3AC14" w:rsidR="00BD28D7" w:rsidRPr="00FC77AC" w:rsidRDefault="007C4030" w:rsidP="00B0233F">
      <w:pPr>
        <w:pStyle w:val="ProductList-Body"/>
        <w:spacing w:after="120"/>
      </w:pPr>
      <w:r>
        <w:t>“</w:t>
      </w:r>
      <w:r w:rsidR="00B0233F">
        <w:t>RGPD</w:t>
      </w:r>
      <w:r>
        <w:t>”</w:t>
      </w:r>
      <w:r w:rsidR="00B0233F">
        <w:t xml:space="preserve"> fa referència al Reglament (UE) 2016/679 del Parlament Europeu i del Consell del 27 d'abril de 2016 sobre la protecció de les persones físiques pel que fa al tractament de dades personals i a la lliure circulació d’aquestes dades, així com a la derogació de la Directiva 95/46/CE (Reglament General de Protecció de Dades).</w:t>
      </w:r>
    </w:p>
    <w:p w14:paraId="7D9AB736" w14:textId="7182DB19" w:rsidR="00B0233F" w:rsidRPr="00FC77AC" w:rsidRDefault="007C4030" w:rsidP="00B0233F">
      <w:pPr>
        <w:pStyle w:val="ProductList-Body"/>
        <w:spacing w:after="120"/>
      </w:pPr>
      <w:r>
        <w:t>“</w:t>
      </w:r>
      <w:r w:rsidR="00B0233F">
        <w:t>Lleis Locals de Protecció de Dades de la UE/EEE</w:t>
      </w:r>
      <w:r>
        <w:t>”</w:t>
      </w:r>
      <w:r w:rsidR="00B0233F">
        <w:t xml:space="preserve"> fa referència a qualsevol reglament i legislació subordinats que implementen l'RGPD. </w:t>
      </w:r>
    </w:p>
    <w:p w14:paraId="3373858F" w14:textId="7964E67B" w:rsidR="00B0233F" w:rsidRPr="00FC77AC" w:rsidRDefault="00B0233F" w:rsidP="00B0233F">
      <w:pPr>
        <w:pStyle w:val="ProductList-Body"/>
        <w:spacing w:after="120"/>
      </w:pPr>
      <w:r>
        <w:t xml:space="preserve">Les </w:t>
      </w:r>
      <w:r w:rsidR="00FA15DB">
        <w:t>“</w:t>
      </w:r>
      <w:r>
        <w:t>Condicions de l'RGPD</w:t>
      </w:r>
      <w:r w:rsidR="00FA15DB">
        <w:t>”</w:t>
      </w:r>
      <w:r>
        <w:t xml:space="preserve"> són les condicions de l'</w:t>
      </w:r>
      <w:hyperlink w:anchor="Attachment1" w:history="1">
        <w:r>
          <w:rPr>
            <w:rStyle w:val="Hyperlink"/>
          </w:rPr>
          <w:t>Adjunt 1</w:t>
        </w:r>
      </w:hyperlink>
      <w:r>
        <w:t>, en virtut de les quals Microsoft estableix compromisos vinculants en relació amb el</w:t>
      </w:r>
      <w:r w:rsidR="00060E67">
        <w:t> </w:t>
      </w:r>
      <w:r>
        <w:t>tractament que fa de les Dades Personals, d'acord amb l'Article 28 de l'RGPD.</w:t>
      </w:r>
    </w:p>
    <w:p w14:paraId="71D78B00" w14:textId="60CDDD49" w:rsidR="00B0233F" w:rsidRPr="00FC77AC" w:rsidRDefault="007D1F33" w:rsidP="00B0233F">
      <w:pPr>
        <w:pStyle w:val="ProductList-Body"/>
        <w:spacing w:after="120"/>
      </w:pPr>
      <w:r>
        <w:t>“</w:t>
      </w:r>
      <w:r w:rsidR="00B0233F">
        <w:t>Dades Personals</w:t>
      </w:r>
      <w:r>
        <w:t>”</w:t>
      </w:r>
      <w:r w:rsidR="00B0233F">
        <w:t xml:space="preserve"> fa referència a qualsevol informació relacionada amb una persona física identificada o identificable. Es considerarà persona física identificable tota persona la identitat de la qual es pugui determinar, directament o indirecta, en particular mitjançant un identificador, com per exemple un nom, un número d'identificació, dades de localització, un identificador en línia o diversos elements propis de la identitat física, fisiològica, genètica, psíquica, econòmica, cultural o social d’aquesta persona. </w:t>
      </w:r>
    </w:p>
    <w:p w14:paraId="74FC66D9" w14:textId="2D68C160" w:rsidR="00B0233F" w:rsidRPr="00FC77AC" w:rsidRDefault="00A15915" w:rsidP="00B0233F">
      <w:pPr>
        <w:pStyle w:val="ProductList-Body"/>
        <w:spacing w:after="120"/>
      </w:pPr>
      <w:r>
        <w:t>“</w:t>
      </w:r>
      <w:r w:rsidR="00B0233F">
        <w:t>Producte</w:t>
      </w:r>
      <w:r>
        <w:t>”</w:t>
      </w:r>
      <w:r w:rsidR="00B0233F">
        <w:t xml:space="preserve"> té el significat que es proporciona al contracte de llicències per volum. Per facilitar-ne la referència, </w:t>
      </w:r>
      <w:r w:rsidR="00FC0AA7">
        <w:t>“</w:t>
      </w:r>
      <w:r w:rsidR="00B0233F">
        <w:t>Producte</w:t>
      </w:r>
      <w:r w:rsidR="00FC0AA7">
        <w:t>”</w:t>
      </w:r>
      <w:r w:rsidR="00B0233F">
        <w:t xml:space="preserve"> inclou els Serveis Online i el Programari, tal com es defineixen al contracte de llicències per volum. </w:t>
      </w:r>
    </w:p>
    <w:p w14:paraId="120289BF" w14:textId="2E3DF8AC" w:rsidR="00B0233F" w:rsidRPr="00FC77AC" w:rsidRDefault="009A70EA" w:rsidP="00B0233F">
      <w:pPr>
        <w:pStyle w:val="ProductList-Body"/>
        <w:spacing w:after="120"/>
      </w:pPr>
      <w:r>
        <w:t>“</w:t>
      </w:r>
      <w:r w:rsidR="00B0233F">
        <w:t>Productes i Serveis</w:t>
      </w:r>
      <w:r>
        <w:t>”</w:t>
      </w:r>
      <w:r w:rsidR="00B0233F">
        <w:t xml:space="preserve"> fa referència a Productes i Serveis Professionals. La disponibilitat del Producte i el Servei Professional pot variar segons la</w:t>
      </w:r>
      <w:r w:rsidR="00885C95">
        <w:t> </w:t>
      </w:r>
      <w:r w:rsidR="00B0233F">
        <w:t>regió, i l'aplicabilitat d'aquest DPA a Productes i Serveis Professionals està subjecta a les limitacions de la secció Àmbit d'aquest DPA.</w:t>
      </w:r>
    </w:p>
    <w:p w14:paraId="0B38CC35" w14:textId="77777777" w:rsidR="00890EC2" w:rsidRDefault="00890EC2" w:rsidP="00890EC2">
      <w:pPr>
        <w:pStyle w:val="ProductList-Body"/>
        <w:spacing w:after="120"/>
      </w:pPr>
      <w:r>
        <w:t>“Serveis Professionals” fa referència als serveis següents: (a) Serveis de consultoria de Microsoft, que consten de serveis de planificació, assessorament, orientació, migració de dades, implementació i desenvolupament de solucions i programari proporcionats en virtut d'una Ordre de Treball del Microsoft Enterprise Services o, quan s'acordi a la Descripció del projecte, en virtut d'un Contracte d'Acceleració de Càrregues de Treball al Núvol que incorpora aquesta DPA com a referència; i (b) serveis d'assistència tècnica que proporciona Microsoft que ajuden els clients a identificar i resoldre problemes que afecten els Productes, inclosa l'assistència tècnica proporcionada com a part de l'Assistència Unificada de Microsoft o els Serveis d'Assistència Premier (tal com es descriu a la Descripció de l'Assessorament i l'Assistència Tècnica de Serveis o a la Descripció dels Serveis, respectivament), i qualsevol altre servei d'assistència tècnica comercial. Els Serveis Professionals no inclouen els Productes o, només per als efectes de la DPA, els Serveis Professionals Complementaris.</w:t>
      </w:r>
    </w:p>
    <w:p w14:paraId="5706395E" w14:textId="78768E3F" w:rsidR="00B0233F" w:rsidRPr="00FC77AC" w:rsidRDefault="00B0233F" w:rsidP="00B0233F">
      <w:pPr>
        <w:pStyle w:val="ProductList-Body"/>
        <w:spacing w:after="120"/>
      </w:pPr>
      <w:r>
        <w:t>“Dades de Serveis Professionals” són totes les dades (inclosos tots els fitxers de text, so, vídeo, imatge o programari) que el Client o algú en nom seu proporcioni a Microsoft (o que el Client autoritzi Microsoft a obtenir d'un Producte) o que Microsoft obtingui o tracti o bé algú en nom seu a</w:t>
      </w:r>
      <w:r w:rsidR="005406B3">
        <w:t> </w:t>
      </w:r>
      <w:r>
        <w:t xml:space="preserve">través d’una relació que estableixi amb Microsoft per obtenir Serveis Professionals. </w:t>
      </w:r>
    </w:p>
    <w:p w14:paraId="24D3B387" w14:textId="69F2F820" w:rsidR="00B0233F" w:rsidRPr="00FC77AC" w:rsidRDefault="00B0233F" w:rsidP="00B0233F">
      <w:pPr>
        <w:pStyle w:val="ProductList-Body"/>
        <w:spacing w:after="120"/>
      </w:pPr>
      <w:r>
        <w:t xml:space="preserve">El terme </w:t>
      </w:r>
      <w:r w:rsidR="00624C86">
        <w:t>“</w:t>
      </w:r>
      <w:r>
        <w:t>Clàusules Contractuals Tipus de 20</w:t>
      </w:r>
      <w:r w:rsidR="00A303F7">
        <w:t>21</w:t>
      </w:r>
      <w:r w:rsidR="00624C86">
        <w:t>”</w:t>
      </w:r>
      <w:r>
        <w:t xml:space="preserve"> fa referència a les clàusules de protecció de dades estàndard (mòdul de processador a</w:t>
      </w:r>
      <w:r w:rsidR="005406B3">
        <w:t> </w:t>
      </w:r>
      <w:r>
        <w:t>processador) entre Microsoft Ireland Operations Limited i Microsoft Corporation per a la transmissió de dades personals de processadors de l'EEE</w:t>
      </w:r>
      <w:r w:rsidR="005406B3">
        <w:t> </w:t>
      </w:r>
      <w:r>
        <w:t>a encarregats del tractament establerts en altres països que no garanteixen un nivell adequat de protecció de dades, tal com es descriu a</w:t>
      </w:r>
      <w:r w:rsidR="005406B3">
        <w:t> </w:t>
      </w:r>
      <w:r>
        <w:t>l'Article 46 de l'RGPD i segons la decisió 2021/914/EC de la Comissió Europea aprovada el 4 de febrer de 2021.</w:t>
      </w:r>
    </w:p>
    <w:p w14:paraId="689AF67E" w14:textId="6B5AC95C" w:rsidR="00B0233F" w:rsidRPr="00FC77AC" w:rsidRDefault="007E500E" w:rsidP="00B0233F">
      <w:pPr>
        <w:pStyle w:val="ProductList-Body"/>
        <w:spacing w:after="120"/>
      </w:pPr>
      <w:r>
        <w:t>“</w:t>
      </w:r>
      <w:r w:rsidR="00B0233F">
        <w:t>Subencarregat</w:t>
      </w:r>
      <w:r>
        <w:t>”</w:t>
      </w:r>
      <w:r w:rsidR="00B0233F">
        <w:t xml:space="preserve"> fa referència als altres encarregats que Microsoft utilitza per tractar les Dades del Client, les Dades dels Serveis Professionals i les Dades Personals, tal com es descriu a l'Article 28 de l'RGPD.</w:t>
      </w:r>
    </w:p>
    <w:p w14:paraId="1BEF1F4F" w14:textId="04E0C446" w:rsidR="00B0233F" w:rsidRPr="00FC77AC" w:rsidRDefault="007E500E" w:rsidP="00B0233F">
      <w:pPr>
        <w:pStyle w:val="ProductList-Body"/>
        <w:spacing w:after="120"/>
      </w:pPr>
      <w:r>
        <w:t>“</w:t>
      </w:r>
      <w:r w:rsidR="00B0233F">
        <w:t>Serveis Professionals Complementaris</w:t>
      </w:r>
      <w:r>
        <w:t>”</w:t>
      </w:r>
      <w:r w:rsidR="00B0233F">
        <w:t xml:space="preserve"> fa referència a la remissió de sol·licituds d'assistència tècnica a un equip d'enginyeria de Productes per a</w:t>
      </w:r>
      <w:r w:rsidR="008560F9">
        <w:t> </w:t>
      </w:r>
      <w:r w:rsidR="00B0233F">
        <w:t>la</w:t>
      </w:r>
      <w:r w:rsidR="008560F9">
        <w:t> </w:t>
      </w:r>
      <w:r w:rsidR="00B0233F">
        <w:t xml:space="preserve">resolució i altres consultes i assistència tècnica de Microsoft proporcionades en relació amb productes o un contracte de llicència per volum que no s'inclouen a la definició de Serveis Professionals. </w:t>
      </w:r>
    </w:p>
    <w:p w14:paraId="6D4DB565" w14:textId="3F7B8735" w:rsidR="00DD6D76" w:rsidRPr="00FC77AC" w:rsidRDefault="00B0233F" w:rsidP="00B0233F">
      <w:pPr>
        <w:pStyle w:val="ProductList-Body"/>
        <w:spacing w:after="120"/>
      </w:pPr>
      <w:r>
        <w:t xml:space="preserve">Els termes en minúscules que s'utilitzen, però no es defineixen en aquest DPA, com ara </w:t>
      </w:r>
      <w:r w:rsidR="00DE4D86">
        <w:t>“</w:t>
      </w:r>
      <w:r>
        <w:t>violació de les dades personals</w:t>
      </w:r>
      <w:r w:rsidR="00DE4D86">
        <w:t>”</w:t>
      </w:r>
      <w:r>
        <w:t xml:space="preserve">, </w:t>
      </w:r>
      <w:r w:rsidR="00DE4D86">
        <w:t>“</w:t>
      </w:r>
      <w:r>
        <w:t>tractament</w:t>
      </w:r>
      <w:r w:rsidR="00DE4D86">
        <w:t>”</w:t>
      </w:r>
      <w:r>
        <w:t xml:space="preserve">, </w:t>
      </w:r>
      <w:r w:rsidR="00DE4D86">
        <w:t>“</w:t>
      </w:r>
      <w:r>
        <w:t>responsable</w:t>
      </w:r>
      <w:r w:rsidR="00DE4D86">
        <w:t>”</w:t>
      </w:r>
      <w:r>
        <w:t xml:space="preserve">, </w:t>
      </w:r>
      <w:r w:rsidR="00DE4D86">
        <w:t>“</w:t>
      </w:r>
      <w:r>
        <w:t>encarregat del tractament</w:t>
      </w:r>
      <w:r w:rsidR="00DE4D86">
        <w:t>”</w:t>
      </w:r>
      <w:r>
        <w:t xml:space="preserve">, </w:t>
      </w:r>
      <w:r w:rsidR="00693198">
        <w:t>“</w:t>
      </w:r>
      <w:r>
        <w:t>definició de perfils</w:t>
      </w:r>
      <w:r w:rsidR="00693198">
        <w:t>”</w:t>
      </w:r>
      <w:r>
        <w:t xml:space="preserve">, </w:t>
      </w:r>
      <w:r w:rsidR="00693198">
        <w:t>“</w:t>
      </w:r>
      <w:r>
        <w:t>dades personals</w:t>
      </w:r>
      <w:r w:rsidR="00693198">
        <w:t>”</w:t>
      </w:r>
      <w:r>
        <w:t xml:space="preserve"> i </w:t>
      </w:r>
      <w:r w:rsidR="00693198">
        <w:t>“</w:t>
      </w:r>
      <w:r>
        <w:t>titular de les dades</w:t>
      </w:r>
      <w:r w:rsidR="00693198">
        <w:t>”</w:t>
      </w:r>
      <w:r>
        <w:t xml:space="preserve"> tindran el mateix significat que se’ls assigna en l'Article 4 de l'RGPD, independentment de si s'aplica l'RGPD.</w:t>
      </w:r>
    </w:p>
    <w:p w14:paraId="77C9E5E9" w14:textId="3E0EC46C" w:rsidR="00253BA3" w:rsidRPr="00FC77AC" w:rsidRDefault="00470015" w:rsidP="00C35BD5">
      <w:pPr>
        <w:pStyle w:val="ProductList-Body"/>
        <w:shd w:val="clear" w:color="auto" w:fill="A6A6A6" w:themeFill="background1" w:themeFillShade="A6"/>
        <w:spacing w:after="120"/>
        <w:jc w:val="right"/>
      </w:pPr>
      <w:hyperlink w:anchor="TableofContents" w:tooltip="Índex de Continguts" w:history="1">
        <w:r w:rsidR="00FC72B7">
          <w:rPr>
            <w:rStyle w:val="Hyperlink"/>
            <w:sz w:val="16"/>
            <w:szCs w:val="16"/>
          </w:rPr>
          <w:t>Índex de continguts</w:t>
        </w:r>
      </w:hyperlink>
      <w:r w:rsidR="00FC72B7">
        <w:rPr>
          <w:sz w:val="16"/>
          <w:szCs w:val="16"/>
        </w:rPr>
        <w:t xml:space="preserve"> / </w:t>
      </w:r>
      <w:hyperlink w:anchor="GeneralTerms" w:tooltip="Condicions Generals" w:history="1">
        <w:r w:rsidR="00FC72B7">
          <w:rPr>
            <w:rStyle w:val="Hyperlink"/>
            <w:sz w:val="16"/>
            <w:szCs w:val="16"/>
          </w:rPr>
          <w:t>Condicions generals</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1103"/>
      <w:bookmarkStart w:id="33" w:name="GeneralTerms"/>
      <w:r>
        <w:t>Condicions Generals</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1104"/>
      <w:bookmarkEnd w:id="33"/>
      <w:r>
        <w:t>Compliment de les legislacions</w:t>
      </w:r>
      <w:bookmarkEnd w:id="34"/>
    </w:p>
    <w:p w14:paraId="509F82CC" w14:textId="0CEE0502" w:rsidR="00BA0FD4" w:rsidRPr="00FC77AC" w:rsidRDefault="00BA0FD4" w:rsidP="0041679B">
      <w:pPr>
        <w:pStyle w:val="ProductList-Body"/>
        <w:keepNext/>
        <w:spacing w:after="120"/>
      </w:pPr>
      <w:r>
        <w:t>Microsoft complirà totes les lleis i reglaments aplicables a la seva prestació de Productes i Serveis, inclosos els Requisits de Protecció de Dades i</w:t>
      </w:r>
      <w:r w:rsidR="009B5273">
        <w:t> </w:t>
      </w:r>
      <w:r>
        <w:t>la</w:t>
      </w:r>
      <w:r w:rsidR="009B5273">
        <w:t> </w:t>
      </w:r>
      <w:r>
        <w:t>llei en matèria de notificació d'infraccions de seguretat. Tanmateix, Microsoft no és responsable del compliment de cap legislació o regulació aplicable al Client o al seu sector que no sigui aplicable amb caràcter general als proveïdors de serveis de tecnologies de la informació. Microsoft no</w:t>
      </w:r>
      <w:r w:rsidR="009B5273">
        <w:t> </w:t>
      </w:r>
      <w:r>
        <w:t>determina si les dades del Client inclouen informació subjecta a alguna llei o reglament específic. Tots els Incidents de Seguretat estan subjectes als termes sobre Notificació d'Incidents de Seguretat que es presenten més avall.</w:t>
      </w:r>
    </w:p>
    <w:p w14:paraId="7D4647F5" w14:textId="013EF1A6" w:rsidR="00BA0FD4" w:rsidRPr="00FC77AC" w:rsidRDefault="00BA0FD4" w:rsidP="007829B6">
      <w:pPr>
        <w:pStyle w:val="ProductList-Body"/>
        <w:spacing w:after="120"/>
      </w:pPr>
      <w:r>
        <w:t>El Client haurà de complir totes les lleis i reglaments aplicables a l'ús que faci dels Productes i Serveis, incloses les lleis relatives a les dades biomètriques, la confidencialitat de les comunicacions i els Requisits de Protecció de Dades. El Client és responsable de determinar si els Productes i Serveis són adequats per a l'emmagatzematge i el tractament d'informació subjecte a qualsevol llei o reglament, així com d'utilitzar els Productes i</w:t>
      </w:r>
      <w:r w:rsidR="009E0722">
        <w:t> </w:t>
      </w:r>
      <w:r>
        <w:t>Serveis de conformitat amb les seves obligacions legals i normatives. El Client és responsable de respondre qualsevol sol·licitud procedent d'un tercer pel que fa a l'ús que el Client faci dels Productes i Serveis, com, per exemple, una sol·licitud de retirada de continguts en virtut de la llei dels EUA de Propietat Intel·lectual per al Mil·lenni Digital (Digital Millennium Copyright Act) o una altra legislació aplicable.</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1105"/>
      <w:bookmarkStart w:id="40" w:name="DatProtectionTerms"/>
      <w:r>
        <w:t>Condicions de Protecció de Dades</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Aquesta secció del DPA inclou els subapartats següents:</w:t>
      </w:r>
    </w:p>
    <w:p w14:paraId="21E0F4D1" w14:textId="77777777" w:rsidR="00DD6D76" w:rsidRPr="001C2724" w:rsidRDefault="00DD6D76" w:rsidP="00DD6D76">
      <w:pPr>
        <w:pStyle w:val="ProductList-Body"/>
        <w:numPr>
          <w:ilvl w:val="0"/>
          <w:numId w:val="5"/>
        </w:numPr>
        <w:spacing w:after="120"/>
        <w:sectPr w:rsidR="00DD6D76" w:rsidRPr="001C2724" w:rsidSect="00413FBE">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Àmbit</w:t>
      </w:r>
    </w:p>
    <w:p w14:paraId="40503B6A" w14:textId="77777777" w:rsidR="00DD6D76" w:rsidRPr="00FC77AC" w:rsidRDefault="00DD6D76" w:rsidP="00DD6D76">
      <w:pPr>
        <w:pStyle w:val="ProductList-Body"/>
        <w:numPr>
          <w:ilvl w:val="0"/>
          <w:numId w:val="5"/>
        </w:numPr>
      </w:pPr>
      <w:r>
        <w:t>Natura del Tractament de Dades; Control</w:t>
      </w:r>
    </w:p>
    <w:p w14:paraId="610419A9" w14:textId="77777777" w:rsidR="00DD6D76" w:rsidRPr="00FC77AC" w:rsidRDefault="00DD6D76" w:rsidP="00DD6D76">
      <w:pPr>
        <w:pStyle w:val="ProductList-Body"/>
        <w:numPr>
          <w:ilvl w:val="0"/>
          <w:numId w:val="5"/>
        </w:numPr>
      </w:pPr>
      <w:r>
        <w:t>Revelació de les Dades Processades</w:t>
      </w:r>
    </w:p>
    <w:p w14:paraId="75596586" w14:textId="77777777" w:rsidR="00DD6D76" w:rsidRPr="00FC77AC" w:rsidRDefault="00DD6D76" w:rsidP="00DD6D76">
      <w:pPr>
        <w:pStyle w:val="ProductList-Body"/>
        <w:numPr>
          <w:ilvl w:val="0"/>
          <w:numId w:val="5"/>
        </w:numPr>
      </w:pPr>
      <w:r>
        <w:t>Tractament de Dades Personals; RGPD</w:t>
      </w:r>
    </w:p>
    <w:p w14:paraId="0198AC8F" w14:textId="77777777" w:rsidR="00DD6D76" w:rsidRPr="00FC77AC" w:rsidRDefault="00DD6D76" w:rsidP="00DD6D76">
      <w:pPr>
        <w:pStyle w:val="ProductList-Body"/>
        <w:numPr>
          <w:ilvl w:val="0"/>
          <w:numId w:val="5"/>
        </w:numPr>
      </w:pPr>
      <w:r>
        <w:t>Seguretat de Dades</w:t>
      </w:r>
    </w:p>
    <w:p w14:paraId="5920AC8F" w14:textId="77777777" w:rsidR="00DD6D76" w:rsidRPr="00FC77AC" w:rsidRDefault="00DD6D76" w:rsidP="00DD6D76">
      <w:pPr>
        <w:pStyle w:val="ProductList-Body"/>
        <w:numPr>
          <w:ilvl w:val="0"/>
          <w:numId w:val="5"/>
        </w:numPr>
      </w:pPr>
      <w:r>
        <w:t>Notificació d'Incidents de Seguretat</w:t>
      </w:r>
    </w:p>
    <w:p w14:paraId="5588D625" w14:textId="77777777" w:rsidR="00DD6D76" w:rsidRPr="00FC77AC" w:rsidRDefault="00DD6D76" w:rsidP="00DD6D76">
      <w:pPr>
        <w:pStyle w:val="ProductList-Body"/>
        <w:numPr>
          <w:ilvl w:val="0"/>
          <w:numId w:val="5"/>
        </w:numPr>
      </w:pPr>
      <w:r>
        <w:t>Ubicació i Transmissions de Dades</w:t>
      </w:r>
    </w:p>
    <w:p w14:paraId="7D8C39D5" w14:textId="77777777" w:rsidR="00DD6D76" w:rsidRPr="00FC77AC" w:rsidRDefault="00DD6D76" w:rsidP="00DD6D76">
      <w:pPr>
        <w:pStyle w:val="ProductList-Body"/>
        <w:numPr>
          <w:ilvl w:val="0"/>
          <w:numId w:val="5"/>
        </w:numPr>
      </w:pPr>
      <w:r>
        <w:t>Retenció i Supressió de Dades</w:t>
      </w:r>
    </w:p>
    <w:p w14:paraId="07938BE8" w14:textId="77777777" w:rsidR="00DD6D76" w:rsidRPr="00FC77AC" w:rsidRDefault="00DD6D76" w:rsidP="00DD6D76">
      <w:pPr>
        <w:pStyle w:val="ProductList-Body"/>
        <w:numPr>
          <w:ilvl w:val="0"/>
          <w:numId w:val="5"/>
        </w:numPr>
      </w:pPr>
      <w:r>
        <w:t>Compromís de Confidencialitat de l'Encarregat</w:t>
      </w:r>
    </w:p>
    <w:p w14:paraId="426AE992" w14:textId="681B8EC4" w:rsidR="00DD6D76" w:rsidRPr="00FC77AC" w:rsidRDefault="00DD6D76" w:rsidP="00DD6D76">
      <w:pPr>
        <w:pStyle w:val="ProductList-Body"/>
        <w:numPr>
          <w:ilvl w:val="0"/>
          <w:numId w:val="5"/>
        </w:numPr>
      </w:pPr>
      <w:r>
        <w:t>Avís i Controls sobre l'Ús dels Subencarregats</w:t>
      </w:r>
    </w:p>
    <w:p w14:paraId="1A8F58EA" w14:textId="77777777" w:rsidR="00DD6D76" w:rsidRPr="00FC77AC" w:rsidRDefault="00DD6D76" w:rsidP="00DD6D76">
      <w:pPr>
        <w:pStyle w:val="ProductList-Body"/>
        <w:numPr>
          <w:ilvl w:val="0"/>
          <w:numId w:val="5"/>
        </w:numPr>
      </w:pPr>
      <w:r>
        <w:t>Institucions educatives</w:t>
      </w:r>
    </w:p>
    <w:p w14:paraId="0852B871" w14:textId="77777777" w:rsidR="00DD6D76" w:rsidRPr="00FC77AC" w:rsidRDefault="00DD6D76" w:rsidP="00DD6D76">
      <w:pPr>
        <w:pStyle w:val="ProductList-Body"/>
        <w:numPr>
          <w:ilvl w:val="0"/>
          <w:numId w:val="5"/>
        </w:numPr>
      </w:pPr>
      <w:r>
        <w:t>Contracte de Client del CJIS</w:t>
      </w:r>
    </w:p>
    <w:p w14:paraId="687A79B3" w14:textId="77777777" w:rsidR="00DD6D76" w:rsidRDefault="00DD6D76" w:rsidP="00DD6D76">
      <w:pPr>
        <w:pStyle w:val="ProductList-Body"/>
        <w:numPr>
          <w:ilvl w:val="0"/>
          <w:numId w:val="5"/>
        </w:numPr>
      </w:pPr>
      <w:r>
        <w:t>Associat Comercial d'HIPAA</w:t>
      </w:r>
    </w:p>
    <w:p w14:paraId="11005490" w14:textId="54B8D2E8" w:rsidR="00884B5E" w:rsidRPr="00FC77AC" w:rsidRDefault="00884B5E" w:rsidP="00DD6D76">
      <w:pPr>
        <w:pStyle w:val="ProductList-Body"/>
        <w:numPr>
          <w:ilvl w:val="0"/>
          <w:numId w:val="5"/>
        </w:numPr>
      </w:pPr>
      <w:r>
        <w:t>Dades de telecomunicacions</w:t>
      </w:r>
    </w:p>
    <w:p w14:paraId="3D9BC023" w14:textId="0440E78C" w:rsidR="00DD6D76" w:rsidRPr="00FC77AC" w:rsidRDefault="00DD6D76" w:rsidP="00DD6D76">
      <w:pPr>
        <w:pStyle w:val="ProductList-Body"/>
        <w:numPr>
          <w:ilvl w:val="0"/>
          <w:numId w:val="5"/>
        </w:numPr>
      </w:pPr>
      <w:r>
        <w:t xml:space="preserve">Llei de privadesa del consumidor de Califòrnia (CCPA) </w:t>
      </w:r>
    </w:p>
    <w:p w14:paraId="1B26DF13" w14:textId="77777777" w:rsidR="00DD6D76" w:rsidRPr="00FC77AC" w:rsidRDefault="00DD6D76" w:rsidP="00DD6D76">
      <w:pPr>
        <w:pStyle w:val="ProductList-Body"/>
        <w:numPr>
          <w:ilvl w:val="0"/>
          <w:numId w:val="5"/>
        </w:numPr>
      </w:pPr>
      <w:r>
        <w:t>Dades Biomètriques</w:t>
      </w:r>
    </w:p>
    <w:p w14:paraId="406ABF0E" w14:textId="33BA9C1F" w:rsidR="002E2EC1" w:rsidRPr="00FC77AC" w:rsidRDefault="002E2EC1" w:rsidP="00DD6D76">
      <w:pPr>
        <w:pStyle w:val="ProductList-Body"/>
        <w:numPr>
          <w:ilvl w:val="0"/>
          <w:numId w:val="5"/>
        </w:numPr>
      </w:pPr>
      <w:r>
        <w:t>Serveis Professionals Complementaris</w:t>
      </w:r>
    </w:p>
    <w:p w14:paraId="3D48A602" w14:textId="77777777" w:rsidR="00DD6D76" w:rsidRPr="00FC77AC" w:rsidRDefault="00DD6D76" w:rsidP="00DD6D76">
      <w:pPr>
        <w:pStyle w:val="ProductList-Body"/>
        <w:numPr>
          <w:ilvl w:val="0"/>
          <w:numId w:val="5"/>
        </w:numPr>
      </w:pPr>
      <w:r>
        <w:t>Com posar-se en contacte amb Microsoft</w:t>
      </w:r>
    </w:p>
    <w:p w14:paraId="09D2EA5B" w14:textId="7B7561F9" w:rsidR="00DD6D76" w:rsidRPr="00FC77AC" w:rsidRDefault="00DD6D76" w:rsidP="00DD6D76">
      <w:pPr>
        <w:pStyle w:val="ProductList-Body"/>
        <w:numPr>
          <w:ilvl w:val="0"/>
          <w:numId w:val="5"/>
        </w:numPr>
      </w:pPr>
      <w:r>
        <w:t>Apèndix A: Mesures de Seguretat</w:t>
      </w:r>
    </w:p>
    <w:p w14:paraId="7379A383" w14:textId="77777777" w:rsidR="00E3608A" w:rsidRPr="00FC77AC" w:rsidRDefault="00E3608A" w:rsidP="00E3608A">
      <w:pPr>
        <w:pStyle w:val="ProductList-Body"/>
        <w:numPr>
          <w:ilvl w:val="0"/>
          <w:numId w:val="5"/>
        </w:numPr>
      </w:pPr>
      <w:r>
        <w:t>Apèndix B: Titulars de les Dades i Categories de Dades Personals.</w:t>
      </w:r>
    </w:p>
    <w:p w14:paraId="4F3F3E86" w14:textId="3B4E27C1" w:rsidR="007B2B15" w:rsidRPr="00FC77AC" w:rsidRDefault="00E3608A">
      <w:pPr>
        <w:pStyle w:val="ProductList-Body"/>
        <w:numPr>
          <w:ilvl w:val="0"/>
          <w:numId w:val="5"/>
        </w:numPr>
      </w:pPr>
      <w:r>
        <w:t>Apèndix C: Annex de Garanties Addicionals.</w:t>
      </w:r>
    </w:p>
    <w:p w14:paraId="271566DB" w14:textId="43720FBF" w:rsidR="004C2B10" w:rsidRPr="001C2724" w:rsidRDefault="004C2B10" w:rsidP="00C35BD5">
      <w:pPr>
        <w:pStyle w:val="ProductList-Body"/>
        <w:ind w:left="720"/>
        <w:sectPr w:rsidR="004C2B10" w:rsidRPr="001C2724" w:rsidSect="00413FBE">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1106"/>
      <w:r>
        <w:t>Àmbit</w:t>
      </w:r>
      <w:bookmarkEnd w:id="41"/>
      <w:bookmarkEnd w:id="42"/>
      <w:bookmarkEnd w:id="43"/>
      <w:bookmarkEnd w:id="44"/>
      <w:bookmarkEnd w:id="45"/>
      <w:bookmarkEnd w:id="46"/>
      <w:bookmarkEnd w:id="47"/>
    </w:p>
    <w:p w14:paraId="210C3D41" w14:textId="37BF75E9" w:rsidR="00E122BB" w:rsidRPr="00FC77AC" w:rsidRDefault="00DD6D76" w:rsidP="007829B6">
      <w:pPr>
        <w:pStyle w:val="ProductList-Body"/>
        <w:spacing w:after="120"/>
      </w:pPr>
      <w:r>
        <w:t>Les Condicions del DPA s'apliquen a tots els Productes i Serveis, excepte com es descrigui en aquesta secció.</w:t>
      </w:r>
    </w:p>
    <w:p w14:paraId="2C20BBC3" w14:textId="77777777" w:rsidR="00604596" w:rsidRPr="00604596" w:rsidRDefault="00604596" w:rsidP="00604596">
      <w:pPr>
        <w:pStyle w:val="ProductList-Body"/>
        <w:spacing w:after="120"/>
      </w:pPr>
      <w:r w:rsidRPr="00604596">
        <w:t>Les Condicions del DPA no s'apliquen a cap Producte o Servei Professional que s'identifiqui específicament com a exclòs, o en la mesura que s'identifiqui com a exclòs, a les Condicions del Producte o a l'ordre de treball aplicable, que es regeixen per les condicions de seguretat i privacitat de les condicions aplicables específiques del Producte o de l'ordre de treball.</w:t>
      </w:r>
    </w:p>
    <w:p w14:paraId="68A4C943" w14:textId="4B000A84" w:rsidR="00CC3CFE" w:rsidRPr="00FC77AC" w:rsidRDefault="00CC3CFE" w:rsidP="00CC3CFE">
      <w:pPr>
        <w:pStyle w:val="ProductList-Body"/>
        <w:spacing w:after="120"/>
      </w:pPr>
      <w:r>
        <w:t>Per motius de claredat, les Condicions del DPA només s'apliquen al tractament de dades en entorns que controla Microsoft i Subencarregats de Microsoft. Inclou dades que envien a Microsoft Productes i Serveis, però no inclou dades que es conserven a l'entorn local del Client ni en cap entorn operatiu de tercers seleccionat del Client.</w:t>
      </w:r>
    </w:p>
    <w:p w14:paraId="6A03C276" w14:textId="3188CF90" w:rsidR="00024B65" w:rsidRPr="00FC77AC" w:rsidRDefault="00024B65" w:rsidP="00024B65">
      <w:pPr>
        <w:pStyle w:val="ProductList-Body"/>
        <w:spacing w:after="120"/>
      </w:pPr>
      <w:r>
        <w:t xml:space="preserve">Per als Serveis Professionals Complementaris, Microsoft només assumeix els compromisos de la secció Serveis Professionals Complementaris que hi ha a continuació. </w:t>
      </w:r>
    </w:p>
    <w:p w14:paraId="1EF8D185" w14:textId="7E4F8D99" w:rsidR="00E122BB" w:rsidRPr="00FC77AC" w:rsidRDefault="00C85435" w:rsidP="007829B6">
      <w:pPr>
        <w:pStyle w:val="ProductList-Body"/>
        <w:spacing w:after="120"/>
      </w:pPr>
      <w:r>
        <w:t>Les versions preliminars poden utilitzar menys mesures de seguretat i privacitat de les habituals als Productes i Serveis, o bé utilitzar-ne de diferents. Llevat que s'indiqui el contrari, el Client no ha d'utilitzar les Versions Preliminars per a tractar les Dades Personals ni altres dades que estiguin subjectes a requisits de compliment legal i normatiu. En el cas dels Productes, Les Condicions següents d'aquest DPA no s'apliquen a les Versions Preliminars: Tractament de Dades Personals; RGPD, Seguretat de Dades i Associat Comercial d'HIPAA. Quant als Serveis Professionals, les ofertes designades com a Versions Preliminars o Versió Limitada només compleixen les condicions dels Serveis Professionals Complementaris.</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1107"/>
      <w:bookmarkStart w:id="50" w:name="_Toc507768552"/>
      <w:bookmarkStart w:id="51" w:name="_Toc8395012"/>
      <w:r>
        <w:t xml:space="preserve">Natura del Tractament </w:t>
      </w:r>
      <w:bookmarkStart w:id="52" w:name="_Toc6563799"/>
      <w:bookmarkStart w:id="53" w:name="_Toc21617017"/>
      <w:r>
        <w:t>de Dades; Control</w:t>
      </w:r>
      <w:bookmarkEnd w:id="48"/>
      <w:bookmarkEnd w:id="49"/>
      <w:bookmarkEnd w:id="52"/>
      <w:bookmarkEnd w:id="53"/>
    </w:p>
    <w:p w14:paraId="2B094C3F" w14:textId="52773D23" w:rsidR="00C85435" w:rsidRPr="00FC77AC" w:rsidRDefault="0072723D" w:rsidP="007829B6">
      <w:pPr>
        <w:pStyle w:val="ProductList-Body"/>
        <w:spacing w:after="120"/>
      </w:pPr>
      <w:r>
        <w:t>Microsoft utilitzarà i tractarà d'una altra manera les Dades del Client, dels Serveis Professionals i Personals només com es descriu i segons les limitacions proporcionades a continuació (a) per prestar els Productes i Serveis al Client d'acord amb les instruccions documentades del Client i</w:t>
      </w:r>
      <w:r w:rsidR="00231985">
        <w:t> </w:t>
      </w:r>
      <w:r>
        <w:t>(b)</w:t>
      </w:r>
      <w:r w:rsidR="00231985">
        <w:t> </w:t>
      </w:r>
      <w:r>
        <w:t>per a les operacions comercials relacionades amb el lliurament dels Productes i Serveis al Client. Pel que fa a les parts, el Client conserva tots els drets, la titularitat i els interessos respecte a les Dades del Client i dels Serveis Professionals. Microsoft no adquireix cap dret sobre les Dades del</w:t>
      </w:r>
      <w:r w:rsidR="00231985">
        <w:t> </w:t>
      </w:r>
      <w:r>
        <w:t>Client i dels Serveis Professionals, excepte els drets que el Client concedeix a Microsoft en aquesta secció. Aquest paràgraf no afecta els drets de Microsoft sobre el programari o els serveis que Microsoft llicencia al Client.</w:t>
      </w:r>
    </w:p>
    <w:p w14:paraId="72E1A929" w14:textId="481FE013" w:rsidR="00590619" w:rsidRPr="00FC77AC" w:rsidRDefault="00590619" w:rsidP="00590619">
      <w:pPr>
        <w:tabs>
          <w:tab w:val="left" w:pos="9849"/>
        </w:tabs>
      </w:pP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Processament de la prestació </w:t>
      </w:r>
      <w:bookmarkEnd w:id="54"/>
      <w:r>
        <w:rPr>
          <w:b/>
          <w:color w:val="0072C6"/>
        </w:rPr>
        <w:t xml:space="preserve">dels </w:t>
      </w:r>
      <w:bookmarkEnd w:id="55"/>
      <w:r>
        <w:rPr>
          <w:b/>
          <w:color w:val="0072C6"/>
        </w:rPr>
        <w:t>Productes i Serveis al Client</w:t>
      </w:r>
    </w:p>
    <w:p w14:paraId="38AED162" w14:textId="4DCA7887" w:rsidR="00C85435" w:rsidRPr="00FC77AC" w:rsidRDefault="00C85435" w:rsidP="00C35BD5">
      <w:pPr>
        <w:pStyle w:val="ProductList-Body"/>
        <w:keepNext/>
        <w:ind w:left="158"/>
      </w:pPr>
      <w:r>
        <w:rPr>
          <w:rFonts w:ascii="Calibri" w:eastAsia="Calibri" w:hAnsi="Calibri" w:cs="Arial"/>
        </w:rPr>
        <w:t xml:space="preserve">Per a les finalitats d'aquest DPA, s'entén el següent per </w:t>
      </w:r>
      <w:r w:rsidR="008E4938">
        <w:rPr>
          <w:rFonts w:ascii="Calibri" w:eastAsia="Calibri" w:hAnsi="Calibri" w:cs="Arial"/>
        </w:rPr>
        <w:t>“</w:t>
      </w:r>
      <w:r>
        <w:rPr>
          <w:rFonts w:ascii="Calibri" w:eastAsia="Calibri" w:hAnsi="Calibri" w:cs="Arial"/>
        </w:rPr>
        <w:t>proporcionar</w:t>
      </w:r>
      <w:r w:rsidR="008E4938">
        <w:rPr>
          <w:rFonts w:ascii="Calibri" w:eastAsia="Calibri" w:hAnsi="Calibri" w:cs="Arial"/>
        </w:rPr>
        <w:t>”</w:t>
      </w:r>
      <w:r>
        <w:rPr>
          <w:rFonts w:ascii="Calibri" w:eastAsia="Calibri" w:hAnsi="Calibri" w:cs="Arial"/>
        </w:rPr>
        <w:t xml:space="preserve"> un Producte:</w:t>
      </w:r>
    </w:p>
    <w:p w14:paraId="25A37013" w14:textId="0CA6C8B0" w:rsidR="00C85435" w:rsidRPr="00FC77AC" w:rsidRDefault="00C85435" w:rsidP="00F1097D">
      <w:pPr>
        <w:pStyle w:val="ProductList-Body"/>
        <w:numPr>
          <w:ilvl w:val="0"/>
          <w:numId w:val="7"/>
        </w:numPr>
      </w:pPr>
      <w:r>
        <w:rPr>
          <w:rFonts w:ascii="Calibri" w:eastAsia="Calibri" w:hAnsi="Calibri" w:cs="Arial"/>
        </w:rPr>
        <w:t>Lliurar funcionalitats com a llicenciades, configurades</w:t>
      </w:r>
      <w:r>
        <w:rPr>
          <w:rFonts w:ascii="Calibri" w:hAnsi="Calibri"/>
        </w:rPr>
        <w:t xml:space="preserve"> i </w:t>
      </w:r>
      <w:bookmarkEnd w:id="56"/>
      <w:bookmarkEnd w:id="57"/>
      <w:r>
        <w:rPr>
          <w:rFonts w:ascii="Calibri" w:eastAsia="Calibri" w:hAnsi="Calibri" w:cs="Arial"/>
        </w:rPr>
        <w:t xml:space="preserve">utilitzades pel Client i els seus usuaris, com ara proporcionar experiències d'usuari personalitzades.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Solucionar problemes (evitar, detectar i reparar problemes).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Mantenir els Productes actualitzats i en funcionament, i millorar la </w:t>
      </w:r>
      <w:r>
        <w:t>productivitat de l'usuari,</w:t>
      </w:r>
      <w:r>
        <w:rPr>
          <w:rFonts w:ascii="Calibri" w:eastAsia="Calibri" w:hAnsi="Calibri" w:cs="Arial"/>
        </w:rPr>
        <w:t xml:space="preserve"> la fiabilitat, l'eficàcia, la qualitat i la seguretat.</w:t>
      </w:r>
    </w:p>
    <w:p w14:paraId="67A5736F" w14:textId="47F234FD" w:rsidR="004D3218" w:rsidRPr="00FC77AC" w:rsidRDefault="004D3218" w:rsidP="004D3218">
      <w:pPr>
        <w:pStyle w:val="ProductList-Body"/>
        <w:ind w:left="158"/>
      </w:pPr>
      <w:r>
        <w:rPr>
          <w:rFonts w:ascii="Calibri" w:eastAsia="Calibri" w:hAnsi="Calibri" w:cs="Arial"/>
        </w:rPr>
        <w:t xml:space="preserve">Per a les finalitats d'aquest DPA, s'entén el següent per </w:t>
      </w:r>
      <w:r w:rsidR="007D3B2C">
        <w:rPr>
          <w:rFonts w:ascii="Calibri" w:eastAsia="Calibri" w:hAnsi="Calibri" w:cs="Arial"/>
        </w:rPr>
        <w:t>“</w:t>
      </w:r>
      <w:r>
        <w:rPr>
          <w:rFonts w:ascii="Calibri" w:eastAsia="Calibri" w:hAnsi="Calibri" w:cs="Arial"/>
        </w:rPr>
        <w:t>prestar</w:t>
      </w:r>
      <w:r w:rsidR="007D3B2C">
        <w:rPr>
          <w:rFonts w:ascii="Calibri" w:eastAsia="Calibri" w:hAnsi="Calibri" w:cs="Arial"/>
        </w:rPr>
        <w:t>”</w:t>
      </w:r>
      <w:r>
        <w:rPr>
          <w:rFonts w:ascii="Calibri" w:eastAsia="Calibri" w:hAnsi="Calibri" w:cs="Arial"/>
        </w:rPr>
        <w:t xml:space="preserve"> un Servei Professionals:</w:t>
      </w:r>
    </w:p>
    <w:p w14:paraId="514A4E40" w14:textId="5A93703D" w:rsidR="004D3218" w:rsidRPr="00FC77AC" w:rsidRDefault="004D3218" w:rsidP="004D3218">
      <w:pPr>
        <w:pStyle w:val="ProductList-Body"/>
        <w:numPr>
          <w:ilvl w:val="0"/>
          <w:numId w:val="7"/>
        </w:numPr>
        <w:tabs>
          <w:tab w:val="clear" w:pos="158"/>
        </w:tabs>
        <w:ind w:left="922"/>
      </w:pPr>
      <w:r>
        <w:t>Oferir Serveis Professionals, entre els quals s'inclou l'assistència tècnica, la planificació professional, l'assessorament, l'orientació, la</w:t>
      </w:r>
      <w:r w:rsidR="00B87314">
        <w:t> </w:t>
      </w:r>
      <w:r>
        <w:t>migració de dades, implementacions i serveis de desenvolupament de solucions i programari.</w:t>
      </w:r>
    </w:p>
    <w:p w14:paraId="2AA8E0CB" w14:textId="1BB19ACB" w:rsidR="004D3218" w:rsidRPr="00FC77AC" w:rsidRDefault="004D3218" w:rsidP="004D3218">
      <w:pPr>
        <w:pStyle w:val="ProductList-Body"/>
        <w:numPr>
          <w:ilvl w:val="0"/>
          <w:numId w:val="7"/>
        </w:numPr>
        <w:tabs>
          <w:tab w:val="clear" w:pos="158"/>
        </w:tabs>
        <w:ind w:left="922"/>
      </w:pPr>
      <w:r>
        <w:t>Solucionar problemes (evitar, detectar, investigar, mitigar i reparar problemes, inclosos els Incidents de Seguretat i els problemes identificats als Serveis Professionals o els Productes pertinents durant la prestació dels Serveis Professionals); i</w:t>
      </w:r>
    </w:p>
    <w:p w14:paraId="7EB6FDAD" w14:textId="5B47DB62" w:rsidR="004D3218" w:rsidRPr="00FC77AC" w:rsidRDefault="007821BC" w:rsidP="002369FF">
      <w:pPr>
        <w:pStyle w:val="ProductList-Body"/>
        <w:numPr>
          <w:ilvl w:val="0"/>
          <w:numId w:val="7"/>
        </w:numPr>
        <w:tabs>
          <w:tab w:val="clear" w:pos="158"/>
        </w:tabs>
        <w:spacing w:after="120"/>
        <w:ind w:left="922"/>
      </w:pPr>
      <w:r>
        <w:t>Millorar el lliurament, l'eficàcia, la qualitat i la seguretat dels Serveis Professionals i els Productes subjacents segons els problemes identificats durant la prestació dels Serveis Professionals, inclosa la correcció dels defectes de programari i el manteniment dels Productes i Serveis actualitzats i en funcionament.</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En cada cas, la prestació dels Productes i Serveis es realitza en vista d'obligacions de seguretat segons els Requisits de Protecció de Dades.</w:t>
      </w:r>
    </w:p>
    <w:p w14:paraId="0AA7F597" w14:textId="4D6006ED" w:rsidR="00C85435" w:rsidRPr="00FC77AC" w:rsidRDefault="00C85435" w:rsidP="007829B6">
      <w:pPr>
        <w:pStyle w:val="ProductList-Body"/>
        <w:spacing w:after="120"/>
        <w:ind w:left="158"/>
      </w:pPr>
      <w:r>
        <w:t>En prestar els Productes i Serveis, Microsoft no utilitzarà ni tractarà de cap altra manera les Dades del Client, dels Serveis Professionals o</w:t>
      </w:r>
      <w:r w:rsidR="00D67F99">
        <w:t> </w:t>
      </w:r>
      <w:r>
        <w:t>Personals per a: (a) definir perfils d'usuaris, (b) finalitats publicitàries o comercials similars, o (c) l'estudi de mercat que estigui destinat a</w:t>
      </w:r>
      <w:r w:rsidR="00D67F99">
        <w:t> </w:t>
      </w:r>
      <w:r>
        <w:t>crear</w:t>
      </w:r>
      <w:r w:rsidR="00D67F99">
        <w:t> </w:t>
      </w:r>
      <w:r>
        <w:t>funcionalitats, serveis o productes nous ni per a cap altra finalitat, excepte l'ús o el tractament esmentats d'acord amb les instruccions documentades pel Client.</w:t>
      </w:r>
    </w:p>
    <w:p w14:paraId="5FD69C26" w14:textId="7F31EB49" w:rsidR="00C85435" w:rsidRPr="00FC77AC" w:rsidRDefault="009B4B87" w:rsidP="00C35BD5">
      <w:pPr>
        <w:pStyle w:val="ProductList-Body"/>
        <w:keepNext/>
        <w:spacing w:after="120"/>
        <w:ind w:left="187" w:hanging="7"/>
        <w:outlineLvl w:val="2"/>
      </w:pPr>
      <w:r>
        <w:rPr>
          <w:b/>
          <w:color w:val="0072C6"/>
        </w:rPr>
        <w:t>Processament d'Operacions Comercials Inherent a la Provisió dels Productes i Serveis al Client</w:t>
      </w:r>
    </w:p>
    <w:p w14:paraId="2391517E" w14:textId="4ACD5C60" w:rsidR="001B2BF8" w:rsidRPr="00FC77AC" w:rsidRDefault="001B2BF8" w:rsidP="001B2BF8">
      <w:pPr>
        <w:pStyle w:val="ProductList-Body"/>
        <w:spacing w:after="120"/>
        <w:ind w:left="158"/>
      </w:pPr>
      <w:r>
        <w:t xml:space="preserve">Per a les finalitats d'aquesta DPA, les </w:t>
      </w:r>
      <w:r w:rsidR="00F700C4">
        <w:t>“</w:t>
      </w:r>
      <w:r>
        <w:t>operacions comercials</w:t>
      </w:r>
      <w:r w:rsidR="00F700C4">
        <w:t>”</w:t>
      </w:r>
      <w:r>
        <w:t xml:space="preserve"> signifiquen les operacions de processament autoritzades pel client en aquesta secció.</w:t>
      </w:r>
    </w:p>
    <w:p w14:paraId="4FFF8475" w14:textId="057BE43F" w:rsidR="001B2BF8" w:rsidRPr="00FC77AC" w:rsidRDefault="001B2BF8" w:rsidP="00B66EEB">
      <w:pPr>
        <w:pStyle w:val="ProductList-Body"/>
        <w:spacing w:line="216" w:lineRule="auto"/>
        <w:ind w:left="158"/>
      </w:pPr>
      <w:r>
        <w:t>El client autoritza Microsoft:</w:t>
      </w:r>
    </w:p>
    <w:p w14:paraId="18895A51" w14:textId="2F19B250" w:rsidR="001B2BF8" w:rsidRPr="00FC77AC" w:rsidRDefault="001B2BF8" w:rsidP="00A607E8">
      <w:pPr>
        <w:pStyle w:val="ProductList-Body"/>
        <w:numPr>
          <w:ilvl w:val="0"/>
          <w:numId w:val="18"/>
        </w:numPr>
        <w:ind w:left="900" w:hanging="180"/>
      </w:pPr>
      <w:r>
        <w:t>a crear dades no personals i estadístiques combinades de dades que contenen identificadors pseudonimitzats (com ara registres d'ús que contenen identificadors pseudonimitzats únics) i</w:t>
      </w:r>
    </w:p>
    <w:p w14:paraId="685A98C9" w14:textId="39E0687F" w:rsidR="001B2BF8" w:rsidRPr="00FC77AC" w:rsidRDefault="001B2BF8" w:rsidP="00A607E8">
      <w:pPr>
        <w:pStyle w:val="ProductList-Body"/>
        <w:numPr>
          <w:ilvl w:val="0"/>
          <w:numId w:val="18"/>
        </w:numPr>
        <w:spacing w:after="120"/>
        <w:ind w:left="907" w:hanging="187"/>
      </w:pPr>
      <w:r>
        <w:t>a calcular estadístiques relacionades amb Dades del Client o Dades dels Serveis Professionals</w:t>
      </w:r>
    </w:p>
    <w:p w14:paraId="76A43C2B" w14:textId="5C4A0C4A" w:rsidR="001B2BF8" w:rsidRPr="00FC77AC" w:rsidRDefault="001B2BF8" w:rsidP="00A607E8">
      <w:pPr>
        <w:pStyle w:val="ProductList-Body"/>
        <w:spacing w:after="120"/>
        <w:ind w:left="158"/>
      </w:pPr>
      <w:r>
        <w:t>en cada cas sense accedir al contingut de les Dades del Client o les Dades dels Serveis Professionals ni analitzar-lo, i limitat a les finalitats següents, inherents a la prestació dels Productes i Serveis al Client.</w:t>
      </w:r>
    </w:p>
    <w:p w14:paraId="15A54612" w14:textId="77777777" w:rsidR="001B2BF8" w:rsidRPr="00FC77AC" w:rsidRDefault="001B2BF8" w:rsidP="00A607E8">
      <w:pPr>
        <w:pStyle w:val="ProductList-Body"/>
        <w:ind w:left="158"/>
      </w:pPr>
      <w:r>
        <w:t>Aquestes finalitats són:</w:t>
      </w:r>
    </w:p>
    <w:p w14:paraId="007DCB2D" w14:textId="1ABEB992" w:rsidR="001B2BF8" w:rsidRPr="00FC77AC" w:rsidRDefault="001B2BF8" w:rsidP="003A6BB6">
      <w:pPr>
        <w:pStyle w:val="ProductList-Body"/>
        <w:numPr>
          <w:ilvl w:val="0"/>
          <w:numId w:val="7"/>
        </w:numPr>
        <w:tabs>
          <w:tab w:val="clear" w:pos="158"/>
        </w:tabs>
        <w:ind w:left="922"/>
      </w:pPr>
      <w:r>
        <w:t xml:space="preserve">administració de comptes i facturació; </w:t>
      </w:r>
    </w:p>
    <w:p w14:paraId="74E83E62" w14:textId="21E1E5D7" w:rsidR="001B2BF8" w:rsidRPr="00FC77AC" w:rsidRDefault="001B2BF8" w:rsidP="003A6BB6">
      <w:pPr>
        <w:pStyle w:val="ProductList-Body"/>
        <w:numPr>
          <w:ilvl w:val="0"/>
          <w:numId w:val="7"/>
        </w:numPr>
        <w:tabs>
          <w:tab w:val="clear" w:pos="158"/>
        </w:tabs>
        <w:ind w:left="922"/>
      </w:pPr>
      <w:r>
        <w:t xml:space="preserve">compensació, com ara el càlcul de comissions d'empleats i incentius d'associats; </w:t>
      </w:r>
    </w:p>
    <w:p w14:paraId="0CAE28EC" w14:textId="6356942F" w:rsidR="001B2BF8" w:rsidRPr="00FC77AC" w:rsidRDefault="001B2BF8" w:rsidP="003A6BB6">
      <w:pPr>
        <w:pStyle w:val="ProductList-Body"/>
        <w:numPr>
          <w:ilvl w:val="0"/>
          <w:numId w:val="7"/>
        </w:numPr>
        <w:tabs>
          <w:tab w:val="clear" w:pos="158"/>
        </w:tabs>
        <w:ind w:left="922"/>
      </w:pPr>
      <w:r>
        <w:t xml:space="preserve">creació d'informes interns i models empresarials, com ara previsions, ingressos, planificació de capacitat i estratègia del producte); i </w:t>
      </w:r>
    </w:p>
    <w:p w14:paraId="4616BAD0" w14:textId="3DBED0D1" w:rsidR="00DD6D76" w:rsidRPr="00FC77AC" w:rsidRDefault="001B2BF8" w:rsidP="00A607E8">
      <w:pPr>
        <w:pStyle w:val="ProductList-Body"/>
        <w:numPr>
          <w:ilvl w:val="0"/>
          <w:numId w:val="7"/>
        </w:numPr>
        <w:tabs>
          <w:tab w:val="clear" w:pos="158"/>
        </w:tabs>
        <w:spacing w:after="120"/>
        <w:ind w:left="922"/>
      </w:pPr>
      <w:r>
        <w:t>creació d'informes.</w:t>
      </w:r>
    </w:p>
    <w:p w14:paraId="71098C16" w14:textId="76B16EFA" w:rsidR="00DD6D76" w:rsidRPr="00FC77AC" w:rsidRDefault="00BE5700" w:rsidP="00A607E8">
      <w:pPr>
        <w:pStyle w:val="ProductList-Body"/>
        <w:spacing w:after="120"/>
        <w:ind w:left="158"/>
      </w:pPr>
      <w:bookmarkStart w:id="58" w:name="_Hlk24466161"/>
      <w:r>
        <w:t>En realitzar el processament d'aquestes operacions comercials, Microsoft aplicarà els principis de minimització de dades i no utilitzarà ni tractarà de cap altra manera les Dades del Client, dels Serveis Professionals o Personals per a: (a) definir perfils d'usuaris, (b) finalitats publicitàries o</w:t>
      </w:r>
      <w:r w:rsidR="00903E95">
        <w:t> </w:t>
      </w:r>
      <w:r>
        <w:t>comercials similars o (c) qualsevol altra finalitat diferent de les establertes en aquesta secció. A més, com amb tot el processament que regeix aquesta DPA, el processament d'operacions comercials continua subjecte a les obligacions de confidencialitat de Microsoft i els compromisos de</w:t>
      </w:r>
      <w:r w:rsidR="00903E95">
        <w:t> </w:t>
      </w:r>
      <w:r>
        <w:t>la Revelació de les Dades Processades.</w:t>
      </w:r>
      <w:bookmarkEnd w:id="58"/>
    </w:p>
    <w:p w14:paraId="278183B7" w14:textId="77777777" w:rsidR="00260641" w:rsidRPr="006366A8" w:rsidRDefault="00260641" w:rsidP="00260641">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23049596"/>
      <w:bookmarkStart w:id="64" w:name="_Toc155361108"/>
      <w:bookmarkStart w:id="65" w:name="_Toc6563801"/>
      <w:bookmarkStart w:id="66" w:name="_Toc21617019"/>
      <w:bookmarkStart w:id="67" w:name="_Toc26972841"/>
      <w:r>
        <w:t>Revelació de les Dades Processades</w:t>
      </w:r>
      <w:bookmarkEnd w:id="59"/>
      <w:bookmarkEnd w:id="60"/>
      <w:bookmarkEnd w:id="61"/>
      <w:bookmarkEnd w:id="62"/>
      <w:bookmarkEnd w:id="63"/>
      <w:bookmarkEnd w:id="64"/>
    </w:p>
    <w:p w14:paraId="2EA6CD70" w14:textId="77777777" w:rsidR="00260641" w:rsidRPr="006366A8" w:rsidRDefault="00260641" w:rsidP="00260641">
      <w:pPr>
        <w:pStyle w:val="ProductList-Body"/>
        <w:spacing w:after="120"/>
      </w:pPr>
      <w:r>
        <w:t>Microsoft no revelarà cap Dada Processada ni hi proporcionarà accés, excepte: (1) segons ho indiqui el Client, (2) segons es descrigui en aquest DPA, o (3) segons ho exigeixi la legislació. Per a les finalitats d'aquesta secció, “Dades Processades” són les següents: (a) Dades del Client; (b) Dades dels Serveis Professionals; (c) Dades Personals i (d) qualsevol altra dada que processi Microsoft en relació amb els Productes i Serveis que es consideri informació confidencial del Client en virtut del contracte del Client. Tot el tractament de les Dades Processades està subjecte a una obligació de confidencialitat per part de Microsoft en virtut del contracte del Client.</w:t>
      </w:r>
    </w:p>
    <w:p w14:paraId="5023FFE1" w14:textId="77777777" w:rsidR="00260641" w:rsidRPr="006366A8" w:rsidRDefault="00260641" w:rsidP="00260641">
      <w:pPr>
        <w:pStyle w:val="ProductList-Body"/>
        <w:spacing w:after="120"/>
      </w:pPr>
      <w:r>
        <w:rPr>
          <w:szCs w:val="18"/>
        </w:rPr>
        <w:t>Microsoft no revelarà cap Dada Processada a cap autoritat pública ni hi proporcionarà accés, tret que ho exigeixi la legislació. En cas que una autoritat pública es posi en contacte amb Microsoft per tal de requerir Dades Processades, Microsoft provarà de redirigir aquesta autoritat pública perquè sol·liciti les dades directament al Client. En cas de veure's amb l'obligació de revelar Dades Processades a una autoritat pública o proporcionar-hi accés, Microsoft ho haurà de notificar sense demora al Client i proporcionar-li una còpia del requeriment, tret que la legislació no ho permeti</w:t>
      </w:r>
      <w:r>
        <w:t>.</w:t>
      </w:r>
    </w:p>
    <w:p w14:paraId="101C2B70" w14:textId="77777777" w:rsidR="00260641" w:rsidRDefault="00260641" w:rsidP="00260641">
      <w:pPr>
        <w:pStyle w:val="ProductList-Body"/>
        <w:spacing w:after="120"/>
      </w:pPr>
      <w:r>
        <w:t>Si Microsoft rep, procedent de qualsevol altre tercer, una sol·licitud de Dades Processades, ho notificarà sense demora al Client, tret que la llei no ho permeti. Microsoft rebutjarà la sol·licitud, tret que la llei l’obligui a complir-la. Si la sol·licitud és vàlida, Microsoft provarà de redirigir el tercer esmentat per a que sol·liciti les dades directament al Client.</w:t>
      </w:r>
    </w:p>
    <w:p w14:paraId="23BB3338" w14:textId="77777777" w:rsidR="00260641" w:rsidRPr="006366A8" w:rsidRDefault="00260641" w:rsidP="00260641">
      <w:pPr>
        <w:pStyle w:val="ProductList-Body"/>
        <w:spacing w:after="120"/>
      </w:pPr>
      <w:r>
        <w:t>Microsoft només revelarà o proporcionarà accés a Dades Processades segons ho exigeixi la legislació sempre i quan la legislació i les pràctiques respectin l'essència dels drets i llibertats fonamentals i no excedeixin els límits d'allò que és necessari i proporcionat en una societat democràtica i, segons escaigui, protegirà un dels objectius que s'enumeren a l'Article 23(1) de l'RGPD.</w:t>
      </w:r>
    </w:p>
    <w:p w14:paraId="5FA8A26A" w14:textId="77777777" w:rsidR="00260641" w:rsidRPr="006366A8" w:rsidRDefault="00260641" w:rsidP="00260641">
      <w:pPr>
        <w:pStyle w:val="ProductList-Body"/>
        <w:spacing w:after="120"/>
      </w:pPr>
      <w:r>
        <w:t>Microsoft no proporcionarà a cap tercer: (a) accés directe, indirecte, general o il·limitat a les Dades Processades; (b) les claus de xifratge de plataforma que s'utilitzen per protegir les Dades Processades o la capacitat per anul·lar aquest xifratge; ni (c) accés a les Dades Processades si Microsoft té coneixement que aquestes dades s'utilitzaran per a finalitats diferents de les indicades a la sol·licitud remesa pel tercer.</w:t>
      </w:r>
    </w:p>
    <w:p w14:paraId="636BA9C0" w14:textId="77777777" w:rsidR="00260641" w:rsidRPr="006366A8" w:rsidRDefault="00260641" w:rsidP="00260641">
      <w:pPr>
        <w:pStyle w:val="ProductList-Body"/>
        <w:spacing w:after="120"/>
      </w:pPr>
      <w:r>
        <w:t>Per dur a terme lo previst en els paràgrafs anteriors, Microsoft podrà proporcionar als tercers la informació de contacte bàsica del Client.</w:t>
      </w:r>
    </w:p>
    <w:p w14:paraId="3DFD853A" w14:textId="77777777" w:rsidR="00C85435" w:rsidRPr="00FC77AC" w:rsidRDefault="00C85435" w:rsidP="00C35BD5">
      <w:pPr>
        <w:pStyle w:val="ProductList-SubSubSectionHeading"/>
        <w:keepNext/>
        <w:spacing w:after="120"/>
        <w:outlineLvl w:val="1"/>
      </w:pPr>
      <w:bookmarkStart w:id="68" w:name="_Toc155361109"/>
      <w:r>
        <w:t>Tractament de Dades Personals; RGPD</w:t>
      </w:r>
      <w:bookmarkEnd w:id="50"/>
      <w:bookmarkEnd w:id="51"/>
      <w:bookmarkEnd w:id="65"/>
      <w:bookmarkEnd w:id="66"/>
      <w:bookmarkEnd w:id="67"/>
      <w:bookmarkEnd w:id="68"/>
    </w:p>
    <w:p w14:paraId="41ECCECC" w14:textId="453625F2" w:rsidR="00C85435" w:rsidRPr="00FC77AC" w:rsidRDefault="00C85435" w:rsidP="00741E10">
      <w:pPr>
        <w:pStyle w:val="ProductList-Body"/>
        <w:spacing w:after="120"/>
      </w:pPr>
      <w:bookmarkStart w:id="69" w:name="_Toc489605577"/>
      <w:r>
        <w:t>Totes les Dades Personals que processa Microsoft en relació amb la prestació dels Productes i Serveis s'obtenen com a part de les (a) Dades del Client, (b) Dades dels Serveis Professionals o (c) dades que genera, deriva o recull Microsoft, com ara les dades que s'envien a Microsoft com a</w:t>
      </w:r>
      <w:r w:rsidR="00D316F5">
        <w:t> </w:t>
      </w:r>
      <w:r>
        <w:t>resultat de l'ús que fa el Client de les funcionalitats basades en serveis o que obté Microsoft del programari instal·lat localment. Les Dades Personals que Microsoft rebi del Client, o en nom seu, mitjançant l’ús del Servei Online també són Dades del Client. Les Dades Personals que Microsoft rebi del Client, o en nom seu, mitjançant l’ús dels Serveis Professionals també són Dades dels Serveis Professionals. Els identificadors pseudonimitzats es poden incloure a les dades que processa Microsoft en relació amb la prestació de Productes i també són Dades Personals. Totes</w:t>
      </w:r>
      <w:r w:rsidR="00D316F5">
        <w:t> </w:t>
      </w:r>
      <w:r>
        <w:t>les Dades Personals pseudonimitzades o aquelles de les quals s'hagi suprimit la identitat personal, però que no s'hagin anonimitzat, o les Dades Personals derivades de Dades Personals també es consideren Dades Personals.</w:t>
      </w:r>
    </w:p>
    <w:p w14:paraId="5BD8405C" w14:textId="79CFBDF9" w:rsidR="007F44D1" w:rsidRDefault="007F44D1" w:rsidP="007F44D1">
      <w:pPr>
        <w:pStyle w:val="ProductList-Body"/>
        <w:spacing w:after="120"/>
      </w:pPr>
      <w:bookmarkStart w:id="70" w:name="_Toc26972842"/>
      <w:r>
        <w:t>En la mesura en què Microsoft sigui encarregat o subencarregat del tractament de les Dades Personals subjectes a l'RGPD, s'apliquen les Condicions de l'RGPD de l'</w:t>
      </w:r>
      <w:hyperlink w:anchor="Attachment1" w:history="1">
        <w:r>
          <w:rPr>
            <w:rStyle w:val="Hyperlink"/>
          </w:rPr>
          <w:t>Apèndix 1</w:t>
        </w:r>
      </w:hyperlink>
      <w:r>
        <w:t xml:space="preserve"> Així mateix, l'idioma del subapartat (“Tractament de Dades Personals, RGPD”) es considerarà complementari:</w:t>
      </w:r>
    </w:p>
    <w:p w14:paraId="6B23C34F" w14:textId="77777777" w:rsidR="00AB4508" w:rsidRPr="006366A8" w:rsidRDefault="00AB4508" w:rsidP="00AB4508">
      <w:pPr>
        <w:pStyle w:val="ProductList-Body"/>
        <w:keepNext/>
        <w:spacing w:after="120"/>
        <w:ind w:left="187"/>
        <w:outlineLvl w:val="2"/>
        <w:rPr>
          <w:b/>
          <w:color w:val="0072C6"/>
        </w:rPr>
      </w:pPr>
      <w:bookmarkStart w:id="71" w:name="_Toc26972844"/>
      <w:bookmarkEnd w:id="70"/>
      <w:r>
        <w:rPr>
          <w:b/>
          <w:bCs/>
          <w:color w:val="0072C6"/>
        </w:rPr>
        <w:t>Responsabilitats i Funcions del Responsable i l'Encarregat del Tractament</w:t>
      </w:r>
    </w:p>
    <w:p w14:paraId="560891CD" w14:textId="77777777" w:rsidR="00AB4508" w:rsidRDefault="00AB4508" w:rsidP="00AB4508">
      <w:pPr>
        <w:pStyle w:val="ProductList-Body"/>
        <w:spacing w:after="120"/>
        <w:ind w:left="158"/>
      </w:pPr>
      <w:bookmarkStart w:id="72" w:name="_Toc26972843"/>
      <w:r>
        <w:t>El Client i Microsoft convenen que el Client és el responsable del tractament de les Dades Personals i que Microsoft és l’encarregat d’aquestes dades, excepte (a) quan el Client actuï en qualitat d’encarregat del tractament de les Dades Personals, en què Microsoft serà un subencarregat, o (b) segons s'indiqui d'una altra manera a les condicions específiques del Producte o en aquest DPA. Quan Microsoft actuï com a encarregat o sotsencarregat del tractament de les Dades Personals, només processarà Dades Personals segons les instruccions documentades del Client. El Client accepta que el seu contracte de Client (incloses les Condicions del DPA i totes les actualitzacions aplicables), juntament amb la documentació del producte i l'ús i la configuració per part del Client de les característiques dels Productes, constitueix les instruccions documentades completes que el Client imparteix a Microsoft respecte al tractament de les Dades Personals, o la documentació dels Serveis Professionals i l'ús que fa el Client dels Serveis Professionals. La informació sobre l'ús i la configuració dels Productes es pot trobar a</w:t>
      </w:r>
      <w:bookmarkStart w:id="73" w:name="_Hlk24482203"/>
      <w:r>
        <w:t> </w:t>
      </w:r>
      <w:hyperlink r:id="rId24" w:history="1">
        <w:r>
          <w:rPr>
            <w:rStyle w:val="Hyperlink"/>
          </w:rPr>
          <w:t>https://docs.microsoft.com</w:t>
        </w:r>
      </w:hyperlink>
      <w:r>
        <w:t xml:space="preserve"> </w:t>
      </w:r>
      <w:bookmarkEnd w:id="73"/>
      <w:r>
        <w:t>(o en una ubicació successora) o en un altre contracte que incorpori aquesta DPA. Totes les instruccions addicionals o alternatives s'hauran d'acordar segons el procés per modificar el contracte del Client. En qualsevol instància en què s'apliqui l'RGPD i el Client sigui un encarregat del tractament, el Client garanteix a Microsoft que el responsable pertinent ha autoritzat les instruccions del Client, inclòs el nomenament de Microsoft com a encarregat o sotsencarregat del tractament.</w:t>
      </w:r>
      <w:bookmarkEnd w:id="72"/>
    </w:p>
    <w:p w14:paraId="42C83F6C" w14:textId="28E0C82F" w:rsidR="00C85435" w:rsidRPr="00FC77AC" w:rsidRDefault="00736AEB" w:rsidP="002A4A50">
      <w:pPr>
        <w:pStyle w:val="ProductList-Body"/>
        <w:spacing w:after="120"/>
        <w:ind w:left="158"/>
      </w:pPr>
      <w:r>
        <w:t xml:space="preserve">En la mesura en què Microsoft utilitzi o processi d'una altra manera les Dades Personals subjectes a l'RGPD per a operacions comercials relacionades amb la prestació de Productes i Serveis al Client, Microsoft haurà de complir totes les obligacions d'un responsable del tractament de dades independent en virtut de l'RGPD per a aquest ús. Microsoft accepta les responsabilitats afegides d'un </w:t>
      </w:r>
      <w:r w:rsidR="001B5153">
        <w:t>“</w:t>
      </w:r>
      <w:r>
        <w:t>responsable</w:t>
      </w:r>
      <w:r w:rsidR="001B5153">
        <w:t>”</w:t>
      </w:r>
      <w:r>
        <w:t xml:space="preserve"> del tractament de dades en virtut de l'RGPD per a tal processament per: (a) actuar d'acord amb els requisits normatius, en la mesura en què ho exigeixi el RGPD; i</w:t>
      </w:r>
      <w:r w:rsidR="007422F5">
        <w:t> </w:t>
      </w:r>
      <w:r>
        <w:t>(b) proporcionar més transparència als Clients i confirmar la responsabilitat de Microsoft per a aquest processament. Microsoft aplica mesures de protecció de les Dades del Client, dels Serveis Professionals i Personals durant tal tractament, incloses les que s'identifiquen en aquesta DPA i</w:t>
      </w:r>
      <w:r w:rsidR="007422F5">
        <w:t> </w:t>
      </w:r>
      <w:r>
        <w:t>les que es contemplen a l'Article 6(4) de l'RGPD. Pel que fa al tractament de Dades Personals en aquest paràgraf, Microsoft fa efectius els compromisos establerts a la secció Garanties Addicionals; per a aquests propòsits, (i) qualsevol revelació per part de Microsoft de Dades Personals, tal com es descriu a la secció Garanties Addicionals, que s'ha transferit en connexió amb les operacions comercials es considera una</w:t>
      </w:r>
      <w:r w:rsidR="007422F5">
        <w:t> </w:t>
      </w:r>
      <w:r w:rsidR="00623253">
        <w:t>“</w:t>
      </w:r>
      <w:r>
        <w:t>Revelació rellevant</w:t>
      </w:r>
      <w:r w:rsidR="00623253">
        <w:t>”</w:t>
      </w:r>
      <w:r>
        <w:t xml:space="preserve"> i (ii) els compromisos de la secció Garanties Addicionals s'apliquen a aquestes Dades Personals.</w:t>
      </w:r>
      <w:bookmarkEnd w:id="71"/>
    </w:p>
    <w:p w14:paraId="1735F96A" w14:textId="77777777" w:rsidR="00C85435" w:rsidRPr="00FC77AC" w:rsidRDefault="00C85435" w:rsidP="00741E10">
      <w:pPr>
        <w:pStyle w:val="ProductList-Body"/>
        <w:keepNext/>
        <w:spacing w:after="120"/>
        <w:ind w:left="187"/>
        <w:outlineLvl w:val="2"/>
      </w:pPr>
      <w:bookmarkStart w:id="74" w:name="_Toc26972845"/>
      <w:r>
        <w:rPr>
          <w:b/>
          <w:color w:val="0072C6"/>
        </w:rPr>
        <w:t>Detalls del Tractament</w:t>
      </w:r>
      <w:bookmarkEnd w:id="74"/>
    </w:p>
    <w:p w14:paraId="0CAE0F8F" w14:textId="77777777" w:rsidR="00C85435" w:rsidRPr="00FC77AC" w:rsidRDefault="00C85435" w:rsidP="002A4A50">
      <w:pPr>
        <w:pStyle w:val="ProductList-Body"/>
        <w:spacing w:after="120"/>
        <w:ind w:left="158"/>
      </w:pPr>
      <w:bookmarkStart w:id="75" w:name="_Toc26972846"/>
      <w:bookmarkStart w:id="76" w:name="_Hlk22881260"/>
      <w:r>
        <w:t>Les parts reconeixen i acorden el següent:</w:t>
      </w:r>
      <w:bookmarkEnd w:id="75"/>
    </w:p>
    <w:p w14:paraId="0C978F55" w14:textId="6E4E7BAC" w:rsidR="00C85435" w:rsidRPr="00FC77AC" w:rsidRDefault="00C85435" w:rsidP="00741E10">
      <w:pPr>
        <w:pStyle w:val="ProductList-Body"/>
        <w:numPr>
          <w:ilvl w:val="0"/>
          <w:numId w:val="7"/>
        </w:numPr>
        <w:ind w:left="540"/>
      </w:pPr>
      <w:r>
        <w:rPr>
          <w:rFonts w:ascii="Calibri" w:eastAsia="Calibri" w:hAnsi="Calibri" w:cs="Arial"/>
          <w:b/>
          <w:bCs/>
        </w:rPr>
        <w:t>Objecte.</w:t>
      </w:r>
      <w:r>
        <w:rPr>
          <w:rFonts w:ascii="Calibri" w:eastAsia="Calibri" w:hAnsi="Calibri" w:cs="Arial"/>
        </w:rPr>
        <w:t xml:space="preserve"> </w:t>
      </w:r>
      <w:r>
        <w:rPr>
          <w:rFonts w:ascii="Calibri" w:hAnsi="Calibri"/>
        </w:rPr>
        <w:t xml:space="preserve">L'objecte del tractament està limitat a les Dades Personals de l'àmbit de la secció </w:t>
      </w:r>
      <w:r>
        <w:rPr>
          <w:rFonts w:ascii="Calibri" w:eastAsia="Calibri" w:hAnsi="Calibri" w:cs="Arial"/>
        </w:rPr>
        <w:t xml:space="preserve">titulada </w:t>
      </w:r>
      <w:r w:rsidR="00077A6A">
        <w:rPr>
          <w:rFonts w:ascii="Calibri" w:eastAsia="Calibri" w:hAnsi="Calibri" w:cs="Arial"/>
        </w:rPr>
        <w:t>“</w:t>
      </w:r>
      <w:r>
        <w:rPr>
          <w:rFonts w:ascii="Calibri" w:eastAsia="Calibri" w:hAnsi="Calibri" w:cs="Arial"/>
        </w:rPr>
        <w:t>Natura del Tractament de dades; Control</w:t>
      </w:r>
      <w:r w:rsidR="00077A6A">
        <w:rPr>
          <w:rFonts w:ascii="Calibri" w:eastAsia="Calibri" w:hAnsi="Calibri" w:cs="Arial"/>
        </w:rPr>
        <w:t>”</w:t>
      </w:r>
      <w:r>
        <w:rPr>
          <w:rFonts w:ascii="Calibri" w:eastAsia="Calibri" w:hAnsi="Calibri" w:cs="Arial"/>
        </w:rPr>
        <w:t xml:space="preserve"> d'aquest DPA, que s'inclou més amunt, i l'</w:t>
      </w:r>
      <w:r>
        <w:rPr>
          <w:rFonts w:ascii="Calibri" w:hAnsi="Calibri"/>
        </w:rPr>
        <w:t>RGPD</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Durada del tractament.</w:t>
      </w:r>
      <w:r>
        <w:rPr>
          <w:rFonts w:ascii="Calibri" w:eastAsia="Calibri" w:hAnsi="Calibri" w:cs="Arial"/>
        </w:rPr>
        <w:t xml:space="preserve"> </w:t>
      </w:r>
      <w:r>
        <w:rPr>
          <w:rFonts w:ascii="Calibri" w:hAnsi="Calibri"/>
        </w:rPr>
        <w:t>La durada del tractament ha de ser conforme a les instruccions del Client i les condicions del DPA</w:t>
      </w:r>
      <w:r>
        <w:rPr>
          <w:rFonts w:ascii="Calibri" w:eastAsia="Calibri" w:hAnsi="Calibri" w:cs="Arial"/>
        </w:rPr>
        <w:t>.</w:t>
      </w:r>
    </w:p>
    <w:p w14:paraId="5300C11C" w14:textId="6600A01B" w:rsidR="00DD6D76" w:rsidRPr="00DA4120" w:rsidRDefault="00DA4120" w:rsidP="00DA4120">
      <w:pPr>
        <w:pStyle w:val="ProductList-Body"/>
        <w:numPr>
          <w:ilvl w:val="0"/>
          <w:numId w:val="7"/>
        </w:numPr>
        <w:ind w:left="540"/>
        <w:rPr>
          <w:rFonts w:ascii="Calibri" w:hAnsi="Calibri"/>
        </w:rPr>
      </w:pPr>
      <w:r>
        <w:rPr>
          <w:rFonts w:ascii="Calibri" w:eastAsia="Calibri" w:hAnsi="Calibri" w:cs="Arial"/>
          <w:b/>
        </w:rPr>
        <w:t>Natura i Finalitat del Tractament.</w:t>
      </w:r>
      <w:r>
        <w:rPr>
          <w:rFonts w:ascii="Calibri" w:eastAsia="Calibri" w:hAnsi="Calibri" w:cs="Arial"/>
        </w:rPr>
        <w:t xml:space="preserve"> </w:t>
      </w:r>
      <w:r>
        <w:rPr>
          <w:rFonts w:ascii="Calibri" w:hAnsi="Calibri"/>
        </w:rPr>
        <w:t>La naturalesa i la finalitat del tractament consistiran a proporcionar els Productes i Serveis d'acord amb el contracte del Client</w:t>
      </w:r>
      <w:r>
        <w:rPr>
          <w:rFonts w:ascii="Calibri" w:eastAsia="Calibri" w:hAnsi="Calibri" w:cs="Arial"/>
        </w:rPr>
        <w:t xml:space="preserve"> i per a les operacions comercials relacionades amb la prestació dels Productes i Serveis al Client (tal com es descriu amb més detall a la secció titulada “Naturalesa del Tractament de dades; Control” d'aquest DPA, que s'inclou més amunt).</w:t>
      </w:r>
    </w:p>
    <w:p w14:paraId="12A9FBF2" w14:textId="0B016523" w:rsidR="00C85435" w:rsidRPr="00FC77AC" w:rsidRDefault="00DD6D76" w:rsidP="00741E10">
      <w:pPr>
        <w:pStyle w:val="ProductList-Body"/>
        <w:numPr>
          <w:ilvl w:val="0"/>
          <w:numId w:val="7"/>
        </w:numPr>
        <w:ind w:left="540"/>
      </w:pPr>
      <w:r>
        <w:rPr>
          <w:rFonts w:ascii="Calibri" w:eastAsia="Calibri" w:hAnsi="Calibri" w:cs="Arial"/>
          <w:b/>
          <w:bCs/>
        </w:rPr>
        <w:t>Categories de Dades.</w:t>
      </w:r>
      <w:r>
        <w:rPr>
          <w:rFonts w:ascii="Calibri" w:eastAsia="Calibri" w:hAnsi="Calibri" w:cs="Arial"/>
        </w:rPr>
        <w:t xml:space="preserve"> </w:t>
      </w:r>
      <w:r>
        <w:rPr>
          <w:rFonts w:ascii="Calibri" w:hAnsi="Calibri"/>
        </w:rPr>
        <w:t>Entre els tipus de Dades Personals que tracta Microsoft en proporcionar els Productes i Serveis s'inclouen els següents</w:t>
      </w:r>
      <w:r>
        <w:rPr>
          <w:rFonts w:ascii="Calibri" w:eastAsia="Calibri" w:hAnsi="Calibri" w:cs="Arial"/>
        </w:rPr>
        <w:t>: (i) Les Dades Personals que el Client opta per incloure a les Dades del Client i dels Serveis Professionals; i (ii)</w:t>
      </w:r>
      <w:r>
        <w:rPr>
          <w:rFonts w:ascii="Calibri" w:hAnsi="Calibri"/>
        </w:rPr>
        <w:t xml:space="preserve"> aquelles identificades expressament a l'Article 4 de l'RGPD</w:t>
      </w:r>
      <w:r>
        <w:rPr>
          <w:rFonts w:ascii="Calibri" w:eastAsia="Calibri" w:hAnsi="Calibri" w:cs="Arial"/>
        </w:rPr>
        <w:t xml:space="preserve"> que pot ser que generi, derivi o reculli Microsoft, com ara les dades que s'envien a Microsoft com a</w:t>
      </w:r>
      <w:r w:rsidR="0091045B">
        <w:rPr>
          <w:rFonts w:ascii="Calibri" w:eastAsia="Calibri" w:hAnsi="Calibri" w:cs="Arial"/>
        </w:rPr>
        <w:t> </w:t>
      </w:r>
      <w:r>
        <w:rPr>
          <w:rFonts w:ascii="Calibri" w:eastAsia="Calibri" w:hAnsi="Calibri" w:cs="Arial"/>
        </w:rPr>
        <w:t>resultat de l'ús que fa el Client de les funcionalitats basades en serveis o que obté Microsoft del programari instal·lat localment. Els tipus de Dades Personals que el Client opta per incloure a les Dades del Client i dels Serveis Professionals poden pertànyer a qualsevol categoria de les Dades Personals identificades als registres que manté el Client que actua com a responsable del tractament d'acord amb l'Article 30 de l'RGPD, incloses les categories de Dades Personals que s'estableixen a l'</w:t>
      </w:r>
      <w:r>
        <w:t>Apèndix B</w:t>
      </w:r>
      <w:r>
        <w:rPr>
          <w:rFonts w:ascii="Calibri" w:eastAsia="Calibri" w:hAnsi="Calibri" w:cs="Arial"/>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Titulars de les dades.</w:t>
      </w:r>
      <w:r>
        <w:rPr>
          <w:rFonts w:ascii="Calibri" w:eastAsia="Calibri" w:hAnsi="Calibri" w:cs="Arial"/>
        </w:rPr>
        <w:t xml:space="preserve"> </w:t>
      </w:r>
      <w:r>
        <w:rPr>
          <w:rFonts w:ascii="Calibri" w:hAnsi="Calibri"/>
        </w:rPr>
        <w:t>Les categories dels titulars de les dades són representants i usuaris finals del Client, com ara empleats, contractistes, col·laboradors i clients</w:t>
      </w:r>
      <w:r>
        <w:rPr>
          <w:rFonts w:ascii="Calibri" w:eastAsia="Calibri" w:hAnsi="Calibri" w:cs="Arial"/>
        </w:rPr>
        <w:t>, i poden incloure qualsevol altra categoria dels titulars de les dades segons s'identifiquin als registres que manté el Client que actua com a responsable del tractament d'acord amb l'Article 30 de l'RGPD, incloses les categories dels titulars de les dades que s'estableixen a l'</w:t>
      </w:r>
      <w:r>
        <w:t>Apèndix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7" w:name="_Toc26972847"/>
      <w:bookmarkEnd w:id="76"/>
      <w:r>
        <w:rPr>
          <w:b/>
          <w:color w:val="0072C6"/>
        </w:rPr>
        <w:t>Drets dels Titulars de les dades; Ajuda amb les Sol·licituds</w:t>
      </w:r>
      <w:bookmarkEnd w:id="77"/>
    </w:p>
    <w:p w14:paraId="64830E93" w14:textId="36D71785" w:rsidR="00C85435" w:rsidRPr="00FC77AC" w:rsidRDefault="00C85435" w:rsidP="00741E10">
      <w:pPr>
        <w:pStyle w:val="ProductList-Body"/>
        <w:spacing w:after="120"/>
        <w:ind w:left="180"/>
      </w:pPr>
      <w:r>
        <w:t>Microsoft posarà a disposició del Client la capacitat per satisfer les sol·licituds dels titulars de les dades respecte a l’exercici dels seus drets en virtut de l'RGPD, tot això d'una manera coherent amb la funcionalitat dels Productes i Serveis i amb la funció de Microsoft com a encarregat del tractament de les Dades Personals dels titulars de les dades. Si Microsoft rebés una sol·licitud d'un titular de les dades del Client per exercir un o</w:t>
      </w:r>
      <w:r w:rsidR="00EF4E0B">
        <w:t> </w:t>
      </w:r>
      <w:r>
        <w:t>més dels seus drets reconeguts per l'RGPD en relació amb els Productes i Serveis dels quals Microsoft sigui encarregat o subencarregat del tractament de dades, Microsoft redirigirà el titular de les dades perquè faci la seva sol·licitud directament al Client. El Client serà responsable de respondre qualsevol d'aquestes sol·licituds fins i tot, si fos necessari, mitjançant la funcionalitat dels Productes i Serveis. Microsoft satisfarà les sol·licituds raonables que li presenti el Client per ajudar-lo a respondre aquestes sol·licituds dels titulars de les dades.</w:t>
      </w:r>
    </w:p>
    <w:p w14:paraId="454F3592" w14:textId="77777777" w:rsidR="00C85435" w:rsidRPr="00FC77AC" w:rsidRDefault="00C85435" w:rsidP="00C35BD5">
      <w:pPr>
        <w:pStyle w:val="ProductList-Body"/>
        <w:keepNext/>
        <w:spacing w:after="120"/>
        <w:ind w:left="187"/>
        <w:outlineLvl w:val="2"/>
      </w:pPr>
      <w:bookmarkStart w:id="78" w:name="_Toc26972848"/>
      <w:r>
        <w:rPr>
          <w:b/>
          <w:color w:val="0072C6"/>
        </w:rPr>
        <w:t>Registre de les Activitats de Tractament</w:t>
      </w:r>
      <w:bookmarkEnd w:id="78"/>
    </w:p>
    <w:p w14:paraId="0AC6FE21" w14:textId="77777777" w:rsidR="00C85435" w:rsidRPr="00FC77AC" w:rsidRDefault="00C85435" w:rsidP="00741E10">
      <w:pPr>
        <w:pStyle w:val="ProductList-Body"/>
        <w:spacing w:after="120"/>
        <w:ind w:left="158"/>
      </w:pPr>
      <w:r>
        <w:t>En la mesura en què l'RGPD requereixi que Microsoft reculli i conservi registres de determinada informació relacionada amb el Client, el Client proporcionarà aquesta informació a Microsoft quan se li sol·liciti i la mantindrà precisa i actualitzada. Microsoft pot posar qualsevol part d'aquesta informació a disposició de l'autoritat supervisora si ho requereix l'RGPD.</w:t>
      </w:r>
    </w:p>
    <w:p w14:paraId="7224D640" w14:textId="77777777" w:rsidR="00C85435" w:rsidRPr="00FC77AC" w:rsidRDefault="00C85435" w:rsidP="00C35BD5">
      <w:pPr>
        <w:pStyle w:val="ProductList-SubSubSectionHeading"/>
        <w:keepNext/>
        <w:spacing w:after="120"/>
        <w:outlineLvl w:val="1"/>
      </w:pPr>
      <w:bookmarkStart w:id="79" w:name="_Toc507768553"/>
      <w:bookmarkStart w:id="80" w:name="_Toc8395013"/>
      <w:bookmarkStart w:id="81" w:name="_Toc6563802"/>
      <w:bookmarkStart w:id="82" w:name="_Toc21617020"/>
      <w:bookmarkStart w:id="83" w:name="_Toc26972849"/>
      <w:bookmarkStart w:id="84" w:name="_Toc155361110"/>
      <w:bookmarkEnd w:id="69"/>
      <w:r>
        <w:t>Seguretat de Dades</w:t>
      </w:r>
      <w:bookmarkEnd w:id="79"/>
      <w:bookmarkEnd w:id="80"/>
      <w:bookmarkEnd w:id="81"/>
      <w:bookmarkEnd w:id="82"/>
      <w:bookmarkEnd w:id="83"/>
      <w:bookmarkEnd w:id="84"/>
    </w:p>
    <w:p w14:paraId="4798B59C" w14:textId="77777777" w:rsidR="00C85435" w:rsidRPr="00FC77AC" w:rsidRDefault="00C85435" w:rsidP="002A4A50">
      <w:pPr>
        <w:pStyle w:val="ProductList-Body"/>
        <w:keepNext/>
        <w:spacing w:after="120"/>
        <w:ind w:left="187"/>
        <w:outlineLvl w:val="2"/>
      </w:pPr>
      <w:bookmarkStart w:id="85" w:name="_Toc26972850"/>
      <w:r>
        <w:rPr>
          <w:b/>
          <w:color w:val="0072C6"/>
        </w:rPr>
        <w:t>Pràctiques i Normes de Seguretat</w:t>
      </w:r>
      <w:bookmarkEnd w:id="85"/>
    </w:p>
    <w:p w14:paraId="487BF73D" w14:textId="625B8B48" w:rsidR="00C85435" w:rsidRPr="00FC77AC" w:rsidRDefault="00C85435" w:rsidP="00741E10">
      <w:pPr>
        <w:pStyle w:val="ProductList-Body"/>
        <w:spacing w:after="120"/>
        <w:ind w:left="158"/>
      </w:pPr>
      <w:bookmarkStart w:id="86" w:name="_Hlk504328104"/>
      <w:r>
        <w:t>Microsoft implementarà i mantindrà mesures tècniques i organitzatives adequades amb l'objectiu de protegir les Dades del Client, dels Serveis Professionals i Personals d'actes de destrucció, pèrdua o alteració accidental o il·lícita de les dades personals transmeses, conservades o</w:t>
      </w:r>
      <w:r w:rsidR="0086384E">
        <w:t> </w:t>
      </w:r>
      <w:r>
        <w:t>tractades d’una altra manera, de l'accés no autoritzat a aquestes dades o de la seva revelació. Aquestes mesures s'establiran a la Norma de</w:t>
      </w:r>
      <w:r w:rsidR="0086384E">
        <w:t> </w:t>
      </w:r>
      <w:r>
        <w:t>Seguretat de Microsoft. Microsoft posarà aquesta norma a disposició del Client, juntament amb altra informació que el Client sol·liciti de</w:t>
      </w:r>
      <w:r w:rsidR="0086384E">
        <w:t> </w:t>
      </w:r>
      <w:r>
        <w:t xml:space="preserve">manera raonable respecte a les normes i pràctiques de seguretat de Microsoft. </w:t>
      </w:r>
    </w:p>
    <w:p w14:paraId="0AEE035D" w14:textId="56A1C339" w:rsidR="009D4FDB" w:rsidRPr="00FC77AC" w:rsidRDefault="00DD6D76" w:rsidP="00741E10">
      <w:pPr>
        <w:pStyle w:val="ProductList-Body"/>
        <w:spacing w:after="120"/>
        <w:ind w:left="158"/>
      </w:pPr>
      <w:bookmarkStart w:id="87" w:name="_Toc26972852"/>
      <w:bookmarkEnd w:id="86"/>
      <w:r>
        <w:t>A més, aquestes mesures satisfaran els requisits establerts a les normes ISO 27001, ISO 27002 i ISO 27018. Hi ha una descripció dels controls de</w:t>
      </w:r>
      <w:r w:rsidR="001E28D9">
        <w:t> </w:t>
      </w:r>
      <w:r>
        <w:t>seguretat per a aquests requisits disponible per als Clients.</w:t>
      </w:r>
    </w:p>
    <w:p w14:paraId="14FF47A5" w14:textId="28DF320C" w:rsidR="00DD6D76" w:rsidRPr="00FC77AC" w:rsidRDefault="00DD6D76" w:rsidP="00741E10">
      <w:pPr>
        <w:pStyle w:val="ProductList-Body"/>
        <w:spacing w:after="120"/>
        <w:ind w:left="158"/>
      </w:pPr>
      <w:r>
        <w:t>Cada Servei Online Bàsic també compleix els marcs i estàndards de control que es mostren a la taula de les Condicions del Producte. Tots els Serveis Online Bàsics i els Serveis Professionals implementen i mantenen les mesures de seguretat establertes a l'Apèndix A per a la protecció de</w:t>
      </w:r>
      <w:r w:rsidR="00426D7D">
        <w:t> </w:t>
      </w:r>
      <w:r>
        <w:t>les Dades del Client i dels Serveis Professionals.</w:t>
      </w:r>
    </w:p>
    <w:p w14:paraId="525058A8" w14:textId="77777777" w:rsidR="00601355" w:rsidRDefault="00601355" w:rsidP="00601355">
      <w:pPr>
        <w:pStyle w:val="ProductList-Body"/>
        <w:spacing w:after="120"/>
        <w:ind w:left="158"/>
      </w:pPr>
      <w:bookmarkStart w:id="88" w:name="_Toc26972851"/>
      <w:r>
        <w:t>Microsoft implementa i conserva les mesures de seguretat que s'exposen a l'Annex II de les Clàusules Contractuals Tipus de 2021 per a la protecció de les Dades Personals en el marc de l'RGPD.</w:t>
      </w:r>
    </w:p>
    <w:p w14:paraId="206C538B" w14:textId="45B86FE5" w:rsidR="00DD6D76" w:rsidRPr="00FC77AC" w:rsidRDefault="00DD6D76" w:rsidP="00741E10">
      <w:pPr>
        <w:pStyle w:val="ProductList-Body"/>
        <w:spacing w:after="120"/>
        <w:ind w:left="158"/>
      </w:pPr>
      <w:r>
        <w:t>Microsoft pot afegir estàndards governamentals o del sector en qualsevol moment. Microsoft no eliminarà les normes ISO 27001, ISO 27002 i</w:t>
      </w:r>
      <w:r w:rsidR="00426D7D">
        <w:t> </w:t>
      </w:r>
      <w:r>
        <w:t>ISO 27018 ni els estàndards o marcs de la taula per als Serveis Online Bàsics de les Condicions del Producte, tret que ja no s'utilitzin en el sector i</w:t>
      </w:r>
      <w:r w:rsidR="00426D7D">
        <w:t> </w:t>
      </w:r>
      <w:r>
        <w:t>que se substitueixin per un successor (si n'hi ha cap).</w:t>
      </w:r>
      <w:bookmarkEnd w:id="88"/>
    </w:p>
    <w:p w14:paraId="76CDC3B9" w14:textId="77777777" w:rsidR="00DD6D76" w:rsidRPr="00FC77AC" w:rsidRDefault="00DD6D76" w:rsidP="002A4A50">
      <w:pPr>
        <w:pStyle w:val="ProductList-Body"/>
        <w:keepNext/>
        <w:spacing w:after="120"/>
        <w:ind w:left="187"/>
        <w:outlineLvl w:val="2"/>
      </w:pPr>
      <w:bookmarkStart w:id="89" w:name="_Hlk40371496"/>
      <w:r>
        <w:rPr>
          <w:b/>
          <w:color w:val="0072C6"/>
        </w:rPr>
        <w:t xml:space="preserve">Xifratge de Dades </w:t>
      </w:r>
    </w:p>
    <w:p w14:paraId="4EDA944E" w14:textId="2162FB2B" w:rsidR="00DD6D76" w:rsidRPr="00FC77AC" w:rsidRDefault="00DD6D76" w:rsidP="00741E10">
      <w:pPr>
        <w:pStyle w:val="ProductList-Body"/>
        <w:spacing w:after="120"/>
        <w:ind w:left="158"/>
      </w:pPr>
      <w:r>
        <w:t>Les Dades del Client i dels Serveis Professionals (incloses totes les Dades Personals d'aquest document) en trànsit a través de xarxes públiques entre el Client i Microsoft, o entre els centres de dades de Microsoft, estan xifrades per defecte.</w:t>
      </w:r>
    </w:p>
    <w:p w14:paraId="3278572B" w14:textId="7F32E7A0" w:rsidR="00DD6D76" w:rsidRPr="00FC77AC" w:rsidRDefault="00DD6D76" w:rsidP="00741E10">
      <w:pPr>
        <w:pStyle w:val="ProductList-Body"/>
        <w:spacing w:after="120"/>
        <w:ind w:left="158"/>
      </w:pPr>
      <w:r>
        <w:t>Microsoft també xifra les Dades del Client emmagatzemades en repòs als Serveis Online i les Dades dels Serveis Professionals emmagatzemades en repòs. En el cas dels Serveis Online en què el Client o un tercer que actuï en nom del Client puguin compilar aplicacions (per exemple, determinats Serveis de l'Azure), el xifratge de les dades emmagatzemades en aquestes aplicacions es pot utilitzar a la discreció del Client, bé mitjançant les funcionalitats que proporciona Microsoft o si el Client l'obté de tercers.</w:t>
      </w:r>
    </w:p>
    <w:p w14:paraId="4DB4D680" w14:textId="77777777" w:rsidR="00DD6D76" w:rsidRPr="00FC77AC" w:rsidRDefault="00DD6D76" w:rsidP="00C7318A">
      <w:pPr>
        <w:pStyle w:val="ProductList-Body"/>
        <w:keepNext/>
        <w:keepLines/>
        <w:spacing w:after="120"/>
        <w:ind w:left="187"/>
        <w:outlineLvl w:val="2"/>
      </w:pPr>
      <w:r>
        <w:rPr>
          <w:b/>
          <w:color w:val="0072C6"/>
        </w:rPr>
        <w:t xml:space="preserve">Access a les Dades </w:t>
      </w:r>
    </w:p>
    <w:p w14:paraId="729E7942" w14:textId="1F2FEC37" w:rsidR="006824EE" w:rsidRPr="00FC77AC" w:rsidRDefault="00CD0D6F" w:rsidP="00C7318A">
      <w:pPr>
        <w:pStyle w:val="ProductList-Body"/>
        <w:keepNext/>
        <w:keepLines/>
        <w:spacing w:after="120"/>
        <w:ind w:left="158"/>
      </w:pPr>
      <w:r>
        <w:t xml:space="preserve">Microsoft utilitza els mínims mecanismes d'accés a privilegis per controlar l'accés a les Dades del Client i dels Serveis Professionals (incloses totes les Dades Personals d'aquest document). Els controls d'accés segons les funcions s'utilitzen per garantir que l'accés a les Dades del Client i dels Serveis Professionals necessari per a les operacions de servei tingui finalitats adequades i l'aprovació mitjançant la supervisió de l'administrador. En el cas dels Serveis Online Bàsics i Professionals, Microsoft manté els mecanismes de Control d'Accés que es descriuen a la taula titulada </w:t>
      </w:r>
      <w:r w:rsidR="00176F8C">
        <w:t>“</w:t>
      </w:r>
      <w:r>
        <w:t>Mesures de Seguretat</w:t>
      </w:r>
      <w:r w:rsidR="00176F8C">
        <w:t>”</w:t>
      </w:r>
      <w:r>
        <w:t xml:space="preserve"> de l'Apèndix A i no es produeix cap accés permanent per part del personal de Microsoft a les Dades del Client, i tots els</w:t>
      </w:r>
      <w:r w:rsidR="00B27624">
        <w:t> </w:t>
      </w:r>
      <w:r>
        <w:t>accessos necessaris es realitzen en un període de temps limitat.</w:t>
      </w:r>
    </w:p>
    <w:bookmarkEnd w:id="89"/>
    <w:p w14:paraId="11FFA921" w14:textId="77777777" w:rsidR="00C85435" w:rsidRPr="00FC77AC" w:rsidRDefault="00C85435" w:rsidP="002A4A50">
      <w:pPr>
        <w:pStyle w:val="ProductList-Body"/>
        <w:keepNext/>
        <w:spacing w:after="120"/>
        <w:ind w:left="187"/>
        <w:outlineLvl w:val="2"/>
      </w:pPr>
      <w:r>
        <w:rPr>
          <w:b/>
          <w:color w:val="0072C6"/>
        </w:rPr>
        <w:t>Responsabilitats del Client</w:t>
      </w:r>
      <w:bookmarkEnd w:id="87"/>
    </w:p>
    <w:p w14:paraId="18080BBE" w14:textId="74EA4F88" w:rsidR="00C85435" w:rsidRPr="00FC77AC" w:rsidRDefault="00C85435" w:rsidP="007829B6">
      <w:pPr>
        <w:pStyle w:val="ProductList-Body"/>
        <w:spacing w:after="120"/>
        <w:ind w:left="158"/>
      </w:pPr>
      <w:r>
        <w:t>El Client és l'únic responsable de prendre una determinació independent sobre si les mesures tècniques i organitzatives dels Productes i Serveis compleixen els requisits del Client, incloses totes les obligacions de seguretat en virtut dels Requisits de Protecció de Dades aplicables. Tenint en compte l'avantguarda, els costos d'implementació i la natura, l'abast, el context i les finalitats del tractament de les seves Dades Personals, així com els riscos per a les persones físiques, el Client reconeix i accepta que les pràctiques i les normes de seguretat que Microsoft implementa i</w:t>
      </w:r>
      <w:r w:rsidR="00AC7207">
        <w:t> </w:t>
      </w:r>
      <w:r>
        <w:t>manté proporcionen un nivell de seguretat adequat al risc en relació amb les seves Dades Personals. El Client és responsable d'implementar i</w:t>
      </w:r>
      <w:r w:rsidR="00AC7207">
        <w:t> </w:t>
      </w:r>
      <w:r>
        <w:t>mantenir proteccions de privacitat i mesures de seguretat per als components que el Client proporciona o controla (com ara dispositius inscrits amb el Microsoft Intune o en una màquina virtual o aplicació d'un client del Microsoft Azure).</w:t>
      </w:r>
    </w:p>
    <w:p w14:paraId="1854A774" w14:textId="77777777" w:rsidR="00C85435" w:rsidRPr="00FC77AC" w:rsidDel="00BA1419" w:rsidRDefault="00C85435" w:rsidP="002A4A50">
      <w:pPr>
        <w:pStyle w:val="ProductList-Body"/>
        <w:keepNext/>
        <w:spacing w:after="120"/>
        <w:ind w:left="187"/>
        <w:outlineLvl w:val="2"/>
      </w:pPr>
      <w:bookmarkStart w:id="90" w:name="_Toc26972853"/>
      <w:r>
        <w:rPr>
          <w:b/>
          <w:color w:val="0072C6"/>
        </w:rPr>
        <w:t>Auditoria del Compliment</w:t>
      </w:r>
      <w:bookmarkEnd w:id="90"/>
    </w:p>
    <w:p w14:paraId="02A8BB60" w14:textId="6B6FF476" w:rsidR="00C85435" w:rsidRPr="00FC77AC" w:rsidDel="00BA1419" w:rsidRDefault="00C85435" w:rsidP="00741E10">
      <w:pPr>
        <w:pStyle w:val="ProductList-Body"/>
        <w:spacing w:after="120"/>
        <w:ind w:left="158"/>
      </w:pPr>
      <w:r>
        <w:t>Microsoft durà a terme auditories de la seguretat dels ordinadors, de l'entorn informàtic i dels centres de dades físics que utilitza en el tractament de les Dades del Client, del Servei Professional i Personals de la manera següent:</w:t>
      </w:r>
    </w:p>
    <w:p w14:paraId="1E290820" w14:textId="7042D7A4" w:rsidR="00C85435" w:rsidRPr="00FC77AC" w:rsidDel="00BA1419" w:rsidRDefault="00C85435" w:rsidP="00741E10">
      <w:pPr>
        <w:pStyle w:val="ProductList-Body"/>
        <w:numPr>
          <w:ilvl w:val="0"/>
          <w:numId w:val="2"/>
        </w:numPr>
        <w:ind w:left="605" w:hanging="274"/>
      </w:pPr>
      <w:r>
        <w:t>En els casos en què un estàndard o marc estableixi auditories, s'iniciarà una auditoria d'aquest marc o estàndard de control anualment com</w:t>
      </w:r>
      <w:r w:rsidR="00100C3A">
        <w:t> </w:t>
      </w:r>
      <w:r>
        <w:t>a mínim.</w:t>
      </w:r>
    </w:p>
    <w:p w14:paraId="27297A96" w14:textId="77777777" w:rsidR="00C85435" w:rsidRPr="00FC77AC" w:rsidDel="00BA1419" w:rsidRDefault="00C85435" w:rsidP="00741E10">
      <w:pPr>
        <w:pStyle w:val="ProductList-Body"/>
        <w:numPr>
          <w:ilvl w:val="0"/>
          <w:numId w:val="2"/>
        </w:numPr>
        <w:ind w:left="605" w:hanging="274"/>
      </w:pPr>
      <w:r>
        <w:t>Cada auditoria es realitzarà segons els estàndards i les regles de l'organisme regulador o d'acreditació per a cada marc o estàndard de control aplicable.</w:t>
      </w:r>
    </w:p>
    <w:p w14:paraId="7D50977E" w14:textId="77777777" w:rsidR="00C85435" w:rsidRPr="00FC77AC" w:rsidDel="00BA1419" w:rsidRDefault="00C85435" w:rsidP="00741E10">
      <w:pPr>
        <w:pStyle w:val="ProductList-Body"/>
        <w:numPr>
          <w:ilvl w:val="0"/>
          <w:numId w:val="2"/>
        </w:numPr>
        <w:spacing w:after="120"/>
        <w:ind w:left="608" w:hanging="270"/>
      </w:pPr>
      <w:r>
        <w:t>A més, la duran a terme auditors de seguretat de tercers, independents i qualificats, que Microsoft triarà i que correran a càrrec seu.</w:t>
      </w:r>
    </w:p>
    <w:p w14:paraId="3CE90043" w14:textId="229C7286" w:rsidR="00C85435" w:rsidRPr="00FC77AC" w:rsidRDefault="00C85435" w:rsidP="00741E10">
      <w:pPr>
        <w:pStyle w:val="ProductList-Body"/>
        <w:spacing w:after="120"/>
        <w:ind w:left="180"/>
      </w:pPr>
      <w:r>
        <w:t>Amb cada auditoria es generarà un informe d'auditoria (</w:t>
      </w:r>
      <w:r w:rsidR="00424FE5">
        <w:t>“</w:t>
      </w:r>
      <w:r>
        <w:t>Informe d'Auditoria de Microsoft</w:t>
      </w:r>
      <w:r w:rsidR="00424FE5">
        <w:t>”</w:t>
      </w:r>
      <w:r>
        <w:t xml:space="preserve">), que Microsoft publicarà a </w:t>
      </w:r>
      <w:hyperlink r:id="rId25">
        <w:r>
          <w:rPr>
            <w:rStyle w:val="Hyperlink"/>
            <w:color w:val="0070C0"/>
          </w:rPr>
          <w:t>https://servicetrust.microsoft.com/</w:t>
        </w:r>
      </w:hyperlink>
      <w:r>
        <w:t xml:space="preserve"> o en una altra ubicació que identifiqui. L'Informe d'Auditoria de Microsoft es considerarà Informació Confidencial de Microsoft i revelarà amb claredat qualsevol conclusió de material per part de l'auditor. Microsoft solucionarà de manera oportuna el problemes que es plantegin en qualsevol Informe d'Auditoria de Microsoft per aconseguir la conformitat de l'auditor. Si el Client ho</w:t>
      </w:r>
      <w:r w:rsidR="00A638E1">
        <w:t> </w:t>
      </w:r>
      <w:r>
        <w:t>sol·licita, Microsoft li proporcionarà tots els Informes d'Auditoria de Microsoft. L'Informe d'Auditoria de Microsoft estarà subjecte a les limitacions de distribució i confidencialitat de Microsoft i de l'auditor.</w:t>
      </w:r>
    </w:p>
    <w:p w14:paraId="2ED1BA08" w14:textId="73E53470" w:rsidR="00C85435" w:rsidRPr="00FC77AC" w:rsidRDefault="00EF5AF3" w:rsidP="00741E10">
      <w:pPr>
        <w:pStyle w:val="ProductList-Body"/>
        <w:spacing w:after="120"/>
        <w:ind w:left="158"/>
      </w:pPr>
      <w:r>
        <w:t>En la mesura en què els requisits d'auditoria del Client inclosos als Requisits de Protecció de dades no es puguin satisfer de manera raonable mitjançant els informes d'auditoria, la documentació o la informació de compliment que Microsoft posa a disposició dels seus clients de manera general, Microsoft respondrà de manera oportuna amb instruccions d'auditoria addicionals del Client. Abans d'iniciar una auditoria, el Client i</w:t>
      </w:r>
      <w:r w:rsidR="00663104">
        <w:t> </w:t>
      </w:r>
      <w:r>
        <w:t>Microsoft acordaran mútuament els requisits de l'àmbit, els terminis, la durada, el control i les proves, així com les tarifes de l'auditoria, sempre</w:t>
      </w:r>
      <w:r w:rsidR="00663104">
        <w:t> </w:t>
      </w:r>
      <w:r>
        <w:t>que aquest requisit d'acord no permeti que Microsoft endarrereixi sense cap motiu la realització de l'auditoria. En la mesura que sigui necessària per realitzar l'auditoria, Microsoft posarà a disposició els sistemes de tractament, les instal·lacions i la documentació d'assistència tècnica pertinents per al processament de les Dades del Client, dels Serveis Professionals i Personals per part de Microsoft, les seves Filials i</w:t>
      </w:r>
      <w:r w:rsidR="00663104">
        <w:t> </w:t>
      </w:r>
      <w:r>
        <w:t>els</w:t>
      </w:r>
      <w:r w:rsidR="00663104">
        <w:t> </w:t>
      </w:r>
      <w:r>
        <w:t>Subencarregats del tractament. Aquesta auditoria la dirigirà una empresa d'auditoria de tercers acreditada i independent, durant l'horari comercial habitual, amb un avís raonable per avançat a Microsoft, i subjecte als procediments de confidencialitat raonables. Ni el Client ni l’auditor no tindran accés a les dades de la resta de clients de Microsoft ni als sistemes o instal·lacions de Microsoft que no tinguin relació amb la</w:t>
      </w:r>
      <w:r w:rsidR="00663104">
        <w:t> </w:t>
      </w:r>
      <w:r>
        <w:t>prestació dels Productes i Serveis aplicables. El Client es fa responsable de tots els costos i les tarifes relacionats amb aquesta auditoria, inclosos els costos i les tarifes raonables de tot el temps que Microsoft dediqui a aquestes auditories, a part de les tarifes dels serveis que realitzi</w:t>
      </w:r>
      <w:r w:rsidR="00663104">
        <w:t> </w:t>
      </w:r>
      <w:r>
        <w:t>Microsoft. Si l'informe de l'auditoria generat com a resultat de l'auditoria del Client inclou qualsevol detecció d'incompliment material, el</w:t>
      </w:r>
      <w:r w:rsidR="00663104">
        <w:t> </w:t>
      </w:r>
      <w:r>
        <w:t>Client compartirà aquest informe d'auditoria amb Microsoft i Microsoft resoldrà l'incompliment material.</w:t>
      </w:r>
    </w:p>
    <w:p w14:paraId="63F4B7F6" w14:textId="0F861294" w:rsidR="00C85435" w:rsidRPr="00FC77AC" w:rsidRDefault="00BF6860" w:rsidP="00741E10">
      <w:pPr>
        <w:pStyle w:val="ProductList-Body"/>
        <w:spacing w:after="120"/>
        <w:ind w:left="158"/>
      </w:pPr>
      <w:r>
        <w:t>Cap disposició d'aquesta secció de la DPA variarà o modificarà els Termes de l'RGPD ni afectarà cap dret de l'autoritat supervisora o de l'interessat en virtut dels Requisits de Protecció de Dades. Aquesta secció s'estipula en favor de Microsoft Corporation com a tercer beneficiari.</w:t>
      </w:r>
    </w:p>
    <w:p w14:paraId="10CE5BEA" w14:textId="77777777" w:rsidR="00C85435" w:rsidRPr="00FC77AC" w:rsidRDefault="00C85435" w:rsidP="002A4A50">
      <w:pPr>
        <w:pStyle w:val="ProductList-SubSubSectionHeading"/>
        <w:keepNext/>
        <w:spacing w:after="120"/>
        <w:outlineLvl w:val="1"/>
      </w:pPr>
      <w:bookmarkStart w:id="91" w:name="_Toc507768554"/>
      <w:bookmarkStart w:id="92" w:name="_Toc8395014"/>
      <w:bookmarkStart w:id="93" w:name="_Toc6563803"/>
      <w:bookmarkStart w:id="94" w:name="_Toc21617021"/>
      <w:bookmarkStart w:id="95" w:name="_Toc26972854"/>
      <w:bookmarkStart w:id="96" w:name="_Toc155361111"/>
      <w:r>
        <w:t>Notificació d'Incidents de Seguretat</w:t>
      </w:r>
      <w:bookmarkEnd w:id="91"/>
      <w:bookmarkEnd w:id="92"/>
      <w:bookmarkEnd w:id="93"/>
      <w:bookmarkEnd w:id="94"/>
      <w:bookmarkEnd w:id="95"/>
      <w:bookmarkEnd w:id="96"/>
    </w:p>
    <w:p w14:paraId="57A8DE0C" w14:textId="72B9EA07" w:rsidR="00C85435" w:rsidRPr="00FC77AC" w:rsidRDefault="00C85435" w:rsidP="00741E10">
      <w:pPr>
        <w:pStyle w:val="ProductList-Body"/>
        <w:spacing w:after="120"/>
      </w:pPr>
      <w:bookmarkStart w:id="97" w:name="_Hlk504328309"/>
      <w:r>
        <w:t xml:space="preserve">Si Microsoft tingués coneixement d'alguna infracció de seguretat que tingués com a resultat la destrucció, pèrdua, alteració o revelació no autoritzada (ja sigui accidental o il·lícita) de les Dades del Client, dels Serveis Professionals o Personals, així com l'accés a aquestes, mentre Microsoft en fa el tractament (considerat cadascun d'ells com un </w:t>
      </w:r>
      <w:r w:rsidR="00D94EA6">
        <w:t>“</w:t>
      </w:r>
      <w:r>
        <w:t>Incident de Seguretat</w:t>
      </w:r>
      <w:r w:rsidR="00D94EA6">
        <w:t>”</w:t>
      </w:r>
      <w:r>
        <w:t>)</w:t>
      </w:r>
      <w:bookmarkEnd w:id="97"/>
      <w:r>
        <w:t>, Microsoft haurà de, com abans millor i sense cap retard</w:t>
      </w:r>
      <w:r w:rsidR="006106AB">
        <w:t> </w:t>
      </w:r>
      <w:r>
        <w:t>injustificat, (1) notificar l'Incident de Seguretat al Client; (2) investigar l'Incident de Seguretat i proporcionar-ne informació detallada al</w:t>
      </w:r>
      <w:r w:rsidR="006106AB">
        <w:t> </w:t>
      </w:r>
      <w:r>
        <w:t>Client; i (3) prendre mesures raonables per mitigar els efectes i minimitzar els danys derivats de l'Incident de Seguretat.</w:t>
      </w:r>
    </w:p>
    <w:p w14:paraId="3FD177D1" w14:textId="7549296A" w:rsidR="00C85435" w:rsidRPr="00FC77AC" w:rsidRDefault="00C85435" w:rsidP="00741E10">
      <w:pPr>
        <w:pStyle w:val="ProductList-Body"/>
        <w:spacing w:after="120"/>
      </w:pPr>
      <w:r>
        <w:t>Les notificacions d'Incidents de Seguretat es remetran al Client per qualsevol mitjà que Microsoft seleccioni, inclòs el correu. És responsabilitat exclusiva del Client assegurar-se que manté en tot moment una informació de contacte precisa amb Microsoft per a cada Producte i Servei Professional aplicable. El Client és l'únic responsable de complir les seves obligacions en virtut de les lleis de notificació d'incidents aplicables al</w:t>
      </w:r>
      <w:r w:rsidR="006D27FD">
        <w:t> </w:t>
      </w:r>
      <w:r>
        <w:t>Client, així com les obligacions de notificació de tercers en relació amb qualsevol Incident de Seguretat.</w:t>
      </w:r>
    </w:p>
    <w:p w14:paraId="125679F7" w14:textId="77777777" w:rsidR="00C85435" w:rsidRPr="00FC77AC" w:rsidRDefault="00C85435" w:rsidP="00741E10">
      <w:pPr>
        <w:pStyle w:val="ProductList-Body"/>
        <w:spacing w:after="120"/>
      </w:pPr>
      <w:r>
        <w:t>Microsoft realitzarà esforços raonables per ajudar el Client a complir l'obligació, a l’empara de l'Article 33 de l'RGPD i altres lleis o reglaments aplicables, de notificar la infracció de l'Incident de Seguretat a l'autoritat de control i als interessats pertinents.</w:t>
      </w:r>
    </w:p>
    <w:p w14:paraId="60FE4522" w14:textId="77777777" w:rsidR="00C85435" w:rsidRPr="00FC77AC" w:rsidRDefault="00C85435" w:rsidP="00741E10">
      <w:pPr>
        <w:pStyle w:val="ProductList-Body"/>
        <w:spacing w:after="120"/>
      </w:pPr>
      <w:r>
        <w:t>El fet que Microsoft notifiqui un Incident de Seguretat o hi proporcioni una resposta segons el previst en aquesta secció no constitueix un reconeixement per part de Microsoft quant a incompliment o qualsevol responsabilitat pel que fa a l’Incident de Seguretat.</w:t>
      </w:r>
    </w:p>
    <w:p w14:paraId="76EEF6E6" w14:textId="4BC4E184" w:rsidR="00C85435" w:rsidRPr="00FC77AC" w:rsidRDefault="00C85435" w:rsidP="00741E10">
      <w:pPr>
        <w:pStyle w:val="ProductList-Body"/>
        <w:spacing w:after="120"/>
      </w:pPr>
      <w:r>
        <w:t>El Client haurà de notificar a Microsoft, sense demora, qualsevol possible ús indegut que s’hagi produït en els seus comptes o credencials d'autenticació, o qualsevol incident de seguretat relacionat amb els Productes i Serveis.</w:t>
      </w:r>
    </w:p>
    <w:p w14:paraId="5E88C2A3" w14:textId="77777777" w:rsidR="00C85435" w:rsidRPr="00FC77AC" w:rsidRDefault="00C85435" w:rsidP="00C35BD5">
      <w:pPr>
        <w:pStyle w:val="ProductList-SubSubSectionHeading"/>
        <w:keepNext/>
        <w:spacing w:after="120"/>
        <w:outlineLvl w:val="1"/>
      </w:pPr>
      <w:bookmarkStart w:id="98" w:name="_Toc507768555"/>
      <w:bookmarkStart w:id="99" w:name="_Toc8395015"/>
      <w:bookmarkStart w:id="100" w:name="_Toc6563804"/>
      <w:bookmarkStart w:id="101" w:name="_Toc21617022"/>
      <w:bookmarkStart w:id="102" w:name="_Toc26972855"/>
      <w:bookmarkStart w:id="103" w:name="_Toc155361112"/>
      <w:bookmarkStart w:id="104" w:name="DataTransfersandLocation"/>
      <w:r>
        <w:t xml:space="preserve">Ubicació i </w:t>
      </w:r>
      <w:bookmarkStart w:id="105" w:name="LocationofDataProcessing"/>
      <w:bookmarkStart w:id="106" w:name="_Toc489605583"/>
      <w:r>
        <w:t>Transmissions de Dades</w:t>
      </w:r>
      <w:bookmarkEnd w:id="98"/>
      <w:bookmarkEnd w:id="99"/>
      <w:bookmarkEnd w:id="100"/>
      <w:bookmarkEnd w:id="101"/>
      <w:bookmarkEnd w:id="102"/>
      <w:bookmarkEnd w:id="103"/>
      <w:bookmarkEnd w:id="105"/>
      <w:bookmarkEnd w:id="106"/>
    </w:p>
    <w:p w14:paraId="6EDDA655" w14:textId="77777777" w:rsidR="00C85435" w:rsidRPr="00FC77AC" w:rsidRDefault="00C85435" w:rsidP="00C35BD5">
      <w:pPr>
        <w:pStyle w:val="ProductList-Body"/>
        <w:keepNext/>
        <w:spacing w:after="120"/>
        <w:ind w:left="187"/>
        <w:outlineLvl w:val="2"/>
      </w:pPr>
      <w:bookmarkStart w:id="107" w:name="_Toc26972856"/>
      <w:bookmarkEnd w:id="104"/>
      <w:r>
        <w:rPr>
          <w:b/>
          <w:bCs/>
          <w:color w:val="0072C6"/>
        </w:rPr>
        <w:t>Transmissions de Dades</w:t>
      </w:r>
      <w:bookmarkEnd w:id="107"/>
    </w:p>
    <w:p w14:paraId="1E6BFECB" w14:textId="78573342" w:rsidR="00DD6D76" w:rsidRPr="00FC77AC" w:rsidRDefault="00DD6D76" w:rsidP="00741E10">
      <w:pPr>
        <w:pStyle w:val="ProductList-Body"/>
        <w:spacing w:after="120"/>
        <w:ind w:left="158"/>
      </w:pPr>
      <w:r>
        <w:t>Les Dades del Client, dels Serveis Professionals i Personals que Microsoft tracta en nom del Client no es poden transmetre, emmagatzemar ni tractar en una ubicació geogràfica, excepte d'acord amb les Condicions del DPA i les garanties que s'indiquen a continuació en aquesta secció. Tenint en compte aquestes garanties, el Client designa Microsoft per transmetre les Dades del Client, dels Serveis Professionals i Personals als Estats Units o a qualsevol altre país on Microsoft o els seus Subencarregats operin, així com per emmagatzemar i processar les Dades del Client i</w:t>
      </w:r>
      <w:r w:rsidR="008A19D1">
        <w:t> </w:t>
      </w:r>
      <w:r>
        <w:t>les Dades Personals per tal de proporcionar els Productes, excepte tal com es descrigui en altres seccions de les Condicions del DPA.</w:t>
      </w:r>
    </w:p>
    <w:p w14:paraId="1C13D50A" w14:textId="77777777" w:rsidR="00E65A2E" w:rsidRPr="00F01DB9" w:rsidRDefault="00E65A2E" w:rsidP="00E65A2E">
      <w:pPr>
        <w:pStyle w:val="ProductList-Body"/>
        <w:spacing w:after="120"/>
        <w:ind w:left="158"/>
      </w:pPr>
      <w:bookmarkStart w:id="108" w:name="_Toc26972857"/>
      <w:bookmarkStart w:id="109" w:name="LocationofCustomerDataatRest"/>
      <w:bookmarkStart w:id="110" w:name="_Toc507768556"/>
      <w:bookmarkStart w:id="111" w:name="_Toc8395016"/>
      <w:bookmarkStart w:id="112" w:name="_Toc6563805"/>
      <w:bookmarkStart w:id="113" w:name="_Toc21617023"/>
      <w:bookmarkStart w:id="114" w:name="_Toc26972858"/>
      <w:r>
        <w:t xml:space="preserve">Totes les transmissions de Dades del Client, dels Serveis Professionals i Personals fora de la Unió Europea, l'Espai Econòmic Europeu, el Regne Unit i Suïssa per proporcionar els Productes i Serveis estan subjectes a les condicions de les Clàusules Contractuals Tipus de 2021 implementades per Microsoft. A més, totes les transmissions del Regne Unit estan subjectes a les condicions de l'IDTA que ha implementat Microsoft. Per a les finalitats d'aquesta DPA, </w:t>
      </w:r>
      <w:r w:rsidRPr="00A558C0">
        <w:t>“</w:t>
      </w:r>
      <w:r>
        <w:t>IDTA</w:t>
      </w:r>
      <w:r w:rsidRPr="00A558C0">
        <w:t>”</w:t>
      </w:r>
      <w:r>
        <w:t xml:space="preserve"> són les sigles en anglès d'Annex de transmissions de dades internacionals, un annex de les clàusules contractuals estàndard de la Comissió Europea per a les transmissions de dades internacionals emès per l'Oficina del Comissari d'Informació del Regne Unit, en virtut de la Secció S119A(1) de la Llei de Protecció de Dades del Regne Unit de 2018. Microsoft complirà els requisits de la legislació de protecció de dades de l'Espai Econòmic Europeu, el Regne Unit i Suïssa en relació amb la recollida, l'ús, la transmissió, la retenció i altres activitats de processament de Dades Personals de l'Espai Econòmic Europeu, el Regne Unit i Suïssa. Totes les transmissions de Dades Personals a un tercer país o a una organització internacional estaran subjectes a les garanties adequades segons es descriu a l'article 46 de l'RGPD, i aquestes transmissions i garanties es documentaran de conformitat amb l'article 30, apartat 2, de l'RGPD.</w:t>
      </w:r>
    </w:p>
    <w:p w14:paraId="3FE09109" w14:textId="77777777" w:rsidR="00E65A2E" w:rsidRPr="006366A8" w:rsidRDefault="00E65A2E" w:rsidP="00E65A2E">
      <w:pPr>
        <w:pStyle w:val="ProductList-Body"/>
        <w:spacing w:after="120"/>
        <w:ind w:left="158"/>
      </w:pPr>
      <w:r>
        <w:t>A més, Microsoft està certificat de conformitat amb els Marcs de Privacitat de Dades entre la UE i els EUA i Suïssa i els EUA, l'Extensió del Regne Unit al Marc de Privacitat de Dades entre la UE i els EUA així com amb els compromisos que comporten. Microsoft es compromet a notificar el Client si determina que ja no pot continuar complint la seva obligació de proporcionar el mateix nivell de protecció que requereixen els principis del Marc de Privacitat de les Dades.</w:t>
      </w:r>
    </w:p>
    <w:p w14:paraId="67598CDB" w14:textId="77777777" w:rsidR="0055625F" w:rsidRPr="006366A8" w:rsidRDefault="0055625F" w:rsidP="0055625F">
      <w:pPr>
        <w:pStyle w:val="ProductList-Body"/>
        <w:keepNext/>
        <w:spacing w:after="120"/>
        <w:ind w:left="187"/>
        <w:outlineLvl w:val="2"/>
      </w:pPr>
      <w:r>
        <w:rPr>
          <w:b/>
          <w:color w:val="0072C6"/>
        </w:rPr>
        <w:t>Ubicació de les Dades del Client</w:t>
      </w:r>
      <w:bookmarkEnd w:id="108"/>
    </w:p>
    <w:bookmarkEnd w:id="109"/>
    <w:p w14:paraId="6C7E5964" w14:textId="77777777" w:rsidR="00B53526" w:rsidRPr="00752A4A" w:rsidRDefault="00B53526" w:rsidP="00B53526">
      <w:pPr>
        <w:tabs>
          <w:tab w:val="left" w:pos="360"/>
        </w:tabs>
        <w:spacing w:after="120" w:line="240" w:lineRule="auto"/>
        <w:ind w:left="180"/>
        <w:rPr>
          <w:rFonts w:ascii="Calibri" w:eastAsia="Calibri" w:hAnsi="Calibri" w:cs="Arial"/>
          <w:sz w:val="18"/>
        </w:rPr>
      </w:pPr>
      <w:r>
        <w:rPr>
          <w:rFonts w:ascii="Calibri" w:eastAsia="Calibri" w:hAnsi="Calibri" w:cs="Arial"/>
          <w:sz w:val="18"/>
        </w:rPr>
        <w:t>Per als Serveis Online Bàsics, Microsoft emmagatzemarà les Dades del Client en repòs en determinades àrees geogràfiques importants (cadascuna, una Geoàrea) segons s'estableix a les Condicions del Producte.</w:t>
      </w:r>
    </w:p>
    <w:p w14:paraId="46383E0D" w14:textId="77777777" w:rsidR="00B53526" w:rsidRPr="00752A4A" w:rsidRDefault="00B53526" w:rsidP="00B53526">
      <w:pPr>
        <w:tabs>
          <w:tab w:val="left" w:pos="360"/>
        </w:tabs>
        <w:spacing w:after="120" w:line="240" w:lineRule="auto"/>
        <w:ind w:left="180"/>
        <w:rPr>
          <w:rFonts w:ascii="Calibri" w:eastAsia="Calibri" w:hAnsi="Calibri" w:cs="Arial"/>
          <w:sz w:val="18"/>
        </w:rPr>
      </w:pPr>
      <w:r>
        <w:rPr>
          <w:rFonts w:ascii="Calibri" w:eastAsia="Calibri" w:hAnsi="Calibri" w:cs="Arial"/>
          <w:sz w:val="18"/>
        </w:rPr>
        <w:t>Per als Serveis Online del Límit de Dades de la UE, Microsoft emmagatzemarà i processarà les Dades del Client i Personals a la Unió Europea segons s'estableix a les Condicions del Producte.</w:t>
      </w:r>
    </w:p>
    <w:p w14:paraId="76B141C6" w14:textId="77777777" w:rsidR="00B53526" w:rsidRPr="00752A4A" w:rsidRDefault="00B53526" w:rsidP="00B53526">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no controla ni limita les regions des de les quals el Client o els usuaris finals del Client poden accedir a o moure Dades del Client.</w:t>
      </w:r>
    </w:p>
    <w:p w14:paraId="60CFC808" w14:textId="77777777" w:rsidR="00C85435" w:rsidRPr="00FC77AC" w:rsidRDefault="00C85435" w:rsidP="002A4A50">
      <w:pPr>
        <w:pStyle w:val="ProductList-SubSubSectionHeading"/>
        <w:keepNext/>
        <w:spacing w:after="120"/>
        <w:outlineLvl w:val="1"/>
      </w:pPr>
      <w:bookmarkStart w:id="115" w:name="_Toc155361113"/>
      <w:r>
        <w:t>Retenció i Supressió de Dades</w:t>
      </w:r>
      <w:bookmarkEnd w:id="110"/>
      <w:bookmarkEnd w:id="111"/>
      <w:bookmarkEnd w:id="112"/>
      <w:bookmarkEnd w:id="113"/>
      <w:bookmarkEnd w:id="114"/>
      <w:bookmarkEnd w:id="115"/>
    </w:p>
    <w:p w14:paraId="1E39C7A1" w14:textId="1B6FE9AF" w:rsidR="00C85435" w:rsidRPr="00FC77AC" w:rsidRDefault="00C85435" w:rsidP="00741E10">
      <w:pPr>
        <w:pStyle w:val="ProductList-Body"/>
        <w:spacing w:after="120"/>
      </w:pPr>
      <w:r>
        <w:t>En tot moment durant el període de vigència de la seva subscripció o l'encàrrec dels Serveis Professionals aplicable, el Client tindrà la capacitat d'accedir a les Dades del Client emmagatzemades a cada Servei Online i a les Dades dels Serveis Professionals, així com d'extreure-les i suprimir-les.</w:t>
      </w:r>
    </w:p>
    <w:p w14:paraId="4E65B649" w14:textId="6F7E2AE6" w:rsidR="00C85435" w:rsidRPr="00FC77AC" w:rsidRDefault="00C85435" w:rsidP="00741E10">
      <w:pPr>
        <w:pStyle w:val="ProductList-Body"/>
        <w:spacing w:after="120"/>
      </w:pPr>
      <w:r>
        <w:t>Excepte en el cas de les proves gratuïtes i els serveis del LinkedIn, Microsoft conservarà les Dades del Client que romanguin emmagatzemades als</w:t>
      </w:r>
      <w:r w:rsidR="00D46B3C">
        <w:t> </w:t>
      </w:r>
      <w:r>
        <w:t>Serveis Online en un compte de funció limitada durant 90 dies després de l'expiració o la terminació de la subscripció del Client, de tal manera que el Client les pugui extreure. Quan finalitzi el període de retenció de 90 dies, Microsoft deshabilitarà el compte del Client i suprimirà les Dades del Client i Personals emmagatzemades als Serveis Online en un termini addicional de 90 dies, tret que aquest DPA autoritzi la conservació d'aquestes dades.</w:t>
      </w:r>
    </w:p>
    <w:p w14:paraId="63ED44D1" w14:textId="13A68572" w:rsidR="00FC65D5" w:rsidRPr="00FC77AC" w:rsidRDefault="001D451C" w:rsidP="00741E10">
      <w:pPr>
        <w:pStyle w:val="ProductList-Body"/>
        <w:spacing w:after="120"/>
      </w:pPr>
      <w:r>
        <w:t>Pel que fa a les Dades Personals en relació amb el Programari i les Dades dels Serveis Professionals, Microsoft suprimirà totes les còpies després que les finalitats comercials per a les quals s'hagin recollit o transmès s'hagin complert, o bé abans a petició del Client, tret que aquest DPA autoritzi la conservació d'aquestes dades.</w:t>
      </w:r>
    </w:p>
    <w:p w14:paraId="6ADDB89E" w14:textId="4F03EB96" w:rsidR="00C85435" w:rsidRPr="00FC77AC" w:rsidRDefault="00C85435" w:rsidP="00741E10">
      <w:pPr>
        <w:pStyle w:val="ProductList-Body"/>
        <w:spacing w:after="120"/>
      </w:pPr>
      <w:r>
        <w:t>És possible que el Servei Online no admeti la retenció o extracció del programari que el Client hagi proporcionat. Microsoft no incorrerà en cap responsabilitat per suprimir les Dades del Client, dels Serveis Professionals o Personals segons es descriu en aquesta secció.</w:t>
      </w:r>
    </w:p>
    <w:p w14:paraId="45F905F9" w14:textId="77777777" w:rsidR="00C85435" w:rsidRPr="00FC77AC" w:rsidRDefault="00C85435" w:rsidP="00C35BD5">
      <w:pPr>
        <w:pStyle w:val="ProductList-SubSubSectionHeading"/>
        <w:keepNext/>
        <w:spacing w:after="120"/>
        <w:outlineLvl w:val="1"/>
      </w:pPr>
      <w:bookmarkStart w:id="116" w:name="_Toc507768557"/>
      <w:bookmarkStart w:id="117" w:name="_Toc8395017"/>
      <w:bookmarkStart w:id="118" w:name="_Toc6563806"/>
      <w:bookmarkStart w:id="119" w:name="_Toc21617024"/>
      <w:bookmarkStart w:id="120" w:name="_Toc26972859"/>
      <w:bookmarkStart w:id="121" w:name="_Toc155361114"/>
      <w:r>
        <w:t>Compromís de Confidencialitat de l'Encarregat</w:t>
      </w:r>
      <w:bookmarkEnd w:id="116"/>
      <w:bookmarkEnd w:id="117"/>
      <w:bookmarkEnd w:id="118"/>
      <w:bookmarkEnd w:id="119"/>
      <w:bookmarkEnd w:id="120"/>
      <w:bookmarkEnd w:id="121"/>
    </w:p>
    <w:p w14:paraId="7D66EA6F" w14:textId="32259BDA" w:rsidR="00C85435" w:rsidRPr="00FC77AC" w:rsidRDefault="00C85435" w:rsidP="00DD6D76">
      <w:pPr>
        <w:pStyle w:val="ProductList-Body"/>
        <w:spacing w:after="120"/>
      </w:pPr>
      <w:r>
        <w:t>Microsoft s'assegurarà que els membres del seu personal que estiguin involucrats en el tractament de Dades del Client, dels Serveis Professionals i</w:t>
      </w:r>
      <w:r w:rsidR="005737AF">
        <w:t> </w:t>
      </w:r>
      <w:r>
        <w:t>Personals (i) únicament tractaran aquestes dades segons les instruccions del Client i segons com es descrigui en aquest DPA i (ii) tindran l'obligació de mantenir la confidencialitat i la seguretat d'aquestes dades, fins i tot després que finalitzi la relació laboral.</w:t>
      </w:r>
      <w:r>
        <w:rPr>
          <w:rFonts w:cstheme="minorHAnsi"/>
        </w:rPr>
        <w:t xml:space="preserve"> Microsoft </w:t>
      </w:r>
      <w:r>
        <w:rPr>
          <w:rFonts w:cstheme="minorHAnsi"/>
          <w:color w:val="000000"/>
        </w:rPr>
        <w:t>proporcionarà formació i</w:t>
      </w:r>
      <w:r w:rsidR="005737AF">
        <w:rPr>
          <w:rFonts w:cstheme="minorHAnsi"/>
          <w:color w:val="000000"/>
        </w:rPr>
        <w:t> </w:t>
      </w:r>
      <w:r>
        <w:rPr>
          <w:rFonts w:cstheme="minorHAnsi"/>
          <w:color w:val="000000"/>
        </w:rPr>
        <w:t>sensibilització sobre la privadesa i la seguretat de les dades de manera periòdica i obligatòria a aquells empleats que tinguin accés a les Dades del</w:t>
      </w:r>
      <w:r w:rsidR="005737AF">
        <w:rPr>
          <w:rFonts w:cstheme="minorHAnsi"/>
          <w:color w:val="000000"/>
        </w:rPr>
        <w:t> </w:t>
      </w:r>
      <w:r>
        <w:rPr>
          <w:rFonts w:cstheme="minorHAnsi"/>
          <w:color w:val="000000"/>
        </w:rPr>
        <w:t xml:space="preserve">Client, dels Serveis Professionals i Personals </w:t>
      </w:r>
      <w:r>
        <w:rPr>
          <w:rFonts w:cstheme="minorHAnsi"/>
        </w:rPr>
        <w:t>d'acord amb els Requisits de Protecció de Dades aplicables i els estàndards del sector.</w:t>
      </w:r>
    </w:p>
    <w:p w14:paraId="6107E638" w14:textId="77777777" w:rsidR="00C85435" w:rsidRPr="00FC77AC" w:rsidRDefault="00C85435" w:rsidP="00C35BD5">
      <w:pPr>
        <w:pStyle w:val="ProductList-SubSubSectionHeading"/>
        <w:keepNext/>
        <w:spacing w:after="120"/>
        <w:outlineLvl w:val="1"/>
      </w:pPr>
      <w:bookmarkStart w:id="122" w:name="_Toc507768558"/>
      <w:bookmarkStart w:id="123" w:name="_Toc8395018"/>
      <w:bookmarkStart w:id="124" w:name="_Toc6563807"/>
      <w:bookmarkStart w:id="125" w:name="_Toc21617025"/>
      <w:bookmarkStart w:id="126" w:name="_Toc26972860"/>
      <w:bookmarkStart w:id="127" w:name="_Toc155361115"/>
      <w:r>
        <w:t>Avís i Controls sobre l'Ús dels Subencarregats</w:t>
      </w:r>
      <w:bookmarkEnd w:id="122"/>
      <w:bookmarkEnd w:id="123"/>
      <w:bookmarkEnd w:id="124"/>
      <w:bookmarkEnd w:id="125"/>
      <w:bookmarkEnd w:id="126"/>
      <w:bookmarkEnd w:id="127"/>
    </w:p>
    <w:p w14:paraId="750C4F12" w14:textId="71792F73" w:rsidR="00DD6D76" w:rsidRPr="00FC77AC" w:rsidRDefault="00DD6D76" w:rsidP="00DD6D76">
      <w:pPr>
        <w:pStyle w:val="ProductList-Body"/>
        <w:spacing w:after="120"/>
      </w:pPr>
      <w:r>
        <w:t>Microsoft pot contractar Subencarregats per proporcionar determinats serveis limitats o auxiliars en nom seu. El Client accepta aquesta contractació i les Filials de Microsoft com a Sotsencarregats. Les autoritzacions anteriors constituiran el consentiment previ per escrit del Client per</w:t>
      </w:r>
      <w:r w:rsidR="00FE5910">
        <w:t> </w:t>
      </w:r>
      <w:r>
        <w:t>a la subcontractació per part de Microsoft del tractament de les Dades del Client, dels Serveis Professionals i Personals, en cas que aquest consentiment l'exigeixin les Clàusules Contractuals Tipus o les Condicions de l'RGPD.</w:t>
      </w:r>
    </w:p>
    <w:p w14:paraId="74425EEC" w14:textId="09F4EC7C" w:rsidR="00DD6D76" w:rsidRPr="00FC77AC" w:rsidRDefault="00DD6D76" w:rsidP="00DD6D76">
      <w:pPr>
        <w:pStyle w:val="ProductList-Body"/>
        <w:spacing w:after="120"/>
      </w:pPr>
      <w:r>
        <w:t>Microsoft és responsable que els seus Sotsencarregats del tractament compleixin les obligacions establertes en aquest DPA. Microsoft publica informació sobre els Sotsencarregats en un dels seus llocs web. En contractar qualsevol Subencarregat, Microsoft garantirà mitjançant un contracte escrit que el Subencarregat pot accedir a les Dades del Client, dels Serveis Professionals i Personals, així com utilitzar-les, només amb la finalitat de prestar els serveis pels quals Microsoft els ha contractat, i tindrà prohibit utilitzar les Dades del Client, dels Serveis Professionals i Personals amb cap altra finalitat. Microsoft garantirà la vinculació dels Sotsencarregats per mitjà de contractes per escrit que els exigeixin proporcionar, com a mínim, el mateix nivell de protecció de dades que s'exigeix a Microsoft al DPA, incloses les limitacions sobre revelació de les Dades Processades. Microsoft accepta supervisar els Sotsencarregats del tractament per garantir que es compleixen aquestes obligacions contractuals.</w:t>
      </w:r>
    </w:p>
    <w:p w14:paraId="6A08B1D3" w14:textId="5726EA9D" w:rsidR="00444FB7" w:rsidRPr="00FC77AC" w:rsidRDefault="002E2256" w:rsidP="00DD6D76">
      <w:pPr>
        <w:pStyle w:val="ProductList-Body"/>
        <w:spacing w:after="120"/>
      </w:pPr>
      <w:r>
        <w:t>Cada cert temps, Microsoft pot contractar Sotsencarregats del tractament nous. Microsoft proporcionarà al Client un avís i, segons escaigui, actualitzarà el lloc web i proveirà al Client un mecanisme per obtenir la notificació d'aquesta actualització de qualsevol Sotsencarregat nou com a</w:t>
      </w:r>
      <w:r w:rsidR="00EE7D7B">
        <w:t> </w:t>
      </w:r>
      <w:r>
        <w:t>mínim 6 mesos abans de proporcionar a aquest nou Sotsencarregat accés a les Dades del Client. A més, Microsoft proporcionarà al Client un avís</w:t>
      </w:r>
      <w:r w:rsidR="00EE7D7B">
        <w:t> </w:t>
      </w:r>
      <w:r>
        <w:t>i, segons escaigui, actualitzarà el lloc web i proveirà al Client un mecanisme per obtenir la notificació d'aquesta actualització de qualsevol Sotsencarregat nou com a mínim 30 dies abans de proporcionar a aquest nou Sotsencarregat accés a les Dades Personals o dels Serveis Professionals que no siguin les que s'inclouen a les Dades del Client. Si Microsoft contracta un Subencarregat nou per a un Producte o Servei Professional nou que tracta Dades del Client, dels Serveis Professionals o Personals, ho notificarà al Client abans que aquest Producte o Servei Professional estigui disponible.</w:t>
      </w:r>
    </w:p>
    <w:p w14:paraId="1DA7F6BB" w14:textId="2BD406F5" w:rsidR="00C97102" w:rsidRPr="00FC77AC" w:rsidRDefault="00C85435" w:rsidP="007829B6">
      <w:pPr>
        <w:pStyle w:val="ProductList-Body"/>
        <w:spacing w:after="120"/>
      </w:pPr>
      <w:r>
        <w:t>Si el Client no aprovés la incorporació d'un Subencarregat nou per a un Servei Online o els Serveis Professionals, podrà resoldre qualsevol subscripció del Servei Online afectat o els Resums de Servei aplicables per al Servei Professional aplicable, respectivament, sense cap penalització ni preu per resolució si proporciona una notificació escrita de la resolució abans que acabi el període de notificació pertinent. Si el Client no aprovés la incorporació d'un Subencarregat nou per al Programari i no pot evitar raonablement l'ús del Subencarregat mitjançant la restricció de Microsoft del tractament de dades tal com s'estableix en la documentació o aquest DPA, el Client podrà resoldre qualsevol llicència del producte de programari afectat sense cap penalització si proporciona una notificació escrita de la resolució abans que acabi el període de notificació pertinent. El Client també pot incloure una explicació dels motius de la desaprovació, juntament amb l'avís de finalització, per tal de permetre que Microsoft torni a</w:t>
      </w:r>
      <w:r w:rsidR="00F35BC3">
        <w:t> </w:t>
      </w:r>
      <w:r>
        <w:t>avaluar un subcontractista nou com aquest en funció de les preocupacions aplicables que planteja. Si el Producte afectat forma part d'un conjunt de productes (o d’una adquisició de serveis de caràcter similar), la terminació s'aplicarà al conjunt de productes complet. Després de la terminació, en qualsevol factura posterior que emeti al Client o al seu revenedor, Microsoft suprimirà les obligacions de pagament associades a tota subscripció o altres feines no pagades aplicables dels Productes o Serveis objectes de la terminació.</w:t>
      </w:r>
    </w:p>
    <w:p w14:paraId="01E4B1F7" w14:textId="205CCCFF" w:rsidR="00C85435" w:rsidRPr="00FC77AC" w:rsidRDefault="00C85435" w:rsidP="002A4A50">
      <w:pPr>
        <w:pStyle w:val="ProductList-SubSubSectionHeading"/>
        <w:keepNext/>
        <w:spacing w:after="120"/>
        <w:outlineLvl w:val="1"/>
      </w:pPr>
      <w:bookmarkStart w:id="128" w:name="_Toc507768559"/>
      <w:bookmarkStart w:id="129" w:name="_Toc8395019"/>
      <w:bookmarkStart w:id="130" w:name="_Toc6563808"/>
      <w:bookmarkStart w:id="131" w:name="_Toc21617026"/>
      <w:bookmarkStart w:id="132" w:name="_Toc26972861"/>
      <w:bookmarkStart w:id="133" w:name="_Toc155361116"/>
      <w:bookmarkStart w:id="134" w:name="_Toc489605586"/>
      <w:r>
        <w:t>Institucions educatives</w:t>
      </w:r>
      <w:bookmarkEnd w:id="128"/>
      <w:bookmarkEnd w:id="129"/>
      <w:bookmarkEnd w:id="130"/>
      <w:bookmarkEnd w:id="131"/>
      <w:bookmarkEnd w:id="132"/>
      <w:bookmarkEnd w:id="133"/>
    </w:p>
    <w:p w14:paraId="3D8C03D5" w14:textId="5AB7DAB5" w:rsidR="00C85435" w:rsidRPr="00FC77AC" w:rsidRDefault="00C85435" w:rsidP="007829B6">
      <w:pPr>
        <w:pStyle w:val="ProductList-Body"/>
        <w:spacing w:after="120"/>
      </w:pPr>
      <w:r>
        <w:t xml:space="preserve">Si el Client és una agència o una institució educativa a la qual s'apliquen les normes de la llei dels EUA Family Educational Rights and Privacy Act, 20 U.S.C. § 1232g (FERPA), Microsoft reconeix que, als efectes de les OST, és un </w:t>
      </w:r>
      <w:r w:rsidR="00B54FDC">
        <w:t>“</w:t>
      </w:r>
      <w:r>
        <w:t>funcionari escolar</w:t>
      </w:r>
      <w:r w:rsidR="00B54FDC">
        <w:t>”</w:t>
      </w:r>
      <w:r>
        <w:t xml:space="preserve"> (</w:t>
      </w:r>
      <w:r w:rsidR="00B54FDC">
        <w:t>“</w:t>
      </w:r>
      <w:r>
        <w:t>school official</w:t>
      </w:r>
      <w:r w:rsidR="00B54FDC">
        <w:t>”</w:t>
      </w:r>
      <w:r>
        <w:t xml:space="preserve">) amb </w:t>
      </w:r>
      <w:r w:rsidR="00B54FDC">
        <w:t>“</w:t>
      </w:r>
      <w:r>
        <w:t>interessos educatius legítims</w:t>
      </w:r>
      <w:r w:rsidR="00B54FDC">
        <w:t>”</w:t>
      </w:r>
      <w:r>
        <w:t xml:space="preserve"> (</w:t>
      </w:r>
      <w:r w:rsidR="00B54FDC">
        <w:t>“</w:t>
      </w:r>
      <w:r>
        <w:t>legitimate educational interests</w:t>
      </w:r>
      <w:r w:rsidR="00B54FDC">
        <w:t>”</w:t>
      </w:r>
      <w:r>
        <w:t>) respecte a les Dades del Client i dels Serveis Professionals, tal com aquestes condicions es defineixen en virtut de la llei FERPA i les seves normes d'implementació. A més, Microsoft es compromet a complir les limitacions i els requisits imposats per 34 CFR 99.33(a) als funcionaris escolars.</w:t>
      </w:r>
    </w:p>
    <w:p w14:paraId="3F7BD793" w14:textId="0F1E8495" w:rsidR="00C85435" w:rsidRPr="00FC77AC" w:rsidRDefault="00C85435" w:rsidP="007829B6">
      <w:pPr>
        <w:pStyle w:val="ProductList-Body"/>
        <w:spacing w:after="120"/>
      </w:pPr>
      <w:r>
        <w:t>El Client entén que Microsoft pot posseir informació de contacte limitada —o no posseir informació de contacte en absolut— relativa als estudiants i als pares dels estudiants. Com a conseqüència d'això, el Client serà responsable d'obtenir qualsevol consentiment parental que, segons pugui requerir la legislació aplicable, sigui necessari per a l’ús dels Productes i Serveis per part de qualsevol dels usuaris finals; el Client serà així mateix responsable de transmetre als alumnes (o, en el cas d'un alumne menor de 18 anys que no assisteixi a una institució d'educació superior, al seu pare o mare) la notificació en nom de Microsoft de qualsevol ordre judicial o requeriment emès legalment que exigeixi la revelació de les Dades del</w:t>
      </w:r>
      <w:r w:rsidR="00A14CD0">
        <w:t> </w:t>
      </w:r>
      <w:r>
        <w:t>Client i dels Serveis Professionals que es trobin en possessió de Microsoft, en la mesura que la legislació aplicable ho exigeixi.</w:t>
      </w:r>
    </w:p>
    <w:p w14:paraId="53D69FEB" w14:textId="77777777" w:rsidR="00C85435" w:rsidRPr="00FC77AC" w:rsidRDefault="00C85435" w:rsidP="002A4A50">
      <w:pPr>
        <w:pStyle w:val="ProductList-SubSubSectionHeading"/>
        <w:keepNext/>
        <w:spacing w:after="120"/>
        <w:outlineLvl w:val="1"/>
      </w:pPr>
      <w:bookmarkStart w:id="135" w:name="_Toc16510372"/>
      <w:bookmarkStart w:id="136" w:name="_Toc21617027"/>
      <w:bookmarkStart w:id="137" w:name="_Toc155361117"/>
      <w:bookmarkStart w:id="138" w:name="CJISCustomerAgreement"/>
      <w:r>
        <w:t>Contracte de Client del CJIS</w:t>
      </w:r>
      <w:bookmarkEnd w:id="135"/>
      <w:bookmarkEnd w:id="136"/>
      <w:bookmarkEnd w:id="137"/>
    </w:p>
    <w:p w14:paraId="6A6077DD" w14:textId="77777777" w:rsidR="00220D58" w:rsidRPr="006D3F64" w:rsidRDefault="00220D58" w:rsidP="00220D58">
      <w:pPr>
        <w:tabs>
          <w:tab w:val="left" w:pos="158"/>
        </w:tabs>
        <w:spacing w:after="120" w:line="240" w:lineRule="auto"/>
        <w:rPr>
          <w:rFonts w:ascii="Calibri" w:eastAsia="Calibri" w:hAnsi="Calibri" w:cs="Arial"/>
          <w:sz w:val="18"/>
        </w:rPr>
      </w:pPr>
      <w:bookmarkStart w:id="139" w:name="_Toc8395020"/>
      <w:bookmarkStart w:id="140" w:name="_Toc6563809"/>
      <w:bookmarkStart w:id="141" w:name="_Toc21617028"/>
      <w:bookmarkStart w:id="142" w:name="_Toc26972862"/>
      <w:bookmarkStart w:id="143" w:name="_Toc123049606"/>
      <w:bookmarkStart w:id="144" w:name="HIPPA"/>
      <w:bookmarkStart w:id="145" w:name="_Toc26972863"/>
      <w:bookmarkStart w:id="146" w:name="_Hlk24722007"/>
      <w:bookmarkStart w:id="147" w:name="_Toc8395021"/>
      <w:bookmarkStart w:id="148" w:name="_Toc6563810"/>
      <w:bookmarkStart w:id="149" w:name="_Toc21617029"/>
      <w:bookmarkEnd w:id="134"/>
      <w:bookmarkEnd w:id="138"/>
      <w:r>
        <w:rPr>
          <w:rFonts w:ascii="Calibri" w:eastAsia="Calibri" w:hAnsi="Calibri" w:cs="Arial"/>
          <w:sz w:val="18"/>
        </w:rPr>
        <w:t>Microsoft proporciona determinats serveis al núvol de sector públic (</w:t>
      </w:r>
      <w:r w:rsidRPr="00290097">
        <w:rPr>
          <w:rFonts w:ascii="Calibri" w:eastAsia="Calibri" w:hAnsi="Calibri" w:cs="Arial"/>
          <w:sz w:val="18"/>
        </w:rPr>
        <w:t>“</w:t>
      </w:r>
      <w:r>
        <w:rPr>
          <w:rFonts w:ascii="Calibri" w:eastAsia="Calibri" w:hAnsi="Calibri" w:cs="Arial"/>
          <w:sz w:val="18"/>
        </w:rPr>
        <w:t>Serveis Coberts</w:t>
      </w:r>
      <w:r w:rsidRPr="00290097">
        <w:rPr>
          <w:rFonts w:ascii="Calibri" w:eastAsia="Calibri" w:hAnsi="Calibri" w:cs="Arial"/>
          <w:sz w:val="18"/>
        </w:rPr>
        <w:t>”</w:t>
      </w:r>
      <w:r>
        <w:rPr>
          <w:rFonts w:ascii="Calibri" w:eastAsia="Calibri" w:hAnsi="Calibri" w:cs="Arial"/>
          <w:sz w:val="18"/>
        </w:rPr>
        <w:t>) d'acord amb la Norma de Seguretat (</w:t>
      </w:r>
      <w:r w:rsidRPr="00290097">
        <w:rPr>
          <w:rFonts w:ascii="Calibri" w:eastAsia="Calibri" w:hAnsi="Calibri" w:cs="Arial"/>
          <w:sz w:val="18"/>
        </w:rPr>
        <w:t>“</w:t>
      </w:r>
      <w:r>
        <w:rPr>
          <w:rFonts w:ascii="Calibri" w:eastAsia="Calibri" w:hAnsi="Calibri" w:cs="Arial"/>
          <w:sz w:val="18"/>
        </w:rPr>
        <w:t>Norma del CJIS</w:t>
      </w:r>
      <w:r w:rsidRPr="00290097">
        <w:rPr>
          <w:rFonts w:ascii="Calibri" w:eastAsia="Calibri" w:hAnsi="Calibri" w:cs="Arial"/>
          <w:sz w:val="18"/>
        </w:rPr>
        <w:t>”</w:t>
      </w:r>
      <w:r>
        <w:rPr>
          <w:rFonts w:ascii="Calibri" w:eastAsia="Calibri" w:hAnsi="Calibri" w:cs="Arial"/>
          <w:sz w:val="18"/>
        </w:rPr>
        <w:t>) del Servei d'Informació de Justícia Criminal (</w:t>
      </w:r>
      <w:r w:rsidRPr="00290097">
        <w:rPr>
          <w:rFonts w:ascii="Calibri" w:eastAsia="Calibri" w:hAnsi="Calibri" w:cs="Arial"/>
          <w:sz w:val="18"/>
        </w:rPr>
        <w:t>“</w:t>
      </w:r>
      <w:r>
        <w:rPr>
          <w:rFonts w:ascii="Calibri" w:eastAsia="Calibri" w:hAnsi="Calibri" w:cs="Arial"/>
          <w:sz w:val="18"/>
        </w:rPr>
        <w:t>CJIS</w:t>
      </w:r>
      <w:r w:rsidRPr="00290097">
        <w:rPr>
          <w:rFonts w:ascii="Calibri" w:eastAsia="Calibri" w:hAnsi="Calibri" w:cs="Arial"/>
          <w:sz w:val="18"/>
        </w:rPr>
        <w:t>”</w:t>
      </w:r>
      <w:r>
        <w:rPr>
          <w:rFonts w:ascii="Calibri" w:eastAsia="Calibri" w:hAnsi="Calibri" w:cs="Arial"/>
          <w:sz w:val="18"/>
        </w:rPr>
        <w:t>) de l'FBI. La Norma del CJIS regeix l'ús i la transmissió d'informació de la justícia criminal. Tots els Serveis Coberts pel CJIS de Microsoft es regiran pels termes i condicions del Contracte d'Administració del CJIS.</w:t>
      </w:r>
    </w:p>
    <w:p w14:paraId="35365028" w14:textId="77777777" w:rsidR="00884B5E" w:rsidRPr="006366A8" w:rsidRDefault="00884B5E" w:rsidP="00884B5E">
      <w:pPr>
        <w:pStyle w:val="ProductList-SubSubSectionHeading"/>
        <w:keepNext/>
        <w:spacing w:after="120"/>
        <w:outlineLvl w:val="1"/>
      </w:pPr>
      <w:bookmarkStart w:id="150" w:name="_Toc155361118"/>
      <w:r>
        <w:t>Associat Comercial d'HIPAA</w:t>
      </w:r>
      <w:bookmarkEnd w:id="139"/>
      <w:bookmarkEnd w:id="140"/>
      <w:bookmarkEnd w:id="141"/>
      <w:bookmarkEnd w:id="142"/>
      <w:bookmarkEnd w:id="143"/>
      <w:bookmarkEnd w:id="150"/>
    </w:p>
    <w:bookmarkEnd w:id="144"/>
    <w:p w14:paraId="7FADD1BD" w14:textId="77777777" w:rsidR="00884B5E" w:rsidRPr="006366A8" w:rsidRDefault="00884B5E" w:rsidP="00884B5E">
      <w:pPr>
        <w:pStyle w:val="ProductList-Body"/>
        <w:spacing w:after="120"/>
      </w:pPr>
      <w:r>
        <w:t xml:space="preserve">Si el Client és una “entitat coberta” (“covered entity”) o un “associat comercial” (“business associate”) i inclou “informació de salut protegida” (“protected health information”) a les Dades del Client o dels Serveis Professionals conforme a la definició d’aquests termes establerta a la Llei de transferència i responsabilitat d'assegurances mèdiques de 1996, amb les modificacions i els reglaments que s'hi defineixen (col·lectivament, “HIPAA”), la formalització del contracte del Client inclou la formalització del Contracte d'Associat Comercial (“BAA”) d'HIPAA. El text complet del BAA identifica els Serveis Online o els Serveis Professionals als quals s'aplica i està disponible a </w:t>
      </w:r>
      <w:hyperlink r:id="rId26" w:history="1">
        <w:r>
          <w:rPr>
            <w:rStyle w:val="Hyperlink"/>
          </w:rPr>
          <w:t>http://aka.ms/BAA</w:t>
        </w:r>
      </w:hyperlink>
      <w:r>
        <w:t>. El Client pot excloure's del BAA mitjançant l’enviament de la següent informació a Microsoft en una notificació escrita (en virtut de les condicions del contracte del Client):</w:t>
      </w:r>
    </w:p>
    <w:p w14:paraId="4A543D3D" w14:textId="77777777" w:rsidR="00884B5E" w:rsidRPr="006366A8" w:rsidRDefault="00884B5E" w:rsidP="00884B5E">
      <w:pPr>
        <w:pStyle w:val="ProductList-Body"/>
        <w:numPr>
          <w:ilvl w:val="0"/>
          <w:numId w:val="4"/>
        </w:numPr>
        <w:ind w:left="720"/>
      </w:pPr>
      <w:r>
        <w:t>el nom legal complet del Client i qualsevol Filial que s'exclogui; i</w:t>
      </w:r>
    </w:p>
    <w:p w14:paraId="1CBE377C" w14:textId="77777777" w:rsidR="00884B5E" w:rsidRDefault="00884B5E" w:rsidP="00884B5E">
      <w:pPr>
        <w:pStyle w:val="ProductList-Body"/>
        <w:numPr>
          <w:ilvl w:val="0"/>
          <w:numId w:val="4"/>
        </w:numPr>
        <w:spacing w:after="120"/>
        <w:ind w:left="720"/>
      </w:pPr>
      <w:r>
        <w:t>si el Client té diferents contractes, el contracte del Client al qual s'aplica l'exclusió.</w:t>
      </w:r>
    </w:p>
    <w:p w14:paraId="48636038" w14:textId="77777777" w:rsidR="00884B5E" w:rsidRDefault="00884B5E" w:rsidP="00884B5E">
      <w:pPr>
        <w:pStyle w:val="ProductList-SubSubSectionHeading"/>
        <w:keepNext/>
        <w:spacing w:after="120"/>
        <w:outlineLvl w:val="1"/>
      </w:pPr>
      <w:bookmarkStart w:id="151" w:name="_Toc123049607"/>
      <w:bookmarkStart w:id="152" w:name="_Toc155361119"/>
      <w:r>
        <w:t>Dades de telecomunicacions</w:t>
      </w:r>
      <w:bookmarkEnd w:id="151"/>
      <w:bookmarkEnd w:id="152"/>
    </w:p>
    <w:p w14:paraId="276F2BD2" w14:textId="77777777" w:rsidR="00884B5E" w:rsidRPr="00884B5E" w:rsidRDefault="00884B5E" w:rsidP="00884B5E">
      <w:pPr>
        <w:pStyle w:val="ProductList-Body"/>
        <w:spacing w:after="120"/>
      </w:pPr>
      <w:r>
        <w:t>En la mesura en què Microsoft processi el trànsit, el contingut i altres Dades Personals durant el proveïment de Productes i Serveis que es considerin serveis de comunicació segons la legislació aplicable, pot ser que s'apliquin obligacions legals específiques. Microsoft complirà totes les lleis i reglaments aplicables específiques de les telecomunicacions per a proveir els Productes i Serveis, així com les notificacions sobre violacions de seguretat, els requisits de Protecció de Dades i la confidencialitat de les telecomunicacions.</w:t>
      </w:r>
    </w:p>
    <w:p w14:paraId="43E06D60" w14:textId="2EBF7227" w:rsidR="00C85435" w:rsidRPr="00FC77AC" w:rsidRDefault="00C85435" w:rsidP="002A4A50">
      <w:pPr>
        <w:pStyle w:val="ProductList-SubSubSectionHeading"/>
        <w:keepNext/>
        <w:spacing w:after="120"/>
        <w:outlineLvl w:val="1"/>
      </w:pPr>
      <w:bookmarkStart w:id="153" w:name="_Toc155361120"/>
      <w:r>
        <w:t>Llei de privadesa del consumidor de Califòrnia (CCPA)</w:t>
      </w:r>
      <w:bookmarkEnd w:id="145"/>
      <w:bookmarkEnd w:id="153"/>
    </w:p>
    <w:p w14:paraId="54D15101" w14:textId="0A45DF19" w:rsidR="00DD6D76" w:rsidRPr="00FC77AC" w:rsidRDefault="00DD6D76" w:rsidP="00DD6D76">
      <w:pPr>
        <w:pStyle w:val="ProductList-Body"/>
        <w:spacing w:after="120"/>
      </w:pPr>
      <w:bookmarkStart w:id="154" w:name="_Toc26972864"/>
      <w:bookmarkEnd w:id="146"/>
      <w:r>
        <w:t>Si Microsoft tracta Dades Personals dins de l'àmbit de la CCPA, assumeix els compromisos addicionals següents amb el Client. Microsoft tractarà les</w:t>
      </w:r>
      <w:r w:rsidR="003F6CFD">
        <w:t> </w:t>
      </w:r>
      <w:r>
        <w:t>Dades del Client, dels Serveis Professionals i Personals en nom del Client, i no les conservarà, utilitzarà ni revelarà amb cap altra finalitat que no</w:t>
      </w:r>
      <w:r w:rsidR="003F6CFD">
        <w:t> </w:t>
      </w:r>
      <w:r>
        <w:t xml:space="preserve">siguin les establertes a les Condicions del DPA i segons ho permeti la CCPA, inclosa qualsevol exempció de </w:t>
      </w:r>
      <w:r w:rsidR="00900F44">
        <w:t>“</w:t>
      </w:r>
      <w:r>
        <w:t>venda</w:t>
      </w:r>
      <w:r w:rsidR="00900F44">
        <w:t>”</w:t>
      </w:r>
      <w:r>
        <w:t>. En cap cas, Microsoft no vendrà aquestes dades. Aquestes condicions de la CCPA no limiten ni redueixen els compromisos en matèria de protecció de dades que Microsoft assumeix davant el Client a les Condicions del DPA, a les Condicions del Producte o en qualsevol altre contracte entre Microsoft i el Client.</w:t>
      </w:r>
    </w:p>
    <w:p w14:paraId="7D1D6A80" w14:textId="2ABBCC85" w:rsidR="00DD6D76" w:rsidRPr="00FC77AC" w:rsidRDefault="00DD6D76" w:rsidP="002A4A50">
      <w:pPr>
        <w:pStyle w:val="ProductList-SubSubSectionHeading"/>
        <w:keepNext/>
        <w:spacing w:after="120"/>
        <w:outlineLvl w:val="1"/>
      </w:pPr>
      <w:bookmarkStart w:id="155" w:name="_Toc42764849"/>
      <w:bookmarkStart w:id="156" w:name="_Toc155361121"/>
      <w:bookmarkStart w:id="157" w:name="_Hlk44323010"/>
      <w:r>
        <w:t>Dades Biomètriques</w:t>
      </w:r>
      <w:bookmarkEnd w:id="155"/>
      <w:bookmarkEnd w:id="156"/>
    </w:p>
    <w:p w14:paraId="01A1DFD0" w14:textId="6548916E" w:rsidR="00DD6D76" w:rsidRPr="00FC77AC" w:rsidRDefault="00DD6D76" w:rsidP="00DD6D76">
      <w:pPr>
        <w:spacing w:after="120" w:line="240" w:lineRule="auto"/>
      </w:pPr>
      <w:r>
        <w:rPr>
          <w:sz w:val="18"/>
        </w:rPr>
        <w:t xml:space="preserve">Si el Client utilitza Productes i Serveis per processar Dades Biomètriques, serà responsable de: (i) notificar els titulars de les dades, inclòs en relació amb els períodes de retenció i la destrucció; (ii) obtenir el consentiment dels titulars de les dades; i (iii) suprimir les Dades Biomètriques, tot segons escaigui i segons ho exigeixin els Requisits de Protecció de Dades aplicables. Microsoft processarà les Dades Biomètriques segons les instruccions documentades del Client (tal com mes descriu a la secció </w:t>
      </w:r>
      <w:r w:rsidR="00A17327">
        <w:rPr>
          <w:sz w:val="18"/>
        </w:rPr>
        <w:t>“</w:t>
      </w:r>
      <w:r>
        <w:rPr>
          <w:sz w:val="18"/>
        </w:rPr>
        <w:t>Responsabilitats i Funcions del Responsable i l'Encarregat del Tractament</w:t>
      </w:r>
      <w:r w:rsidR="00A17327">
        <w:rPr>
          <w:sz w:val="18"/>
        </w:rPr>
        <w:t>”</w:t>
      </w:r>
      <w:r>
        <w:rPr>
          <w:sz w:val="18"/>
        </w:rPr>
        <w:t xml:space="preserve"> més amunt) i</w:t>
      </w:r>
      <w:r w:rsidR="008E135E">
        <w:rPr>
          <w:sz w:val="18"/>
        </w:rPr>
        <w:t> </w:t>
      </w:r>
      <w:r>
        <w:rPr>
          <w:sz w:val="18"/>
        </w:rPr>
        <w:t>protegirà aquestes dades d'acord amb les condicions de seguretat i protecció de dades en virtut d'aquest DPA. Per a les finalitats d'aquesta secció,</w:t>
      </w:r>
      <w:r w:rsidR="008E135E">
        <w:rPr>
          <w:sz w:val="18"/>
        </w:rPr>
        <w:t> </w:t>
      </w:r>
      <w:r w:rsidR="003C5903">
        <w:rPr>
          <w:sz w:val="18"/>
        </w:rPr>
        <w:t>“</w:t>
      </w:r>
      <w:r>
        <w:rPr>
          <w:sz w:val="18"/>
        </w:rPr>
        <w:t>Dades Biomètriques</w:t>
      </w:r>
      <w:r w:rsidR="003C5903">
        <w:rPr>
          <w:sz w:val="18"/>
        </w:rPr>
        <w:t>”</w:t>
      </w:r>
      <w:r>
        <w:rPr>
          <w:sz w:val="18"/>
        </w:rPr>
        <w:t xml:space="preserve"> tindrà el significat establert a l'Article 4 de l'RGPD i, si escau, a les condicions equivalents d'altres Requisits de Protecció de Dades. </w:t>
      </w:r>
    </w:p>
    <w:p w14:paraId="0C3C5499" w14:textId="0AAF9DB1" w:rsidR="00052E8A" w:rsidRPr="00FC77AC" w:rsidRDefault="0058447F" w:rsidP="002A4A50">
      <w:pPr>
        <w:pStyle w:val="ProductList-SubSubSectionHeading"/>
        <w:keepNext/>
        <w:spacing w:after="120"/>
        <w:outlineLvl w:val="1"/>
      </w:pPr>
      <w:bookmarkStart w:id="158" w:name="_Toc155361122"/>
      <w:r>
        <w:t>Serveis Professionals Complementaris</w:t>
      </w:r>
      <w:bookmarkEnd w:id="158"/>
    </w:p>
    <w:p w14:paraId="0EAD6ADA" w14:textId="6D795AA6" w:rsidR="00460220" w:rsidRPr="00FC77AC" w:rsidRDefault="00460220" w:rsidP="002A4A50">
      <w:pPr>
        <w:pStyle w:val="ProductList-Body"/>
        <w:spacing w:after="120"/>
      </w:pPr>
      <w:r>
        <w:t xml:space="preserve">Quan s'utilitza a les seccions que s'enumeren a continuació, el terme definit </w:t>
      </w:r>
      <w:r w:rsidR="00273D43">
        <w:t>“</w:t>
      </w:r>
      <w:r>
        <w:t>Serveis Professionals</w:t>
      </w:r>
      <w:r w:rsidR="00273D43">
        <w:t>”</w:t>
      </w:r>
      <w:r>
        <w:t xml:space="preserve"> inclou els Serveis Professionals Complementaris, i el terme definit </w:t>
      </w:r>
      <w:r w:rsidR="00E550BC">
        <w:t>“</w:t>
      </w:r>
      <w:r>
        <w:t>Dades dels Serveis Professionals</w:t>
      </w:r>
      <w:r w:rsidR="00E550BC">
        <w:t>”</w:t>
      </w:r>
      <w:r>
        <w:t xml:space="preserve"> inclou les dades obtingudes per als Serveis Professionals Complementaris.</w:t>
      </w:r>
    </w:p>
    <w:p w14:paraId="5DFAE36C" w14:textId="69550FFD" w:rsidR="000A39B0" w:rsidRPr="00FC77AC" w:rsidRDefault="002E58D0" w:rsidP="002A4A50">
      <w:pPr>
        <w:pStyle w:val="ProductList-Body"/>
        <w:spacing w:after="120"/>
      </w:pPr>
      <w:r>
        <w:t>Per als Serveis Professionals Complementaris, les seccions següents del DPA s'apliquen de la mateixa manera que per als Serveis Professionals: “Introducció”, “Compliment de les legislacions”, “Naturalesa del Tractament; Control”, “Revelació de les Dades Processades”, “Tractament de Dades Personals; RGPD”, el primer paràgraf de la secció “Pràctiques i Normes de Seguretat”, “Responsabilitats del Client”, “Notificació d'Incidents de Seguretat”, “Transmissió de Dades” (incloses les condicions relacionades amb les Clàusules Contractuals Estàndard de 2021), el tercer paràgraf de la secció “Retenció i Supressió de Dades”, “Compromís de Confidencialitat de l'Encarregat”, “Avís i Controls sobre l'Ús dels Sotsencarregats”, “Associat Comercial d'HIPAA” (en la mesura aplicable al BAA), “Llei de privadesa del consumidor de Califòrnia (CCPA)”, “Dades Biomètriques”, “Com</w:t>
      </w:r>
      <w:r w:rsidR="00F76C71">
        <w:t> </w:t>
      </w:r>
      <w:r>
        <w:t>posar-se en contacte amb Microsoft”, “Apèndix B: Titulars de les Dades i Categories de Dades Personals” i “Apèndix C: Annex de Garanties Addicionals”.</w:t>
      </w:r>
    </w:p>
    <w:p w14:paraId="73BA0D8E" w14:textId="77777777" w:rsidR="00C85435" w:rsidRPr="00FC77AC" w:rsidRDefault="00C85435" w:rsidP="002A4A50">
      <w:pPr>
        <w:pStyle w:val="ProductList-SubSubSectionHeading"/>
        <w:keepNext/>
        <w:spacing w:after="120"/>
        <w:outlineLvl w:val="1"/>
      </w:pPr>
      <w:bookmarkStart w:id="159" w:name="_Toc155361123"/>
      <w:bookmarkEnd w:id="157"/>
      <w:r>
        <w:t>Com posar-se en contacte amb Microsoft</w:t>
      </w:r>
      <w:bookmarkEnd w:id="147"/>
      <w:bookmarkEnd w:id="148"/>
      <w:bookmarkEnd w:id="149"/>
      <w:bookmarkEnd w:id="154"/>
      <w:bookmarkEnd w:id="159"/>
    </w:p>
    <w:p w14:paraId="43A6F074" w14:textId="5D142487" w:rsidR="00C85435" w:rsidRPr="00FC77AC" w:rsidRDefault="00C85435" w:rsidP="007829B6">
      <w:pPr>
        <w:pStyle w:val="ProductList-Body"/>
        <w:spacing w:after="120"/>
      </w:pPr>
      <w:r>
        <w:t xml:space="preserve">Si el Client considera que Microsoft no està complint els seus compromisos de privacitat o de seguretat, el Client es pot posar en contacte amb el servei d'atenció al client o utilitzar el formulari web de Privacitat de Microsoft, que es troba a </w:t>
      </w:r>
      <w:hyperlink r:id="rId27" w:history="1">
        <w:r>
          <w:rPr>
            <w:rStyle w:val="Hyperlink"/>
          </w:rPr>
          <w:t>http://go.microsoft.com/?linkid=9846224</w:t>
        </w:r>
      </w:hyperlink>
      <w:r>
        <w:t>. L'adreça postal de Microsoft és:</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4B4982">
      <w:pPr>
        <w:pStyle w:val="ProductList-Body"/>
        <w:keepNext/>
        <w:keepLines/>
        <w:spacing w:after="120"/>
      </w:pPr>
      <w:r>
        <w:t>Microsoft Ireland Operations Limited és el representant de protecció de dades de Microsoft per a l’Espai Econòmic Europeu i Suïssa. Podeu contactar amb el representant de privacitat Microsoft Ireland Operations Limited a l'adreça següent:</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Irlanda</w:t>
      </w:r>
      <w:bookmarkStart w:id="160" w:name="_Hlk495669384"/>
      <w:bookmarkStart w:id="161" w:name="_Toc431459514"/>
      <w:bookmarkStart w:id="162" w:name="DataProcessingTerms"/>
      <w:bookmarkStart w:id="163" w:name="_Toc489605587"/>
    </w:p>
    <w:bookmarkEnd w:id="160"/>
    <w:bookmarkEnd w:id="161"/>
    <w:bookmarkEnd w:id="162"/>
    <w:bookmarkEnd w:id="163"/>
    <w:p w14:paraId="62F63AB2" w14:textId="5239989F" w:rsidR="0074788A" w:rsidRPr="00FC77AC" w:rsidRDefault="0074788A" w:rsidP="0074788A">
      <w:pPr>
        <w:pStyle w:val="ProductList-Body"/>
        <w:shd w:val="clear" w:color="auto" w:fill="A6A6A6" w:themeFill="background1" w:themeFillShade="A6"/>
        <w:spacing w:after="120"/>
        <w:jc w:val="right"/>
      </w:pPr>
      <w:r>
        <w:fldChar w:fldCharType="begin"/>
      </w:r>
      <w:r w:rsidR="0073289E">
        <w:instrText>HYPERLINK  \l "TableofContents"</w:instrText>
      </w:r>
      <w:r>
        <w:fldChar w:fldCharType="separate"/>
      </w:r>
      <w:r>
        <w:rPr>
          <w:rStyle w:val="Hyperlink"/>
          <w:sz w:val="16"/>
          <w:szCs w:val="16"/>
        </w:rPr>
        <w:t>Índex de continguts</w:t>
      </w:r>
      <w:r>
        <w:fldChar w:fldCharType="end"/>
      </w:r>
      <w:r>
        <w:rPr>
          <w:sz w:val="16"/>
          <w:szCs w:val="16"/>
        </w:rPr>
        <w:t xml:space="preserve"> / </w:t>
      </w:r>
      <w:hyperlink w:anchor="GeneralTerms" w:tooltip="Condicions Generals" w:history="1">
        <w:r>
          <w:rPr>
            <w:rStyle w:val="Hyperlink"/>
            <w:sz w:val="16"/>
            <w:szCs w:val="16"/>
          </w:rPr>
          <w:t>Condicions generals</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413FBE">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4" w:name="_Toc155361124"/>
      <w:r>
        <w:t>Apèndix A: Mesures de Seguretat</w:t>
      </w:r>
      <w:bookmarkEnd w:id="164"/>
    </w:p>
    <w:p w14:paraId="142FF82A" w14:textId="2263C715" w:rsidR="006A13BF" w:rsidRPr="00FC77AC" w:rsidRDefault="006A13BF" w:rsidP="006A13BF">
      <w:pPr>
        <w:pStyle w:val="ProductList-Body"/>
        <w:spacing w:after="120"/>
      </w:pPr>
      <w:r>
        <w:t>Microsoft ha implementat i mantindrà les mesures de seguretat següents per a les Dades del Client als Serveis Online Bàsics i les Dades dels Serveis Professionals, les quals, juntament amb els compromisos de seguretat d'aquest DPA (incloses les Condicions de l'RGPD), són responsabilitat exclusiva de Microsoft en relació amb la seguretat d'aquestes dades.</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Domini</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Pràctiques</w:t>
            </w:r>
          </w:p>
        </w:tc>
      </w:tr>
      <w:tr w:rsidR="005E5A7A" w14:paraId="7ED2E08F" w14:textId="77777777" w:rsidTr="003452D9">
        <w:tc>
          <w:tcPr>
            <w:tcW w:w="2610" w:type="dxa"/>
            <w:vAlign w:val="center"/>
          </w:tcPr>
          <w:p w14:paraId="30AEE464" w14:textId="19C50430" w:rsidR="006A13BF" w:rsidRPr="00231971" w:rsidRDefault="006A13BF" w:rsidP="003452D9">
            <w:pPr>
              <w:pStyle w:val="ProductList-Body"/>
              <w:spacing w:after="120"/>
              <w:rPr>
                <w:sz w:val="16"/>
                <w:szCs w:val="16"/>
              </w:rPr>
            </w:pPr>
            <w:r>
              <w:rPr>
                <w:sz w:val="16"/>
                <w:szCs w:val="16"/>
              </w:rPr>
              <w:t>Organització de la seguretat de</w:t>
            </w:r>
            <w:r w:rsidR="00DA53DA">
              <w:rPr>
                <w:sz w:val="16"/>
                <w:szCs w:val="16"/>
              </w:rPr>
              <w:t> </w:t>
            </w:r>
            <w:r>
              <w:rPr>
                <w:sz w:val="16"/>
                <w:szCs w:val="16"/>
              </w:rPr>
              <w:t>la</w:t>
            </w:r>
            <w:r w:rsidR="00DA53DA">
              <w:rPr>
                <w:sz w:val="16"/>
                <w:szCs w:val="16"/>
              </w:rPr>
              <w:t> </w:t>
            </w:r>
            <w:r>
              <w:rPr>
                <w:sz w:val="16"/>
                <w:szCs w:val="16"/>
              </w:rPr>
              <w:t>informació</w:t>
            </w:r>
          </w:p>
        </w:tc>
        <w:tc>
          <w:tcPr>
            <w:tcW w:w="8190" w:type="dxa"/>
          </w:tcPr>
          <w:p w14:paraId="407C8AD9" w14:textId="373AEE07" w:rsidR="006A13BF" w:rsidRPr="00FC77AC" w:rsidRDefault="006A13BF" w:rsidP="003452D9">
            <w:pPr>
              <w:pStyle w:val="ProductList-Body"/>
              <w:spacing w:after="120"/>
            </w:pPr>
            <w:r>
              <w:rPr>
                <w:b/>
                <w:sz w:val="16"/>
                <w:szCs w:val="16"/>
              </w:rPr>
              <w:t>Control de la Seguretat</w:t>
            </w:r>
            <w:r w:rsidRPr="00347E1D">
              <w:rPr>
                <w:b/>
                <w:bCs/>
                <w:sz w:val="16"/>
              </w:rPr>
              <w:t>.</w:t>
            </w:r>
            <w:r>
              <w:rPr>
                <w:sz w:val="16"/>
              </w:rPr>
              <w:t xml:space="preserve"> </w:t>
            </w:r>
            <w:r>
              <w:rPr>
                <w:sz w:val="16"/>
                <w:szCs w:val="16"/>
              </w:rPr>
              <w:t>Microsoft ha designat un o més executius de seguretat responsables de coordinar i supervisar les</w:t>
            </w:r>
            <w:r w:rsidR="000015DA">
              <w:rPr>
                <w:sz w:val="16"/>
                <w:szCs w:val="16"/>
              </w:rPr>
              <w:t> </w:t>
            </w:r>
            <w:r>
              <w:rPr>
                <w:sz w:val="16"/>
                <w:szCs w:val="16"/>
              </w:rPr>
              <w:t>regles i els procediments de seguretat.</w:t>
            </w:r>
          </w:p>
          <w:p w14:paraId="04E77B5B" w14:textId="2837B313" w:rsidR="006A13BF" w:rsidRPr="00FC77AC" w:rsidRDefault="006A13BF" w:rsidP="003452D9">
            <w:pPr>
              <w:pStyle w:val="ProductList-Body"/>
              <w:spacing w:after="120"/>
            </w:pPr>
            <w:r>
              <w:rPr>
                <w:b/>
                <w:sz w:val="16"/>
                <w:szCs w:val="16"/>
              </w:rPr>
              <w:t>Responsabilitats i Funcions de Seguretat</w:t>
            </w:r>
            <w:r w:rsidRPr="00347E1D">
              <w:rPr>
                <w:b/>
                <w:bCs/>
                <w:sz w:val="16"/>
              </w:rPr>
              <w:t>.</w:t>
            </w:r>
            <w:r>
              <w:rPr>
                <w:sz w:val="16"/>
              </w:rPr>
              <w:t xml:space="preserve"> </w:t>
            </w:r>
            <w:r>
              <w:rPr>
                <w:sz w:val="16"/>
                <w:szCs w:val="16"/>
              </w:rPr>
              <w:t>El personal de Microsoft amb accés a les Dades del Client o dels Serveis Professionals està subjecte a obligacions de confidencialitat.</w:t>
            </w:r>
          </w:p>
          <w:p w14:paraId="3F740157" w14:textId="04E4697E" w:rsidR="006A13BF" w:rsidRPr="00FC77AC" w:rsidRDefault="006A13BF" w:rsidP="003452D9">
            <w:pPr>
              <w:pStyle w:val="ProductList-Body"/>
              <w:spacing w:after="120"/>
            </w:pPr>
            <w:r>
              <w:rPr>
                <w:b/>
                <w:sz w:val="16"/>
                <w:szCs w:val="16"/>
              </w:rPr>
              <w:t>Programa d'Administració de Riscos</w:t>
            </w:r>
            <w:r w:rsidRPr="00347E1D">
              <w:rPr>
                <w:b/>
                <w:bCs/>
                <w:sz w:val="16"/>
              </w:rPr>
              <w:t>.</w:t>
            </w:r>
            <w:r>
              <w:rPr>
                <w:sz w:val="16"/>
              </w:rPr>
              <w:t xml:space="preserve"> </w:t>
            </w:r>
            <w:r>
              <w:rPr>
                <w:sz w:val="16"/>
                <w:szCs w:val="16"/>
              </w:rPr>
              <w:t>Microsoft va fer una avaluació de riscos abans de tractar les Dades del Client o</w:t>
            </w:r>
            <w:r w:rsidR="000645C5">
              <w:rPr>
                <w:sz w:val="16"/>
                <w:szCs w:val="16"/>
              </w:rPr>
              <w:t> </w:t>
            </w:r>
            <w:r>
              <w:rPr>
                <w:sz w:val="16"/>
                <w:szCs w:val="16"/>
              </w:rPr>
              <w:t>de</w:t>
            </w:r>
            <w:r w:rsidR="000645C5">
              <w:rPr>
                <w:sz w:val="16"/>
                <w:szCs w:val="16"/>
              </w:rPr>
              <w:t> </w:t>
            </w:r>
            <w:r>
              <w:rPr>
                <w:sz w:val="16"/>
                <w:szCs w:val="16"/>
              </w:rPr>
              <w:t>llançar el servei de l'Online Services i abans de tractar les Dades dels Serveis Professionals o d'iniciar els Serveis Professionals.</w:t>
            </w:r>
          </w:p>
          <w:p w14:paraId="606431AF" w14:textId="77777777" w:rsidR="006A13BF" w:rsidRPr="000720BF" w:rsidRDefault="006A13BF" w:rsidP="003452D9">
            <w:pPr>
              <w:pStyle w:val="ProductList-Body"/>
              <w:spacing w:after="120"/>
              <w:rPr>
                <w:sz w:val="16"/>
                <w:szCs w:val="16"/>
              </w:rPr>
            </w:pPr>
            <w:r>
              <w:rPr>
                <w:sz w:val="16"/>
                <w:szCs w:val="16"/>
              </w:rPr>
              <w:t>Microsoft reté els vostres documents de seguretat d'acord amb els vostres requisits de retenció després que hagin deixat de tenir vigència.</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Gestió d'actius</w:t>
            </w:r>
          </w:p>
        </w:tc>
        <w:tc>
          <w:tcPr>
            <w:tcW w:w="8190" w:type="dxa"/>
          </w:tcPr>
          <w:p w14:paraId="76B7D5E1" w14:textId="6592E37E" w:rsidR="006A13BF" w:rsidRPr="00FC77AC" w:rsidRDefault="006A13BF" w:rsidP="003452D9">
            <w:pPr>
              <w:pStyle w:val="ProductList-Body"/>
              <w:spacing w:after="120"/>
            </w:pPr>
            <w:r>
              <w:rPr>
                <w:b/>
                <w:sz w:val="16"/>
                <w:szCs w:val="16"/>
              </w:rPr>
              <w:t>Inventari d'actius</w:t>
            </w:r>
            <w:r w:rsidRPr="00933263">
              <w:rPr>
                <w:b/>
                <w:bCs/>
                <w:sz w:val="16"/>
              </w:rPr>
              <w:t>.</w:t>
            </w:r>
            <w:r>
              <w:rPr>
                <w:sz w:val="16"/>
              </w:rPr>
              <w:t xml:space="preserve"> </w:t>
            </w:r>
            <w:r>
              <w:rPr>
                <w:sz w:val="16"/>
                <w:szCs w:val="16"/>
              </w:rPr>
              <w:t>Microsoft manté un inventari de tots els suports físics on s'emmagatzemen les Dades del Client o dels Serveis Professionals. L'accés als inventaris d'aquest suport físic està restringit al personal de Microsoft amb l'autorització corresponent per escrit.</w:t>
            </w:r>
          </w:p>
          <w:p w14:paraId="05950E28" w14:textId="77777777" w:rsidR="006A13BF" w:rsidRPr="00FC77AC" w:rsidRDefault="006A13BF" w:rsidP="003452D9">
            <w:pPr>
              <w:pStyle w:val="ProductList-Body"/>
              <w:keepNext/>
              <w:spacing w:after="120"/>
            </w:pPr>
            <w:r>
              <w:rPr>
                <w:b/>
                <w:sz w:val="16"/>
                <w:szCs w:val="16"/>
              </w:rPr>
              <w:t>Manipulació d'Actius</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classifica les Dades del Client i dels Serveis Professionals per facilitar-ne la identificació i perquè el seu accés estigui restringit de manera adequada.</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imposa restriccions pel que fa a la impressió de les Dades del Client i dels Serveis Professionals i té procediments per a la supressió dels materials impresos que contenen aquestes dades.</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El personal de Microsoft ha d'obtenir l'autorització de Microsoft abans d'emmagatzemar Dades del Client o dels Serveis Professionals en dispositius portàtils, accedir-hi de manera remota o tractar-les fora de les instal·lacions de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Seguretat de recursos humans</w:t>
            </w:r>
          </w:p>
        </w:tc>
        <w:tc>
          <w:tcPr>
            <w:tcW w:w="8190" w:type="dxa"/>
          </w:tcPr>
          <w:p w14:paraId="69957471" w14:textId="4CFB7B66" w:rsidR="006A13BF" w:rsidRPr="000720BF" w:rsidRDefault="006A13BF" w:rsidP="003452D9">
            <w:pPr>
              <w:pStyle w:val="ProductList-Body"/>
              <w:spacing w:after="120"/>
              <w:rPr>
                <w:sz w:val="16"/>
                <w:szCs w:val="16"/>
              </w:rPr>
            </w:pPr>
            <w:r>
              <w:rPr>
                <w:b/>
                <w:sz w:val="16"/>
                <w:szCs w:val="16"/>
              </w:rPr>
              <w:t>Formació en Seguretat</w:t>
            </w:r>
            <w:r w:rsidRPr="000E2796">
              <w:rPr>
                <w:b/>
                <w:bCs/>
                <w:sz w:val="16"/>
                <w:szCs w:val="16"/>
              </w:rPr>
              <w:t>.</w:t>
            </w:r>
            <w:r>
              <w:rPr>
                <w:sz w:val="16"/>
                <w:szCs w:val="16"/>
              </w:rPr>
              <w:t xml:space="preserve"> Microsoft informa el seu personal dels procediments de seguretat pertinents i de les seves respectives funcions. Microsoft també informa el seu personal de les possibles conseqüències de l'incompliment de</w:t>
            </w:r>
            <w:r w:rsidR="00054974">
              <w:rPr>
                <w:sz w:val="16"/>
                <w:szCs w:val="16"/>
              </w:rPr>
              <w:t> </w:t>
            </w:r>
            <w:r>
              <w:rPr>
                <w:sz w:val="16"/>
                <w:szCs w:val="16"/>
              </w:rPr>
              <w:t>les</w:t>
            </w:r>
            <w:r w:rsidR="00054974">
              <w:rPr>
                <w:sz w:val="16"/>
                <w:szCs w:val="16"/>
              </w:rPr>
              <w:t> </w:t>
            </w:r>
            <w:r>
              <w:rPr>
                <w:sz w:val="16"/>
                <w:szCs w:val="16"/>
              </w:rPr>
              <w:t>regles i els procediments de seguretat. Microsoft només utilitzarà dades anònimes durant la formació.</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Seguretat física i ambiental</w:t>
            </w:r>
          </w:p>
        </w:tc>
        <w:tc>
          <w:tcPr>
            <w:tcW w:w="8190" w:type="dxa"/>
          </w:tcPr>
          <w:p w14:paraId="281C4F79" w14:textId="4E2D4E17" w:rsidR="006A13BF" w:rsidRPr="00FC77AC" w:rsidRDefault="006A13BF" w:rsidP="003452D9">
            <w:pPr>
              <w:pStyle w:val="ProductList-Body"/>
              <w:spacing w:after="120"/>
            </w:pPr>
            <w:r>
              <w:rPr>
                <w:b/>
                <w:sz w:val="16"/>
                <w:szCs w:val="16"/>
              </w:rPr>
              <w:t>Accés Físic a les Instal·lacions</w:t>
            </w:r>
            <w:r w:rsidRPr="00A77411">
              <w:rPr>
                <w:b/>
                <w:bCs/>
                <w:sz w:val="16"/>
              </w:rPr>
              <w:t>.</w:t>
            </w:r>
            <w:r>
              <w:rPr>
                <w:sz w:val="16"/>
              </w:rPr>
              <w:t xml:space="preserve"> </w:t>
            </w:r>
            <w:r>
              <w:rPr>
                <w:sz w:val="16"/>
                <w:szCs w:val="16"/>
              </w:rPr>
              <w:t>Microsoft limita l'accés a les instal·lacions on estan ubicats els sistemes d'informació que tracten les Dades del Client o dels Serveis Professionals a persones autoritzades identificades.</w:t>
            </w:r>
          </w:p>
          <w:p w14:paraId="6121A4AE" w14:textId="338E07C8" w:rsidR="006A13BF" w:rsidRPr="00FC77AC" w:rsidRDefault="006A13BF" w:rsidP="003452D9">
            <w:pPr>
              <w:pStyle w:val="ProductList-Body"/>
              <w:spacing w:after="120"/>
            </w:pPr>
            <w:r>
              <w:rPr>
                <w:b/>
                <w:sz w:val="16"/>
                <w:szCs w:val="16"/>
              </w:rPr>
              <w:t>Accés Físic als Components</w:t>
            </w:r>
            <w:r w:rsidRPr="00A77411">
              <w:rPr>
                <w:b/>
                <w:bCs/>
                <w:sz w:val="16"/>
              </w:rPr>
              <w:t>.</w:t>
            </w:r>
            <w:r>
              <w:rPr>
                <w:sz w:val="16"/>
              </w:rPr>
              <w:t xml:space="preserve"> </w:t>
            </w:r>
            <w:r>
              <w:rPr>
                <w:sz w:val="16"/>
                <w:szCs w:val="16"/>
              </w:rPr>
              <w:t>Microsoft manté registres dels suports físics entrants i sortints que contenen les Dades del</w:t>
            </w:r>
            <w:r w:rsidR="00F647BE">
              <w:rPr>
                <w:sz w:val="16"/>
                <w:szCs w:val="16"/>
              </w:rPr>
              <w:t> </w:t>
            </w:r>
            <w:r>
              <w:rPr>
                <w:sz w:val="16"/>
                <w:szCs w:val="16"/>
              </w:rPr>
              <w:t>Client o dels Serveis Professionals, que inclouen el tipus de suport físic, l'emissor o els destinataris autoritzats, la data i</w:t>
            </w:r>
            <w:r w:rsidR="00F647BE">
              <w:rPr>
                <w:sz w:val="16"/>
                <w:szCs w:val="16"/>
              </w:rPr>
              <w:t> </w:t>
            </w:r>
            <w:r>
              <w:rPr>
                <w:sz w:val="16"/>
                <w:szCs w:val="16"/>
              </w:rPr>
              <w:t>l'hora, la quantitat de suports físics i els tipus d'aquestes dades que contenen.</w:t>
            </w:r>
          </w:p>
          <w:p w14:paraId="62B78B3D" w14:textId="6160BBA3" w:rsidR="006A13BF" w:rsidRPr="00FC77AC" w:rsidRDefault="006A13BF" w:rsidP="003452D9">
            <w:pPr>
              <w:pStyle w:val="ProductList-Body"/>
              <w:spacing w:after="120"/>
            </w:pPr>
            <w:r>
              <w:rPr>
                <w:b/>
                <w:sz w:val="16"/>
                <w:szCs w:val="16"/>
              </w:rPr>
              <w:t>Protecció contra Interrupcions</w:t>
            </w:r>
            <w:r w:rsidRPr="00A77411">
              <w:rPr>
                <w:b/>
                <w:bCs/>
                <w:sz w:val="16"/>
              </w:rPr>
              <w:t>.</w:t>
            </w:r>
            <w:r>
              <w:rPr>
                <w:sz w:val="16"/>
              </w:rPr>
              <w:t xml:space="preserve"> </w:t>
            </w:r>
            <w:r>
              <w:rPr>
                <w:sz w:val="16"/>
                <w:szCs w:val="16"/>
              </w:rPr>
              <w:t>Microsoft utilitza diversos sistemes estàndard del sector per a la protecció contra la</w:t>
            </w:r>
            <w:r w:rsidR="00F647BE">
              <w:rPr>
                <w:sz w:val="16"/>
                <w:szCs w:val="16"/>
              </w:rPr>
              <w:t> </w:t>
            </w:r>
            <w:r>
              <w:rPr>
                <w:sz w:val="16"/>
                <w:szCs w:val="16"/>
              </w:rPr>
              <w:t>pèrdua de dades ocasionada per un error del sistema d'alimentació o per una interferència de les línies.</w:t>
            </w:r>
          </w:p>
          <w:p w14:paraId="36658FCF" w14:textId="5AE4FA2C" w:rsidR="006A13BF" w:rsidRPr="000720BF" w:rsidRDefault="006A13BF" w:rsidP="003452D9">
            <w:pPr>
              <w:pStyle w:val="ProductList-Body"/>
              <w:spacing w:after="120"/>
              <w:rPr>
                <w:sz w:val="16"/>
                <w:szCs w:val="16"/>
              </w:rPr>
            </w:pPr>
            <w:r>
              <w:rPr>
                <w:b/>
                <w:sz w:val="16"/>
                <w:szCs w:val="16"/>
              </w:rPr>
              <w:t>Supressió de Components</w:t>
            </w:r>
            <w:r w:rsidRPr="00A77411">
              <w:rPr>
                <w:b/>
                <w:bCs/>
                <w:sz w:val="16"/>
              </w:rPr>
              <w:t>.</w:t>
            </w:r>
            <w:r>
              <w:rPr>
                <w:sz w:val="16"/>
              </w:rPr>
              <w:t xml:space="preserve"> </w:t>
            </w:r>
            <w:r>
              <w:rPr>
                <w:sz w:val="16"/>
                <w:szCs w:val="16"/>
              </w:rPr>
              <w:t>Microsoft utilitza processos estàndard del sector per suprimir les Dades del Client i dels Serveis Professionals quan ja no són necessàries.</w:t>
            </w:r>
          </w:p>
        </w:tc>
      </w:tr>
      <w:tr w:rsidR="00510995" w14:paraId="180324AA" w14:textId="77777777" w:rsidTr="003452D9">
        <w:tc>
          <w:tcPr>
            <w:tcW w:w="2610" w:type="dxa"/>
            <w:tcBorders>
              <w:bottom w:val="single" w:sz="4" w:space="0" w:color="auto"/>
            </w:tcBorders>
            <w:vAlign w:val="center"/>
          </w:tcPr>
          <w:p w14:paraId="5AD6846E" w14:textId="25284E9B" w:rsidR="006A13BF" w:rsidRPr="00231971" w:rsidRDefault="006A13BF" w:rsidP="003452D9">
            <w:pPr>
              <w:pStyle w:val="ProductList-Body"/>
              <w:spacing w:after="120"/>
              <w:rPr>
                <w:sz w:val="16"/>
                <w:szCs w:val="16"/>
              </w:rPr>
            </w:pPr>
            <w:r>
              <w:rPr>
                <w:sz w:val="16"/>
                <w:szCs w:val="16"/>
              </w:rPr>
              <w:t>Administració de comunicacions i</w:t>
            </w:r>
            <w:r w:rsidR="006F76D6">
              <w:rPr>
                <w:sz w:val="16"/>
                <w:szCs w:val="16"/>
              </w:rPr>
              <w:t> </w:t>
            </w:r>
            <w:r>
              <w:rPr>
                <w:sz w:val="16"/>
                <w:szCs w:val="16"/>
              </w:rPr>
              <w:t>operacions</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Directiva Operacional</w:t>
            </w:r>
            <w:r w:rsidRPr="003B23CF">
              <w:rPr>
                <w:b/>
                <w:bCs/>
                <w:sz w:val="16"/>
                <w:szCs w:val="16"/>
              </w:rPr>
              <w:t>.</w:t>
            </w:r>
            <w:r>
              <w:rPr>
                <w:sz w:val="16"/>
                <w:szCs w:val="16"/>
              </w:rPr>
              <w:t xml:space="preserve"> Microsoft manté documents de seguretat on es descriuen les seves mesures de seguretat i els procediments i les responsabilitats pertinents del seu personal que té accés a les Dades del Client i dels Serveis Professionals.</w:t>
            </w:r>
          </w:p>
          <w:p w14:paraId="7E2D8550" w14:textId="77777777" w:rsidR="006A13BF" w:rsidRPr="00FC77AC" w:rsidRDefault="006A13BF" w:rsidP="003452D9">
            <w:pPr>
              <w:pStyle w:val="ProductList-Body"/>
              <w:spacing w:after="120"/>
            </w:pPr>
            <w:r>
              <w:rPr>
                <w:b/>
                <w:sz w:val="16"/>
                <w:szCs w:val="16"/>
              </w:rPr>
              <w:t>Procediments de Recuperació de Dades</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De manera constant, però en cap cas amb una freqüència inferior a un (1) cop per setmana (tret que durant aquest període no s'hagi realitzat cap actualització), Microsoft manté diverses còpies de les Dades del Client i dels Serveis Professionals des d'on es poden recuperar aquestes dades.</w:t>
            </w:r>
          </w:p>
          <w:p w14:paraId="0FAA63D5" w14:textId="63AA3D2A" w:rsidR="006A13BF" w:rsidRPr="00FC77AC" w:rsidRDefault="006A13BF" w:rsidP="003452D9">
            <w:pPr>
              <w:pStyle w:val="ProductList-Body"/>
              <w:spacing w:after="120"/>
              <w:ind w:left="162" w:hanging="162"/>
            </w:pPr>
            <w:r>
              <w:rPr>
                <w:sz w:val="16"/>
                <w:szCs w:val="16"/>
              </w:rPr>
              <w:t>-</w:t>
            </w:r>
            <w:r>
              <w:rPr>
                <w:sz w:val="16"/>
                <w:szCs w:val="16"/>
              </w:rPr>
              <w:tab/>
              <w:t>Microsoft emmagatzema còpies de les Dades del Client i dels Serveis Professionals i els procediments de recuperació de</w:t>
            </w:r>
            <w:r w:rsidR="00AD23C0">
              <w:rPr>
                <w:sz w:val="16"/>
                <w:szCs w:val="16"/>
              </w:rPr>
              <w:t> </w:t>
            </w:r>
            <w:r>
              <w:rPr>
                <w:sz w:val="16"/>
                <w:szCs w:val="16"/>
              </w:rPr>
              <w:t>dades en un lloc diferent d'on estigui ubicat l'equip informàtic principal que tracta les Dades del Client i dels Serveis Professionals.</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té implementats procediments específics que regeixen l'accés a les còpies de les Dades del Client i dels Serveis Professionals.</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avalua els procediments de recuperació de dades com a mínim cada sis (6) mesos, tret en el cas dels procediments de recuperació de dades dels Serveis Professionals i de l'Azure Government, que s'avaluen cada dotze (12) mesos.</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Microsoft registra els esforços de restauració de dades, la qual cosa inclou la persona responsable, la descripció de les dades restaurades i, si escau, la persona responsable i les dades (en cas que n'hi hagi) que s'haurien d'introduir de manera manual en el procés de recuperació de dades.</w:t>
            </w:r>
          </w:p>
          <w:p w14:paraId="40B0318F" w14:textId="4334BDF4" w:rsidR="006A13BF" w:rsidRPr="00FC77AC" w:rsidRDefault="006A13BF" w:rsidP="003452D9">
            <w:pPr>
              <w:pStyle w:val="ProductList-Body"/>
              <w:spacing w:after="120"/>
            </w:pPr>
            <w:r>
              <w:rPr>
                <w:b/>
                <w:sz w:val="16"/>
                <w:szCs w:val="16"/>
              </w:rPr>
              <w:t>Programari Maliciós</w:t>
            </w:r>
            <w:r w:rsidRPr="00A6411E">
              <w:rPr>
                <w:b/>
                <w:bCs/>
                <w:sz w:val="16"/>
                <w:szCs w:val="16"/>
              </w:rPr>
              <w:t>.</w:t>
            </w:r>
            <w:r>
              <w:rPr>
                <w:sz w:val="16"/>
                <w:szCs w:val="16"/>
              </w:rPr>
              <w:t xml:space="preserve"> Microsoft compta amb controls antimalware que ajuden a evitar que programari maliciós obtingui accés no autoritzat a les Dades del Client i dels Serveis Professionals, inclòs el programari maliciós provinent de xarxes públiques.</w:t>
            </w:r>
          </w:p>
          <w:p w14:paraId="426A2233" w14:textId="77777777" w:rsidR="006A13BF" w:rsidRPr="00FC77AC" w:rsidRDefault="006A13BF" w:rsidP="003452D9">
            <w:pPr>
              <w:pStyle w:val="ProductList-Body"/>
              <w:spacing w:after="120"/>
            </w:pPr>
            <w:r>
              <w:rPr>
                <w:b/>
                <w:sz w:val="16"/>
                <w:szCs w:val="16"/>
              </w:rPr>
              <w:t>Dades Més Enllà dels Límits</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xifra (o permet que el Client xifri) les Dades dels Serveis Professionals i del Client que es transmeten per xarxes públiques.</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restringeix l'accés a les Dades del Client i dels Serveis Professionals en suports físics que surten de les seves instal·lacions.</w:t>
            </w:r>
          </w:p>
          <w:p w14:paraId="6B5787D7" w14:textId="1F458867" w:rsidR="006A13BF" w:rsidRPr="000720BF" w:rsidRDefault="006A13BF" w:rsidP="003452D9">
            <w:pPr>
              <w:pStyle w:val="ProductList-Body"/>
              <w:spacing w:after="120"/>
              <w:rPr>
                <w:sz w:val="16"/>
                <w:szCs w:val="16"/>
              </w:rPr>
            </w:pPr>
            <w:r>
              <w:rPr>
                <w:b/>
                <w:sz w:val="16"/>
                <w:szCs w:val="16"/>
              </w:rPr>
              <w:t>Registre d'Esdeveniments</w:t>
            </w:r>
            <w:r w:rsidRPr="00EC22FC">
              <w:rPr>
                <w:b/>
                <w:bCs/>
                <w:sz w:val="16"/>
                <w:szCs w:val="16"/>
              </w:rPr>
              <w:t>.</w:t>
            </w:r>
            <w:r>
              <w:rPr>
                <w:sz w:val="16"/>
                <w:szCs w:val="16"/>
              </w:rPr>
              <w:t xml:space="preserve"> Microsoft registra (o permet que el Client registri) l'accés i l'ús de sistemes d'informació que contenen Dades dels Clients o dels Serveis Professionals, que registren l'identificador d'accés, l'hora, l'autorització concedida o denegada i l'activitat pertinent.</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Control d'accés</w:t>
            </w:r>
          </w:p>
        </w:tc>
        <w:tc>
          <w:tcPr>
            <w:tcW w:w="8190" w:type="dxa"/>
            <w:tcBorders>
              <w:top w:val="single" w:sz="4" w:space="0" w:color="auto"/>
              <w:left w:val="single" w:sz="4" w:space="0" w:color="auto"/>
              <w:bottom w:val="single" w:sz="4" w:space="0" w:color="auto"/>
              <w:right w:val="single" w:sz="4" w:space="0" w:color="auto"/>
            </w:tcBorders>
          </w:tcPr>
          <w:p w14:paraId="2D8D4B5D" w14:textId="6154AF29" w:rsidR="006A13BF" w:rsidRPr="00FC77AC" w:rsidRDefault="006A13BF" w:rsidP="003452D9">
            <w:pPr>
              <w:pStyle w:val="ProductList-Body"/>
              <w:spacing w:after="120"/>
            </w:pPr>
            <w:r>
              <w:rPr>
                <w:b/>
                <w:sz w:val="16"/>
                <w:szCs w:val="16"/>
              </w:rPr>
              <w:t>Directiva d'Accés</w:t>
            </w:r>
            <w:r w:rsidRPr="00A70562">
              <w:rPr>
                <w:b/>
                <w:bCs/>
                <w:sz w:val="16"/>
                <w:szCs w:val="16"/>
              </w:rPr>
              <w:t>.</w:t>
            </w:r>
            <w:r>
              <w:rPr>
                <w:sz w:val="16"/>
                <w:szCs w:val="16"/>
              </w:rPr>
              <w:t xml:space="preserve"> Microsoft manté un registre dels privilegis de seguretat de les persones que tenen accés a les Dades del</w:t>
            </w:r>
            <w:r w:rsidR="00EB4A21">
              <w:rPr>
                <w:sz w:val="16"/>
                <w:szCs w:val="16"/>
              </w:rPr>
              <w:t> </w:t>
            </w:r>
            <w:r>
              <w:rPr>
                <w:sz w:val="16"/>
                <w:szCs w:val="16"/>
              </w:rPr>
              <w:t>Client o dels Serveis Professionals.</w:t>
            </w:r>
          </w:p>
          <w:p w14:paraId="2090F4FF" w14:textId="77777777" w:rsidR="006A13BF" w:rsidRPr="00FC77AC" w:rsidRDefault="006A13BF" w:rsidP="003452D9">
            <w:pPr>
              <w:pStyle w:val="ProductList-Body"/>
              <w:spacing w:after="120"/>
            </w:pPr>
            <w:r>
              <w:rPr>
                <w:b/>
                <w:sz w:val="16"/>
                <w:szCs w:val="16"/>
              </w:rPr>
              <w:t>Autorització d'Accés</w:t>
            </w:r>
          </w:p>
          <w:p w14:paraId="741395AD" w14:textId="2769EF73" w:rsidR="006A13BF" w:rsidRPr="00FC77AC" w:rsidRDefault="006A13BF" w:rsidP="003452D9">
            <w:pPr>
              <w:pStyle w:val="ProductList-Body"/>
              <w:spacing w:after="120"/>
              <w:ind w:left="162" w:hanging="162"/>
            </w:pPr>
            <w:r>
              <w:rPr>
                <w:sz w:val="16"/>
                <w:szCs w:val="16"/>
              </w:rPr>
              <w:t>-</w:t>
            </w:r>
            <w:r>
              <w:rPr>
                <w:sz w:val="16"/>
                <w:szCs w:val="16"/>
              </w:rPr>
              <w:tab/>
              <w:t>Microsoft manté i actualitza un registre del personal autoritzat per accedir als sistemes de Microsoft que contenen les</w:t>
            </w:r>
            <w:r w:rsidR="00EB4A21">
              <w:rPr>
                <w:sz w:val="16"/>
                <w:szCs w:val="16"/>
              </w:rPr>
              <w:t> </w:t>
            </w:r>
            <w:r>
              <w:rPr>
                <w:sz w:val="16"/>
                <w:szCs w:val="16"/>
              </w:rPr>
              <w:t>Dades del Client o dels Serveis Professionals.</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desactiva les credencials d'autenticació que no s'hagin utilitzat durant un període que no superi els sis (6) mesos.</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identifica el personal que pot concedir, modificar o cancel·lar l'accés no autoritzat a les dades i els recursos.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Si més d'una persona té accés a sistemes que contenen Dades del Client o dels Serveis Professionals, Microsoft garantirà que totes aquestes persones tinguin identificadors o inicis de sessió individuals independents.</w:t>
            </w:r>
          </w:p>
          <w:p w14:paraId="58546188" w14:textId="77777777" w:rsidR="006A13BF" w:rsidRPr="00FC77AC" w:rsidRDefault="006A13BF" w:rsidP="003452D9">
            <w:pPr>
              <w:pStyle w:val="ProductList-Body"/>
              <w:spacing w:after="120"/>
            </w:pPr>
            <w:r>
              <w:rPr>
                <w:b/>
                <w:sz w:val="16"/>
                <w:szCs w:val="16"/>
              </w:rPr>
              <w:t>Privilegi Mínim</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El personal d'assistència tècnica només pot tenir accés a les Dades del Client o dels Serveis Professionals quan sigui necessari.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restringeix l'accés a les Dades del Client o dels Serveis Professionals només a les persones que necessiten aquest accés per desenvolupar la seva feina.</w:t>
            </w:r>
          </w:p>
          <w:p w14:paraId="017B44EE" w14:textId="77777777" w:rsidR="006A13BF" w:rsidRPr="00FC77AC" w:rsidRDefault="006A13BF" w:rsidP="003452D9">
            <w:pPr>
              <w:pStyle w:val="ProductList-Body"/>
              <w:spacing w:after="120"/>
            </w:pPr>
            <w:r>
              <w:rPr>
                <w:b/>
                <w:sz w:val="16"/>
                <w:szCs w:val="16"/>
              </w:rPr>
              <w:t>Integritat i Confidencialitat</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indica al seu personal que ha de desactivar les sessions administratives quan surti de les instal·lacions que Microsoft controla o quan els equips estiguin desatesos.</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emmagatzema contrasenyes d'una manera que les fa inintel·ligibles mentre estan vigents.</w:t>
            </w:r>
          </w:p>
          <w:p w14:paraId="10F1FE79" w14:textId="77777777" w:rsidR="006A13BF" w:rsidRPr="00FC77AC" w:rsidRDefault="006A13BF" w:rsidP="003452D9">
            <w:pPr>
              <w:pStyle w:val="ProductList-Body"/>
              <w:spacing w:after="120"/>
            </w:pPr>
            <w:r>
              <w:rPr>
                <w:b/>
                <w:sz w:val="16"/>
                <w:szCs w:val="16"/>
              </w:rPr>
              <w:t>Autenticació</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utilitza pràctiques estàndard del sector per identificar i autenticar els usuaris que intenten accedir als sistemes d'informació.</w:t>
            </w:r>
          </w:p>
          <w:p w14:paraId="028656B7" w14:textId="793DCC87" w:rsidR="006A13BF" w:rsidRPr="00FC77AC" w:rsidRDefault="006A13BF" w:rsidP="003452D9">
            <w:pPr>
              <w:pStyle w:val="ProductList-Body"/>
              <w:spacing w:after="120"/>
              <w:ind w:left="162" w:hanging="162"/>
            </w:pPr>
            <w:r>
              <w:rPr>
                <w:sz w:val="16"/>
                <w:szCs w:val="16"/>
              </w:rPr>
              <w:t>-</w:t>
            </w:r>
            <w:r>
              <w:rPr>
                <w:sz w:val="16"/>
                <w:szCs w:val="16"/>
              </w:rPr>
              <w:tab/>
              <w:t>Quan els mecanismes d'autenticació es basen en contrasenyes, Microsoft exigeix que les contrasenyes es renovin de</w:t>
            </w:r>
            <w:r w:rsidR="000678FD">
              <w:rPr>
                <w:sz w:val="16"/>
                <w:szCs w:val="16"/>
              </w:rPr>
              <w:t> </w:t>
            </w:r>
            <w:r>
              <w:rPr>
                <w:sz w:val="16"/>
                <w:szCs w:val="16"/>
              </w:rPr>
              <w:t>manera periòdica.</w:t>
            </w:r>
          </w:p>
          <w:p w14:paraId="76B955A3" w14:textId="690C0937" w:rsidR="006A13BF" w:rsidRPr="00FC77AC" w:rsidRDefault="006A13BF" w:rsidP="003452D9">
            <w:pPr>
              <w:pStyle w:val="ProductList-Body"/>
              <w:spacing w:after="120"/>
              <w:ind w:left="162" w:hanging="162"/>
            </w:pPr>
            <w:r>
              <w:rPr>
                <w:sz w:val="16"/>
                <w:szCs w:val="16"/>
              </w:rPr>
              <w:t>-</w:t>
            </w:r>
            <w:r>
              <w:rPr>
                <w:sz w:val="16"/>
                <w:szCs w:val="16"/>
              </w:rPr>
              <w:tab/>
              <w:t>Quan els mecanismes d'autenticació es basen en contrasenyes, Microsoft exigeix que la contrasenya tingui almenys vuit</w:t>
            </w:r>
            <w:r w:rsidR="000678FD">
              <w:rPr>
                <w:sz w:val="16"/>
                <w:szCs w:val="16"/>
              </w:rPr>
              <w:t> </w:t>
            </w:r>
            <w:r>
              <w:rPr>
                <w:sz w:val="16"/>
                <w:szCs w:val="16"/>
              </w:rPr>
              <w:t>(8) caràcters de llargada.</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s'assegura que els identificadors desactivats o expirats no es concedeixin a altres persones.</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supervisa (o permet que el Client supervisi) els intents reiterats d'obtenir accés al sistema d'informació mitjançant una contrasenya no vàlida.</w:t>
            </w:r>
          </w:p>
          <w:p w14:paraId="7B7E2B2C" w14:textId="27BC111E" w:rsidR="006A13BF" w:rsidRPr="00FC77AC" w:rsidRDefault="006A13BF" w:rsidP="003452D9">
            <w:pPr>
              <w:pStyle w:val="ProductList-Body"/>
              <w:spacing w:after="120"/>
              <w:ind w:left="162" w:hanging="162"/>
            </w:pPr>
            <w:r>
              <w:rPr>
                <w:sz w:val="16"/>
                <w:szCs w:val="16"/>
              </w:rPr>
              <w:t>-</w:t>
            </w:r>
            <w:r>
              <w:rPr>
                <w:sz w:val="16"/>
                <w:szCs w:val="16"/>
              </w:rPr>
              <w:tab/>
              <w:t>Microsoft manté procediments estàndard del sector per desactivar les contrasenyes que s'hagin malmès o revelat de</w:t>
            </w:r>
            <w:r w:rsidR="00F07C4C">
              <w:rPr>
                <w:sz w:val="16"/>
                <w:szCs w:val="16"/>
              </w:rPr>
              <w:t> </w:t>
            </w:r>
            <w:r>
              <w:rPr>
                <w:sz w:val="16"/>
                <w:szCs w:val="16"/>
              </w:rPr>
              <w:t>manera involuntària.</w:t>
            </w:r>
          </w:p>
          <w:p w14:paraId="324B3132" w14:textId="3D241C30" w:rsidR="006A13BF" w:rsidRPr="00FC77AC" w:rsidRDefault="006A13BF" w:rsidP="003452D9">
            <w:pPr>
              <w:pStyle w:val="ProductList-Body"/>
              <w:spacing w:after="120"/>
              <w:ind w:left="162" w:hanging="162"/>
            </w:pPr>
            <w:r>
              <w:rPr>
                <w:sz w:val="16"/>
                <w:szCs w:val="16"/>
              </w:rPr>
              <w:t>-</w:t>
            </w:r>
            <w:r>
              <w:rPr>
                <w:sz w:val="16"/>
                <w:szCs w:val="16"/>
              </w:rPr>
              <w:tab/>
              <w:t>Microsoft utilitza pràctiques de protecció amb contrasenya estàndard del sector, la qual cosa inclou pràctiques dissenyades per mantenir la confidencialitat i integritat de les contrasenyes quan se cedeixen i distribueixen, i durant el</w:t>
            </w:r>
            <w:r w:rsidR="00F07C4C">
              <w:rPr>
                <w:sz w:val="16"/>
                <w:szCs w:val="16"/>
              </w:rPr>
              <w:t> </w:t>
            </w:r>
            <w:r>
              <w:rPr>
                <w:sz w:val="16"/>
                <w:szCs w:val="16"/>
              </w:rPr>
              <w:t>seu emmagatzematge.</w:t>
            </w:r>
          </w:p>
          <w:p w14:paraId="09AB0889" w14:textId="269DF757" w:rsidR="006A13BF" w:rsidRPr="000720BF" w:rsidRDefault="006A13BF" w:rsidP="003452D9">
            <w:pPr>
              <w:pStyle w:val="ProductList-Body"/>
              <w:spacing w:after="120"/>
              <w:rPr>
                <w:sz w:val="16"/>
                <w:szCs w:val="16"/>
              </w:rPr>
            </w:pPr>
            <w:r>
              <w:rPr>
                <w:b/>
                <w:sz w:val="16"/>
                <w:szCs w:val="16"/>
              </w:rPr>
              <w:t>Disseny de Xarxa</w:t>
            </w:r>
            <w:r w:rsidRPr="00F07C4C">
              <w:rPr>
                <w:b/>
                <w:bCs/>
                <w:sz w:val="16"/>
                <w:szCs w:val="16"/>
              </w:rPr>
              <w:t>.</w:t>
            </w:r>
            <w:r>
              <w:rPr>
                <w:sz w:val="16"/>
                <w:szCs w:val="16"/>
              </w:rPr>
              <w:t xml:space="preserve"> Microsoft compta amb controls per evitar que les persones assumeixin drets d'accés que no se'ls han concedit per obtenir accés a Dades del Client o dels Serveis Professionals per a les quals no tenen un accés autoritzat.</w:t>
            </w:r>
          </w:p>
        </w:tc>
      </w:tr>
      <w:tr w:rsidR="00510995" w14:paraId="32803E14" w14:textId="77777777" w:rsidTr="003452D9">
        <w:tc>
          <w:tcPr>
            <w:tcW w:w="2610" w:type="dxa"/>
            <w:tcBorders>
              <w:top w:val="single" w:sz="4" w:space="0" w:color="auto"/>
            </w:tcBorders>
            <w:vAlign w:val="center"/>
          </w:tcPr>
          <w:p w14:paraId="37C02935" w14:textId="5F59EB48" w:rsidR="006A13BF" w:rsidRPr="00231971" w:rsidRDefault="006A13BF" w:rsidP="003452D9">
            <w:pPr>
              <w:pStyle w:val="ProductList-Body"/>
              <w:spacing w:after="120"/>
              <w:rPr>
                <w:sz w:val="16"/>
                <w:szCs w:val="16"/>
              </w:rPr>
            </w:pPr>
            <w:r>
              <w:rPr>
                <w:sz w:val="16"/>
                <w:szCs w:val="16"/>
              </w:rPr>
              <w:t>Gestió d'infraccions de seguretat de</w:t>
            </w:r>
            <w:r w:rsidR="009E5D11">
              <w:rPr>
                <w:sz w:val="16"/>
                <w:szCs w:val="16"/>
              </w:rPr>
              <w:t> </w:t>
            </w:r>
            <w:r>
              <w:rPr>
                <w:sz w:val="16"/>
                <w:szCs w:val="16"/>
              </w:rPr>
              <w:t>la informació</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Procés de Resposta en cas d'Infracció</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manté un registre d'infraccions de seguretat amb una descripció, el període, les conseqüències de l'incompliment, el nom de l'informador i de la persona a qui s'ha informat de l'incompliment, així com el </w:t>
            </w:r>
            <w:r>
              <w:rPr>
                <w:color w:val="000000" w:themeColor="text1"/>
                <w:sz w:val="16"/>
              </w:rPr>
              <w:t>procediment per recuperar dades.</w:t>
            </w:r>
          </w:p>
          <w:p w14:paraId="71946EB2" w14:textId="57B4EE73"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Per a cada infracció de seguretat que sigui un Incident de Seguretat, Microsoft proporcionarà una notificació (tal com es</w:t>
            </w:r>
            <w:r w:rsidR="00A64437">
              <w:rPr>
                <w:color w:val="000000" w:themeColor="text1"/>
                <w:sz w:val="16"/>
                <w:szCs w:val="16"/>
              </w:rPr>
              <w:t> </w:t>
            </w:r>
            <w:r>
              <w:rPr>
                <w:color w:val="000000" w:themeColor="text1"/>
                <w:sz w:val="16"/>
                <w:szCs w:val="16"/>
              </w:rPr>
              <w:t xml:space="preserve">descriu a la secció </w:t>
            </w:r>
            <w:r w:rsidR="001C7B54">
              <w:rPr>
                <w:color w:val="000000" w:themeColor="text1"/>
                <w:sz w:val="16"/>
                <w:szCs w:val="16"/>
              </w:rPr>
              <w:t>“</w:t>
            </w:r>
            <w:r>
              <w:rPr>
                <w:color w:val="000000" w:themeColor="text1"/>
                <w:sz w:val="16"/>
                <w:szCs w:val="16"/>
              </w:rPr>
              <w:t>Notificació d'Incidents de Seguretat</w:t>
            </w:r>
            <w:r w:rsidR="001C7B54">
              <w:rPr>
                <w:color w:val="000000" w:themeColor="text1"/>
                <w:sz w:val="16"/>
                <w:szCs w:val="16"/>
              </w:rPr>
              <w:t>”</w:t>
            </w:r>
            <w:r>
              <w:rPr>
                <w:color w:val="000000" w:themeColor="text1"/>
                <w:sz w:val="16"/>
                <w:szCs w:val="16"/>
              </w:rPr>
              <w:t xml:space="preserve"> anterior) sense retards innecessaris i, en qualsevol cas, en</w:t>
            </w:r>
            <w:r w:rsidR="00A64437">
              <w:rPr>
                <w:color w:val="000000" w:themeColor="text1"/>
                <w:sz w:val="16"/>
                <w:szCs w:val="16"/>
              </w:rPr>
              <w:t> </w:t>
            </w:r>
            <w:r>
              <w:rPr>
                <w:color w:val="000000" w:themeColor="text1"/>
                <w:sz w:val="16"/>
                <w:szCs w:val="16"/>
              </w:rPr>
              <w:t>un termini de 72 hores</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fa un seguiment</w:t>
            </w:r>
            <w:r>
              <w:rPr>
                <w:color w:val="000000" w:themeColor="text1"/>
                <w:sz w:val="16"/>
                <w:szCs w:val="16"/>
              </w:rPr>
              <w:t xml:space="preserve"> (o permet </w:t>
            </w:r>
            <w:r>
              <w:rPr>
                <w:sz w:val="16"/>
                <w:szCs w:val="16"/>
              </w:rPr>
              <w:t>que el Client faci un seguiment) de les revelacions de Dades del Client o dels Serveis Professionals, que inclouen les dades que s'han revelat, a qui i en quin moment.</w:t>
            </w:r>
          </w:p>
          <w:p w14:paraId="2C3CC5E2" w14:textId="77777777" w:rsidR="006A13BF" w:rsidRPr="000720BF" w:rsidRDefault="006A13BF" w:rsidP="003452D9">
            <w:pPr>
              <w:pStyle w:val="ProductList-Body"/>
              <w:spacing w:after="120"/>
              <w:rPr>
                <w:sz w:val="16"/>
                <w:szCs w:val="16"/>
              </w:rPr>
            </w:pPr>
            <w:r>
              <w:rPr>
                <w:b/>
                <w:sz w:val="16"/>
                <w:szCs w:val="16"/>
              </w:rPr>
              <w:t>Supervisió del servei</w:t>
            </w:r>
            <w:r w:rsidRPr="001526B2">
              <w:rPr>
                <w:b/>
                <w:bCs/>
                <w:sz w:val="16"/>
                <w:szCs w:val="16"/>
              </w:rPr>
              <w:t>.</w:t>
            </w:r>
            <w:r>
              <w:rPr>
                <w:sz w:val="16"/>
                <w:szCs w:val="16"/>
              </w:rPr>
              <w:t xml:space="preserve"> El personal de seguretat de Microsoft verifica els registres almenys un cop cada sis (6) mesos per proposar esforços de correcció, si fos necessari.</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Gestió de continuïtat de negocis</w:t>
            </w:r>
          </w:p>
        </w:tc>
        <w:tc>
          <w:tcPr>
            <w:tcW w:w="8190" w:type="dxa"/>
          </w:tcPr>
          <w:p w14:paraId="5D54C4F3" w14:textId="429E2AA8" w:rsidR="006A13BF" w:rsidRPr="00FC77AC" w:rsidRDefault="006A13BF" w:rsidP="003452D9">
            <w:pPr>
              <w:pStyle w:val="ProductList-Body"/>
              <w:spacing w:after="120"/>
              <w:ind w:left="162" w:hanging="162"/>
            </w:pPr>
            <w:r>
              <w:rPr>
                <w:sz w:val="16"/>
                <w:szCs w:val="16"/>
              </w:rPr>
              <w:t>-</w:t>
            </w:r>
            <w:r>
              <w:rPr>
                <w:sz w:val="16"/>
                <w:szCs w:val="16"/>
              </w:rPr>
              <w:tab/>
              <w:t>Microsoft manté plans d'emergència i contingència per a les instal·lacions on estan ubicats els sistemes d'informació de</w:t>
            </w:r>
            <w:r w:rsidR="00774F1C">
              <w:rPr>
                <w:sz w:val="16"/>
                <w:szCs w:val="16"/>
              </w:rPr>
              <w:t> </w:t>
            </w:r>
            <w:r>
              <w:rPr>
                <w:sz w:val="16"/>
                <w:szCs w:val="16"/>
              </w:rPr>
              <w:t>Microsoft que tracten les Dades del Client o dels Serveis Professionals.</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L'emmagatzematge redundant de Microsoft i els seus procediments per recuperar dades estan dissenyats per intentar reconstruir les Dades del Client o dels Serveis Professionals en el seu estat original o replicat per última vegada des d'abans del moment en què es van perdre o destruir.</w:t>
            </w:r>
          </w:p>
        </w:tc>
      </w:tr>
    </w:tbl>
    <w:p w14:paraId="169292B0" w14:textId="77777777" w:rsidR="006A13BF" w:rsidRPr="00FC77AC" w:rsidRDefault="006A13BF" w:rsidP="006A13BF">
      <w:pPr>
        <w:pStyle w:val="ProductList-Body"/>
        <w:spacing w:after="120"/>
      </w:pPr>
    </w:p>
    <w:p w14:paraId="10122163" w14:textId="5F297A56" w:rsidR="006A13BF" w:rsidRPr="00FC77AC" w:rsidRDefault="00470015" w:rsidP="006A13BF">
      <w:pPr>
        <w:pStyle w:val="ProductList-Body"/>
        <w:shd w:val="clear" w:color="auto" w:fill="A6A6A6" w:themeFill="background1" w:themeFillShade="A6"/>
        <w:spacing w:after="120"/>
        <w:jc w:val="right"/>
      </w:pPr>
      <w:hyperlink w:anchor="TableofContents" w:tooltip="Índex de Continguts" w:history="1">
        <w:r w:rsidR="00FC72B7">
          <w:rPr>
            <w:rStyle w:val="Hyperlink"/>
            <w:sz w:val="16"/>
            <w:szCs w:val="16"/>
          </w:rPr>
          <w:t>Índex de continguts</w:t>
        </w:r>
      </w:hyperlink>
      <w:r w:rsidR="00FC72B7">
        <w:rPr>
          <w:sz w:val="16"/>
          <w:szCs w:val="16"/>
        </w:rPr>
        <w:t xml:space="preserve"> / </w:t>
      </w:r>
      <w:hyperlink w:anchor="GeneralTerms" w:tooltip="Condicions Generals" w:history="1">
        <w:r w:rsidR="00FC72B7">
          <w:rPr>
            <w:rStyle w:val="Hyperlink"/>
            <w:sz w:val="16"/>
            <w:szCs w:val="16"/>
          </w:rPr>
          <w:t>Condicions generals</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413FBE">
          <w:footerReference w:type="first" r:id="rId30"/>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413FBE">
          <w:footerReference w:type="default" r:id="rId31"/>
          <w:footerReference w:type="first" r:id="rId32"/>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5" w:name="_Toc155361125"/>
      <w:bookmarkStart w:id="166" w:name="_Toc8395062"/>
      <w:bookmarkStart w:id="167" w:name="_Toc6563850"/>
      <w:bookmarkStart w:id="168" w:name="_Toc21617071"/>
      <w:bookmarkStart w:id="169" w:name="_Toc26972866"/>
      <w:r>
        <w:t>Apèndix B: Titulars de les Dades i Categories de Dades Personals.</w:t>
      </w:r>
      <w:bookmarkEnd w:id="165"/>
    </w:p>
    <w:bookmarkEnd w:id="166"/>
    <w:bookmarkEnd w:id="167"/>
    <w:bookmarkEnd w:id="168"/>
    <w:bookmarkEnd w:id="169"/>
    <w:p w14:paraId="4F8010D3" w14:textId="7F124DCF" w:rsidR="00AA349D" w:rsidRPr="00FC77AC" w:rsidRDefault="00AA349D" w:rsidP="00AA349D">
      <w:pPr>
        <w:pStyle w:val="ProductList-Body"/>
      </w:pPr>
    </w:p>
    <w:p w14:paraId="0CCE4AB9" w14:textId="78BF87E9" w:rsidR="00AA349D" w:rsidRPr="00FC77AC" w:rsidRDefault="00AA349D" w:rsidP="00AA349D">
      <w:pPr>
        <w:pStyle w:val="ProductList-Body"/>
        <w:spacing w:after="120"/>
      </w:pPr>
      <w:r>
        <w:rPr>
          <w:b/>
        </w:rPr>
        <w:t>Titulars de les dades</w:t>
      </w:r>
      <w:r w:rsidRPr="00230548">
        <w:rPr>
          <w:b/>
          <w:bCs/>
        </w:rPr>
        <w:t>:</w:t>
      </w:r>
      <w:r>
        <w:t xml:space="preserve"> Els titulars de les dades inclouen els representants del Client i els usuaris finals, inclosos els empleats, contractistes, col·laboradors i clients del Client. Els titulars de les dades també poden incloure persones que intenten comunicar o transmetre informació personal als usuaris dels serveis proporcionats per Microsoft. </w:t>
      </w:r>
      <w:r>
        <w:rPr>
          <w:rFonts w:cstheme="minorHAnsi"/>
          <w:szCs w:val="18"/>
        </w:rPr>
        <w:t>Microsoft reconeix que, en funció de l'ús que faci el Client dels Productes i Serveis, el</w:t>
      </w:r>
      <w:r w:rsidR="00230548">
        <w:rPr>
          <w:rFonts w:cstheme="minorHAnsi"/>
          <w:szCs w:val="18"/>
        </w:rPr>
        <w:t> </w:t>
      </w:r>
      <w:r>
        <w:rPr>
          <w:rFonts w:cstheme="minorHAnsi"/>
          <w:szCs w:val="18"/>
        </w:rPr>
        <w:t>Client pot optar per incloure dades personals de qualsevol dels tipus següents de titulars de les dades a les dades personals:</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Empleats, contractistes i treballadors temporals (actuals, anteriors, potencials) del Client;</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Dependents dels anteriors;</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Col·laboradors del client/persones de contacte (persones físiques) o empleats, contractistes o treballadors temporals dels col·laboradors de la persona jurídica/persones de contacte (actuals, potencials, anteriors);</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Usuaris (per exemple, clients, pacients, visitants, etc) i altres titulars de les dades que siguin usuaris dels serveis del Client;</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Associats, parts interessades i persones particulars que col·laborin activament amb empleats del Client, s'hi comuniquin o hi interactuïn d'una altra manera o utilitzin eines de comunicació, com ara aplicacions i llocs web que proporciona el Client;</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Parts interessades i persones particulars que interactuïn de manera passiva amb el Client (per exemple, perquè són subjectes d'una investigació o recerca, o es mencionen en documents o correspondència del Client);</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Menors d'edat</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Professionals amb privilegis professionals (per exemple, doctors, advocats, notaris, treballadors religiosos, etc.).</w:t>
      </w:r>
    </w:p>
    <w:p w14:paraId="2014DE8F" w14:textId="3C370D8A" w:rsidR="00AA349D" w:rsidRPr="00FC77AC" w:rsidRDefault="00AA349D" w:rsidP="00AA349D">
      <w:pPr>
        <w:pStyle w:val="ProductList-Body"/>
        <w:spacing w:after="120"/>
      </w:pPr>
      <w:r>
        <w:rPr>
          <w:b/>
        </w:rPr>
        <w:t>Categories de dades</w:t>
      </w:r>
      <w:r w:rsidRPr="00451604">
        <w:rPr>
          <w:b/>
          <w:bCs/>
        </w:rPr>
        <w:t>:</w:t>
      </w:r>
      <w:r>
        <w:t xml:space="preserve"> Les dades personals que s'inclouen als correus, documents i altres dades en format electrònic, en el context dels Productes i</w:t>
      </w:r>
      <w:r w:rsidR="00451604">
        <w:t> </w:t>
      </w:r>
      <w:r>
        <w:t xml:space="preserve">Serveis. </w:t>
      </w:r>
      <w:r>
        <w:rPr>
          <w:rFonts w:eastAsia="Times New Roman" w:cstheme="minorHAnsi"/>
          <w:color w:val="212121"/>
          <w:szCs w:val="18"/>
        </w:rPr>
        <w:t>Microsoft reconeix que, en funció de l'ús que faci el Client dels Productes i Serveis, el Client pot optar per incloure dades personals de</w:t>
      </w:r>
      <w:r w:rsidR="00451604">
        <w:rPr>
          <w:rFonts w:eastAsia="Times New Roman" w:cstheme="minorHAnsi"/>
          <w:color w:val="212121"/>
          <w:szCs w:val="18"/>
        </w:rPr>
        <w:t> </w:t>
      </w:r>
      <w:r>
        <w:rPr>
          <w:rFonts w:eastAsia="Times New Roman" w:cstheme="minorHAnsi"/>
          <w:color w:val="212121"/>
          <w:szCs w:val="18"/>
        </w:rPr>
        <w:t>qualsevol de les categories següents a les dades personals:</w:t>
      </w:r>
    </w:p>
    <w:p w14:paraId="5BAAC82C" w14:textId="0886CC8F"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Dades personals bàsiques (per exemple, el lloc de naixement, el nom del carrer i el número de porta (adreça), el codi postal, la ciutat de</w:t>
      </w:r>
      <w:r w:rsidR="00451604">
        <w:rPr>
          <w:rFonts w:eastAsia="Times New Roman" w:cstheme="minorHAnsi"/>
          <w:color w:val="212121"/>
          <w:sz w:val="18"/>
          <w:szCs w:val="18"/>
        </w:rPr>
        <w:t> </w:t>
      </w:r>
      <w:r>
        <w:rPr>
          <w:rFonts w:eastAsia="Times New Roman" w:cstheme="minorHAnsi"/>
          <w:color w:val="212121"/>
          <w:sz w:val="18"/>
          <w:szCs w:val="18"/>
        </w:rPr>
        <w:t>residència, el país de residència, el número de telèfon mòbil, el nom, els cognoms, les inicials, l'adreça electrònica, el sexe, la data de</w:t>
      </w:r>
      <w:r w:rsidR="00451604">
        <w:rPr>
          <w:rFonts w:eastAsia="Times New Roman" w:cstheme="minorHAnsi"/>
          <w:color w:val="212121"/>
          <w:sz w:val="18"/>
          <w:szCs w:val="18"/>
        </w:rPr>
        <w:t> </w:t>
      </w:r>
      <w:r>
        <w:rPr>
          <w:rFonts w:eastAsia="Times New Roman" w:cstheme="minorHAnsi"/>
          <w:color w:val="212121"/>
          <w:sz w:val="18"/>
          <w:szCs w:val="18"/>
        </w:rPr>
        <w:t>naixement), incloses dades personals bàsiques dels membres de la família i els nens</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Dades d'autenticació (per exemple, el nom d'usuari, la contrasenya o el codi PIN, la pregunta de seguretat o el seguiment de l'auditoria)</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Informació de contacte (per exemple, adreces, correu, números de telèfon, identificadors de xarxes socials, detalls del contacte d'emergència)</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Números d'identificació únics i signatures (per exemple, el número de la seguretat social, del compte bancari, de passaport, de carnet d'identitat, de la matrícula del conductor, d'empleat, d'alumne i de pacient, i dades de registre del vehicle, adreces IP, la signatura, l'identificador únic de les galetes de seguiment o tecnologia similar)</w:t>
      </w:r>
    </w:p>
    <w:p w14:paraId="4B666360" w14:textId="26DC05B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Identificadors pseudònims</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Informació financera i d'assegurances (per exemple, el número de l'assegurança, el nom i el número del compte bancari, el nom i el número de la targeta de crèdit, el número de factura, els ingressos, el tipus d'assegurança, el comportament de pagament i la solvència)</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Informació comercial (per exemple, l'historial de compres, ofertes especials, la informació de la subscripció i l'historial de pagament)</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Informació biomètrica (per exemple, l'ADN, empremtes digitals i escanejos de l'iris)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Dades d'ubicació (per exemple, ID de les torres de telefonia mòbil, dades de la xarxa d'ubicació geogràfica, ubicació a l'inici i finalització de la trucada). Dades d'ubicació derivades de l'ús de punts d'accés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Fotos, vídeos i àudio</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Activitat d'Internet (per exemple, historial de navegació, historial de cerca, lectures, visualització de televisió, activitats d'escolta de ràdio)</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Identificació del dispositiu (per exemple, el número IMEI, el número de la targeta SIM o l'adreça MAC)</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Definició de perfils (per exemple, segons el comportament antisocial o criminal observat o els perfils pseudònims basats en les URL visitades, fluxos de clics, registres de navegació, adreces IP, dominis, aplicacions instal·lades o perfils basats en preferències de màrqueting)</w:t>
      </w:r>
    </w:p>
    <w:p w14:paraId="60886CA2" w14:textId="007AAF70"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Dades de RH i reclutament (per exemple, la declaració de l'estat d'ocupació, informació de reclutament [com ara el curriculum vitae, l'historial d'ocupacions, els detalls de l'historial acadèmic], les dades de la feina i el càrrec, incloses les hores treballades, les avaluacions i</w:t>
      </w:r>
      <w:r w:rsidR="005738A0">
        <w:rPr>
          <w:rFonts w:eastAsia="Times New Roman" w:cstheme="minorHAnsi"/>
          <w:color w:val="212121"/>
          <w:sz w:val="18"/>
          <w:szCs w:val="18"/>
        </w:rPr>
        <w:t> </w:t>
      </w:r>
      <w:r>
        <w:rPr>
          <w:rFonts w:eastAsia="Times New Roman" w:cstheme="minorHAnsi"/>
          <w:color w:val="212121"/>
          <w:sz w:val="18"/>
          <w:szCs w:val="18"/>
        </w:rPr>
        <w:t>el salari, els detalls de permisos laborals, la disponibilitat, les condicions de la feina, els detalls dels impostos, de pagament i de l'assegurança, la ubicació i les organitzacions)</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Dades acadèmiques (per exemple, l'historial acadèmic, la formació actual, les notes i els resultats, el grau més alt obtingut o la discapacitat d'aprenentatge)</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Informació de residència i ciutadania (per exemple, la ciutadania, l'estat de nacionalització, l'estat civil, la nacionalitat, l'estatus d'immigrant, dades del passaport, detalls de la residència o el permís laboral)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Informació tractada per a la realització d'una tasca d'interès públic o de l'exercici d'un organisme oficial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Categories de dades especials (per exemple, l'origen ètnic o racial, opinions polítiques, creences religioses o filosòfiques, l'afiliació a un sindicat, dades genètiques, dades biomètriques per identificar de manera única una persona física, dades relacionades amb la salut, la vida sexual d'una persona física o l'orientació sexual, o bé dades relacionades amb conviccions o ofenses criminals)</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Qualsevol altre tipus de dades personals que s'identifiqui a l'Article 4 del RGDP</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0" w:name="_Toc155361126"/>
      <w:r>
        <w:t>Apèndix C: Annex de Garanties Addicionals</w:t>
      </w:r>
      <w:bookmarkEnd w:id="170"/>
    </w:p>
    <w:p w14:paraId="5FD578E1" w14:textId="7F11C3A0" w:rsidR="004D5D88" w:rsidRPr="00FC77AC" w:rsidRDefault="004D5D88" w:rsidP="004D5D88">
      <w:pPr>
        <w:pStyle w:val="ProductList-Body"/>
        <w:spacing w:after="120"/>
      </w:pPr>
      <w:r>
        <w:t xml:space="preserve">Mitjançant aquest Annex de Garanties Addicionals al DPA (aquest </w:t>
      </w:r>
      <w:r w:rsidR="00455DF6">
        <w:t>“</w:t>
      </w:r>
      <w:r>
        <w:t>Annex</w:t>
      </w:r>
      <w:r w:rsidR="00455DF6">
        <w:t>”</w:t>
      </w:r>
      <w:r>
        <w:t>), Microsoft proporciona garanties addicionals al Client per al processament de dades personals, en l'àmbit de l'RGPD, per part de Microsoft en nom del Client, així com rectificacions addicionals als titulars de</w:t>
      </w:r>
      <w:r w:rsidR="00AE5FFA">
        <w:t> </w:t>
      </w:r>
      <w:r>
        <w:t>les dades amb qui es relacionen les dades personals del Client.</w:t>
      </w:r>
    </w:p>
    <w:p w14:paraId="1B8B2B27" w14:textId="6B0F7B02" w:rsidR="004D5D88" w:rsidRPr="00FC77AC" w:rsidRDefault="004D5D88" w:rsidP="004D5D88">
      <w:pPr>
        <w:pStyle w:val="ProductList-Body"/>
        <w:spacing w:after="120"/>
      </w:pPr>
      <w:r>
        <w:t>Aquest Annex complementa el DPA i en forma part, però no n'és una variació ni una modificació.</w:t>
      </w:r>
    </w:p>
    <w:p w14:paraId="450341B9" w14:textId="7CB975CC" w:rsidR="004D5D88" w:rsidRPr="00FC77AC" w:rsidRDefault="004D5D88" w:rsidP="004D5D88">
      <w:pPr>
        <w:pStyle w:val="ProductList-Body"/>
        <w:numPr>
          <w:ilvl w:val="0"/>
          <w:numId w:val="10"/>
        </w:numPr>
        <w:spacing w:after="120"/>
        <w:ind w:left="0" w:firstLine="0"/>
      </w:pPr>
      <w:r>
        <w:rPr>
          <w:b/>
          <w:bCs/>
          <w:u w:val="single"/>
        </w:rPr>
        <w:t>Objeccions a Ordres</w:t>
      </w:r>
      <w:r w:rsidRPr="001A48D1">
        <w:rPr>
          <w:b/>
          <w:bCs/>
        </w:rPr>
        <w:t>.</w:t>
      </w:r>
      <w:r>
        <w:t xml:space="preserve"> En cas que Microsoft rebi una ordre de qualsevol tercer per a la revelació obligatòria de qualsevol dada personal que s'hagi processat en virtut d'aquest DPA, Microsoft:</w:t>
      </w:r>
    </w:p>
    <w:p w14:paraId="28FD25C8" w14:textId="5B135E3D" w:rsidR="004D5D88" w:rsidRPr="00FC77AC" w:rsidRDefault="004D5D88" w:rsidP="004D5D88">
      <w:pPr>
        <w:pStyle w:val="ProductList-Body"/>
        <w:numPr>
          <w:ilvl w:val="0"/>
          <w:numId w:val="16"/>
        </w:numPr>
        <w:spacing w:after="120"/>
      </w:pPr>
      <w:r>
        <w:t>utilitzarà tots els esforços raonables per redirigir el tercer perquè sol·liciti les dades directament al Client;</w:t>
      </w:r>
    </w:p>
    <w:p w14:paraId="129F3FC1" w14:textId="57D79769" w:rsidR="004D5D88" w:rsidRPr="00FC77AC" w:rsidRDefault="004D5D88" w:rsidP="004D5D88">
      <w:pPr>
        <w:pStyle w:val="ProductList-Body"/>
        <w:numPr>
          <w:ilvl w:val="0"/>
          <w:numId w:val="16"/>
        </w:numPr>
        <w:spacing w:after="120"/>
      </w:pPr>
      <w:r>
        <w:t>notificarà ràpidament al Client, llevat que estigui prohibit per la llei aplicable al tercer sol·licitant i, en cas que estigui prohibit notificar al Client, utilitzarà tots els esforços legals per obtenir el dret a renunciar a la prohibició per tal de comunicar el màxim d'informació al Client tan aviat com sigui possible; i</w:t>
      </w:r>
    </w:p>
    <w:p w14:paraId="31D3C6B0" w14:textId="555CFB4E" w:rsidR="000B341C" w:rsidRPr="00FC77AC" w:rsidRDefault="004D5D88" w:rsidP="004D5D88">
      <w:pPr>
        <w:pStyle w:val="ProductList-Body"/>
        <w:numPr>
          <w:ilvl w:val="0"/>
          <w:numId w:val="16"/>
        </w:numPr>
        <w:spacing w:after="120"/>
      </w:pPr>
      <w:r>
        <w:t>utilitzarà tots els esforços legals per qüestionar l'ordre de revelació basant-se en qualsevol deficiència jurídica en virtut de les lleis de la</w:t>
      </w:r>
      <w:r w:rsidR="00DB24C9">
        <w:t> </w:t>
      </w:r>
      <w:r>
        <w:t>part sol·licitant o qualsevol conflicte pertinent amb la legislació aplicable de la Unió Europea o dels Estats Membres.</w:t>
      </w:r>
    </w:p>
    <w:p w14:paraId="025D7747" w14:textId="0F034107" w:rsidR="004D5D88" w:rsidRPr="00FC77AC" w:rsidRDefault="006E33EC" w:rsidP="008C5792">
      <w:pPr>
        <w:pStyle w:val="ProductList-Body"/>
        <w:spacing w:after="120"/>
      </w:pPr>
      <w:r>
        <w:t>Si, després de completar els passos compresos entre la a. i la c. anteriors, Microsoft o qualsevol de les seves filials estan obligats a revelar dades personals, només revelaran la quantitat mínima de dades necessària per complir l'ordre de revelació obligatòria.</w:t>
      </w:r>
    </w:p>
    <w:p w14:paraId="56B5A00E" w14:textId="1A8D467C" w:rsidR="004D5D88" w:rsidRPr="00FC77AC" w:rsidRDefault="004D5D88" w:rsidP="004D5D88">
      <w:pPr>
        <w:pStyle w:val="ProductList-Body"/>
        <w:spacing w:after="120"/>
      </w:pPr>
      <w:r>
        <w:t>Per a aquest apartat, els esforços legals no inclouen accions que tindrien com a resultat una sanció civil o penal, com el desacatament dels tribunals segons les lleis de la jurisdicció pertinent.</w:t>
      </w:r>
    </w:p>
    <w:p w14:paraId="10CA1AF3" w14:textId="3B6E1002" w:rsidR="004D5D88" w:rsidRPr="00FC77AC" w:rsidRDefault="004D5D88" w:rsidP="004D5D88">
      <w:pPr>
        <w:pStyle w:val="ProductList-Body"/>
        <w:numPr>
          <w:ilvl w:val="0"/>
          <w:numId w:val="10"/>
        </w:numPr>
        <w:spacing w:after="120"/>
        <w:ind w:left="0" w:firstLine="0"/>
      </w:pPr>
      <w:r>
        <w:rPr>
          <w:b/>
          <w:bCs/>
          <w:u w:val="single"/>
        </w:rPr>
        <w:t>Indemnització de Subjectes de Dades</w:t>
      </w:r>
      <w:r w:rsidRPr="00361E42">
        <w:rPr>
          <w:b/>
          <w:bCs/>
        </w:rPr>
        <w:t>.</w:t>
      </w:r>
      <w:r>
        <w:t xml:space="preserve"> Segons les Seccions 3 i 4, Microsoft indemnitzarà un titular de les dades per qualsevol dany material o no material que li causi la revelació per part de Microsoft de les dades personals transferides en resposta a una ordre d'un organisme governamental o</w:t>
      </w:r>
      <w:r w:rsidR="002F74F4">
        <w:t> </w:t>
      </w:r>
      <w:r>
        <w:t xml:space="preserve">una autoritat pública de fora de la UE/EEE que infringeix les obligacions de Microsoft en virtut del Capítol V de l'RGPD (una </w:t>
      </w:r>
      <w:r w:rsidR="009B4770">
        <w:t>“</w:t>
      </w:r>
      <w:r>
        <w:t>Revelació Rellevant</w:t>
      </w:r>
      <w:r w:rsidR="009B4770">
        <w:t>”</w:t>
      </w:r>
      <w:r>
        <w:t>). Sense perjudici del que s’ha esmentat abans, Microsoft no tindrà l'obligació d'indemnitzar el subjecte de dades segons aquesta Secció 2 en la mesura en què el subjecte de dades ja hagi rebut una compensació pel mateix dany, ja sigui de Microsoft o no.</w:t>
      </w:r>
    </w:p>
    <w:p w14:paraId="347888F0" w14:textId="77777777" w:rsidR="004D5D88" w:rsidRPr="00FC77AC" w:rsidRDefault="004D5D88" w:rsidP="004D5D88">
      <w:pPr>
        <w:pStyle w:val="ProductList-Body"/>
        <w:numPr>
          <w:ilvl w:val="0"/>
          <w:numId w:val="10"/>
        </w:numPr>
        <w:spacing w:after="120"/>
        <w:ind w:left="0" w:firstLine="0"/>
      </w:pPr>
      <w:r>
        <w:rPr>
          <w:b/>
          <w:bCs/>
          <w:u w:val="single"/>
        </w:rPr>
        <w:t>Condicions d'Indemnització</w:t>
      </w:r>
      <w:r w:rsidRPr="00245468">
        <w:rPr>
          <w:b/>
          <w:bCs/>
        </w:rPr>
        <w:t>.</w:t>
      </w:r>
      <w:r>
        <w:t xml:space="preserve"> La indemnització en virtut de l'Apartat 2 està condicionada al fet que el subjecte de dades estableixi, per a la satisfacció raonable de Microsoft, que:</w:t>
      </w:r>
    </w:p>
    <w:p w14:paraId="0F2A1C8F" w14:textId="77777777" w:rsidR="004D5D88" w:rsidRPr="00FC77AC" w:rsidRDefault="004D5D88" w:rsidP="004D5D88">
      <w:pPr>
        <w:pStyle w:val="ProductList-Body"/>
        <w:numPr>
          <w:ilvl w:val="0"/>
          <w:numId w:val="17"/>
        </w:numPr>
        <w:spacing w:after="120"/>
      </w:pPr>
      <w:r>
        <w:t xml:space="preserve">Microsoft va participar en una Revelació Rellevant; </w:t>
      </w:r>
    </w:p>
    <w:p w14:paraId="5D96445B" w14:textId="77777777" w:rsidR="004D5D88" w:rsidRPr="00FC77AC" w:rsidRDefault="004D5D88" w:rsidP="004D5D88">
      <w:pPr>
        <w:pStyle w:val="ProductList-Body"/>
        <w:numPr>
          <w:ilvl w:val="0"/>
          <w:numId w:val="17"/>
        </w:numPr>
        <w:spacing w:after="120"/>
      </w:pPr>
      <w:r>
        <w:t>la Revelació Rellevant va ser la base d'un procediment oficial per part de l'organisme governamental o autoritat pública de fora de la UE/EEE contra el subjecte de dades; i</w:t>
      </w:r>
    </w:p>
    <w:p w14:paraId="68C94FEA" w14:textId="77777777" w:rsidR="004D5D88" w:rsidRPr="00FC77AC" w:rsidRDefault="004D5D88" w:rsidP="004D5D88">
      <w:pPr>
        <w:pStyle w:val="ProductList-Body"/>
        <w:numPr>
          <w:ilvl w:val="0"/>
          <w:numId w:val="17"/>
        </w:numPr>
        <w:spacing w:after="120"/>
      </w:pPr>
      <w:r>
        <w:t>la Revelació Rellevant va causar directament que el subjecte de dades patís danys materials o no materials.</w:t>
      </w:r>
    </w:p>
    <w:p w14:paraId="0E0BC3B0" w14:textId="77777777" w:rsidR="004D5D88" w:rsidRPr="00FC77AC" w:rsidRDefault="004D5D88" w:rsidP="004D5D88">
      <w:pPr>
        <w:pStyle w:val="ProductList-Body"/>
        <w:spacing w:after="120"/>
      </w:pPr>
      <w:r>
        <w:t>El subjecte de dades assumeix la càrrega de prova respecte a les condicions de la a. a la c.</w:t>
      </w:r>
    </w:p>
    <w:p w14:paraId="745EFE31" w14:textId="166C35A7" w:rsidR="004D5D88" w:rsidRPr="00FC77AC" w:rsidRDefault="004D5D88" w:rsidP="004D5D88">
      <w:pPr>
        <w:pStyle w:val="ProductList-Body"/>
        <w:spacing w:after="120"/>
      </w:pPr>
      <w:r>
        <w:t>Sense perjudici del que s’ha esmentat abans, Microsoft no tindrà l'obligació d'indemnitzar el subjecte de les dades en virtut de la Secció 2 si Microsoft estableix que la Revelació Rellevant no va infringir les seves obligacions en virtut del Capítol V de l'RGPD.</w:t>
      </w:r>
    </w:p>
    <w:p w14:paraId="7B4A9409" w14:textId="0CA07B3D" w:rsidR="004D5D88" w:rsidRPr="00FC77AC" w:rsidRDefault="004D5D88" w:rsidP="004D5D88">
      <w:pPr>
        <w:pStyle w:val="ProductList-Body"/>
        <w:numPr>
          <w:ilvl w:val="0"/>
          <w:numId w:val="10"/>
        </w:numPr>
        <w:spacing w:after="120"/>
        <w:ind w:left="0" w:firstLine="0"/>
      </w:pPr>
      <w:r>
        <w:rPr>
          <w:b/>
          <w:bCs/>
          <w:u w:val="single"/>
        </w:rPr>
        <w:t>Àmbit dels danys</w:t>
      </w:r>
      <w:r w:rsidRPr="00A73A3A">
        <w:rPr>
          <w:b/>
          <w:bCs/>
        </w:rPr>
        <w:t>.</w:t>
      </w:r>
      <w:r>
        <w:t xml:space="preserve"> La indemnització en virtut de la Secció 2 es limita als danys materials i no materials, tal com s'estableix a l'RGPD, i exclou els</w:t>
      </w:r>
      <w:r w:rsidR="0088444D">
        <w:t> </w:t>
      </w:r>
      <w:r>
        <w:t>danys consegüents i qualsevol altre danys que no sigui el resultat de la infracció de l'RGPD per part de Microsoft.</w:t>
      </w:r>
    </w:p>
    <w:p w14:paraId="771E0F62" w14:textId="77777777" w:rsidR="004D5D88" w:rsidRPr="00FC77AC" w:rsidRDefault="004D5D88" w:rsidP="004D5D88">
      <w:pPr>
        <w:pStyle w:val="ProductList-Body"/>
        <w:numPr>
          <w:ilvl w:val="0"/>
          <w:numId w:val="10"/>
        </w:numPr>
        <w:spacing w:after="120"/>
        <w:ind w:left="0" w:firstLine="0"/>
      </w:pPr>
      <w:r>
        <w:rPr>
          <w:b/>
          <w:bCs/>
          <w:u w:val="single"/>
        </w:rPr>
        <w:t>Exercici de drets</w:t>
      </w:r>
      <w:r w:rsidRPr="00A73A3A">
        <w:rPr>
          <w:b/>
          <w:bCs/>
        </w:rPr>
        <w:t>.</w:t>
      </w:r>
      <w:r>
        <w:t xml:space="preserve"> Els drets concedits als subjectes de dades segons aquest Annex els pot aplicar el subjecte de dades contra Microsoft independentment de qualsevol restricció en les Clàusules 3 o 6 de les Clàusules Contractuals Estàndard. El subjecte de dades només pot presentar una reclamació segons aquest Annex de manera individual i no com a part d'una classe, col·lectiu, grup o acció representativa. Els drets concedits als subjectes de dades segons aquest Annex són personals per al subjecte de dades i no es poden assignar.</w:t>
      </w:r>
    </w:p>
    <w:p w14:paraId="57411504" w14:textId="376F9DAE" w:rsidR="004D5D88" w:rsidRPr="00FC77AC" w:rsidRDefault="004D5D88" w:rsidP="004D5D88">
      <w:pPr>
        <w:pStyle w:val="ProductList-Body"/>
        <w:numPr>
          <w:ilvl w:val="0"/>
          <w:numId w:val="10"/>
        </w:numPr>
        <w:spacing w:after="120"/>
        <w:ind w:left="0" w:firstLine="0"/>
      </w:pPr>
      <w:r>
        <w:rPr>
          <w:b/>
          <w:bCs/>
          <w:u w:val="single"/>
        </w:rPr>
        <w:t>Notificació de canvi</w:t>
      </w:r>
      <w:r w:rsidRPr="00A73A3A">
        <w:rPr>
          <w:b/>
          <w:bCs/>
        </w:rPr>
        <w:t>.</w:t>
      </w:r>
      <w:r>
        <w:t xml:space="preserve"> Microsoft accepta i garanteix que no té cap raó per creure que la legislació aplicable al mateix o els seus subprocessadors, incloent-hi en qualsevol país en què les dades personals es transfereixin per ell mateix o a través d'un subprocessador, li impedeixi complir les instruccions rebudes del Client i les seves obligacions en virtut d'aquest Annex o les Clàusules Contractuals Estàndard de 2021 i que, en cas de canvi en aquesta legislació, que és probable que tingui un efecte advers substancial en les garanties i obligacions proporcionades per aquest Annex o les Clàusules Contractuals Estàndard, notificarà ràpidament del canvi al Client tan aviat com en sigui conscient i que en aquest cas el client té dret a</w:t>
      </w:r>
      <w:r w:rsidR="00305FED">
        <w:t> </w:t>
      </w:r>
      <w:r>
        <w:t>suspendre la transferència de dades o rescindir el contracte.</w:t>
      </w:r>
    </w:p>
    <w:p w14:paraId="6EDC203C" w14:textId="77777777" w:rsidR="00590619" w:rsidRDefault="00B143BE">
      <w:pPr>
        <w:sectPr w:rsidR="00590619" w:rsidSect="00413FBE">
          <w:footerReference w:type="default" r:id="rId33"/>
          <w:pgSz w:w="12240" w:h="15840"/>
          <w:pgMar w:top="1440" w:right="720" w:bottom="1440" w:left="720" w:header="720" w:footer="720" w:gutter="0"/>
          <w:cols w:space="720"/>
          <w:titlePg/>
          <w:docGrid w:linePitch="360"/>
        </w:sectPr>
      </w:pPr>
      <w:bookmarkStart w:id="171" w:name="_Toc6563856"/>
      <w:bookmarkStart w:id="172" w:name="_Toc21617077"/>
      <w:bookmarkStart w:id="173" w:name="_Toc489605628"/>
      <w:bookmarkStart w:id="174" w:name="_Toc8395070"/>
      <w:bookmarkStart w:id="175" w:name="_Toc26972890"/>
      <w:r>
        <w:br w:type="page"/>
      </w:r>
    </w:p>
    <w:p w14:paraId="0E478D05" w14:textId="7B35914E" w:rsidR="00237427" w:rsidRPr="00FC77AC" w:rsidRDefault="00237427" w:rsidP="00237427">
      <w:pPr>
        <w:pStyle w:val="ProductList-SectionHeading"/>
        <w:spacing w:after="120"/>
        <w:outlineLvl w:val="0"/>
      </w:pPr>
      <w:bookmarkStart w:id="176" w:name="_Toc8395071"/>
      <w:bookmarkStart w:id="177" w:name="_Toc489605629"/>
      <w:bookmarkStart w:id="178" w:name="_Toc6563859"/>
      <w:bookmarkStart w:id="179" w:name="_Toc21617080"/>
      <w:bookmarkStart w:id="180" w:name="_Toc26972906"/>
      <w:bookmarkStart w:id="181" w:name="Attachment1"/>
      <w:bookmarkStart w:id="182" w:name="_Toc155361127"/>
      <w:bookmarkEnd w:id="171"/>
      <w:bookmarkEnd w:id="172"/>
      <w:bookmarkEnd w:id="173"/>
      <w:bookmarkEnd w:id="174"/>
      <w:bookmarkEnd w:id="175"/>
      <w:r>
        <w:t>Apèndix 1: Termes de conformitat amb el Reglament General de</w:t>
      </w:r>
      <w:r w:rsidR="00833137">
        <w:t> </w:t>
      </w:r>
      <w:r>
        <w:t>Protecció de Dades de la Unión Europea</w:t>
      </w:r>
      <w:bookmarkEnd w:id="176"/>
      <w:bookmarkEnd w:id="177"/>
      <w:bookmarkEnd w:id="178"/>
      <w:bookmarkEnd w:id="179"/>
      <w:bookmarkEnd w:id="180"/>
      <w:bookmarkEnd w:id="181"/>
      <w:bookmarkEnd w:id="182"/>
    </w:p>
    <w:p w14:paraId="69F9C46B" w14:textId="454140FD" w:rsidR="00237427" w:rsidRPr="00FC77AC" w:rsidRDefault="00237427" w:rsidP="00237427">
      <w:pPr>
        <w:pStyle w:val="ProductList-Body"/>
        <w:spacing w:after="120"/>
      </w:pPr>
      <w:r>
        <w:t>Microsoft adquireix els compromisos d'aquestes Condicions de l'RGPD amb tots els clients a partir del 25 de maig de 2018. Aquests compromisos són vinculants per a Microsoft en relació amb el Client independentment de (1) la versió de les Condicions del Producte i el DPA que sigui aplicable de qualsevol altra manera a una subscripció a o llicència de qualsevol producte determinat, o (2) de qualsevol altre contracte que faci referència a</w:t>
      </w:r>
      <w:r w:rsidR="00C67B7B">
        <w:t> </w:t>
      </w:r>
      <w:r>
        <w:t>aquest adjunt.</w:t>
      </w:r>
    </w:p>
    <w:p w14:paraId="1696638F" w14:textId="705305FB" w:rsidR="00237427" w:rsidRPr="00FC77AC" w:rsidRDefault="00DD6D76" w:rsidP="00237427">
      <w:pPr>
        <w:pStyle w:val="ProductList-Body"/>
        <w:spacing w:after="120"/>
      </w:pPr>
      <w:bookmarkStart w:id="183" w:name="_Hlk24455530"/>
      <w:r>
        <w:t>Als efectes d’aquests Termes RGPD, el Client i Microsoft convenen que el Client és el responsable del tractament de les Dades Personals i que Microsoft és l’encarregat del tractament d’aquestes dades, amb l’excepció que, si el Client està actuant en qualitat d’encarregat del tractament, llavors Microsoft és un sotsencarregat del tractament. Aquests Termes RGPD s'apliquen al tractament de Dades Personals, dins de l’àmbit d’aplicació del RGPD, realitzat per part de Microsoft per compte del Client. Aquestes Condicions de l'RGPD no limiten ni redueixen els compromisos en matèria de protecció de dades que Microsoft assumeix davant del Client a les Condicions del Producte o en qualsevol altre contracte entre Microsoft i el Client. Aquestes Condicions de l'RGPD no s'apliquen quan Microsoft és el responsable del tractament de les Dades Personals.</w:t>
      </w:r>
      <w:bookmarkEnd w:id="183"/>
    </w:p>
    <w:p w14:paraId="710EDC0A" w14:textId="77777777" w:rsidR="007568D9" w:rsidRPr="00237427" w:rsidRDefault="007568D9" w:rsidP="007568D9">
      <w:pPr>
        <w:pStyle w:val="ProductList-Body"/>
        <w:spacing w:after="120"/>
        <w:outlineLvl w:val="1"/>
        <w:rPr>
          <w:b/>
          <w:color w:val="00188F"/>
        </w:rPr>
      </w:pPr>
      <w:bookmarkStart w:id="184" w:name="_Toc26972907"/>
      <w:r>
        <w:rPr>
          <w:b/>
          <w:color w:val="00188F"/>
        </w:rPr>
        <w:t>Obligacions Pertinents d'acord amb l'RGPD: Articles 5, 28, 32 i 33</w:t>
      </w:r>
      <w:bookmarkEnd w:id="184"/>
    </w:p>
    <w:p w14:paraId="621C5042" w14:textId="77777777" w:rsidR="007568D9" w:rsidRPr="00BD53D0" w:rsidRDefault="007568D9" w:rsidP="007568D9">
      <w:pPr>
        <w:pStyle w:val="ProductList-Body"/>
        <w:spacing w:after="120"/>
        <w:ind w:left="158"/>
        <w:rPr>
          <w:b/>
        </w:rPr>
      </w:pPr>
      <w:r>
        <w:rPr>
          <w:b/>
        </w:rPr>
        <w:t xml:space="preserve">1. </w:t>
      </w:r>
      <w:r>
        <w:rPr>
          <w:bCs/>
        </w:rPr>
        <w:t>Microsoft ofereix suport per a les obligacions de comptabilitat del Client mitjançant aquest DPA i la documentació dels productes que s'ofereix al Client, i continuarà oferint-lo durant el període de la subscripció del Client o la participació en els Serveis Professionals aplicables segons el subapartat 3(h) que es mostra a continuació. [Article 5(2)]</w:t>
      </w:r>
    </w:p>
    <w:p w14:paraId="78427D4D" w14:textId="4B48C1DF" w:rsidR="00237427" w:rsidRPr="00FC77AC" w:rsidRDefault="007568D9" w:rsidP="00237427">
      <w:pPr>
        <w:pStyle w:val="ProductList-Body"/>
        <w:spacing w:after="120"/>
        <w:ind w:left="158"/>
      </w:pPr>
      <w:r>
        <w:rPr>
          <w:b/>
        </w:rPr>
        <w:t>2</w:t>
      </w:r>
      <w:r w:rsidR="00237427">
        <w:rPr>
          <w:b/>
        </w:rPr>
        <w:t xml:space="preserve">. </w:t>
      </w:r>
      <w:r w:rsidR="00237427">
        <w:t>Microsoft no recorrerà a un altre encarregat sense l’autorització prèvia per escrit, específica o general, del Client. En el cas d'una autorització escrita de caràcter general, Microsoft informarà el Client de qualsevol canvi previst en la incorporació o substitució d'altres encarregats, donant així al Client l'oportunitat d'oposar-se a aquests canvis. [Article 28(2)]</w:t>
      </w:r>
    </w:p>
    <w:p w14:paraId="29CDF5CD" w14:textId="57826D14" w:rsidR="00237427" w:rsidRPr="00FC77AC" w:rsidRDefault="007568D9" w:rsidP="00237427">
      <w:pPr>
        <w:pStyle w:val="ProductList-Body"/>
        <w:spacing w:after="120"/>
        <w:ind w:left="158"/>
      </w:pPr>
      <w:r>
        <w:rPr>
          <w:b/>
        </w:rPr>
        <w:t>3</w:t>
      </w:r>
      <w:r w:rsidR="00237427">
        <w:rPr>
          <w:b/>
        </w:rPr>
        <w:t>.</w:t>
      </w:r>
      <w:r w:rsidR="00237427">
        <w:t xml:space="preserve"> El tractament que realitzi Microsoft es regirà per les Condicions de l'RGPD d’acord amb la legislació de la Unió Europea (</w:t>
      </w:r>
      <w:r w:rsidR="00251202">
        <w:t>“</w:t>
      </w:r>
      <w:r w:rsidR="00237427">
        <w:t>Unió</w:t>
      </w:r>
      <w:r w:rsidR="00251202">
        <w:t>”</w:t>
      </w:r>
      <w:r w:rsidR="00237427">
        <w:t>) o dels Estats</w:t>
      </w:r>
      <w:r w:rsidR="004C38C0">
        <w:t> </w:t>
      </w:r>
      <w:r w:rsidR="00237427">
        <w:t>Membres, que vinculen a Microsoft respecte del Client. En el contracte de llicència del Client, inclosos aquestes Condicions de l'RGPD, s'estableixen l'objecte, la durada, la natura i la finalitat del tractament, el tipus de Dades Personals, les categories dels titulars de les dades i</w:t>
      </w:r>
      <w:r w:rsidR="004C38C0">
        <w:t> </w:t>
      </w:r>
      <w:r w:rsidR="00237427">
        <w:t>les</w:t>
      </w:r>
      <w:r w:rsidR="004C38C0">
        <w:t> </w:t>
      </w:r>
      <w:r w:rsidR="00237427">
        <w:t xml:space="preserve">obligacions i els drets del Client. En particular, Microsoft: </w:t>
      </w:r>
    </w:p>
    <w:p w14:paraId="5D5B72A4" w14:textId="7BABB053" w:rsidR="00237427" w:rsidRPr="00FC77AC" w:rsidRDefault="00237427" w:rsidP="00237427">
      <w:pPr>
        <w:pStyle w:val="ProductList-Body"/>
        <w:spacing w:after="120"/>
        <w:ind w:left="1440" w:hanging="720"/>
      </w:pPr>
      <w:r>
        <w:rPr>
          <w:b/>
        </w:rPr>
        <w:t>(a)</w:t>
      </w:r>
      <w:r>
        <w:tab/>
        <w:t>tractarà les Dades Personals únicament seguint instruccions documentades del Client, fins i tot pel que fa a les transferències de Dades Personals a un tercer país o una organització internacional, tret que hi estigui obligat en virtut del Dret de la Unió o</w:t>
      </w:r>
      <w:r w:rsidR="002577CB">
        <w:t> </w:t>
      </w:r>
      <w:r>
        <w:t>dels Estats Membres que s’apliqui a Microsoft. En aquest cas, Microsoft informarà el Client d'aquesta exigència legal prèvia al</w:t>
      </w:r>
      <w:r w:rsidR="002577CB">
        <w:t> </w:t>
      </w:r>
      <w:r>
        <w:t>tractament, tret que aquest Dret ho prohibeixi per motius importants d'interès públic;</w:t>
      </w:r>
    </w:p>
    <w:p w14:paraId="1849EE20" w14:textId="0C3D1F4E" w:rsidR="00237427" w:rsidRPr="00FC77AC" w:rsidRDefault="00237427" w:rsidP="00237427">
      <w:pPr>
        <w:pStyle w:val="ProductList-Body"/>
        <w:spacing w:after="120"/>
        <w:ind w:left="1440" w:hanging="720"/>
      </w:pPr>
      <w:r>
        <w:rPr>
          <w:b/>
        </w:rPr>
        <w:t>(b)</w:t>
      </w:r>
      <w:r>
        <w:tab/>
        <w:t>garantirà que les persones autoritzades a tractar les Dades Personals s'hagin compromès a respectar la confidencialitat o</w:t>
      </w:r>
      <w:r w:rsidR="007E067F">
        <w:t> </w:t>
      </w:r>
      <w:r>
        <w:t>estiguin subjectes a una obligació de confidencialitat de natura estatutària;</w:t>
      </w:r>
    </w:p>
    <w:p w14:paraId="6740EE5B" w14:textId="77777777" w:rsidR="00237427" w:rsidRPr="00FC77AC" w:rsidRDefault="00237427" w:rsidP="00237427">
      <w:pPr>
        <w:pStyle w:val="ProductList-Body"/>
        <w:spacing w:after="120"/>
        <w:ind w:left="720"/>
      </w:pPr>
      <w:r>
        <w:rPr>
          <w:b/>
        </w:rPr>
        <w:t>(c)</w:t>
      </w:r>
      <w:r>
        <w:tab/>
        <w:t xml:space="preserve">prendrà totes les mesures necessàries de conformitat amb l'Article 32 del RGPD; </w:t>
      </w:r>
    </w:p>
    <w:p w14:paraId="410503C2" w14:textId="77777777" w:rsidR="00237427" w:rsidRPr="00FC77AC" w:rsidRDefault="00237427" w:rsidP="00237427">
      <w:pPr>
        <w:pStyle w:val="ProductList-Body"/>
        <w:spacing w:after="120"/>
        <w:ind w:left="720"/>
      </w:pPr>
      <w:r>
        <w:rPr>
          <w:b/>
        </w:rPr>
        <w:t>(d)</w:t>
      </w:r>
      <w:r>
        <w:tab/>
        <w:t xml:space="preserve">respectarà les condicions indicades en els apartats 1 i 3 per recórrer a un altre encarregat del tractament; </w:t>
      </w:r>
    </w:p>
    <w:p w14:paraId="786DF620" w14:textId="24AC0837" w:rsidR="00237427" w:rsidRPr="00FC77AC" w:rsidRDefault="00237427" w:rsidP="00237427">
      <w:pPr>
        <w:pStyle w:val="ProductList-Body"/>
        <w:spacing w:after="120"/>
        <w:ind w:left="1440" w:hanging="720"/>
      </w:pPr>
      <w:r>
        <w:rPr>
          <w:b/>
        </w:rPr>
        <w:t>(e)</w:t>
      </w:r>
      <w:r>
        <w:tab/>
        <w:t xml:space="preserve">ajudarà el Client, tenint en compte la natura del tractament, mitjançant mesures tècniques i organitzatives adequades, sempre que sigui possible, perquè aquest pugui complir la seva obligació de respondre les sol·licituds que tinguin per objecte l’exercici dels drets dels interessats establerts al Capítol III del RGPD; </w:t>
      </w:r>
    </w:p>
    <w:p w14:paraId="2D8822DC" w14:textId="77777777" w:rsidR="00237427" w:rsidRPr="00FC77AC" w:rsidRDefault="00237427" w:rsidP="00237427">
      <w:pPr>
        <w:pStyle w:val="ProductList-Body"/>
        <w:spacing w:after="120"/>
        <w:ind w:left="1440" w:hanging="720"/>
      </w:pPr>
      <w:r>
        <w:rPr>
          <w:b/>
        </w:rPr>
        <w:t>(f)</w:t>
      </w:r>
      <w:r>
        <w:tab/>
        <w:t>ajudarà el Client a garantir el compliment de les obligacions establertes als Articles 32 a 36 del RGPD, tenint en compte la natura del tractament i la informació a disposició de Microsoft;</w:t>
      </w:r>
    </w:p>
    <w:p w14:paraId="5AAE27DD" w14:textId="5B5E5ABC" w:rsidR="00237427" w:rsidRPr="00FC77AC" w:rsidRDefault="00237427" w:rsidP="00237427">
      <w:pPr>
        <w:pStyle w:val="ProductList-Body"/>
        <w:spacing w:after="120"/>
        <w:ind w:left="1440" w:hanging="720"/>
      </w:pPr>
      <w:r>
        <w:rPr>
          <w:b/>
        </w:rPr>
        <w:t>(g)</w:t>
      </w:r>
      <w:r>
        <w:tab/>
        <w:t>a elecció del Client, suprimirà o tornarà totes les Dades Personals al Client en finalitzar la prestació dels serveis de tractament i</w:t>
      </w:r>
      <w:r w:rsidR="00D66DDC">
        <w:t> </w:t>
      </w:r>
      <w:r>
        <w:t xml:space="preserve">suprimirà les còpies existents, tret que es requereixi la conservació de les Dades Personals en virtut del Dret de la Unió o dels Estats Membres; </w:t>
      </w:r>
    </w:p>
    <w:p w14:paraId="663C303C" w14:textId="77777777" w:rsidR="00237427" w:rsidRPr="00FC77AC" w:rsidRDefault="00237427" w:rsidP="00237427">
      <w:pPr>
        <w:pStyle w:val="ProductList-Body"/>
        <w:spacing w:after="120"/>
        <w:ind w:left="1440" w:hanging="720"/>
      </w:pPr>
      <w:r>
        <w:rPr>
          <w:b/>
        </w:rPr>
        <w:t>(h)</w:t>
      </w:r>
      <w:r>
        <w:tab/>
        <w:t xml:space="preserve">posarà a disposició del Client tota la informació necessària per demostrar el compliment de les obligacions establertes a l'Article 28 del RGPD, així com per permetre i contribuir a la realització d'auditories, incloses inspeccions, per part del Client o d'un altre auditor autoritzat pel Client. </w:t>
      </w:r>
    </w:p>
    <w:p w14:paraId="2E135DAB" w14:textId="77777777" w:rsidR="00237427" w:rsidRPr="00FC77AC" w:rsidRDefault="00237427" w:rsidP="00237427">
      <w:pPr>
        <w:pStyle w:val="ProductList-Body"/>
        <w:spacing w:after="120"/>
        <w:ind w:left="158"/>
      </w:pPr>
      <w:r>
        <w:t>Microsoft informarà immediatament el Client si, en la seva opinió, una instrucció infringeix el RGPD o altres disposicions en matèria de protecció de dades de la Unió o dels Estats Membres. (Article 28.[3])</w:t>
      </w:r>
    </w:p>
    <w:p w14:paraId="37FD23DE" w14:textId="203F0113" w:rsidR="00237427" w:rsidRPr="00FC77AC" w:rsidRDefault="007568D9" w:rsidP="00237427">
      <w:pPr>
        <w:pStyle w:val="ProductList-Body"/>
        <w:spacing w:after="120"/>
        <w:ind w:left="158"/>
      </w:pPr>
      <w:r>
        <w:rPr>
          <w:b/>
        </w:rPr>
        <w:t>4</w:t>
      </w:r>
      <w:r w:rsidR="00237427">
        <w:rPr>
          <w:b/>
        </w:rPr>
        <w:t>.</w:t>
      </w:r>
      <w:r w:rsidR="00237427">
        <w:t xml:space="preserve"> Quan Microsoft recorri a un altre encarregat per dur a terme determinades activitats de tractament per compte del Client, s'imposarà a</w:t>
      </w:r>
      <w:r w:rsidR="0045480F">
        <w:t> </w:t>
      </w:r>
      <w:r w:rsidR="00237427">
        <w:t>aquest</w:t>
      </w:r>
      <w:r w:rsidR="0045480F">
        <w:t> </w:t>
      </w:r>
      <w:r w:rsidR="00237427">
        <w:t>altre encarregat, mitjançant contracte o un altre acte jurídic establert d’acord amb el Dret de la Unió o dels Estats Membres, les mateixes obligacions de protecció de dades que les estipulades en aquests Termes RGPD, en particular la prestació de prou garanties d’aplicació de mesures tècniques i organitzatives apropiades de manera que el tractament sigui conforme amb les disposicions del RGPD. Si aquest altre encarregat incompleix les seves obligacions de protecció de dades, Microsoft continuarà sent plenament responsable davant del Client pel que fa</w:t>
      </w:r>
      <w:r w:rsidR="0045480F">
        <w:t> </w:t>
      </w:r>
      <w:r w:rsidR="00237427">
        <w:t>al compliment de les obligacions de l’altre encarregat. (Article 28.[4])</w:t>
      </w:r>
    </w:p>
    <w:p w14:paraId="0555BEB7" w14:textId="772303DC" w:rsidR="00237427" w:rsidRPr="00FC77AC" w:rsidRDefault="007568D9" w:rsidP="00237427">
      <w:pPr>
        <w:pStyle w:val="ProductList-Body"/>
        <w:spacing w:after="120"/>
        <w:ind w:left="158"/>
      </w:pPr>
      <w:r>
        <w:rPr>
          <w:b/>
        </w:rPr>
        <w:t>5</w:t>
      </w:r>
      <w:r w:rsidR="00237427">
        <w:rPr>
          <w:b/>
        </w:rPr>
        <w:t>.</w:t>
      </w:r>
      <w:r w:rsidR="00237427">
        <w:t xml:space="preserve"> Tenint en compte l’estat de la tècnica, els costos d'aplicació i la natura, l'abast, el context i les finalitats del tractament, així com els riscos de probabilitat i gravetat variables pels drets i llibertats de les persones físiques, el Client i Microsoft aplicaran mesures tècniques i organitzatives apropiades per garantir el nivell de seguretat adequat al risc, que en el seu cas inclogui, entre d'altres: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la pseudonimització i el xifratge de Dades Personals; </w:t>
      </w:r>
    </w:p>
    <w:p w14:paraId="2A7BB642" w14:textId="75FABA9A" w:rsidR="00237427" w:rsidRPr="00FC77AC" w:rsidRDefault="00237427" w:rsidP="00312ABD">
      <w:pPr>
        <w:pStyle w:val="ProductList-Body"/>
        <w:spacing w:after="120"/>
        <w:ind w:left="1440" w:hanging="720"/>
      </w:pPr>
      <w:r>
        <w:rPr>
          <w:rFonts w:cstheme="minorHAnsi"/>
          <w:b/>
          <w:szCs w:val="18"/>
        </w:rPr>
        <w:t>(b)</w:t>
      </w:r>
      <w:r>
        <w:rPr>
          <w:rFonts w:cstheme="minorHAnsi"/>
          <w:szCs w:val="18"/>
        </w:rPr>
        <w:tab/>
        <w:t>la capacitat de garantir la confidencialitat, la integritat, la disponibilitat i la resiliència permanents dels sistemes i els serveis de</w:t>
      </w:r>
      <w:r w:rsidR="00AA3246">
        <w:rPr>
          <w:rFonts w:cstheme="minorHAnsi"/>
          <w:szCs w:val="18"/>
        </w:rPr>
        <w:t> </w:t>
      </w:r>
      <w:r>
        <w:rPr>
          <w:rFonts w:cstheme="minorHAnsi"/>
          <w:szCs w:val="18"/>
        </w:rPr>
        <w:t>tractament;</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la capacitat de restaurar la disponibilitat i l'accés a les Dades Personals de manera ràpida i en cas d'incident físic o tècnic; i</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un procés de verificació, avaluació i valoració regulars pel que fa a l'eficàcia de les mesures tècniques i organitzatives per garantir la seguretat del tractament. [Article 32(1)]</w:t>
      </w:r>
    </w:p>
    <w:p w14:paraId="3520F22C" w14:textId="6B4C72C5" w:rsidR="00237427" w:rsidRPr="00FC77AC" w:rsidRDefault="007568D9" w:rsidP="00237427">
      <w:pPr>
        <w:pStyle w:val="ProductList-Body"/>
        <w:spacing w:after="120"/>
        <w:ind w:left="158"/>
      </w:pPr>
      <w:r>
        <w:rPr>
          <w:b/>
        </w:rPr>
        <w:t>6</w:t>
      </w:r>
      <w:r w:rsidR="00237427">
        <w:rPr>
          <w:b/>
        </w:rPr>
        <w:t>.</w:t>
      </w:r>
      <w:r w:rsidR="00237427">
        <w:t xml:space="preserve"> En avaluar l’adequació del nivell de seguretat, es tindran en compte els riscos que presenti el tractament de dades, en particular, com a</w:t>
      </w:r>
      <w:r w:rsidR="00AC4180">
        <w:t> </w:t>
      </w:r>
      <w:r w:rsidR="00237427">
        <w:t>conseqüència de la destrucció, pèrdua o alteració accidental o il·lícita de Dades Personals transmeses, conservades o tractades d’una altra manera, o la comunicació o accés no autoritzat a aquestes dades. (Article 32.[2])</w:t>
      </w:r>
    </w:p>
    <w:p w14:paraId="4BF7427F" w14:textId="05119B2F" w:rsidR="00237427" w:rsidRPr="00FC77AC" w:rsidRDefault="007568D9" w:rsidP="00237427">
      <w:pPr>
        <w:pStyle w:val="ProductList-Body"/>
        <w:spacing w:after="120"/>
        <w:ind w:left="158"/>
      </w:pPr>
      <w:r>
        <w:rPr>
          <w:b/>
        </w:rPr>
        <w:t>7</w:t>
      </w:r>
      <w:r w:rsidR="00237427">
        <w:rPr>
          <w:b/>
        </w:rPr>
        <w:t>.</w:t>
      </w:r>
      <w:r w:rsidR="00237427">
        <w:t xml:space="preserve"> El Client i Microsoft prendran mesures per garantir que qualsevol persona que actuï sota l'autoritat del Client o de Microsoft i que tingui accés a Dades Personals només pugui tractar aquestes dades seguint instruccions del Client, tret que hi estigui obligada en virtut del Dret de la Unió o</w:t>
      </w:r>
      <w:r w:rsidR="007D70FD">
        <w:t> </w:t>
      </w:r>
      <w:r w:rsidR="00237427">
        <w:t>dels Estats Membres. (Article 32.[4])</w:t>
      </w:r>
    </w:p>
    <w:p w14:paraId="67BEEB09" w14:textId="7F1FA7C1" w:rsidR="00237427" w:rsidRPr="00FC77AC" w:rsidRDefault="007568D9" w:rsidP="00237427">
      <w:pPr>
        <w:pStyle w:val="ProductList-Body"/>
        <w:spacing w:after="120"/>
        <w:ind w:left="158"/>
      </w:pPr>
      <w:r>
        <w:rPr>
          <w:b/>
          <w:bCs/>
        </w:rPr>
        <w:t>8</w:t>
      </w:r>
      <w:r w:rsidR="00237427">
        <w:rPr>
          <w:b/>
          <w:bCs/>
        </w:rPr>
        <w:t>.</w:t>
      </w:r>
      <w:r w:rsidR="00237427">
        <w:t xml:space="preserve"> Microsoft notificarà al Client sense retard indegut les infraccions de seguretat de Dades Personals (de les quals tingui coneixement). [Article</w:t>
      </w:r>
      <w:r w:rsidR="00EE1F19">
        <w:t> </w:t>
      </w:r>
      <w:r w:rsidR="00237427">
        <w:t>33(2)]. Aquesta notificació inclourà la informació que un encarregat del tractament ha de proporcionar a un responsable en virtut de</w:t>
      </w:r>
      <w:r w:rsidR="00EE1F19">
        <w:t> </w:t>
      </w:r>
      <w:r w:rsidR="00237427">
        <w:t>l'Article 33(3) en la mesura en què aquesta informació estigui raonablement disponible per a Microsoft.</w:t>
      </w:r>
    </w:p>
    <w:p w14:paraId="3B4FCA89" w14:textId="24D2BF3A" w:rsidR="0014507A" w:rsidRPr="00FC77AC" w:rsidRDefault="00470015" w:rsidP="0014507A">
      <w:pPr>
        <w:pStyle w:val="ProductList-Body"/>
        <w:shd w:val="clear" w:color="auto" w:fill="A6A6A6" w:themeFill="background1" w:themeFillShade="A6"/>
        <w:spacing w:after="120"/>
        <w:jc w:val="right"/>
      </w:pPr>
      <w:hyperlink w:anchor="TableofContents" w:tooltip="Índex de Continguts" w:history="1">
        <w:r w:rsidR="00FC72B7">
          <w:rPr>
            <w:rStyle w:val="Hyperlink"/>
            <w:sz w:val="16"/>
            <w:szCs w:val="16"/>
          </w:rPr>
          <w:t>Índex de continguts</w:t>
        </w:r>
      </w:hyperlink>
      <w:r w:rsidR="00FC72B7">
        <w:rPr>
          <w:sz w:val="16"/>
          <w:szCs w:val="16"/>
        </w:rPr>
        <w:t xml:space="preserve"> / </w:t>
      </w:r>
      <w:hyperlink w:anchor="GeneralTerms" w:tooltip="Condicions Generals" w:history="1">
        <w:r w:rsidR="00FC72B7">
          <w:rPr>
            <w:rStyle w:val="Hyperlink"/>
            <w:sz w:val="16"/>
            <w:szCs w:val="16"/>
          </w:rPr>
          <w:t>Condicions generals</w:t>
        </w:r>
      </w:hyperlink>
    </w:p>
    <w:sectPr w:rsidR="0014507A" w:rsidRPr="00FC77AC" w:rsidSect="00413FBE">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4A6D8AF4" w14:textId="77777777" w:rsidR="00413FBE" w:rsidRDefault="00413FBE" w:rsidP="009A573F">
      <w:pPr>
        <w:spacing w:after="0" w:line="240" w:lineRule="auto"/>
      </w:pPr>
      <w:r>
        <w:separator/>
      </w:r>
    </w:p>
    <w:p w14:paraId="677897DE" w14:textId="77777777" w:rsidR="00413FBE" w:rsidRDefault="00413FBE"/>
  </w:endnote>
  <w:endnote w:type="continuationSeparator" w:id="0">
    <w:p w14:paraId="43C587D4" w14:textId="77777777" w:rsidR="00413FBE" w:rsidRDefault="00413FBE" w:rsidP="009A573F">
      <w:pPr>
        <w:spacing w:after="0" w:line="240" w:lineRule="auto"/>
      </w:pPr>
      <w:r>
        <w:continuationSeparator/>
      </w:r>
    </w:p>
    <w:p w14:paraId="0BF8B0D4" w14:textId="77777777" w:rsidR="00413FBE" w:rsidRDefault="00413FBE"/>
  </w:endnote>
  <w:endnote w:type="continuationNotice" w:id="1">
    <w:p w14:paraId="627210A7" w14:textId="77777777" w:rsidR="00413FBE" w:rsidRDefault="00413FBE">
      <w:pPr>
        <w:spacing w:after="0" w:line="240" w:lineRule="auto"/>
      </w:pPr>
    </w:p>
    <w:p w14:paraId="4CF5C7BC" w14:textId="77777777" w:rsidR="00413FBE" w:rsidRDefault="00413FBE"/>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B7C5D" w:rsidRPr="00C76DF3" w14:paraId="5499BF77"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FEDC7E2" w14:textId="77777777" w:rsidR="00DB7C5D" w:rsidRPr="00C76DF3" w:rsidRDefault="00470015" w:rsidP="00DB7C5D">
          <w:pPr>
            <w:pStyle w:val="ProductList-OfferingBody"/>
            <w:ind w:left="-77" w:right="-73"/>
            <w:jc w:val="center"/>
            <w:rPr>
              <w:color w:val="808080" w:themeColor="background1" w:themeShade="80"/>
              <w:sz w:val="14"/>
              <w:szCs w:val="14"/>
            </w:rPr>
          </w:pPr>
          <w:hyperlink w:anchor="TableofContents" w:history="1">
            <w:r w:rsidR="00DB7C5D">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01A0557" w14:textId="77777777" w:rsidR="00DB7C5D" w:rsidRPr="00C76DF3" w:rsidRDefault="00DB7C5D" w:rsidP="00DB7C5D">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14BA516" w14:textId="77777777" w:rsidR="00DB7C5D" w:rsidRPr="00C76DF3" w:rsidRDefault="00470015" w:rsidP="00DB7C5D">
          <w:pPr>
            <w:pStyle w:val="ProductList-OfferingBody"/>
            <w:ind w:left="-72" w:right="-74"/>
            <w:jc w:val="center"/>
            <w:rPr>
              <w:color w:val="808080" w:themeColor="background1" w:themeShade="80"/>
              <w:sz w:val="14"/>
              <w:szCs w:val="14"/>
            </w:rPr>
          </w:pPr>
          <w:hyperlink w:anchor="Introduction" w:history="1">
            <w:r w:rsidR="00DB7C5D">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E090598" w14:textId="77777777" w:rsidR="00DB7C5D" w:rsidRPr="00C76DF3" w:rsidRDefault="00DB7C5D" w:rsidP="00DB7C5D">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B2898CB" w14:textId="77777777" w:rsidR="00DB7C5D" w:rsidRPr="00C76DF3" w:rsidRDefault="00470015" w:rsidP="00DB7C5D">
          <w:pPr>
            <w:pStyle w:val="ProductList-OfferingBody"/>
            <w:ind w:left="-72" w:right="-75"/>
            <w:jc w:val="center"/>
            <w:rPr>
              <w:color w:val="808080" w:themeColor="background1" w:themeShade="80"/>
              <w:sz w:val="14"/>
              <w:szCs w:val="14"/>
            </w:rPr>
          </w:pPr>
          <w:hyperlink w:anchor="GeneralTerms" w:history="1">
            <w:r w:rsidR="00DB7C5D">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F7A9843" w14:textId="77777777" w:rsidR="00DB7C5D" w:rsidRPr="00C76DF3" w:rsidRDefault="00DB7C5D" w:rsidP="00DB7C5D">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D300732" w14:textId="77777777" w:rsidR="00DB7C5D" w:rsidRPr="00C76DF3" w:rsidRDefault="00470015" w:rsidP="00DB7C5D">
          <w:pPr>
            <w:pStyle w:val="ProductList-OfferingBody"/>
            <w:ind w:left="-72" w:right="-77"/>
            <w:jc w:val="center"/>
            <w:rPr>
              <w:color w:val="808080" w:themeColor="background1" w:themeShade="80"/>
              <w:sz w:val="14"/>
              <w:szCs w:val="14"/>
            </w:rPr>
          </w:pPr>
          <w:hyperlink w:anchor="DatProtectionTerms" w:history="1">
            <w:r w:rsidR="00DB7C5D">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6910698" w14:textId="77777777" w:rsidR="00DB7C5D" w:rsidRPr="00C76DF3" w:rsidRDefault="00DB7C5D" w:rsidP="00DB7C5D">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4B6D1C1" w14:textId="77777777" w:rsidR="00DB7C5D" w:rsidRPr="00C76DF3" w:rsidRDefault="00470015" w:rsidP="00DB7C5D">
          <w:pPr>
            <w:pStyle w:val="ProductList-OfferingBody"/>
            <w:ind w:left="-72" w:right="-76"/>
            <w:jc w:val="center"/>
            <w:rPr>
              <w:color w:val="808080" w:themeColor="background1" w:themeShade="80"/>
              <w:sz w:val="14"/>
              <w:szCs w:val="14"/>
            </w:rPr>
          </w:pPr>
          <w:hyperlink w:anchor="Attachment1" w:history="1">
            <w:r w:rsidR="00DB7C5D">
              <w:rPr>
                <w:rStyle w:val="Hyperlink"/>
                <w:sz w:val="14"/>
                <w:szCs w:val="14"/>
              </w:rPr>
              <w:t>Apèndixs</w:t>
            </w:r>
          </w:hyperlink>
        </w:p>
      </w:tc>
    </w:tr>
  </w:tbl>
  <w:p w14:paraId="295316B7" w14:textId="77777777" w:rsidR="00DB7C5D" w:rsidRPr="0074788A" w:rsidRDefault="00DB7C5D" w:rsidP="00DB7C5D">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470015"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470015" w:rsidP="00591643">
          <w:pPr>
            <w:pStyle w:val="ProductList-OfferingBody"/>
            <w:ind w:left="-72" w:right="-74"/>
            <w:jc w:val="center"/>
            <w:rPr>
              <w:color w:val="808080" w:themeColor="background1" w:themeShade="80"/>
              <w:sz w:val="14"/>
              <w:szCs w:val="14"/>
            </w:rPr>
          </w:pPr>
          <w:hyperlink w:anchor="Introducció" w:history="1">
            <w:r w:rsidR="00FC72B7">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470015"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470015"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Condicions de Seguretat i Privacitat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470015"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Servei Online: Termes Específics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470015" w:rsidP="003812FE">
          <w:pPr>
            <w:pStyle w:val="ProductList-OfferingBody"/>
            <w:ind w:left="-72" w:right="-76"/>
            <w:jc w:val="center"/>
            <w:rPr>
              <w:color w:val="808080" w:themeColor="background1" w:themeShade="80"/>
              <w:sz w:val="14"/>
              <w:szCs w:val="14"/>
            </w:rPr>
          </w:pPr>
          <w:hyperlink w:anchor="Apèndix 1" w:history="1">
            <w:r w:rsidR="00FC72B7">
              <w:rPr>
                <w:rStyle w:val="Hyperlink"/>
                <w:sz w:val="14"/>
                <w:szCs w:val="14"/>
              </w:rPr>
              <w:t>Apèndixs</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470015"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470015" w:rsidP="00B07097">
          <w:pPr>
            <w:pStyle w:val="ProductList-OfferingBody"/>
            <w:ind w:left="-72" w:right="-74"/>
            <w:jc w:val="center"/>
            <w:rPr>
              <w:color w:val="808080" w:themeColor="background1" w:themeShade="80"/>
              <w:sz w:val="14"/>
              <w:szCs w:val="14"/>
            </w:rPr>
          </w:pPr>
          <w:hyperlink w:anchor="Introducció" w:history="1">
            <w:r w:rsidR="00FC72B7">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470015"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470015"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Condicions de Seguretat i Privacitat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470015"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Servei Online: Termes Específics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470015" w:rsidP="00B07097">
          <w:pPr>
            <w:pStyle w:val="ProductList-OfferingBody"/>
            <w:ind w:left="-72" w:right="-76"/>
            <w:jc w:val="center"/>
            <w:rPr>
              <w:color w:val="808080" w:themeColor="background1" w:themeShade="80"/>
              <w:sz w:val="14"/>
              <w:szCs w:val="14"/>
            </w:rPr>
          </w:pPr>
          <w:hyperlink w:anchor="Apèndix 1" w:history="1">
            <w:r w:rsidR="00FC72B7">
              <w:rPr>
                <w:rStyle w:val="Hyperlink"/>
                <w:sz w:val="14"/>
                <w:szCs w:val="14"/>
              </w:rPr>
              <w:t>Apèndixs</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B130B" w:rsidRPr="00C76DF3" w14:paraId="294A630D"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BE9CD86" w14:textId="77777777" w:rsidR="002B130B" w:rsidRPr="00C76DF3" w:rsidRDefault="00470015" w:rsidP="002B130B">
          <w:pPr>
            <w:pStyle w:val="ProductList-OfferingBody"/>
            <w:ind w:left="-77" w:right="-73"/>
            <w:jc w:val="center"/>
            <w:rPr>
              <w:color w:val="808080" w:themeColor="background1" w:themeShade="80"/>
              <w:sz w:val="14"/>
              <w:szCs w:val="14"/>
            </w:rPr>
          </w:pPr>
          <w:hyperlink w:anchor="TableofContents" w:history="1">
            <w:r w:rsidR="002B130B">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37E5D40" w14:textId="77777777" w:rsidR="002B130B" w:rsidRPr="00C76DF3" w:rsidRDefault="002B130B" w:rsidP="002B130B">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CC5CB6" w14:textId="77777777" w:rsidR="002B130B" w:rsidRPr="00C76DF3" w:rsidRDefault="00470015" w:rsidP="002B130B">
          <w:pPr>
            <w:pStyle w:val="ProductList-OfferingBody"/>
            <w:ind w:left="-72" w:right="-74"/>
            <w:jc w:val="center"/>
            <w:rPr>
              <w:color w:val="808080" w:themeColor="background1" w:themeShade="80"/>
              <w:sz w:val="14"/>
              <w:szCs w:val="14"/>
            </w:rPr>
          </w:pPr>
          <w:hyperlink w:anchor="Introduction" w:history="1">
            <w:r w:rsidR="002B130B">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80D5A48" w14:textId="77777777" w:rsidR="002B130B" w:rsidRPr="00C76DF3" w:rsidRDefault="002B130B" w:rsidP="002B130B">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34D3D6C" w14:textId="77777777" w:rsidR="002B130B" w:rsidRPr="00C76DF3" w:rsidRDefault="00470015" w:rsidP="002B130B">
          <w:pPr>
            <w:pStyle w:val="ProductList-OfferingBody"/>
            <w:ind w:left="-72" w:right="-75"/>
            <w:jc w:val="center"/>
            <w:rPr>
              <w:color w:val="808080" w:themeColor="background1" w:themeShade="80"/>
              <w:sz w:val="14"/>
              <w:szCs w:val="14"/>
            </w:rPr>
          </w:pPr>
          <w:hyperlink w:anchor="GeneralTerms" w:history="1">
            <w:r w:rsidR="002B130B">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53A2ABB" w14:textId="77777777" w:rsidR="002B130B" w:rsidRPr="00C76DF3" w:rsidRDefault="002B130B" w:rsidP="002B130B">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862140" w14:textId="77777777" w:rsidR="002B130B" w:rsidRPr="00C76DF3" w:rsidRDefault="00470015" w:rsidP="002B130B">
          <w:pPr>
            <w:pStyle w:val="ProductList-OfferingBody"/>
            <w:ind w:left="-72" w:right="-77"/>
            <w:jc w:val="center"/>
            <w:rPr>
              <w:color w:val="808080" w:themeColor="background1" w:themeShade="80"/>
              <w:sz w:val="14"/>
              <w:szCs w:val="14"/>
            </w:rPr>
          </w:pPr>
          <w:hyperlink w:anchor="DatProtectionTerms" w:history="1">
            <w:r w:rsidR="002B130B">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BB65B82" w14:textId="77777777" w:rsidR="002B130B" w:rsidRPr="00C76DF3" w:rsidRDefault="002B130B" w:rsidP="002B130B">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5DE15A19" w14:textId="77777777" w:rsidR="002B130B" w:rsidRPr="00C76DF3" w:rsidRDefault="00470015" w:rsidP="002B130B">
          <w:pPr>
            <w:pStyle w:val="ProductList-OfferingBody"/>
            <w:ind w:left="-72" w:right="-76"/>
            <w:jc w:val="center"/>
            <w:rPr>
              <w:color w:val="808080" w:themeColor="background1" w:themeShade="80"/>
              <w:sz w:val="14"/>
              <w:szCs w:val="14"/>
            </w:rPr>
          </w:pPr>
          <w:hyperlink w:anchor="Attachment1" w:history="1">
            <w:r w:rsidR="002B130B">
              <w:rPr>
                <w:rStyle w:val="Hyperlink"/>
                <w:sz w:val="14"/>
                <w:szCs w:val="14"/>
              </w:rPr>
              <w:t>Apèndixs</w:t>
            </w:r>
          </w:hyperlink>
        </w:p>
      </w:tc>
    </w:tr>
  </w:tbl>
  <w:p w14:paraId="25C6A7C4" w14:textId="77777777" w:rsidR="002B130B" w:rsidRPr="0074788A" w:rsidRDefault="002B130B" w:rsidP="002B130B">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52BBF" w:rsidRPr="00C76DF3" w14:paraId="59BD1DD2"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B24962" w14:textId="77777777" w:rsidR="00D52BBF" w:rsidRPr="00C76DF3" w:rsidRDefault="00470015" w:rsidP="00D52BBF">
          <w:pPr>
            <w:pStyle w:val="ProductList-OfferingBody"/>
            <w:ind w:left="-77" w:right="-73"/>
            <w:jc w:val="center"/>
            <w:rPr>
              <w:color w:val="808080" w:themeColor="background1" w:themeShade="80"/>
              <w:sz w:val="14"/>
              <w:szCs w:val="14"/>
            </w:rPr>
          </w:pPr>
          <w:hyperlink w:anchor="TableofContents" w:history="1">
            <w:r w:rsidR="00D52BBF">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DB62EF6" w14:textId="77777777" w:rsidR="00D52BBF" w:rsidRPr="00C76DF3" w:rsidRDefault="00D52BBF" w:rsidP="00D52BB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1345EAC" w14:textId="77777777" w:rsidR="00D52BBF" w:rsidRPr="00C76DF3" w:rsidRDefault="00470015" w:rsidP="00D52BBF">
          <w:pPr>
            <w:pStyle w:val="ProductList-OfferingBody"/>
            <w:ind w:left="-72" w:right="-74"/>
            <w:jc w:val="center"/>
            <w:rPr>
              <w:color w:val="808080" w:themeColor="background1" w:themeShade="80"/>
              <w:sz w:val="14"/>
              <w:szCs w:val="14"/>
            </w:rPr>
          </w:pPr>
          <w:hyperlink w:anchor="Introduction" w:history="1">
            <w:r w:rsidR="00D52BBF">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120B503" w14:textId="77777777" w:rsidR="00D52BBF" w:rsidRPr="00C76DF3" w:rsidRDefault="00D52BBF" w:rsidP="00D52BB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ECD2DB4" w14:textId="77777777" w:rsidR="00D52BBF" w:rsidRPr="00C76DF3" w:rsidRDefault="00470015" w:rsidP="00D52BBF">
          <w:pPr>
            <w:pStyle w:val="ProductList-OfferingBody"/>
            <w:ind w:left="-72" w:right="-75"/>
            <w:jc w:val="center"/>
            <w:rPr>
              <w:color w:val="808080" w:themeColor="background1" w:themeShade="80"/>
              <w:sz w:val="14"/>
              <w:szCs w:val="14"/>
            </w:rPr>
          </w:pPr>
          <w:hyperlink w:anchor="GeneralTerms" w:history="1">
            <w:r w:rsidR="00D52BBF">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05EFE5F" w14:textId="77777777" w:rsidR="00D52BBF" w:rsidRPr="00C76DF3" w:rsidRDefault="00D52BBF" w:rsidP="00D52BB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517442" w14:textId="77777777" w:rsidR="00D52BBF" w:rsidRPr="00C76DF3" w:rsidRDefault="00470015" w:rsidP="00D52BBF">
          <w:pPr>
            <w:pStyle w:val="ProductList-OfferingBody"/>
            <w:ind w:left="-72" w:right="-77"/>
            <w:jc w:val="center"/>
            <w:rPr>
              <w:color w:val="808080" w:themeColor="background1" w:themeShade="80"/>
              <w:sz w:val="14"/>
              <w:szCs w:val="14"/>
            </w:rPr>
          </w:pPr>
          <w:hyperlink w:anchor="DatProtectionTerms" w:history="1">
            <w:r w:rsidR="00D52BBF">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5AE5B143" w14:textId="77777777" w:rsidR="00D52BBF" w:rsidRPr="00C76DF3" w:rsidRDefault="00D52BBF" w:rsidP="00D52BB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8CE3467" w14:textId="77777777" w:rsidR="00D52BBF" w:rsidRPr="00C76DF3" w:rsidRDefault="00470015" w:rsidP="00D52BBF">
          <w:pPr>
            <w:pStyle w:val="ProductList-OfferingBody"/>
            <w:ind w:left="-72" w:right="-76"/>
            <w:jc w:val="center"/>
            <w:rPr>
              <w:color w:val="808080" w:themeColor="background1" w:themeShade="80"/>
              <w:sz w:val="14"/>
              <w:szCs w:val="14"/>
            </w:rPr>
          </w:pPr>
          <w:hyperlink w:anchor="Attachment1" w:history="1">
            <w:r w:rsidR="00D52BBF">
              <w:rPr>
                <w:rStyle w:val="Hyperlink"/>
                <w:sz w:val="14"/>
                <w:szCs w:val="14"/>
              </w:rPr>
              <w:t>Apèndixs</w:t>
            </w:r>
          </w:hyperlink>
        </w:p>
      </w:tc>
    </w:tr>
  </w:tbl>
  <w:p w14:paraId="472DE94A" w14:textId="77777777" w:rsidR="00D52BBF" w:rsidRPr="0074788A" w:rsidRDefault="00D52BBF" w:rsidP="00D52BBF">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13F23873" w:rsidR="006C78B3" w:rsidRPr="00C76DF3" w:rsidRDefault="00470015"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35B2A8E4" w:rsidR="006C78B3" w:rsidRPr="00C76DF3" w:rsidRDefault="00470015"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1DB78DC8" w:rsidR="006C78B3" w:rsidRPr="00C76DF3" w:rsidRDefault="00470015"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6726EE3D" w:rsidR="006C78B3" w:rsidRPr="00C76DF3" w:rsidRDefault="00470015"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427854E8" w:rsidR="006C78B3" w:rsidRPr="00C76DF3" w:rsidRDefault="00470015"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Apèndixs</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470015"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470015" w:rsidP="00591643">
          <w:pPr>
            <w:pStyle w:val="ProductList-OfferingBody"/>
            <w:ind w:left="-72" w:right="-74"/>
            <w:jc w:val="center"/>
            <w:rPr>
              <w:color w:val="808080" w:themeColor="background1" w:themeShade="80"/>
              <w:sz w:val="14"/>
              <w:szCs w:val="14"/>
            </w:rPr>
          </w:pPr>
          <w:hyperlink w:anchor="Introducció" w:history="1">
            <w:r w:rsidR="00FC72B7">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470015"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470015"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Condicions de Seguretat i Privacitat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470015"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Servei Online: Termes Específics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470015" w:rsidP="003812FE">
          <w:pPr>
            <w:pStyle w:val="ProductList-OfferingBody"/>
            <w:ind w:left="-72" w:right="-76"/>
            <w:jc w:val="center"/>
            <w:rPr>
              <w:color w:val="808080" w:themeColor="background1" w:themeShade="80"/>
              <w:sz w:val="14"/>
              <w:szCs w:val="14"/>
            </w:rPr>
          </w:pPr>
          <w:hyperlink w:anchor="Apèndix 1" w:history="1">
            <w:r w:rsidR="00FC72B7">
              <w:rPr>
                <w:rStyle w:val="Hyperlink"/>
                <w:sz w:val="14"/>
                <w:szCs w:val="14"/>
              </w:rPr>
              <w:t>Apèndixs</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470015"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470015" w:rsidP="00B43A5F">
          <w:pPr>
            <w:pStyle w:val="ProductList-OfferingBody"/>
            <w:ind w:left="-72" w:right="-74"/>
            <w:jc w:val="center"/>
            <w:rPr>
              <w:color w:val="808080" w:themeColor="background1" w:themeShade="80"/>
              <w:sz w:val="14"/>
              <w:szCs w:val="14"/>
            </w:rPr>
          </w:pPr>
          <w:hyperlink w:anchor="Introducció" w:history="1">
            <w:r w:rsidR="00FC72B7">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470015"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470015"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470015" w:rsidP="00B43A5F">
          <w:pPr>
            <w:pStyle w:val="ProductList-OfferingBody"/>
            <w:ind w:left="-72" w:right="-76"/>
            <w:jc w:val="center"/>
            <w:rPr>
              <w:color w:val="808080" w:themeColor="background1" w:themeShade="80"/>
              <w:sz w:val="14"/>
              <w:szCs w:val="14"/>
            </w:rPr>
          </w:pPr>
          <w:hyperlink w:anchor="Apèndix 1" w:history="1">
            <w:r w:rsidR="00FC72B7">
              <w:rPr>
                <w:rStyle w:val="Hyperlink"/>
                <w:sz w:val="14"/>
                <w:szCs w:val="14"/>
              </w:rPr>
              <w:t>Apèndixs</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BA6C54" w:rsidRPr="00C76DF3" w14:paraId="0B64B771" w14:textId="77777777" w:rsidTr="00BA6C54">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65659E4" w14:textId="77777777" w:rsidR="00BA6C54" w:rsidRPr="00C76DF3" w:rsidRDefault="00470015" w:rsidP="00BA6C54">
          <w:pPr>
            <w:pStyle w:val="ProductList-OfferingBody"/>
            <w:ind w:left="-77" w:right="-73"/>
            <w:jc w:val="center"/>
            <w:rPr>
              <w:color w:val="808080" w:themeColor="background1" w:themeShade="80"/>
              <w:sz w:val="14"/>
              <w:szCs w:val="14"/>
            </w:rPr>
          </w:pPr>
          <w:hyperlink w:anchor="TableofContents" w:history="1">
            <w:r w:rsidR="00BA6C54">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9C35745" w14:textId="77777777" w:rsidR="00BA6C54" w:rsidRPr="00C76DF3" w:rsidRDefault="00BA6C54" w:rsidP="00BA6C54">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5F7CAEF" w14:textId="77777777" w:rsidR="00BA6C54" w:rsidRPr="00C76DF3" w:rsidRDefault="00470015" w:rsidP="00BA6C54">
          <w:pPr>
            <w:pStyle w:val="ProductList-OfferingBody"/>
            <w:ind w:left="-72" w:right="-74"/>
            <w:jc w:val="center"/>
            <w:rPr>
              <w:color w:val="808080" w:themeColor="background1" w:themeShade="80"/>
              <w:sz w:val="14"/>
              <w:szCs w:val="14"/>
            </w:rPr>
          </w:pPr>
          <w:hyperlink w:anchor="Introduction" w:history="1">
            <w:r w:rsidR="00BA6C54">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30F6A1" w14:textId="77777777" w:rsidR="00BA6C54" w:rsidRPr="00C76DF3" w:rsidRDefault="00BA6C54" w:rsidP="00BA6C54">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7728D74" w14:textId="77777777" w:rsidR="00BA6C54" w:rsidRPr="00C76DF3" w:rsidRDefault="00470015" w:rsidP="00BA6C54">
          <w:pPr>
            <w:pStyle w:val="ProductList-OfferingBody"/>
            <w:ind w:left="-72" w:right="-75"/>
            <w:jc w:val="center"/>
            <w:rPr>
              <w:color w:val="808080" w:themeColor="background1" w:themeShade="80"/>
              <w:sz w:val="14"/>
              <w:szCs w:val="14"/>
            </w:rPr>
          </w:pPr>
          <w:hyperlink w:anchor="GeneralTerms" w:history="1">
            <w:r w:rsidR="00BA6C54">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0A9647F" w14:textId="77777777" w:rsidR="00BA6C54" w:rsidRPr="00C76DF3" w:rsidRDefault="00BA6C54" w:rsidP="00BA6C54">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D812F4F" w14:textId="77777777" w:rsidR="00BA6C54" w:rsidRPr="00C76DF3" w:rsidRDefault="00470015" w:rsidP="00BA6C54">
          <w:pPr>
            <w:pStyle w:val="ProductList-OfferingBody"/>
            <w:ind w:left="-72" w:right="-77"/>
            <w:jc w:val="center"/>
            <w:rPr>
              <w:color w:val="808080" w:themeColor="background1" w:themeShade="80"/>
              <w:sz w:val="14"/>
              <w:szCs w:val="14"/>
            </w:rPr>
          </w:pPr>
          <w:hyperlink w:anchor="DatProtectionTerms" w:history="1">
            <w:r w:rsidR="00BA6C54">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00B501" w14:textId="77777777" w:rsidR="00BA6C54" w:rsidRPr="00C76DF3" w:rsidRDefault="00BA6C54" w:rsidP="00BA6C54">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2CAFE5" w14:textId="77777777" w:rsidR="00BA6C54" w:rsidRPr="00C76DF3" w:rsidRDefault="00470015" w:rsidP="00BA6C54">
          <w:pPr>
            <w:pStyle w:val="ProductList-OfferingBody"/>
            <w:ind w:left="-72" w:right="-76"/>
            <w:jc w:val="center"/>
            <w:rPr>
              <w:color w:val="808080" w:themeColor="background1" w:themeShade="80"/>
              <w:sz w:val="14"/>
              <w:szCs w:val="14"/>
            </w:rPr>
          </w:pPr>
          <w:hyperlink w:anchor="Attachment1" w:history="1">
            <w:r w:rsidR="00BA6C54">
              <w:rPr>
                <w:rStyle w:val="Hyperlink"/>
                <w:sz w:val="14"/>
                <w:szCs w:val="14"/>
              </w:rPr>
              <w:t>Apèndixs</w:t>
            </w:r>
          </w:hyperlink>
        </w:p>
      </w:tc>
    </w:tr>
  </w:tbl>
  <w:p w14:paraId="31DE15F6" w14:textId="77777777" w:rsidR="00BA6C54" w:rsidRPr="0074788A" w:rsidRDefault="00BA6C54" w:rsidP="00BA6C54">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F30FA" w:rsidRPr="00C76DF3" w14:paraId="13CFA9A2"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E284BD5" w14:textId="77777777" w:rsidR="00DF30FA" w:rsidRPr="00C76DF3" w:rsidRDefault="00470015" w:rsidP="00DF30FA">
          <w:pPr>
            <w:pStyle w:val="ProductList-OfferingBody"/>
            <w:ind w:left="-77" w:right="-73"/>
            <w:jc w:val="center"/>
            <w:rPr>
              <w:color w:val="808080" w:themeColor="background1" w:themeShade="80"/>
              <w:sz w:val="14"/>
              <w:szCs w:val="14"/>
            </w:rPr>
          </w:pPr>
          <w:hyperlink w:anchor="TableofContents" w:history="1">
            <w:r w:rsidR="00DF30FA">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AF203D8" w14:textId="77777777" w:rsidR="00DF30FA" w:rsidRPr="00C76DF3" w:rsidRDefault="00DF30FA" w:rsidP="00DF30FA">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18A4AAA" w14:textId="77777777" w:rsidR="00DF30FA" w:rsidRPr="00C76DF3" w:rsidRDefault="00470015" w:rsidP="00DF30FA">
          <w:pPr>
            <w:pStyle w:val="ProductList-OfferingBody"/>
            <w:ind w:left="-72" w:right="-74"/>
            <w:jc w:val="center"/>
            <w:rPr>
              <w:color w:val="808080" w:themeColor="background1" w:themeShade="80"/>
              <w:sz w:val="14"/>
              <w:szCs w:val="14"/>
            </w:rPr>
          </w:pPr>
          <w:hyperlink w:anchor="Introduction" w:history="1">
            <w:r w:rsidR="00DF30FA">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15F2365" w14:textId="77777777" w:rsidR="00DF30FA" w:rsidRPr="00C76DF3" w:rsidRDefault="00DF30FA" w:rsidP="00DF30FA">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9DD7FAE" w14:textId="77777777" w:rsidR="00DF30FA" w:rsidRPr="00C76DF3" w:rsidRDefault="00470015" w:rsidP="00DF30FA">
          <w:pPr>
            <w:pStyle w:val="ProductList-OfferingBody"/>
            <w:ind w:left="-72" w:right="-75"/>
            <w:jc w:val="center"/>
            <w:rPr>
              <w:color w:val="808080" w:themeColor="background1" w:themeShade="80"/>
              <w:sz w:val="14"/>
              <w:szCs w:val="14"/>
            </w:rPr>
          </w:pPr>
          <w:hyperlink w:anchor="GeneralTerms" w:history="1">
            <w:r w:rsidR="00DF30FA">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1781394" w14:textId="77777777" w:rsidR="00DF30FA" w:rsidRPr="00C76DF3" w:rsidRDefault="00DF30FA" w:rsidP="00DF30FA">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93B9C7" w14:textId="77777777" w:rsidR="00DF30FA" w:rsidRPr="00C76DF3" w:rsidRDefault="00470015" w:rsidP="00DF30FA">
          <w:pPr>
            <w:pStyle w:val="ProductList-OfferingBody"/>
            <w:ind w:left="-72" w:right="-77"/>
            <w:jc w:val="center"/>
            <w:rPr>
              <w:color w:val="808080" w:themeColor="background1" w:themeShade="80"/>
              <w:sz w:val="14"/>
              <w:szCs w:val="14"/>
            </w:rPr>
          </w:pPr>
          <w:hyperlink w:anchor="DatProtectionTerms" w:history="1">
            <w:r w:rsidR="00DF30FA">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C4AFD29" w14:textId="77777777" w:rsidR="00DF30FA" w:rsidRPr="00C76DF3" w:rsidRDefault="00DF30FA" w:rsidP="00DF30FA">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3DEC246" w14:textId="77777777" w:rsidR="00DF30FA" w:rsidRPr="00C76DF3" w:rsidRDefault="00470015" w:rsidP="00DF30FA">
          <w:pPr>
            <w:pStyle w:val="ProductList-OfferingBody"/>
            <w:ind w:left="-72" w:right="-76"/>
            <w:jc w:val="center"/>
            <w:rPr>
              <w:color w:val="808080" w:themeColor="background1" w:themeShade="80"/>
              <w:sz w:val="14"/>
              <w:szCs w:val="14"/>
            </w:rPr>
          </w:pPr>
          <w:hyperlink w:anchor="Attachment1" w:history="1">
            <w:r w:rsidR="00DF30FA">
              <w:rPr>
                <w:rStyle w:val="Hyperlink"/>
                <w:sz w:val="14"/>
                <w:szCs w:val="14"/>
              </w:rPr>
              <w:t>Apèndixs</w:t>
            </w:r>
          </w:hyperlink>
        </w:p>
      </w:tc>
    </w:tr>
  </w:tbl>
  <w:p w14:paraId="20AB7A27" w14:textId="77777777" w:rsidR="00DF30FA" w:rsidRPr="0074788A" w:rsidRDefault="00DF30FA" w:rsidP="00DF30F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F30FA" w:rsidRPr="00C76DF3" w14:paraId="3B0C126D" w14:textId="77777777" w:rsidTr="00DF30FA">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D5C6169" w14:textId="77777777" w:rsidR="00DF30FA" w:rsidRPr="00C76DF3" w:rsidRDefault="00470015" w:rsidP="00DF30FA">
          <w:pPr>
            <w:pStyle w:val="ProductList-OfferingBody"/>
            <w:ind w:left="-77" w:right="-73"/>
            <w:jc w:val="center"/>
            <w:rPr>
              <w:color w:val="808080" w:themeColor="background1" w:themeShade="80"/>
              <w:sz w:val="14"/>
              <w:szCs w:val="14"/>
            </w:rPr>
          </w:pPr>
          <w:hyperlink w:anchor="TableofContents" w:history="1">
            <w:r w:rsidR="00DF30FA">
              <w:rPr>
                <w:rStyle w:val="Hyperlink"/>
                <w:sz w:val="14"/>
                <w:szCs w:val="14"/>
              </w:rPr>
              <w:t>Índex de Continguts</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C11D348" w14:textId="77777777" w:rsidR="00DF30FA" w:rsidRPr="00C76DF3" w:rsidRDefault="00DF30FA" w:rsidP="00DF30FA">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2E35EB3" w14:textId="77777777" w:rsidR="00DF30FA" w:rsidRPr="00C76DF3" w:rsidRDefault="00470015" w:rsidP="00DF30FA">
          <w:pPr>
            <w:pStyle w:val="ProductList-OfferingBody"/>
            <w:ind w:left="-72" w:right="-74"/>
            <w:jc w:val="center"/>
            <w:rPr>
              <w:color w:val="808080" w:themeColor="background1" w:themeShade="80"/>
              <w:sz w:val="14"/>
              <w:szCs w:val="14"/>
            </w:rPr>
          </w:pPr>
          <w:hyperlink w:anchor="Introduction" w:history="1">
            <w:r w:rsidR="00DF30FA">
              <w:rPr>
                <w:rStyle w:val="Hyperlink"/>
                <w:sz w:val="14"/>
                <w:szCs w:val="14"/>
              </w:rPr>
              <w:t>Introducció</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7B4E84C" w14:textId="77777777" w:rsidR="00DF30FA" w:rsidRPr="00C76DF3" w:rsidRDefault="00DF30FA" w:rsidP="00DF30FA">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2407B56" w14:textId="77777777" w:rsidR="00DF30FA" w:rsidRPr="00C76DF3" w:rsidRDefault="00470015" w:rsidP="00DF30FA">
          <w:pPr>
            <w:pStyle w:val="ProductList-OfferingBody"/>
            <w:ind w:left="-72" w:right="-75"/>
            <w:jc w:val="center"/>
            <w:rPr>
              <w:color w:val="808080" w:themeColor="background1" w:themeShade="80"/>
              <w:sz w:val="14"/>
              <w:szCs w:val="14"/>
            </w:rPr>
          </w:pPr>
          <w:hyperlink w:anchor="GeneralTerms" w:history="1">
            <w:r w:rsidR="00DF30FA">
              <w:rPr>
                <w:rStyle w:val="Hyperlink"/>
                <w:sz w:val="14"/>
                <w:szCs w:val="14"/>
              </w:rPr>
              <w:t>Condicions Generals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EC84FE8" w14:textId="77777777" w:rsidR="00DF30FA" w:rsidRPr="00C76DF3" w:rsidRDefault="00DF30FA" w:rsidP="00DF30FA">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5AE63ED" w14:textId="77777777" w:rsidR="00DF30FA" w:rsidRPr="00C76DF3" w:rsidRDefault="00470015" w:rsidP="00DF30FA">
          <w:pPr>
            <w:pStyle w:val="ProductList-OfferingBody"/>
            <w:ind w:left="-72" w:right="-77"/>
            <w:jc w:val="center"/>
            <w:rPr>
              <w:color w:val="808080" w:themeColor="background1" w:themeShade="80"/>
              <w:sz w:val="14"/>
              <w:szCs w:val="14"/>
            </w:rPr>
          </w:pPr>
          <w:hyperlink w:anchor="DatProtectionTerms" w:history="1">
            <w:r w:rsidR="00DF30FA">
              <w:rPr>
                <w:rStyle w:val="Hyperlink"/>
                <w:sz w:val="14"/>
                <w:szCs w:val="14"/>
              </w:rPr>
              <w:t>Condicions de Protecció de Dades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6E3C7A8C" w14:textId="77777777" w:rsidR="00DF30FA" w:rsidRPr="00C76DF3" w:rsidRDefault="00DF30FA" w:rsidP="00DF30FA">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1364BF1" w14:textId="77777777" w:rsidR="00DF30FA" w:rsidRPr="00C76DF3" w:rsidRDefault="00470015" w:rsidP="00DF30FA">
          <w:pPr>
            <w:pStyle w:val="ProductList-OfferingBody"/>
            <w:ind w:left="-72" w:right="-76"/>
            <w:jc w:val="center"/>
            <w:rPr>
              <w:color w:val="808080" w:themeColor="background1" w:themeShade="80"/>
              <w:sz w:val="14"/>
              <w:szCs w:val="14"/>
            </w:rPr>
          </w:pPr>
          <w:hyperlink w:anchor="Attachment1" w:history="1">
            <w:r w:rsidR="00DF30FA">
              <w:rPr>
                <w:rStyle w:val="Hyperlink"/>
                <w:sz w:val="14"/>
                <w:szCs w:val="14"/>
              </w:rPr>
              <w:t>Apèndixs</w:t>
            </w:r>
          </w:hyperlink>
        </w:p>
      </w:tc>
    </w:tr>
  </w:tbl>
  <w:p w14:paraId="592BAA13" w14:textId="77777777" w:rsidR="00DF30FA" w:rsidRPr="0074788A" w:rsidRDefault="00DF30FA" w:rsidP="00DF30F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48DBAAED" w14:textId="77777777" w:rsidR="00413FBE" w:rsidRDefault="00413FBE" w:rsidP="009A573F">
      <w:pPr>
        <w:spacing w:after="0" w:line="240" w:lineRule="auto"/>
      </w:pPr>
      <w:r>
        <w:separator/>
      </w:r>
    </w:p>
    <w:p w14:paraId="2E3922A3" w14:textId="77777777" w:rsidR="00413FBE" w:rsidRDefault="00413FBE"/>
  </w:footnote>
  <w:footnote w:type="continuationSeparator" w:id="0">
    <w:p w14:paraId="5339B460" w14:textId="77777777" w:rsidR="00413FBE" w:rsidRDefault="00413FBE" w:rsidP="009A573F">
      <w:pPr>
        <w:spacing w:after="0" w:line="240" w:lineRule="auto"/>
      </w:pPr>
      <w:r>
        <w:continuationSeparator/>
      </w:r>
    </w:p>
    <w:p w14:paraId="67C9A296" w14:textId="77777777" w:rsidR="00413FBE" w:rsidRDefault="00413FBE"/>
  </w:footnote>
  <w:footnote w:type="continuationNotice" w:id="1">
    <w:p w14:paraId="6F342ED2" w14:textId="77777777" w:rsidR="00413FBE" w:rsidRDefault="00413FBE">
      <w:pPr>
        <w:spacing w:after="0" w:line="240" w:lineRule="auto"/>
      </w:pPr>
    </w:p>
    <w:p w14:paraId="3FF52C3E" w14:textId="77777777" w:rsidR="00413FBE" w:rsidRDefault="00413FBE"/>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55EFEFA9" w:rsidR="006C78B3" w:rsidRPr="00DD6D76" w:rsidRDefault="006C78B3" w:rsidP="00DD6D76">
        <w:pPr>
          <w:rPr>
            <w:rFonts w:asciiTheme="majorHAnsi" w:hAnsiTheme="majorHAnsi"/>
            <w:color w:val="FFFFFF" w:themeColor="background1"/>
            <w:sz w:val="20"/>
            <w:szCs w:val="20"/>
          </w:rPr>
        </w:pPr>
        <w:r>
          <w:rPr>
            <w:sz w:val="16"/>
            <w:szCs w:val="16"/>
          </w:rPr>
          <w:t xml:space="preserve">Annex de Protecció de Dades dels Productes i Serveis de Microsoft (català, </w:t>
        </w:r>
        <w:r w:rsidR="00774279" w:rsidRPr="00774279">
          <w:rPr>
            <w:sz w:val="16"/>
            <w:szCs w:val="16"/>
          </w:rPr>
          <w:t xml:space="preserve">Darrera actualització: </w:t>
        </w:r>
        <w:r w:rsidR="003E600C" w:rsidRPr="003E600C">
          <w:rPr>
            <w:sz w:val="16"/>
            <w:szCs w:val="16"/>
          </w:rPr>
          <w:t>2 de gener de 2024</w:t>
        </w:r>
        <w:r>
          <w:rPr>
            <w:sz w:val="16"/>
            <w:szCs w:val="16"/>
          </w:rPr>
          <w:t>)</w:t>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082B0F1B" w:rsidR="006C78B3" w:rsidRPr="00DD6D76" w:rsidRDefault="006C78B3" w:rsidP="00DD6D76">
        <w:pPr>
          <w:rPr>
            <w:rFonts w:asciiTheme="majorHAnsi" w:hAnsiTheme="majorHAnsi"/>
            <w:color w:val="FFFFFF" w:themeColor="background1"/>
            <w:sz w:val="20"/>
            <w:szCs w:val="20"/>
          </w:rPr>
        </w:pPr>
        <w:r>
          <w:rPr>
            <w:sz w:val="16"/>
            <w:szCs w:val="16"/>
          </w:rPr>
          <w:t xml:space="preserve">Annex de Protecció de Dades dels Productes i Serveis de Microsoft (català, </w:t>
        </w:r>
        <w:r w:rsidR="00774279" w:rsidRPr="00774279">
          <w:rPr>
            <w:sz w:val="16"/>
            <w:szCs w:val="16"/>
          </w:rPr>
          <w:t xml:space="preserve">Darrera actualització: </w:t>
        </w:r>
        <w:r w:rsidR="003E600C" w:rsidRPr="003E600C">
          <w:rPr>
            <w:sz w:val="16"/>
            <w:szCs w:val="16"/>
          </w:rPr>
          <w:t>2 de gener de 2024</w:t>
        </w:r>
        <w:r>
          <w:rPr>
            <w:sz w:val="16"/>
            <w:szCs w:val="16"/>
          </w:rPr>
          <w:t>)</w:t>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A69C62B2"/>
    <w:lvl w:ilvl="0" w:tplc="DA463F0A">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443382539">
    <w:abstractNumId w:val="3"/>
  </w:num>
  <w:num w:numId="2" w16cid:durableId="1837304677">
    <w:abstractNumId w:val="6"/>
  </w:num>
  <w:num w:numId="3" w16cid:durableId="2136555710">
    <w:abstractNumId w:val="12"/>
  </w:num>
  <w:num w:numId="4" w16cid:durableId="1464423864">
    <w:abstractNumId w:val="14"/>
  </w:num>
  <w:num w:numId="5" w16cid:durableId="695348082">
    <w:abstractNumId w:val="1"/>
  </w:num>
  <w:num w:numId="6" w16cid:durableId="1895196851">
    <w:abstractNumId w:val="17"/>
  </w:num>
  <w:num w:numId="7" w16cid:durableId="1516118050">
    <w:abstractNumId w:val="11"/>
  </w:num>
  <w:num w:numId="8" w16cid:durableId="237402381">
    <w:abstractNumId w:val="4"/>
  </w:num>
  <w:num w:numId="9" w16cid:durableId="543635256">
    <w:abstractNumId w:val="15"/>
  </w:num>
  <w:num w:numId="10" w16cid:durableId="1679456639">
    <w:abstractNumId w:val="7"/>
  </w:num>
  <w:num w:numId="11" w16cid:durableId="625889133">
    <w:abstractNumId w:val="13"/>
  </w:num>
  <w:num w:numId="12" w16cid:durableId="1271007061">
    <w:abstractNumId w:val="2"/>
  </w:num>
  <w:num w:numId="13" w16cid:durableId="563953856">
    <w:abstractNumId w:val="5"/>
  </w:num>
  <w:num w:numId="14" w16cid:durableId="1796752302">
    <w:abstractNumId w:val="8"/>
  </w:num>
  <w:num w:numId="15" w16cid:durableId="558637740">
    <w:abstractNumId w:val="16"/>
  </w:num>
  <w:num w:numId="16" w16cid:durableId="97600853">
    <w:abstractNumId w:val="10"/>
  </w:num>
  <w:num w:numId="17" w16cid:durableId="1355037654">
    <w:abstractNumId w:val="0"/>
  </w:num>
  <w:num w:numId="18" w16cid:durableId="2106262958">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HgS3pIsSAMznceUnv22IkTYe23et4SBB8BQRVCFt9D6Q33LisKTjnWyftZ43wPdiIsHj0uH5hf9YUR3uCyFolQ==" w:salt="ErL+LwppD5ZEI2Vonr94IQ=="/>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5DA"/>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07B4"/>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1E5"/>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BC4"/>
    <w:rsid w:val="00035F22"/>
    <w:rsid w:val="00036242"/>
    <w:rsid w:val="0003651D"/>
    <w:rsid w:val="00037060"/>
    <w:rsid w:val="000373DF"/>
    <w:rsid w:val="00037E38"/>
    <w:rsid w:val="00037FE3"/>
    <w:rsid w:val="0004031F"/>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974"/>
    <w:rsid w:val="00054F92"/>
    <w:rsid w:val="000552CB"/>
    <w:rsid w:val="00055772"/>
    <w:rsid w:val="00055AF1"/>
    <w:rsid w:val="00055D55"/>
    <w:rsid w:val="0005605D"/>
    <w:rsid w:val="00056138"/>
    <w:rsid w:val="00056522"/>
    <w:rsid w:val="000565C5"/>
    <w:rsid w:val="000566CE"/>
    <w:rsid w:val="0005673A"/>
    <w:rsid w:val="00056B9F"/>
    <w:rsid w:val="00056BD9"/>
    <w:rsid w:val="00056FAF"/>
    <w:rsid w:val="0005709B"/>
    <w:rsid w:val="00060B4F"/>
    <w:rsid w:val="00060C27"/>
    <w:rsid w:val="00060E67"/>
    <w:rsid w:val="00061529"/>
    <w:rsid w:val="00061C73"/>
    <w:rsid w:val="00061F6E"/>
    <w:rsid w:val="0006211A"/>
    <w:rsid w:val="00062330"/>
    <w:rsid w:val="0006257C"/>
    <w:rsid w:val="000625F0"/>
    <w:rsid w:val="0006266B"/>
    <w:rsid w:val="0006300C"/>
    <w:rsid w:val="00063D7D"/>
    <w:rsid w:val="000644B7"/>
    <w:rsid w:val="000645C5"/>
    <w:rsid w:val="00065465"/>
    <w:rsid w:val="00065A95"/>
    <w:rsid w:val="00065F4E"/>
    <w:rsid w:val="00065FF8"/>
    <w:rsid w:val="000664E9"/>
    <w:rsid w:val="00066820"/>
    <w:rsid w:val="000669A5"/>
    <w:rsid w:val="00066D7A"/>
    <w:rsid w:val="00067290"/>
    <w:rsid w:val="00067854"/>
    <w:rsid w:val="000678FD"/>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A"/>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9D"/>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97C98"/>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0A3"/>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431"/>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796"/>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2F75"/>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0F7E35"/>
    <w:rsid w:val="00100312"/>
    <w:rsid w:val="00100636"/>
    <w:rsid w:val="00100652"/>
    <w:rsid w:val="00100669"/>
    <w:rsid w:val="00100817"/>
    <w:rsid w:val="00100C3A"/>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951"/>
    <w:rsid w:val="00105B4C"/>
    <w:rsid w:val="00105CE6"/>
    <w:rsid w:val="00106F77"/>
    <w:rsid w:val="00107333"/>
    <w:rsid w:val="00107485"/>
    <w:rsid w:val="00107F31"/>
    <w:rsid w:val="001108E3"/>
    <w:rsid w:val="0011102E"/>
    <w:rsid w:val="001113C6"/>
    <w:rsid w:val="00111B6A"/>
    <w:rsid w:val="001127BA"/>
    <w:rsid w:val="00113B3D"/>
    <w:rsid w:val="0011410F"/>
    <w:rsid w:val="00114506"/>
    <w:rsid w:val="00114774"/>
    <w:rsid w:val="00114EFE"/>
    <w:rsid w:val="00115497"/>
    <w:rsid w:val="00115D84"/>
    <w:rsid w:val="00116951"/>
    <w:rsid w:val="00116F12"/>
    <w:rsid w:val="00117EB2"/>
    <w:rsid w:val="00120A93"/>
    <w:rsid w:val="00120DCD"/>
    <w:rsid w:val="001214C1"/>
    <w:rsid w:val="001214DC"/>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2FE"/>
    <w:rsid w:val="00126862"/>
    <w:rsid w:val="001268B9"/>
    <w:rsid w:val="00127011"/>
    <w:rsid w:val="00127732"/>
    <w:rsid w:val="00127C5F"/>
    <w:rsid w:val="00127FBB"/>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6E4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3C"/>
    <w:rsid w:val="00147274"/>
    <w:rsid w:val="001472FC"/>
    <w:rsid w:val="00147482"/>
    <w:rsid w:val="0015021B"/>
    <w:rsid w:val="00150515"/>
    <w:rsid w:val="00150DF9"/>
    <w:rsid w:val="00150F54"/>
    <w:rsid w:val="00151594"/>
    <w:rsid w:val="001517E0"/>
    <w:rsid w:val="001526B2"/>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1BF0"/>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6F8C"/>
    <w:rsid w:val="001772FA"/>
    <w:rsid w:val="0017786C"/>
    <w:rsid w:val="001800F0"/>
    <w:rsid w:val="00180412"/>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73"/>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8D1"/>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153"/>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0A7"/>
    <w:rsid w:val="001C276F"/>
    <w:rsid w:val="001C33C4"/>
    <w:rsid w:val="001C360A"/>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4F4"/>
    <w:rsid w:val="001C7AC9"/>
    <w:rsid w:val="001C7B54"/>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8D9"/>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797"/>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57FC"/>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6DFA"/>
    <w:rsid w:val="002170E7"/>
    <w:rsid w:val="002172FA"/>
    <w:rsid w:val="002174AB"/>
    <w:rsid w:val="00217724"/>
    <w:rsid w:val="00217FD7"/>
    <w:rsid w:val="00220227"/>
    <w:rsid w:val="002203AF"/>
    <w:rsid w:val="00220D58"/>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0548"/>
    <w:rsid w:val="002317EC"/>
    <w:rsid w:val="00231971"/>
    <w:rsid w:val="00231978"/>
    <w:rsid w:val="00231985"/>
    <w:rsid w:val="00231CF7"/>
    <w:rsid w:val="00231ED5"/>
    <w:rsid w:val="00231FB4"/>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69B"/>
    <w:rsid w:val="00237725"/>
    <w:rsid w:val="00237A66"/>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3B0"/>
    <w:rsid w:val="00245468"/>
    <w:rsid w:val="00245C71"/>
    <w:rsid w:val="002462CD"/>
    <w:rsid w:val="002465B3"/>
    <w:rsid w:val="00247361"/>
    <w:rsid w:val="00247728"/>
    <w:rsid w:val="002478A7"/>
    <w:rsid w:val="002502BF"/>
    <w:rsid w:val="00250CC4"/>
    <w:rsid w:val="00251202"/>
    <w:rsid w:val="002519A0"/>
    <w:rsid w:val="002525BF"/>
    <w:rsid w:val="0025267B"/>
    <w:rsid w:val="00252A3D"/>
    <w:rsid w:val="00253396"/>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577CB"/>
    <w:rsid w:val="002603C6"/>
    <w:rsid w:val="00260641"/>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1921"/>
    <w:rsid w:val="00272268"/>
    <w:rsid w:val="002722FF"/>
    <w:rsid w:val="00272578"/>
    <w:rsid w:val="0027277F"/>
    <w:rsid w:val="00272B9D"/>
    <w:rsid w:val="00272E8F"/>
    <w:rsid w:val="002731FA"/>
    <w:rsid w:val="00273364"/>
    <w:rsid w:val="00273A1B"/>
    <w:rsid w:val="00273D43"/>
    <w:rsid w:val="002743C4"/>
    <w:rsid w:val="002747B8"/>
    <w:rsid w:val="00274A9F"/>
    <w:rsid w:val="0027581D"/>
    <w:rsid w:val="00275A91"/>
    <w:rsid w:val="00275CCC"/>
    <w:rsid w:val="0027677D"/>
    <w:rsid w:val="002767DC"/>
    <w:rsid w:val="00276A95"/>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3D00"/>
    <w:rsid w:val="00294035"/>
    <w:rsid w:val="002945E1"/>
    <w:rsid w:val="002949FD"/>
    <w:rsid w:val="00294A9B"/>
    <w:rsid w:val="00295064"/>
    <w:rsid w:val="0029521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130B"/>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2B25"/>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3BF"/>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4F4"/>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5FED"/>
    <w:rsid w:val="0030612A"/>
    <w:rsid w:val="00306339"/>
    <w:rsid w:val="00306A00"/>
    <w:rsid w:val="00306B0E"/>
    <w:rsid w:val="00306F6D"/>
    <w:rsid w:val="00307930"/>
    <w:rsid w:val="00307E17"/>
    <w:rsid w:val="00310A3B"/>
    <w:rsid w:val="00310B80"/>
    <w:rsid w:val="003118A7"/>
    <w:rsid w:val="00311A5B"/>
    <w:rsid w:val="003125E1"/>
    <w:rsid w:val="00312A95"/>
    <w:rsid w:val="00312ABD"/>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17CE5"/>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4EB"/>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47E1D"/>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1E4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17A3"/>
    <w:rsid w:val="0038335A"/>
    <w:rsid w:val="003836D2"/>
    <w:rsid w:val="003836DB"/>
    <w:rsid w:val="00383EC0"/>
    <w:rsid w:val="00383FDA"/>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3B6"/>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32"/>
    <w:rsid w:val="003A5243"/>
    <w:rsid w:val="003A53B0"/>
    <w:rsid w:val="003A53F8"/>
    <w:rsid w:val="003A5F27"/>
    <w:rsid w:val="003A623A"/>
    <w:rsid w:val="003A6BB6"/>
    <w:rsid w:val="003A75D2"/>
    <w:rsid w:val="003B0439"/>
    <w:rsid w:val="003B052B"/>
    <w:rsid w:val="003B0AC4"/>
    <w:rsid w:val="003B0BE5"/>
    <w:rsid w:val="003B19D8"/>
    <w:rsid w:val="003B1D0C"/>
    <w:rsid w:val="003B23CF"/>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903"/>
    <w:rsid w:val="003C5B5B"/>
    <w:rsid w:val="003C6496"/>
    <w:rsid w:val="003C6884"/>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5E6"/>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00C"/>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CFD"/>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60F7"/>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3FBE"/>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4FE5"/>
    <w:rsid w:val="00425886"/>
    <w:rsid w:val="00425CB3"/>
    <w:rsid w:val="00425FC4"/>
    <w:rsid w:val="00426487"/>
    <w:rsid w:val="00426BAF"/>
    <w:rsid w:val="00426D7D"/>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3E3"/>
    <w:rsid w:val="0043674F"/>
    <w:rsid w:val="004367D5"/>
    <w:rsid w:val="004378C0"/>
    <w:rsid w:val="00437A43"/>
    <w:rsid w:val="0044001B"/>
    <w:rsid w:val="0044062A"/>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604"/>
    <w:rsid w:val="00451C4D"/>
    <w:rsid w:val="00452717"/>
    <w:rsid w:val="00452D99"/>
    <w:rsid w:val="00453C94"/>
    <w:rsid w:val="00454280"/>
    <w:rsid w:val="0045480F"/>
    <w:rsid w:val="004548F5"/>
    <w:rsid w:val="0045509B"/>
    <w:rsid w:val="00455696"/>
    <w:rsid w:val="004559A7"/>
    <w:rsid w:val="00455DF6"/>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5C74"/>
    <w:rsid w:val="00466857"/>
    <w:rsid w:val="00466AAF"/>
    <w:rsid w:val="00466FDD"/>
    <w:rsid w:val="004677BA"/>
    <w:rsid w:val="00467C95"/>
    <w:rsid w:val="004705F4"/>
    <w:rsid w:val="004709EC"/>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7C6"/>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4982"/>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38C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8A"/>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410"/>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278"/>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9D9"/>
    <w:rsid w:val="00532FBD"/>
    <w:rsid w:val="00533901"/>
    <w:rsid w:val="00533DD5"/>
    <w:rsid w:val="0053420D"/>
    <w:rsid w:val="00534C6B"/>
    <w:rsid w:val="005352DF"/>
    <w:rsid w:val="005353F7"/>
    <w:rsid w:val="0053554F"/>
    <w:rsid w:val="0053555F"/>
    <w:rsid w:val="00535B2A"/>
    <w:rsid w:val="00536442"/>
    <w:rsid w:val="005368C5"/>
    <w:rsid w:val="00536EE4"/>
    <w:rsid w:val="0053726B"/>
    <w:rsid w:val="005375A3"/>
    <w:rsid w:val="005402FC"/>
    <w:rsid w:val="005403A3"/>
    <w:rsid w:val="00540473"/>
    <w:rsid w:val="005406B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25B6"/>
    <w:rsid w:val="00553373"/>
    <w:rsid w:val="00553404"/>
    <w:rsid w:val="005535A4"/>
    <w:rsid w:val="00553757"/>
    <w:rsid w:val="00553C6C"/>
    <w:rsid w:val="00553FDE"/>
    <w:rsid w:val="00554B9C"/>
    <w:rsid w:val="00554F9B"/>
    <w:rsid w:val="00555199"/>
    <w:rsid w:val="00555AD8"/>
    <w:rsid w:val="00555E31"/>
    <w:rsid w:val="00555FB3"/>
    <w:rsid w:val="0055625F"/>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7AF"/>
    <w:rsid w:val="005738A0"/>
    <w:rsid w:val="00573BB7"/>
    <w:rsid w:val="00573D48"/>
    <w:rsid w:val="005741AA"/>
    <w:rsid w:val="00574F43"/>
    <w:rsid w:val="0057568A"/>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1E40"/>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552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292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1B1"/>
    <w:rsid w:val="005E7F3E"/>
    <w:rsid w:val="005F013C"/>
    <w:rsid w:val="005F033E"/>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355"/>
    <w:rsid w:val="006015DB"/>
    <w:rsid w:val="00601776"/>
    <w:rsid w:val="00602069"/>
    <w:rsid w:val="00602361"/>
    <w:rsid w:val="006025DA"/>
    <w:rsid w:val="006030D2"/>
    <w:rsid w:val="006037ED"/>
    <w:rsid w:val="00603B87"/>
    <w:rsid w:val="00604596"/>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6AB"/>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5E58"/>
    <w:rsid w:val="006177F3"/>
    <w:rsid w:val="00617CC7"/>
    <w:rsid w:val="00617D2A"/>
    <w:rsid w:val="0062022E"/>
    <w:rsid w:val="0062068A"/>
    <w:rsid w:val="00621EE0"/>
    <w:rsid w:val="006223D1"/>
    <w:rsid w:val="00623253"/>
    <w:rsid w:val="006238AB"/>
    <w:rsid w:val="00623DD0"/>
    <w:rsid w:val="00624037"/>
    <w:rsid w:val="006241CB"/>
    <w:rsid w:val="00624C86"/>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37BC3"/>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104"/>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98"/>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620"/>
    <w:rsid w:val="006B5841"/>
    <w:rsid w:val="006B5B83"/>
    <w:rsid w:val="006B662A"/>
    <w:rsid w:val="006B6747"/>
    <w:rsid w:val="006B6946"/>
    <w:rsid w:val="006B70A4"/>
    <w:rsid w:val="006B73AC"/>
    <w:rsid w:val="006B7FA5"/>
    <w:rsid w:val="006C054D"/>
    <w:rsid w:val="006C0B5E"/>
    <w:rsid w:val="006C0E83"/>
    <w:rsid w:val="006C1838"/>
    <w:rsid w:val="006C217F"/>
    <w:rsid w:val="006C2303"/>
    <w:rsid w:val="006C2505"/>
    <w:rsid w:val="006C265A"/>
    <w:rsid w:val="006C2D3C"/>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7F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673"/>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6F76D6"/>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06F"/>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C26"/>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89E"/>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22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5B78"/>
    <w:rsid w:val="0075610C"/>
    <w:rsid w:val="0075635C"/>
    <w:rsid w:val="007568D9"/>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9"/>
    <w:rsid w:val="0077427B"/>
    <w:rsid w:val="00774586"/>
    <w:rsid w:val="007749A4"/>
    <w:rsid w:val="00774CF6"/>
    <w:rsid w:val="00774F1C"/>
    <w:rsid w:val="00775292"/>
    <w:rsid w:val="00775DD3"/>
    <w:rsid w:val="00775FA0"/>
    <w:rsid w:val="00776175"/>
    <w:rsid w:val="0077637F"/>
    <w:rsid w:val="0077760C"/>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CD"/>
    <w:rsid w:val="00783DD6"/>
    <w:rsid w:val="00784263"/>
    <w:rsid w:val="00784DA0"/>
    <w:rsid w:val="0078517E"/>
    <w:rsid w:val="0078535C"/>
    <w:rsid w:val="00786C9C"/>
    <w:rsid w:val="00787D50"/>
    <w:rsid w:val="007910F1"/>
    <w:rsid w:val="00791F74"/>
    <w:rsid w:val="007920E0"/>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30"/>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4D9"/>
    <w:rsid w:val="007C1CD5"/>
    <w:rsid w:val="007C2A71"/>
    <w:rsid w:val="007C311C"/>
    <w:rsid w:val="007C4030"/>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33"/>
    <w:rsid w:val="007D1F51"/>
    <w:rsid w:val="007D22FF"/>
    <w:rsid w:val="007D27AE"/>
    <w:rsid w:val="007D29D8"/>
    <w:rsid w:val="007D2C20"/>
    <w:rsid w:val="007D35ED"/>
    <w:rsid w:val="007D399F"/>
    <w:rsid w:val="007D3B2C"/>
    <w:rsid w:val="007D4221"/>
    <w:rsid w:val="007D4DA3"/>
    <w:rsid w:val="007D521E"/>
    <w:rsid w:val="007D5624"/>
    <w:rsid w:val="007D5773"/>
    <w:rsid w:val="007D590A"/>
    <w:rsid w:val="007D65AF"/>
    <w:rsid w:val="007D6832"/>
    <w:rsid w:val="007D6FFF"/>
    <w:rsid w:val="007D70FD"/>
    <w:rsid w:val="007D7CCD"/>
    <w:rsid w:val="007E0105"/>
    <w:rsid w:val="007E067F"/>
    <w:rsid w:val="007E0770"/>
    <w:rsid w:val="007E096E"/>
    <w:rsid w:val="007E0A69"/>
    <w:rsid w:val="007E0B42"/>
    <w:rsid w:val="007E0FFA"/>
    <w:rsid w:val="007E10D6"/>
    <w:rsid w:val="007E1113"/>
    <w:rsid w:val="007E220B"/>
    <w:rsid w:val="007E3F14"/>
    <w:rsid w:val="007E4431"/>
    <w:rsid w:val="007E4B71"/>
    <w:rsid w:val="007E500E"/>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4D1"/>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6DFE"/>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5B3"/>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137"/>
    <w:rsid w:val="008337F9"/>
    <w:rsid w:val="00833B36"/>
    <w:rsid w:val="00833F37"/>
    <w:rsid w:val="00834818"/>
    <w:rsid w:val="008349C4"/>
    <w:rsid w:val="00834A87"/>
    <w:rsid w:val="00834E96"/>
    <w:rsid w:val="0083500E"/>
    <w:rsid w:val="0083545F"/>
    <w:rsid w:val="008357EC"/>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C1D"/>
    <w:rsid w:val="00852FFA"/>
    <w:rsid w:val="00853240"/>
    <w:rsid w:val="00853328"/>
    <w:rsid w:val="00854286"/>
    <w:rsid w:val="00854E47"/>
    <w:rsid w:val="0085555D"/>
    <w:rsid w:val="0085570F"/>
    <w:rsid w:val="008560F9"/>
    <w:rsid w:val="008566B1"/>
    <w:rsid w:val="0085720F"/>
    <w:rsid w:val="008573BE"/>
    <w:rsid w:val="008607B8"/>
    <w:rsid w:val="00860BDB"/>
    <w:rsid w:val="00860ED5"/>
    <w:rsid w:val="00861351"/>
    <w:rsid w:val="0086153F"/>
    <w:rsid w:val="00861BF2"/>
    <w:rsid w:val="00861FEC"/>
    <w:rsid w:val="00862C50"/>
    <w:rsid w:val="0086384E"/>
    <w:rsid w:val="008639A2"/>
    <w:rsid w:val="00864C0F"/>
    <w:rsid w:val="008654E7"/>
    <w:rsid w:val="00865765"/>
    <w:rsid w:val="00865CB3"/>
    <w:rsid w:val="00866323"/>
    <w:rsid w:val="008666D9"/>
    <w:rsid w:val="0086693F"/>
    <w:rsid w:val="00866BDC"/>
    <w:rsid w:val="00866CCE"/>
    <w:rsid w:val="00866E19"/>
    <w:rsid w:val="0086717E"/>
    <w:rsid w:val="0086738C"/>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285C"/>
    <w:rsid w:val="00883391"/>
    <w:rsid w:val="0088372B"/>
    <w:rsid w:val="00883974"/>
    <w:rsid w:val="00884109"/>
    <w:rsid w:val="0088430E"/>
    <w:rsid w:val="00884369"/>
    <w:rsid w:val="00884390"/>
    <w:rsid w:val="0088444D"/>
    <w:rsid w:val="00884B5E"/>
    <w:rsid w:val="00884BB1"/>
    <w:rsid w:val="00884D05"/>
    <w:rsid w:val="0088519E"/>
    <w:rsid w:val="008855C2"/>
    <w:rsid w:val="008856E3"/>
    <w:rsid w:val="00885833"/>
    <w:rsid w:val="008858B1"/>
    <w:rsid w:val="00885C95"/>
    <w:rsid w:val="0088603D"/>
    <w:rsid w:val="008860E8"/>
    <w:rsid w:val="008866D5"/>
    <w:rsid w:val="00886DAB"/>
    <w:rsid w:val="00886DE7"/>
    <w:rsid w:val="0088752F"/>
    <w:rsid w:val="00887E02"/>
    <w:rsid w:val="0089066A"/>
    <w:rsid w:val="00890B97"/>
    <w:rsid w:val="00890EC2"/>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9D1"/>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B77F3"/>
    <w:rsid w:val="008C0120"/>
    <w:rsid w:val="008C070C"/>
    <w:rsid w:val="008C0FB9"/>
    <w:rsid w:val="008C12F6"/>
    <w:rsid w:val="008C1AC9"/>
    <w:rsid w:val="008C1B76"/>
    <w:rsid w:val="008C1E99"/>
    <w:rsid w:val="008C2253"/>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9A2"/>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35E"/>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938"/>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0F44"/>
    <w:rsid w:val="009016BC"/>
    <w:rsid w:val="00902DDC"/>
    <w:rsid w:val="00902E59"/>
    <w:rsid w:val="00902E6E"/>
    <w:rsid w:val="00903003"/>
    <w:rsid w:val="009035FB"/>
    <w:rsid w:val="00903D35"/>
    <w:rsid w:val="00903E9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045B"/>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263"/>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2BF1"/>
    <w:rsid w:val="00953100"/>
    <w:rsid w:val="00953EC4"/>
    <w:rsid w:val="009542DD"/>
    <w:rsid w:val="0095444F"/>
    <w:rsid w:val="00954C5F"/>
    <w:rsid w:val="0095518C"/>
    <w:rsid w:val="00955221"/>
    <w:rsid w:val="00955BC0"/>
    <w:rsid w:val="00955D21"/>
    <w:rsid w:val="00955E6B"/>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D3E"/>
    <w:rsid w:val="00973FA7"/>
    <w:rsid w:val="009746AA"/>
    <w:rsid w:val="00974BB0"/>
    <w:rsid w:val="00974D57"/>
    <w:rsid w:val="00974D6F"/>
    <w:rsid w:val="00974EAE"/>
    <w:rsid w:val="00976475"/>
    <w:rsid w:val="009767F4"/>
    <w:rsid w:val="00976EB6"/>
    <w:rsid w:val="009774C9"/>
    <w:rsid w:val="009776B9"/>
    <w:rsid w:val="00977E26"/>
    <w:rsid w:val="00977FA5"/>
    <w:rsid w:val="00981940"/>
    <w:rsid w:val="00981B7C"/>
    <w:rsid w:val="00981C56"/>
    <w:rsid w:val="00982068"/>
    <w:rsid w:val="009829CB"/>
    <w:rsid w:val="00982CAD"/>
    <w:rsid w:val="00982F68"/>
    <w:rsid w:val="009830A0"/>
    <w:rsid w:val="00983205"/>
    <w:rsid w:val="009839B4"/>
    <w:rsid w:val="00984238"/>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C47"/>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0EA"/>
    <w:rsid w:val="009A7440"/>
    <w:rsid w:val="009A7A82"/>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770"/>
    <w:rsid w:val="009B4B87"/>
    <w:rsid w:val="009B4EDF"/>
    <w:rsid w:val="009B5155"/>
    <w:rsid w:val="009B5273"/>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4F9"/>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0722"/>
    <w:rsid w:val="009E1376"/>
    <w:rsid w:val="009E1392"/>
    <w:rsid w:val="009E1894"/>
    <w:rsid w:val="009E2768"/>
    <w:rsid w:val="009E3128"/>
    <w:rsid w:val="009E45A9"/>
    <w:rsid w:val="009E5D11"/>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835"/>
    <w:rsid w:val="00A12C31"/>
    <w:rsid w:val="00A13A50"/>
    <w:rsid w:val="00A13C12"/>
    <w:rsid w:val="00A13E01"/>
    <w:rsid w:val="00A1418D"/>
    <w:rsid w:val="00A1453B"/>
    <w:rsid w:val="00A14976"/>
    <w:rsid w:val="00A14CD0"/>
    <w:rsid w:val="00A14EEB"/>
    <w:rsid w:val="00A152ED"/>
    <w:rsid w:val="00A15344"/>
    <w:rsid w:val="00A154DF"/>
    <w:rsid w:val="00A157E7"/>
    <w:rsid w:val="00A15887"/>
    <w:rsid w:val="00A15915"/>
    <w:rsid w:val="00A15FFC"/>
    <w:rsid w:val="00A16474"/>
    <w:rsid w:val="00A172BE"/>
    <w:rsid w:val="00A17327"/>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3F7"/>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2EA"/>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57A91"/>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8E1"/>
    <w:rsid w:val="00A63BC6"/>
    <w:rsid w:val="00A63C52"/>
    <w:rsid w:val="00A640E4"/>
    <w:rsid w:val="00A6411E"/>
    <w:rsid w:val="00A64437"/>
    <w:rsid w:val="00A646CD"/>
    <w:rsid w:val="00A6527A"/>
    <w:rsid w:val="00A65674"/>
    <w:rsid w:val="00A65FE8"/>
    <w:rsid w:val="00A70562"/>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A3A"/>
    <w:rsid w:val="00A73C4A"/>
    <w:rsid w:val="00A73F2B"/>
    <w:rsid w:val="00A740F5"/>
    <w:rsid w:val="00A74328"/>
    <w:rsid w:val="00A7477E"/>
    <w:rsid w:val="00A751CC"/>
    <w:rsid w:val="00A7634E"/>
    <w:rsid w:val="00A76430"/>
    <w:rsid w:val="00A765FA"/>
    <w:rsid w:val="00A769CE"/>
    <w:rsid w:val="00A76D31"/>
    <w:rsid w:val="00A76FD2"/>
    <w:rsid w:val="00A77411"/>
    <w:rsid w:val="00A778EC"/>
    <w:rsid w:val="00A80AAC"/>
    <w:rsid w:val="00A8114B"/>
    <w:rsid w:val="00A811B5"/>
    <w:rsid w:val="00A81730"/>
    <w:rsid w:val="00A81789"/>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6CE9"/>
    <w:rsid w:val="00A97498"/>
    <w:rsid w:val="00A97CA1"/>
    <w:rsid w:val="00AA0B21"/>
    <w:rsid w:val="00AA0F4D"/>
    <w:rsid w:val="00AA1B21"/>
    <w:rsid w:val="00AA1E91"/>
    <w:rsid w:val="00AA2A25"/>
    <w:rsid w:val="00AA2A48"/>
    <w:rsid w:val="00AA2BD8"/>
    <w:rsid w:val="00AA2CFB"/>
    <w:rsid w:val="00AA2EAC"/>
    <w:rsid w:val="00AA3246"/>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08"/>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B7D62"/>
    <w:rsid w:val="00AB7DF5"/>
    <w:rsid w:val="00AC1338"/>
    <w:rsid w:val="00AC19FC"/>
    <w:rsid w:val="00AC1D6D"/>
    <w:rsid w:val="00AC2500"/>
    <w:rsid w:val="00AC2618"/>
    <w:rsid w:val="00AC2980"/>
    <w:rsid w:val="00AC325D"/>
    <w:rsid w:val="00AC38E9"/>
    <w:rsid w:val="00AC3BA6"/>
    <w:rsid w:val="00AC40A4"/>
    <w:rsid w:val="00AC4180"/>
    <w:rsid w:val="00AC437C"/>
    <w:rsid w:val="00AC4F3B"/>
    <w:rsid w:val="00AC5228"/>
    <w:rsid w:val="00AC5443"/>
    <w:rsid w:val="00AC57C6"/>
    <w:rsid w:val="00AC57E4"/>
    <w:rsid w:val="00AC61DE"/>
    <w:rsid w:val="00AC648D"/>
    <w:rsid w:val="00AC7144"/>
    <w:rsid w:val="00AC7207"/>
    <w:rsid w:val="00AC73C9"/>
    <w:rsid w:val="00AC73FD"/>
    <w:rsid w:val="00AC7C4D"/>
    <w:rsid w:val="00AC7DF7"/>
    <w:rsid w:val="00AC7E59"/>
    <w:rsid w:val="00AD0070"/>
    <w:rsid w:val="00AD025B"/>
    <w:rsid w:val="00AD0541"/>
    <w:rsid w:val="00AD13A0"/>
    <w:rsid w:val="00AD13AB"/>
    <w:rsid w:val="00AD165C"/>
    <w:rsid w:val="00AD1A32"/>
    <w:rsid w:val="00AD224C"/>
    <w:rsid w:val="00AD23C0"/>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5FFA"/>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A12"/>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624"/>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3526"/>
    <w:rsid w:val="00B543E7"/>
    <w:rsid w:val="00B5449A"/>
    <w:rsid w:val="00B54A76"/>
    <w:rsid w:val="00B54C29"/>
    <w:rsid w:val="00B54EDF"/>
    <w:rsid w:val="00B54FDC"/>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71A"/>
    <w:rsid w:val="00B6796C"/>
    <w:rsid w:val="00B70711"/>
    <w:rsid w:val="00B70730"/>
    <w:rsid w:val="00B70E21"/>
    <w:rsid w:val="00B710C4"/>
    <w:rsid w:val="00B716E8"/>
    <w:rsid w:val="00B7228B"/>
    <w:rsid w:val="00B72944"/>
    <w:rsid w:val="00B72B62"/>
    <w:rsid w:val="00B731F8"/>
    <w:rsid w:val="00B7357B"/>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579"/>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4E0"/>
    <w:rsid w:val="00B82E27"/>
    <w:rsid w:val="00B83303"/>
    <w:rsid w:val="00B8471E"/>
    <w:rsid w:val="00B84E8D"/>
    <w:rsid w:val="00B8525E"/>
    <w:rsid w:val="00B85725"/>
    <w:rsid w:val="00B86EF9"/>
    <w:rsid w:val="00B86F9B"/>
    <w:rsid w:val="00B87314"/>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B6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C54"/>
    <w:rsid w:val="00BA6F8F"/>
    <w:rsid w:val="00BA706B"/>
    <w:rsid w:val="00BA71B5"/>
    <w:rsid w:val="00BA7277"/>
    <w:rsid w:val="00BA7B16"/>
    <w:rsid w:val="00BA7C4B"/>
    <w:rsid w:val="00BA7CE6"/>
    <w:rsid w:val="00BA7DE6"/>
    <w:rsid w:val="00BB04F1"/>
    <w:rsid w:val="00BB077F"/>
    <w:rsid w:val="00BB1287"/>
    <w:rsid w:val="00BB13A7"/>
    <w:rsid w:val="00BB1A3C"/>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85B"/>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1F5"/>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5546"/>
    <w:rsid w:val="00C26421"/>
    <w:rsid w:val="00C26A31"/>
    <w:rsid w:val="00C26E6F"/>
    <w:rsid w:val="00C26F4C"/>
    <w:rsid w:val="00C27771"/>
    <w:rsid w:val="00C27D4D"/>
    <w:rsid w:val="00C27F39"/>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BA6"/>
    <w:rsid w:val="00C45FDF"/>
    <w:rsid w:val="00C4636F"/>
    <w:rsid w:val="00C46E3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7D5"/>
    <w:rsid w:val="00C66C0B"/>
    <w:rsid w:val="00C66E38"/>
    <w:rsid w:val="00C67B7B"/>
    <w:rsid w:val="00C7080F"/>
    <w:rsid w:val="00C709D8"/>
    <w:rsid w:val="00C70E2B"/>
    <w:rsid w:val="00C7144F"/>
    <w:rsid w:val="00C71CDA"/>
    <w:rsid w:val="00C72B97"/>
    <w:rsid w:val="00C730FF"/>
    <w:rsid w:val="00C73167"/>
    <w:rsid w:val="00C7318A"/>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49E"/>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25"/>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26B"/>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74"/>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4CC"/>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06FA"/>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16F5"/>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359B"/>
    <w:rsid w:val="00D44190"/>
    <w:rsid w:val="00D44630"/>
    <w:rsid w:val="00D450D0"/>
    <w:rsid w:val="00D45288"/>
    <w:rsid w:val="00D46B3C"/>
    <w:rsid w:val="00D46BC2"/>
    <w:rsid w:val="00D46E2F"/>
    <w:rsid w:val="00D471AA"/>
    <w:rsid w:val="00D47314"/>
    <w:rsid w:val="00D4764E"/>
    <w:rsid w:val="00D47B9A"/>
    <w:rsid w:val="00D510DA"/>
    <w:rsid w:val="00D51163"/>
    <w:rsid w:val="00D51174"/>
    <w:rsid w:val="00D51A52"/>
    <w:rsid w:val="00D52223"/>
    <w:rsid w:val="00D52AF9"/>
    <w:rsid w:val="00D52BAE"/>
    <w:rsid w:val="00D52BBF"/>
    <w:rsid w:val="00D5365D"/>
    <w:rsid w:val="00D54267"/>
    <w:rsid w:val="00D5434B"/>
    <w:rsid w:val="00D54690"/>
    <w:rsid w:val="00D55063"/>
    <w:rsid w:val="00D5519A"/>
    <w:rsid w:val="00D5535B"/>
    <w:rsid w:val="00D55AEF"/>
    <w:rsid w:val="00D55C79"/>
    <w:rsid w:val="00D56365"/>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6DDC"/>
    <w:rsid w:val="00D67331"/>
    <w:rsid w:val="00D67524"/>
    <w:rsid w:val="00D675EC"/>
    <w:rsid w:val="00D67904"/>
    <w:rsid w:val="00D679C8"/>
    <w:rsid w:val="00D67A4B"/>
    <w:rsid w:val="00D67E3E"/>
    <w:rsid w:val="00D67F99"/>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1B80"/>
    <w:rsid w:val="00D727AA"/>
    <w:rsid w:val="00D72F9D"/>
    <w:rsid w:val="00D73087"/>
    <w:rsid w:val="00D73EC5"/>
    <w:rsid w:val="00D7478E"/>
    <w:rsid w:val="00D75453"/>
    <w:rsid w:val="00D756E9"/>
    <w:rsid w:val="00D75CA4"/>
    <w:rsid w:val="00D76293"/>
    <w:rsid w:val="00D764A2"/>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8C2"/>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4EA6"/>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120"/>
    <w:rsid w:val="00DA49FF"/>
    <w:rsid w:val="00DA4C4F"/>
    <w:rsid w:val="00DA4E0E"/>
    <w:rsid w:val="00DA4FED"/>
    <w:rsid w:val="00DA53DA"/>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4C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C5D"/>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1D89"/>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4D86"/>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0FA"/>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C30"/>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6B9B"/>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0BC"/>
    <w:rsid w:val="00E553C4"/>
    <w:rsid w:val="00E55A80"/>
    <w:rsid w:val="00E55E70"/>
    <w:rsid w:val="00E55FAD"/>
    <w:rsid w:val="00E56440"/>
    <w:rsid w:val="00E57716"/>
    <w:rsid w:val="00E57A29"/>
    <w:rsid w:val="00E60266"/>
    <w:rsid w:val="00E60E6F"/>
    <w:rsid w:val="00E614C7"/>
    <w:rsid w:val="00E616FA"/>
    <w:rsid w:val="00E61841"/>
    <w:rsid w:val="00E6194F"/>
    <w:rsid w:val="00E61CF5"/>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A2E"/>
    <w:rsid w:val="00E65CB2"/>
    <w:rsid w:val="00E65CF6"/>
    <w:rsid w:val="00E6673A"/>
    <w:rsid w:val="00E669E4"/>
    <w:rsid w:val="00E66E5C"/>
    <w:rsid w:val="00E6727D"/>
    <w:rsid w:val="00E674A5"/>
    <w:rsid w:val="00E67CA4"/>
    <w:rsid w:val="00E67EC7"/>
    <w:rsid w:val="00E67F37"/>
    <w:rsid w:val="00E7057A"/>
    <w:rsid w:val="00E705DB"/>
    <w:rsid w:val="00E70AAF"/>
    <w:rsid w:val="00E71714"/>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C96"/>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B38"/>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03DB"/>
    <w:rsid w:val="00EB1ABF"/>
    <w:rsid w:val="00EB29A8"/>
    <w:rsid w:val="00EB2C1D"/>
    <w:rsid w:val="00EB30DE"/>
    <w:rsid w:val="00EB31D6"/>
    <w:rsid w:val="00EB363A"/>
    <w:rsid w:val="00EB37DC"/>
    <w:rsid w:val="00EB38EC"/>
    <w:rsid w:val="00EB42C1"/>
    <w:rsid w:val="00EB4400"/>
    <w:rsid w:val="00EB4A21"/>
    <w:rsid w:val="00EB4CA1"/>
    <w:rsid w:val="00EB4F97"/>
    <w:rsid w:val="00EB4FC6"/>
    <w:rsid w:val="00EB55BD"/>
    <w:rsid w:val="00EB680B"/>
    <w:rsid w:val="00EB6895"/>
    <w:rsid w:val="00EC0156"/>
    <w:rsid w:val="00EC1B43"/>
    <w:rsid w:val="00EC1E28"/>
    <w:rsid w:val="00EC22FC"/>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568"/>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1F19"/>
    <w:rsid w:val="00EE1FBA"/>
    <w:rsid w:val="00EE2557"/>
    <w:rsid w:val="00EE28C6"/>
    <w:rsid w:val="00EE2A6B"/>
    <w:rsid w:val="00EE3267"/>
    <w:rsid w:val="00EE3DA5"/>
    <w:rsid w:val="00EE40B5"/>
    <w:rsid w:val="00EE429C"/>
    <w:rsid w:val="00EE4338"/>
    <w:rsid w:val="00EE4BF7"/>
    <w:rsid w:val="00EE5F5C"/>
    <w:rsid w:val="00EE693F"/>
    <w:rsid w:val="00EE6A6E"/>
    <w:rsid w:val="00EE7D7B"/>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4E0B"/>
    <w:rsid w:val="00EF5503"/>
    <w:rsid w:val="00EF5521"/>
    <w:rsid w:val="00EF5547"/>
    <w:rsid w:val="00EF59DD"/>
    <w:rsid w:val="00EF5AF3"/>
    <w:rsid w:val="00EF5BDA"/>
    <w:rsid w:val="00EF5E58"/>
    <w:rsid w:val="00EF5F34"/>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07C4C"/>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5D6B"/>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0E9"/>
    <w:rsid w:val="00F32697"/>
    <w:rsid w:val="00F32AEC"/>
    <w:rsid w:val="00F32C6C"/>
    <w:rsid w:val="00F32D4A"/>
    <w:rsid w:val="00F33C65"/>
    <w:rsid w:val="00F33D62"/>
    <w:rsid w:val="00F33DD2"/>
    <w:rsid w:val="00F3403B"/>
    <w:rsid w:val="00F340D9"/>
    <w:rsid w:val="00F3423E"/>
    <w:rsid w:val="00F34491"/>
    <w:rsid w:val="00F34608"/>
    <w:rsid w:val="00F35574"/>
    <w:rsid w:val="00F357CA"/>
    <w:rsid w:val="00F359A7"/>
    <w:rsid w:val="00F35BC3"/>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4F41"/>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47BE"/>
    <w:rsid w:val="00F650D4"/>
    <w:rsid w:val="00F65AC1"/>
    <w:rsid w:val="00F663EC"/>
    <w:rsid w:val="00F66A13"/>
    <w:rsid w:val="00F67265"/>
    <w:rsid w:val="00F677F2"/>
    <w:rsid w:val="00F678BC"/>
    <w:rsid w:val="00F67AC1"/>
    <w:rsid w:val="00F700C4"/>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C71"/>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9AB"/>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5DB"/>
    <w:rsid w:val="00FA17F0"/>
    <w:rsid w:val="00FA18B4"/>
    <w:rsid w:val="00FA24BA"/>
    <w:rsid w:val="00FA2596"/>
    <w:rsid w:val="00FA25C0"/>
    <w:rsid w:val="00FA27CC"/>
    <w:rsid w:val="00FA301F"/>
    <w:rsid w:val="00FA3CE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AA7"/>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28E"/>
    <w:rsid w:val="00FC47FE"/>
    <w:rsid w:val="00FC495D"/>
    <w:rsid w:val="00FC499F"/>
    <w:rsid w:val="00FC4ACD"/>
    <w:rsid w:val="00FC4FE9"/>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30"/>
    <w:rsid w:val="00FE2659"/>
    <w:rsid w:val="00FE2718"/>
    <w:rsid w:val="00FE2A5D"/>
    <w:rsid w:val="00FE2AA4"/>
    <w:rsid w:val="00FE2EE0"/>
    <w:rsid w:val="00FE2F53"/>
    <w:rsid w:val="00FE3368"/>
    <w:rsid w:val="00FE3AAA"/>
    <w:rsid w:val="00FE4965"/>
    <w:rsid w:val="00FE4C13"/>
    <w:rsid w:val="00FE509C"/>
    <w:rsid w:val="00FE50CE"/>
    <w:rsid w:val="00FE5910"/>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ca-ES" w:eastAsia="ca-ES" w:bidi="ca-ES"/>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ntTable" Target="fontTable.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s://servicetrust.microsoft.com/" TargetMode="External"/><Relationship Id="rId33" Type="http://schemas.openxmlformats.org/officeDocument/2006/relationships/footer" Target="footer16.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docs.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theme" Target="theme/theme1.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ABF88E94-1C15-420D-9E56-FDE845706A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388E55-D27E-40E5-947C-FA18D2736F17}">
  <ds:schemaRefs>
    <ds:schemaRef ds:uri="http://schemas.microsoft.com/sharepoint/v3/contenttype/forms"/>
  </ds:schemaRefs>
</ds:datastoreItem>
</file>

<file path=customXml/itemProps4.xml><?xml version="1.0" encoding="utf-8"?>
<ds:datastoreItem xmlns:ds="http://schemas.openxmlformats.org/officeDocument/2006/customXml" ds:itemID="{99B3B4F3-7621-412F-B3DD-24FC6DC2A98B}">
  <ds:schemaRefs>
    <ds:schemaRef ds:uri="http://www.w3.org/XML/1998/namespace"/>
    <ds:schemaRef ds:uri="http://purl.org/dc/terms/"/>
    <ds:schemaRef ds:uri="http://schemas.microsoft.com/office/2006/metadata/properties"/>
    <ds:schemaRef ds:uri="http://schemas.microsoft.com/office/infopath/2007/PartnerControls"/>
    <ds:schemaRef ds:uri="http://schemas.microsoft.com/sharepoint/v3"/>
    <ds:schemaRef ds:uri="http://schemas.microsoft.com/office/2006/documentManagement/types"/>
    <ds:schemaRef ds:uri="http://purl.org/dc/dcmitype/"/>
    <ds:schemaRef ds:uri="http://purl.org/dc/elements/1.1/"/>
    <ds:schemaRef ds:uri="eebf34e1-3ce1-444e-acc4-010185dd52a4"/>
    <ds:schemaRef ds:uri="http://schemas.openxmlformats.org/package/2006/metadata/core-properties"/>
    <ds:schemaRef ds:uri="230e9df3-be65-4c73-a93b-d1236ebd677e"/>
    <ds:schemaRef ds:uri="46c117c8-efaa-4cbc-ab65-8fb13803fb07"/>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13558</Words>
  <Characters>77285</Characters>
  <Application>Microsoft Office Word</Application>
  <DocSecurity>8</DocSecurity>
  <Lines>644</Lines>
  <Paragraphs>181</Paragraphs>
  <ScaleCrop>false</ScaleCrop>
  <Company/>
  <LinksUpToDate>false</LinksUpToDate>
  <CharactersWithSpaces>90662</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2024-01-05T21:37:00Z</dcterms:created>
  <dcterms:modified xsi:type="dcterms:W3CDTF">2024-01-05T21:37:00Z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