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A1DD7A1" w14:textId="77777777" w:rsidR="00EA4069" w:rsidRPr="00B64EAD" w:rsidRDefault="00993D40" w:rsidP="00EA4069">
      <w:pPr>
        <w:pStyle w:val="ProductList-Body"/>
        <w:shd w:val="clear" w:color="auto" w:fill="00188F"/>
        <w:ind w:right="8640"/>
        <w:rPr>
          <w:rFonts w:asciiTheme="majorHAnsi" w:hAnsiTheme="majorHAnsi"/>
          <w:color w:val="FFFFFF" w:themeColor="background1"/>
          <w:sz w:val="6"/>
          <w:szCs w:val="6"/>
        </w:rPr>
      </w:pPr>
      <w:r>
        <w:rPr>
          <w:rFonts w:asciiTheme="majorHAnsi" w:hAnsiTheme="majorHAnsi"/>
          <w:color w:val="FFFFFF" w:themeColor="background1"/>
          <w:sz w:val="6"/>
          <w:szCs w:val="6"/>
        </w:rPr>
        <w:t xml:space="preserve"> </w:t>
      </w:r>
    </w:p>
    <w:p w14:paraId="544830BE" w14:textId="35E5F555" w:rsidR="00993D40" w:rsidRPr="00FC77AC" w:rsidRDefault="00993D40" w:rsidP="00EA4069">
      <w:pPr>
        <w:pStyle w:val="ProductList-Body"/>
        <w:shd w:val="clear" w:color="auto" w:fill="00188F"/>
        <w:spacing w:after="900"/>
        <w:ind w:right="8640"/>
      </w:pPr>
      <w:r>
        <w:rPr>
          <w:rFonts w:asciiTheme="majorHAnsi" w:hAnsiTheme="majorHAnsi"/>
          <w:color w:val="FFFFFF" w:themeColor="background1"/>
          <w:sz w:val="32"/>
          <w:szCs w:val="32"/>
        </w:rPr>
        <w:tab/>
        <w:t>Količinsko</w:t>
      </w:r>
      <w:bookmarkEnd w:id="0"/>
      <w:r>
        <w:rPr>
          <w:rFonts w:asciiTheme="majorHAnsi" w:hAnsiTheme="majorHAnsi"/>
          <w:color w:val="FFFFFF" w:themeColor="background1"/>
          <w:sz w:val="32"/>
          <w:szCs w:val="32"/>
        </w:rPr>
        <w:t xml:space="preserve"> </w:t>
      </w:r>
      <w:r w:rsidR="007922A4">
        <w:rPr>
          <w:rFonts w:asciiTheme="majorHAnsi" w:hAnsiTheme="majorHAnsi"/>
          <w:color w:val="FFFFFF" w:themeColor="background1"/>
          <w:sz w:val="32"/>
          <w:szCs w:val="32"/>
        </w:rPr>
        <w:tab/>
      </w:r>
      <w:r w:rsidRPr="00FA1487">
        <w:rPr>
          <w:rFonts w:asciiTheme="majorHAnsi" w:hAnsiTheme="majorHAnsi"/>
          <w:color w:val="FFFFFF" w:themeColor="background1"/>
          <w:sz w:val="32"/>
          <w:szCs w:val="32"/>
          <w:lang w:eastAsia="en-US" w:bidi="ar-SA"/>
        </w:rPr>
        <w:t>licenciranje</w:t>
      </w:r>
    </w:p>
    <w:p w14:paraId="7082D943" w14:textId="77777777" w:rsidR="00993D40" w:rsidRPr="00EA4069" w:rsidRDefault="00993D40" w:rsidP="00993D40">
      <w:pPr>
        <w:pStyle w:val="ProductList-Body"/>
        <w:shd w:val="clear" w:color="auto" w:fill="00188F"/>
        <w:ind w:right="8640"/>
        <w:rPr>
          <w:szCs w:val="18"/>
        </w:rPr>
      </w:pPr>
    </w:p>
    <w:p w14:paraId="0EDFBD93" w14:textId="77777777" w:rsidR="00EA4069" w:rsidRPr="00B64EAD" w:rsidRDefault="00EA4069" w:rsidP="00EA4069">
      <w:pPr>
        <w:pStyle w:val="ProductList-Body"/>
        <w:shd w:val="clear" w:color="auto" w:fill="0072C6"/>
        <w:ind w:right="1800"/>
        <w:rPr>
          <w:rFonts w:asciiTheme="majorHAnsi" w:hAnsiTheme="majorHAnsi"/>
          <w:color w:val="FFFFFF" w:themeColor="background1"/>
          <w:sz w:val="72"/>
          <w:szCs w:val="72"/>
        </w:rPr>
      </w:pPr>
    </w:p>
    <w:p w14:paraId="38786168" w14:textId="77777777" w:rsidR="00EA4069" w:rsidRPr="00B64EAD" w:rsidRDefault="00EA4069" w:rsidP="00EA4069">
      <w:pPr>
        <w:pStyle w:val="ProductList-Body"/>
        <w:shd w:val="clear" w:color="auto" w:fill="0072C6"/>
        <w:tabs>
          <w:tab w:val="clear" w:pos="158"/>
          <w:tab w:val="left" w:pos="180"/>
        </w:tabs>
        <w:ind w:right="1800"/>
        <w:rPr>
          <w:rFonts w:asciiTheme="majorHAnsi" w:hAnsiTheme="majorHAnsi"/>
          <w:color w:val="FFFFFF" w:themeColor="background1"/>
          <w:sz w:val="72"/>
          <w:szCs w:val="72"/>
        </w:rPr>
      </w:pPr>
    </w:p>
    <w:p w14:paraId="03433E6B" w14:textId="6325DBB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Dodatak o zaštiti osobnih podataka za Microsoftove proizvode i usluge</w:t>
      </w:r>
    </w:p>
    <w:p w14:paraId="45BE4558" w14:textId="17B60314" w:rsidR="00993D40" w:rsidRPr="00FC77AC" w:rsidRDefault="005C478F" w:rsidP="00993D40">
      <w:pPr>
        <w:pStyle w:val="ProductList-Body"/>
        <w:shd w:val="clear" w:color="auto" w:fill="0072C6"/>
        <w:tabs>
          <w:tab w:val="clear" w:pos="158"/>
          <w:tab w:val="left" w:pos="360"/>
        </w:tabs>
        <w:ind w:right="1800"/>
      </w:pPr>
      <w:r>
        <w:rPr>
          <w:rFonts w:asciiTheme="majorHAnsi" w:hAnsiTheme="majorHAnsi"/>
          <w:color w:val="FFFFFF" w:themeColor="background1"/>
          <w:sz w:val="48"/>
          <w:szCs w:val="48"/>
        </w:rPr>
        <w:t xml:space="preserve">Zadnji put ažurirano </w:t>
      </w:r>
      <w:r w:rsidR="00AA1910">
        <w:rPr>
          <w:rFonts w:ascii="Calibri Light" w:eastAsia="Calibri" w:hAnsi="Calibri Light" w:cs="Arial"/>
          <w:color w:val="FFFFFF"/>
          <w:sz w:val="48"/>
          <w:szCs w:val="48"/>
        </w:rPr>
        <w:t>2. siječnja 2024.</w:t>
      </w:r>
    </w:p>
    <w:p w14:paraId="60DF6E01" w14:textId="77777777" w:rsidR="00EA4069" w:rsidRPr="00F80A49" w:rsidRDefault="00EA4069" w:rsidP="00EA4069">
      <w:pPr>
        <w:pStyle w:val="ProductList-Body"/>
        <w:shd w:val="clear" w:color="auto" w:fill="0072C6"/>
        <w:tabs>
          <w:tab w:val="clear" w:pos="158"/>
          <w:tab w:val="left" w:pos="360"/>
        </w:tabs>
        <w:ind w:right="1800"/>
        <w:rPr>
          <w:rFonts w:asciiTheme="majorHAnsi" w:hAnsiTheme="majorHAnsi"/>
          <w:color w:val="FFFFFF" w:themeColor="background1"/>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2271FF">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2271FF">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Sadržaj</w:t>
      </w:r>
    </w:p>
    <w:bookmarkEnd w:id="1"/>
    <w:p w14:paraId="5B01E0ED" w14:textId="2C7B9624" w:rsidR="00EB4CEA"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4311" w:history="1">
        <w:r w:rsidR="00EB4CEA" w:rsidRPr="00712248">
          <w:rPr>
            <w:rStyle w:val="Hyperlink"/>
            <w:noProof/>
          </w:rPr>
          <w:t>Uvod</w:t>
        </w:r>
        <w:r w:rsidR="00EB4CEA">
          <w:rPr>
            <w:noProof/>
            <w:webHidden/>
          </w:rPr>
          <w:tab/>
        </w:r>
        <w:r w:rsidR="00EB4CEA">
          <w:rPr>
            <w:noProof/>
            <w:webHidden/>
          </w:rPr>
          <w:fldChar w:fldCharType="begin"/>
        </w:r>
        <w:r w:rsidR="00EB4CEA">
          <w:rPr>
            <w:noProof/>
            <w:webHidden/>
          </w:rPr>
          <w:instrText xml:space="preserve"> PAGEREF _Toc155364311 \h </w:instrText>
        </w:r>
        <w:r w:rsidR="00EB4CEA">
          <w:rPr>
            <w:noProof/>
            <w:webHidden/>
          </w:rPr>
        </w:r>
        <w:r w:rsidR="00EB4CEA">
          <w:rPr>
            <w:noProof/>
            <w:webHidden/>
          </w:rPr>
          <w:fldChar w:fldCharType="separate"/>
        </w:r>
        <w:r w:rsidR="00EB4CEA">
          <w:rPr>
            <w:noProof/>
            <w:webHidden/>
          </w:rPr>
          <w:t>3</w:t>
        </w:r>
        <w:r w:rsidR="00EB4CEA">
          <w:rPr>
            <w:noProof/>
            <w:webHidden/>
          </w:rPr>
          <w:fldChar w:fldCharType="end"/>
        </w:r>
      </w:hyperlink>
    </w:p>
    <w:p w14:paraId="721ECA99" w14:textId="17DCCC9F"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12" w:history="1">
        <w:r w:rsidR="00EB4CEA" w:rsidRPr="00712248">
          <w:rPr>
            <w:rStyle w:val="Hyperlink"/>
            <w:noProof/>
          </w:rPr>
          <w:t>Primjenjive odredbe i ažuriranja DPA-a</w:t>
        </w:r>
        <w:r w:rsidR="00EB4CEA">
          <w:rPr>
            <w:noProof/>
            <w:webHidden/>
          </w:rPr>
          <w:tab/>
        </w:r>
        <w:r w:rsidR="00EB4CEA">
          <w:rPr>
            <w:noProof/>
            <w:webHidden/>
          </w:rPr>
          <w:fldChar w:fldCharType="begin"/>
        </w:r>
        <w:r w:rsidR="00EB4CEA">
          <w:rPr>
            <w:noProof/>
            <w:webHidden/>
          </w:rPr>
          <w:instrText xml:space="preserve"> PAGEREF _Toc155364312 \h </w:instrText>
        </w:r>
        <w:r w:rsidR="00EB4CEA">
          <w:rPr>
            <w:noProof/>
            <w:webHidden/>
          </w:rPr>
        </w:r>
        <w:r w:rsidR="00EB4CEA">
          <w:rPr>
            <w:noProof/>
            <w:webHidden/>
          </w:rPr>
          <w:fldChar w:fldCharType="separate"/>
        </w:r>
        <w:r w:rsidR="00EB4CEA">
          <w:rPr>
            <w:noProof/>
            <w:webHidden/>
          </w:rPr>
          <w:t>3</w:t>
        </w:r>
        <w:r w:rsidR="00EB4CEA">
          <w:rPr>
            <w:noProof/>
            <w:webHidden/>
          </w:rPr>
          <w:fldChar w:fldCharType="end"/>
        </w:r>
      </w:hyperlink>
    </w:p>
    <w:p w14:paraId="224F3C01" w14:textId="535B88E5"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13" w:history="1">
        <w:r w:rsidR="00EB4CEA" w:rsidRPr="00712248">
          <w:rPr>
            <w:rStyle w:val="Hyperlink"/>
            <w:noProof/>
          </w:rPr>
          <w:t>Elektroničke obavijesti</w:t>
        </w:r>
        <w:r w:rsidR="00EB4CEA">
          <w:rPr>
            <w:noProof/>
            <w:webHidden/>
          </w:rPr>
          <w:tab/>
        </w:r>
        <w:r w:rsidR="00EB4CEA">
          <w:rPr>
            <w:noProof/>
            <w:webHidden/>
          </w:rPr>
          <w:fldChar w:fldCharType="begin"/>
        </w:r>
        <w:r w:rsidR="00EB4CEA">
          <w:rPr>
            <w:noProof/>
            <w:webHidden/>
          </w:rPr>
          <w:instrText xml:space="preserve"> PAGEREF _Toc155364313 \h </w:instrText>
        </w:r>
        <w:r w:rsidR="00EB4CEA">
          <w:rPr>
            <w:noProof/>
            <w:webHidden/>
          </w:rPr>
        </w:r>
        <w:r w:rsidR="00EB4CEA">
          <w:rPr>
            <w:noProof/>
            <w:webHidden/>
          </w:rPr>
          <w:fldChar w:fldCharType="separate"/>
        </w:r>
        <w:r w:rsidR="00EB4CEA">
          <w:rPr>
            <w:noProof/>
            <w:webHidden/>
          </w:rPr>
          <w:t>3</w:t>
        </w:r>
        <w:r w:rsidR="00EB4CEA">
          <w:rPr>
            <w:noProof/>
            <w:webHidden/>
          </w:rPr>
          <w:fldChar w:fldCharType="end"/>
        </w:r>
      </w:hyperlink>
    </w:p>
    <w:p w14:paraId="54BDC5E8" w14:textId="4D06B1D1"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14" w:history="1">
        <w:r w:rsidR="00EB4CEA" w:rsidRPr="00712248">
          <w:rPr>
            <w:rStyle w:val="Hyperlink"/>
            <w:noProof/>
          </w:rPr>
          <w:t>Prethodne verzije</w:t>
        </w:r>
        <w:r w:rsidR="00EB4CEA">
          <w:rPr>
            <w:noProof/>
            <w:webHidden/>
          </w:rPr>
          <w:tab/>
        </w:r>
        <w:r w:rsidR="00EB4CEA">
          <w:rPr>
            <w:noProof/>
            <w:webHidden/>
          </w:rPr>
          <w:fldChar w:fldCharType="begin"/>
        </w:r>
        <w:r w:rsidR="00EB4CEA">
          <w:rPr>
            <w:noProof/>
            <w:webHidden/>
          </w:rPr>
          <w:instrText xml:space="preserve"> PAGEREF _Toc155364314 \h </w:instrText>
        </w:r>
        <w:r w:rsidR="00EB4CEA">
          <w:rPr>
            <w:noProof/>
            <w:webHidden/>
          </w:rPr>
        </w:r>
        <w:r w:rsidR="00EB4CEA">
          <w:rPr>
            <w:noProof/>
            <w:webHidden/>
          </w:rPr>
          <w:fldChar w:fldCharType="separate"/>
        </w:r>
        <w:r w:rsidR="00EB4CEA">
          <w:rPr>
            <w:noProof/>
            <w:webHidden/>
          </w:rPr>
          <w:t>3</w:t>
        </w:r>
        <w:r w:rsidR="00EB4CEA">
          <w:rPr>
            <w:noProof/>
            <w:webHidden/>
          </w:rPr>
          <w:fldChar w:fldCharType="end"/>
        </w:r>
      </w:hyperlink>
    </w:p>
    <w:p w14:paraId="0F5E436E" w14:textId="08F74154" w:rsidR="00EB4CEA" w:rsidRDefault="004856CD">
      <w:pPr>
        <w:pStyle w:val="TOC1"/>
        <w:rPr>
          <w:rFonts w:eastAsiaTheme="minorEastAsia"/>
          <w:b w:val="0"/>
          <w:caps w:val="0"/>
          <w:noProof/>
          <w:kern w:val="2"/>
          <w:sz w:val="24"/>
          <w:szCs w:val="24"/>
          <w:lang w:val="en-US" w:eastAsia="en-US" w:bidi="ar-SA"/>
          <w14:ligatures w14:val="standardContextual"/>
        </w:rPr>
      </w:pPr>
      <w:hyperlink w:anchor="_Toc155364315" w:history="1">
        <w:r w:rsidR="00EB4CEA" w:rsidRPr="00712248">
          <w:rPr>
            <w:rStyle w:val="Hyperlink"/>
            <w:noProof/>
          </w:rPr>
          <w:t>Definicije</w:t>
        </w:r>
        <w:r w:rsidR="00EB4CEA">
          <w:rPr>
            <w:noProof/>
            <w:webHidden/>
          </w:rPr>
          <w:tab/>
        </w:r>
        <w:r w:rsidR="00EB4CEA">
          <w:rPr>
            <w:noProof/>
            <w:webHidden/>
          </w:rPr>
          <w:fldChar w:fldCharType="begin"/>
        </w:r>
        <w:r w:rsidR="00EB4CEA">
          <w:rPr>
            <w:noProof/>
            <w:webHidden/>
          </w:rPr>
          <w:instrText xml:space="preserve"> PAGEREF _Toc155364315 \h </w:instrText>
        </w:r>
        <w:r w:rsidR="00EB4CEA">
          <w:rPr>
            <w:noProof/>
            <w:webHidden/>
          </w:rPr>
        </w:r>
        <w:r w:rsidR="00EB4CEA">
          <w:rPr>
            <w:noProof/>
            <w:webHidden/>
          </w:rPr>
          <w:fldChar w:fldCharType="separate"/>
        </w:r>
        <w:r w:rsidR="00EB4CEA">
          <w:rPr>
            <w:noProof/>
            <w:webHidden/>
          </w:rPr>
          <w:t>4</w:t>
        </w:r>
        <w:r w:rsidR="00EB4CEA">
          <w:rPr>
            <w:noProof/>
            <w:webHidden/>
          </w:rPr>
          <w:fldChar w:fldCharType="end"/>
        </w:r>
      </w:hyperlink>
    </w:p>
    <w:p w14:paraId="2E4D86E3" w14:textId="6E8E2064" w:rsidR="00EB4CEA" w:rsidRDefault="004856CD">
      <w:pPr>
        <w:pStyle w:val="TOC1"/>
        <w:rPr>
          <w:rFonts w:eastAsiaTheme="minorEastAsia"/>
          <w:b w:val="0"/>
          <w:caps w:val="0"/>
          <w:noProof/>
          <w:kern w:val="2"/>
          <w:sz w:val="24"/>
          <w:szCs w:val="24"/>
          <w:lang w:val="en-US" w:eastAsia="en-US" w:bidi="ar-SA"/>
          <w14:ligatures w14:val="standardContextual"/>
        </w:rPr>
      </w:pPr>
      <w:hyperlink w:anchor="_Toc155364316" w:history="1">
        <w:r w:rsidR="00EB4CEA" w:rsidRPr="00712248">
          <w:rPr>
            <w:rStyle w:val="Hyperlink"/>
            <w:noProof/>
          </w:rPr>
          <w:t>Opće odredbe</w:t>
        </w:r>
        <w:r w:rsidR="00EB4CEA">
          <w:rPr>
            <w:noProof/>
            <w:webHidden/>
          </w:rPr>
          <w:tab/>
        </w:r>
        <w:r w:rsidR="00EB4CEA">
          <w:rPr>
            <w:noProof/>
            <w:webHidden/>
          </w:rPr>
          <w:fldChar w:fldCharType="begin"/>
        </w:r>
        <w:r w:rsidR="00EB4CEA">
          <w:rPr>
            <w:noProof/>
            <w:webHidden/>
          </w:rPr>
          <w:instrText xml:space="preserve"> PAGEREF _Toc155364316 \h </w:instrText>
        </w:r>
        <w:r w:rsidR="00EB4CEA">
          <w:rPr>
            <w:noProof/>
            <w:webHidden/>
          </w:rPr>
        </w:r>
        <w:r w:rsidR="00EB4CEA">
          <w:rPr>
            <w:noProof/>
            <w:webHidden/>
          </w:rPr>
          <w:fldChar w:fldCharType="separate"/>
        </w:r>
        <w:r w:rsidR="00EB4CEA">
          <w:rPr>
            <w:noProof/>
            <w:webHidden/>
          </w:rPr>
          <w:t>5</w:t>
        </w:r>
        <w:r w:rsidR="00EB4CEA">
          <w:rPr>
            <w:noProof/>
            <w:webHidden/>
          </w:rPr>
          <w:fldChar w:fldCharType="end"/>
        </w:r>
      </w:hyperlink>
    </w:p>
    <w:p w14:paraId="6F3C8795" w14:textId="22D47C01"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17" w:history="1">
        <w:r w:rsidR="00EB4CEA" w:rsidRPr="00712248">
          <w:rPr>
            <w:rStyle w:val="Hyperlink"/>
            <w:noProof/>
          </w:rPr>
          <w:t>Usklađenost sa zakonima</w:t>
        </w:r>
        <w:r w:rsidR="00EB4CEA">
          <w:rPr>
            <w:noProof/>
            <w:webHidden/>
          </w:rPr>
          <w:tab/>
        </w:r>
        <w:r w:rsidR="00EB4CEA">
          <w:rPr>
            <w:noProof/>
            <w:webHidden/>
          </w:rPr>
          <w:fldChar w:fldCharType="begin"/>
        </w:r>
        <w:r w:rsidR="00EB4CEA">
          <w:rPr>
            <w:noProof/>
            <w:webHidden/>
          </w:rPr>
          <w:instrText xml:space="preserve"> PAGEREF _Toc155364317 \h </w:instrText>
        </w:r>
        <w:r w:rsidR="00EB4CEA">
          <w:rPr>
            <w:noProof/>
            <w:webHidden/>
          </w:rPr>
        </w:r>
        <w:r w:rsidR="00EB4CEA">
          <w:rPr>
            <w:noProof/>
            <w:webHidden/>
          </w:rPr>
          <w:fldChar w:fldCharType="separate"/>
        </w:r>
        <w:r w:rsidR="00EB4CEA">
          <w:rPr>
            <w:noProof/>
            <w:webHidden/>
          </w:rPr>
          <w:t>5</w:t>
        </w:r>
        <w:r w:rsidR="00EB4CEA">
          <w:rPr>
            <w:noProof/>
            <w:webHidden/>
          </w:rPr>
          <w:fldChar w:fldCharType="end"/>
        </w:r>
      </w:hyperlink>
    </w:p>
    <w:p w14:paraId="002A4629" w14:textId="348C13BA" w:rsidR="00EB4CEA" w:rsidRDefault="004856CD">
      <w:pPr>
        <w:pStyle w:val="TOC1"/>
        <w:rPr>
          <w:rFonts w:eastAsiaTheme="minorEastAsia"/>
          <w:b w:val="0"/>
          <w:caps w:val="0"/>
          <w:noProof/>
          <w:kern w:val="2"/>
          <w:sz w:val="24"/>
          <w:szCs w:val="24"/>
          <w:lang w:val="en-US" w:eastAsia="en-US" w:bidi="ar-SA"/>
          <w14:ligatures w14:val="standardContextual"/>
        </w:rPr>
      </w:pPr>
      <w:hyperlink w:anchor="_Toc155364318" w:history="1">
        <w:r w:rsidR="00EB4CEA" w:rsidRPr="00712248">
          <w:rPr>
            <w:rStyle w:val="Hyperlink"/>
            <w:noProof/>
          </w:rPr>
          <w:t>Odredbe o zaštiti osobnih podataka</w:t>
        </w:r>
        <w:r w:rsidR="00EB4CEA">
          <w:rPr>
            <w:noProof/>
            <w:webHidden/>
          </w:rPr>
          <w:tab/>
        </w:r>
        <w:r w:rsidR="00EB4CEA">
          <w:rPr>
            <w:noProof/>
            <w:webHidden/>
          </w:rPr>
          <w:fldChar w:fldCharType="begin"/>
        </w:r>
        <w:r w:rsidR="00EB4CEA">
          <w:rPr>
            <w:noProof/>
            <w:webHidden/>
          </w:rPr>
          <w:instrText xml:space="preserve"> PAGEREF _Toc155364318 \h </w:instrText>
        </w:r>
        <w:r w:rsidR="00EB4CEA">
          <w:rPr>
            <w:noProof/>
            <w:webHidden/>
          </w:rPr>
        </w:r>
        <w:r w:rsidR="00EB4CEA">
          <w:rPr>
            <w:noProof/>
            <w:webHidden/>
          </w:rPr>
          <w:fldChar w:fldCharType="separate"/>
        </w:r>
        <w:r w:rsidR="00EB4CEA">
          <w:rPr>
            <w:noProof/>
            <w:webHidden/>
          </w:rPr>
          <w:t>5</w:t>
        </w:r>
        <w:r w:rsidR="00EB4CEA">
          <w:rPr>
            <w:noProof/>
            <w:webHidden/>
          </w:rPr>
          <w:fldChar w:fldCharType="end"/>
        </w:r>
      </w:hyperlink>
    </w:p>
    <w:p w14:paraId="70D23D14" w14:textId="74513D7C"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19" w:history="1">
        <w:r w:rsidR="00EB4CEA" w:rsidRPr="00712248">
          <w:rPr>
            <w:rStyle w:val="Hyperlink"/>
            <w:noProof/>
          </w:rPr>
          <w:t>Opseg</w:t>
        </w:r>
        <w:r w:rsidR="00EB4CEA">
          <w:rPr>
            <w:noProof/>
            <w:webHidden/>
          </w:rPr>
          <w:tab/>
        </w:r>
        <w:r w:rsidR="00EB4CEA">
          <w:rPr>
            <w:noProof/>
            <w:webHidden/>
          </w:rPr>
          <w:fldChar w:fldCharType="begin"/>
        </w:r>
        <w:r w:rsidR="00EB4CEA">
          <w:rPr>
            <w:noProof/>
            <w:webHidden/>
          </w:rPr>
          <w:instrText xml:space="preserve"> PAGEREF _Toc155364319 \h </w:instrText>
        </w:r>
        <w:r w:rsidR="00EB4CEA">
          <w:rPr>
            <w:noProof/>
            <w:webHidden/>
          </w:rPr>
        </w:r>
        <w:r w:rsidR="00EB4CEA">
          <w:rPr>
            <w:noProof/>
            <w:webHidden/>
          </w:rPr>
          <w:fldChar w:fldCharType="separate"/>
        </w:r>
        <w:r w:rsidR="00EB4CEA">
          <w:rPr>
            <w:noProof/>
            <w:webHidden/>
          </w:rPr>
          <w:t>5</w:t>
        </w:r>
        <w:r w:rsidR="00EB4CEA">
          <w:rPr>
            <w:noProof/>
            <w:webHidden/>
          </w:rPr>
          <w:fldChar w:fldCharType="end"/>
        </w:r>
      </w:hyperlink>
    </w:p>
    <w:p w14:paraId="4C7E0C39" w14:textId="23C6FD86"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20" w:history="1">
        <w:r w:rsidR="00EB4CEA" w:rsidRPr="00712248">
          <w:rPr>
            <w:rStyle w:val="Hyperlink"/>
            <w:noProof/>
          </w:rPr>
          <w:t>Priroda obrade podataka; Autorsko pravo</w:t>
        </w:r>
        <w:r w:rsidR="00EB4CEA">
          <w:rPr>
            <w:noProof/>
            <w:webHidden/>
          </w:rPr>
          <w:tab/>
        </w:r>
        <w:r w:rsidR="00EB4CEA">
          <w:rPr>
            <w:noProof/>
            <w:webHidden/>
          </w:rPr>
          <w:fldChar w:fldCharType="begin"/>
        </w:r>
        <w:r w:rsidR="00EB4CEA">
          <w:rPr>
            <w:noProof/>
            <w:webHidden/>
          </w:rPr>
          <w:instrText xml:space="preserve"> PAGEREF _Toc155364320 \h </w:instrText>
        </w:r>
        <w:r w:rsidR="00EB4CEA">
          <w:rPr>
            <w:noProof/>
            <w:webHidden/>
          </w:rPr>
        </w:r>
        <w:r w:rsidR="00EB4CEA">
          <w:rPr>
            <w:noProof/>
            <w:webHidden/>
          </w:rPr>
          <w:fldChar w:fldCharType="separate"/>
        </w:r>
        <w:r w:rsidR="00EB4CEA">
          <w:rPr>
            <w:noProof/>
            <w:webHidden/>
          </w:rPr>
          <w:t>5</w:t>
        </w:r>
        <w:r w:rsidR="00EB4CEA">
          <w:rPr>
            <w:noProof/>
            <w:webHidden/>
          </w:rPr>
          <w:fldChar w:fldCharType="end"/>
        </w:r>
      </w:hyperlink>
    </w:p>
    <w:p w14:paraId="1AA7B469" w14:textId="5071939B"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21" w:history="1">
        <w:r w:rsidR="00EB4CEA" w:rsidRPr="00712248">
          <w:rPr>
            <w:rStyle w:val="Hyperlink"/>
            <w:noProof/>
          </w:rPr>
          <w:t>Otkrivanje obrađenih podataka</w:t>
        </w:r>
        <w:r w:rsidR="00EB4CEA">
          <w:rPr>
            <w:noProof/>
            <w:webHidden/>
          </w:rPr>
          <w:tab/>
        </w:r>
        <w:r w:rsidR="00EB4CEA">
          <w:rPr>
            <w:noProof/>
            <w:webHidden/>
          </w:rPr>
          <w:fldChar w:fldCharType="begin"/>
        </w:r>
        <w:r w:rsidR="00EB4CEA">
          <w:rPr>
            <w:noProof/>
            <w:webHidden/>
          </w:rPr>
          <w:instrText xml:space="preserve"> PAGEREF _Toc155364321 \h </w:instrText>
        </w:r>
        <w:r w:rsidR="00EB4CEA">
          <w:rPr>
            <w:noProof/>
            <w:webHidden/>
          </w:rPr>
        </w:r>
        <w:r w:rsidR="00EB4CEA">
          <w:rPr>
            <w:noProof/>
            <w:webHidden/>
          </w:rPr>
          <w:fldChar w:fldCharType="separate"/>
        </w:r>
        <w:r w:rsidR="00EB4CEA">
          <w:rPr>
            <w:noProof/>
            <w:webHidden/>
          </w:rPr>
          <w:t>6</w:t>
        </w:r>
        <w:r w:rsidR="00EB4CEA">
          <w:rPr>
            <w:noProof/>
            <w:webHidden/>
          </w:rPr>
          <w:fldChar w:fldCharType="end"/>
        </w:r>
      </w:hyperlink>
    </w:p>
    <w:p w14:paraId="2EC0E17C" w14:textId="78E9D637"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22" w:history="1">
        <w:r w:rsidR="00EB4CEA" w:rsidRPr="00712248">
          <w:rPr>
            <w:rStyle w:val="Hyperlink"/>
            <w:noProof/>
          </w:rPr>
          <w:t>Obrada osobnih podataka; GDPR</w:t>
        </w:r>
        <w:r w:rsidR="00EB4CEA">
          <w:rPr>
            <w:noProof/>
            <w:webHidden/>
          </w:rPr>
          <w:tab/>
        </w:r>
        <w:r w:rsidR="00EB4CEA">
          <w:rPr>
            <w:noProof/>
            <w:webHidden/>
          </w:rPr>
          <w:fldChar w:fldCharType="begin"/>
        </w:r>
        <w:r w:rsidR="00EB4CEA">
          <w:rPr>
            <w:noProof/>
            <w:webHidden/>
          </w:rPr>
          <w:instrText xml:space="preserve"> PAGEREF _Toc155364322 \h </w:instrText>
        </w:r>
        <w:r w:rsidR="00EB4CEA">
          <w:rPr>
            <w:noProof/>
            <w:webHidden/>
          </w:rPr>
        </w:r>
        <w:r w:rsidR="00EB4CEA">
          <w:rPr>
            <w:noProof/>
            <w:webHidden/>
          </w:rPr>
          <w:fldChar w:fldCharType="separate"/>
        </w:r>
        <w:r w:rsidR="00EB4CEA">
          <w:rPr>
            <w:noProof/>
            <w:webHidden/>
          </w:rPr>
          <w:t>7</w:t>
        </w:r>
        <w:r w:rsidR="00EB4CEA">
          <w:rPr>
            <w:noProof/>
            <w:webHidden/>
          </w:rPr>
          <w:fldChar w:fldCharType="end"/>
        </w:r>
      </w:hyperlink>
    </w:p>
    <w:p w14:paraId="38971482" w14:textId="23C32F5B"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23" w:history="1">
        <w:r w:rsidR="00EB4CEA" w:rsidRPr="00712248">
          <w:rPr>
            <w:rStyle w:val="Hyperlink"/>
            <w:noProof/>
          </w:rPr>
          <w:t>Sigurnost podataka</w:t>
        </w:r>
        <w:r w:rsidR="00EB4CEA">
          <w:rPr>
            <w:noProof/>
            <w:webHidden/>
          </w:rPr>
          <w:tab/>
        </w:r>
        <w:r w:rsidR="00EB4CEA">
          <w:rPr>
            <w:noProof/>
            <w:webHidden/>
          </w:rPr>
          <w:fldChar w:fldCharType="begin"/>
        </w:r>
        <w:r w:rsidR="00EB4CEA">
          <w:rPr>
            <w:noProof/>
            <w:webHidden/>
          </w:rPr>
          <w:instrText xml:space="preserve"> PAGEREF _Toc155364323 \h </w:instrText>
        </w:r>
        <w:r w:rsidR="00EB4CEA">
          <w:rPr>
            <w:noProof/>
            <w:webHidden/>
          </w:rPr>
        </w:r>
        <w:r w:rsidR="00EB4CEA">
          <w:rPr>
            <w:noProof/>
            <w:webHidden/>
          </w:rPr>
          <w:fldChar w:fldCharType="separate"/>
        </w:r>
        <w:r w:rsidR="00EB4CEA">
          <w:rPr>
            <w:noProof/>
            <w:webHidden/>
          </w:rPr>
          <w:t>8</w:t>
        </w:r>
        <w:r w:rsidR="00EB4CEA">
          <w:rPr>
            <w:noProof/>
            <w:webHidden/>
          </w:rPr>
          <w:fldChar w:fldCharType="end"/>
        </w:r>
      </w:hyperlink>
    </w:p>
    <w:p w14:paraId="16FA9D7D" w14:textId="74251A10"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24" w:history="1">
        <w:r w:rsidR="00EB4CEA" w:rsidRPr="00712248">
          <w:rPr>
            <w:rStyle w:val="Hyperlink"/>
            <w:noProof/>
          </w:rPr>
          <w:t>Obavijest o sigurnosnom incidentu</w:t>
        </w:r>
        <w:r w:rsidR="00EB4CEA">
          <w:rPr>
            <w:noProof/>
            <w:webHidden/>
          </w:rPr>
          <w:tab/>
        </w:r>
        <w:r w:rsidR="00EB4CEA">
          <w:rPr>
            <w:noProof/>
            <w:webHidden/>
          </w:rPr>
          <w:fldChar w:fldCharType="begin"/>
        </w:r>
        <w:r w:rsidR="00EB4CEA">
          <w:rPr>
            <w:noProof/>
            <w:webHidden/>
          </w:rPr>
          <w:instrText xml:space="preserve"> PAGEREF _Toc155364324 \h </w:instrText>
        </w:r>
        <w:r w:rsidR="00EB4CEA">
          <w:rPr>
            <w:noProof/>
            <w:webHidden/>
          </w:rPr>
        </w:r>
        <w:r w:rsidR="00EB4CEA">
          <w:rPr>
            <w:noProof/>
            <w:webHidden/>
          </w:rPr>
          <w:fldChar w:fldCharType="separate"/>
        </w:r>
        <w:r w:rsidR="00EB4CEA">
          <w:rPr>
            <w:noProof/>
            <w:webHidden/>
          </w:rPr>
          <w:t>9</w:t>
        </w:r>
        <w:r w:rsidR="00EB4CEA">
          <w:rPr>
            <w:noProof/>
            <w:webHidden/>
          </w:rPr>
          <w:fldChar w:fldCharType="end"/>
        </w:r>
      </w:hyperlink>
    </w:p>
    <w:p w14:paraId="27788B38" w14:textId="35A2B918"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25" w:history="1">
        <w:r w:rsidR="00EB4CEA" w:rsidRPr="00712248">
          <w:rPr>
            <w:rStyle w:val="Hyperlink"/>
            <w:noProof/>
          </w:rPr>
          <w:t>Prijenosi i mjesto podataka</w:t>
        </w:r>
        <w:r w:rsidR="00EB4CEA">
          <w:rPr>
            <w:noProof/>
            <w:webHidden/>
          </w:rPr>
          <w:tab/>
        </w:r>
        <w:r w:rsidR="00EB4CEA">
          <w:rPr>
            <w:noProof/>
            <w:webHidden/>
          </w:rPr>
          <w:fldChar w:fldCharType="begin"/>
        </w:r>
        <w:r w:rsidR="00EB4CEA">
          <w:rPr>
            <w:noProof/>
            <w:webHidden/>
          </w:rPr>
          <w:instrText xml:space="preserve"> PAGEREF _Toc155364325 \h </w:instrText>
        </w:r>
        <w:r w:rsidR="00EB4CEA">
          <w:rPr>
            <w:noProof/>
            <w:webHidden/>
          </w:rPr>
        </w:r>
        <w:r w:rsidR="00EB4CEA">
          <w:rPr>
            <w:noProof/>
            <w:webHidden/>
          </w:rPr>
          <w:fldChar w:fldCharType="separate"/>
        </w:r>
        <w:r w:rsidR="00EB4CEA">
          <w:rPr>
            <w:noProof/>
            <w:webHidden/>
          </w:rPr>
          <w:t>10</w:t>
        </w:r>
        <w:r w:rsidR="00EB4CEA">
          <w:rPr>
            <w:noProof/>
            <w:webHidden/>
          </w:rPr>
          <w:fldChar w:fldCharType="end"/>
        </w:r>
      </w:hyperlink>
    </w:p>
    <w:p w14:paraId="5681AFC5" w14:textId="4CF9A37F"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26" w:history="1">
        <w:r w:rsidR="00EB4CEA" w:rsidRPr="00712248">
          <w:rPr>
            <w:rStyle w:val="Hyperlink"/>
            <w:noProof/>
          </w:rPr>
          <w:t>Zadržavanje i brisanje podataka</w:t>
        </w:r>
        <w:r w:rsidR="00EB4CEA">
          <w:rPr>
            <w:noProof/>
            <w:webHidden/>
          </w:rPr>
          <w:tab/>
        </w:r>
        <w:r w:rsidR="00EB4CEA">
          <w:rPr>
            <w:noProof/>
            <w:webHidden/>
          </w:rPr>
          <w:fldChar w:fldCharType="begin"/>
        </w:r>
        <w:r w:rsidR="00EB4CEA">
          <w:rPr>
            <w:noProof/>
            <w:webHidden/>
          </w:rPr>
          <w:instrText xml:space="preserve"> PAGEREF _Toc155364326 \h </w:instrText>
        </w:r>
        <w:r w:rsidR="00EB4CEA">
          <w:rPr>
            <w:noProof/>
            <w:webHidden/>
          </w:rPr>
        </w:r>
        <w:r w:rsidR="00EB4CEA">
          <w:rPr>
            <w:noProof/>
            <w:webHidden/>
          </w:rPr>
          <w:fldChar w:fldCharType="separate"/>
        </w:r>
        <w:r w:rsidR="00EB4CEA">
          <w:rPr>
            <w:noProof/>
            <w:webHidden/>
          </w:rPr>
          <w:t>10</w:t>
        </w:r>
        <w:r w:rsidR="00EB4CEA">
          <w:rPr>
            <w:noProof/>
            <w:webHidden/>
          </w:rPr>
          <w:fldChar w:fldCharType="end"/>
        </w:r>
      </w:hyperlink>
    </w:p>
    <w:p w14:paraId="4840FCE5" w14:textId="081363D9"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27" w:history="1">
        <w:r w:rsidR="00EB4CEA" w:rsidRPr="00712248">
          <w:rPr>
            <w:rStyle w:val="Hyperlink"/>
            <w:noProof/>
          </w:rPr>
          <w:t>Obveza čuvanja povjerljivosti izvršitelja obrade podataka</w:t>
        </w:r>
        <w:r w:rsidR="00EB4CEA">
          <w:rPr>
            <w:noProof/>
            <w:webHidden/>
          </w:rPr>
          <w:tab/>
        </w:r>
        <w:r w:rsidR="00EB4CEA">
          <w:rPr>
            <w:noProof/>
            <w:webHidden/>
          </w:rPr>
          <w:fldChar w:fldCharType="begin"/>
        </w:r>
        <w:r w:rsidR="00EB4CEA">
          <w:rPr>
            <w:noProof/>
            <w:webHidden/>
          </w:rPr>
          <w:instrText xml:space="preserve"> PAGEREF _Toc155364327 \h </w:instrText>
        </w:r>
        <w:r w:rsidR="00EB4CEA">
          <w:rPr>
            <w:noProof/>
            <w:webHidden/>
          </w:rPr>
        </w:r>
        <w:r w:rsidR="00EB4CEA">
          <w:rPr>
            <w:noProof/>
            <w:webHidden/>
          </w:rPr>
          <w:fldChar w:fldCharType="separate"/>
        </w:r>
        <w:r w:rsidR="00EB4CEA">
          <w:rPr>
            <w:noProof/>
            <w:webHidden/>
          </w:rPr>
          <w:t>10</w:t>
        </w:r>
        <w:r w:rsidR="00EB4CEA">
          <w:rPr>
            <w:noProof/>
            <w:webHidden/>
          </w:rPr>
          <w:fldChar w:fldCharType="end"/>
        </w:r>
      </w:hyperlink>
    </w:p>
    <w:p w14:paraId="0032BF5A" w14:textId="2375A35C"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28" w:history="1">
        <w:r w:rsidR="00EB4CEA" w:rsidRPr="00712248">
          <w:rPr>
            <w:rStyle w:val="Hyperlink"/>
            <w:noProof/>
          </w:rPr>
          <w:t>Obavijest o upotrebi Podizvršitelja obrade i nadzor te upotrebe</w:t>
        </w:r>
        <w:r w:rsidR="00EB4CEA">
          <w:rPr>
            <w:noProof/>
            <w:webHidden/>
          </w:rPr>
          <w:tab/>
        </w:r>
        <w:r w:rsidR="00EB4CEA">
          <w:rPr>
            <w:noProof/>
            <w:webHidden/>
          </w:rPr>
          <w:fldChar w:fldCharType="begin"/>
        </w:r>
        <w:r w:rsidR="00EB4CEA">
          <w:rPr>
            <w:noProof/>
            <w:webHidden/>
          </w:rPr>
          <w:instrText xml:space="preserve"> PAGEREF _Toc155364328 \h </w:instrText>
        </w:r>
        <w:r w:rsidR="00EB4CEA">
          <w:rPr>
            <w:noProof/>
            <w:webHidden/>
          </w:rPr>
        </w:r>
        <w:r w:rsidR="00EB4CEA">
          <w:rPr>
            <w:noProof/>
            <w:webHidden/>
          </w:rPr>
          <w:fldChar w:fldCharType="separate"/>
        </w:r>
        <w:r w:rsidR="00EB4CEA">
          <w:rPr>
            <w:noProof/>
            <w:webHidden/>
          </w:rPr>
          <w:t>10</w:t>
        </w:r>
        <w:r w:rsidR="00EB4CEA">
          <w:rPr>
            <w:noProof/>
            <w:webHidden/>
          </w:rPr>
          <w:fldChar w:fldCharType="end"/>
        </w:r>
      </w:hyperlink>
    </w:p>
    <w:p w14:paraId="35E39139" w14:textId="5EB514B5"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29" w:history="1">
        <w:r w:rsidR="00EB4CEA" w:rsidRPr="00712248">
          <w:rPr>
            <w:rStyle w:val="Hyperlink"/>
            <w:noProof/>
          </w:rPr>
          <w:t>Obrazovne ustanove</w:t>
        </w:r>
        <w:r w:rsidR="00EB4CEA">
          <w:rPr>
            <w:noProof/>
            <w:webHidden/>
          </w:rPr>
          <w:tab/>
        </w:r>
        <w:r w:rsidR="00EB4CEA">
          <w:rPr>
            <w:noProof/>
            <w:webHidden/>
          </w:rPr>
          <w:fldChar w:fldCharType="begin"/>
        </w:r>
        <w:r w:rsidR="00EB4CEA">
          <w:rPr>
            <w:noProof/>
            <w:webHidden/>
          </w:rPr>
          <w:instrText xml:space="preserve"> PAGEREF _Toc155364329 \h </w:instrText>
        </w:r>
        <w:r w:rsidR="00EB4CEA">
          <w:rPr>
            <w:noProof/>
            <w:webHidden/>
          </w:rPr>
        </w:r>
        <w:r w:rsidR="00EB4CEA">
          <w:rPr>
            <w:noProof/>
            <w:webHidden/>
          </w:rPr>
          <w:fldChar w:fldCharType="separate"/>
        </w:r>
        <w:r w:rsidR="00EB4CEA">
          <w:rPr>
            <w:noProof/>
            <w:webHidden/>
          </w:rPr>
          <w:t>11</w:t>
        </w:r>
        <w:r w:rsidR="00EB4CEA">
          <w:rPr>
            <w:noProof/>
            <w:webHidden/>
          </w:rPr>
          <w:fldChar w:fldCharType="end"/>
        </w:r>
      </w:hyperlink>
    </w:p>
    <w:p w14:paraId="76471404" w14:textId="5622DEDD"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30" w:history="1">
        <w:r w:rsidR="00EB4CEA" w:rsidRPr="00712248">
          <w:rPr>
            <w:rStyle w:val="Hyperlink"/>
            <w:noProof/>
          </w:rPr>
          <w:t>Ugovor s CJIS klijentom</w:t>
        </w:r>
        <w:r w:rsidR="00EB4CEA">
          <w:rPr>
            <w:noProof/>
            <w:webHidden/>
          </w:rPr>
          <w:tab/>
        </w:r>
        <w:r w:rsidR="00EB4CEA">
          <w:rPr>
            <w:noProof/>
            <w:webHidden/>
          </w:rPr>
          <w:fldChar w:fldCharType="begin"/>
        </w:r>
        <w:r w:rsidR="00EB4CEA">
          <w:rPr>
            <w:noProof/>
            <w:webHidden/>
          </w:rPr>
          <w:instrText xml:space="preserve"> PAGEREF _Toc155364330 \h </w:instrText>
        </w:r>
        <w:r w:rsidR="00EB4CEA">
          <w:rPr>
            <w:noProof/>
            <w:webHidden/>
          </w:rPr>
        </w:r>
        <w:r w:rsidR="00EB4CEA">
          <w:rPr>
            <w:noProof/>
            <w:webHidden/>
          </w:rPr>
          <w:fldChar w:fldCharType="separate"/>
        </w:r>
        <w:r w:rsidR="00EB4CEA">
          <w:rPr>
            <w:noProof/>
            <w:webHidden/>
          </w:rPr>
          <w:t>11</w:t>
        </w:r>
        <w:r w:rsidR="00EB4CEA">
          <w:rPr>
            <w:noProof/>
            <w:webHidden/>
          </w:rPr>
          <w:fldChar w:fldCharType="end"/>
        </w:r>
      </w:hyperlink>
    </w:p>
    <w:p w14:paraId="1FD7E3A7" w14:textId="530C2326"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31" w:history="1">
        <w:r w:rsidR="00EB4CEA" w:rsidRPr="00712248">
          <w:rPr>
            <w:rStyle w:val="Hyperlink"/>
            <w:noProof/>
          </w:rPr>
          <w:t>HIPAA poslovni suradnik</w:t>
        </w:r>
        <w:r w:rsidR="00EB4CEA">
          <w:rPr>
            <w:noProof/>
            <w:webHidden/>
          </w:rPr>
          <w:tab/>
        </w:r>
        <w:r w:rsidR="00EB4CEA">
          <w:rPr>
            <w:noProof/>
            <w:webHidden/>
          </w:rPr>
          <w:fldChar w:fldCharType="begin"/>
        </w:r>
        <w:r w:rsidR="00EB4CEA">
          <w:rPr>
            <w:noProof/>
            <w:webHidden/>
          </w:rPr>
          <w:instrText xml:space="preserve"> PAGEREF _Toc155364331 \h </w:instrText>
        </w:r>
        <w:r w:rsidR="00EB4CEA">
          <w:rPr>
            <w:noProof/>
            <w:webHidden/>
          </w:rPr>
        </w:r>
        <w:r w:rsidR="00EB4CEA">
          <w:rPr>
            <w:noProof/>
            <w:webHidden/>
          </w:rPr>
          <w:fldChar w:fldCharType="separate"/>
        </w:r>
        <w:r w:rsidR="00EB4CEA">
          <w:rPr>
            <w:noProof/>
            <w:webHidden/>
          </w:rPr>
          <w:t>11</w:t>
        </w:r>
        <w:r w:rsidR="00EB4CEA">
          <w:rPr>
            <w:noProof/>
            <w:webHidden/>
          </w:rPr>
          <w:fldChar w:fldCharType="end"/>
        </w:r>
      </w:hyperlink>
    </w:p>
    <w:p w14:paraId="38453D6F" w14:textId="49EB302C"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32" w:history="1">
        <w:r w:rsidR="00EB4CEA" w:rsidRPr="00712248">
          <w:rPr>
            <w:rStyle w:val="Hyperlink"/>
            <w:noProof/>
          </w:rPr>
          <w:t>Telekomunikacijski podaci</w:t>
        </w:r>
        <w:r w:rsidR="00EB4CEA">
          <w:rPr>
            <w:noProof/>
            <w:webHidden/>
          </w:rPr>
          <w:tab/>
        </w:r>
        <w:r w:rsidR="00EB4CEA">
          <w:rPr>
            <w:noProof/>
            <w:webHidden/>
          </w:rPr>
          <w:fldChar w:fldCharType="begin"/>
        </w:r>
        <w:r w:rsidR="00EB4CEA">
          <w:rPr>
            <w:noProof/>
            <w:webHidden/>
          </w:rPr>
          <w:instrText xml:space="preserve"> PAGEREF _Toc155364332 \h </w:instrText>
        </w:r>
        <w:r w:rsidR="00EB4CEA">
          <w:rPr>
            <w:noProof/>
            <w:webHidden/>
          </w:rPr>
        </w:r>
        <w:r w:rsidR="00EB4CEA">
          <w:rPr>
            <w:noProof/>
            <w:webHidden/>
          </w:rPr>
          <w:fldChar w:fldCharType="separate"/>
        </w:r>
        <w:r w:rsidR="00EB4CEA">
          <w:rPr>
            <w:noProof/>
            <w:webHidden/>
          </w:rPr>
          <w:t>12</w:t>
        </w:r>
        <w:r w:rsidR="00EB4CEA">
          <w:rPr>
            <w:noProof/>
            <w:webHidden/>
          </w:rPr>
          <w:fldChar w:fldCharType="end"/>
        </w:r>
      </w:hyperlink>
    </w:p>
    <w:p w14:paraId="535294E7" w14:textId="0A41A72D"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33" w:history="1">
        <w:r w:rsidR="00EB4CEA" w:rsidRPr="00712248">
          <w:rPr>
            <w:rStyle w:val="Hyperlink"/>
            <w:noProof/>
          </w:rPr>
          <w:t>Kalifornijski zakon o zaštiti privatnosti potrošača (CCPA)</w:t>
        </w:r>
        <w:r w:rsidR="00EB4CEA">
          <w:rPr>
            <w:noProof/>
            <w:webHidden/>
          </w:rPr>
          <w:tab/>
        </w:r>
        <w:r w:rsidR="00EB4CEA">
          <w:rPr>
            <w:noProof/>
            <w:webHidden/>
          </w:rPr>
          <w:fldChar w:fldCharType="begin"/>
        </w:r>
        <w:r w:rsidR="00EB4CEA">
          <w:rPr>
            <w:noProof/>
            <w:webHidden/>
          </w:rPr>
          <w:instrText xml:space="preserve"> PAGEREF _Toc155364333 \h </w:instrText>
        </w:r>
        <w:r w:rsidR="00EB4CEA">
          <w:rPr>
            <w:noProof/>
            <w:webHidden/>
          </w:rPr>
        </w:r>
        <w:r w:rsidR="00EB4CEA">
          <w:rPr>
            <w:noProof/>
            <w:webHidden/>
          </w:rPr>
          <w:fldChar w:fldCharType="separate"/>
        </w:r>
        <w:r w:rsidR="00EB4CEA">
          <w:rPr>
            <w:noProof/>
            <w:webHidden/>
          </w:rPr>
          <w:t>12</w:t>
        </w:r>
        <w:r w:rsidR="00EB4CEA">
          <w:rPr>
            <w:noProof/>
            <w:webHidden/>
          </w:rPr>
          <w:fldChar w:fldCharType="end"/>
        </w:r>
      </w:hyperlink>
    </w:p>
    <w:p w14:paraId="222749FF" w14:textId="4EE0279D"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34" w:history="1">
        <w:r w:rsidR="00EB4CEA" w:rsidRPr="00712248">
          <w:rPr>
            <w:rStyle w:val="Hyperlink"/>
            <w:noProof/>
          </w:rPr>
          <w:t>Biometrijski podaci</w:t>
        </w:r>
        <w:r w:rsidR="00EB4CEA">
          <w:rPr>
            <w:noProof/>
            <w:webHidden/>
          </w:rPr>
          <w:tab/>
        </w:r>
        <w:r w:rsidR="00EB4CEA">
          <w:rPr>
            <w:noProof/>
            <w:webHidden/>
          </w:rPr>
          <w:fldChar w:fldCharType="begin"/>
        </w:r>
        <w:r w:rsidR="00EB4CEA">
          <w:rPr>
            <w:noProof/>
            <w:webHidden/>
          </w:rPr>
          <w:instrText xml:space="preserve"> PAGEREF _Toc155364334 \h </w:instrText>
        </w:r>
        <w:r w:rsidR="00EB4CEA">
          <w:rPr>
            <w:noProof/>
            <w:webHidden/>
          </w:rPr>
        </w:r>
        <w:r w:rsidR="00EB4CEA">
          <w:rPr>
            <w:noProof/>
            <w:webHidden/>
          </w:rPr>
          <w:fldChar w:fldCharType="separate"/>
        </w:r>
        <w:r w:rsidR="00EB4CEA">
          <w:rPr>
            <w:noProof/>
            <w:webHidden/>
          </w:rPr>
          <w:t>12</w:t>
        </w:r>
        <w:r w:rsidR="00EB4CEA">
          <w:rPr>
            <w:noProof/>
            <w:webHidden/>
          </w:rPr>
          <w:fldChar w:fldCharType="end"/>
        </w:r>
      </w:hyperlink>
    </w:p>
    <w:p w14:paraId="584E7A93" w14:textId="0B4B00E2"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35" w:history="1">
        <w:r w:rsidR="00EB4CEA" w:rsidRPr="00712248">
          <w:rPr>
            <w:rStyle w:val="Hyperlink"/>
            <w:noProof/>
          </w:rPr>
          <w:t>Dodatne profesionalne usluge</w:t>
        </w:r>
        <w:r w:rsidR="00EB4CEA">
          <w:rPr>
            <w:noProof/>
            <w:webHidden/>
          </w:rPr>
          <w:tab/>
        </w:r>
        <w:r w:rsidR="00EB4CEA">
          <w:rPr>
            <w:noProof/>
            <w:webHidden/>
          </w:rPr>
          <w:fldChar w:fldCharType="begin"/>
        </w:r>
        <w:r w:rsidR="00EB4CEA">
          <w:rPr>
            <w:noProof/>
            <w:webHidden/>
          </w:rPr>
          <w:instrText xml:space="preserve"> PAGEREF _Toc155364335 \h </w:instrText>
        </w:r>
        <w:r w:rsidR="00EB4CEA">
          <w:rPr>
            <w:noProof/>
            <w:webHidden/>
          </w:rPr>
        </w:r>
        <w:r w:rsidR="00EB4CEA">
          <w:rPr>
            <w:noProof/>
            <w:webHidden/>
          </w:rPr>
          <w:fldChar w:fldCharType="separate"/>
        </w:r>
        <w:r w:rsidR="00EB4CEA">
          <w:rPr>
            <w:noProof/>
            <w:webHidden/>
          </w:rPr>
          <w:t>12</w:t>
        </w:r>
        <w:r w:rsidR="00EB4CEA">
          <w:rPr>
            <w:noProof/>
            <w:webHidden/>
          </w:rPr>
          <w:fldChar w:fldCharType="end"/>
        </w:r>
      </w:hyperlink>
    </w:p>
    <w:p w14:paraId="55C1496B" w14:textId="7A557EA7" w:rsidR="00EB4CEA" w:rsidRDefault="004856CD">
      <w:pPr>
        <w:pStyle w:val="TOC5"/>
        <w:tabs>
          <w:tab w:val="right" w:leader="dot" w:pos="5030"/>
        </w:tabs>
        <w:rPr>
          <w:rFonts w:eastAsiaTheme="minorEastAsia"/>
          <w:noProof/>
          <w:kern w:val="2"/>
          <w:sz w:val="24"/>
          <w:szCs w:val="24"/>
          <w:lang w:val="en-US" w:eastAsia="en-US" w:bidi="ar-SA"/>
          <w14:ligatures w14:val="standardContextual"/>
        </w:rPr>
      </w:pPr>
      <w:hyperlink w:anchor="_Toc155364336" w:history="1">
        <w:r w:rsidR="00EB4CEA" w:rsidRPr="00712248">
          <w:rPr>
            <w:rStyle w:val="Hyperlink"/>
            <w:noProof/>
          </w:rPr>
          <w:t>Kako se obratiti društvu Microsoft</w:t>
        </w:r>
        <w:r w:rsidR="00EB4CEA">
          <w:rPr>
            <w:noProof/>
            <w:webHidden/>
          </w:rPr>
          <w:tab/>
        </w:r>
        <w:r w:rsidR="00EB4CEA">
          <w:rPr>
            <w:noProof/>
            <w:webHidden/>
          </w:rPr>
          <w:fldChar w:fldCharType="begin"/>
        </w:r>
        <w:r w:rsidR="00EB4CEA">
          <w:rPr>
            <w:noProof/>
            <w:webHidden/>
          </w:rPr>
          <w:instrText xml:space="preserve"> PAGEREF _Toc155364336 \h </w:instrText>
        </w:r>
        <w:r w:rsidR="00EB4CEA">
          <w:rPr>
            <w:noProof/>
            <w:webHidden/>
          </w:rPr>
        </w:r>
        <w:r w:rsidR="00EB4CEA">
          <w:rPr>
            <w:noProof/>
            <w:webHidden/>
          </w:rPr>
          <w:fldChar w:fldCharType="separate"/>
        </w:r>
        <w:r w:rsidR="00EB4CEA">
          <w:rPr>
            <w:noProof/>
            <w:webHidden/>
          </w:rPr>
          <w:t>12</w:t>
        </w:r>
        <w:r w:rsidR="00EB4CEA">
          <w:rPr>
            <w:noProof/>
            <w:webHidden/>
          </w:rPr>
          <w:fldChar w:fldCharType="end"/>
        </w:r>
      </w:hyperlink>
    </w:p>
    <w:p w14:paraId="732A7CE9" w14:textId="7880B0AC" w:rsidR="00EB4CEA" w:rsidRDefault="004856CD">
      <w:pPr>
        <w:pStyle w:val="TOC1"/>
        <w:rPr>
          <w:rFonts w:eastAsiaTheme="minorEastAsia"/>
          <w:b w:val="0"/>
          <w:caps w:val="0"/>
          <w:noProof/>
          <w:kern w:val="2"/>
          <w:sz w:val="24"/>
          <w:szCs w:val="24"/>
          <w:lang w:val="en-US" w:eastAsia="en-US" w:bidi="ar-SA"/>
          <w14:ligatures w14:val="standardContextual"/>
        </w:rPr>
      </w:pPr>
      <w:hyperlink w:anchor="_Toc155364337" w:history="1">
        <w:r w:rsidR="00EB4CEA" w:rsidRPr="00712248">
          <w:rPr>
            <w:rStyle w:val="Hyperlink"/>
            <w:noProof/>
          </w:rPr>
          <w:t>Dodatak A – Sigurnosne mjere</w:t>
        </w:r>
        <w:r w:rsidR="00EB4CEA">
          <w:rPr>
            <w:noProof/>
            <w:webHidden/>
          </w:rPr>
          <w:tab/>
        </w:r>
        <w:r w:rsidR="00EB4CEA">
          <w:rPr>
            <w:noProof/>
            <w:webHidden/>
          </w:rPr>
          <w:fldChar w:fldCharType="begin"/>
        </w:r>
        <w:r w:rsidR="00EB4CEA">
          <w:rPr>
            <w:noProof/>
            <w:webHidden/>
          </w:rPr>
          <w:instrText xml:space="preserve"> PAGEREF _Toc155364337 \h </w:instrText>
        </w:r>
        <w:r w:rsidR="00EB4CEA">
          <w:rPr>
            <w:noProof/>
            <w:webHidden/>
          </w:rPr>
        </w:r>
        <w:r w:rsidR="00EB4CEA">
          <w:rPr>
            <w:noProof/>
            <w:webHidden/>
          </w:rPr>
          <w:fldChar w:fldCharType="separate"/>
        </w:r>
        <w:r w:rsidR="00EB4CEA">
          <w:rPr>
            <w:noProof/>
            <w:webHidden/>
          </w:rPr>
          <w:t>13</w:t>
        </w:r>
        <w:r w:rsidR="00EB4CEA">
          <w:rPr>
            <w:noProof/>
            <w:webHidden/>
          </w:rPr>
          <w:fldChar w:fldCharType="end"/>
        </w:r>
      </w:hyperlink>
    </w:p>
    <w:p w14:paraId="4006FE31" w14:textId="28979531" w:rsidR="00EB4CEA" w:rsidRDefault="004856CD">
      <w:pPr>
        <w:pStyle w:val="TOC1"/>
        <w:rPr>
          <w:rFonts w:eastAsiaTheme="minorEastAsia"/>
          <w:b w:val="0"/>
          <w:caps w:val="0"/>
          <w:noProof/>
          <w:kern w:val="2"/>
          <w:sz w:val="24"/>
          <w:szCs w:val="24"/>
          <w:lang w:val="en-US" w:eastAsia="en-US" w:bidi="ar-SA"/>
          <w14:ligatures w14:val="standardContextual"/>
        </w:rPr>
      </w:pPr>
      <w:hyperlink w:anchor="_Toc155364338" w:history="1">
        <w:r w:rsidR="00EB4CEA" w:rsidRPr="00712248">
          <w:rPr>
            <w:rStyle w:val="Hyperlink"/>
            <w:noProof/>
          </w:rPr>
          <w:t>Dodatak B – Ispitanici i kategorije osobnih podataka</w:t>
        </w:r>
        <w:r w:rsidR="00EB4CEA">
          <w:rPr>
            <w:noProof/>
            <w:webHidden/>
          </w:rPr>
          <w:tab/>
        </w:r>
        <w:r w:rsidR="00EB4CEA">
          <w:rPr>
            <w:noProof/>
            <w:webHidden/>
          </w:rPr>
          <w:fldChar w:fldCharType="begin"/>
        </w:r>
        <w:r w:rsidR="00EB4CEA">
          <w:rPr>
            <w:noProof/>
            <w:webHidden/>
          </w:rPr>
          <w:instrText xml:space="preserve"> PAGEREF _Toc155364338 \h </w:instrText>
        </w:r>
        <w:r w:rsidR="00EB4CEA">
          <w:rPr>
            <w:noProof/>
            <w:webHidden/>
          </w:rPr>
        </w:r>
        <w:r w:rsidR="00EB4CEA">
          <w:rPr>
            <w:noProof/>
            <w:webHidden/>
          </w:rPr>
          <w:fldChar w:fldCharType="separate"/>
        </w:r>
        <w:r w:rsidR="00EB4CEA">
          <w:rPr>
            <w:noProof/>
            <w:webHidden/>
          </w:rPr>
          <w:t>16</w:t>
        </w:r>
        <w:r w:rsidR="00EB4CEA">
          <w:rPr>
            <w:noProof/>
            <w:webHidden/>
          </w:rPr>
          <w:fldChar w:fldCharType="end"/>
        </w:r>
      </w:hyperlink>
    </w:p>
    <w:p w14:paraId="675267E7" w14:textId="282ACF5D" w:rsidR="00EB4CEA" w:rsidRDefault="004856CD">
      <w:pPr>
        <w:pStyle w:val="TOC1"/>
        <w:rPr>
          <w:rFonts w:eastAsiaTheme="minorEastAsia"/>
          <w:b w:val="0"/>
          <w:caps w:val="0"/>
          <w:noProof/>
          <w:kern w:val="2"/>
          <w:sz w:val="24"/>
          <w:szCs w:val="24"/>
          <w:lang w:val="en-US" w:eastAsia="en-US" w:bidi="ar-SA"/>
          <w14:ligatures w14:val="standardContextual"/>
        </w:rPr>
      </w:pPr>
      <w:hyperlink w:anchor="_Toc155364339" w:history="1">
        <w:r w:rsidR="00EB4CEA" w:rsidRPr="00712248">
          <w:rPr>
            <w:rStyle w:val="Hyperlink"/>
            <w:noProof/>
          </w:rPr>
          <w:t>Dodatak C – Dodatak o dodatnim zaštitnim mjerama</w:t>
        </w:r>
        <w:r w:rsidR="00EB4CEA">
          <w:rPr>
            <w:noProof/>
            <w:webHidden/>
          </w:rPr>
          <w:tab/>
        </w:r>
        <w:r w:rsidR="00EB4CEA">
          <w:rPr>
            <w:noProof/>
            <w:webHidden/>
          </w:rPr>
          <w:fldChar w:fldCharType="begin"/>
        </w:r>
        <w:r w:rsidR="00EB4CEA">
          <w:rPr>
            <w:noProof/>
            <w:webHidden/>
          </w:rPr>
          <w:instrText xml:space="preserve"> PAGEREF _Toc155364339 \h </w:instrText>
        </w:r>
        <w:r w:rsidR="00EB4CEA">
          <w:rPr>
            <w:noProof/>
            <w:webHidden/>
          </w:rPr>
        </w:r>
        <w:r w:rsidR="00EB4CEA">
          <w:rPr>
            <w:noProof/>
            <w:webHidden/>
          </w:rPr>
          <w:fldChar w:fldCharType="separate"/>
        </w:r>
        <w:r w:rsidR="00EB4CEA">
          <w:rPr>
            <w:noProof/>
            <w:webHidden/>
          </w:rPr>
          <w:t>18</w:t>
        </w:r>
        <w:r w:rsidR="00EB4CEA">
          <w:rPr>
            <w:noProof/>
            <w:webHidden/>
          </w:rPr>
          <w:fldChar w:fldCharType="end"/>
        </w:r>
      </w:hyperlink>
    </w:p>
    <w:p w14:paraId="5F68FB68" w14:textId="1C07BC1D" w:rsidR="00EB4CEA" w:rsidRDefault="004856CD">
      <w:pPr>
        <w:pStyle w:val="TOC1"/>
        <w:rPr>
          <w:rFonts w:eastAsiaTheme="minorEastAsia"/>
          <w:b w:val="0"/>
          <w:caps w:val="0"/>
          <w:noProof/>
          <w:kern w:val="2"/>
          <w:sz w:val="24"/>
          <w:szCs w:val="24"/>
          <w:lang w:val="en-US" w:eastAsia="en-US" w:bidi="ar-SA"/>
          <w14:ligatures w14:val="standardContextual"/>
        </w:rPr>
      </w:pPr>
      <w:hyperlink w:anchor="_Toc155364340" w:history="1">
        <w:r w:rsidR="00EB4CEA" w:rsidRPr="00712248">
          <w:rPr>
            <w:rStyle w:val="Hyperlink"/>
            <w:noProof/>
          </w:rPr>
          <w:t>Dodatak 1 – Odredbe Opće uredbe o zaštiti podataka Europske unije</w:t>
        </w:r>
        <w:r w:rsidR="00EB4CEA">
          <w:rPr>
            <w:noProof/>
            <w:webHidden/>
          </w:rPr>
          <w:tab/>
        </w:r>
        <w:r w:rsidR="00EB4CEA">
          <w:rPr>
            <w:noProof/>
            <w:webHidden/>
          </w:rPr>
          <w:fldChar w:fldCharType="begin"/>
        </w:r>
        <w:r w:rsidR="00EB4CEA">
          <w:rPr>
            <w:noProof/>
            <w:webHidden/>
          </w:rPr>
          <w:instrText xml:space="preserve"> PAGEREF _Toc155364340 \h </w:instrText>
        </w:r>
        <w:r w:rsidR="00EB4CEA">
          <w:rPr>
            <w:noProof/>
            <w:webHidden/>
          </w:rPr>
        </w:r>
        <w:r w:rsidR="00EB4CEA">
          <w:rPr>
            <w:noProof/>
            <w:webHidden/>
          </w:rPr>
          <w:fldChar w:fldCharType="separate"/>
        </w:r>
        <w:r w:rsidR="00EB4CEA">
          <w:rPr>
            <w:noProof/>
            <w:webHidden/>
          </w:rPr>
          <w:t>19</w:t>
        </w:r>
        <w:r w:rsidR="00EB4CEA">
          <w:rPr>
            <w:noProof/>
            <w:webHidden/>
          </w:rPr>
          <w:fldChar w:fldCharType="end"/>
        </w:r>
      </w:hyperlink>
    </w:p>
    <w:p w14:paraId="078B3149" w14:textId="5981B399" w:rsidR="00D70DF3" w:rsidRDefault="00A430D3" w:rsidP="002F3D6C">
      <w:pPr>
        <w:pStyle w:val="TOC1"/>
        <w:sectPr w:rsidR="00D70DF3" w:rsidSect="002271FF">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4311"/>
      <w:bookmarkStart w:id="6" w:name="Introduction"/>
      <w:r>
        <w:t>Uvod</w:t>
      </w:r>
      <w:bookmarkEnd w:id="2"/>
      <w:bookmarkEnd w:id="3"/>
      <w:bookmarkEnd w:id="4"/>
      <w:bookmarkEnd w:id="5"/>
    </w:p>
    <w:p w14:paraId="6CE39BF0" w14:textId="50F7DFB7"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Strane su suglasne da ovaj Dodatak o zaštiti osobnih podataka za Microsoftove proizvode i usluge („DPA</w:t>
      </w:r>
      <w:r w:rsidR="00F77AF7" w:rsidRPr="00F77AF7">
        <w:t>“</w:t>
      </w:r>
      <w:r>
        <w:t>) određuje njihove obveze s obzirom na obradu i sigurnost Korisničkih podataka, Podataka profesionalnih usluga i Osobnih podataka u vezi s Proizvodima i uslugama. Ovaj DPA čini sastavni dio Odredbi o proizvodima i drugim Microsoftovim ugovorima. Strane su suglasne i da, osim ako postoji zasebni ugovor o Profesionalnim uslugama, ovaj DPA regulira obradu i zaštitu Podataka o profesionalnim uslugama. Zasebne odredbe, uključujući različite odredbe o zaštiti privatnosti i</w:t>
      </w:r>
      <w:r w:rsidR="00E31C62">
        <w:t> </w:t>
      </w:r>
      <w:r>
        <w:t xml:space="preserve">sigurnosti, uređuju Klijentovu upotrebu proizvoda drugog proizvođača. </w:t>
      </w:r>
    </w:p>
    <w:p w14:paraId="0ABE2350" w14:textId="77777777" w:rsidR="0050756E" w:rsidRDefault="0050756E" w:rsidP="0050756E">
      <w:pPr>
        <w:pStyle w:val="ProductList-Body"/>
        <w:spacing w:after="120"/>
      </w:pPr>
      <w:bookmarkStart w:id="13" w:name="_Toc42764827"/>
      <w:bookmarkEnd w:id="7"/>
      <w:bookmarkEnd w:id="8"/>
      <w:bookmarkEnd w:id="9"/>
      <w:r>
        <w:t xml:space="preserve">U slučaju sukoba ili nedosljednosti između ovih Odredbi DPA-a i bilo kojih drugih odredbi u Klijentovu ugovoru o količinskom licenciranju ili drugih primjenjivih ugovora vezanih uz Proizvode i usluge („Klijentov ugovor”), prednost imaju ove Odredbe DPA-a. Odredbe DPA-a imaju jaču pravnu snagu nad proturječnim odredbama Izjave o zaštiti privatnosti tvrtke Microsoft koje se inače mogu primjenjivati na obradu Korisničkih podataka, Podataka profesionalnih usluga ili Osobnih podataka na ovdje definiran način. </w:t>
      </w:r>
    </w:p>
    <w:p w14:paraId="3B5D6B96" w14:textId="77777777" w:rsidR="0050756E" w:rsidRDefault="0050756E" w:rsidP="0050756E">
      <w:pPr>
        <w:pStyle w:val="ProductList-Body"/>
        <w:spacing w:after="120"/>
      </w:pPr>
      <w:r>
        <w:t>Microsoft ovim DPA-om preuzima obveze prema svim Klijentima s postojećim Klijentovim ugovorom. One su obvezujuće za Microsoft kad je riječ o Klijentu neovisno o (1) Odredbama o proizvodima koje su inače primjenjive na bilo koju pretplatu na Proizvod ili licencu ili (2) bilo kojem drugom ugovoru s referencom na ove Odredbe o proizvodima.</w:t>
      </w:r>
    </w:p>
    <w:p w14:paraId="5EBB00B4" w14:textId="77777777" w:rsidR="00DD6D76" w:rsidRPr="00FC77AC" w:rsidRDefault="00DD6D76" w:rsidP="00DD6D76">
      <w:pPr>
        <w:pStyle w:val="ProductList-SubSubSectionHeading"/>
        <w:spacing w:after="120"/>
        <w:outlineLvl w:val="1"/>
      </w:pPr>
      <w:bookmarkStart w:id="14" w:name="_Toc155364312"/>
      <w:r>
        <w:t>Primjenjive odredbe i ažuriranja DPA-a</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Ograničenja ažuriranja</w:t>
      </w:r>
    </w:p>
    <w:p w14:paraId="26FC633D" w14:textId="77777777" w:rsidR="00681D88" w:rsidRDefault="00681D88" w:rsidP="00681D88">
      <w:pPr>
        <w:pStyle w:val="ProductList-Body"/>
        <w:spacing w:after="120"/>
        <w:ind w:left="158"/>
      </w:pPr>
      <w:bookmarkStart w:id="15" w:name="_Hlk40343587"/>
      <w:r>
        <w:t xml:space="preserve">Kada Klijent obnovi ili kupi novu pretplatu na Proizvod ili sklapa radni nalog za Profesionalnu uslugu, primjenjuju se u tom trenutku važeće Odredbe DPA-a te se neće mijenjati tijekom Klijentove pretplate za taj Proizvod ili trajanja Profesionalne usluge. Kad Klijent stekne trajnu licencu za Softver, primjenjuju se u tom trenutku važeće Odredbe DPA-a (prema istoj odredbi za određivanje primjenjivih, u tom trenutku važećih, Odredbi o proizvodima za taj Softver u Klijentovu ugovoru) i neće se promijeniti tijekom trajanja Klijentove licence za taj Softver. </w:t>
      </w:r>
    </w:p>
    <w:p w14:paraId="2112911C" w14:textId="77777777" w:rsidR="00DD6D76" w:rsidRPr="00FC77AC" w:rsidRDefault="00DD6D76" w:rsidP="00DD6D76">
      <w:pPr>
        <w:pStyle w:val="ProductList-Body"/>
        <w:spacing w:after="120"/>
        <w:ind w:left="187"/>
        <w:outlineLvl w:val="2"/>
      </w:pPr>
      <w:r>
        <w:rPr>
          <w:b/>
          <w:color w:val="0072C6"/>
        </w:rPr>
        <w:t>Nove značajke, dodaci ili povezani softver</w:t>
      </w:r>
      <w:bookmarkEnd w:id="15"/>
    </w:p>
    <w:p w14:paraId="6055A2C1" w14:textId="6E4DF0FA" w:rsidR="00DD6D76" w:rsidRPr="00FC77AC" w:rsidRDefault="00DD6D76" w:rsidP="00DD6D76">
      <w:pPr>
        <w:pStyle w:val="ProductList-Body"/>
        <w:spacing w:after="120"/>
        <w:ind w:left="158"/>
      </w:pPr>
      <w:r>
        <w:t>Bez obzira na prethodno navedena ograničenja ažuriranja, kad Microsoft uvede nove značajke, ponude, dodatke ili povezani softver (tj. značajke, ponude, dodatke ili povezani softver koji prethodno nisu uključeni u Proizvode ili Usluge), Microsoft može pružiti odredbe ili ažurirati DPA, a te će se odredbe ili ažuriranja primjenjivati na Klijentovu upotrebu novih značajki, ponuda, dodataka ili povezanog softvera. Ako te odredbe uključuju bilo kakve materijalne nepovoljne promjene Odredbi DPA-a, Microsoft će Klijentu ponuditi na izbor uporabu novih značajki, ponuda, dodataka ili povezanog softvera bez gubitka postojeće funkcije opće dostupnog Proizvoda ili Profesionalne usluge. Ako Klijent ne instalira ili ne upotrebljava nove značajke, ponude, dodatke ili povezani softver, odgovarajuće nove odredbe neće se primjenjivati.</w:t>
      </w:r>
    </w:p>
    <w:p w14:paraId="5051C02C" w14:textId="77777777" w:rsidR="00DD6D76" w:rsidRPr="00FC77AC" w:rsidRDefault="00DD6D76" w:rsidP="00DD6D76">
      <w:pPr>
        <w:pStyle w:val="ProductList-Body"/>
        <w:spacing w:after="120"/>
        <w:ind w:left="187"/>
        <w:outlineLvl w:val="2"/>
      </w:pPr>
      <w:r>
        <w:rPr>
          <w:b/>
          <w:color w:val="0072C6"/>
        </w:rPr>
        <w:t>Uredbe i zahtjevi državnih ustanova</w:t>
      </w:r>
    </w:p>
    <w:p w14:paraId="6B462DB3" w14:textId="4C3373DD" w:rsidR="00DD6D76" w:rsidRPr="00FC77AC" w:rsidRDefault="00DD6D76" w:rsidP="00DD6D76">
      <w:pPr>
        <w:pStyle w:val="ProductList-Body"/>
        <w:spacing w:after="120"/>
        <w:ind w:left="158"/>
      </w:pPr>
      <w:r>
        <w:t>Bez obzira na prethodno navedena ograničenja ažuriranja, Microsoft može izmijeniti ili ukinuti Proizvod ili Profesionalnu uslugu u bilo kojoj državi ili pravnoj nadležnosti u kojoj postoje ili će se naknadno propisati zahtjevi ili obveze (1) prema kojima bi se na Microsoft primjenjivale odredbe ili</w:t>
      </w:r>
      <w:r w:rsidR="00F724C5">
        <w:t> </w:t>
      </w:r>
      <w:r>
        <w:t>zahtjevi koji se inače ne primjenjuju na ostale poslovne subjekte; (2) zbog kojih bi Microsoftu bilo otežano daljnje pružanje Proizvoda ili Profesionalne usluge bez izmjene; i/ili (3) koji upućuju Microsoft na zaključak da Odredbe DPA-a, Proizvod ili Profesionalne usluge mogu biti u</w:t>
      </w:r>
      <w:r w:rsidR="00F724C5">
        <w:t> </w:t>
      </w:r>
      <w:r>
        <w:t>proturječju s takvim zahtjevima ili obvezama.</w:t>
      </w:r>
    </w:p>
    <w:p w14:paraId="533F1F74" w14:textId="77777777" w:rsidR="009776B9" w:rsidRPr="00FC77AC" w:rsidRDefault="009776B9" w:rsidP="007829B6">
      <w:pPr>
        <w:pStyle w:val="ProductList-SubSubSectionHeading"/>
        <w:spacing w:after="120"/>
        <w:outlineLvl w:val="1"/>
      </w:pPr>
      <w:bookmarkStart w:id="16" w:name="_Toc155364313"/>
      <w:r>
        <w:t>Elektroničke obavijesti</w:t>
      </w:r>
      <w:bookmarkEnd w:id="10"/>
      <w:bookmarkEnd w:id="11"/>
      <w:bookmarkEnd w:id="12"/>
      <w:bookmarkEnd w:id="16"/>
    </w:p>
    <w:p w14:paraId="37A67D7B" w14:textId="6A9083EA" w:rsidR="009776B9" w:rsidRPr="00FC77AC" w:rsidRDefault="009776B9" w:rsidP="007829B6">
      <w:pPr>
        <w:pStyle w:val="ProductList-Body"/>
        <w:spacing w:after="120"/>
      </w:pPr>
      <w:r>
        <w:t>Microsoft može Klijentu dati informacije i obavijesti o Proizvodima i uslugama elektronički, uključujući e-poštom, putem portala za Online uslugu ili</w:t>
      </w:r>
      <w:r w:rsidR="00F724C5">
        <w:t> </w:t>
      </w:r>
      <w:r>
        <w:t xml:space="preserve">putem web-mjesta koje navede Microsoft. Obavijesti se smatraju dostavljenim na dan kad ih Microsoft učini dostupnim. </w:t>
      </w:r>
    </w:p>
    <w:p w14:paraId="7A124922" w14:textId="77777777" w:rsidR="009776B9" w:rsidRPr="00FC77AC"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64314"/>
      <w:r>
        <w:t>Prethodne verzije</w:t>
      </w:r>
      <w:bookmarkEnd w:id="17"/>
      <w:bookmarkEnd w:id="18"/>
      <w:bookmarkEnd w:id="19"/>
      <w:bookmarkEnd w:id="20"/>
    </w:p>
    <w:p w14:paraId="6CA8233C" w14:textId="7541A4D0" w:rsidR="009776B9" w:rsidRPr="00FC77AC" w:rsidRDefault="00DD6D76" w:rsidP="00F724C5">
      <w:pPr>
        <w:pStyle w:val="ProductList-Body"/>
        <w:spacing w:after="120"/>
        <w:ind w:right="90"/>
      </w:pPr>
      <w:r>
        <w:t xml:space="preserve">Odredbe DPA-a pružaju odredbe za Proizvode i usluge koje su trenutačno dostupne. Za prethodne verzije Odredbi DPA-a Klijent može posjetiti web-mjesto </w:t>
      </w:r>
      <w:bookmarkStart w:id="21" w:name="_Hlk27046654"/>
      <w:r>
        <w:fldChar w:fldCharType="begin"/>
      </w:r>
      <w:r>
        <w:instrText>HYPERLINK "https://aka.ms/licensingdocs"</w:instrText>
      </w:r>
      <w:r>
        <w:fldChar w:fldCharType="separate"/>
      </w:r>
      <w:r>
        <w:rPr>
          <w:rStyle w:val="Hyperlink"/>
        </w:rPr>
        <w:t>https://aka.ms/licensingdocs</w:t>
      </w:r>
      <w:r>
        <w:fldChar w:fldCharType="end"/>
      </w:r>
      <w:bookmarkEnd w:id="21"/>
      <w:r>
        <w:t xml:space="preserve"> ili se obratiti svojem prodavaču ili Microsoftovom voditelju za korisnike.</w:t>
      </w:r>
    </w:p>
    <w:bookmarkStart w:id="22" w:name="_Hlk494736247"/>
    <w:bookmarkStart w:id="23" w:name="_Hlk494736381"/>
    <w:p w14:paraId="5CA89841" w14:textId="700E189B" w:rsidR="0074788A" w:rsidRPr="00FD329D" w:rsidRDefault="00C942A4" w:rsidP="0074788A">
      <w:pPr>
        <w:pStyle w:val="ProductList-Body"/>
        <w:shd w:val="clear" w:color="auto" w:fill="A6A6A6" w:themeFill="background1" w:themeFillShade="A6"/>
        <w:spacing w:after="120"/>
        <w:jc w:val="right"/>
        <w:rPr>
          <w:sz w:val="16"/>
          <w:szCs w:val="16"/>
        </w:rPr>
      </w:pPr>
      <w:r w:rsidRPr="00FD329D">
        <w:rPr>
          <w:sz w:val="16"/>
          <w:szCs w:val="16"/>
        </w:rPr>
        <w:fldChar w:fldCharType="begin"/>
      </w:r>
      <w:r w:rsidR="00FD329D" w:rsidRPr="00FD329D">
        <w:rPr>
          <w:sz w:val="16"/>
          <w:szCs w:val="16"/>
        </w:rPr>
        <w:instrText>HYPERLINK  \l "TableofContents"</w:instrText>
      </w:r>
      <w:r w:rsidRPr="00FD329D">
        <w:rPr>
          <w:sz w:val="16"/>
          <w:szCs w:val="16"/>
        </w:rPr>
      </w:r>
      <w:r w:rsidRPr="00FD329D">
        <w:rPr>
          <w:sz w:val="16"/>
          <w:szCs w:val="16"/>
        </w:rPr>
        <w:fldChar w:fldCharType="separate"/>
      </w:r>
      <w:r w:rsidRPr="00FD329D">
        <w:rPr>
          <w:rStyle w:val="Hyperlink"/>
          <w:sz w:val="16"/>
          <w:szCs w:val="16"/>
        </w:rPr>
        <w:t>Sadržaj</w:t>
      </w:r>
      <w:r w:rsidRPr="00FD329D">
        <w:rPr>
          <w:sz w:val="16"/>
          <w:szCs w:val="16"/>
        </w:rPr>
        <w:fldChar w:fldCharType="end"/>
      </w:r>
      <w:r w:rsidRPr="00FD329D">
        <w:rPr>
          <w:sz w:val="16"/>
          <w:szCs w:val="16"/>
        </w:rPr>
        <w:t xml:space="preserve"> / </w:t>
      </w:r>
      <w:hyperlink w:anchor="GeneralTerms" w:tooltip="Opće odredbe" w:history="1">
        <w:r w:rsidRPr="00FD329D">
          <w:rPr>
            <w:rStyle w:val="Hyperlink"/>
            <w:sz w:val="16"/>
            <w:szCs w:val="16"/>
          </w:rPr>
          <w:t>Opće odredbe</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2271FF">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4" w:name="_Toc507768537"/>
      <w:bookmarkStart w:id="25" w:name="_Toc6563786"/>
      <w:bookmarkStart w:id="26" w:name="_Toc26883659"/>
      <w:bookmarkStart w:id="27" w:name="_Toc155364315"/>
      <w:bookmarkStart w:id="28" w:name="Definitions"/>
      <w:bookmarkEnd w:id="22"/>
      <w:bookmarkEnd w:id="23"/>
      <w:r>
        <w:t>Definicije</w:t>
      </w:r>
      <w:bookmarkEnd w:id="24"/>
      <w:bookmarkEnd w:id="25"/>
      <w:bookmarkEnd w:id="26"/>
      <w:bookmarkEnd w:id="27"/>
    </w:p>
    <w:bookmarkEnd w:id="28"/>
    <w:p w14:paraId="7592609C" w14:textId="77777777" w:rsidR="00E84F26" w:rsidRDefault="00E84F26" w:rsidP="00E84F26">
      <w:pPr>
        <w:pStyle w:val="ProductList-Body"/>
        <w:spacing w:after="120"/>
      </w:pPr>
      <w:r>
        <w:t>Pojmovi pisani velikim početnim slovom koji se koriste u ovom DPA-u, ali nisu u njemu definirani, imaju isto značenje kao u Klijentovom ugovoru. U ovom se DPA-u upotrebljavaju sljedeći definirani pojmovi:</w:t>
      </w:r>
    </w:p>
    <w:p w14:paraId="1D689A74" w14:textId="2342B634" w:rsidR="00B0233F" w:rsidRPr="00FC77AC" w:rsidRDefault="00B0233F" w:rsidP="00B0233F">
      <w:pPr>
        <w:pStyle w:val="ProductList-Body"/>
        <w:spacing w:after="120"/>
      </w:pPr>
      <w:r>
        <w:t>Pojam „Korisnički podaci</w:t>
      </w:r>
      <w:r w:rsidR="00F77AF7" w:rsidRPr="00F77AF7">
        <w:t>“</w:t>
      </w:r>
      <w:r>
        <w:t xml:space="preserve"> označava sve podatke, uključujući sve tekstne, zvukovne, video ili slikovne datoteke i softver koje Microsoft dobije od Klijenta ili u Klijentovo ime korištenjem Online usluge. Korisnički podaci ne obuhvaćaju Podatke profesionalnih usluga.</w:t>
      </w:r>
    </w:p>
    <w:p w14:paraId="50FA0EF5" w14:textId="3A1BA47D" w:rsidR="00B0233F" w:rsidRPr="00FC77AC" w:rsidRDefault="00B0233F" w:rsidP="00B0233F">
      <w:pPr>
        <w:pStyle w:val="ProductList-Body"/>
        <w:spacing w:after="120"/>
      </w:pPr>
      <w:r>
        <w:t>Pojam „Preduvjeti zaštite osobnih podataka</w:t>
      </w:r>
      <w:r w:rsidR="00F77AF7" w:rsidRPr="00F77AF7">
        <w:t>“</w:t>
      </w:r>
      <w:r>
        <w:t xml:space="preserve"> označava GDPR, lokalne zakone o zaštiti osobnih podataka za države članice EU-a/EGP-a te bilo koje primjenjive zakone, propise i druge zakonske zahtjeve koji se odnose na (a) privatnost i sigurnost podataka i (b) upotrebu, prikupljanje, zadržavanje, pohranu, sigurnost, otkrivanje, prijenos, zbrinjavanje ili drugu obradu bilo kojih Osobnih podataka.</w:t>
      </w:r>
    </w:p>
    <w:p w14:paraId="241CBD66" w14:textId="061AD695" w:rsidR="00B0233F" w:rsidRPr="00FC77AC" w:rsidRDefault="00B0233F" w:rsidP="00B0233F">
      <w:pPr>
        <w:pStyle w:val="ProductList-Body"/>
        <w:spacing w:after="120"/>
      </w:pPr>
      <w:r>
        <w:t>Pojam „Odredbe DPA-a</w:t>
      </w:r>
      <w:r w:rsidR="00EA4069" w:rsidRPr="00EA4069">
        <w:t>“</w:t>
      </w:r>
      <w:r>
        <w:t xml:space="preserve"> označava odredbe u DPA-u i sve Posebne odredbe za pojedinačni proizvod u okviru Odredbi o proizvodima koje izričito dopunjuju ili mijenjaju odredbe o zaštiti privatnosti i sigurnosne odredbe u DPA-u za pojedinačni Proizvod (ili značajku Proizvoda). U slučaju proturječja ili nedosljednosti između DPA-a i navedenih Posebnih odredbi za pojedinačni proizvod, prednost u vezi s odgovarajućim Proizvodom (ili</w:t>
      </w:r>
      <w:r w:rsidR="00FA697B">
        <w:t> </w:t>
      </w:r>
      <w:r>
        <w:t xml:space="preserve">značajkom tog Proizvoda) imaju Posebne odredbe za pojedinačni Proizvod. </w:t>
      </w:r>
    </w:p>
    <w:p w14:paraId="6F8084EB" w14:textId="34024528" w:rsidR="00BD28D7" w:rsidRPr="00FC77AC" w:rsidRDefault="00B0233F" w:rsidP="00B0233F">
      <w:pPr>
        <w:pStyle w:val="ProductList-Body"/>
        <w:spacing w:after="120"/>
      </w:pPr>
      <w:r>
        <w:t>Pojam „GDPR</w:t>
      </w:r>
      <w:r w:rsidR="00EA4069" w:rsidRPr="00EA4069">
        <w:t>“</w:t>
      </w:r>
      <w:r>
        <w:t xml:space="preserve"> označava Uredbu (EU) 2016/679 Europskog parlamenta i Vijeća od 27. travnja 2016. o zaštiti fizičkih osoba s obzirom na obradu i</w:t>
      </w:r>
      <w:r w:rsidR="00FA697B">
        <w:t> </w:t>
      </w:r>
      <w:r>
        <w:t>prijenos osobnih podataka, a kojom se stavlja izvan snage Direktiva 95/46/EZ (Opća uredba o zaštiti podataka).</w:t>
      </w:r>
    </w:p>
    <w:p w14:paraId="7D9AB736" w14:textId="16E70812" w:rsidR="00B0233F" w:rsidRPr="00FC77AC" w:rsidRDefault="00B0233F" w:rsidP="00B0233F">
      <w:pPr>
        <w:pStyle w:val="ProductList-Body"/>
        <w:spacing w:after="120"/>
      </w:pPr>
      <w:r>
        <w:t>Pojam „Lokalni zakoni o zaštiti osobnih podataka za države članice EU-a/EGP-a</w:t>
      </w:r>
      <w:r w:rsidR="00EA4069" w:rsidRPr="00EA4069">
        <w:t>“</w:t>
      </w:r>
      <w:r>
        <w:t xml:space="preserve"> označava bilo koje podređeno zakonodavstvo ili propis koji primjenjuje GDPR. </w:t>
      </w:r>
    </w:p>
    <w:p w14:paraId="3373858F" w14:textId="659CCBBF" w:rsidR="00B0233F" w:rsidRPr="00FC77AC" w:rsidRDefault="00B0233F" w:rsidP="00B0233F">
      <w:pPr>
        <w:pStyle w:val="ProductList-Body"/>
        <w:spacing w:after="120"/>
      </w:pPr>
      <w:r>
        <w:t>Pojam „Odredbe GDPR-a</w:t>
      </w:r>
      <w:r w:rsidR="00EA4069" w:rsidRPr="00F77AF7">
        <w:t>“</w:t>
      </w:r>
      <w:r>
        <w:t xml:space="preserve"> označava odredbe u </w:t>
      </w:r>
      <w:hyperlink w:anchor="Attachment1" w:history="1">
        <w:r>
          <w:rPr>
            <w:rStyle w:val="Hyperlink"/>
          </w:rPr>
          <w:t>Prilogu 1</w:t>
        </w:r>
      </w:hyperlink>
      <w:r>
        <w:t xml:space="preserve"> kojima se Microsoft obvezuje obrađivati Osobne podatke u skladu s člankom 28. GDPR-a.</w:t>
      </w:r>
    </w:p>
    <w:p w14:paraId="71D78B00" w14:textId="16072706" w:rsidR="00B0233F" w:rsidRPr="00FC77AC" w:rsidRDefault="00B0233F" w:rsidP="00B0233F">
      <w:pPr>
        <w:pStyle w:val="ProductList-Body"/>
        <w:spacing w:after="120"/>
      </w:pPr>
      <w:r>
        <w:t>Pojam „Osobni podaci</w:t>
      </w:r>
      <w:r w:rsidR="00EA4069" w:rsidRPr="00F77AF7">
        <w:t>“</w:t>
      </w:r>
      <w:r>
        <w:t xml:space="preserve"> označava bilo koje podatke povezane s identificiranom fizičkom osobom ili onom koju je moguće identificirati. Fizička osoba koju je moguće identificirati ona je čiji se identitet može utvrditi, izravno ili neizravno, osobito putem reference na identifikatore kao što su ime, identifikacijski broj, podaci o lokaciji, mrežni identifikator ili na jedan ili više čimbenika karakterističnih za fizički, psihološki, genetski, mentalni, ekonomski, kulturni ili društveni identitet te fizičke osobe. </w:t>
      </w:r>
    </w:p>
    <w:p w14:paraId="74FC66D9" w14:textId="2A38D108" w:rsidR="00B0233F" w:rsidRPr="00FC77AC" w:rsidRDefault="00B0233F" w:rsidP="00B0233F">
      <w:pPr>
        <w:pStyle w:val="ProductList-Body"/>
        <w:spacing w:after="120"/>
      </w:pPr>
      <w:r>
        <w:t>Pojam „Proizvod</w:t>
      </w:r>
      <w:r w:rsidR="00EA4069" w:rsidRPr="00F77AF7">
        <w:t>“</w:t>
      </w:r>
      <w:r>
        <w:t xml:space="preserve"> ima značenje navedeno u ugovoru o količinskom licenciranju. Radi lakšeg snalaženja, „Proizvod</w:t>
      </w:r>
      <w:r w:rsidR="00EA4069" w:rsidRPr="00F77AF7">
        <w:t>“</w:t>
      </w:r>
      <w:r>
        <w:t xml:space="preserve"> uključuje Online usluge i Softver, kako su zasebno definirani u ugovoru o količinskom licenciranju. </w:t>
      </w:r>
    </w:p>
    <w:p w14:paraId="120289BF" w14:textId="341E1385" w:rsidR="00B0233F" w:rsidRPr="00FC77AC" w:rsidRDefault="00B0233F" w:rsidP="00B0233F">
      <w:pPr>
        <w:pStyle w:val="ProductList-Body"/>
        <w:spacing w:after="120"/>
      </w:pPr>
      <w:r>
        <w:t>Pojam „Proizvodi i usluge</w:t>
      </w:r>
      <w:r w:rsidR="00EA4069" w:rsidRPr="00F77AF7">
        <w:t>“</w:t>
      </w:r>
      <w:r>
        <w:t xml:space="preserve"> označava Proizvode i Profesionalne usluge. Dostupnost Proizvoda i Profesionalnih usluga može se razlikovati ovisno o</w:t>
      </w:r>
      <w:r w:rsidR="00FA697B">
        <w:t> </w:t>
      </w:r>
      <w:r>
        <w:t>regiji i na primjenjivost ovog DPA-a na određene Proizvode i Profesionalne usluge primjenjuju se ograničenja u članku Opseg u ovom DPA-u.</w:t>
      </w:r>
    </w:p>
    <w:p w14:paraId="303E0C2D" w14:textId="77777777" w:rsidR="00873D32" w:rsidRDefault="00873D32" w:rsidP="00873D32">
      <w:pPr>
        <w:pStyle w:val="ProductList-Body"/>
        <w:spacing w:after="120"/>
      </w:pPr>
      <w:r>
        <w:t>Pojam „Profesionalne usluge” označava sljedeće usluge: (a) Microsoftove savjetodavne usluge koje obuhvaćaju usluge za planiranje, savjetovanje, vođenje, migriranje podataka, implementiranje i razvoj rješenja/softvera koje se pružaju na temelju Radnog naloga za Microsoftove usluge Enterprise ili, kada je tako dogovoreno u Opisu projekta, na temelju Ugovora o ubrzanju radnog opterećenja u oblaku čiji je sastavni dio ovaj DPA i (b) usluge tehničke podrške koje pruža Microsoft, a koje korisnicima pomažu identificirati i riješiti probleme s Proizvodima, uključujući tehničku podršku koja se pruža u sklopu Microsoftove usluge Unified Support ili Premier Support i bilo koje druge komercijalne usluge tehničke podrške. Profesionalne usluge ne uključuju Proizvode ni, samo za namjene DPA-a, Dodatne profesionalne usluge.</w:t>
      </w:r>
    </w:p>
    <w:p w14:paraId="5706395E" w14:textId="1FEB3BC7" w:rsidR="00B0233F" w:rsidRPr="00FC77AC" w:rsidRDefault="00B0233F" w:rsidP="00B0233F">
      <w:pPr>
        <w:pStyle w:val="ProductList-Body"/>
        <w:spacing w:after="120"/>
      </w:pPr>
      <w:r>
        <w:t>Pojam „Podaci profesionalnih usluga</w:t>
      </w:r>
      <w:r w:rsidR="00EA4069" w:rsidRPr="00F77AF7">
        <w:t>“</w:t>
      </w:r>
      <w:r>
        <w:t xml:space="preserve"> označava sve podatke, uključujući sve tekstne, zvučne, video i slikovne datoteke ili softver koje Microsoftu pruža Klijent ili se Microsoftu pruža u ime Klijenta (ili za koje Klijent ovlasti Microsoft da ih pribavi iz Proizvoda) ili koje je Microsoft na neki drugi način pribavio ili su pribavljene u Microsoftovo ime putem angažmana s Microsoftom radi pribavljanja Profesionalnih usluga. </w:t>
      </w:r>
    </w:p>
    <w:p w14:paraId="24D3B387" w14:textId="28508961" w:rsidR="00B0233F" w:rsidRPr="00FC77AC" w:rsidRDefault="00B0233F" w:rsidP="00B0233F">
      <w:pPr>
        <w:pStyle w:val="ProductList-Body"/>
        <w:spacing w:after="120"/>
      </w:pPr>
      <w:r>
        <w:t>Pojam „Standardne ugovorne klauzule iz 2021.</w:t>
      </w:r>
      <w:r w:rsidR="00EA4069" w:rsidRPr="00EA4069">
        <w:t>“</w:t>
      </w:r>
      <w:r>
        <w:t xml:space="preserve"> označava standardne klauzule o zaštiti osobnih podataka (modul od izvršitelja obrade do izvršitelja obrade) između društva Microsoft Ireland Operations Limited i Microsoft Corporation za prijenos osobnih podataka od izvršitelja obrade u EGP-u izvršiteljima obrade koji se nalaze u trećim državama koje ne jamče odgovarajuću razinu zaštite osobnih podataka, kao što je opisano u članku 46. GDPR-a i odobreno odlukom 46/2021/EZ Europske komisije 2021/914/EC od 4. lipnja 2021.</w:t>
      </w:r>
    </w:p>
    <w:p w14:paraId="689AF67E" w14:textId="54ED9D47" w:rsidR="00B0233F" w:rsidRPr="00FC77AC" w:rsidRDefault="00B0233F" w:rsidP="00B0233F">
      <w:pPr>
        <w:pStyle w:val="ProductList-Body"/>
        <w:spacing w:after="120"/>
      </w:pPr>
      <w:r>
        <w:t>Pojam „Podizvršitelj obrade</w:t>
      </w:r>
      <w:r w:rsidR="00EA4069" w:rsidRPr="00F77AF7">
        <w:t>“</w:t>
      </w:r>
      <w:r>
        <w:t xml:space="preserve"> označava druge izvršitelje obrade koje Microsoft koristi za obradu Korisničkih podataka, Podataka profesionalnih usluga i Osobnih podataka, kao što je opisano u članku 28. GDPR-a. </w:t>
      </w:r>
    </w:p>
    <w:p w14:paraId="1BEF1F4F" w14:textId="11FF4ED0" w:rsidR="00B0233F" w:rsidRPr="00FC77AC" w:rsidRDefault="00B0233F" w:rsidP="00B0233F">
      <w:pPr>
        <w:pStyle w:val="ProductList-Body"/>
        <w:spacing w:after="120"/>
      </w:pPr>
      <w:r>
        <w:t>Pojam „Dodatne profesionalne usluge</w:t>
      </w:r>
      <w:r w:rsidR="00EA4069" w:rsidRPr="00F77AF7">
        <w:t>“</w:t>
      </w:r>
      <w:r>
        <w:t xml:space="preserve"> označava zahtjeve za podršku koji je podrška eskalirala inženjerskom timu za Proizvod radi rješavanja te</w:t>
      </w:r>
      <w:r w:rsidR="00FA697B">
        <w:t> </w:t>
      </w:r>
      <w:r>
        <w:t>druge usluge savjetovanja i podrške koje Microsoft pruža u vezi s Proizvodom ili ugovorom o količinskom licenciranju, a koje nisu uključene u</w:t>
      </w:r>
      <w:r w:rsidR="00FA697B">
        <w:t> </w:t>
      </w:r>
      <w:r>
        <w:t xml:space="preserve">definiciju Profesionalnih usluga. </w:t>
      </w:r>
    </w:p>
    <w:p w14:paraId="6D4DB565" w14:textId="70D1F413" w:rsidR="00DD6D76" w:rsidRPr="00FC77AC" w:rsidRDefault="00B0233F" w:rsidP="00B0233F">
      <w:pPr>
        <w:pStyle w:val="ProductList-Body"/>
        <w:spacing w:after="120"/>
      </w:pPr>
      <w:r>
        <w:t>Pojmovi koji su napisani malim početnim slovom koji se upotrebljavaju u ovom DPA-u, ali koji u njemu nisu definirani, primjerice „povreda osobnih podataka</w:t>
      </w:r>
      <w:r w:rsidR="00EA4069" w:rsidRPr="00F77AF7">
        <w:t>“</w:t>
      </w:r>
      <w:r>
        <w:t>, „obrada</w:t>
      </w:r>
      <w:r w:rsidR="00EA4069" w:rsidRPr="00F77AF7">
        <w:t>“</w:t>
      </w:r>
      <w:r>
        <w:t>, „voditelj obrade</w:t>
      </w:r>
      <w:r w:rsidR="00EA4069" w:rsidRPr="00F77AF7">
        <w:t>“</w:t>
      </w:r>
      <w:r>
        <w:t>, „izvršitelj obrade</w:t>
      </w:r>
      <w:r w:rsidR="00EA4069" w:rsidRPr="00F77AF7">
        <w:t>“</w:t>
      </w:r>
      <w:r>
        <w:t>, „profiliranje</w:t>
      </w:r>
      <w:r w:rsidR="00EA4069" w:rsidRPr="00F77AF7">
        <w:t>“</w:t>
      </w:r>
      <w:r>
        <w:t>, „osobni podaci</w:t>
      </w:r>
      <w:r w:rsidR="00EA4069" w:rsidRPr="00F77AF7">
        <w:t>“</w:t>
      </w:r>
      <w:r>
        <w:t xml:space="preserve"> i „ispitanik</w:t>
      </w:r>
      <w:r w:rsidR="00EA4069" w:rsidRPr="00F77AF7">
        <w:t>“</w:t>
      </w:r>
      <w:r>
        <w:t xml:space="preserve"> imat će isto značenje kakvo je navedeno u</w:t>
      </w:r>
      <w:r w:rsidR="00FA697B">
        <w:t> </w:t>
      </w:r>
      <w:r>
        <w:t xml:space="preserve">članku 4. GDPR-a, bez obzira na to primjenjuje li se GDPR. </w:t>
      </w:r>
    </w:p>
    <w:p w14:paraId="77C9E5E9" w14:textId="60DD559D" w:rsidR="00253BA3" w:rsidRPr="00FC77AC" w:rsidRDefault="004856CD" w:rsidP="00C35BD5">
      <w:pPr>
        <w:pStyle w:val="ProductList-Body"/>
        <w:shd w:val="clear" w:color="auto" w:fill="A6A6A6" w:themeFill="background1" w:themeFillShade="A6"/>
        <w:spacing w:after="120"/>
        <w:jc w:val="right"/>
      </w:pPr>
      <w:hyperlink w:anchor="TableofContents" w:history="1">
        <w:r w:rsidR="00FD329D" w:rsidRPr="00FD329D">
          <w:rPr>
            <w:rStyle w:val="Hyperlink"/>
            <w:sz w:val="16"/>
            <w:szCs w:val="16"/>
          </w:rPr>
          <w:t>Sadržaj</w:t>
        </w:r>
      </w:hyperlink>
      <w:r w:rsidR="00FD329D" w:rsidRPr="00FD329D">
        <w:rPr>
          <w:sz w:val="16"/>
          <w:szCs w:val="16"/>
        </w:rPr>
        <w:t xml:space="preserve"> / </w:t>
      </w:r>
      <w:hyperlink w:anchor="GeneralTerms" w:tooltip="Opće odredbe" w:history="1">
        <w:r w:rsidR="00FD329D" w:rsidRPr="00FD329D">
          <w:rPr>
            <w:rStyle w:val="Hyperlink"/>
            <w:sz w:val="16"/>
            <w:szCs w:val="16"/>
          </w:rPr>
          <w:t>Opće odredbe</w:t>
        </w:r>
      </w:hyperlink>
    </w:p>
    <w:p w14:paraId="67553494" w14:textId="77777777"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64316"/>
      <w:bookmarkStart w:id="33" w:name="GeneralTerms"/>
      <w:r>
        <w:t>Opće odredbe</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64317"/>
      <w:bookmarkEnd w:id="33"/>
      <w:r>
        <w:t>Usklađenost sa zakonima</w:t>
      </w:r>
      <w:bookmarkEnd w:id="34"/>
    </w:p>
    <w:p w14:paraId="509F82CC" w14:textId="254211B5" w:rsidR="00BA0FD4" w:rsidRPr="00FC77AC" w:rsidRDefault="00BA0FD4" w:rsidP="0041679B">
      <w:pPr>
        <w:pStyle w:val="ProductList-Body"/>
        <w:keepNext/>
        <w:spacing w:after="120"/>
      </w:pPr>
      <w:r>
        <w:t>Microsoft će postupati u skladu sa svim pravnim propisima koji se primjenjuju na njegovo pružanje Proizvoda i usluga, uključujući zakon o</w:t>
      </w:r>
      <w:r w:rsidR="00FA697B">
        <w:t> </w:t>
      </w:r>
      <w:r>
        <w:t>obavještavanju u slučaju povrede sigurnosti i Preduvjete zaštite osobnih podataka. No Microsoft ne snosi odgovornost za postupanje u skladu sa</w:t>
      </w:r>
      <w:r w:rsidR="00FA697B">
        <w:t> </w:t>
      </w:r>
      <w:r>
        <w:t>zakonima ili propisima koji se primjenjuju na Klijenta ili na njegovu gospodarsku granu, ali ne i na davatelje IT usluga općenito. Microsoft ne utvrđuje uključuju li Korisnički podaci informacije na koje se primjenjuje određeni zakon ili propis. Svi Sigurnosni incidenti podliježu odredbama o</w:t>
      </w:r>
      <w:r w:rsidR="00FA697B">
        <w:t> </w:t>
      </w:r>
      <w:r>
        <w:t>Obavijesti o sigurnosnom incidentu u nastavku.</w:t>
      </w:r>
    </w:p>
    <w:p w14:paraId="7D4647F5" w14:textId="79B4785B" w:rsidR="00BA0FD4" w:rsidRPr="00FC77AC" w:rsidRDefault="00BA0FD4" w:rsidP="007829B6">
      <w:pPr>
        <w:pStyle w:val="ProductList-Body"/>
        <w:spacing w:after="120"/>
      </w:pPr>
      <w:r>
        <w:t>Klijent se mora pridržavati svih pravnih propisa koji se primjenjuju na njegovu upotrebu Proizvoda i usluga, uključujući propise povezane s</w:t>
      </w:r>
      <w:r w:rsidR="00FA697B">
        <w:t> </w:t>
      </w:r>
      <w:r>
        <w:t>biometrijskim podacima i povjerljivošću komunikacija te Preduvjete zaštite osobnih podataka. Klijent je dužan utvrditi jesu li Proizvodi i usluge prikladni za pohranu i obradu informacija na koje se primjenjuje određeni zakon ili propis, kao i za upotrebu Proizvoda i usluga na način koji je</w:t>
      </w:r>
      <w:r w:rsidR="00FA697B">
        <w:t> </w:t>
      </w:r>
      <w:r>
        <w:t>u</w:t>
      </w:r>
      <w:r w:rsidR="00FA697B">
        <w:t> </w:t>
      </w:r>
      <w:r>
        <w:t>skladu s Klijentovim pravnim i regulatornim obvezama. Klijent ima obvezu odgovoriti na svaki zahtjev treće osobe povezan s Klijentovim korištenjem Proizvoda i usluga, kao što je zahtjev za uklanjanje sadržaja prema Zakonu o autorskim pravima u digitalnom tisućljeću SAD-a ili drugim</w:t>
      </w:r>
      <w:r w:rsidR="00FA697B">
        <w:t> </w:t>
      </w:r>
      <w:r>
        <w:t>mjerodavnim pravnim propisima.</w:t>
      </w:r>
    </w:p>
    <w:p w14:paraId="34A96171" w14:textId="77777777" w:rsidR="00DD6D76" w:rsidRPr="00FC77AC" w:rsidRDefault="00DD6D76" w:rsidP="00DD6D76">
      <w:pPr>
        <w:pStyle w:val="ProductList-SectionHeading"/>
        <w:spacing w:after="120"/>
        <w:outlineLvl w:val="0"/>
      </w:pPr>
      <w:bookmarkStart w:id="35" w:name="OnlineServiceSpecificTerms"/>
      <w:bookmarkStart w:id="36" w:name="_Toc6563813"/>
      <w:bookmarkStart w:id="37" w:name="_Toc26883688"/>
      <w:bookmarkStart w:id="38" w:name="_Toc42764834"/>
      <w:bookmarkStart w:id="39" w:name="_Toc155364318"/>
      <w:bookmarkStart w:id="40" w:name="DatProtectionTerms"/>
      <w:r>
        <w:t>Odredbe o zaštiti osobnih podataka</w:t>
      </w:r>
      <w:bookmarkEnd w:id="35"/>
      <w:bookmarkEnd w:id="36"/>
      <w:bookmarkEnd w:id="37"/>
      <w:bookmarkEnd w:id="38"/>
      <w:bookmarkEnd w:id="39"/>
    </w:p>
    <w:bookmarkEnd w:id="40"/>
    <w:p w14:paraId="610BEF1C" w14:textId="3BECDAD5" w:rsidR="00DD6D76" w:rsidRPr="00FC77AC" w:rsidRDefault="00DD6D76" w:rsidP="00DD6D76">
      <w:pPr>
        <w:pStyle w:val="ProductList-Body"/>
        <w:spacing w:after="120"/>
      </w:pPr>
      <w:r>
        <w:t>Ovaj članak DPA-a uključuje sljedeće stavke:</w:t>
      </w:r>
    </w:p>
    <w:p w14:paraId="21E0F4D1" w14:textId="77777777" w:rsidR="00DD6D76" w:rsidRPr="001C2724" w:rsidRDefault="00DD6D76" w:rsidP="00DD6D76">
      <w:pPr>
        <w:pStyle w:val="ProductList-Body"/>
        <w:numPr>
          <w:ilvl w:val="0"/>
          <w:numId w:val="5"/>
        </w:numPr>
        <w:spacing w:after="120"/>
        <w:sectPr w:rsidR="00DD6D76" w:rsidRPr="001C2724" w:rsidSect="002271FF">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Opseg</w:t>
      </w:r>
    </w:p>
    <w:p w14:paraId="40503B6A" w14:textId="77777777" w:rsidR="00DD6D76" w:rsidRPr="00FC77AC" w:rsidRDefault="00DD6D76" w:rsidP="00DD6D76">
      <w:pPr>
        <w:pStyle w:val="ProductList-Body"/>
        <w:numPr>
          <w:ilvl w:val="0"/>
          <w:numId w:val="5"/>
        </w:numPr>
      </w:pPr>
      <w:r>
        <w:t>Priroda obrade podataka; Autorsko pravo</w:t>
      </w:r>
    </w:p>
    <w:p w14:paraId="610419A9" w14:textId="77777777" w:rsidR="00DD6D76" w:rsidRPr="00FC77AC" w:rsidRDefault="00DD6D76" w:rsidP="00DD6D76">
      <w:pPr>
        <w:pStyle w:val="ProductList-Body"/>
        <w:numPr>
          <w:ilvl w:val="0"/>
          <w:numId w:val="5"/>
        </w:numPr>
      </w:pPr>
      <w:r>
        <w:t>Otkrivanje obrađenih podataka</w:t>
      </w:r>
    </w:p>
    <w:p w14:paraId="75596586" w14:textId="77777777" w:rsidR="00DD6D76" w:rsidRPr="00FC77AC" w:rsidRDefault="00DD6D76" w:rsidP="00DD6D76">
      <w:pPr>
        <w:pStyle w:val="ProductList-Body"/>
        <w:numPr>
          <w:ilvl w:val="0"/>
          <w:numId w:val="5"/>
        </w:numPr>
      </w:pPr>
      <w:r>
        <w:t>Obrada osobnih podataka; GDPR</w:t>
      </w:r>
    </w:p>
    <w:p w14:paraId="0198AC8F" w14:textId="77777777" w:rsidR="00DD6D76" w:rsidRPr="00FC77AC" w:rsidRDefault="00DD6D76" w:rsidP="00DD6D76">
      <w:pPr>
        <w:pStyle w:val="ProductList-Body"/>
        <w:numPr>
          <w:ilvl w:val="0"/>
          <w:numId w:val="5"/>
        </w:numPr>
      </w:pPr>
      <w:r>
        <w:t>Sigurnost podataka</w:t>
      </w:r>
    </w:p>
    <w:p w14:paraId="5920AC8F" w14:textId="77777777" w:rsidR="00DD6D76" w:rsidRPr="00FC77AC" w:rsidRDefault="00DD6D76" w:rsidP="00DD6D76">
      <w:pPr>
        <w:pStyle w:val="ProductList-Body"/>
        <w:numPr>
          <w:ilvl w:val="0"/>
          <w:numId w:val="5"/>
        </w:numPr>
      </w:pPr>
      <w:r>
        <w:t>Obavijest o sigurnosnom incidentu</w:t>
      </w:r>
    </w:p>
    <w:p w14:paraId="5588D625" w14:textId="77777777" w:rsidR="00DD6D76" w:rsidRPr="00FC77AC" w:rsidRDefault="00DD6D76" w:rsidP="00DD6D76">
      <w:pPr>
        <w:pStyle w:val="ProductList-Body"/>
        <w:numPr>
          <w:ilvl w:val="0"/>
          <w:numId w:val="5"/>
        </w:numPr>
      </w:pPr>
      <w:r>
        <w:t>Prijenosi i mjesto podataka</w:t>
      </w:r>
    </w:p>
    <w:p w14:paraId="7D8C39D5" w14:textId="77777777" w:rsidR="00DD6D76" w:rsidRPr="00FC77AC" w:rsidRDefault="00DD6D76" w:rsidP="00DD6D76">
      <w:pPr>
        <w:pStyle w:val="ProductList-Body"/>
        <w:numPr>
          <w:ilvl w:val="0"/>
          <w:numId w:val="5"/>
        </w:numPr>
      </w:pPr>
      <w:r>
        <w:t>Zadržavanje i brisanje podataka</w:t>
      </w:r>
    </w:p>
    <w:p w14:paraId="07938BE8" w14:textId="77777777" w:rsidR="00DD6D76" w:rsidRPr="00FC77AC" w:rsidRDefault="00DD6D76" w:rsidP="00DD6D76">
      <w:pPr>
        <w:pStyle w:val="ProductList-Body"/>
        <w:numPr>
          <w:ilvl w:val="0"/>
          <w:numId w:val="5"/>
        </w:numPr>
      </w:pPr>
      <w:r>
        <w:t>Obveza čuvanja povjerljivosti izvršitelja obrade podataka</w:t>
      </w:r>
    </w:p>
    <w:p w14:paraId="426AE992" w14:textId="681B8EC4" w:rsidR="00DD6D76" w:rsidRPr="00FC77AC" w:rsidRDefault="00DD6D76" w:rsidP="00DD6D76">
      <w:pPr>
        <w:pStyle w:val="ProductList-Body"/>
        <w:numPr>
          <w:ilvl w:val="0"/>
          <w:numId w:val="5"/>
        </w:numPr>
      </w:pPr>
      <w:r>
        <w:t>Obavijest o upotrebi Podizvršitelja obrade i nadzor te upotrebe</w:t>
      </w:r>
    </w:p>
    <w:p w14:paraId="1A8F58EA" w14:textId="77777777" w:rsidR="00DD6D76" w:rsidRPr="00FC77AC" w:rsidRDefault="00DD6D76" w:rsidP="00DD6D76">
      <w:pPr>
        <w:pStyle w:val="ProductList-Body"/>
        <w:numPr>
          <w:ilvl w:val="0"/>
          <w:numId w:val="5"/>
        </w:numPr>
      </w:pPr>
      <w:r>
        <w:t>Obrazovne ustanove</w:t>
      </w:r>
    </w:p>
    <w:p w14:paraId="0852B871" w14:textId="77777777" w:rsidR="00DD6D76" w:rsidRPr="00FC77AC" w:rsidRDefault="00DD6D76" w:rsidP="00DD6D76">
      <w:pPr>
        <w:pStyle w:val="ProductList-Body"/>
        <w:numPr>
          <w:ilvl w:val="0"/>
          <w:numId w:val="5"/>
        </w:numPr>
      </w:pPr>
      <w:r>
        <w:t>Ugovor s CJIS klijentom</w:t>
      </w:r>
    </w:p>
    <w:p w14:paraId="687A79B3" w14:textId="77777777" w:rsidR="00DD6D76" w:rsidRDefault="00DD6D76" w:rsidP="00DD6D76">
      <w:pPr>
        <w:pStyle w:val="ProductList-Body"/>
        <w:numPr>
          <w:ilvl w:val="0"/>
          <w:numId w:val="5"/>
        </w:numPr>
      </w:pPr>
      <w:r>
        <w:t>HIPAA poslovni suradnik</w:t>
      </w:r>
    </w:p>
    <w:p w14:paraId="0BD25133" w14:textId="1E81C42E" w:rsidR="00E14CEA" w:rsidRPr="00FC77AC" w:rsidRDefault="00E14CEA" w:rsidP="00DD6D76">
      <w:pPr>
        <w:pStyle w:val="ProductList-Body"/>
        <w:numPr>
          <w:ilvl w:val="0"/>
          <w:numId w:val="5"/>
        </w:numPr>
      </w:pPr>
      <w:r>
        <w:t>Telekomunikacijski podaci</w:t>
      </w:r>
    </w:p>
    <w:p w14:paraId="3D9BC023" w14:textId="0440E78C" w:rsidR="00DD6D76" w:rsidRPr="00FC77AC" w:rsidRDefault="00DD6D76" w:rsidP="00DD6D76">
      <w:pPr>
        <w:pStyle w:val="ProductList-Body"/>
        <w:numPr>
          <w:ilvl w:val="0"/>
          <w:numId w:val="5"/>
        </w:numPr>
      </w:pPr>
      <w:r>
        <w:t xml:space="preserve">Kalifornijski zakon o zaštiti privatnosti potrošača (CCPA) </w:t>
      </w:r>
    </w:p>
    <w:p w14:paraId="1B26DF13" w14:textId="77777777" w:rsidR="00DD6D76" w:rsidRPr="00FC77AC" w:rsidRDefault="00DD6D76" w:rsidP="00DD6D76">
      <w:pPr>
        <w:pStyle w:val="ProductList-Body"/>
        <w:numPr>
          <w:ilvl w:val="0"/>
          <w:numId w:val="5"/>
        </w:numPr>
      </w:pPr>
      <w:r>
        <w:t>Biometrijski podaci</w:t>
      </w:r>
    </w:p>
    <w:p w14:paraId="406ABF0E" w14:textId="33BA9C1F" w:rsidR="002E2EC1" w:rsidRPr="00FC77AC" w:rsidRDefault="002E2EC1" w:rsidP="00DD6D76">
      <w:pPr>
        <w:pStyle w:val="ProductList-Body"/>
        <w:numPr>
          <w:ilvl w:val="0"/>
          <w:numId w:val="5"/>
        </w:numPr>
      </w:pPr>
      <w:r>
        <w:t>Dodatne profesionalne usluge</w:t>
      </w:r>
    </w:p>
    <w:p w14:paraId="3D48A602" w14:textId="77777777" w:rsidR="00DD6D76" w:rsidRPr="00FC77AC" w:rsidRDefault="00DD6D76" w:rsidP="00DD6D76">
      <w:pPr>
        <w:pStyle w:val="ProductList-Body"/>
        <w:numPr>
          <w:ilvl w:val="0"/>
          <w:numId w:val="5"/>
        </w:numPr>
      </w:pPr>
      <w:r>
        <w:t>Kako se obratiti društvu Microsoft</w:t>
      </w:r>
    </w:p>
    <w:p w14:paraId="09D2EA5B" w14:textId="7B7561F9" w:rsidR="00DD6D76" w:rsidRPr="00FC77AC" w:rsidRDefault="00DD6D76" w:rsidP="00DD6D76">
      <w:pPr>
        <w:pStyle w:val="ProductList-Body"/>
        <w:numPr>
          <w:ilvl w:val="0"/>
          <w:numId w:val="5"/>
        </w:numPr>
      </w:pPr>
      <w:r>
        <w:t>Dodatak A – Sigurnosne mjere</w:t>
      </w:r>
    </w:p>
    <w:p w14:paraId="7379A383" w14:textId="77777777" w:rsidR="00E3608A" w:rsidRPr="00FC77AC" w:rsidRDefault="00E3608A" w:rsidP="00E3608A">
      <w:pPr>
        <w:pStyle w:val="ProductList-Body"/>
        <w:numPr>
          <w:ilvl w:val="0"/>
          <w:numId w:val="5"/>
        </w:numPr>
      </w:pPr>
      <w:r>
        <w:t>Dodatak B – Ispitanici i kategorije osobnih podataka</w:t>
      </w:r>
    </w:p>
    <w:p w14:paraId="4F3F3E86" w14:textId="3B4E27C1" w:rsidR="007B2B15" w:rsidRPr="00FC77AC" w:rsidRDefault="00E3608A">
      <w:pPr>
        <w:pStyle w:val="ProductList-Body"/>
        <w:numPr>
          <w:ilvl w:val="0"/>
          <w:numId w:val="5"/>
        </w:numPr>
      </w:pPr>
      <w:r>
        <w:t>Dodatak C – Dodatak o dodatnim zaštitnim mjerama.</w:t>
      </w:r>
    </w:p>
    <w:p w14:paraId="271566DB" w14:textId="43720FBF" w:rsidR="004C2B10" w:rsidRPr="001C2724" w:rsidRDefault="004C2B10" w:rsidP="00C35BD5">
      <w:pPr>
        <w:pStyle w:val="ProductList-Body"/>
        <w:ind w:left="720"/>
        <w:sectPr w:rsidR="004C2B10" w:rsidRPr="001C2724" w:rsidSect="002271FF">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64319"/>
      <w:r>
        <w:t>Opseg</w:t>
      </w:r>
      <w:bookmarkEnd w:id="41"/>
      <w:bookmarkEnd w:id="42"/>
      <w:bookmarkEnd w:id="43"/>
      <w:bookmarkEnd w:id="44"/>
      <w:bookmarkEnd w:id="45"/>
      <w:bookmarkEnd w:id="46"/>
      <w:bookmarkEnd w:id="47"/>
    </w:p>
    <w:p w14:paraId="210C3D41" w14:textId="0B1F5A3B" w:rsidR="00E122BB" w:rsidRPr="00FC77AC" w:rsidRDefault="00DD6D76" w:rsidP="007829B6">
      <w:pPr>
        <w:pStyle w:val="ProductList-Body"/>
        <w:spacing w:after="120"/>
      </w:pPr>
      <w:r>
        <w:t>Odredbe DPA-a primjenjuju se na sve Proizvode i usluge, osim kako je opisano u ovom članku.</w:t>
      </w:r>
    </w:p>
    <w:p w14:paraId="1B53C26C" w14:textId="77777777" w:rsidR="001D3262" w:rsidRPr="001D3262" w:rsidRDefault="001D3262" w:rsidP="001D3262">
      <w:pPr>
        <w:pStyle w:val="ProductList-Body"/>
        <w:spacing w:after="120"/>
      </w:pPr>
      <w:r w:rsidRPr="001D3262">
        <w:t>Odredbe DPA-a ne primjenjuju se na Proizvode ili Profesionalne usluge koje su posebno navedene kao isključene ili u mjeri u kojoj su navedene kao isključene u Odredbama o proizvodima ili primjenjivim radnim nalozima na koje se primjenjuju odredbe o zaštiti privatnosti i sigurnosti u odgovarajućim Posebnim odredbama za pojedinačni proizvod ili radni nalog.</w:t>
      </w:r>
    </w:p>
    <w:p w14:paraId="68A4C943" w14:textId="1D978A20" w:rsidR="00CC3CFE" w:rsidRPr="00FC77AC" w:rsidRDefault="00CC3CFE" w:rsidP="00CC3CFE">
      <w:pPr>
        <w:pStyle w:val="ProductList-Body"/>
        <w:spacing w:after="120"/>
      </w:pPr>
      <w:r>
        <w:t>Radi pojašnjenja, Odredbe DPA- primjenjuju se samo na obradu podataka u okruženjima koja su pod nadzorom Microsofta i Microsoftovih podizvršitelja obrade. To uključuje podatke koje Proizvodi i usluge šalju Microsoftu, ali ne i podatke koji ostaju na lokaciji Klijenta ili u bilo kojem</w:t>
      </w:r>
      <w:r w:rsidR="006624D8">
        <w:t> </w:t>
      </w:r>
      <w:r>
        <w:t>operativnom okruženju treće osobe koju je odabrao Klijent.</w:t>
      </w:r>
    </w:p>
    <w:p w14:paraId="6A03C276" w14:textId="3188CF90" w:rsidR="00024B65" w:rsidRPr="00FC77AC" w:rsidRDefault="00024B65" w:rsidP="00024B65">
      <w:pPr>
        <w:pStyle w:val="ProductList-Body"/>
        <w:spacing w:after="120"/>
      </w:pPr>
      <w:r>
        <w:t xml:space="preserve">Za Dodatne profesionalne usluge Microsoftove su obveze samo one navedene u članku Dodatne profesionalne usluge u nastavku. </w:t>
      </w:r>
    </w:p>
    <w:p w14:paraId="1EF8D185" w14:textId="7E4F8D99" w:rsidR="00E122BB" w:rsidRPr="00FC77AC" w:rsidRDefault="00C85435" w:rsidP="007829B6">
      <w:pPr>
        <w:pStyle w:val="ProductList-Body"/>
        <w:spacing w:after="120"/>
      </w:pPr>
      <w:r>
        <w:t>Pretpregledi mogu upotrebljavati slabije ili drukčije mjere zaštite privatnosti i sigurnosti od onih koje su obično prisutne u Proizvodima i uslugama. Osim ako nije drukčije obaviješten, Klijent ne smije upotrebljavati Pretpreglede za obradu Osobnih podataka ili drugih podataka podložnih zahtjevima za pravnu ili regulatornu sukladnost. Sljedeće odredbe u ovom DPA-u ne primjenjuju na Pretpreglede za Proizvode: Obrada osobnih podataka, GDPR, Sigurnost podataka i HIPAA poslovni suradnik. Za Profesionalne usluge ponude označene kao Pretpregledi ili Ograničena izdanja ispunjavaju samo odredbe Dodatnih profesionalnih usluga.</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64320"/>
      <w:bookmarkStart w:id="50" w:name="_Toc507768552"/>
      <w:bookmarkStart w:id="51" w:name="_Toc8395012"/>
      <w:r>
        <w:t xml:space="preserve">Priroda obrade </w:t>
      </w:r>
      <w:bookmarkStart w:id="52" w:name="_Toc6563799"/>
      <w:bookmarkStart w:id="53" w:name="_Toc21617017"/>
      <w:r>
        <w:t>podataka; Autorsko pravo</w:t>
      </w:r>
      <w:bookmarkEnd w:id="48"/>
      <w:bookmarkEnd w:id="49"/>
      <w:bookmarkEnd w:id="52"/>
      <w:bookmarkEnd w:id="53"/>
    </w:p>
    <w:p w14:paraId="2B094C3F" w14:textId="1C37933B" w:rsidR="00C85435" w:rsidRPr="00FC77AC" w:rsidRDefault="0072723D" w:rsidP="007829B6">
      <w:pPr>
        <w:pStyle w:val="ProductList-Body"/>
        <w:spacing w:after="120"/>
      </w:pPr>
      <w:r>
        <w:t>Microsoft će upotrebljavati i na druge načine obrađivati Korisničke podatke, Podatke profesionalnih usluga i Osobne podatke samo kao što je opisano i uz ograničenja navedena u nastavku (a) kako bi Klijentu pružio Proizvode i usluge u skladu s Klijentovim dokumentiranim uputama i (b) za</w:t>
      </w:r>
      <w:r w:rsidR="006624D8">
        <w:t> </w:t>
      </w:r>
      <w:r>
        <w:t>poslovne aktivnosti u vezi s pružanjem Proizvoda i usluga Klijentu. U međusobnom odnosu ugovornih strana Klijent zadržava sva prava, pravni temelj i udio u Korisničkim podacima i Podacima profesionalnih usluga. Microsoft ne stječe nikakva prava na Korisničke podatke ili Podatke profesionalnih usluga, osim prava koja je Klijent ustupio Microsoftu u ovom članku. Ovaj stavak ne utječe na prava društva Microsoft na softver ili</w:t>
      </w:r>
      <w:r w:rsidR="006624D8">
        <w:t> </w:t>
      </w:r>
      <w:r>
        <w:t>usluge koje Microsoft licencira Klijentu.</w:t>
      </w:r>
    </w:p>
    <w:p w14:paraId="5102CA20" w14:textId="77777777" w:rsidR="00590619" w:rsidRPr="00FC77AC" w:rsidRDefault="00590619" w:rsidP="00590619"/>
    <w:p w14:paraId="1CCE7D6F" w14:textId="7E5C42FB"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 xml:space="preserve">Obrada radi pružanja </w:t>
      </w:r>
      <w:bookmarkEnd w:id="54"/>
      <w:bookmarkEnd w:id="55"/>
      <w:r>
        <w:rPr>
          <w:b/>
          <w:color w:val="0072C6"/>
        </w:rPr>
        <w:t>Proizvoda i usluga Klijentu</w:t>
      </w:r>
    </w:p>
    <w:p w14:paraId="38AED162" w14:textId="26A43388" w:rsidR="00C85435" w:rsidRPr="00FC77AC" w:rsidRDefault="00C85435" w:rsidP="00C35BD5">
      <w:pPr>
        <w:pStyle w:val="ProductList-Body"/>
        <w:keepNext/>
        <w:ind w:left="158"/>
      </w:pPr>
      <w:r>
        <w:rPr>
          <w:rFonts w:ascii="Calibri" w:eastAsia="Calibri" w:hAnsi="Calibri" w:cs="Arial"/>
        </w:rPr>
        <w:t>Za potrebe ovog DPA-a „pružanje</w:t>
      </w:r>
      <w:r w:rsidR="00EA4069" w:rsidRPr="00F77AF7">
        <w:t>“</w:t>
      </w:r>
      <w:r>
        <w:rPr>
          <w:rFonts w:ascii="Calibri" w:eastAsia="Calibri" w:hAnsi="Calibri" w:cs="Arial"/>
        </w:rPr>
        <w:t xml:space="preserve"> Proizvoda sastoji se od:</w:t>
      </w:r>
    </w:p>
    <w:p w14:paraId="25A37013" w14:textId="0CA6C8B0" w:rsidR="00C85435" w:rsidRPr="00FC77AC" w:rsidRDefault="00C85435" w:rsidP="00F1097D">
      <w:pPr>
        <w:pStyle w:val="ProductList-Body"/>
        <w:numPr>
          <w:ilvl w:val="0"/>
          <w:numId w:val="7"/>
        </w:numPr>
      </w:pPr>
      <w:r>
        <w:rPr>
          <w:rFonts w:ascii="Calibri" w:eastAsia="Calibri" w:hAnsi="Calibri" w:cs="Arial"/>
        </w:rPr>
        <w:t>pružanja funkcionalnih mogućnosti kao licenciranih i konfiguriranih funkcionalnih mogućnosti</w:t>
      </w:r>
      <w:r>
        <w:rPr>
          <w:rFonts w:ascii="Calibri" w:hAnsi="Calibri"/>
        </w:rPr>
        <w:t xml:space="preserve"> koje </w:t>
      </w:r>
      <w:bookmarkEnd w:id="56"/>
      <w:bookmarkEnd w:id="57"/>
      <w:r>
        <w:rPr>
          <w:rFonts w:ascii="Calibri" w:eastAsia="Calibri" w:hAnsi="Calibri" w:cs="Arial"/>
        </w:rPr>
        <w:t xml:space="preserve">upotrebljavaju Klijent i njegovi korisnici, uključujući pružanje personaliziranih korisničkih iskustava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otklanjanja poteškoća (sprečavanja, otkrivanja i popravljanja problema) te </w:t>
      </w:r>
    </w:p>
    <w:p w14:paraId="078BCFE5" w14:textId="60439DF0" w:rsidR="00C85435" w:rsidRPr="00FC77AC" w:rsidRDefault="00E73F98" w:rsidP="00F1097D">
      <w:pPr>
        <w:pStyle w:val="ProductList-Body"/>
        <w:numPr>
          <w:ilvl w:val="0"/>
          <w:numId w:val="7"/>
        </w:numPr>
        <w:spacing w:after="120"/>
      </w:pPr>
      <w:r>
        <w:rPr>
          <w:rFonts w:ascii="Calibri" w:eastAsia="Calibri" w:hAnsi="Calibri" w:cs="Arial"/>
        </w:rPr>
        <w:t xml:space="preserve">održavanja Proizvoda ažurnima i funkcionalnima te poboljšavanja </w:t>
      </w:r>
      <w:r>
        <w:t>korisničke produktivnosti,</w:t>
      </w:r>
      <w:r>
        <w:rPr>
          <w:rFonts w:ascii="Calibri" w:eastAsia="Calibri" w:hAnsi="Calibri" w:cs="Arial"/>
        </w:rPr>
        <w:t xml:space="preserve"> pouzdanosti, učinkovitosti, kvalitete i</w:t>
      </w:r>
      <w:r w:rsidR="007961E6">
        <w:rPr>
          <w:rFonts w:ascii="Calibri" w:eastAsia="Calibri" w:hAnsi="Calibri" w:cs="Arial"/>
        </w:rPr>
        <w:t> </w:t>
      </w:r>
      <w:r>
        <w:rPr>
          <w:rFonts w:ascii="Calibri" w:eastAsia="Calibri" w:hAnsi="Calibri" w:cs="Arial"/>
        </w:rPr>
        <w:t>sigurnosti.</w:t>
      </w:r>
    </w:p>
    <w:p w14:paraId="67A5736F" w14:textId="02B14615" w:rsidR="004D3218" w:rsidRPr="00FC77AC" w:rsidRDefault="004D3218" w:rsidP="004D3218">
      <w:pPr>
        <w:pStyle w:val="ProductList-Body"/>
        <w:ind w:left="158"/>
      </w:pPr>
      <w:r>
        <w:rPr>
          <w:rFonts w:ascii="Calibri" w:eastAsia="Calibri" w:hAnsi="Calibri" w:cs="Arial"/>
        </w:rPr>
        <w:t>Za potrebe ovog DPA-a „pružanje</w:t>
      </w:r>
      <w:r w:rsidR="00EA4069" w:rsidRPr="00F77AF7">
        <w:t>“</w:t>
      </w:r>
      <w:r>
        <w:rPr>
          <w:rFonts w:ascii="Calibri" w:eastAsia="Calibri" w:hAnsi="Calibri" w:cs="Arial"/>
        </w:rPr>
        <w:t xml:space="preserve"> Profesionalnih usluga sastoji se od:</w:t>
      </w:r>
    </w:p>
    <w:p w14:paraId="514A4E40" w14:textId="50E94375" w:rsidR="004D3218" w:rsidRPr="00FC77AC" w:rsidRDefault="004D3218" w:rsidP="004D3218">
      <w:pPr>
        <w:pStyle w:val="ProductList-Body"/>
        <w:numPr>
          <w:ilvl w:val="0"/>
          <w:numId w:val="7"/>
        </w:numPr>
        <w:tabs>
          <w:tab w:val="clear" w:pos="158"/>
        </w:tabs>
        <w:ind w:left="922"/>
      </w:pPr>
      <w:r>
        <w:t xml:space="preserve">pružanja Profesionalnih usluga, uključujući pružanje tehničke podrške, profesionalnog planiranja, savjetovanja, vođenja, migracije podataka, implementacije i usluga za razvoj rješenja/softvera. </w:t>
      </w:r>
    </w:p>
    <w:p w14:paraId="2AA8E0CB" w14:textId="5FA67B01" w:rsidR="004D3218" w:rsidRPr="00FC77AC" w:rsidRDefault="004D3218" w:rsidP="004D3218">
      <w:pPr>
        <w:pStyle w:val="ProductList-Body"/>
        <w:numPr>
          <w:ilvl w:val="0"/>
          <w:numId w:val="7"/>
        </w:numPr>
        <w:tabs>
          <w:tab w:val="clear" w:pos="158"/>
        </w:tabs>
        <w:ind w:left="922"/>
      </w:pPr>
      <w:r>
        <w:t>otklanjanja poteškoća (sprečavanja, otkrivanja, istraživanja, ublažavanja i popravljanja problema, uključujući Sigurnosne incidente te</w:t>
      </w:r>
      <w:r w:rsidR="007961E6">
        <w:t> </w:t>
      </w:r>
      <w:r>
        <w:t>probleme utvrđene u Profesionalnim uslugama ili odgovarajućim Proizvodima tijekom isporuke Profesionalnih usluga) i</w:t>
      </w:r>
    </w:p>
    <w:p w14:paraId="7EB6FDAD" w14:textId="5B47DB62" w:rsidR="004D3218" w:rsidRPr="00FC77AC" w:rsidRDefault="007821BC" w:rsidP="002369FF">
      <w:pPr>
        <w:pStyle w:val="ProductList-Body"/>
        <w:numPr>
          <w:ilvl w:val="0"/>
          <w:numId w:val="7"/>
        </w:numPr>
        <w:tabs>
          <w:tab w:val="clear" w:pos="158"/>
        </w:tabs>
        <w:spacing w:after="120"/>
        <w:ind w:left="922"/>
      </w:pPr>
      <w:r>
        <w:t>poboljšavanja isporuke, učinkovitosti, kvalitete i sigurnosti Profesionalnih usluga i osnovnih Proizvoda na temelju problema utvrđenih pri pružanju Profesionalnih usluga, uključujući ispravljanje softverskih pogrešaka i druge načine održavanja Proizvoda i usluga ažurnima i funkcionalnima.</w:t>
      </w:r>
      <w:r>
        <w:rPr>
          <w:rStyle w:val="eop"/>
          <w:rFonts w:ascii="Calibri" w:eastAsia="Calibri" w:hAnsi="Calibri" w:cs="Calibri"/>
          <w:color w:val="0078D4"/>
          <w:u w:val="single"/>
        </w:rPr>
        <w:t xml:space="preserve"> </w:t>
      </w:r>
    </w:p>
    <w:p w14:paraId="46D39A05" w14:textId="3308081C" w:rsidR="00725F8D" w:rsidRPr="00FC77AC" w:rsidRDefault="00725F8D" w:rsidP="002369FF">
      <w:pPr>
        <w:pStyle w:val="ProductList-Body"/>
        <w:spacing w:after="120"/>
        <w:ind w:left="158"/>
      </w:pPr>
      <w:r>
        <w:rPr>
          <w:rFonts w:ascii="Calibri" w:eastAsia="Calibri" w:hAnsi="Calibri" w:cs="Arial"/>
        </w:rPr>
        <w:t>U svakom slučaju, pružanje Proizvoda i usluga izvodi se uzimajući u obzir sigurnosne obveze na temelju Preduvjeta zaštite osobnih podataka.</w:t>
      </w:r>
    </w:p>
    <w:p w14:paraId="0AA7F597" w14:textId="0BDD95A1" w:rsidR="00C85435" w:rsidRPr="00FC77AC" w:rsidRDefault="00C85435" w:rsidP="007829B6">
      <w:pPr>
        <w:pStyle w:val="ProductList-Body"/>
        <w:spacing w:after="120"/>
        <w:ind w:left="158"/>
      </w:pPr>
      <w:r>
        <w:t>Prilikom pružanja Proizvoda i usluga Microsoft neće upotrebljavati ili na druge načine obrađivati Korisničke podatke, Podatke osobnih usluga ili Osobne podatke za sljedeće: (a) profiliranje korisnika, (b) oglašavanje ili slične komercijalne svrhe ili (c) istraživanje tržišta s ciljem stvaranja novih funkcionalnosti, usluga ili proizvoda, ili radi bilo kojeg drugog cilja, osim kada je takva upotreba ili obrada u skladu s dokumentiranim uputama Klijenta.</w:t>
      </w:r>
    </w:p>
    <w:p w14:paraId="5FD69C26" w14:textId="7F31EB49" w:rsidR="00C85435" w:rsidRPr="00FC77AC" w:rsidRDefault="009B4B87" w:rsidP="00C35BD5">
      <w:pPr>
        <w:pStyle w:val="ProductList-Body"/>
        <w:keepNext/>
        <w:spacing w:after="120"/>
        <w:ind w:left="187" w:hanging="7"/>
        <w:outlineLvl w:val="2"/>
      </w:pPr>
      <w:r>
        <w:rPr>
          <w:b/>
          <w:color w:val="0072C6"/>
        </w:rPr>
        <w:t>Obrada radi poslovnih aktivnosti povezana s pružanjem Proizvoda i usluga Klijentu</w:t>
      </w:r>
    </w:p>
    <w:p w14:paraId="2391517E" w14:textId="0B4C0B41" w:rsidR="001B2BF8" w:rsidRPr="00FC77AC" w:rsidRDefault="001B2BF8" w:rsidP="001B2BF8">
      <w:pPr>
        <w:pStyle w:val="ProductList-Body"/>
        <w:spacing w:after="120"/>
        <w:ind w:left="158"/>
      </w:pPr>
      <w:r>
        <w:t>Za potrebe ovog DPA-a „poslovne aktivnosti</w:t>
      </w:r>
      <w:r w:rsidR="00EA4069" w:rsidRPr="00F77AF7">
        <w:t>“</w:t>
      </w:r>
      <w:r>
        <w:t xml:space="preserve"> označavaju postupke obrade koje je odobrio klijent, navedene u ovom članku.</w:t>
      </w:r>
    </w:p>
    <w:p w14:paraId="4FFF8475" w14:textId="057BE43F" w:rsidR="001B2BF8" w:rsidRPr="00FC77AC" w:rsidRDefault="001B2BF8" w:rsidP="00B66EEB">
      <w:pPr>
        <w:pStyle w:val="ProductList-Body"/>
        <w:spacing w:line="216" w:lineRule="auto"/>
        <w:ind w:left="158"/>
      </w:pPr>
      <w:r>
        <w:t>Klijent ovlašćuje Microsoft:</w:t>
      </w:r>
    </w:p>
    <w:p w14:paraId="18895A51" w14:textId="2F19B250" w:rsidR="001B2BF8" w:rsidRPr="00FC77AC" w:rsidRDefault="001B2BF8" w:rsidP="00A607E8">
      <w:pPr>
        <w:pStyle w:val="ProductList-Body"/>
        <w:numPr>
          <w:ilvl w:val="0"/>
          <w:numId w:val="18"/>
        </w:numPr>
        <w:ind w:left="900" w:hanging="180"/>
      </w:pPr>
      <w:r>
        <w:t>da izradi skupne statističke podatke koji nisu osobni iz podataka koji sadrže pseudonimizirane identifikatore (kao što su zapisnici korištenja koji sadrže jedinstvene, pseudonimizirane identifikatore) i</w:t>
      </w:r>
    </w:p>
    <w:p w14:paraId="685A98C9" w14:textId="39E0687F" w:rsidR="001B2BF8" w:rsidRPr="00FC77AC" w:rsidRDefault="001B2BF8" w:rsidP="00A607E8">
      <w:pPr>
        <w:pStyle w:val="ProductList-Body"/>
        <w:numPr>
          <w:ilvl w:val="0"/>
          <w:numId w:val="18"/>
        </w:numPr>
        <w:spacing w:after="120"/>
        <w:ind w:left="907" w:hanging="187"/>
      </w:pPr>
      <w:r>
        <w:t>da izračuna statistiku povezanu s Korisničkim podacima ili Podacima profesionalnih usluga</w:t>
      </w:r>
    </w:p>
    <w:p w14:paraId="76A43C2B" w14:textId="5C4A0C4A" w:rsidR="001B2BF8" w:rsidRPr="00FC77AC" w:rsidRDefault="001B2BF8" w:rsidP="00A607E8">
      <w:pPr>
        <w:pStyle w:val="ProductList-Body"/>
        <w:spacing w:after="120"/>
        <w:ind w:left="158"/>
      </w:pPr>
      <w:r>
        <w:t>u svakom slučaju bez pristupa sadržaju Korisničkih podataka ili Podataka profesionalnih usluga i bez analize istog te uz ograničenje postizanja svrha navedenih u nastavku, povezanih s pružanjem Proizvoda i usluga Klijentu.</w:t>
      </w:r>
    </w:p>
    <w:p w14:paraId="15A54612" w14:textId="77777777" w:rsidR="001B2BF8" w:rsidRPr="00FC77AC" w:rsidRDefault="001B2BF8" w:rsidP="00A607E8">
      <w:pPr>
        <w:pStyle w:val="ProductList-Body"/>
        <w:ind w:left="158"/>
      </w:pPr>
      <w:r>
        <w:t>Te su svrhe sljedeće:</w:t>
      </w:r>
    </w:p>
    <w:p w14:paraId="007DCB2D" w14:textId="1ABEB992" w:rsidR="001B2BF8" w:rsidRPr="00FC77AC" w:rsidRDefault="001B2BF8" w:rsidP="003A6BB6">
      <w:pPr>
        <w:pStyle w:val="ProductList-Body"/>
        <w:numPr>
          <w:ilvl w:val="0"/>
          <w:numId w:val="7"/>
        </w:numPr>
        <w:tabs>
          <w:tab w:val="clear" w:pos="158"/>
        </w:tabs>
        <w:ind w:left="922"/>
      </w:pPr>
      <w:r>
        <w:t xml:space="preserve">naplaćivanje i upravljanje računom </w:t>
      </w:r>
    </w:p>
    <w:p w14:paraId="74E83E62" w14:textId="21E1E5D7" w:rsidR="001B2BF8" w:rsidRPr="00FC77AC" w:rsidRDefault="001B2BF8" w:rsidP="003A6BB6">
      <w:pPr>
        <w:pStyle w:val="ProductList-Body"/>
        <w:numPr>
          <w:ilvl w:val="0"/>
          <w:numId w:val="7"/>
        </w:numPr>
        <w:tabs>
          <w:tab w:val="clear" w:pos="158"/>
        </w:tabs>
        <w:ind w:left="922"/>
      </w:pPr>
      <w:r>
        <w:t xml:space="preserve">kompenzacija, poput izračunavanja naknada za zaposlene i poticaja za partnere </w:t>
      </w:r>
    </w:p>
    <w:p w14:paraId="0CAE28EC" w14:textId="6356942F" w:rsidR="001B2BF8" w:rsidRPr="00FC77AC" w:rsidRDefault="001B2BF8" w:rsidP="003A6BB6">
      <w:pPr>
        <w:pStyle w:val="ProductList-Body"/>
        <w:numPr>
          <w:ilvl w:val="0"/>
          <w:numId w:val="7"/>
        </w:numPr>
        <w:tabs>
          <w:tab w:val="clear" w:pos="158"/>
        </w:tabs>
        <w:ind w:left="922"/>
      </w:pPr>
      <w:r>
        <w:t xml:space="preserve">interno izvješćivanje i poslovno modeliranje, kao što su predviđanje, prihodi, planiranje kapaciteta, strategija proizvoda i </w:t>
      </w:r>
    </w:p>
    <w:p w14:paraId="4616BAD0" w14:textId="3DBED0D1" w:rsidR="00DD6D76" w:rsidRPr="00FC77AC" w:rsidRDefault="001B2BF8" w:rsidP="00A607E8">
      <w:pPr>
        <w:pStyle w:val="ProductList-Body"/>
        <w:numPr>
          <w:ilvl w:val="0"/>
          <w:numId w:val="7"/>
        </w:numPr>
        <w:tabs>
          <w:tab w:val="clear" w:pos="158"/>
        </w:tabs>
        <w:spacing w:after="120"/>
        <w:ind w:left="922"/>
      </w:pPr>
      <w:r>
        <w:t>financijsko izvješćivanje.</w:t>
      </w:r>
    </w:p>
    <w:p w14:paraId="71098C16" w14:textId="267556FE" w:rsidR="00DD6D76" w:rsidRPr="00FC77AC" w:rsidRDefault="00BE5700" w:rsidP="00A607E8">
      <w:pPr>
        <w:pStyle w:val="ProductList-Body"/>
        <w:spacing w:after="120"/>
        <w:ind w:left="158"/>
      </w:pPr>
      <w:bookmarkStart w:id="58" w:name="_Hlk24466161"/>
      <w:r>
        <w:t>Prilikom obrade radi tih poslovnih aktivnosti Microsoft će primjenjivati načela minimizacije podataka i neće upotrebljavati ili na druge načine obrađivati Korisničke podatke, Podatke profesionalnih usluga ili Osobne podatke za sljedeće: (a) profiliranje korisnika, (b) oglašavanje ili slične komercijalne pothvate ni (c) bilo koju drugu svrhu, osim u svrhe navedene u ovom članku. Osim toga, kao što je to slučaj sa svom obradom u</w:t>
      </w:r>
      <w:r w:rsidR="007961E6">
        <w:t> </w:t>
      </w:r>
      <w:r>
        <w:t xml:space="preserve">okviru ovog DPA-a, obrada radi poslovnih aktivnosti ostaje podložna Microsoftovim obvezama u pogledu povjerljivosti propisanih odredbom Otkrivanje obrađenih podataka. </w:t>
      </w:r>
      <w:bookmarkEnd w:id="58"/>
    </w:p>
    <w:p w14:paraId="16500F9F" w14:textId="77777777" w:rsidR="00DD6D76" w:rsidRPr="00FC77AC" w:rsidRDefault="00DD6D76"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64321"/>
      <w:r>
        <w:t>Otkrivanje obrađenih podataka</w:t>
      </w:r>
      <w:bookmarkEnd w:id="59"/>
      <w:bookmarkEnd w:id="60"/>
      <w:bookmarkEnd w:id="61"/>
      <w:bookmarkEnd w:id="62"/>
      <w:bookmarkEnd w:id="63"/>
    </w:p>
    <w:p w14:paraId="7F6D0B50" w14:textId="77777777" w:rsidR="00A84445" w:rsidRPr="006366A8" w:rsidRDefault="00A84445" w:rsidP="00A84445">
      <w:pPr>
        <w:pStyle w:val="ProductList-Body"/>
        <w:spacing w:after="120"/>
      </w:pPr>
      <w:bookmarkStart w:id="64" w:name="_Toc6563801"/>
      <w:bookmarkStart w:id="65" w:name="_Toc21617019"/>
      <w:bookmarkStart w:id="66" w:name="_Toc26972841"/>
      <w:r>
        <w:t xml:space="preserve">Microsoft neće otkrivati nikakve Obrađene podatke niti će pružati pristup istima osim: (1) prema uputama Klijenta, (2) prema uvjetima opisnima u ovom DPA-u ili (3) ako to ne zatraži zakon. Pojam „Obrađeni podaci” za potrebe ovog članka označava: (a) Korisničke podatke, (b) Podatke profesionalnih usluga, (c) Osobne podatke i (d) bilo koje druge podatke koje Microsoft obrađuje u vezi s Proizvodima i uslugama, a koji su Klijentove povjerljive informacije prema Klijentovu ugovoru. Svaka obrada Obrađenih podataka podložna je Microsoftovoj obvezi povjerljivosti prema Klijentovu ugovoru. </w:t>
      </w:r>
    </w:p>
    <w:p w14:paraId="15580AF4" w14:textId="77777777" w:rsidR="00A84445" w:rsidRPr="006366A8" w:rsidRDefault="00A84445" w:rsidP="00A84445">
      <w:pPr>
        <w:pStyle w:val="ProductList-Body"/>
        <w:spacing w:after="120"/>
      </w:pPr>
      <w:r>
        <w:rPr>
          <w:szCs w:val="18"/>
        </w:rPr>
        <w:t>Microsoft zakonodavnim tijelima neće otkrivati nikakve Obrađene podatke niti će pružati pristup istima osim ako ga na to ne obvezuje zakon. Ako se zakonodavno tijelo obrati društvu Microsoft sa zahtjevom za dobivanje Obrađenih podataka, Microsoft će pokušati preusmjeriti zakonodavno tijelo Klijentu kako bi te podatke zatražio izravno od njega. U slučaju postojanja zakonske obveze otkrivanja bilo kakvih Obrađenih podataka zakonodavnom tijelu ili pružanja pristupa istima, Microsoft će odmah obavijestiti Klijenta i dati mu kopiju zahtjeva osim ako mu je to zakonom zabranjeno.</w:t>
      </w:r>
    </w:p>
    <w:p w14:paraId="6DA8F519" w14:textId="77777777" w:rsidR="00A84445" w:rsidRDefault="00A84445" w:rsidP="00A84445">
      <w:pPr>
        <w:pStyle w:val="ProductList-Body"/>
        <w:spacing w:after="120"/>
      </w:pPr>
      <w:r>
        <w:t>Nakon primitka bilo kojeg zahtjeva za Obrađene podatke treće osobe, Microsoft će o tome odmah obavijestiti Klijenta osim ako je to zakonom zabranjeno. Microsoft će odbiti zahtjev osim ako ga zakon obvezuje na njegovo ispunjavanje. Ako je zahtjev valjan, Microsoft će pokušati preusmjeriti treću osobu da zahtijeva podatke izravno od Klijenta.</w:t>
      </w:r>
    </w:p>
    <w:p w14:paraId="05CFC4B6" w14:textId="77777777" w:rsidR="00A84445" w:rsidRPr="006366A8" w:rsidRDefault="00A84445" w:rsidP="00A84445">
      <w:pPr>
        <w:pStyle w:val="ProductList-Body"/>
        <w:spacing w:after="120"/>
      </w:pPr>
      <w:r>
        <w:t>Microsoft će Obrađene podatke otkriti ili im omogućiti pristup isključivo na način propisan zakonom, pod uvjetom da zakoni i prakse poštuju bit temeljnih prava i sloboda te ne prekoračuju neophodne i razmjerne omjere demokratskog društva i, ako je primjenjivo, radi zaštite jednog od ciljeva navedenih u stavku 1. članka 23. GDPR-a.</w:t>
      </w:r>
    </w:p>
    <w:p w14:paraId="0EBA1AB7" w14:textId="77777777" w:rsidR="00A84445" w:rsidRPr="006366A8" w:rsidRDefault="00A84445" w:rsidP="00A84445">
      <w:pPr>
        <w:pStyle w:val="ProductList-Body"/>
        <w:spacing w:after="120"/>
      </w:pPr>
      <w:r>
        <w:t xml:space="preserve">Microsoft neće ni jednoj trećoj osobi pružiti: (a) izravan, neizravan, sveobuhvatan ili neograničen pristup Obrađenim podacima, (b) ključeve za šifriranje platforme koji se upotrebljavaju za zaštitu Obrađenih podataka ili mogućnost probijanja takvog šifriranja ili (c) pristup Obrađenim podacima ako Microsoft zna da će se ti podaci upotrebljavati u svrhe koje nisu navedene u zahtjevu treće osobe. </w:t>
      </w:r>
    </w:p>
    <w:p w14:paraId="149F927C" w14:textId="77777777" w:rsidR="00A84445" w:rsidRPr="006366A8" w:rsidRDefault="00A84445" w:rsidP="00A84445">
      <w:pPr>
        <w:pStyle w:val="ProductList-Body"/>
        <w:spacing w:after="120"/>
      </w:pPr>
      <w:r>
        <w:t xml:space="preserve">U prilog navedenom, Microsoft može trećoj osobi dati Klijentove osnovne podatke za kontakt. </w:t>
      </w:r>
    </w:p>
    <w:p w14:paraId="3DFD853A" w14:textId="77777777" w:rsidR="00C85435" w:rsidRPr="00FC77AC" w:rsidRDefault="00C85435" w:rsidP="00C35BD5">
      <w:pPr>
        <w:pStyle w:val="ProductList-SubSubSectionHeading"/>
        <w:keepNext/>
        <w:spacing w:after="120"/>
        <w:outlineLvl w:val="1"/>
      </w:pPr>
      <w:bookmarkStart w:id="67" w:name="_Toc155364322"/>
      <w:r>
        <w:t>Obrada osobnih podataka; GDPR</w:t>
      </w:r>
      <w:bookmarkEnd w:id="50"/>
      <w:bookmarkEnd w:id="51"/>
      <w:bookmarkEnd w:id="64"/>
      <w:bookmarkEnd w:id="65"/>
      <w:bookmarkEnd w:id="66"/>
      <w:bookmarkEnd w:id="67"/>
    </w:p>
    <w:p w14:paraId="41ECCECC" w14:textId="7096F926" w:rsidR="00C85435" w:rsidRPr="00FC77AC" w:rsidRDefault="00C85435" w:rsidP="00741E10">
      <w:pPr>
        <w:pStyle w:val="ProductList-Body"/>
        <w:spacing w:after="120"/>
      </w:pPr>
      <w:bookmarkStart w:id="68" w:name="_Toc489605577"/>
      <w:r>
        <w:t xml:space="preserve">Svi Osobni podaci koje Microsoft obrađuje u vezi s pružanjem Proizvoda i usluga pribavljaju se kao dio (a) Korisničkih podataka, (b) Podataka profesionalnih usluga ili (c) podataka koje je Microsoft generirao, izveo ili prikupio, uključujući podatke poslane Microsoftu kao rezultat Klijentove upotrebe mogućnosti usluga ili koje je Microsoft pribavio s lokalno instaliranog softvera. Osobni podaci koje Microsoftu pruža Klijent ili koji mu se pružaju u njegovo ime korištenjem Online usluga također predstavljaju Korisničke podatke. Osobni podaci koje Microsoftu pruža Klijent ili koji mu se pružaju u njegovo ime korištenjem Profesionalnih usluga također predstavljaju Korisničke podatke. Pseudonimizirani identifikatori mogu biti uključeni u podatke koje Microsoft obrađuje u vezi s pružanjem Proizvoda te također predstavljaju Osobne podatke. Svi pseudonimizirani ili deindentificirani Osobni podaci, no ne i anonimizirani, ili Osobni podaci dobiveni iz Osobnih podataka, također su Osobni podaci. </w:t>
      </w:r>
    </w:p>
    <w:p w14:paraId="5DB15077" w14:textId="3D30A764" w:rsidR="004A1FB6" w:rsidRDefault="004A1FB6" w:rsidP="004A1FB6">
      <w:pPr>
        <w:pStyle w:val="ProductList-Body"/>
        <w:spacing w:after="120"/>
      </w:pPr>
      <w:bookmarkStart w:id="69" w:name="_Toc26972842"/>
      <w:r>
        <w:t xml:space="preserve">U mjeri u kojoj je Microsoft izvršitelj ili podizvršitelj obrade Osobnih podataka na koje se primjenjuje GDPR, Odredbe GDPR-a u </w:t>
      </w:r>
      <w:hyperlink w:anchor="Attachment1" w:history="1">
        <w:r>
          <w:rPr>
            <w:rStyle w:val="Hyperlink"/>
          </w:rPr>
          <w:t>Prilogu 1</w:t>
        </w:r>
      </w:hyperlink>
      <w:r>
        <w:t xml:space="preserve"> uređuju obradu, a jezik u stavku („Obrada Osobnih podataka; GDPR”) se smatra dodatnim:</w:t>
      </w:r>
    </w:p>
    <w:p w14:paraId="00DB5D5A" w14:textId="77777777" w:rsidR="00C85435" w:rsidRPr="00FC77AC" w:rsidRDefault="00C85435" w:rsidP="002A4A50">
      <w:pPr>
        <w:pStyle w:val="ProductList-Body"/>
        <w:keepNext/>
        <w:spacing w:after="120"/>
        <w:ind w:left="187"/>
        <w:outlineLvl w:val="2"/>
      </w:pPr>
      <w:r>
        <w:rPr>
          <w:b/>
          <w:bCs/>
          <w:color w:val="0072C6"/>
        </w:rPr>
        <w:t>Uloge i odgovornosti izvršitelja obrade i voditelja obrade podataka</w:t>
      </w:r>
      <w:bookmarkEnd w:id="69"/>
    </w:p>
    <w:p w14:paraId="59C95B40" w14:textId="77777777" w:rsidR="0039566E" w:rsidRDefault="0039566E" w:rsidP="0039566E">
      <w:pPr>
        <w:pStyle w:val="ProductList-Body"/>
        <w:spacing w:after="120"/>
        <w:ind w:left="158"/>
      </w:pPr>
      <w:bookmarkStart w:id="70" w:name="_Toc26972843"/>
      <w:bookmarkStart w:id="71" w:name="_Toc26972844"/>
      <w:r>
        <w:t xml:space="preserve">Klijent i Microsoft suglasni su da je Klijent voditelj obrade Osobnih podataka, a Microsoft izvršitelj obrade takvih podataka, osim (a) kada Klijent djeluje kao izvršitelj obrade Osobnih podataka, u kojem je slučaju Microsoft podizvršitelj obrade ili (b) kada je drukčije navedeno u Posebnim odredbama za pojedinačni proizvod ili u ovom DPA-u. Kada Microsoft djeluje kao izvršitelj ili podizvršitelj obrade Osobnih podataka, obrađivat će Osobne podatke samo prema dokumentiranim uputama Klijenta. Klijent je suglasan da Klijentov ugovor (uključujući Odredbe DPA-a i sva primjenjiva ažuriranja), zajedno s dokumentacijom proizvoda i Klijentovom upotrebom i konfiguracijom značajki u Proizvodima, predstavlja Klijentove cjelovite dokumentirane upute Microsoftu za obradu Osobnih podataka ili dokumentaciju za Profesionalne usluge i Klijentovu upotrebu Profesionalnih usluga. Informacije o upotrebi i konfiguraciji Proizvoda možete pronaći na web-mjestu </w:t>
      </w:r>
      <w:bookmarkStart w:id="72" w:name="_Hlk24482203"/>
      <w:r>
        <w:fldChar w:fldCharType="begin"/>
      </w:r>
      <w:r>
        <w:instrText>HYPERLINK "https://docs.microsoft.com"</w:instrText>
      </w:r>
      <w:r>
        <w:fldChar w:fldCharType="separate"/>
      </w:r>
      <w:r>
        <w:rPr>
          <w:rStyle w:val="Hyperlink"/>
        </w:rPr>
        <w:t>https://docs.microsoft.com</w:t>
      </w:r>
      <w:r>
        <w:fldChar w:fldCharType="end"/>
      </w:r>
      <w:r>
        <w:t xml:space="preserve"> </w:t>
      </w:r>
      <w:bookmarkEnd w:id="72"/>
      <w:r>
        <w:t>(ili naknadno određenom web-mjestu) ili u drugom ugovoru koji uključuje ovaj DPA. Bilo koje dodatne ili alternativne upute moraju se ugovoriti u skladu s postupkom za izmjenu Klijentova ugovora. U svakom slučaju u kojem se primjenjuje GDPR, a Klijent nastupa kao izvršitelj obrade podataka, Klijent jamči Microsoftu da je Klijentove upute, uključujući imenovanje Microsofta izvršiteljem ili podizvršiteljem obrade podataka, odobrio odgovarajući voditelj obrade.</w:t>
      </w:r>
      <w:bookmarkEnd w:id="70"/>
      <w:r>
        <w:t xml:space="preserve"> </w:t>
      </w:r>
    </w:p>
    <w:p w14:paraId="42C83F6C" w14:textId="733ECE16" w:rsidR="00C85435" w:rsidRPr="00FC77AC" w:rsidRDefault="00736AEB" w:rsidP="002A4A50">
      <w:pPr>
        <w:pStyle w:val="ProductList-Body"/>
        <w:spacing w:after="120"/>
        <w:ind w:left="158"/>
      </w:pPr>
      <w:r>
        <w:t>U mjeri u kojoj Microsoft upotrebljava ili na neki drugi način obrađuje Osobne podatke na koje se primjenjuje GDPR za poslovne aktivnosti povezane s pružanjem Proizvoda i usluga Klijentu, Microsoft će u slučaju takve uporabe podataka postupati u skladu s obvezama neovisnog voditelja obrade podataka u okviru GDPR-a. Microsoft prihvaća dodatne odgovornosti „voditelja obrade</w:t>
      </w:r>
      <w:r w:rsidR="00EA4069" w:rsidRPr="00F77AF7">
        <w:t>“</w:t>
      </w:r>
      <w:r>
        <w:t xml:space="preserve"> podataka u skladu s GDPR-om za takvu obradu radi sljedećeg: (a) postupanje u skladu s regulatornim zahtjevima do mjere koju propisuje GDPR i (b) pružanje povećane transparentnosti Klijentima te potvrda Microsoftove odgovornosti za takvu obradu. Microsoft upotrebljava zaštitne mjere za zaštitu Korisničkih podataka, Podataka profesionalnih usluga i Osobnih podataka tijekom takve obrade, uključujući one utvrđene u ovom DPA-u te one navedene u stavku 4. članka 6. GDPR-a. S obzirom na obradu Osobnih podataka u skladu s ovim stavkom, društvo Microsoft preuzima obveze navedene u članku Dodatne zaštitne mjere. U te svrhe (i) svako Microsoftovo otkrivanje Osobnih podataka, kao što je opisano u članku Dodatne zaštitne mjere, koje</w:t>
      </w:r>
      <w:r w:rsidR="006E1724">
        <w:t> </w:t>
      </w:r>
      <w:r>
        <w:t>je preneseno u vezi s poslovnim aktivnostima smatra se „Relevantnim otkrivanjem</w:t>
      </w:r>
      <w:r w:rsidR="00EA4069" w:rsidRPr="00F77AF7">
        <w:t>“</w:t>
      </w:r>
      <w:r>
        <w:t xml:space="preserve"> i (ii) obveze iz članka Dodatne zaštitne mjere primjenjuju se na takve Osobne podatke.</w:t>
      </w:r>
      <w:bookmarkEnd w:id="71"/>
    </w:p>
    <w:p w14:paraId="1735F96A" w14:textId="77777777" w:rsidR="00C85435" w:rsidRPr="00FC77AC" w:rsidRDefault="00C85435" w:rsidP="00741E10">
      <w:pPr>
        <w:pStyle w:val="ProductList-Body"/>
        <w:keepNext/>
        <w:spacing w:after="120"/>
        <w:ind w:left="187"/>
        <w:outlineLvl w:val="2"/>
      </w:pPr>
      <w:bookmarkStart w:id="73" w:name="_Toc26972845"/>
      <w:r>
        <w:rPr>
          <w:b/>
          <w:color w:val="0072C6"/>
        </w:rPr>
        <w:t>Pojedinosti o obradi</w:t>
      </w:r>
      <w:bookmarkEnd w:id="73"/>
    </w:p>
    <w:p w14:paraId="0CAE0F8F" w14:textId="77777777" w:rsidR="00C85435" w:rsidRPr="00FC77AC" w:rsidRDefault="00C85435" w:rsidP="002A4A50">
      <w:pPr>
        <w:pStyle w:val="ProductList-Body"/>
        <w:spacing w:after="120"/>
        <w:ind w:left="158"/>
      </w:pPr>
      <w:bookmarkStart w:id="74" w:name="_Toc26972846"/>
      <w:bookmarkStart w:id="75" w:name="_Hlk22881260"/>
      <w:r>
        <w:t>Strane prihvaćaju i suglasne su sa sljedećim:</w:t>
      </w:r>
      <w:bookmarkEnd w:id="74"/>
    </w:p>
    <w:p w14:paraId="0C978F55" w14:textId="1ED62E39" w:rsidR="00C85435" w:rsidRPr="00FC77AC" w:rsidRDefault="00C85435" w:rsidP="00741E10">
      <w:pPr>
        <w:pStyle w:val="ProductList-Body"/>
        <w:numPr>
          <w:ilvl w:val="0"/>
          <w:numId w:val="7"/>
        </w:numPr>
        <w:ind w:left="540"/>
      </w:pPr>
      <w:r>
        <w:rPr>
          <w:rFonts w:ascii="Calibri" w:eastAsia="Calibri" w:hAnsi="Calibri" w:cs="Arial"/>
          <w:b/>
          <w:bCs/>
        </w:rPr>
        <w:t>Sadržaj.</w:t>
      </w:r>
      <w:r>
        <w:rPr>
          <w:rFonts w:ascii="Calibri" w:eastAsia="Calibri" w:hAnsi="Calibri" w:cs="Arial"/>
        </w:rPr>
        <w:t xml:space="preserve"> </w:t>
      </w:r>
      <w:r>
        <w:rPr>
          <w:rFonts w:ascii="Calibri" w:hAnsi="Calibri"/>
        </w:rPr>
        <w:t xml:space="preserve">Predmet obrade ograničen je na Osobne podatke u okviru </w:t>
      </w:r>
      <w:r>
        <w:rPr>
          <w:rFonts w:ascii="Calibri" w:eastAsia="Calibri" w:hAnsi="Calibri" w:cs="Arial"/>
        </w:rPr>
        <w:t>članka ovog DPA-a s naslovom „Priroda obrade podataka; Autorsko pravo</w:t>
      </w:r>
      <w:r w:rsidR="00EA4069" w:rsidRPr="00F77AF7">
        <w:t>“</w:t>
      </w:r>
      <w:r>
        <w:rPr>
          <w:rFonts w:ascii="Calibri" w:eastAsia="Calibri" w:hAnsi="Calibri" w:cs="Arial"/>
        </w:rPr>
        <w:t xml:space="preserve"> i </w:t>
      </w:r>
      <w:r>
        <w:rPr>
          <w:rFonts w:ascii="Calibri" w:hAnsi="Calibri"/>
        </w:rPr>
        <w:t>GDPR-a</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Trajanje obrade</w:t>
      </w:r>
      <w:r w:rsidRPr="006E1724">
        <w:rPr>
          <w:rFonts w:ascii="Calibri" w:eastAsia="Calibri" w:hAnsi="Calibri" w:cs="Arial"/>
          <w:b/>
          <w:bCs/>
        </w:rPr>
        <w:t>.</w:t>
      </w:r>
      <w:r>
        <w:rPr>
          <w:rFonts w:ascii="Calibri" w:eastAsia="Calibri" w:hAnsi="Calibri" w:cs="Arial"/>
        </w:rPr>
        <w:t xml:space="preserve"> </w:t>
      </w:r>
      <w:r>
        <w:rPr>
          <w:rFonts w:ascii="Calibri" w:hAnsi="Calibri"/>
        </w:rPr>
        <w:t>Trajanje obrade mora biti u skladu s Klijentovim uputama i odredbama DPA-a</w:t>
      </w:r>
      <w:r>
        <w:rPr>
          <w:rFonts w:ascii="Calibri" w:eastAsia="Calibri" w:hAnsi="Calibri" w:cs="Arial"/>
        </w:rPr>
        <w:t>.</w:t>
      </w:r>
    </w:p>
    <w:p w14:paraId="7D73AB54" w14:textId="77777777" w:rsidR="00117AF2" w:rsidRPr="006257E8" w:rsidRDefault="00117AF2" w:rsidP="00117AF2">
      <w:pPr>
        <w:pStyle w:val="ProductList-Body"/>
        <w:numPr>
          <w:ilvl w:val="0"/>
          <w:numId w:val="7"/>
        </w:numPr>
        <w:ind w:left="540"/>
        <w:rPr>
          <w:rFonts w:ascii="Calibri" w:hAnsi="Calibri"/>
        </w:rPr>
      </w:pPr>
      <w:r>
        <w:rPr>
          <w:rFonts w:ascii="Calibri" w:eastAsia="Calibri" w:hAnsi="Calibri" w:cs="Arial"/>
          <w:b/>
        </w:rPr>
        <w:t>Priroda i svrha obrade.</w:t>
      </w:r>
      <w:r>
        <w:rPr>
          <w:rFonts w:ascii="Calibri" w:eastAsia="Calibri" w:hAnsi="Calibri" w:cs="Arial"/>
        </w:rPr>
        <w:t xml:space="preserve"> </w:t>
      </w:r>
      <w:r>
        <w:rPr>
          <w:rFonts w:ascii="Calibri" w:hAnsi="Calibri"/>
        </w:rPr>
        <w:t>Priroda i svrha obrade pružanje je Proizvoda i usluga u skladu s Klijentovim ugovorom</w:t>
      </w:r>
      <w:r>
        <w:rPr>
          <w:rFonts w:ascii="Calibri" w:eastAsia="Calibri" w:hAnsi="Calibri" w:cs="Arial"/>
        </w:rPr>
        <w:t xml:space="preserve"> i za poslovne radnje povezane s pružanjem Proizvoda i usluga Klijentu (kao što je detaljnije opisano u prethodnom članku ovog DPA-a pod naslovom „Priroda obrade podataka; Autorsko pravo”).</w:t>
      </w:r>
    </w:p>
    <w:p w14:paraId="12A9FBF2" w14:textId="02F3E73C" w:rsidR="00C85435" w:rsidRPr="00FC77AC" w:rsidRDefault="00DD6D76" w:rsidP="00741E10">
      <w:pPr>
        <w:pStyle w:val="ProductList-Body"/>
        <w:numPr>
          <w:ilvl w:val="0"/>
          <w:numId w:val="7"/>
        </w:numPr>
        <w:ind w:left="540"/>
      </w:pPr>
      <w:r>
        <w:rPr>
          <w:rFonts w:ascii="Calibri" w:eastAsia="Calibri" w:hAnsi="Calibri" w:cs="Arial"/>
          <w:b/>
          <w:bCs/>
        </w:rPr>
        <w:t>Kategorije podataka.</w:t>
      </w:r>
      <w:r>
        <w:rPr>
          <w:rFonts w:ascii="Calibri" w:eastAsia="Calibri" w:hAnsi="Calibri" w:cs="Arial"/>
        </w:rPr>
        <w:t xml:space="preserve"> </w:t>
      </w:r>
      <w:r>
        <w:rPr>
          <w:rFonts w:ascii="Calibri" w:hAnsi="Calibri"/>
        </w:rPr>
        <w:t>Vrste Osobnih podataka koje Microsoft obrađuje prilikom pružanja Proizvoda i usluga uključuju sljedeće</w:t>
      </w:r>
      <w:r>
        <w:rPr>
          <w:rFonts w:ascii="Calibri" w:eastAsia="Calibri" w:hAnsi="Calibri" w:cs="Arial"/>
        </w:rPr>
        <w:t>: (i) Osobni podaci koje je Klijent odlučio uključiti u Korisničke podatke i Podatke profesionalnih usluga i (ii)</w:t>
      </w:r>
      <w:r>
        <w:rPr>
          <w:rFonts w:ascii="Calibri" w:hAnsi="Calibri"/>
        </w:rPr>
        <w:t xml:space="preserve"> oni koji su izričito navedeni u članku 4. GDPR-a</w:t>
      </w:r>
      <w:r>
        <w:rPr>
          <w:rFonts w:ascii="Calibri" w:eastAsia="Calibri" w:hAnsi="Calibri" w:cs="Arial"/>
        </w:rPr>
        <w:t>, a koje Microsoft može generirati, izvoditi ili prikupljati, uključujući podatke poslane Microsoftu kao rezultat Klijentove upotrebe mogućnosti usluga ili koje je Microsoft pribavio s lokalno instaliranog softvera. Vrste Osobnih podataka koje Klijent odluči uključiti u</w:t>
      </w:r>
      <w:r w:rsidR="006E1724">
        <w:rPr>
          <w:rFonts w:ascii="Calibri" w:eastAsia="Calibri" w:hAnsi="Calibri" w:cs="Arial"/>
        </w:rPr>
        <w:t> </w:t>
      </w:r>
      <w:r>
        <w:rPr>
          <w:rFonts w:ascii="Calibri" w:eastAsia="Calibri" w:hAnsi="Calibri" w:cs="Arial"/>
        </w:rPr>
        <w:t>Korisničke podatke i Podatke profesionalnih usluga mogu biti bilo koje kategorije Osobnih podataka utvrđene u zapisima koje održava Klijent koji djeluje kao voditelj obrade podataka u skladu s člankom 30. GDPR-a, uključujući kategorije Osobnih podataka navedene u</w:t>
      </w:r>
      <w:r w:rsidR="006E1724">
        <w:rPr>
          <w:rFonts w:ascii="Calibri" w:eastAsia="Calibri" w:hAnsi="Calibri" w:cs="Arial"/>
        </w:rPr>
        <w:t> </w:t>
      </w:r>
      <w:r>
        <w:t>Dodatku B</w:t>
      </w:r>
      <w:r>
        <w:rPr>
          <w:rFonts w:ascii="Calibri" w:eastAsia="Calibri" w:hAnsi="Calibri" w:cs="Arial"/>
        </w:rPr>
        <w:t xml:space="preserve">. </w:t>
      </w:r>
    </w:p>
    <w:p w14:paraId="1E332199" w14:textId="2FD3F302" w:rsidR="00C85435" w:rsidRPr="00FC77AC" w:rsidRDefault="00C85435" w:rsidP="00741E10">
      <w:pPr>
        <w:pStyle w:val="ProductList-Body"/>
        <w:numPr>
          <w:ilvl w:val="0"/>
          <w:numId w:val="7"/>
        </w:numPr>
        <w:spacing w:after="120"/>
        <w:ind w:left="540"/>
      </w:pPr>
      <w:r>
        <w:rPr>
          <w:rFonts w:ascii="Calibri" w:eastAsia="Calibri" w:hAnsi="Calibri" w:cs="Arial"/>
          <w:b/>
          <w:bCs/>
        </w:rPr>
        <w:t>Ispitanici.</w:t>
      </w:r>
      <w:r>
        <w:rPr>
          <w:rFonts w:ascii="Calibri" w:eastAsia="Calibri" w:hAnsi="Calibri" w:cs="Arial"/>
        </w:rPr>
        <w:t xml:space="preserve"> </w:t>
      </w:r>
      <w:r>
        <w:rPr>
          <w:rFonts w:ascii="Calibri" w:hAnsi="Calibri"/>
        </w:rPr>
        <w:t>Kategorije ispitanika Klijentovi su predstavnici i krajnji korisnici poput zaposlenika, podizvođača, suradnika i klijenata</w:t>
      </w:r>
      <w:r>
        <w:rPr>
          <w:rFonts w:ascii="Calibri" w:eastAsia="Calibri" w:hAnsi="Calibri" w:cs="Arial"/>
        </w:rPr>
        <w:t xml:space="preserve">, a mogu uključivati i bilo koju drugu kategoriju subjekata podataka kako je utvrđeno u zapisima koje održava Klijent koji djeluje kao voditelj obrade podataka u skladu s člankom 30. GDPR-a, uključujući kategorije subjekata podataka koje su navedene u </w:t>
      </w:r>
      <w:r>
        <w:t>Dodatku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6" w:name="_Toc26972847"/>
      <w:bookmarkEnd w:id="75"/>
      <w:r>
        <w:rPr>
          <w:b/>
          <w:color w:val="0072C6"/>
        </w:rPr>
        <w:t>Prava ispitanika; Pomoć sa zahtjevima</w:t>
      </w:r>
      <w:bookmarkEnd w:id="76"/>
    </w:p>
    <w:p w14:paraId="64830E93" w14:textId="2D65CC1D" w:rsidR="00C85435" w:rsidRPr="00FC77AC" w:rsidRDefault="00C85435" w:rsidP="00741E10">
      <w:pPr>
        <w:pStyle w:val="ProductList-Body"/>
        <w:spacing w:after="120"/>
        <w:ind w:left="180"/>
      </w:pPr>
      <w:r>
        <w:t>Microsoft će, na način sukladan funkciji Proizvoda i usluga i Microsoftovoj ulozi izvršitelja obrade Osobnih podataka ispitanika, Klijentu omogućiti ispunjavanje zahtjeva ispitanika radi ostvarivanja njegovih prava na temelju GDPR-a. Ako Microsoft dobije zahtjev od Klijentova ispitanika radi ostvarivanja nekog od njegovih prava na temelju GDPR-a, a u vezi s Proizvodima i uslugama za koje je Microsoft izvršitelj obrade ili podizvršitelj obrade podataka, Microsoft će preusmjeriti ispitanika da zahtjev uputi izravno Klijentu. Klijent ima obvezu odgovoriti na svaki takav zahtjev, uključujući, po potrebi, korištenjem funkcije Proizvoda i usluga. Microsoft će postupati u skladu s razumnim zahtjevima Klijenta kako bi pomogao Klijentu odgovoriti na takav zahtjev ispitanika.</w:t>
      </w:r>
    </w:p>
    <w:p w14:paraId="454F3592" w14:textId="77777777" w:rsidR="00C85435" w:rsidRPr="00FC77AC" w:rsidRDefault="00C85435" w:rsidP="00C35BD5">
      <w:pPr>
        <w:pStyle w:val="ProductList-Body"/>
        <w:keepNext/>
        <w:spacing w:after="120"/>
        <w:ind w:left="187"/>
        <w:outlineLvl w:val="2"/>
      </w:pPr>
      <w:bookmarkStart w:id="77" w:name="_Toc26972848"/>
      <w:r>
        <w:rPr>
          <w:b/>
          <w:color w:val="0072C6"/>
        </w:rPr>
        <w:t>Evidencija aktivnosti obrade</w:t>
      </w:r>
      <w:bookmarkEnd w:id="77"/>
    </w:p>
    <w:p w14:paraId="0AC6FE21" w14:textId="139B50D3" w:rsidR="00C85435" w:rsidRPr="00FC77AC" w:rsidRDefault="00C85435" w:rsidP="00741E10">
      <w:pPr>
        <w:pStyle w:val="ProductList-Body"/>
        <w:spacing w:after="120"/>
        <w:ind w:left="158"/>
      </w:pPr>
      <w:r>
        <w:t>U mjeri u kojoj GDPR od Microsofta zahtijeva prikupljanje određenih informacija u vezi s Klijentom i čuvanje zapisa o njima, Klijent će, kada to</w:t>
      </w:r>
      <w:r w:rsidR="006E1724">
        <w:t> </w:t>
      </w:r>
      <w:r>
        <w:t>bude zatraženo, dostaviti takve informacije Microsoftu te će ih održavati točnima i ažuriranima. Microsoft može takve informacije učiniti dostupnima nadzornom tijelu ako je to potrebno prema GDPR-u.</w:t>
      </w:r>
    </w:p>
    <w:p w14:paraId="7224D640" w14:textId="77777777" w:rsidR="00C85435" w:rsidRPr="00FC77AC" w:rsidRDefault="00C85435" w:rsidP="00C35BD5">
      <w:pPr>
        <w:pStyle w:val="ProductList-SubSubSectionHeading"/>
        <w:keepNext/>
        <w:spacing w:after="120"/>
        <w:outlineLvl w:val="1"/>
      </w:pPr>
      <w:bookmarkStart w:id="78" w:name="_Toc507768553"/>
      <w:bookmarkStart w:id="79" w:name="_Toc8395013"/>
      <w:bookmarkStart w:id="80" w:name="_Toc6563802"/>
      <w:bookmarkStart w:id="81" w:name="_Toc21617020"/>
      <w:bookmarkStart w:id="82" w:name="_Toc26972849"/>
      <w:bookmarkStart w:id="83" w:name="_Toc155364323"/>
      <w:bookmarkEnd w:id="68"/>
      <w:r>
        <w:t>Sigurnost podataka</w:t>
      </w:r>
      <w:bookmarkEnd w:id="78"/>
      <w:bookmarkEnd w:id="79"/>
      <w:bookmarkEnd w:id="80"/>
      <w:bookmarkEnd w:id="81"/>
      <w:bookmarkEnd w:id="82"/>
      <w:bookmarkEnd w:id="83"/>
    </w:p>
    <w:p w14:paraId="4798B59C" w14:textId="77777777" w:rsidR="00C85435" w:rsidRPr="00FC77AC" w:rsidRDefault="00C85435" w:rsidP="002A4A50">
      <w:pPr>
        <w:pStyle w:val="ProductList-Body"/>
        <w:keepNext/>
        <w:spacing w:after="120"/>
        <w:ind w:left="187"/>
        <w:outlineLvl w:val="2"/>
      </w:pPr>
      <w:bookmarkStart w:id="84" w:name="_Toc26972850"/>
      <w:r>
        <w:rPr>
          <w:b/>
          <w:color w:val="0072C6"/>
        </w:rPr>
        <w:t>Sigurnosni postupci i pravila</w:t>
      </w:r>
      <w:bookmarkEnd w:id="84"/>
    </w:p>
    <w:p w14:paraId="487BF73D" w14:textId="647E0FCB" w:rsidR="00C85435" w:rsidRPr="00FC77AC" w:rsidRDefault="00C85435" w:rsidP="00741E10">
      <w:pPr>
        <w:pStyle w:val="ProductList-Body"/>
        <w:spacing w:after="120"/>
        <w:ind w:left="158"/>
      </w:pPr>
      <w:bookmarkStart w:id="85" w:name="_Hlk504328104"/>
      <w:r>
        <w:t>Microsoft će uvesti i održavati odgovarajuće tehničke i organizacijske mjere radi očuvanja Korisničkih podataka, Profesionalnih osobnih podataka i Osobnih podataka od slučajnog ili nezakonitog uništavanja, gubitka ili izmjene prenesenih, pohranjenih ili na neki drugi način obrađenih osobnih podataka te od neovlaštenog otkrivanja tih podataka ili pristupanja njima. Te će mjere biti navedene u Microsoftovim pravilima sigurnosti. Microsoft će ta pravila učiniti dostupnima Klijentu, kao i druge informacije koje Klijent razumno zahtijeva u vezi sa sigurnosnim postupcima i</w:t>
      </w:r>
      <w:r w:rsidR="006E1724">
        <w:t> </w:t>
      </w:r>
      <w:r>
        <w:t xml:space="preserve">pravilima tvrtke Microsoft. </w:t>
      </w:r>
    </w:p>
    <w:p w14:paraId="0AEE035D" w14:textId="4F506707" w:rsidR="009D4FDB" w:rsidRPr="00FC77AC" w:rsidRDefault="00DD6D76" w:rsidP="00741E10">
      <w:pPr>
        <w:pStyle w:val="ProductList-Body"/>
        <w:spacing w:after="120"/>
        <w:ind w:left="158"/>
      </w:pPr>
      <w:bookmarkStart w:id="86" w:name="_Toc26972852"/>
      <w:bookmarkEnd w:id="85"/>
      <w:r>
        <w:t>Osim toga, te mjere moraju biti u skladu sa zahtjevima navedenima u normama ISO 27001, ISO 27002 i ISO 27018. Opis sigurnosnih kontrola za te</w:t>
      </w:r>
      <w:r w:rsidR="006E1724">
        <w:t> </w:t>
      </w:r>
      <w:r>
        <w:t>zahtjeve dostupan je Klijentima.</w:t>
      </w:r>
    </w:p>
    <w:p w14:paraId="14FF47A5" w14:textId="7B8EC1BA" w:rsidR="00DD6D76" w:rsidRPr="00FC77AC" w:rsidRDefault="00DD6D76" w:rsidP="00741E10">
      <w:pPr>
        <w:pStyle w:val="ProductList-Body"/>
        <w:spacing w:after="120"/>
        <w:ind w:left="158"/>
      </w:pPr>
      <w:r>
        <w:t>Svaka Osnovna online usluga također mora biti skladu s kontrolnim standardima i okvirima prikazanim u tablici u Odredbama o proizvodima. Svaka Osnovna online usluga i Profesionalna usluga uvodi i održava sigurnosne mjere navedene u Dodatku A radi zaštite Korisničkih podataka i</w:t>
      </w:r>
      <w:r w:rsidR="006E1724">
        <w:t> </w:t>
      </w:r>
      <w:r>
        <w:t>Podataka profesionalnih usluga.</w:t>
      </w:r>
    </w:p>
    <w:p w14:paraId="5CB6ACCC" w14:textId="77777777" w:rsidR="00FE5B82" w:rsidRDefault="00FE5B82" w:rsidP="00FE5B82">
      <w:pPr>
        <w:pStyle w:val="ProductList-Body"/>
        <w:spacing w:after="120"/>
        <w:ind w:left="158"/>
      </w:pPr>
      <w:bookmarkStart w:id="87" w:name="_Toc26972851"/>
      <w:r>
        <w:t>Microsoft također implementira i održava sigurnosne mjere navedene u Dodatku II Standardnih ugovornih klauzula iz 2021. godine za zaštitu Osobnih podataka unutar opsega GDPR-a.</w:t>
      </w:r>
    </w:p>
    <w:p w14:paraId="206C538B" w14:textId="6E34C654" w:rsidR="00DD6D76" w:rsidRPr="00FC77AC" w:rsidRDefault="00DD6D76" w:rsidP="00741E10">
      <w:pPr>
        <w:pStyle w:val="ProductList-Body"/>
        <w:spacing w:after="120"/>
        <w:ind w:left="158"/>
      </w:pPr>
      <w:r>
        <w:t>Microsoft može bilo kada dodati industrijske ili državne standarde. Microsoft neće ukloniti ISO 27001, ISO 27002, ISO 27018 ni bilo koje norme ili</w:t>
      </w:r>
      <w:r w:rsidR="006E1724">
        <w:t> </w:t>
      </w:r>
      <w:r>
        <w:t>okvir u tablici za Osnovne online usluge u Odredbama o proizvodima, osim ako se više ne koriste u djelatnosti i ako su (eventualno) zamijenjeni drugima.</w:t>
      </w:r>
      <w:bookmarkEnd w:id="87"/>
    </w:p>
    <w:p w14:paraId="76CDC3B9" w14:textId="77777777" w:rsidR="00DD6D76" w:rsidRPr="00FC77AC" w:rsidRDefault="00DD6D76" w:rsidP="002A4A50">
      <w:pPr>
        <w:pStyle w:val="ProductList-Body"/>
        <w:keepNext/>
        <w:spacing w:after="120"/>
        <w:ind w:left="187"/>
        <w:outlineLvl w:val="2"/>
      </w:pPr>
      <w:bookmarkStart w:id="88" w:name="_Hlk40371496"/>
      <w:r>
        <w:rPr>
          <w:b/>
          <w:color w:val="0072C6"/>
        </w:rPr>
        <w:t xml:space="preserve">Šifriranje podataka </w:t>
      </w:r>
    </w:p>
    <w:p w14:paraId="4EDA944E" w14:textId="105BBFC3" w:rsidR="00DD6D76" w:rsidRPr="00FC77AC" w:rsidRDefault="00DD6D76" w:rsidP="00741E10">
      <w:pPr>
        <w:pStyle w:val="ProductList-Body"/>
        <w:spacing w:after="120"/>
        <w:ind w:left="158"/>
      </w:pPr>
      <w:r>
        <w:t xml:space="preserve">Korisnički podaci i Podaci profesionalnih usluga (uključujući sve Osobne podatke sadržane u njima pojedinačno) koji se prenose putem javnih mreža između Klijenta i Microsofta ili među Microsoftovim podatkovnim centrima prema zadanim su postavkama šifrirani. </w:t>
      </w:r>
    </w:p>
    <w:p w14:paraId="3278572B" w14:textId="77DC7296" w:rsidR="00DD6D76" w:rsidRPr="00FC77AC" w:rsidRDefault="00DD6D76" w:rsidP="00741E10">
      <w:pPr>
        <w:pStyle w:val="ProductList-Body"/>
        <w:spacing w:after="120"/>
        <w:ind w:left="158"/>
      </w:pPr>
      <w:r>
        <w:t>Microsoft također šifrira neaktivne Korisničke podatke pohranjene u Online uslugama i neaktivne pohranjene Podatke profesionalnih usluga. U</w:t>
      </w:r>
      <w:r w:rsidR="006E1724">
        <w:t> </w:t>
      </w:r>
      <w:r>
        <w:t>slučaju Online usluga na temelju kojih Klijent ili treća strana koja djeluje uime Klijenta može izraditi aplikacije (npr. u slučaju određenih usluga platforme Azure), šifriranje podataka pohranjenih u tim aplikacijama može se rabiti prema nahođenju Klijenta, koristeći mogućnosti koje pruža Microsoft ili koje je Klijent pribavio od trećih strana.</w:t>
      </w:r>
    </w:p>
    <w:p w14:paraId="4DB4D680" w14:textId="77777777" w:rsidR="00DD6D76" w:rsidRPr="00FC77AC" w:rsidRDefault="00DD6D76" w:rsidP="000A6DC7">
      <w:pPr>
        <w:pStyle w:val="ProductList-Body"/>
        <w:keepNext/>
        <w:spacing w:after="120"/>
        <w:ind w:left="187"/>
        <w:outlineLvl w:val="2"/>
      </w:pPr>
      <w:r>
        <w:rPr>
          <w:b/>
          <w:color w:val="0072C6"/>
        </w:rPr>
        <w:t xml:space="preserve">Pristup podacima </w:t>
      </w:r>
    </w:p>
    <w:p w14:paraId="729E7942" w14:textId="7AE19D07" w:rsidR="006824EE" w:rsidRPr="00FC77AC" w:rsidRDefault="00CD0D6F" w:rsidP="006824EE">
      <w:pPr>
        <w:pStyle w:val="ProductList-Body"/>
        <w:spacing w:after="120"/>
        <w:ind w:left="158"/>
      </w:pPr>
      <w:r>
        <w:t>Microsoft upotrebljava pristupne mehanizme najmanjih privilegija kako bi kontrolirao pristup Korisničkim podacima i Podacima profesionalnih usluga (uključujući sve Osobne podatke sadržane u njima). Upotrebljavaju se kontrole pristupa temeljene na ulogama kako bi se zajamčilo da</w:t>
      </w:r>
      <w:r w:rsidR="006E1724">
        <w:t> </w:t>
      </w:r>
      <w:r>
        <w:t>je</w:t>
      </w:r>
      <w:r w:rsidR="006E1724">
        <w:t> </w:t>
      </w:r>
      <w:r>
        <w:t>pristup Korisničkim podacima i Podacima profesionalnih usluga, potreban za radnje povezane s uslugom, izvršen u odgovarajuće svrhe, u</w:t>
      </w:r>
      <w:r w:rsidR="006E1724">
        <w:t> </w:t>
      </w:r>
      <w:r>
        <w:t>ograničenom vremenskom razdoblju te da je odobren uz nadzor upravljanja. Za Osnovne online usluge i Profesionalne usluge Microsoft održava mehanizme kontrole pristupa opisane u tablici pod naslovom „Sigurnosne mjere</w:t>
      </w:r>
      <w:r w:rsidR="00EA4069" w:rsidRPr="00F77AF7">
        <w:t>“</w:t>
      </w:r>
      <w:r>
        <w:t xml:space="preserve"> u Dodatku A, a Microsoftovo osoblje nema stalni pristup Korisničkim podacima i svaki je potreban pristup dostupan na ograničeno vrijeme.</w:t>
      </w:r>
    </w:p>
    <w:bookmarkEnd w:id="88"/>
    <w:p w14:paraId="11FFA921" w14:textId="77777777" w:rsidR="00C85435" w:rsidRPr="00FC77AC" w:rsidRDefault="00C85435" w:rsidP="002A4A50">
      <w:pPr>
        <w:pStyle w:val="ProductList-Body"/>
        <w:keepNext/>
        <w:spacing w:after="120"/>
        <w:ind w:left="187"/>
        <w:outlineLvl w:val="2"/>
      </w:pPr>
      <w:r>
        <w:rPr>
          <w:b/>
          <w:color w:val="0072C6"/>
        </w:rPr>
        <w:t>Obveze Klijenta</w:t>
      </w:r>
      <w:bookmarkEnd w:id="86"/>
    </w:p>
    <w:p w14:paraId="18080BBE" w14:textId="38069322" w:rsidR="00C85435" w:rsidRPr="00FC77AC" w:rsidRDefault="00C85435" w:rsidP="007829B6">
      <w:pPr>
        <w:pStyle w:val="ProductList-Body"/>
        <w:spacing w:after="120"/>
        <w:ind w:left="158"/>
      </w:pPr>
      <w:r>
        <w:t>Klijent je isključivo odgovoran za donošenje samostalne konačne odluke o tome ispunjavaju li tehničke i organizacijske mjere za Proizvode i</w:t>
      </w:r>
      <w:r w:rsidR="006E1724">
        <w:t> </w:t>
      </w:r>
      <w:r>
        <w:t>usluge Klijentove zahtjeve, uključujući bilo koje njegove sigurnosne obveze na temelju primjenjivih Preduvjeta zaštite osobnih podataka. Klijent</w:t>
      </w:r>
      <w:r w:rsidR="006E1724">
        <w:t> </w:t>
      </w:r>
      <w:r>
        <w:t>prihvaća i suglasan je da (uzimajući u obzir suvremene trendove, troškove implementacije i prirodu, opseg, kontekst i svrhu obrade njegovih Osobnih podataka, kao i rizike za pojedince) sigurnosni postupci i pravila koje implementira i održava Microsoft pružaju razinu sigurnosti</w:t>
      </w:r>
      <w:r w:rsidR="006E1724">
        <w:t> </w:t>
      </w:r>
      <w:r>
        <w:t>u vezi s njegovim Osobnim podacima koja odgovara riziku. Klijent je odgovoran za primjenu i održavanje zaštite privatnosti i</w:t>
      </w:r>
      <w:r w:rsidR="006E1724">
        <w:t> </w:t>
      </w:r>
      <w:r>
        <w:t>sigurnosnih mjera za komponente koje Klijent pruža ili kontrolira (kao što su uređaji uključeni u okviru usluge Microsoft Intune ili virtualnog računala ili aplikacije Klijenta u usluzi Microsoft Azure).</w:t>
      </w:r>
    </w:p>
    <w:p w14:paraId="1854A774" w14:textId="77777777" w:rsidR="00C85435" w:rsidRPr="00FC77AC" w:rsidDel="00BA1419" w:rsidRDefault="00C85435" w:rsidP="002A4A50">
      <w:pPr>
        <w:pStyle w:val="ProductList-Body"/>
        <w:keepNext/>
        <w:spacing w:after="120"/>
        <w:ind w:left="187"/>
        <w:outlineLvl w:val="2"/>
      </w:pPr>
      <w:bookmarkStart w:id="89" w:name="_Toc26972853"/>
      <w:r>
        <w:rPr>
          <w:b/>
          <w:color w:val="0072C6"/>
        </w:rPr>
        <w:t>Nadzor nad izvršenjem obveza</w:t>
      </w:r>
      <w:bookmarkEnd w:id="89"/>
    </w:p>
    <w:p w14:paraId="02A8BB60" w14:textId="6B6FF476" w:rsidR="00C85435" w:rsidRPr="00FC77AC" w:rsidDel="00BA1419" w:rsidRDefault="00C85435" w:rsidP="00741E10">
      <w:pPr>
        <w:pStyle w:val="ProductList-Body"/>
        <w:spacing w:after="120"/>
        <w:ind w:left="158"/>
      </w:pPr>
      <w:r>
        <w:t>Microsoft će provoditi revizije sigurnosti računala, računalnog okruženja i fizičkih podatkovnih centara koje upotrebljava u obradi Korisničkih podataka, Podataka profesionalnih usluga i Osobnih podataka kako slijedi:</w:t>
      </w:r>
    </w:p>
    <w:p w14:paraId="1E290820" w14:textId="77777777" w:rsidR="00C85435" w:rsidRPr="00FC77AC" w:rsidDel="00BA1419" w:rsidRDefault="00C85435" w:rsidP="00741E10">
      <w:pPr>
        <w:pStyle w:val="ProductList-Body"/>
        <w:numPr>
          <w:ilvl w:val="0"/>
          <w:numId w:val="2"/>
        </w:numPr>
        <w:ind w:left="605" w:hanging="274"/>
      </w:pPr>
      <w:r>
        <w:t>Kada standard ili okvir omogućuje provedbu revizija, barem jednom godišnje provest će se revizija takvog kontrolnog standarda ili okvira.</w:t>
      </w:r>
    </w:p>
    <w:p w14:paraId="27297A96" w14:textId="77777777" w:rsidR="00C85435" w:rsidRPr="00FC77AC" w:rsidDel="00BA1419" w:rsidRDefault="00C85435" w:rsidP="00741E10">
      <w:pPr>
        <w:pStyle w:val="ProductList-Body"/>
        <w:numPr>
          <w:ilvl w:val="0"/>
          <w:numId w:val="2"/>
        </w:numPr>
        <w:ind w:left="605" w:hanging="274"/>
      </w:pPr>
      <w:r>
        <w:t>Svaka revizija provest će se u skladu sa standardima i pravilima akreditacijskog ili regulatornog tijela za svaki primjenjivi kontrolni standard ili okvir.</w:t>
      </w:r>
    </w:p>
    <w:p w14:paraId="7D50977E" w14:textId="77777777" w:rsidR="00C85435" w:rsidRPr="00FC77AC" w:rsidDel="00BA1419" w:rsidRDefault="00C85435" w:rsidP="00741E10">
      <w:pPr>
        <w:pStyle w:val="ProductList-Body"/>
        <w:numPr>
          <w:ilvl w:val="0"/>
          <w:numId w:val="2"/>
        </w:numPr>
        <w:spacing w:after="120"/>
        <w:ind w:left="608" w:hanging="270"/>
      </w:pPr>
      <w:r>
        <w:t>Svaku revizije provest će kvalificirani, neovisni sigurnosni revizori treće strane prema Microsoftovu odabiru i o njegovu trošku.</w:t>
      </w:r>
    </w:p>
    <w:p w14:paraId="3CE90043" w14:textId="77BFAE60" w:rsidR="00C85435" w:rsidRPr="00FC77AC" w:rsidRDefault="00C85435" w:rsidP="00741E10">
      <w:pPr>
        <w:pStyle w:val="ProductList-Body"/>
        <w:spacing w:after="120"/>
        <w:ind w:left="180"/>
      </w:pPr>
      <w:r>
        <w:t>Svaka revizija rezultirat će izradom revizijskog izvješća („Microsoftovo revizijsko izvješće</w:t>
      </w:r>
      <w:r w:rsidR="00EA4069" w:rsidRPr="00F77AF7">
        <w:t>“</w:t>
      </w:r>
      <w:r>
        <w:t xml:space="preserve">) koje će Microsoft učiniti dostupnim na stranici </w:t>
      </w:r>
      <w:hyperlink r:id="rId24">
        <w:r>
          <w:rPr>
            <w:rStyle w:val="Hyperlink"/>
            <w:color w:val="0070C0"/>
          </w:rPr>
          <w:t>https://servicetrust.microsoft.com/</w:t>
        </w:r>
      </w:hyperlink>
      <w:r>
        <w:t xml:space="preserve"> ili na nekom drugom mjestu koje odredi Microsoft. Microsoftovo revizijsko izvješće smatrat će se Microsoftovim povjerljivim informacijama i jasno će navesti bilo koja materijalna otkrića revizora. Microsoft će promptno popraviti probleme otkrivene u Microsoftovu revizijskom izvješću na zadovoljstvo revizora. Microsoft će Klijentu na zahtjev predočiti svako Microsoftovo revizijsko izvješće. Na Microsoftovo revizijsko izvješće primjenjivat će se Microsoftova i revizorova ograničenja u vezi s neotkrivanjem i distribucijom.</w:t>
      </w:r>
    </w:p>
    <w:p w14:paraId="2ED1BA08" w14:textId="1B6CCA0F" w:rsidR="00C85435" w:rsidRPr="00FC77AC" w:rsidRDefault="00EF5AF3" w:rsidP="00741E10">
      <w:pPr>
        <w:pStyle w:val="ProductList-Body"/>
        <w:spacing w:after="120"/>
        <w:ind w:left="158"/>
      </w:pPr>
      <w:r>
        <w:t>U mjeri u kojoj se Klijentovi zahtjevi za reviziju na temelju Preduvjeta zaštite osobnih podataka ne mogu razumno zadovoljiti putem revizijskih izvješća, dokumentacije ili informacija o sukladnosti koje Microsoft čini općenito dostupnima svojim korisnicima, Microsoft će promptno odgovoriti na Klijentove dodatne upute u vezi s revizijom. Prije početka revizije Klijent i Microsoft zajedno će dogovoriti zahtjeve za opseg, trenutak, trajanje, kontrolu, dokaze i naknadu za reviziju, pod uvjetom da ovaj zahtjev za dogovorom Microsoftu neće omogućiti nerazumno odgađanje izvršavanja revizije. U mjeri potrebnoj za izvođenje revizije, Microsoft će učiniti dostupnima Microsoftove sustave za obradu, sredstva i popratnu dokumentaciju relevantnu za obradu Korisničkih podataka, Podataka profesionalnih usluga i Osobnih podataka, kao i one njegovih povezanih društava ili podizvršitelja obrade. Takvu reviziju vodit će neovisna i akreditirana revizijska tvrtka treće strane tijekom redovnog radnog vremena koja će o tome u razumnoj mjeri unaprijed obavijestiti Microsoft i koja će biti podložna razumnim postupcima povjerljivosti. Ni Klijent ni</w:t>
      </w:r>
      <w:r w:rsidR="006E1724">
        <w:t> </w:t>
      </w:r>
      <w:r>
        <w:t>revizor neće imati pristup podacima drugih Microsoftovih klijenata, Microsoftovim sustavima ili objektima koji nisu uključeni u pružanje primjenjivih Proizvoda i usluga. Klijent snosi odgovornost za sve troškove i naknade povezane s ovakvom revizijom, uključujući sve razumne troškove i naknade koje Microsoft ostvari zbog takve revizije, kao i naknade za usluge koje obavlja Microsoft. Ako revizijski izvještaj koji je nastao kao rezultat Klijentove revizije uključuje otkrivanje materijalne nesukladnosti, Klijent će taj revizijski izvještaj podijeliti s Microsoftom, a Microsoft će promptno otkloniti bilo kakvu materijalnu nesukladnost.</w:t>
      </w:r>
    </w:p>
    <w:p w14:paraId="63F4B7F6" w14:textId="0F861294" w:rsidR="00C85435" w:rsidRPr="00FC77AC" w:rsidRDefault="00BF6860" w:rsidP="00741E10">
      <w:pPr>
        <w:pStyle w:val="ProductList-Body"/>
        <w:spacing w:after="120"/>
        <w:ind w:left="158"/>
      </w:pPr>
      <w:r>
        <w:t>Ništa u ovom članku DPA-a ne mijenja Odredbe GDPR-a niti utječe na prava nijednog nadzornog tijela ni ispitanika prema Preduvjetima zaštite osobnih podataka. Društvo Microsoft Corporation predviđena je treća osoba korisnik ovog članka.</w:t>
      </w:r>
    </w:p>
    <w:p w14:paraId="10CE5BEA" w14:textId="77777777" w:rsidR="00C85435" w:rsidRPr="00FC77AC" w:rsidRDefault="00C85435" w:rsidP="002A4A50">
      <w:pPr>
        <w:pStyle w:val="ProductList-SubSubSectionHeading"/>
        <w:keepNext/>
        <w:spacing w:after="120"/>
        <w:outlineLvl w:val="1"/>
      </w:pPr>
      <w:bookmarkStart w:id="90" w:name="_Toc507768554"/>
      <w:bookmarkStart w:id="91" w:name="_Toc8395014"/>
      <w:bookmarkStart w:id="92" w:name="_Toc6563803"/>
      <w:bookmarkStart w:id="93" w:name="_Toc21617021"/>
      <w:bookmarkStart w:id="94" w:name="_Toc26972854"/>
      <w:bookmarkStart w:id="95" w:name="_Toc155364324"/>
      <w:r>
        <w:t>Obavijest o sigurnosnom incidentu</w:t>
      </w:r>
      <w:bookmarkEnd w:id="90"/>
      <w:bookmarkEnd w:id="91"/>
      <w:bookmarkEnd w:id="92"/>
      <w:bookmarkEnd w:id="93"/>
      <w:bookmarkEnd w:id="94"/>
      <w:bookmarkEnd w:id="95"/>
    </w:p>
    <w:p w14:paraId="57A8DE0C" w14:textId="5AD166C2" w:rsidR="00C85435" w:rsidRPr="00FC77AC" w:rsidRDefault="00C85435" w:rsidP="00741E10">
      <w:pPr>
        <w:pStyle w:val="ProductList-Body"/>
        <w:spacing w:after="120"/>
      </w:pPr>
      <w:bookmarkStart w:id="96" w:name="_Hlk504328309"/>
      <w:r>
        <w:t>Ako Microsoft sazna za neku povredu sigurnosti koja dovede do slučajnog ili protuzakonitog uništavanja, gubitka, izmjene, neovlaštenog otkrivanja Korisničkih podataka, Podataka profesionalnih usluga ili Osobnih podataka ili pristupa tim podacima tijekom obrade od strane Microsofta (pojedinačno, „Sigurnosni incident</w:t>
      </w:r>
      <w:r w:rsidR="00EA4069" w:rsidRPr="00F77AF7">
        <w:t>“</w:t>
      </w:r>
      <w:r>
        <w:t>)</w:t>
      </w:r>
      <w:bookmarkEnd w:id="96"/>
      <w:r>
        <w:t>, Microsoft će odmah i bez nepotrebnog odgađanja (1) obavijestiti Klijenta o Sigurnosnom incidentu; (2) istražiti Sigurnosni incident i dati Klijentu podrobne informacije o Sigurnosnom incidentu te (3) poduzeti razumne korake za ublažavanje bilo koje štete do koje dođe zbog Sigurnosnog incidenta.</w:t>
      </w:r>
    </w:p>
    <w:p w14:paraId="3FD177D1" w14:textId="50C6866F" w:rsidR="00C85435" w:rsidRPr="00FC77AC" w:rsidRDefault="00C85435" w:rsidP="00741E10">
      <w:pPr>
        <w:pStyle w:val="ProductList-Body"/>
        <w:spacing w:after="120"/>
      </w:pPr>
      <w:r>
        <w:t>Obavijesti o Sigurnosnim incidentima šalju se Klijentu na bilo koji način koji odabere društvo Microsoft, uključujući e-poštu. Klijent je isključivo odgovoran održavati svoje točne podatke za Kontakt s Microsoftom za svaki primjenjivi Proizvod i Profesionalnu uslugu. Klijent je isključivo odgovoran za postupanje u skladu sa svojim obvezama prema zakonima o obavijestima o incidentima koji se primjenjuju na Klijenta te za ispunjavanje svih obveza obavještavanja trećih strana u vezi s bilo kojim Sigurnosnim incidentom.</w:t>
      </w:r>
    </w:p>
    <w:p w14:paraId="125679F7" w14:textId="77777777" w:rsidR="00C85435" w:rsidRPr="00FC77AC" w:rsidRDefault="00C85435" w:rsidP="00741E10">
      <w:pPr>
        <w:pStyle w:val="ProductList-Body"/>
        <w:spacing w:after="120"/>
      </w:pPr>
      <w:r>
        <w:t>Microsoft će u razumnoj mjeri pomoći Klijentu u ispunjavanju Klijentove obveze obavješćivanja relevantnog nadzornog nadležnog tijela i ispitanika o takvom Sigurnosnom incidentu u skladu s člankom 33. GDPR-a ili drugom primjenjivom zakonu ili propisu.</w:t>
      </w:r>
    </w:p>
    <w:p w14:paraId="60FE4522" w14:textId="77777777" w:rsidR="00C85435" w:rsidRPr="00FC77AC" w:rsidRDefault="00C85435" w:rsidP="00741E10">
      <w:pPr>
        <w:pStyle w:val="ProductList-Body"/>
        <w:spacing w:after="120"/>
      </w:pPr>
      <w:r>
        <w:t>Microsoftovo obavještavanje o Sigurnosnom incidentu ili njegov odgovor na Sigurnosni incident prema ovom članku ne predstavlja Microsoftovo prihvaćanje krivnje ili odgovornosti u vezi sa Sigurnosnim incidentom.</w:t>
      </w:r>
    </w:p>
    <w:p w14:paraId="76EEF6E6" w14:textId="4BC4E184" w:rsidR="00C85435" w:rsidRPr="00FC77AC" w:rsidRDefault="00C85435" w:rsidP="00741E10">
      <w:pPr>
        <w:pStyle w:val="ProductList-Body"/>
        <w:spacing w:after="120"/>
      </w:pPr>
      <w:r>
        <w:t>Klijent je dužan odmah obavijestiti Microsoft o mogućoj zlouporabi svojih računa, vjerodajnica za provjeru autentičnosti ili o bilo kakvom sigurnosnom incidentu u vezi Proizvodima i uslugama.</w:t>
      </w:r>
    </w:p>
    <w:p w14:paraId="5E88C2A3" w14:textId="77777777" w:rsidR="00C85435" w:rsidRPr="00FC77AC" w:rsidRDefault="00C85435" w:rsidP="00C35BD5">
      <w:pPr>
        <w:pStyle w:val="ProductList-SubSubSectionHeading"/>
        <w:keepNext/>
        <w:spacing w:after="120"/>
        <w:outlineLvl w:val="1"/>
      </w:pPr>
      <w:bookmarkStart w:id="97" w:name="_Toc507768555"/>
      <w:bookmarkStart w:id="98" w:name="_Toc8395015"/>
      <w:bookmarkStart w:id="99" w:name="_Toc6563804"/>
      <w:bookmarkStart w:id="100" w:name="_Toc21617022"/>
      <w:bookmarkStart w:id="101" w:name="_Toc26972855"/>
      <w:bookmarkStart w:id="102" w:name="_Toc155364325"/>
      <w:bookmarkStart w:id="103" w:name="DataTransfersandLocation"/>
      <w:r>
        <w:t xml:space="preserve">Prijenosi i mjesto </w:t>
      </w:r>
      <w:bookmarkStart w:id="104" w:name="LocationofDataProcessing"/>
      <w:bookmarkStart w:id="105" w:name="_Toc489605583"/>
      <w:r>
        <w:t>podataka</w:t>
      </w:r>
      <w:bookmarkEnd w:id="97"/>
      <w:bookmarkEnd w:id="98"/>
      <w:bookmarkEnd w:id="99"/>
      <w:bookmarkEnd w:id="100"/>
      <w:bookmarkEnd w:id="101"/>
      <w:bookmarkEnd w:id="102"/>
      <w:bookmarkEnd w:id="104"/>
      <w:bookmarkEnd w:id="105"/>
    </w:p>
    <w:p w14:paraId="6EDDA655" w14:textId="77777777" w:rsidR="00C85435" w:rsidRPr="00FC77AC" w:rsidRDefault="00C85435" w:rsidP="00C35BD5">
      <w:pPr>
        <w:pStyle w:val="ProductList-Body"/>
        <w:keepNext/>
        <w:spacing w:after="120"/>
        <w:ind w:left="187"/>
        <w:outlineLvl w:val="2"/>
      </w:pPr>
      <w:bookmarkStart w:id="106" w:name="_Toc26972856"/>
      <w:bookmarkEnd w:id="103"/>
      <w:r>
        <w:rPr>
          <w:b/>
          <w:bCs/>
          <w:color w:val="0072C6"/>
        </w:rPr>
        <w:t>Prijenosi podataka</w:t>
      </w:r>
      <w:bookmarkEnd w:id="106"/>
    </w:p>
    <w:p w14:paraId="1E6BFECB" w14:textId="281D3B86" w:rsidR="00DD6D76" w:rsidRPr="00FC77AC" w:rsidRDefault="00DD6D76" w:rsidP="00741E10">
      <w:pPr>
        <w:pStyle w:val="ProductList-Body"/>
        <w:spacing w:after="120"/>
        <w:ind w:left="158"/>
      </w:pPr>
      <w:r>
        <w:t xml:space="preserve">Korisnički podaci, Podaci profesionalnih usluga i Osobni podaci koje Microsoft obrađuje u ime Klijenta ne smiju se prenijeti ili pohraniti i obraditi na zemljopisnoj lokaciji izuzev u skladu s Odredbama DPA-a i zaštitnim mjerama navedenima u nastavku ovog članka. Uzevši u obzir spomenute zaštitne mjere, Klijent zadužuje Microsoft za prijenos Korisničkih podataka, Podataka profesionalnih usluga i Osobnih podataka u Sjedinjene Države ili bilo koju drugu zemlju u kojoj posluje Microsoft ili njegovi Podizvršitelji obrade te za pohranu i obradu Korisničkih podataka i Osobnih podataka u svrhu pružanja Proizvoda, osim ako je drukčije opisano na nekom drugom mjestu u Odredbama DPA-a. </w:t>
      </w:r>
    </w:p>
    <w:p w14:paraId="38253B9E" w14:textId="77777777" w:rsidR="00A13DFB" w:rsidRPr="00217473" w:rsidRDefault="00A13DFB" w:rsidP="00A13DFB">
      <w:pPr>
        <w:pStyle w:val="ProductList-Body"/>
        <w:spacing w:after="120"/>
        <w:ind w:left="158"/>
        <w:rPr>
          <w:spacing w:val="-2"/>
        </w:rPr>
      </w:pPr>
      <w:bookmarkStart w:id="107" w:name="_Toc26972857"/>
      <w:bookmarkStart w:id="108" w:name="LocationofCustomerDataatRest"/>
      <w:bookmarkStart w:id="109" w:name="_Toc507768556"/>
      <w:bookmarkStart w:id="110" w:name="_Toc8395016"/>
      <w:bookmarkStart w:id="111" w:name="_Toc6563805"/>
      <w:bookmarkStart w:id="112" w:name="_Toc21617023"/>
      <w:bookmarkStart w:id="113" w:name="_Toc26972858"/>
      <w:r w:rsidRPr="00217473">
        <w:rPr>
          <w:spacing w:val="-2"/>
        </w:rPr>
        <w:t>Na sve prijenose Korisničkih podataka, Podataka profesionalnih usluga i Osobnih podataka izvan Europske unije, Europskog gospodarskog prostora, Ujedinjenog Kraljevstva i Švicarske radi pružanja Proizvoda i usluga primjenjuju se Standardne ugovorne klauzule iz 2021. koje implementira Microsoft. Osim toga, na prijenose iz Ujedinjene Kraljevine primjenjuje se IDTA koji je implementirao Microsoft. Za potrebe ovog</w:t>
      </w:r>
      <w:r>
        <w:rPr>
          <w:spacing w:val="-2"/>
        </w:rPr>
        <w:t> </w:t>
      </w:r>
      <w:r w:rsidRPr="00217473">
        <w:rPr>
          <w:spacing w:val="-2"/>
        </w:rPr>
        <w:t>DPA-a pokrata „IDTA” označava Dopunu međunarodnog prijenosa podataka (engl. International Data Transfer Addendum) u okviru standardnih ugovornih klauzula Europske komisije za međunarodne prijenose podataka koju je objavio Ured povjerenika za informiranje Ujedinjene Kraljevine na temelju članka S119A, stavka 1. Zakona o zaštiti podataka Ujedinjene Kraljevine iz 2018. Microsoft će se pridržavati zahtjeva zakona o zaštiti osobnih podataka Europskog gospodarskog područja, Ujedinjene Kraljevine i Švicarske u pogledu prikupljanja, uporabe, prijenosa, zadržavanja i drugih načina obrade osobnih podataka iz Europskog gospodarskog područja, Ujedinjene Kraljevine i</w:t>
      </w:r>
      <w:r>
        <w:rPr>
          <w:spacing w:val="-2"/>
        </w:rPr>
        <w:t> </w:t>
      </w:r>
      <w:r w:rsidRPr="00217473">
        <w:rPr>
          <w:spacing w:val="-2"/>
        </w:rPr>
        <w:t>Švicarske. Na sve prijenose Osobnih podataka u treću zemlju ili međunarodnu tvrtku ili ustanovu primjenjuju se odgovarajuće zaštitne mjere,</w:t>
      </w:r>
      <w:r>
        <w:rPr>
          <w:spacing w:val="-2"/>
        </w:rPr>
        <w:t> </w:t>
      </w:r>
      <w:r w:rsidRPr="00217473">
        <w:rPr>
          <w:spacing w:val="-2"/>
        </w:rPr>
        <w:t>kako je opisano u članku 46. GDPR-a i takvi prijenosi i zaštitne mjere dokumentirat će se u skladu s člankom 30. stavkom 2. GDPR-a.</w:t>
      </w:r>
    </w:p>
    <w:p w14:paraId="076CE861" w14:textId="77777777" w:rsidR="00A13DFB" w:rsidRPr="006366A8" w:rsidRDefault="00A13DFB" w:rsidP="00A13DFB">
      <w:pPr>
        <w:pStyle w:val="ProductList-Body"/>
        <w:spacing w:after="120"/>
        <w:ind w:left="158"/>
      </w:pPr>
      <w:r>
        <w:t>Osim toga, Microsoft je certificiran u sklopu Sustava za zaštitu privatnosti podataka EU-a i SAD-a te Švicarske i SAD-a. Sustava za zaštitu privatnosti podataka EU-a i SAD-a te Švicarske i SAD-a i obveza koje podrazumijevaju. Microsoft je suglasan s tim da obavijesti Klijenta ako donese konačnu odluku da više ne može ispunjavati svoju obvezu pružanja iste razine zaštite kakvu zahtijevaju načela Sustava za zaštitu privatnosti podataka.</w:t>
      </w:r>
    </w:p>
    <w:p w14:paraId="7783C817" w14:textId="77777777" w:rsidR="005C3B87" w:rsidRPr="006366A8" w:rsidRDefault="005C3B87" w:rsidP="005C3B87">
      <w:pPr>
        <w:pStyle w:val="ProductList-Body"/>
        <w:keepNext/>
        <w:spacing w:after="120"/>
        <w:ind w:left="187"/>
        <w:outlineLvl w:val="2"/>
      </w:pPr>
      <w:r>
        <w:rPr>
          <w:b/>
          <w:color w:val="0072C6"/>
        </w:rPr>
        <w:t>Lokacija Korisničkih podatka</w:t>
      </w:r>
      <w:bookmarkEnd w:id="107"/>
    </w:p>
    <w:bookmarkEnd w:id="108"/>
    <w:p w14:paraId="05F888E1" w14:textId="77777777" w:rsidR="000012C9" w:rsidRPr="00752A4A" w:rsidRDefault="000012C9" w:rsidP="000012C9">
      <w:pPr>
        <w:tabs>
          <w:tab w:val="left" w:pos="360"/>
        </w:tabs>
        <w:spacing w:after="120" w:line="240" w:lineRule="auto"/>
        <w:ind w:left="180"/>
        <w:rPr>
          <w:rFonts w:ascii="Calibri" w:eastAsia="Calibri" w:hAnsi="Calibri" w:cs="Arial"/>
          <w:sz w:val="18"/>
        </w:rPr>
      </w:pPr>
      <w:r>
        <w:rPr>
          <w:rFonts w:ascii="Calibri" w:eastAsia="Calibri" w:hAnsi="Calibri" w:cs="Arial"/>
          <w:sz w:val="18"/>
        </w:rPr>
        <w:t>Za Osnovne online usluge Microsoft će Korisničke podatke pohraniti u mirovanje unutar određenih velikih zemljopisnih područja (pojedinačno, „zemljopisno područje”) kao što je navedeno u Odredbama o proizvodima.</w:t>
      </w:r>
    </w:p>
    <w:p w14:paraId="2AA7C3DB" w14:textId="77777777" w:rsidR="000012C9" w:rsidRPr="00752A4A" w:rsidRDefault="000012C9" w:rsidP="000012C9">
      <w:pPr>
        <w:tabs>
          <w:tab w:val="left" w:pos="360"/>
        </w:tabs>
        <w:spacing w:after="120" w:line="240" w:lineRule="auto"/>
        <w:ind w:left="180"/>
        <w:rPr>
          <w:rFonts w:ascii="Calibri" w:eastAsia="Calibri" w:hAnsi="Calibri" w:cs="Arial"/>
          <w:sz w:val="18"/>
        </w:rPr>
      </w:pPr>
      <w:r>
        <w:rPr>
          <w:rFonts w:ascii="Calibri" w:eastAsia="Calibri" w:hAnsi="Calibri" w:cs="Arial"/>
          <w:sz w:val="18"/>
        </w:rPr>
        <w:t>Za Online usluge podatkovne granice EU-a, Microsoft će Korisničke podatke i Osobne podatke pohraniti i obraditi unutar Europske Unije kao što je navedeno u Odredbama o proizvodima.</w:t>
      </w:r>
    </w:p>
    <w:p w14:paraId="0111712B" w14:textId="77777777" w:rsidR="000012C9" w:rsidRPr="00752A4A" w:rsidRDefault="000012C9" w:rsidP="000012C9">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ne kontrolira niti ograničava regije iz kojih Klijent ili Klijentovi krajnji korisnici mogu pristupiti Korisničkim podacima ili ih premještati.</w:t>
      </w:r>
    </w:p>
    <w:p w14:paraId="60CFC808" w14:textId="77777777" w:rsidR="00C85435" w:rsidRPr="00FC77AC" w:rsidRDefault="00C85435" w:rsidP="002A4A50">
      <w:pPr>
        <w:pStyle w:val="ProductList-SubSubSectionHeading"/>
        <w:keepNext/>
        <w:spacing w:after="120"/>
        <w:outlineLvl w:val="1"/>
      </w:pPr>
      <w:bookmarkStart w:id="114" w:name="_Toc155364326"/>
      <w:r>
        <w:t>Zadržavanje i brisanje podataka</w:t>
      </w:r>
      <w:bookmarkEnd w:id="109"/>
      <w:bookmarkEnd w:id="110"/>
      <w:bookmarkEnd w:id="111"/>
      <w:bookmarkEnd w:id="112"/>
      <w:bookmarkEnd w:id="113"/>
      <w:bookmarkEnd w:id="114"/>
    </w:p>
    <w:p w14:paraId="1E39C7A1" w14:textId="1B6FE9AF" w:rsidR="00C85435" w:rsidRPr="00FC77AC" w:rsidRDefault="00C85435" w:rsidP="00741E10">
      <w:pPr>
        <w:pStyle w:val="ProductList-Body"/>
        <w:spacing w:after="120"/>
      </w:pPr>
      <w:r>
        <w:t>Tijekom cijelog trajanja Klijentove pretplate ili primjenjivog angažmana Profesionalnih usluga Klijent će moći pristupati Korisničkim podacima pohranjenim u svakoj Online usluzi, kao i Podacima o profesionalnim uslugama, te ih preuzimati i brisati.</w:t>
      </w:r>
    </w:p>
    <w:p w14:paraId="4E65B649" w14:textId="591D8ABB" w:rsidR="00C85435" w:rsidRPr="00FC77AC" w:rsidRDefault="00C85435" w:rsidP="00741E10">
      <w:pPr>
        <w:pStyle w:val="ProductList-Body"/>
        <w:spacing w:after="120"/>
      </w:pPr>
      <w:r>
        <w:t>Osim za besplatne probne verzije u usluge LinkedIn, Microsoft će zadržati Korisničke podatke koji ostaju pohranjeni u Online uslugama na računu s</w:t>
      </w:r>
      <w:r w:rsidR="006E1724">
        <w:t> </w:t>
      </w:r>
      <w:r>
        <w:t>ograničenom funkcionalnošću 90 dana nakon isteka ili raskida Klijentove pretplate kako bi Klijent mogao preuzeti podatke. Nakon isteka razdoblja zadržavanja od 90 dana Microsoft će onemogućiti Klijentov račun i izbrisati Korisničke podatke i Osobne podatke pohranjene u Online uslugama u</w:t>
      </w:r>
      <w:r w:rsidR="006E1724">
        <w:t> </w:t>
      </w:r>
      <w:r>
        <w:t>roku od dodatnih 90 dana, osim ako je ovlašten za zadržavanje takvih podataka u skladu s ovim DPA-om.</w:t>
      </w:r>
    </w:p>
    <w:p w14:paraId="63ED44D1" w14:textId="468A221A" w:rsidR="00FC65D5" w:rsidRPr="00FC77AC" w:rsidRDefault="001D451C" w:rsidP="00741E10">
      <w:pPr>
        <w:pStyle w:val="ProductList-Body"/>
        <w:spacing w:after="120"/>
      </w:pPr>
      <w:r>
        <w:t>Za Osobne podatke povezane sa Softverom i za Podatke profesionalnih usluga Microsoft će izbrisati sve kopije nakon ispunjenja poslovnih svrha za</w:t>
      </w:r>
      <w:r w:rsidR="006E1724">
        <w:t> </w:t>
      </w:r>
      <w:r>
        <w:t>koje su se podaci prikupljali ili prenosili, ili prije toga na Klijentov zahtjev, osim ako je ovlašten za zadržavanje takvih podataka u skladu s ovim DPA-om.</w:t>
      </w:r>
    </w:p>
    <w:p w14:paraId="6ADDB89E" w14:textId="4F03EB96" w:rsidR="00C85435" w:rsidRPr="00FC77AC" w:rsidRDefault="00C85435" w:rsidP="00741E10">
      <w:pPr>
        <w:pStyle w:val="ProductList-Body"/>
        <w:spacing w:after="120"/>
      </w:pPr>
      <w:r>
        <w:t>Online usluga možda ne podržava zadržavanje ili izdvajanje softvera koji pruža Klijent. Microsoft ne snosi odgovornost za brisanje Korisničkih podataka, Podataka profesionalnih usluga ili Osobnih podataka kako je opisano u ovom članku.</w:t>
      </w:r>
    </w:p>
    <w:p w14:paraId="45F905F9" w14:textId="77777777" w:rsidR="00C85435" w:rsidRPr="00FC77AC" w:rsidRDefault="00C85435" w:rsidP="00C35BD5">
      <w:pPr>
        <w:pStyle w:val="ProductList-SubSubSectionHeading"/>
        <w:keepNext/>
        <w:spacing w:after="120"/>
        <w:outlineLvl w:val="1"/>
      </w:pPr>
      <w:bookmarkStart w:id="115" w:name="_Toc507768557"/>
      <w:bookmarkStart w:id="116" w:name="_Toc8395017"/>
      <w:bookmarkStart w:id="117" w:name="_Toc6563806"/>
      <w:bookmarkStart w:id="118" w:name="_Toc21617024"/>
      <w:bookmarkStart w:id="119" w:name="_Toc26972859"/>
      <w:bookmarkStart w:id="120" w:name="_Toc155364327"/>
      <w:r>
        <w:t>Obveza čuvanja povjerljivosti izvršitelja obrade podataka</w:t>
      </w:r>
      <w:bookmarkEnd w:id="115"/>
      <w:bookmarkEnd w:id="116"/>
      <w:bookmarkEnd w:id="117"/>
      <w:bookmarkEnd w:id="118"/>
      <w:bookmarkEnd w:id="119"/>
      <w:bookmarkEnd w:id="120"/>
    </w:p>
    <w:p w14:paraId="7D66EA6F" w14:textId="63F3D8BC" w:rsidR="00C85435" w:rsidRPr="00FC77AC" w:rsidRDefault="00C85435" w:rsidP="00DD6D76">
      <w:pPr>
        <w:pStyle w:val="ProductList-Body"/>
        <w:spacing w:after="120"/>
      </w:pPr>
      <w:r>
        <w:t>Microsoft će se pobrinuti da njegovo osoblje angažirano u obradi Korisničkih podataka, Podataka profesionalnih usluga i Osobnih podataka (i) obrađuje takve podatke samo prema uputama Klijenta ili na način opisan u ovom DPA-u i da (ii) ima obvezu održavati povjerljivost i sigurnost takvih</w:t>
      </w:r>
      <w:r w:rsidR="006E1724">
        <w:t> </w:t>
      </w:r>
      <w:r>
        <w:t>podataka čak i nakon završetka svojeg angažmana.</w:t>
      </w:r>
      <w:r>
        <w:rPr>
          <w:rFonts w:cstheme="minorHAnsi"/>
        </w:rPr>
        <w:t xml:space="preserve"> Microsoft </w:t>
      </w:r>
      <w:r>
        <w:rPr>
          <w:rFonts w:cstheme="minorHAnsi"/>
          <w:color w:val="000000"/>
        </w:rPr>
        <w:t xml:space="preserve">se obvezuje pružati povremenu i obveznu obuku o zaštiti i sigurnosti podataka te podizati svijest svojim zaposlenicima koji imaju pristup Korisničkim podacima, Podacima profesionalnih usluga i Osobnim podacima </w:t>
      </w:r>
      <w:r>
        <w:rPr>
          <w:rFonts w:cstheme="minorHAnsi"/>
        </w:rPr>
        <w:t>u skladu s</w:t>
      </w:r>
      <w:r w:rsidR="006E1724">
        <w:rPr>
          <w:rFonts w:cstheme="minorHAnsi"/>
        </w:rPr>
        <w:t> </w:t>
      </w:r>
      <w:r>
        <w:rPr>
          <w:rFonts w:cstheme="minorHAnsi"/>
        </w:rPr>
        <w:t>primjenjivim Preduvjetima zaštite osobnih podataka i standardima industrije.</w:t>
      </w:r>
    </w:p>
    <w:p w14:paraId="6107E638" w14:textId="77777777" w:rsidR="00C85435" w:rsidRPr="00FC77AC" w:rsidRDefault="00C85435" w:rsidP="00C35BD5">
      <w:pPr>
        <w:pStyle w:val="ProductList-SubSubSectionHeading"/>
        <w:keepNext/>
        <w:spacing w:after="120"/>
        <w:outlineLvl w:val="1"/>
      </w:pPr>
      <w:bookmarkStart w:id="121" w:name="_Toc507768558"/>
      <w:bookmarkStart w:id="122" w:name="_Toc8395018"/>
      <w:bookmarkStart w:id="123" w:name="_Toc6563807"/>
      <w:bookmarkStart w:id="124" w:name="_Toc21617025"/>
      <w:bookmarkStart w:id="125" w:name="_Toc26972860"/>
      <w:bookmarkStart w:id="126" w:name="_Toc155364328"/>
      <w:r>
        <w:t>Obavijest o upotrebi Podizvršitelja obrade i nadzor te upotrebe</w:t>
      </w:r>
      <w:bookmarkEnd w:id="121"/>
      <w:bookmarkEnd w:id="122"/>
      <w:bookmarkEnd w:id="123"/>
      <w:bookmarkEnd w:id="124"/>
      <w:bookmarkEnd w:id="125"/>
      <w:bookmarkEnd w:id="126"/>
    </w:p>
    <w:p w14:paraId="750C4F12" w14:textId="1086DCF8" w:rsidR="00DD6D76" w:rsidRPr="00FC77AC" w:rsidRDefault="00DD6D76" w:rsidP="00DD6D76">
      <w:pPr>
        <w:pStyle w:val="ProductList-Body"/>
        <w:spacing w:after="120"/>
      </w:pPr>
      <w:r>
        <w:t xml:space="preserve">Microsoft može angažirati Podizvršitelje obrade za pružanje određenih ograničenih ili dodatnih usluga u svoje ime. Klijent pristaje na spomenuti angažman te na angažiranje Microsoftovih povezanih društava kao Podizvršitelja obrade. Prethodna ovlaštenja smatrat će se Klijentovim prethodnim pristankom u pisanom obliku na Microsoftovo podizvođenje obrade Korisničkih podataka, Podataka profesionalnih usluga i Osobnih podataka ako je takav pristanak obvezan na temelju Standardnih ugovornih klauzula ili Odredbi GDPR-a. </w:t>
      </w:r>
    </w:p>
    <w:p w14:paraId="74425EEC" w14:textId="25426EC9" w:rsidR="00DD6D76" w:rsidRPr="00FC77AC" w:rsidRDefault="00DD6D76" w:rsidP="00DD6D76">
      <w:pPr>
        <w:pStyle w:val="ProductList-Body"/>
        <w:spacing w:after="120"/>
      </w:pPr>
      <w:r>
        <w:t>Microsoft je odgovoran za postupanje Podizvršitelja obrade u skladu s obvezama tvrtke Microsoft navedenima u ovom DPA-u. Microsoft će informacije o Podizvršiteljima obrade učiniti dostupnima na Microsoftovom web-mjestu. Pri angažiranju bilo kojeg Podizvršitelja obrade Microsoft će se putem pisanog ugovora pobrinuti da Podizvršitelj obrade smije pristupati Korisničkim podacima, Podacima profesionalnih usluga ili Osobnim podacima i koristiti ih samo radi pružanja usluga za koje ga je Microsoft unajmio te mu je zabranjeno koristiti Korisničke podatke, Podatke profesionalnih usluga i Osobne podatke u bilo koju drugu svrhu. Microsoft će se pobrinuti da Podizvršitelji obrade budu obvezani ugovorima u</w:t>
      </w:r>
      <w:r w:rsidR="006E1724">
        <w:t> </w:t>
      </w:r>
      <w:r>
        <w:t>pisanom obliku koji od njih zahtijevaju da pruže razinu zaštite osobnih podataka najmanje jednaku onoj koju od Microsofta zahtijeva DPA, uključujući ograničenja otkrivanja Obrađenih podataka. Microsoft je suglasan da će nadgledati Podizvršitelje obrade kako bi mogao jamčiti da se</w:t>
      </w:r>
      <w:r w:rsidR="006E1724">
        <w:t> </w:t>
      </w:r>
      <w:r>
        <w:t>ugovorne obveze zadovoljavaju.</w:t>
      </w:r>
    </w:p>
    <w:p w14:paraId="6A08B1D3" w14:textId="33D97A91" w:rsidR="00444FB7" w:rsidRPr="00FC77AC" w:rsidRDefault="002E2256" w:rsidP="00DD6D76">
      <w:pPr>
        <w:pStyle w:val="ProductList-Body"/>
        <w:spacing w:after="120"/>
      </w:pPr>
      <w:r>
        <w:t>Microsoft može s vremena na vrijeme angažirati nove podizvršitelje obrade. Microsoft će obavijestiti Klijenta o bilo kojem novom Podizvršitelju obrade najmanje šest mjeseci prije no što tom Podizvršitelju obrade omogući pristup Korisničkim podacima i, ako je primjenjivo, ažurirati web-mjesto i pružiti Klijentu mehanizam za dobivanje obavijesti o tom ažuriranju. Osim toga, Microsoft će obavijestiti Klijenta o bilo kojem novom Podizvršitelju obrade najmanje 30 dana prije no što tom Podizvršitelju obrade omogući pristup Podacima o profesionalnim uslugama ili Osobnim podacima koji nisu sadržani u Korisničkim podacima i, ako je primjenjivo, ažurirati web-mjesto i pružiti Klijentu mehanizam za dobivanje obavijesti o</w:t>
      </w:r>
      <w:r w:rsidR="006E1724">
        <w:t> </w:t>
      </w:r>
      <w:r>
        <w:t>tom ažuriranju. Ako Microsoft angažira novog Podizvršitelja obrade za novi Proizvod ili Profesionalnu uslugu koja obrađuje Korisničke podatke, Podatke profesionalnih usluga ili Osobne podatke, Microsoft će Klijenta obavijestiti prije nego što postane dostupan taj Proizvod ili Profesionalna usluga.</w:t>
      </w:r>
    </w:p>
    <w:p w14:paraId="1DA7F6BB" w14:textId="54682482" w:rsidR="00C97102" w:rsidRPr="00FC77AC" w:rsidRDefault="00C85435" w:rsidP="007829B6">
      <w:pPr>
        <w:pStyle w:val="ProductList-Body"/>
        <w:spacing w:after="120"/>
      </w:pPr>
      <w:r>
        <w:t>Ako Klijent nije suglasan s novim Podizvršiteljem obrade za neku Online uslugu ili Profesionalnu uslugu, Klijent može bez sankcija ili naknade za raskid raskinuti bilo koju pretplatu za Online uslugu na koju se to odnosi ili primjenjivu Specifikaciju usluga za primjenjivu Profesionalnu uslugu i</w:t>
      </w:r>
      <w:r w:rsidR="006E1724">
        <w:t> </w:t>
      </w:r>
      <w:r>
        <w:t>to</w:t>
      </w:r>
      <w:r w:rsidR="006E1724">
        <w:t> </w:t>
      </w:r>
      <w:r>
        <w:t>slanjem obavijesti o raskidu u pisanom obliku prije isteka relevantnog otkaznog roka. Ako Klijent nije suglasan s novim Podizvršiteljem obrade za Softver i ne može razumno izbjegavati upotrebu Podizvršitelja tako što će Microsoftu ograničiti obradu podataka kao što je navedeno u</w:t>
      </w:r>
      <w:r w:rsidR="006E1724">
        <w:t> </w:t>
      </w:r>
      <w:r>
        <w:t>dokumentaciji ili ovom DPA-u, onda Klijent može bez sankcija raskinuti bilo koju licencu za softverski proizvod na koji se to odnosi i to slanjem obavijesti o raskidu u pisanom obliku prije isteka relevantnog otkaznog roka. Klijent može uključiti i objašnjenje razloga za neodobravanje zajedno s</w:t>
      </w:r>
      <w:r w:rsidR="006E1724">
        <w:t> </w:t>
      </w:r>
      <w:r>
        <w:t xml:space="preserve">obavijesti o otkazivanju kako bi Microsoftu omogućio ponovnu procjenu bilo kojeg novog Podizvršitelja obrade na temelju primjenjivih razloga za zabrinutost. Ako je Proizvod na koji se to odnosi dio paketa (ili sličnih jednokratno kupljenih usluga), bilo kakav raskid primijenit će se na cijeli paket. Nakon raskida Microsoft će ukloniti obveze plaćanja za sve pretplate ili drugi primjenjivi neplaćeni rad za raskinute Proizvode ili usluge iz sljedećih faktura za Klijenta ili njegova prodavača. </w:t>
      </w:r>
    </w:p>
    <w:p w14:paraId="01E4B1F7" w14:textId="205CCCFF" w:rsidR="00C85435" w:rsidRPr="00FC77AC" w:rsidRDefault="00C85435" w:rsidP="002A4A50">
      <w:pPr>
        <w:pStyle w:val="ProductList-SubSubSectionHeading"/>
        <w:keepNext/>
        <w:spacing w:after="120"/>
        <w:outlineLvl w:val="1"/>
      </w:pPr>
      <w:bookmarkStart w:id="127" w:name="_Toc507768559"/>
      <w:bookmarkStart w:id="128" w:name="_Toc8395019"/>
      <w:bookmarkStart w:id="129" w:name="_Toc6563808"/>
      <w:bookmarkStart w:id="130" w:name="_Toc21617026"/>
      <w:bookmarkStart w:id="131" w:name="_Toc26972861"/>
      <w:bookmarkStart w:id="132" w:name="_Toc155364329"/>
      <w:bookmarkStart w:id="133" w:name="_Toc489605586"/>
      <w:r>
        <w:t>Obrazovne ustanove</w:t>
      </w:r>
      <w:bookmarkEnd w:id="127"/>
      <w:bookmarkEnd w:id="128"/>
      <w:bookmarkEnd w:id="129"/>
      <w:bookmarkEnd w:id="130"/>
      <w:bookmarkEnd w:id="131"/>
      <w:bookmarkEnd w:id="132"/>
    </w:p>
    <w:p w14:paraId="3D8C03D5" w14:textId="72086D6D" w:rsidR="00C85435" w:rsidRPr="00FC77AC" w:rsidRDefault="00C85435" w:rsidP="007829B6">
      <w:pPr>
        <w:pStyle w:val="ProductList-Body"/>
        <w:spacing w:after="120"/>
      </w:pPr>
      <w:r>
        <w:t>Ako je Klijent obrazovna agencija ili ustanova na koju se primjenjuju odredbe Zakona o obiteljskim obrazovnim pravima i privatnosti, 20</w:t>
      </w:r>
      <w:r w:rsidR="006E1724">
        <w:t> </w:t>
      </w:r>
      <w:r>
        <w:t>U.S.C. § 1232g (engl. Family Educational Rights and Privacy Act, FERPA), Microsoft potvrđuje da je, za potrebe ovog DPA-a, Microsoft „školski</w:t>
      </w:r>
      <w:r w:rsidR="006E1724">
        <w:t> </w:t>
      </w:r>
      <w:r>
        <w:t>službenik</w:t>
      </w:r>
      <w:r w:rsidR="00EA4069" w:rsidRPr="00F77AF7">
        <w:t>“</w:t>
      </w:r>
      <w:r>
        <w:t xml:space="preserve"> s „legitimnim obrazovnim interesima</w:t>
      </w:r>
      <w:r w:rsidR="00EA4069" w:rsidRPr="00F77AF7">
        <w:t>“</w:t>
      </w:r>
      <w:r>
        <w:t xml:space="preserve"> kada je riječ o Korisničkim podacima i Podacima profesionalnih usluga jer su te</w:t>
      </w:r>
      <w:r w:rsidR="006E1724">
        <w:t> </w:t>
      </w:r>
      <w:r>
        <w:t>odredbe</w:t>
      </w:r>
      <w:r w:rsidR="006E1724">
        <w:t> </w:t>
      </w:r>
      <w:r>
        <w:t>definirane u Zakonu o obiteljskim obrazovnim pravima i privatnosti i njegovim provedbenim propisima te Microsoft pristaje poštovati</w:t>
      </w:r>
      <w:r w:rsidR="006E1724">
        <w:t> </w:t>
      </w:r>
      <w:r>
        <w:t>ograničenja i zahtjeve koje zakon 34 CFR 99.33(a) nameće školskim službenicima.</w:t>
      </w:r>
    </w:p>
    <w:p w14:paraId="3F7BD793" w14:textId="560D7DD5" w:rsidR="00C85435" w:rsidRPr="00FC77AC" w:rsidRDefault="00C85435" w:rsidP="007829B6">
      <w:pPr>
        <w:pStyle w:val="ProductList-Body"/>
        <w:spacing w:after="120"/>
      </w:pPr>
      <w:r>
        <w:t>Klijent prihvaća da Microsoft može posjedovati ograničene podatke za kontakt Klijentovih učenika i roditelja učenika ili ih ne posjedovati. Shodno tomu, Klijent odgovara za pribavljanje roditeljskog pristanka za bilo koje korištenje Proizvoda i usluga od strane krajnjeg korisnika koji može biti potreban prema primjenjivom zakonu i za prenošenje obavijesti učenicima u ime društva Microsoft (ili, kad se radi o učeniku mlađem od 18 godina koji ne pohađa visokoobrazovnu ustanovu, učenikovom roditelju) o bilo kojem sudskom nalogu ili sudskom pozivu koji zahtijeva otkrivanje Korisničkih podataka i Podataka profesionalnih usluga koje posjeduje Microsoft, što se može zahtijevati prema primjenjivom zakonu.</w:t>
      </w:r>
    </w:p>
    <w:p w14:paraId="53D69FEB" w14:textId="77777777" w:rsidR="00C85435" w:rsidRPr="00FC77AC" w:rsidRDefault="00C85435" w:rsidP="002A4A50">
      <w:pPr>
        <w:pStyle w:val="ProductList-SubSubSectionHeading"/>
        <w:keepNext/>
        <w:spacing w:after="120"/>
        <w:outlineLvl w:val="1"/>
      </w:pPr>
      <w:bookmarkStart w:id="134" w:name="_Toc16510372"/>
      <w:bookmarkStart w:id="135" w:name="_Toc21617027"/>
      <w:bookmarkStart w:id="136" w:name="_Toc155364330"/>
      <w:bookmarkStart w:id="137" w:name="CJISCustomerAgreement"/>
      <w:r>
        <w:t>Ugovor s CJIS klijentom</w:t>
      </w:r>
      <w:bookmarkEnd w:id="134"/>
      <w:bookmarkEnd w:id="135"/>
      <w:bookmarkEnd w:id="136"/>
    </w:p>
    <w:p w14:paraId="0BE010C1" w14:textId="77777777" w:rsidR="00417ACE" w:rsidRPr="006D3F64" w:rsidRDefault="00417ACE" w:rsidP="00417ACE">
      <w:pPr>
        <w:tabs>
          <w:tab w:val="left" w:pos="158"/>
        </w:tabs>
        <w:spacing w:after="120" w:line="240" w:lineRule="auto"/>
        <w:rPr>
          <w:rFonts w:ascii="Calibri" w:eastAsia="Calibri" w:hAnsi="Calibri" w:cs="Arial"/>
          <w:sz w:val="18"/>
        </w:rPr>
      </w:pPr>
      <w:bookmarkStart w:id="138" w:name="_Toc8395020"/>
      <w:bookmarkStart w:id="139" w:name="_Toc6563809"/>
      <w:bookmarkStart w:id="140" w:name="_Toc21617028"/>
      <w:bookmarkStart w:id="141" w:name="_Toc26972862"/>
      <w:bookmarkStart w:id="142" w:name="_Toc123049606"/>
      <w:bookmarkStart w:id="143" w:name="HIPPA"/>
      <w:bookmarkStart w:id="144" w:name="_Toc26972863"/>
      <w:bookmarkStart w:id="145" w:name="_Hlk24722007"/>
      <w:bookmarkStart w:id="146" w:name="_Toc8395021"/>
      <w:bookmarkStart w:id="147" w:name="_Toc6563810"/>
      <w:bookmarkStart w:id="148" w:name="_Toc21617029"/>
      <w:bookmarkEnd w:id="133"/>
      <w:bookmarkEnd w:id="137"/>
      <w:r>
        <w:rPr>
          <w:rFonts w:ascii="Calibri" w:eastAsia="Calibri" w:hAnsi="Calibri" w:cs="Arial"/>
          <w:sz w:val="18"/>
        </w:rPr>
        <w:t>Microsoft pruža određene usluge u oblaku za državne ustanove („Pokrivene usluge”) u skladu s Pravilima o sigurnosti FBI-jeva informacijskog sustava kaznenog pravosuđa („CJIS”) („Pravila CJIS-a”). Pravilima CJIS-a uređuje se upotreba i prijenos informacija kaznenog pravosuđa. Na sve Microsoftove Pokrivene usluge CJIS-a primjenjuju se uvjeti i odredbe navedeni u Ugovoru za upravljanje CJIS-om.</w:t>
      </w:r>
    </w:p>
    <w:p w14:paraId="352D4DB1" w14:textId="77777777" w:rsidR="00E14CEA" w:rsidRPr="006366A8" w:rsidRDefault="00E14CEA" w:rsidP="00E14CEA">
      <w:pPr>
        <w:pStyle w:val="ProductList-SubSubSectionHeading"/>
        <w:keepNext/>
        <w:spacing w:after="120"/>
        <w:outlineLvl w:val="1"/>
      </w:pPr>
      <w:bookmarkStart w:id="149" w:name="_Toc155364331"/>
      <w:r>
        <w:t>HIPAA poslovni suradnik</w:t>
      </w:r>
      <w:bookmarkEnd w:id="138"/>
      <w:bookmarkEnd w:id="139"/>
      <w:bookmarkEnd w:id="140"/>
      <w:bookmarkEnd w:id="141"/>
      <w:bookmarkEnd w:id="142"/>
      <w:bookmarkEnd w:id="149"/>
    </w:p>
    <w:bookmarkEnd w:id="143"/>
    <w:p w14:paraId="260A5878" w14:textId="77777777" w:rsidR="00E14CEA" w:rsidRPr="006366A8" w:rsidRDefault="00E14CEA" w:rsidP="00E14CEA">
      <w:pPr>
        <w:pStyle w:val="ProductList-Body"/>
        <w:spacing w:after="120"/>
      </w:pPr>
      <w:r>
        <w:t xml:space="preserve">Ako je Klijent „obuhvaćena pravna osoba” ili „poslovni suradnik” i uključuje „zaštićene zdravstvene podatke” u Korisničke podatke ili Podatke profesionalnih usluga na način na koji su ti pojmovi definirani prema Zakonu o prenosivosti i odgovornosti zdravstvenog osiguranja iz 1996. i njegovim izmjenama i dopunama te propisima objavljenim pod njima (zajednički, „HIPAA”), izvršenje Klijentova ugovora uključuje izvršenje Ugovora HIPAA za poslovne suradnike („BAA”). U cijelom tekstu BAA-a utvrđuju se Online usluge ili Profesionalne usluge na koje se odnosi i dostupan je na stranici </w:t>
      </w:r>
      <w:hyperlink r:id="rId25" w:history="1">
        <w:r>
          <w:rPr>
            <w:rStyle w:val="Hyperlink"/>
          </w:rPr>
          <w:t>http://aka.ms/BAA</w:t>
        </w:r>
      </w:hyperlink>
      <w:r>
        <w:t>. Klijent se može izuzeti iz BAA-a slanjem sljedećih podataka Microsoftu putem obavijesti u pisanom obliku (prema odredbama Klijentova ugovora):</w:t>
      </w:r>
    </w:p>
    <w:p w14:paraId="75F0ACE9" w14:textId="77777777" w:rsidR="00E14CEA" w:rsidRPr="006366A8" w:rsidRDefault="00E14CEA" w:rsidP="00E14CEA">
      <w:pPr>
        <w:pStyle w:val="ProductList-Body"/>
        <w:numPr>
          <w:ilvl w:val="0"/>
          <w:numId w:val="4"/>
        </w:numPr>
        <w:ind w:left="720"/>
      </w:pPr>
      <w:r>
        <w:t>puno pravno ime Klijenta i bilo kojeg povezanog društva koje odustaje i</w:t>
      </w:r>
    </w:p>
    <w:p w14:paraId="2D266520" w14:textId="77777777" w:rsidR="00E14CEA" w:rsidRDefault="00E14CEA" w:rsidP="00E14CEA">
      <w:pPr>
        <w:pStyle w:val="ProductList-Body"/>
        <w:numPr>
          <w:ilvl w:val="0"/>
          <w:numId w:val="4"/>
        </w:numPr>
        <w:spacing w:after="120"/>
        <w:ind w:left="720"/>
      </w:pPr>
      <w:r>
        <w:t>ako Klijent ima više ugovora, Klijentov ugovor na kojeg se izuzeće odnosi.</w:t>
      </w:r>
    </w:p>
    <w:p w14:paraId="3502477B" w14:textId="77777777" w:rsidR="00E14CEA" w:rsidRDefault="00E14CEA" w:rsidP="00E14CEA">
      <w:pPr>
        <w:pStyle w:val="ProductList-SubSubSectionHeading"/>
        <w:keepNext/>
        <w:spacing w:after="120"/>
        <w:outlineLvl w:val="1"/>
      </w:pPr>
      <w:bookmarkStart w:id="150" w:name="_Toc123049607"/>
      <w:bookmarkStart w:id="151" w:name="_Toc155364332"/>
      <w:r>
        <w:t>Telekomunikacijski podaci</w:t>
      </w:r>
      <w:bookmarkEnd w:id="150"/>
      <w:bookmarkEnd w:id="151"/>
    </w:p>
    <w:p w14:paraId="337CFEC5" w14:textId="77777777" w:rsidR="00E14CEA" w:rsidRPr="00E14CEA" w:rsidRDefault="00E14CEA" w:rsidP="00E14CEA">
      <w:pPr>
        <w:pStyle w:val="ProductList-Body"/>
        <w:spacing w:after="120"/>
      </w:pPr>
      <w:r>
        <w:t xml:space="preserve">U mjeri u kojoj Microsoft obrađuje promet, sadržaj i druge Osobne podatke unutar Proizvoda i usluga koje ispunjavaju uvjete za telekomunikacijske usluge prema primjenjivom pravu, mogu se primijeniti određene zakonske odredbe. </w:t>
      </w:r>
      <w:r w:rsidRPr="00B15DC5">
        <w:t>Microsoft će postupati u skladu sa svim pravnim propisima koji su specifični za telekomunikaciju, a koji se primjenjuju na pružanje Proizvoda i usluga, uključujući obavještavanje u slučaju povrede sigurnosti, Preduvjete zaštite osobnih podataka te tajnost telekomunikacijskih usluga.</w:t>
      </w:r>
    </w:p>
    <w:p w14:paraId="43E06D60" w14:textId="2EBF7227" w:rsidR="00C85435" w:rsidRPr="00FC77AC" w:rsidRDefault="00C85435" w:rsidP="002A4A50">
      <w:pPr>
        <w:pStyle w:val="ProductList-SubSubSectionHeading"/>
        <w:keepNext/>
        <w:spacing w:after="120"/>
        <w:outlineLvl w:val="1"/>
      </w:pPr>
      <w:bookmarkStart w:id="152" w:name="_Toc155364333"/>
      <w:r>
        <w:t>Kalifornijski zakon o zaštiti privatnosti potrošača (CCPA)</w:t>
      </w:r>
      <w:bookmarkEnd w:id="144"/>
      <w:bookmarkEnd w:id="152"/>
    </w:p>
    <w:p w14:paraId="54D15101" w14:textId="755F1519" w:rsidR="00DD6D76" w:rsidRPr="00FC77AC" w:rsidRDefault="00DD6D76" w:rsidP="00DD6D76">
      <w:pPr>
        <w:pStyle w:val="ProductList-Body"/>
        <w:spacing w:after="120"/>
      </w:pPr>
      <w:bookmarkStart w:id="153" w:name="_Toc26972864"/>
      <w:bookmarkEnd w:id="145"/>
      <w:r>
        <w:t>Ako Microsoft obrađuje Osobne podatke u okviru CCPA-a (Kalifornijskog zakona o zaštiti privatnosti potrošača), Microsoft ima dodatne obveze prema Klijentu kao što je navedeno u nastavku. Microsoft će obrađivati Korisničke podatke, Podatke profesionalnih usluga i Osobne podatke u ime Klijenta, a te će podatke zadržavati, upotrebljavati ili otkrivati samo u svrhe navedene u Odredbama DPA-a te će s podacima postupati u skladu s</w:t>
      </w:r>
      <w:r w:rsidR="006E1724">
        <w:t> </w:t>
      </w:r>
      <w:r>
        <w:t>Kalifornijskim zakonom o zaštiti privatnosti potrošača (CCPA), uključujući i bilo kakva izuzeća povezana s „prodajom</w:t>
      </w:r>
      <w:r w:rsidR="00EA4069" w:rsidRPr="00F77AF7">
        <w:t>“</w:t>
      </w:r>
      <w:r>
        <w:t>. Microsoft neće ni u kojem slučaju prodavati te podatke. Odredbe Kalifornijskog zakona o zaštiti privatnosti potrošača (CCPA) ne ograničavaju ni ne smanjuju obveze zaštite osobnih podataka na koje se Microsoft obvezao Klijentu u Odredbama DPA-a, Odredbama o proizvodima ili u drugom ugovoru između Microsofta i</w:t>
      </w:r>
      <w:r w:rsidR="006E1724">
        <w:t> </w:t>
      </w:r>
      <w:r>
        <w:t>Klijenta.</w:t>
      </w:r>
    </w:p>
    <w:p w14:paraId="7D1D6A80" w14:textId="2ABBCC85" w:rsidR="00DD6D76" w:rsidRPr="00FC77AC" w:rsidRDefault="00DD6D76" w:rsidP="002A4A50">
      <w:pPr>
        <w:pStyle w:val="ProductList-SubSubSectionHeading"/>
        <w:keepNext/>
        <w:spacing w:after="120"/>
        <w:outlineLvl w:val="1"/>
      </w:pPr>
      <w:bookmarkStart w:id="154" w:name="_Toc42764849"/>
      <w:bookmarkStart w:id="155" w:name="_Toc155364334"/>
      <w:bookmarkStart w:id="156" w:name="_Hlk44323010"/>
      <w:r>
        <w:t>Biometrijski podaci</w:t>
      </w:r>
      <w:bookmarkEnd w:id="154"/>
      <w:bookmarkEnd w:id="155"/>
    </w:p>
    <w:p w14:paraId="01A1DFD0" w14:textId="194BBB6A" w:rsidR="00DD6D76" w:rsidRPr="00FC77AC" w:rsidRDefault="00DD6D76" w:rsidP="00DD6D76">
      <w:pPr>
        <w:spacing w:after="120" w:line="240" w:lineRule="auto"/>
      </w:pPr>
      <w:r>
        <w:rPr>
          <w:sz w:val="18"/>
        </w:rPr>
        <w:t>Ako Klijent upotrebljava Proizvode i usluge kako bi obradio Biometrijske podatke, Klijent je odgovoran za sljedeće: (i) obavješćivanje ispitanika, između ostalog i u pogledu razdoblja zadržavanja i uništenja podataka, (ii) pribavljanje suglasnosti ispitanika i (iii) brisanje Biometrijskih podataka, a</w:t>
      </w:r>
      <w:r w:rsidR="006E1724">
        <w:rPr>
          <w:sz w:val="18"/>
        </w:rPr>
        <w:t> </w:t>
      </w:r>
      <w:r>
        <w:rPr>
          <w:sz w:val="18"/>
        </w:rPr>
        <w:t>sve navedeno obavlja se na odgovarajući način propisan primjenjivim Preduvjetima zaštite osobnih podataka. Microsoft će spomenute Biometrijske podatke obraditi u skladu s dokumentiranim uputama Klijenta (kako je opisano u prethodnom članku „Uloge i odgovornosti izvršitelja obrade i voditelja obrade podataka</w:t>
      </w:r>
      <w:bookmarkStart w:id="157" w:name="_Hlk112522215"/>
      <w:r w:rsidR="00EA4069" w:rsidRPr="00EA4069">
        <w:rPr>
          <w:sz w:val="18"/>
        </w:rPr>
        <w:t>“</w:t>
      </w:r>
      <w:bookmarkEnd w:id="157"/>
      <w:r>
        <w:rPr>
          <w:sz w:val="18"/>
        </w:rPr>
        <w:t>) i te će Biometrijske podatke štititi u skladu s odredbama o sigurnosti i zaštiti podataka u okviru ovog DPA-a. Za</w:t>
      </w:r>
      <w:r w:rsidR="006E1724">
        <w:rPr>
          <w:sz w:val="18"/>
        </w:rPr>
        <w:t> </w:t>
      </w:r>
      <w:r>
        <w:rPr>
          <w:sz w:val="18"/>
        </w:rPr>
        <w:t>potrebe ovog članka „Biometrijski podaci</w:t>
      </w:r>
      <w:r w:rsidR="00EA4069" w:rsidRPr="00EA4069">
        <w:rPr>
          <w:sz w:val="18"/>
        </w:rPr>
        <w:t>“</w:t>
      </w:r>
      <w:r>
        <w:rPr>
          <w:sz w:val="18"/>
        </w:rPr>
        <w:t xml:space="preserve"> imat će značenje navedeno u članku 4. GDPR-a i, ako je primjenjivo, isto će značenje imati istovjetni pojmovi u ostalim Preduvjetima zaštite osobnih podataka. </w:t>
      </w:r>
    </w:p>
    <w:p w14:paraId="0C3C5499" w14:textId="0AAF9DB1" w:rsidR="00052E8A" w:rsidRPr="00FC77AC" w:rsidRDefault="0058447F" w:rsidP="002A4A50">
      <w:pPr>
        <w:pStyle w:val="ProductList-SubSubSectionHeading"/>
        <w:keepNext/>
        <w:spacing w:after="120"/>
        <w:outlineLvl w:val="1"/>
      </w:pPr>
      <w:bookmarkStart w:id="158" w:name="_Toc155364335"/>
      <w:r>
        <w:t>Dodatne profesionalne usluge</w:t>
      </w:r>
      <w:bookmarkEnd w:id="158"/>
    </w:p>
    <w:p w14:paraId="0EAD6ADA" w14:textId="494F57C2" w:rsidR="00460220" w:rsidRPr="00FC77AC" w:rsidRDefault="00460220" w:rsidP="002A4A50">
      <w:pPr>
        <w:pStyle w:val="ProductList-Body"/>
        <w:spacing w:after="120"/>
      </w:pPr>
      <w:r>
        <w:t>Kad se upotrebljava u člancima navedenim u nastavku, definirani pojam „Profesionalne usluge</w:t>
      </w:r>
      <w:r w:rsidR="00EA4069" w:rsidRPr="00F77AF7">
        <w:t>“</w:t>
      </w:r>
      <w:r>
        <w:t xml:space="preserve"> uključuje Dodatne profesionalne usluge, a</w:t>
      </w:r>
      <w:r w:rsidR="006E1724">
        <w:t> </w:t>
      </w:r>
      <w:r>
        <w:t>definirani pojam „Podaci profesionalnih usluga</w:t>
      </w:r>
      <w:r w:rsidR="00FA1487" w:rsidRPr="00FA1487">
        <w:t>“</w:t>
      </w:r>
      <w:r>
        <w:t xml:space="preserve"> uključuje podatke pribavljene za Dodatne profesionalne usluge.</w:t>
      </w:r>
    </w:p>
    <w:p w14:paraId="5DFAE36C" w14:textId="4CB649B6" w:rsidR="000A39B0" w:rsidRPr="00FC77AC" w:rsidRDefault="002E58D0" w:rsidP="002A4A50">
      <w:pPr>
        <w:pStyle w:val="ProductList-Body"/>
        <w:spacing w:after="120"/>
      </w:pPr>
      <w:r>
        <w:t>Na Dodatne profesionalne usluge primjenjuju se sljedeći članci DPA-a na isti način kao što se primjenjuju na Profesionalne usluge: „Uvod</w:t>
      </w:r>
      <w:r w:rsidR="00FA1487" w:rsidRPr="00FA1487">
        <w:t>“</w:t>
      </w:r>
      <w:r>
        <w:t>, „Usklađenost sa zakonima</w:t>
      </w:r>
      <w:r w:rsidR="00FA1487" w:rsidRPr="00FA1487">
        <w:t>“</w:t>
      </w:r>
      <w:r>
        <w:t>, „Priroda obrade; Autorsko pravo</w:t>
      </w:r>
      <w:r w:rsidR="00FA1487" w:rsidRPr="00FA1487">
        <w:t>“</w:t>
      </w:r>
      <w:r>
        <w:t>, „Otkrivanje obrađenih podataka</w:t>
      </w:r>
      <w:r w:rsidR="00FA1487" w:rsidRPr="00FA1487">
        <w:t>“</w:t>
      </w:r>
      <w:r>
        <w:t>, „Obrada osobnih podataka; GDPR</w:t>
      </w:r>
      <w:r w:rsidR="00FA1487" w:rsidRPr="00FA1487">
        <w:t>“</w:t>
      </w:r>
      <w:r>
        <w:t>, prvi stavak članka „Sigurnosni postupci i pravila</w:t>
      </w:r>
      <w:r w:rsidR="00FA1487" w:rsidRPr="00FA1487">
        <w:t>“</w:t>
      </w:r>
      <w:r>
        <w:t>, „Obveze klijenta</w:t>
      </w:r>
      <w:r w:rsidR="00FA1487" w:rsidRPr="00FA1487">
        <w:t>“</w:t>
      </w:r>
      <w:r>
        <w:t>, „Obavijest o sigurnosnom incidentu</w:t>
      </w:r>
      <w:r w:rsidR="00FA1487" w:rsidRPr="00FA1487">
        <w:t>“</w:t>
      </w:r>
      <w:r>
        <w:t>, „Prijenos podataka</w:t>
      </w:r>
      <w:r w:rsidR="00FA1487" w:rsidRPr="00FA1487">
        <w:t>“</w:t>
      </w:r>
      <w:r>
        <w:t xml:space="preserve"> (uključujući odredbe u vezi sa</w:t>
      </w:r>
      <w:r w:rsidR="006E1724">
        <w:t> </w:t>
      </w:r>
      <w:r>
        <w:t>Standardnim ugovornim klauzulama iz 2021.), treći stavak članka „Zadržavanje i brisanje podataka</w:t>
      </w:r>
      <w:r w:rsidR="00FA1487" w:rsidRPr="00FA1487">
        <w:t>“</w:t>
      </w:r>
      <w:r>
        <w:t>, „Obveza čuvanja povjerljivosti izvršitelja obrade</w:t>
      </w:r>
      <w:r w:rsidR="00FA1487" w:rsidRPr="00FA1487">
        <w:t>“</w:t>
      </w:r>
      <w:r>
        <w:t>, „Obavijest o upotrebi podizvršitelja obrade i nadzor te upotrebe</w:t>
      </w:r>
      <w:r w:rsidR="00FA1487" w:rsidRPr="00FA1487">
        <w:t>“</w:t>
      </w:r>
      <w:r>
        <w:t>, „HIPAA poslovni suradnik</w:t>
      </w:r>
      <w:r w:rsidR="00FA1487" w:rsidRPr="00FA1487">
        <w:t>“</w:t>
      </w:r>
      <w:r>
        <w:t xml:space="preserve"> (u mjeri primjenjivoj u BAA-u), „Kalifornijski</w:t>
      </w:r>
      <w:r w:rsidR="006E1724">
        <w:t> </w:t>
      </w:r>
      <w:r>
        <w:t>zakon o zaštiti privatnosti potrošača (CCPA)</w:t>
      </w:r>
      <w:r w:rsidR="00FA1487" w:rsidRPr="00FA1487">
        <w:t>“</w:t>
      </w:r>
      <w:r>
        <w:t>, „Biometrijski podaci</w:t>
      </w:r>
      <w:r w:rsidR="00FA1487" w:rsidRPr="00FA1487">
        <w:t>“</w:t>
      </w:r>
      <w:r>
        <w:t>, „Kako se obratiti društvu Microsoft</w:t>
      </w:r>
      <w:r w:rsidR="00FA1487" w:rsidRPr="00FA1487">
        <w:t>“</w:t>
      </w:r>
      <w:r>
        <w:t>, „Dodatak B – Ispitanici i</w:t>
      </w:r>
      <w:r w:rsidR="006E1724">
        <w:t> </w:t>
      </w:r>
      <w:r>
        <w:t>kategorije osobnih podataka</w:t>
      </w:r>
      <w:r w:rsidR="00FA1487" w:rsidRPr="00FA1487">
        <w:t>“</w:t>
      </w:r>
      <w:r>
        <w:t xml:space="preserve"> i „Dodatak C – Dodatak o dodatnim zaštitnim mjerama</w:t>
      </w:r>
      <w:r w:rsidR="00FA1487" w:rsidRPr="00FA1487">
        <w:t>“</w:t>
      </w:r>
      <w:r>
        <w:t xml:space="preserve">. </w:t>
      </w:r>
    </w:p>
    <w:p w14:paraId="73BA0D8E" w14:textId="77777777" w:rsidR="00C85435" w:rsidRPr="00FC77AC" w:rsidRDefault="00C85435" w:rsidP="002A4A50">
      <w:pPr>
        <w:pStyle w:val="ProductList-SubSubSectionHeading"/>
        <w:keepNext/>
        <w:spacing w:after="120"/>
        <w:outlineLvl w:val="1"/>
      </w:pPr>
      <w:bookmarkStart w:id="159" w:name="_Toc155364336"/>
      <w:bookmarkEnd w:id="156"/>
      <w:r>
        <w:t>Kako se obratiti društvu Microsoft</w:t>
      </w:r>
      <w:bookmarkEnd w:id="146"/>
      <w:bookmarkEnd w:id="147"/>
      <w:bookmarkEnd w:id="148"/>
      <w:bookmarkEnd w:id="153"/>
      <w:bookmarkEnd w:id="159"/>
    </w:p>
    <w:p w14:paraId="43A6F074" w14:textId="23C8216C" w:rsidR="00C85435" w:rsidRPr="00FC77AC" w:rsidRDefault="00C85435" w:rsidP="007829B6">
      <w:pPr>
        <w:pStyle w:val="ProductList-Body"/>
        <w:spacing w:after="120"/>
      </w:pPr>
      <w:r>
        <w:t>Ako Klijent smatra da se Microsoft ne pridržava svojih obveza zaštite privatnosti i sigurnosti, Klijent se može obratiti korisničkoj podršci ili</w:t>
      </w:r>
      <w:r w:rsidR="006E1724">
        <w:t> </w:t>
      </w:r>
      <w:r>
        <w:t xml:space="preserve">upotrijebiti web-obrazac za pitanja o privatnosti društva Microsoft koji se nalazi na adresi </w:t>
      </w:r>
      <w:hyperlink r:id="rId26" w:history="1">
        <w:r>
          <w:rPr>
            <w:rStyle w:val="Hyperlink"/>
          </w:rPr>
          <w:t>http://go.microsoft.com/?linkid=9846224</w:t>
        </w:r>
      </w:hyperlink>
      <w:r>
        <w:t>. Poštanska</w:t>
      </w:r>
      <w:r w:rsidR="006E1724">
        <w:t> </w:t>
      </w:r>
      <w:r>
        <w:t xml:space="preserve">adresa društva Microsoft: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SAD</w:t>
      </w:r>
    </w:p>
    <w:p w14:paraId="5172DD35" w14:textId="77777777" w:rsidR="00C85435" w:rsidRPr="00FC77AC" w:rsidRDefault="00C85435" w:rsidP="002D3CCD">
      <w:pPr>
        <w:pStyle w:val="ProductList-Body"/>
        <w:spacing w:after="120"/>
      </w:pPr>
      <w:r>
        <w:t>Microsoft Ireland Operations Limited predstavnik je društva Microsoft za zaštitu osobnih podataka za Europsko gospodarsko područje i Švicarsku. Predstavniku za zaštitu privatnosti tvrtke Microsoft Ireland Operations Limited možete se obratiti na sljedećoj adresi:</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Irska</w:t>
      </w:r>
      <w:bookmarkStart w:id="160" w:name="_Hlk495669384"/>
      <w:bookmarkStart w:id="161" w:name="_Toc431459514"/>
      <w:bookmarkStart w:id="162" w:name="DataProcessingTerms"/>
      <w:bookmarkStart w:id="163" w:name="_Toc489605587"/>
    </w:p>
    <w:bookmarkEnd w:id="160"/>
    <w:bookmarkEnd w:id="161"/>
    <w:bookmarkEnd w:id="162"/>
    <w:bookmarkEnd w:id="163"/>
    <w:p w14:paraId="62F63AB2" w14:textId="04CE291E" w:rsidR="0074788A" w:rsidRPr="00FD329D" w:rsidRDefault="00FD329D" w:rsidP="0074788A">
      <w:pPr>
        <w:pStyle w:val="ProductList-Body"/>
        <w:shd w:val="clear" w:color="auto" w:fill="A6A6A6" w:themeFill="background1" w:themeFillShade="A6"/>
        <w:spacing w:after="120"/>
        <w:jc w:val="right"/>
        <w:rPr>
          <w:sz w:val="16"/>
          <w:szCs w:val="16"/>
        </w:rPr>
      </w:pPr>
      <w:r w:rsidRPr="00FD329D">
        <w:rPr>
          <w:sz w:val="16"/>
          <w:szCs w:val="16"/>
        </w:rPr>
        <w:fldChar w:fldCharType="begin"/>
      </w:r>
      <w:r w:rsidRPr="00FD329D">
        <w:rPr>
          <w:sz w:val="16"/>
          <w:szCs w:val="16"/>
        </w:rPr>
        <w:instrText>HYPERLINK  \l "TableofContents"</w:instrText>
      </w:r>
      <w:r w:rsidRPr="00FD329D">
        <w:rPr>
          <w:sz w:val="16"/>
          <w:szCs w:val="16"/>
        </w:rPr>
      </w:r>
      <w:r w:rsidRPr="00FD329D">
        <w:rPr>
          <w:sz w:val="16"/>
          <w:szCs w:val="16"/>
        </w:rPr>
        <w:fldChar w:fldCharType="separate"/>
      </w:r>
      <w:r w:rsidRPr="00FD329D">
        <w:rPr>
          <w:rStyle w:val="Hyperlink"/>
          <w:sz w:val="16"/>
          <w:szCs w:val="16"/>
        </w:rPr>
        <w:t>Sadržaj</w:t>
      </w:r>
      <w:r w:rsidRPr="00FD329D">
        <w:rPr>
          <w:sz w:val="16"/>
          <w:szCs w:val="16"/>
        </w:rPr>
        <w:fldChar w:fldCharType="end"/>
      </w:r>
      <w:r w:rsidRPr="00FD329D">
        <w:rPr>
          <w:sz w:val="16"/>
          <w:szCs w:val="16"/>
        </w:rPr>
        <w:t xml:space="preserve"> / </w:t>
      </w:r>
      <w:hyperlink w:anchor="GeneralTerms" w:tooltip="Opće odredbe" w:history="1">
        <w:r w:rsidRPr="00FD329D">
          <w:rPr>
            <w:rStyle w:val="Hyperlink"/>
            <w:sz w:val="16"/>
            <w:szCs w:val="16"/>
          </w:rPr>
          <w:t>Opće odredbe</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2271FF">
          <w:footerReference w:type="default" r:id="rId27"/>
          <w:footerReference w:type="first" r:id="rId28"/>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4" w:name="_Toc155364337"/>
      <w:r>
        <w:t>Dodatak A – Sigurnosne mjere</w:t>
      </w:r>
      <w:bookmarkEnd w:id="164"/>
    </w:p>
    <w:p w14:paraId="142FF82A" w14:textId="2263C715" w:rsidR="006A13BF" w:rsidRPr="00FC77AC" w:rsidRDefault="006A13BF" w:rsidP="006A13BF">
      <w:pPr>
        <w:pStyle w:val="ProductList-Body"/>
        <w:spacing w:after="120"/>
      </w:pPr>
      <w:r>
        <w:t>Microsoft je za Korisničke podatke u Osnovnim online uslugama i Podacima profesionalnih usluga uveo i obvezuje se održavati sljedeće sigurnosne mjere, koje su, u kombinaciji sa sigurnosnim obvezama navedenim u ovom DPA-u (uključujući Odredbe GDPR-a), Microsoftova jedina odgovornost u vezi sa sigurnošću tih podataka.</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Domena</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Postupci</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Organizacija sigurnosti informacija</w:t>
            </w:r>
          </w:p>
        </w:tc>
        <w:tc>
          <w:tcPr>
            <w:tcW w:w="8190" w:type="dxa"/>
          </w:tcPr>
          <w:p w14:paraId="407C8AD9" w14:textId="77777777" w:rsidR="006A13BF" w:rsidRPr="00FC77AC" w:rsidRDefault="006A13BF" w:rsidP="003452D9">
            <w:pPr>
              <w:pStyle w:val="ProductList-Body"/>
              <w:spacing w:after="120"/>
            </w:pPr>
            <w:r>
              <w:rPr>
                <w:b/>
                <w:sz w:val="16"/>
                <w:szCs w:val="16"/>
              </w:rPr>
              <w:t>Vlasništvo nad sigurnošću</w:t>
            </w:r>
            <w:r w:rsidRPr="006E1724">
              <w:rPr>
                <w:b/>
                <w:bCs/>
                <w:sz w:val="16"/>
              </w:rPr>
              <w:t xml:space="preserve">. </w:t>
            </w:r>
            <w:r>
              <w:rPr>
                <w:sz w:val="16"/>
                <w:szCs w:val="16"/>
              </w:rPr>
              <w:t>Microsoft je imenovao jednog ili više sigurnosnih predstavnika odgovornih za koordiniranje sigurnosnih pravila i postupaka te nadzor nad njima.</w:t>
            </w:r>
          </w:p>
          <w:p w14:paraId="04E77B5B" w14:textId="2837B313" w:rsidR="006A13BF" w:rsidRPr="00FC77AC" w:rsidRDefault="006A13BF" w:rsidP="003452D9">
            <w:pPr>
              <w:pStyle w:val="ProductList-Body"/>
              <w:spacing w:after="120"/>
            </w:pPr>
            <w:r>
              <w:rPr>
                <w:b/>
                <w:sz w:val="16"/>
                <w:szCs w:val="16"/>
              </w:rPr>
              <w:t>Sigurnosne uloge i odgovornosti</w:t>
            </w:r>
            <w:r w:rsidRPr="006E1724">
              <w:rPr>
                <w:b/>
                <w:bCs/>
                <w:sz w:val="16"/>
              </w:rPr>
              <w:t>.</w:t>
            </w:r>
            <w:r>
              <w:rPr>
                <w:sz w:val="16"/>
              </w:rPr>
              <w:t xml:space="preserve"> </w:t>
            </w:r>
            <w:r>
              <w:rPr>
                <w:sz w:val="16"/>
                <w:szCs w:val="16"/>
              </w:rPr>
              <w:t>Na Microsoftovo osoblje s pristupom Korisničkim podacima i Podacima profesionalnih usluga primjenjuje se obveza čuvanja povjerljivosti podataka.</w:t>
            </w:r>
          </w:p>
          <w:p w14:paraId="3F740157" w14:textId="22E7BB6A" w:rsidR="006A13BF" w:rsidRPr="00FC77AC" w:rsidRDefault="006A13BF" w:rsidP="003452D9">
            <w:pPr>
              <w:pStyle w:val="ProductList-Body"/>
              <w:spacing w:after="120"/>
            </w:pPr>
            <w:r>
              <w:rPr>
                <w:b/>
                <w:sz w:val="16"/>
                <w:szCs w:val="16"/>
              </w:rPr>
              <w:t>Program upravljanja rizikom</w:t>
            </w:r>
            <w:r w:rsidRPr="006E1724">
              <w:rPr>
                <w:b/>
                <w:bCs/>
                <w:sz w:val="16"/>
              </w:rPr>
              <w:t>.</w:t>
            </w:r>
            <w:r>
              <w:rPr>
                <w:sz w:val="16"/>
              </w:rPr>
              <w:t xml:space="preserve"> </w:t>
            </w:r>
            <w:r>
              <w:rPr>
                <w:sz w:val="16"/>
                <w:szCs w:val="16"/>
              </w:rPr>
              <w:t>Microsoft je izvršio procjenu rizika prije obrade Korisničkih podataka ili pokretanja Online usluga te prije obrade Podataka profesionalnih usluga ili pokretanja Profesionalnih usluga.</w:t>
            </w:r>
          </w:p>
          <w:p w14:paraId="606431AF" w14:textId="77777777" w:rsidR="006A13BF" w:rsidRPr="000720BF" w:rsidRDefault="006A13BF" w:rsidP="003452D9">
            <w:pPr>
              <w:pStyle w:val="ProductList-Body"/>
              <w:spacing w:after="120"/>
              <w:rPr>
                <w:sz w:val="16"/>
                <w:szCs w:val="16"/>
              </w:rPr>
            </w:pPr>
            <w:r>
              <w:rPr>
                <w:sz w:val="16"/>
                <w:szCs w:val="16"/>
              </w:rPr>
              <w:t>Microsoft zadržava svoje sigurnosne dokumente u skladu sa svojim zahtjevima zadržavanja nakon što prestanu vrijediti.</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Upravljanje imovinom</w:t>
            </w:r>
          </w:p>
        </w:tc>
        <w:tc>
          <w:tcPr>
            <w:tcW w:w="8190" w:type="dxa"/>
          </w:tcPr>
          <w:p w14:paraId="76B7D5E1" w14:textId="35E4D876" w:rsidR="006A13BF" w:rsidRPr="00FC77AC" w:rsidRDefault="006A13BF" w:rsidP="003452D9">
            <w:pPr>
              <w:pStyle w:val="ProductList-Body"/>
              <w:spacing w:after="120"/>
            </w:pPr>
            <w:r>
              <w:rPr>
                <w:b/>
                <w:sz w:val="16"/>
                <w:szCs w:val="16"/>
              </w:rPr>
              <w:t>Inventar imovine</w:t>
            </w:r>
            <w:r w:rsidRPr="006E1724">
              <w:rPr>
                <w:b/>
                <w:bCs/>
                <w:sz w:val="16"/>
              </w:rPr>
              <w:t>.</w:t>
            </w:r>
            <w:r>
              <w:rPr>
                <w:sz w:val="16"/>
              </w:rPr>
              <w:t xml:space="preserve"> </w:t>
            </w:r>
            <w:r>
              <w:rPr>
                <w:sz w:val="16"/>
                <w:szCs w:val="16"/>
              </w:rPr>
              <w:t>Microsoft održava inventar svih medija na kojima su pohranjeni Korisnički podaci i Podaci profesionalnih usluga. Pristup inventaru tih medija ograničen je na Microsoftovo osoblje ovlašteno za takav pristup u</w:t>
            </w:r>
            <w:r w:rsidR="006E1724">
              <w:rPr>
                <w:sz w:val="16"/>
                <w:szCs w:val="16"/>
              </w:rPr>
              <w:t> </w:t>
            </w:r>
            <w:r>
              <w:rPr>
                <w:sz w:val="16"/>
                <w:szCs w:val="16"/>
              </w:rPr>
              <w:t>pisanom obliku.</w:t>
            </w:r>
          </w:p>
          <w:p w14:paraId="05950E28" w14:textId="77777777" w:rsidR="006A13BF" w:rsidRPr="00FC77AC" w:rsidRDefault="006A13BF" w:rsidP="003452D9">
            <w:pPr>
              <w:pStyle w:val="ProductList-Body"/>
              <w:keepNext/>
              <w:spacing w:after="120"/>
            </w:pPr>
            <w:r>
              <w:rPr>
                <w:b/>
                <w:sz w:val="16"/>
                <w:szCs w:val="16"/>
              </w:rPr>
              <w:t>Rukovanje imovinom</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Microsoft klasificira Korisničke podatke i Podatke profesionalnih usluga radi njihove lakše identifikacije i omogućivanja odgovarajućeg ograničenja pristupa tim podacima.</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Microsoft nameće ograničenja za ispis Korisničkih podataka i Podataka profesionalnih usluga i ima utvrđene postupke za zbrinjavanje ispisanih materijala koji sadrže takve podatke.</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Microsoftovo osoblje mora pribaviti ovlaštenje od tvrtke Microsoft prije pohrane Korisničkih podataka i Podataka profesionalnih usluga na prijenosne uređaje, udaljenog pristupa takvim podacima ili obrade takvih podataka izvan Microsoftovih lokacija.</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Sigurnost ljudskih resursa</w:t>
            </w:r>
          </w:p>
        </w:tc>
        <w:tc>
          <w:tcPr>
            <w:tcW w:w="8190" w:type="dxa"/>
          </w:tcPr>
          <w:p w14:paraId="69957471" w14:textId="77777777" w:rsidR="006A13BF" w:rsidRPr="000720BF" w:rsidRDefault="006A13BF" w:rsidP="003452D9">
            <w:pPr>
              <w:pStyle w:val="ProductList-Body"/>
              <w:spacing w:after="120"/>
              <w:rPr>
                <w:sz w:val="16"/>
                <w:szCs w:val="16"/>
              </w:rPr>
            </w:pPr>
            <w:r>
              <w:rPr>
                <w:b/>
                <w:sz w:val="16"/>
                <w:szCs w:val="16"/>
              </w:rPr>
              <w:t>Sigurnosna obuka</w:t>
            </w:r>
            <w:r>
              <w:rPr>
                <w:sz w:val="16"/>
                <w:szCs w:val="16"/>
              </w:rPr>
              <w:t>. Microsoft informira svoje osoblje o relevantnim sigurnosnim postupcima i njihovim odgovarajućim ulogama. Microsoft informira svoje osoblje i o mogućim posljedicama povrede sigurnosnih pravila i postupaka. Microsoft će u obuci koristiti samo anonimne podatke.</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Fizička i ekološka sigurnost</w:t>
            </w:r>
          </w:p>
        </w:tc>
        <w:tc>
          <w:tcPr>
            <w:tcW w:w="8190" w:type="dxa"/>
          </w:tcPr>
          <w:p w14:paraId="281C4F79" w14:textId="4E2D4E17" w:rsidR="006A13BF" w:rsidRPr="00FC77AC" w:rsidRDefault="006A13BF" w:rsidP="003452D9">
            <w:pPr>
              <w:pStyle w:val="ProductList-Body"/>
              <w:spacing w:after="120"/>
            </w:pPr>
            <w:r>
              <w:rPr>
                <w:b/>
                <w:sz w:val="16"/>
                <w:szCs w:val="16"/>
              </w:rPr>
              <w:t>Fizički pristup lokacijama</w:t>
            </w:r>
            <w:r w:rsidRPr="006E1724">
              <w:rPr>
                <w:b/>
                <w:bCs/>
                <w:sz w:val="16"/>
              </w:rPr>
              <w:t>.</w:t>
            </w:r>
            <w:r>
              <w:rPr>
                <w:sz w:val="16"/>
              </w:rPr>
              <w:t xml:space="preserve"> </w:t>
            </w:r>
            <w:r>
              <w:rPr>
                <w:sz w:val="16"/>
                <w:szCs w:val="16"/>
              </w:rPr>
              <w:t>Microsoft ograničava pristup lokacijama na kojima se nalaze informacijski sustavi koji obrađuju Korisničke podatke i Podatke profesionalnih usluga na identificirane ovlaštene pojedince.</w:t>
            </w:r>
          </w:p>
          <w:p w14:paraId="6121A4AE" w14:textId="69E56DCD" w:rsidR="006A13BF" w:rsidRPr="00FC77AC" w:rsidRDefault="006A13BF" w:rsidP="003452D9">
            <w:pPr>
              <w:pStyle w:val="ProductList-Body"/>
              <w:spacing w:after="120"/>
            </w:pPr>
            <w:r>
              <w:rPr>
                <w:b/>
                <w:sz w:val="16"/>
                <w:szCs w:val="16"/>
              </w:rPr>
              <w:t>Fizički pristup komponentama</w:t>
            </w:r>
            <w:r w:rsidRPr="006E1724">
              <w:rPr>
                <w:b/>
                <w:bCs/>
                <w:sz w:val="16"/>
              </w:rPr>
              <w:t>.</w:t>
            </w:r>
            <w:r>
              <w:rPr>
                <w:sz w:val="16"/>
              </w:rPr>
              <w:t xml:space="preserve"> </w:t>
            </w:r>
            <w:r>
              <w:rPr>
                <w:sz w:val="16"/>
                <w:szCs w:val="16"/>
              </w:rPr>
              <w:t>Microsoft vodi evidenciju ulaznih i izlaznih medija koji sadrže Korisničke podatke ili Podatke profesionalnih usluga, uključujući vrstu medija, ovlaštene pošiljatelje/primatelje, datum i vrijeme, broj medija i</w:t>
            </w:r>
            <w:r w:rsidR="006E1724">
              <w:rPr>
                <w:sz w:val="16"/>
                <w:szCs w:val="16"/>
              </w:rPr>
              <w:t> </w:t>
            </w:r>
            <w:r>
              <w:rPr>
                <w:sz w:val="16"/>
                <w:szCs w:val="16"/>
              </w:rPr>
              <w:t>vrstu takvih podataka koje sadrže.</w:t>
            </w:r>
          </w:p>
          <w:p w14:paraId="62B78B3D" w14:textId="77777777" w:rsidR="006A13BF" w:rsidRPr="00FC77AC" w:rsidRDefault="006A13BF" w:rsidP="003452D9">
            <w:pPr>
              <w:pStyle w:val="ProductList-Body"/>
              <w:spacing w:after="120"/>
            </w:pPr>
            <w:r>
              <w:rPr>
                <w:b/>
                <w:sz w:val="16"/>
                <w:szCs w:val="16"/>
              </w:rPr>
              <w:t>Zaštita od prekida usluge</w:t>
            </w:r>
            <w:r w:rsidRPr="006E1724">
              <w:rPr>
                <w:b/>
                <w:bCs/>
                <w:sz w:val="16"/>
              </w:rPr>
              <w:t>.</w:t>
            </w:r>
            <w:r>
              <w:rPr>
                <w:sz w:val="16"/>
              </w:rPr>
              <w:t xml:space="preserve"> </w:t>
            </w:r>
            <w:r>
              <w:rPr>
                <w:sz w:val="16"/>
                <w:szCs w:val="16"/>
              </w:rPr>
              <w:t>Microsoft upotrebljava različite općeprihvaćene sustave za zaštitu od gubitka podataka zbog nestanka struje ili smetnji na vezi.</w:t>
            </w:r>
          </w:p>
          <w:p w14:paraId="36658FCF" w14:textId="5AE4FA2C" w:rsidR="006A13BF" w:rsidRPr="000720BF" w:rsidRDefault="006A13BF" w:rsidP="003452D9">
            <w:pPr>
              <w:pStyle w:val="ProductList-Body"/>
              <w:spacing w:after="120"/>
              <w:rPr>
                <w:sz w:val="16"/>
                <w:szCs w:val="16"/>
              </w:rPr>
            </w:pPr>
            <w:r>
              <w:rPr>
                <w:b/>
                <w:sz w:val="16"/>
                <w:szCs w:val="16"/>
              </w:rPr>
              <w:t>Odlaganje komponenti</w:t>
            </w:r>
            <w:r w:rsidRPr="006E1724">
              <w:rPr>
                <w:b/>
                <w:bCs/>
                <w:sz w:val="16"/>
              </w:rPr>
              <w:t xml:space="preserve">. </w:t>
            </w:r>
            <w:r>
              <w:rPr>
                <w:sz w:val="16"/>
                <w:szCs w:val="16"/>
              </w:rPr>
              <w:t>Microsoft upotrebljava općeprihvaćene postupke za brisanje Korisničkih podataka i Podataka profesionalnih usluga kad više nisu potrebni.</w:t>
            </w:r>
          </w:p>
        </w:tc>
      </w:tr>
      <w:tr w:rsidR="00510995"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Upravljanje komunikacijama i operacijama</w:t>
            </w:r>
          </w:p>
        </w:tc>
        <w:tc>
          <w:tcPr>
            <w:tcW w:w="8190" w:type="dxa"/>
            <w:tcBorders>
              <w:bottom w:val="single" w:sz="4" w:space="0" w:color="auto"/>
            </w:tcBorders>
          </w:tcPr>
          <w:p w14:paraId="72A34F7E" w14:textId="50D76CD0" w:rsidR="006A13BF" w:rsidRPr="00FC77AC" w:rsidRDefault="006A13BF" w:rsidP="003452D9">
            <w:pPr>
              <w:pStyle w:val="ProductList-Body"/>
              <w:spacing w:after="120"/>
            </w:pPr>
            <w:r>
              <w:rPr>
                <w:b/>
                <w:sz w:val="16"/>
                <w:szCs w:val="16"/>
              </w:rPr>
              <w:t>Pravila rada</w:t>
            </w:r>
            <w:r w:rsidRPr="006E1724">
              <w:rPr>
                <w:b/>
                <w:bCs/>
                <w:sz w:val="16"/>
                <w:szCs w:val="16"/>
              </w:rPr>
              <w:t xml:space="preserve">. </w:t>
            </w:r>
            <w:r>
              <w:rPr>
                <w:sz w:val="16"/>
                <w:szCs w:val="16"/>
              </w:rPr>
              <w:t>Microsoft održava sigurnosne dokumente koji opisuju njegove sigurnosne mjere te relevantne postupke i</w:t>
            </w:r>
            <w:r w:rsidR="006E1724">
              <w:rPr>
                <w:sz w:val="16"/>
                <w:szCs w:val="16"/>
              </w:rPr>
              <w:t> </w:t>
            </w:r>
            <w:r>
              <w:rPr>
                <w:sz w:val="16"/>
                <w:szCs w:val="16"/>
              </w:rPr>
              <w:t>obveze njegovog osoblja koje ima pristup Korisničkim podacima i Podacima profesionalnih usluga.</w:t>
            </w:r>
          </w:p>
          <w:p w14:paraId="7E2D8550" w14:textId="77777777" w:rsidR="006A13BF" w:rsidRPr="00FC77AC" w:rsidRDefault="006A13BF" w:rsidP="003452D9">
            <w:pPr>
              <w:pStyle w:val="ProductList-Body"/>
              <w:spacing w:after="120"/>
            </w:pPr>
            <w:r>
              <w:rPr>
                <w:b/>
                <w:sz w:val="16"/>
                <w:szCs w:val="16"/>
              </w:rPr>
              <w:t>Postupci za oporavak podataka</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Redovito, ali najmanje jednom tjedno (osim ako nije bilo ažuriranja u tom razdoblju), Microsoft čuva više primjeraka Korisničkih podataka i Podataka o profesionalnim uslugama iz kojih se takvi podaci mogu oporaviti.</w:t>
            </w:r>
          </w:p>
          <w:p w14:paraId="0FAA63D5" w14:textId="0DE7B44A" w:rsidR="006A13BF" w:rsidRPr="00FC77AC" w:rsidRDefault="006A13BF" w:rsidP="003452D9">
            <w:pPr>
              <w:pStyle w:val="ProductList-Body"/>
              <w:spacing w:after="120"/>
              <w:ind w:left="162" w:hanging="162"/>
            </w:pPr>
            <w:r>
              <w:rPr>
                <w:sz w:val="16"/>
                <w:szCs w:val="16"/>
              </w:rPr>
              <w:t>-</w:t>
            </w:r>
            <w:r>
              <w:rPr>
                <w:sz w:val="16"/>
                <w:szCs w:val="16"/>
              </w:rPr>
              <w:tab/>
              <w:t>Microsoft pohranjuje kopije Korisničkih podataka i Podataka profesionalnih usluga i postupke oporavka podataka na mjestu koje nije ono na kojem se nalazi primarna računalna oprema koja obrađuje Korisničke podatke i Podatke profesionalnih usluga.</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Microsoft ima posebne postupke koji reguliraju pristup kopijama Korisničkih podataka i Podataka profesionalnih usluga.</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Microsoft pregledava postupke oporavka podataka najmanje svakih šest mjeseci, osim postupaka oporavka podataka za Profesionalne usluge za Azure Government Services, koji se pregledavaju svakih dvanaest mjeseci.</w:t>
            </w:r>
          </w:p>
          <w:p w14:paraId="57F3D7F2" w14:textId="77777777" w:rsidR="006A13BF" w:rsidRPr="00FC77AC" w:rsidRDefault="006A13BF" w:rsidP="003452D9">
            <w:pPr>
              <w:pStyle w:val="ProductList-Body"/>
              <w:spacing w:after="120"/>
              <w:ind w:left="162" w:hanging="162"/>
            </w:pPr>
            <w:r>
              <w:rPr>
                <w:sz w:val="16"/>
                <w:szCs w:val="16"/>
              </w:rPr>
              <w:t>-</w:t>
            </w:r>
            <w:r>
              <w:rPr>
                <w:sz w:val="16"/>
                <w:szCs w:val="16"/>
              </w:rPr>
              <w:tab/>
              <w:t>Microsoft zapisuje pokušaje povrata podataka, uključujući odgovornu osobu, opis vraćenih podataka i, kada je to primjenjivo, odgovornu osobu te koji su podaci (ako jesu) morali biti ručno uneseni u postupku oporavka podataka.</w:t>
            </w:r>
          </w:p>
          <w:p w14:paraId="40B0318F" w14:textId="4334BDF4" w:rsidR="006A13BF" w:rsidRPr="00FC77AC" w:rsidRDefault="006A13BF" w:rsidP="003452D9">
            <w:pPr>
              <w:pStyle w:val="ProductList-Body"/>
              <w:spacing w:after="120"/>
            </w:pPr>
            <w:r>
              <w:rPr>
                <w:b/>
                <w:sz w:val="16"/>
                <w:szCs w:val="16"/>
              </w:rPr>
              <w:t>Zlonamjerni softver</w:t>
            </w:r>
            <w:r w:rsidRPr="006E1724">
              <w:rPr>
                <w:b/>
                <w:bCs/>
                <w:sz w:val="16"/>
                <w:szCs w:val="16"/>
              </w:rPr>
              <w:t>.</w:t>
            </w:r>
            <w:r>
              <w:rPr>
                <w:sz w:val="16"/>
                <w:szCs w:val="16"/>
              </w:rPr>
              <w:t xml:space="preserve"> Microsoft ima kontrole za borbu protiv zlonamjernog softvera da bi pomogao zlonamjernom softveru onemogućiti stjecanje neovlaštenog pristupa Korisničkim podacima i Podacima profesionalnih usluga, uključujući zlonamjerni softver koji dolazi s javnih mreža.</w:t>
            </w:r>
          </w:p>
          <w:p w14:paraId="426A2233" w14:textId="77777777" w:rsidR="006A13BF" w:rsidRPr="00FC77AC" w:rsidRDefault="006A13BF" w:rsidP="003452D9">
            <w:pPr>
              <w:pStyle w:val="ProductList-Body"/>
              <w:spacing w:after="120"/>
            </w:pPr>
            <w:r>
              <w:rPr>
                <w:b/>
                <w:sz w:val="16"/>
                <w:szCs w:val="16"/>
              </w:rPr>
              <w:t>Podaci koji prelaze granice</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Microsoft šifrira ili Klijentu omogućuje šifriranje Korisničkih podataka i Podataka profesionalnih usluga koji se prenose putem javnih mreža.</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Microsoft ograničava pristup Korisničkim podacima i Podacima profesionalnih usluga na medijima koji napuštaju njegove lokacije.</w:t>
            </w:r>
          </w:p>
          <w:p w14:paraId="6B5787D7" w14:textId="1F458867" w:rsidR="006A13BF" w:rsidRPr="000720BF" w:rsidRDefault="006A13BF" w:rsidP="003452D9">
            <w:pPr>
              <w:pStyle w:val="ProductList-Body"/>
              <w:spacing w:after="120"/>
              <w:rPr>
                <w:sz w:val="16"/>
                <w:szCs w:val="16"/>
              </w:rPr>
            </w:pPr>
            <w:r>
              <w:rPr>
                <w:b/>
                <w:sz w:val="16"/>
                <w:szCs w:val="16"/>
              </w:rPr>
              <w:t>Zapisivanje događaja</w:t>
            </w:r>
            <w:r w:rsidRPr="006E1724">
              <w:rPr>
                <w:b/>
                <w:bCs/>
                <w:sz w:val="16"/>
                <w:szCs w:val="16"/>
              </w:rPr>
              <w:t>.</w:t>
            </w:r>
            <w:r>
              <w:rPr>
                <w:sz w:val="16"/>
                <w:szCs w:val="16"/>
              </w:rPr>
              <w:t xml:space="preserve"> Microsoft zapisuje ili Klijentu omogućuje zapisivanje pristupa informacijskim sustavima koji sadrže Korisničke podatke ili Podatke profesionalnih usluga i njihove upotrebe, pri čemu se zapisuje ID pristupa, vrijeme, dodijeljeno ili uskraćeno ovlaštenje i relevantna aktivnost.</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Kontrola pristupa</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r>
              <w:rPr>
                <w:b/>
                <w:sz w:val="16"/>
                <w:szCs w:val="16"/>
              </w:rPr>
              <w:t>Pravila pristupa</w:t>
            </w:r>
            <w:r w:rsidRPr="006E1724">
              <w:rPr>
                <w:b/>
                <w:bCs/>
                <w:sz w:val="16"/>
                <w:szCs w:val="16"/>
              </w:rPr>
              <w:t>.</w:t>
            </w:r>
            <w:r>
              <w:rPr>
                <w:sz w:val="16"/>
                <w:szCs w:val="16"/>
              </w:rPr>
              <w:t xml:space="preserve"> Microsoft vodi evidenciju sigurnosnih privilegija pojedinaca koji imaju pristup Korisničkim podacima ili Podacima profesionalnih usluga.</w:t>
            </w:r>
          </w:p>
          <w:p w14:paraId="2090F4FF" w14:textId="77777777" w:rsidR="006A13BF" w:rsidRPr="00FC77AC" w:rsidRDefault="006A13BF" w:rsidP="003452D9">
            <w:pPr>
              <w:pStyle w:val="ProductList-Body"/>
              <w:spacing w:after="120"/>
            </w:pPr>
            <w:r>
              <w:rPr>
                <w:b/>
                <w:sz w:val="16"/>
                <w:szCs w:val="16"/>
              </w:rPr>
              <w:t>Ovlaštenje za pristup</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Microsoft vodi i ažurira evidenciju osoblja ovlaštenog za pristup sustavima tvrtke Microsoft koji sadrže Korisničke podatke ili Podatke profesionalnih usluga.</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deaktivira vjerodajnice za provjeru autentičnosti koje nisu korištene u razdoblju od najmanje šest mjeseci.</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identificira osoblje koje može dodijeliti, promijeniti ili otkazati ovlašteni pristup podacima i resursima.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U slučaju da više osoba ima pristup sustavima koji sadrže Korisničke podatke i Podatke profesionalnih usluga, Microsoft osigurava da te osobe imaju zasebne identifikatore/prijave.</w:t>
            </w:r>
          </w:p>
          <w:p w14:paraId="58546188" w14:textId="77777777" w:rsidR="006A13BF" w:rsidRPr="00FC77AC" w:rsidRDefault="006A13BF" w:rsidP="003452D9">
            <w:pPr>
              <w:pStyle w:val="ProductList-Body"/>
              <w:spacing w:after="120"/>
            </w:pPr>
            <w:r>
              <w:rPr>
                <w:b/>
                <w:sz w:val="16"/>
                <w:szCs w:val="16"/>
              </w:rPr>
              <w:t>Najmanje privilegija</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Osoblju tehničke podrške dopušten je pristup Korisničkim podacima i Podacima profesionalnih usluga samo kada je to potrebno.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ograničava pristup Korisničkim podacima i Podacima profesionalnih usluga samo na one pojedince koji trebaju takav pristup da bi radili svoj posao.</w:t>
            </w:r>
          </w:p>
          <w:p w14:paraId="017B44EE" w14:textId="77777777" w:rsidR="006A13BF" w:rsidRPr="00FC77AC" w:rsidRDefault="006A13BF" w:rsidP="003452D9">
            <w:pPr>
              <w:pStyle w:val="ProductList-Body"/>
              <w:spacing w:after="120"/>
            </w:pPr>
            <w:r>
              <w:rPr>
                <w:b/>
                <w:sz w:val="16"/>
                <w:szCs w:val="16"/>
              </w:rPr>
              <w:t>Integritet i povjerljivost</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nalaže Microsoftovom osoblju onemogućivanje administrativnih sesija prilikom napuštanja mjesta nad kojima Microsoft ima nadzor ili kada se računala ostavljaju bez nadzora na neki drugi način.</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pohranjuje lozinke na način koji ih čini neprobojnim dok vrijede.</w:t>
            </w:r>
          </w:p>
          <w:p w14:paraId="10F1FE79" w14:textId="77777777" w:rsidR="006A13BF" w:rsidRPr="00FC77AC" w:rsidRDefault="006A13BF" w:rsidP="003452D9">
            <w:pPr>
              <w:pStyle w:val="ProductList-Body"/>
              <w:spacing w:after="120"/>
            </w:pPr>
            <w:r>
              <w:rPr>
                <w:b/>
                <w:sz w:val="16"/>
                <w:szCs w:val="16"/>
              </w:rPr>
              <w:t>Provjera autentičnosti</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Microsoft upotrebljava standardne postupke industrije za identifikaciju i provjeru autentičnosti korisnika koji pokušaju pristupiti informacijskim sustavima.</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Ondje gdje se mehanizmi provjere autentičnosti temelje na lozinkama, Microsoft zahtijeva redovito obnavljanje lozinki.</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Ondje gdje se mehanizmi provjere autentičnosti temelje na lozinkama, Microsoft zahtijeva da lozinka ima najmanje osam znakova.</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osigurava da deaktivirani ili istekli identifikatori ne budu dodijeljeni drugim pojedincima.</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Microsoft nadzire ili omogućuje Klijentu nadziranje ponovnih pokušaja dobivanja pristupa informacijskom sustavu pomoću nevaljane lozinke.</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Microsoft održava standardne postupke industrije za deaktivaciju lozinki koje su oštećene ili nehotično otkrivene.</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Microsoft koristi standardne postupke industrije kada je riječ o zaštiti lozinke, uključujući postupke osmišljene za održavanje povjerljivosti i integriteta lozinki kada se one dodijele i distribuiraju te dok su pohranjene.</w:t>
            </w:r>
          </w:p>
          <w:p w14:paraId="09AB0889" w14:textId="269DF757" w:rsidR="006A13BF" w:rsidRPr="000720BF" w:rsidRDefault="006A13BF" w:rsidP="003452D9">
            <w:pPr>
              <w:pStyle w:val="ProductList-Body"/>
              <w:spacing w:after="120"/>
              <w:rPr>
                <w:sz w:val="16"/>
                <w:szCs w:val="16"/>
              </w:rPr>
            </w:pPr>
            <w:r>
              <w:rPr>
                <w:b/>
                <w:sz w:val="16"/>
                <w:szCs w:val="16"/>
              </w:rPr>
              <w:t>Dizajn mreže</w:t>
            </w:r>
            <w:r w:rsidRPr="006E1724">
              <w:rPr>
                <w:b/>
                <w:bCs/>
                <w:sz w:val="16"/>
                <w:szCs w:val="16"/>
              </w:rPr>
              <w:t>.</w:t>
            </w:r>
            <w:r>
              <w:rPr>
                <w:sz w:val="16"/>
                <w:szCs w:val="16"/>
              </w:rPr>
              <w:t xml:space="preserve"> Microsoft ima kontrole kojima se pojedincima onemogućuje preuzimanje prava pristupa koja im nisu dodijeljena za stjecanje pristupa Korisničkim podacima i Podacima profesionalnih usluga za koje nisu ovlašteni.</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Upravljanje sigurnosnim incidentima u vezi s informacijama</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Postupak odgovora na incident</w:t>
            </w:r>
          </w:p>
          <w:p w14:paraId="42D146C3"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vodi evidenciju povreda sigurnosti s opisom povrede, razdobljem, posljedicama povrede, imenom izvjestitelja i osobe kojoj je povreda prijavljena te </w:t>
            </w:r>
            <w:r>
              <w:rPr>
                <w:color w:val="000000" w:themeColor="text1"/>
                <w:sz w:val="16"/>
              </w:rPr>
              <w:t>postupkom za oporavak podataka.</w:t>
            </w:r>
          </w:p>
          <w:p w14:paraId="71946EB2" w14:textId="11935741"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Za svaku povredu sigurnosti koja predstavlja Sigurnosni incident Microsoft će (kako je opisano u prethodnom članku s</w:t>
            </w:r>
            <w:r w:rsidR="006E1724">
              <w:rPr>
                <w:color w:val="000000" w:themeColor="text1"/>
                <w:sz w:val="16"/>
                <w:szCs w:val="16"/>
              </w:rPr>
              <w:t> </w:t>
            </w:r>
            <w:r>
              <w:rPr>
                <w:color w:val="000000" w:themeColor="text1"/>
                <w:sz w:val="16"/>
                <w:szCs w:val="16"/>
              </w:rPr>
              <w:t>naslovom „Obavijest o sigurnosnom incidentu</w:t>
            </w:r>
            <w:r w:rsidR="00FA1487" w:rsidRPr="00FA1487">
              <w:rPr>
                <w:color w:val="000000" w:themeColor="text1"/>
                <w:sz w:val="16"/>
                <w:szCs w:val="16"/>
              </w:rPr>
              <w:t>“</w:t>
            </w:r>
            <w:r>
              <w:rPr>
                <w:color w:val="000000" w:themeColor="text1"/>
                <w:sz w:val="16"/>
                <w:szCs w:val="16"/>
              </w:rPr>
              <w:t>) poslati obavijest bez nepotrebnog odlaganja te u svakom slučaju unutar 72 sata</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Microsoft prati</w:t>
            </w:r>
            <w:r>
              <w:rPr>
                <w:color w:val="000000" w:themeColor="text1"/>
                <w:sz w:val="16"/>
                <w:szCs w:val="16"/>
              </w:rPr>
              <w:t xml:space="preserve"> ili Klijentu </w:t>
            </w:r>
            <w:r>
              <w:rPr>
                <w:sz w:val="16"/>
                <w:szCs w:val="16"/>
              </w:rPr>
              <w:t>omogućuje praćenje otkrivanja Korisničkih podataka i Podataka profesionalnih usluga, uključujući podatke o tome koji su podaci otkriveni, kome i kada.</w:t>
            </w:r>
          </w:p>
          <w:p w14:paraId="2C3CC5E2" w14:textId="1B13D9F4" w:rsidR="006A13BF" w:rsidRPr="000720BF" w:rsidRDefault="006A13BF" w:rsidP="003452D9">
            <w:pPr>
              <w:pStyle w:val="ProductList-Body"/>
              <w:spacing w:after="120"/>
              <w:rPr>
                <w:sz w:val="16"/>
                <w:szCs w:val="16"/>
              </w:rPr>
            </w:pPr>
            <w:r>
              <w:rPr>
                <w:b/>
                <w:sz w:val="16"/>
                <w:szCs w:val="16"/>
              </w:rPr>
              <w:t>Nadzor usluge</w:t>
            </w:r>
            <w:r w:rsidRPr="006E1724">
              <w:rPr>
                <w:b/>
                <w:bCs/>
                <w:sz w:val="16"/>
                <w:szCs w:val="16"/>
              </w:rPr>
              <w:t>.</w:t>
            </w:r>
            <w:r>
              <w:rPr>
                <w:sz w:val="16"/>
                <w:szCs w:val="16"/>
              </w:rPr>
              <w:t xml:space="preserve"> Microsoftovo sigurnosno osoblje provjerava valjanost zapisa najmanje svakih šest mjeseci kako bi, po</w:t>
            </w:r>
            <w:r w:rsidR="006E1724">
              <w:rPr>
                <w:sz w:val="16"/>
                <w:szCs w:val="16"/>
              </w:rPr>
              <w:t> </w:t>
            </w:r>
            <w:r>
              <w:rPr>
                <w:sz w:val="16"/>
                <w:szCs w:val="16"/>
              </w:rPr>
              <w:t>potrebi, predložilo pokušaje ispravljanja.</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Upravljanje neprekidnosti poslovanja</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Microsoft održava planove za hitne situacije ili planove za slučajeve opasnosti za lokacije na kojima se nalaze informacijski sustavi tvrtke Microsoft koji obrađuju Korisničke podatke ili Podatke profesionalnih usluga.</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Microsoftova zalihosna pohrana i postupci za oporavak podataka osmišljeni su za pokušaj rekonstrukcije Korisničkih podataka i Podataka profesionalnih usluga u njihovom originalnom obliku ili zadnjem repliciranom stanju prije gubitka ili uništenja.</w:t>
            </w:r>
          </w:p>
        </w:tc>
      </w:tr>
    </w:tbl>
    <w:p w14:paraId="169292B0" w14:textId="77777777" w:rsidR="006A13BF" w:rsidRPr="00FC77AC" w:rsidRDefault="006A13BF" w:rsidP="006A13BF">
      <w:pPr>
        <w:pStyle w:val="ProductList-Body"/>
        <w:spacing w:after="120"/>
      </w:pPr>
    </w:p>
    <w:p w14:paraId="10122163" w14:textId="07CA4B4C" w:rsidR="006A13BF" w:rsidRPr="00FC77AC" w:rsidRDefault="004856CD" w:rsidP="006A13BF">
      <w:pPr>
        <w:pStyle w:val="ProductList-Body"/>
        <w:shd w:val="clear" w:color="auto" w:fill="A6A6A6" w:themeFill="background1" w:themeFillShade="A6"/>
        <w:spacing w:after="120"/>
        <w:jc w:val="right"/>
      </w:pPr>
      <w:hyperlink w:anchor="TableofContents" w:history="1">
        <w:r w:rsidR="00FD329D" w:rsidRPr="00FD329D">
          <w:rPr>
            <w:rStyle w:val="Hyperlink"/>
            <w:sz w:val="16"/>
            <w:szCs w:val="16"/>
          </w:rPr>
          <w:t>Sadržaj</w:t>
        </w:r>
      </w:hyperlink>
      <w:r w:rsidR="00FD329D" w:rsidRPr="00FD329D">
        <w:rPr>
          <w:sz w:val="16"/>
          <w:szCs w:val="16"/>
        </w:rPr>
        <w:t xml:space="preserve"> / </w:t>
      </w:r>
      <w:hyperlink w:anchor="GeneralTerms" w:tooltip="Opće odredbe" w:history="1">
        <w:r w:rsidR="00FD329D" w:rsidRPr="00FD329D">
          <w:rPr>
            <w:rStyle w:val="Hyperlink"/>
            <w:sz w:val="16"/>
            <w:szCs w:val="16"/>
          </w:rPr>
          <w:t>Opće odredbe</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2271FF">
          <w:footerReference w:type="first" r:id="rId29"/>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2271FF">
          <w:footerReference w:type="default" r:id="rId30"/>
          <w:footerReference w:type="first" r:id="rId31"/>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5" w:name="_Toc155364338"/>
      <w:bookmarkStart w:id="166" w:name="_Toc8395062"/>
      <w:bookmarkStart w:id="167" w:name="_Toc6563850"/>
      <w:bookmarkStart w:id="168" w:name="_Toc21617071"/>
      <w:bookmarkStart w:id="169" w:name="_Toc26972866"/>
      <w:r>
        <w:t>Dodatak B – Ispitanici i kategorije osobnih podataka</w:t>
      </w:r>
      <w:bookmarkEnd w:id="165"/>
    </w:p>
    <w:bookmarkEnd w:id="166"/>
    <w:bookmarkEnd w:id="167"/>
    <w:bookmarkEnd w:id="168"/>
    <w:bookmarkEnd w:id="169"/>
    <w:p w14:paraId="4F8010D3" w14:textId="7F124DCF" w:rsidR="00AA349D" w:rsidRPr="00FC77AC" w:rsidRDefault="00AA349D" w:rsidP="00AA349D">
      <w:pPr>
        <w:pStyle w:val="ProductList-Body"/>
      </w:pPr>
    </w:p>
    <w:p w14:paraId="0CCE4AB9" w14:textId="5CE43388" w:rsidR="00AA349D" w:rsidRPr="00FC77AC" w:rsidRDefault="00AA349D" w:rsidP="00AA349D">
      <w:pPr>
        <w:pStyle w:val="ProductList-Body"/>
        <w:spacing w:after="120"/>
      </w:pPr>
      <w:r>
        <w:rPr>
          <w:b/>
        </w:rPr>
        <w:t>Ispitanici</w:t>
      </w:r>
      <w:r>
        <w:t xml:space="preserve">: ispitanici obuhvaćaju Klijentove predstavnike i krajnje korisnike, što uključuje Klijentove zaposlenike, izvođače, suradnike i klijente. ispitanici mogu također obuhvaćati pojedince koji pokušavaju komunicirati ili prenositi osobne podatke korisnicima usluga koje pruža Microsoft. </w:t>
      </w:r>
      <w:r>
        <w:rPr>
          <w:rFonts w:cstheme="minorHAnsi"/>
          <w:szCs w:val="18"/>
        </w:rPr>
        <w:t>Microsoft potvrđuje da, ovisno o Klijentovoj upotrebi Proizvoda i usluga, Klijent može odlučiti uključiti osobne podatke bilo koje od sljedećih vrsta ispitanika u osobne podatke:</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zaposlenici, izvođači i privremeni radnici (trenutni, bivši, budući) Klijenta</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uzdržavane osobe gore navedenih osoba</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suradnici / osobe za kontakt Klijenta (fizičke osobe) ili zaposlenici, izvođači ili privremeni radnici suradnika / osoba za kontakt pravne osobe (trenutne, buduće, bivše)</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korisnici (npr. stranke, klijenti, pacijenti, posjetitelji itd.) i drugi ispitanici koji su korisnici usluga Klijenta</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partneri, dioničari ili pojedinci koji aktivno surađuju, komuniciraju ili na neki drugi način stupaju u interakciju sa zaposlenicima Klijenta i/ili upotrebljavaju komunikacijske alate poput aplikacija i web-mjesta koje pruža Klijent</w:t>
      </w:r>
    </w:p>
    <w:p w14:paraId="04022B95" w14:textId="438EAF14"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dioničari ili pojedinci koji pasivno stupaju u interakciju s Klijentom (npr. jer su oni predmeti istrage ili ispitivanja ili se spominju u</w:t>
      </w:r>
      <w:r w:rsidR="006E1724">
        <w:rPr>
          <w:rFonts w:eastAsia="Times New Roman" w:cstheme="minorHAnsi"/>
          <w:color w:val="212121"/>
          <w:sz w:val="18"/>
          <w:szCs w:val="18"/>
        </w:rPr>
        <w:t> </w:t>
      </w:r>
      <w:r>
        <w:rPr>
          <w:rFonts w:eastAsia="Times New Roman" w:cstheme="minorHAnsi"/>
          <w:color w:val="212121"/>
          <w:sz w:val="18"/>
          <w:szCs w:val="18"/>
        </w:rPr>
        <w:t>dokumentima ili korespondenciji koju je poslao Klijent ili koja je njemu namijenjena)</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maloljetnici ili</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profesionalci s obvezom čuvanja tajne (npr. liječnici, odvjetnici, javni bilježnici, vjerski službenici itd.).</w:t>
      </w:r>
    </w:p>
    <w:p w14:paraId="2014DE8F" w14:textId="3BF6E5A8" w:rsidR="00AA349D" w:rsidRPr="00FC77AC" w:rsidRDefault="00AA349D" w:rsidP="00AA349D">
      <w:pPr>
        <w:pStyle w:val="ProductList-Body"/>
        <w:spacing w:after="120"/>
      </w:pPr>
      <w:r>
        <w:rPr>
          <w:b/>
        </w:rPr>
        <w:t>Kategorije podataka</w:t>
      </w:r>
      <w:r w:rsidRPr="007A399A">
        <w:rPr>
          <w:b/>
          <w:bCs/>
        </w:rPr>
        <w:t>:</w:t>
      </w:r>
      <w:r>
        <w:t xml:space="preserve"> Preneseni osobni podaci koji su uključeni u e-poštu, dokumente i druge podatke u elektroničkom obliku u kontekstu Proizvoda i usluga.</w:t>
      </w:r>
      <w:r>
        <w:rPr>
          <w:rFonts w:eastAsia="Times New Roman" w:cstheme="minorHAnsi"/>
          <w:color w:val="212121"/>
          <w:szCs w:val="18"/>
        </w:rPr>
        <w:t xml:space="preserve"> Microsoft potvrđuje da, ovisno o Klijentovoj upotrebi Proizvoda i usluga, Klijent može odlučiti uključiti osobne podatke bilo koje</w:t>
      </w:r>
      <w:r w:rsidR="006E1724">
        <w:rPr>
          <w:rFonts w:eastAsia="Times New Roman" w:cstheme="minorHAnsi"/>
          <w:color w:val="212121"/>
          <w:szCs w:val="18"/>
        </w:rPr>
        <w:t> </w:t>
      </w:r>
      <w:r>
        <w:rPr>
          <w:rFonts w:eastAsia="Times New Roman" w:cstheme="minorHAnsi"/>
          <w:color w:val="212121"/>
          <w:szCs w:val="18"/>
        </w:rPr>
        <w:t>od sljedećih kategorija u osobne podatke:</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osnovne osobne podatke (npr. mjesto rođenja, naziv ulice i kućni broj (adresa), poštanski broj, mjesto prebivališta, država prebivališta, broj mobilnog telefona, ime, prezime, inicijali, adresa e-pošte, spol, datum rođenja) uključujući osnovne osobne podatke o članovima obitelji i djeci</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podaci za provjeru autentičnosti (npr. korisničko ime, lozinka ili PIN kod, sigurnosno pitanje, zapis o nadzoru)</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kontaktni podaci (npr. adrese, adrese e-pošte, telefonski brojevi, identifikatori društvenih mreža, detalji o kontaktu za hitne slučajeve)</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jedinstveni identifikacijski brojevi ili potpisi (npr. osobni identifikacijski broj, broj bankovnog računa, broj putovnice ili osobne iskaznice, broj vozačke dozvole, podaci o registracijskoj tablici, IP adrese, broj zaposlenika, studentski broj, broj pacijenta, potpis, jedinstveni identifikator u kolačićima za praćenje ili sličnoj tehnologiji)</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pseudonimni identifikatori </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podaci o financijama i osiguranju (npr. broj osiguranja, naziv i broj bankovnog računa, naziv i broj kreditne kartice, broj fakture, prihod, vrsta osiguranja, ponašanje u vezi s plaćanjem, kreditna sposobnost)</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komercijalne informacije (npr. povijest kupovine, posebne ponude, podaci o pretplati, povijest plaćanja)</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biometrijski podaci (npr. DNK, otisci prstiju i podaci o skeniranju šarenice)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podaci o lokaciji (npr. ID ćelije, podatkovna mreža geolokacije, lokacija prema početku poziva / završetku poziva. Podaci o lokaciji dobiveni putem upotrebe pristupnih točaka za Wi-Fi)</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fotografije, videozapisi i audiozapisi</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internetska aktivnost (npr. povijest pregledavanja, povijest pretraživanja, aktivnosti čitanja, gledanja televizije i slušanja radija)</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identifikacijski podaci uređaja (npr. broj IMEI, broj SIM kartice, MAC adresa)</w:t>
      </w:r>
    </w:p>
    <w:p w14:paraId="0AB86F09" w14:textId="489FF68F"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profiliranje (npr. na temelju promotrenog kriminalnog ili antisocijalnog ponašanja ili pseudonimnih profila na temelju posjećenih URL</w:t>
      </w:r>
      <w:r w:rsidR="00FD329D">
        <w:rPr>
          <w:rFonts w:eastAsia="Times New Roman" w:cstheme="minorHAnsi"/>
          <w:color w:val="212121"/>
          <w:sz w:val="18"/>
          <w:szCs w:val="18"/>
        </w:rPr>
        <w:t> </w:t>
      </w:r>
      <w:r>
        <w:rPr>
          <w:rFonts w:eastAsia="Times New Roman" w:cstheme="minorHAnsi"/>
          <w:color w:val="212121"/>
          <w:sz w:val="18"/>
          <w:szCs w:val="18"/>
        </w:rPr>
        <w:t>adresa, klikova, zapisnika o pregledavanju, IP adresa, domena, instaliranih aplikacija ili profila koji se temelje na marketinškim preferencijama)</w:t>
      </w:r>
    </w:p>
    <w:p w14:paraId="60886CA2" w14:textId="09A47E2E"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podaci o ljudskim resursima i zapošljavanju (npr. podaci o statusu zaposlenja, podaci o zapošljavanju (poput životopisa, povijesti radnih</w:t>
      </w:r>
      <w:r w:rsidR="007A399A">
        <w:rPr>
          <w:rFonts w:eastAsia="Times New Roman" w:cstheme="minorHAnsi"/>
          <w:color w:val="212121"/>
          <w:sz w:val="18"/>
          <w:szCs w:val="18"/>
        </w:rPr>
        <w:t> </w:t>
      </w:r>
      <w:r>
        <w:rPr>
          <w:rFonts w:eastAsia="Times New Roman" w:cstheme="minorHAnsi"/>
          <w:color w:val="212121"/>
          <w:sz w:val="18"/>
          <w:szCs w:val="18"/>
        </w:rPr>
        <w:t>odnosa, podataka o obrazovanju), podaci o poslu i položaju uključujući odrađene sate, procijene i plaću, podaci o radnoj dozvoli, dostupnost, odredbe radnog odnosa, podaci o porezu, podaci o plaćanju, podaci o osiguranju te lokacije i organizacije)</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podaci o obrazovanju (npr. povijest obrazovanja, trenutno obrazovanje, ocijene i rezultati, najviši dostignuti stupanj obrazovanja, poteškoće u učenju)</w:t>
      </w:r>
    </w:p>
    <w:p w14:paraId="1167E209" w14:textId="6092D63A"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podaci o državljanstvu i prebivalištu (npr. državljanstvo, status naturalizacije, bračni status, nacionalnost, imigracijski status, podaci o</w:t>
      </w:r>
      <w:r w:rsidR="007A399A">
        <w:rPr>
          <w:rFonts w:eastAsia="Times New Roman" w:cstheme="minorHAnsi"/>
          <w:color w:val="212121"/>
          <w:sz w:val="18"/>
          <w:szCs w:val="18"/>
        </w:rPr>
        <w:t> </w:t>
      </w:r>
      <w:r>
        <w:rPr>
          <w:rFonts w:eastAsia="Times New Roman" w:cstheme="minorHAnsi"/>
          <w:color w:val="212121"/>
          <w:sz w:val="18"/>
          <w:szCs w:val="18"/>
        </w:rPr>
        <w:t xml:space="preserve">putovnici, podaci o prebivalištu ili radnoj dozvoli)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podaci koji se obrađuju radi izvršavanja zadatka koji se provodi u interesu javnosti ili tijekom provođenja službene ovlasti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posebne kategorije podataka (npr. rasno ili etničko podrijetlo, politički stavovi, religijska ili filozofska uvjerenja, članstvo u sindikatu, genetski podaci, biometrijski podaci s ciljem jedinstvene identifikacije fizičke osobe, podaci o zdravstvenom stanju, podaci o spolnom životu ili seksualnoj orijentaciji fizičke osobe ili podaci o kaznenim presudama ili prekršajima) ili</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bilo koji drugi osobni podaci navedeni u članku 4. GDPR-a.</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70" w:name="_Toc155364339"/>
      <w:r>
        <w:t>Dodatak C – Dodatak o dodatnim zaštitnim mjerama</w:t>
      </w:r>
      <w:bookmarkEnd w:id="170"/>
    </w:p>
    <w:p w14:paraId="5FD578E1" w14:textId="4DD19608" w:rsidR="004D5D88" w:rsidRPr="00FC77AC" w:rsidRDefault="004D5D88" w:rsidP="004D5D88">
      <w:pPr>
        <w:pStyle w:val="ProductList-Body"/>
        <w:spacing w:after="120"/>
      </w:pPr>
      <w:r>
        <w:t>Ovim Dodatkom o dodatnim zaštitnim mjerama za DPA (ovaj „Dodatak</w:t>
      </w:r>
      <w:r w:rsidR="00FA1487" w:rsidRPr="00FA1487">
        <w:t>“</w:t>
      </w:r>
      <w:r>
        <w:t>), društvo Microsoft Corporation („Microsoft</w:t>
      </w:r>
      <w:r w:rsidR="00FA1487" w:rsidRPr="00FA1487">
        <w:t>“</w:t>
      </w:r>
      <w:r>
        <w:t>) pruža dodatne zaštitne mjere Klijentu za Microsoftovu obradu osobnih podataka u okviru GDPR-a i takvu obradu u ime Klijenta te dodatnu pravnu zaštitu ispitanicima na</w:t>
      </w:r>
      <w:r w:rsidR="007A399A">
        <w:t> </w:t>
      </w:r>
      <w:r>
        <w:t xml:space="preserve">koje se odnose ti osobni podaci. </w:t>
      </w:r>
    </w:p>
    <w:p w14:paraId="1B8B2B27" w14:textId="6B0F7B02" w:rsidR="004D5D88" w:rsidRPr="00FC77AC" w:rsidRDefault="004D5D88" w:rsidP="004D5D88">
      <w:pPr>
        <w:pStyle w:val="ProductList-Body"/>
        <w:spacing w:after="120"/>
      </w:pPr>
      <w:r>
        <w:t>Ovaj Dodatak nadopunjava DPA i njegov je sastavni dio, ali ga ne mijenja ni ne preinačava.</w:t>
      </w:r>
    </w:p>
    <w:p w14:paraId="450341B9" w14:textId="7CB975CC" w:rsidR="004D5D88" w:rsidRPr="00FC77AC" w:rsidRDefault="004D5D88" w:rsidP="004D5D88">
      <w:pPr>
        <w:pStyle w:val="ProductList-Body"/>
        <w:numPr>
          <w:ilvl w:val="0"/>
          <w:numId w:val="10"/>
        </w:numPr>
        <w:spacing w:after="120"/>
        <w:ind w:left="0" w:firstLine="0"/>
      </w:pPr>
      <w:r>
        <w:rPr>
          <w:b/>
          <w:bCs/>
          <w:u w:val="single"/>
        </w:rPr>
        <w:t>Osporavanje naloga</w:t>
      </w:r>
      <w:r w:rsidRPr="007A399A">
        <w:rPr>
          <w:b/>
          <w:bCs/>
        </w:rPr>
        <w:t>.</w:t>
      </w:r>
      <w:r>
        <w:t xml:space="preserve"> Microsoft se obvezuje na sljedeće u slučaju da dobije nalog od bilo koje treće strane za prisilno otkrivanje bilo kakvih osobnih podataka koji se obrađuju u skladu s ovim DPA-om:</w:t>
      </w:r>
    </w:p>
    <w:p w14:paraId="28FD25C8" w14:textId="518B71AD" w:rsidR="004D5D88" w:rsidRPr="00FC77AC" w:rsidRDefault="004D5D88" w:rsidP="004D5D88">
      <w:pPr>
        <w:pStyle w:val="ProductList-Body"/>
        <w:numPr>
          <w:ilvl w:val="0"/>
          <w:numId w:val="16"/>
        </w:numPr>
        <w:spacing w:after="120"/>
      </w:pPr>
      <w:r>
        <w:t>poduzeti sve opravdane mjere kako bi preusmjerio treću osobu da zahtijeva podatke izravno od Klijenta</w:t>
      </w:r>
    </w:p>
    <w:p w14:paraId="129F3FC1" w14:textId="57D79769" w:rsidR="004D5D88" w:rsidRPr="00FC77AC" w:rsidRDefault="004D5D88" w:rsidP="004D5D88">
      <w:pPr>
        <w:pStyle w:val="ProductList-Body"/>
        <w:numPr>
          <w:ilvl w:val="0"/>
          <w:numId w:val="16"/>
        </w:numPr>
        <w:spacing w:after="120"/>
      </w:pPr>
      <w:r>
        <w:t>odmah obavijestiti Klijenta, osim ako je to zabranjeno zakonom primjenjivim na treću stranu podnositelja zahtjeva, a ako mu je zabranjeno obavijestiti Klijenta, poduzeti sve zakonski dopuštene mjere kako bi stekao pravo odstupiti od zabrane i prenio Klijentu što više informacija čim je to moguće i</w:t>
      </w:r>
    </w:p>
    <w:p w14:paraId="31D3C6B0" w14:textId="04DF9234" w:rsidR="000B341C" w:rsidRPr="00FC77AC" w:rsidRDefault="004D5D88" w:rsidP="004D5D88">
      <w:pPr>
        <w:pStyle w:val="ProductList-Body"/>
        <w:numPr>
          <w:ilvl w:val="0"/>
          <w:numId w:val="16"/>
        </w:numPr>
        <w:spacing w:after="120"/>
      </w:pPr>
      <w:r>
        <w:t>poduzeti sve zakonski dopuštene mjere kako bi osporio nalog za otkrivanje na temelju pravnih nedostataka prema zakonima strane podnositelja zahtjeva ili svih relevantnih proturječja s primjenjivim pravom Europske unije ili primjenjivim pravom države članice.</w:t>
      </w:r>
    </w:p>
    <w:p w14:paraId="025D7747" w14:textId="0F034107" w:rsidR="004D5D88" w:rsidRPr="00FC77AC" w:rsidRDefault="006E33EC" w:rsidP="008C5792">
      <w:pPr>
        <w:pStyle w:val="ProductList-Body"/>
        <w:spacing w:after="120"/>
      </w:pPr>
      <w:r>
        <w:t>Ako nakon prethodno opisanih koraka od a. do c. Microsoft ili bilo koje od njegovih povezanih društava i dalje mora otkriti osobne podatke, Microsoft će otkriti samo minimalnu količinu tih podataka potrebnu kako bi se ispunio nalog za prisilnim otkrivanjem.</w:t>
      </w:r>
    </w:p>
    <w:p w14:paraId="56B5A00E" w14:textId="4D12CA21" w:rsidR="004D5D88" w:rsidRPr="00FC77AC" w:rsidRDefault="004D5D88" w:rsidP="004D5D88">
      <w:pPr>
        <w:pStyle w:val="ProductList-Body"/>
        <w:spacing w:after="120"/>
      </w:pPr>
      <w:r>
        <w:t>U svrhu ovog članka, zakonski dopuštene mjere ne uključuju radnje koje bi za posljedicu imale građanskopravnu ili kaznenu sankciju, kao što je</w:t>
      </w:r>
      <w:r w:rsidR="007A399A">
        <w:t> </w:t>
      </w:r>
      <w:r>
        <w:t>nepoštovanje suda prema zakonima u odgovarajućoj nadležnosti.</w:t>
      </w:r>
    </w:p>
    <w:p w14:paraId="10CA1AF3" w14:textId="34E432BE" w:rsidR="004D5D88" w:rsidRPr="00FC77AC" w:rsidRDefault="004D5D88" w:rsidP="004D5D88">
      <w:pPr>
        <w:pStyle w:val="ProductList-Body"/>
        <w:numPr>
          <w:ilvl w:val="0"/>
          <w:numId w:val="10"/>
        </w:numPr>
        <w:spacing w:after="120"/>
        <w:ind w:left="0" w:firstLine="0"/>
      </w:pPr>
      <w:r>
        <w:rPr>
          <w:b/>
          <w:bCs/>
          <w:u w:val="single"/>
        </w:rPr>
        <w:t>Obeštećenje ispitanika</w:t>
      </w:r>
      <w:r w:rsidRPr="007A399A">
        <w:rPr>
          <w:b/>
          <w:bCs/>
        </w:rPr>
        <w:t>.</w:t>
      </w:r>
      <w:r>
        <w:t xml:space="preserve"> U skladu s člankom 3. i 4. Microsoft se obvezuje obeštetiti ispitanika za bilo kakvu materijalnu ili nematerijalnu štetu koju je ispitanik pretrpio zbog Microsoftova otkrivanja osobnih podataka ispitanika koji su preneseni kao odgovor na nalog državnog tijela ili tijela za provedbu zakona izvan EU-a/EGP-a, čime je prekršena Microsoftova obveza u skladu s V. poglavljem GDPR-a („Relevantno otkrivanje</w:t>
      </w:r>
      <w:r w:rsidR="00FA1487" w:rsidRPr="00FA1487">
        <w:t>“</w:t>
      </w:r>
      <w:r>
        <w:t>). Bez obzira na prethodno navedeno Microsoft nije obvezan obeštetiti ispitanika u skladu s ovim člankom 2. u mjeri u kojoj je ispitanik već primio naknadu za istu štetu, bilo od Microsofta ili od nekog drugog.</w:t>
      </w:r>
    </w:p>
    <w:p w14:paraId="347888F0" w14:textId="77777777" w:rsidR="004D5D88" w:rsidRPr="00FC77AC" w:rsidRDefault="004D5D88" w:rsidP="004D5D88">
      <w:pPr>
        <w:pStyle w:val="ProductList-Body"/>
        <w:numPr>
          <w:ilvl w:val="0"/>
          <w:numId w:val="10"/>
        </w:numPr>
        <w:spacing w:after="120"/>
        <w:ind w:left="0" w:firstLine="0"/>
      </w:pPr>
      <w:r>
        <w:rPr>
          <w:b/>
          <w:bCs/>
          <w:u w:val="single"/>
        </w:rPr>
        <w:t>Uvjeti obeštećenja</w:t>
      </w:r>
      <w:r w:rsidRPr="007A399A">
        <w:rPr>
          <w:b/>
          <w:bCs/>
        </w:rPr>
        <w:t xml:space="preserve">. </w:t>
      </w:r>
      <w:r>
        <w:t>Obeštećenje u skladu s člankom 2. uvjetovano je time da ispitanik na Microsoftovo razložno zadovoljstvo utvrdi sljedeće:</w:t>
      </w:r>
    </w:p>
    <w:p w14:paraId="0F2A1C8F" w14:textId="77777777" w:rsidR="004D5D88" w:rsidRPr="00FC77AC" w:rsidRDefault="004D5D88" w:rsidP="004D5D88">
      <w:pPr>
        <w:pStyle w:val="ProductList-Body"/>
        <w:numPr>
          <w:ilvl w:val="0"/>
          <w:numId w:val="17"/>
        </w:numPr>
        <w:spacing w:after="120"/>
      </w:pPr>
      <w:r>
        <w:t xml:space="preserve">Microsoft je bio uključen u Relevantno otkrivanje: </w:t>
      </w:r>
    </w:p>
    <w:p w14:paraId="5D96445B" w14:textId="77777777" w:rsidR="004D5D88" w:rsidRPr="00FC77AC" w:rsidRDefault="004D5D88" w:rsidP="004D5D88">
      <w:pPr>
        <w:pStyle w:val="ProductList-Body"/>
        <w:numPr>
          <w:ilvl w:val="0"/>
          <w:numId w:val="17"/>
        </w:numPr>
        <w:spacing w:after="120"/>
      </w:pPr>
      <w:r>
        <w:t>Relevantno otkrivanje bilo je temelj za službeni postupak koji je pokrenulo državno tijelo ili agencija za provedbu zakona izvan EU-a/EGP-a protiv ispitanika i</w:t>
      </w:r>
    </w:p>
    <w:p w14:paraId="68C94FEA" w14:textId="77777777" w:rsidR="004D5D88" w:rsidRPr="00FC77AC" w:rsidRDefault="004D5D88" w:rsidP="004D5D88">
      <w:pPr>
        <w:pStyle w:val="ProductList-Body"/>
        <w:numPr>
          <w:ilvl w:val="0"/>
          <w:numId w:val="17"/>
        </w:numPr>
        <w:spacing w:after="120"/>
      </w:pPr>
      <w:r>
        <w:t>Relevantno otkrivanje izravno je uzrokovalo materijalnu ili nematerijalnu štetu za ispitanika.</w:t>
      </w:r>
    </w:p>
    <w:p w14:paraId="0E0BC3B0" w14:textId="77777777" w:rsidR="004D5D88" w:rsidRPr="00FC77AC" w:rsidRDefault="004D5D88" w:rsidP="004D5D88">
      <w:pPr>
        <w:pStyle w:val="ProductList-Body"/>
        <w:spacing w:after="120"/>
      </w:pPr>
      <w:r>
        <w:t>Ispitanik snosi teret dokazivanja za uvjete od a. do c.</w:t>
      </w:r>
    </w:p>
    <w:p w14:paraId="745EFE31" w14:textId="77777777" w:rsidR="004D5D88" w:rsidRPr="00FC77AC" w:rsidRDefault="004D5D88" w:rsidP="004D5D88">
      <w:pPr>
        <w:pStyle w:val="ProductList-Body"/>
        <w:spacing w:after="120"/>
      </w:pPr>
      <w:r>
        <w:t xml:space="preserve">Bez obzira na prethodno navedeno Microsoft nije obvezan obeštetiti ispitanika u skladu s ovim člankom 2. ako Microsoft utvrdi da Relevantnim otkrivanjem nije prekršio svoje obveze u skladu s Odjeljkom V. GDPR-a. </w:t>
      </w:r>
    </w:p>
    <w:p w14:paraId="7B4A9409" w14:textId="77777777" w:rsidR="004D5D88" w:rsidRPr="00FC77AC" w:rsidRDefault="004D5D88" w:rsidP="004D5D88">
      <w:pPr>
        <w:pStyle w:val="ProductList-Body"/>
        <w:numPr>
          <w:ilvl w:val="0"/>
          <w:numId w:val="10"/>
        </w:numPr>
        <w:spacing w:after="120"/>
        <w:ind w:left="0" w:firstLine="0"/>
      </w:pPr>
      <w:r>
        <w:rPr>
          <w:b/>
          <w:bCs/>
          <w:u w:val="single"/>
        </w:rPr>
        <w:t>Opseg šteta</w:t>
      </w:r>
      <w:r w:rsidRPr="007A399A">
        <w:rPr>
          <w:b/>
          <w:bCs/>
        </w:rPr>
        <w:t>.</w:t>
      </w:r>
      <w:r>
        <w:t xml:space="preserve"> Obeštećenje u skladu s člankom 2. ograničeno je na materijalne i nematerijalne štete kao što je navedeno u GDPR-u te isključuje posljedične štete i sve druge štete koje nisu nastale Microsoftovom povredom GDPR-a.</w:t>
      </w:r>
    </w:p>
    <w:p w14:paraId="771E0F62" w14:textId="64CEF685" w:rsidR="004D5D88" w:rsidRPr="00FC77AC" w:rsidRDefault="004D5D88" w:rsidP="004D5D88">
      <w:pPr>
        <w:pStyle w:val="ProductList-Body"/>
        <w:numPr>
          <w:ilvl w:val="0"/>
          <w:numId w:val="10"/>
        </w:numPr>
        <w:spacing w:after="120"/>
        <w:ind w:left="0" w:firstLine="0"/>
      </w:pPr>
      <w:r>
        <w:rPr>
          <w:b/>
          <w:bCs/>
          <w:u w:val="single"/>
        </w:rPr>
        <w:t>Ostvarivanje prava</w:t>
      </w:r>
      <w:r w:rsidRPr="007A399A">
        <w:rPr>
          <w:b/>
          <w:bCs/>
        </w:rPr>
        <w:t>.</w:t>
      </w:r>
      <w:r>
        <w:t xml:space="preserve"> Prava dana ispitanicima u skladu s ovim Dodatkom ispitanik može provesti protiv Microsofta bez obzira na bilo kakva ograničenja u klauzuli 3. ili 6. Standardnih ugovornih klauzula. Ispitanik smije podnijeti zahtjev u skladu s ovim Dodatkom na pojedinačnoj osnovi, a</w:t>
      </w:r>
      <w:r w:rsidR="007A399A">
        <w:t> </w:t>
      </w:r>
      <w:r>
        <w:t>ne kao dio udružne, zbirne, grupne ili skupne tužbe. Prava dana ispitanicima u skladu s ovim Dodatkom osobna su prava ispitanika i nije ih moguće prenijeti.</w:t>
      </w:r>
    </w:p>
    <w:p w14:paraId="57411504" w14:textId="5354F556" w:rsidR="004D5D88" w:rsidRPr="00FC77AC" w:rsidRDefault="004D5D88" w:rsidP="004D5D88">
      <w:pPr>
        <w:pStyle w:val="ProductList-Body"/>
        <w:numPr>
          <w:ilvl w:val="0"/>
          <w:numId w:val="10"/>
        </w:numPr>
        <w:spacing w:after="120"/>
        <w:ind w:left="0" w:firstLine="0"/>
      </w:pPr>
      <w:r>
        <w:rPr>
          <w:b/>
          <w:bCs/>
          <w:u w:val="single"/>
        </w:rPr>
        <w:t>Obavijest o promjeni</w:t>
      </w:r>
      <w:r w:rsidRPr="007A399A">
        <w:rPr>
          <w:b/>
          <w:bCs/>
        </w:rPr>
        <w:t>.</w:t>
      </w:r>
      <w:r>
        <w:t xml:space="preserve"> Društvo Microsoft dodatno prihvaća i jamči da nema razloga smatrati da mu zakonodavstvo koje se primjenjuje na njega ili</w:t>
      </w:r>
      <w:r w:rsidR="007A399A">
        <w:t> </w:t>
      </w:r>
      <w:r>
        <w:t>na njegove podizvršitelje obrade, uključujući obradu u bilo kojoj zemlji u koju se osobni podaci prenose sami ili putem podizvršitelja obrade, onemogućuje postupanje u skladu s uputama dobivenim od Klijenta i svojim obvezama prema ovom Dodatku ili Standardnim ugovornim klauzulama iz 2021. te da će u slučaju promjene tog zakonodavstva, koja bi mogla imati značajan negativni učinak na jamstva i obveze propisane ovim Dodatkom ili Standardnim ugovornim klauzulama, odmah obavijestiti Klijenta čim sazna za takvu promjenu, a u tom slučaju Klijent ima pravo obustaviti prijenos podataka i/ili raskinuti ugovor.</w:t>
      </w:r>
    </w:p>
    <w:p w14:paraId="6EDC203C" w14:textId="77777777" w:rsidR="00590619" w:rsidRDefault="00B143BE">
      <w:pPr>
        <w:sectPr w:rsidR="00590619" w:rsidSect="002271FF">
          <w:footerReference w:type="default" r:id="rId32"/>
          <w:pgSz w:w="12240" w:h="15840"/>
          <w:pgMar w:top="1440" w:right="720" w:bottom="1440" w:left="720" w:header="720" w:footer="720" w:gutter="0"/>
          <w:cols w:space="720"/>
          <w:titlePg/>
          <w:docGrid w:linePitch="360"/>
        </w:sectPr>
      </w:pPr>
      <w:bookmarkStart w:id="171" w:name="_Toc6563856"/>
      <w:bookmarkStart w:id="172" w:name="_Toc21617077"/>
      <w:bookmarkStart w:id="173" w:name="_Toc489605628"/>
      <w:bookmarkStart w:id="174" w:name="_Toc8395070"/>
      <w:bookmarkStart w:id="175" w:name="_Toc26972890"/>
      <w:r>
        <w:br w:type="page"/>
      </w:r>
    </w:p>
    <w:p w14:paraId="0E478D05" w14:textId="3751FA33" w:rsidR="00237427" w:rsidRPr="00FC77AC" w:rsidRDefault="00237427" w:rsidP="00237427">
      <w:pPr>
        <w:pStyle w:val="ProductList-SectionHeading"/>
        <w:spacing w:after="120"/>
        <w:outlineLvl w:val="0"/>
      </w:pPr>
      <w:bookmarkStart w:id="176" w:name="_Toc8395071"/>
      <w:bookmarkStart w:id="177" w:name="_Toc489605629"/>
      <w:bookmarkStart w:id="178" w:name="_Toc6563859"/>
      <w:bookmarkStart w:id="179" w:name="_Toc21617080"/>
      <w:bookmarkStart w:id="180" w:name="_Toc26972906"/>
      <w:bookmarkStart w:id="181" w:name="Attachment1"/>
      <w:bookmarkStart w:id="182" w:name="_Toc155364340"/>
      <w:bookmarkEnd w:id="171"/>
      <w:bookmarkEnd w:id="172"/>
      <w:bookmarkEnd w:id="173"/>
      <w:bookmarkEnd w:id="174"/>
      <w:bookmarkEnd w:id="175"/>
      <w:r>
        <w:t>Dodatak 1 – Odredbe Opće uredbe o zaštiti podataka Europske</w:t>
      </w:r>
      <w:r w:rsidR="007A399A">
        <w:t> </w:t>
      </w:r>
      <w:r>
        <w:t>unije</w:t>
      </w:r>
      <w:bookmarkEnd w:id="176"/>
      <w:bookmarkEnd w:id="177"/>
      <w:bookmarkEnd w:id="178"/>
      <w:bookmarkEnd w:id="179"/>
      <w:bookmarkEnd w:id="180"/>
      <w:bookmarkEnd w:id="181"/>
      <w:bookmarkEnd w:id="182"/>
    </w:p>
    <w:p w14:paraId="69F9C46B" w14:textId="2BB24021" w:rsidR="00237427" w:rsidRPr="00FC77AC" w:rsidRDefault="00237427" w:rsidP="00237427">
      <w:pPr>
        <w:pStyle w:val="ProductList-Body"/>
        <w:spacing w:after="120"/>
      </w:pPr>
      <w:r>
        <w:t>Microsoft preuzima obveze iz ovih Odredbi GDPR-a prema svim klijentima počevši od 25. svibnja 2018. One su obvezujuće za Microsoft kad je riječ o Klijentu neovisno o (1) verziji Odredbi o Proizvodima i DPA-a koja je inače primjenjiva na bilo koju pretplatu na Proizvod ili licencu ili (2) bilo koji drugi ugovor s referencom na ovaj privitak.</w:t>
      </w:r>
    </w:p>
    <w:p w14:paraId="1696638F" w14:textId="705305FB" w:rsidR="00237427" w:rsidRPr="00FC77AC" w:rsidRDefault="00DD6D76" w:rsidP="007A399A">
      <w:pPr>
        <w:pStyle w:val="ProductList-Body"/>
        <w:spacing w:after="120"/>
        <w:ind w:right="180"/>
      </w:pPr>
      <w:bookmarkStart w:id="183" w:name="_Hlk24455530"/>
      <w:r>
        <w:t>U svrhu ovih Odredbi GDPR-a Klijent i Microsoft suglasni su da je Klijent voditelj obrade Osobnih podataka, a Microsoft je izvršitelj obrade takvih podataka, osim kada Klijent nastupa kao izvršitelj obrade Osobnih podataka, u kojem je slučaju Microsoft podizvršitelj obrade. Ove Odredbe GDPR-a primjenjuju se na Microsoftovu obradu Osobnih podataka, u opsegu GDPR-a, u Klijentovo ime. Ove Odredbe GDPR-a ne ograničavaju niti smanjuju obveze zaštite osobnih podataka na koje se Microsoft obvezao Klijentu u Odredbama o Proizvodima ili nekom drugom ugovoru između Microsofta i Klijenta. Ove Odredbe GDPR-a ne primjenjuju se kada je Microsoft voditelj obrade Osobnih podataka.</w:t>
      </w:r>
      <w:bookmarkEnd w:id="183"/>
    </w:p>
    <w:p w14:paraId="6BFDD20A" w14:textId="77777777" w:rsidR="004A60FD" w:rsidRPr="00237427" w:rsidRDefault="004A60FD" w:rsidP="004A60FD">
      <w:pPr>
        <w:pStyle w:val="ProductList-Body"/>
        <w:spacing w:after="120"/>
        <w:outlineLvl w:val="1"/>
        <w:rPr>
          <w:b/>
          <w:color w:val="00188F"/>
        </w:rPr>
      </w:pPr>
      <w:bookmarkStart w:id="184" w:name="_Toc26972907"/>
      <w:r>
        <w:rPr>
          <w:b/>
          <w:color w:val="00188F"/>
        </w:rPr>
        <w:t>Relevantne obveze koje proizlaze iz GDPR-a: članci 5, 28, 32 i 33</w:t>
      </w:r>
      <w:bookmarkEnd w:id="184"/>
    </w:p>
    <w:p w14:paraId="036FBADA" w14:textId="77777777" w:rsidR="004A60FD" w:rsidRPr="00BD53D0" w:rsidRDefault="004A60FD" w:rsidP="004A60FD">
      <w:pPr>
        <w:pStyle w:val="ProductList-Body"/>
        <w:spacing w:after="120"/>
        <w:ind w:left="158"/>
        <w:rPr>
          <w:b/>
        </w:rPr>
      </w:pPr>
      <w:r>
        <w:rPr>
          <w:b/>
        </w:rPr>
        <w:t xml:space="preserve">1. </w:t>
      </w:r>
      <w:r>
        <w:rPr>
          <w:bCs/>
        </w:rPr>
        <w:t>Microsoft podržava Klijentovu obvezu odgovornosti putem ovog DPA-a i dokumentacije proizvoda koju pruža Klijentu, te će nastaviti to činiti tijekom trajanja Klijentove pretplate ili angažmana primjenjivih Profesionalnih usluga u skladu sa stavkom 3(h) u nastavku. (Članak 5. stavak 2.)</w:t>
      </w:r>
    </w:p>
    <w:p w14:paraId="78427D4D" w14:textId="0D5BE128" w:rsidR="00237427" w:rsidRPr="00FC77AC" w:rsidRDefault="004A60FD" w:rsidP="00237427">
      <w:pPr>
        <w:pStyle w:val="ProductList-Body"/>
        <w:spacing w:after="120"/>
        <w:ind w:left="158"/>
      </w:pPr>
      <w:r>
        <w:rPr>
          <w:b/>
        </w:rPr>
        <w:t>2</w:t>
      </w:r>
      <w:r w:rsidR="00237427">
        <w:rPr>
          <w:b/>
        </w:rPr>
        <w:t xml:space="preserve">. </w:t>
      </w:r>
      <w:r w:rsidR="00237427">
        <w:t>Microsoft neće angažirati drugog izvođača obrade podataka prije preciznog ili općenitog Klijentova ovlaštenja u pisanom obliku. U slučaju općenitog ovlaštenja u pisanom obliku, Microsoft će informirati Klijenta o eventualnim nenamjernim promjenama u vezi s dodavanjem ili zamjenom drugih izvođača obrade podataka, dajući tako Klijentu priliku da prigovori na takve promjene. (Članak 28. stavak 2.)</w:t>
      </w:r>
    </w:p>
    <w:p w14:paraId="29CDF5CD" w14:textId="6BC60BE4" w:rsidR="00237427" w:rsidRPr="00FC77AC" w:rsidRDefault="004A60FD" w:rsidP="00237427">
      <w:pPr>
        <w:pStyle w:val="ProductList-Body"/>
        <w:spacing w:after="120"/>
        <w:ind w:left="158"/>
      </w:pPr>
      <w:r>
        <w:rPr>
          <w:b/>
        </w:rPr>
        <w:t>3</w:t>
      </w:r>
      <w:r w:rsidR="00237427">
        <w:rPr>
          <w:b/>
        </w:rPr>
        <w:t>.</w:t>
      </w:r>
      <w:r w:rsidR="00237427">
        <w:t xml:space="preserve"> Obradu koju izvodi Microsoft regulirat će ove Odredbe GDPR-a na temelju zakona Europske unije (u daljnjem tekstu „Unija</w:t>
      </w:r>
      <w:r w:rsidR="00FA1487" w:rsidRPr="00FA1487">
        <w:t>“</w:t>
      </w:r>
      <w:r w:rsidR="00237427">
        <w:t>) ili države članice i</w:t>
      </w:r>
      <w:r w:rsidR="007A399A">
        <w:t> </w:t>
      </w:r>
      <w:r w:rsidR="00237427">
        <w:t xml:space="preserve">obvezujuće su za Microsoft u odnosu na Klijenta. Tema i trajanje obrade, priroda i svrha obrade, vrsta Osobnih podataka, kategorije subjekata podataka te obveze i prava Klijenta navedeni su u Klijentovom ugovoru o licenciranju, uključujući ove Odredbe GDPR-a. Konkretno, Microsoft se obvezuje: </w:t>
      </w:r>
    </w:p>
    <w:p w14:paraId="5D5B72A4" w14:textId="7FAC9E12" w:rsidR="00237427" w:rsidRPr="00FC77AC" w:rsidRDefault="00237427" w:rsidP="00237427">
      <w:pPr>
        <w:pStyle w:val="ProductList-Body"/>
        <w:spacing w:after="120"/>
        <w:ind w:left="1440" w:hanging="720"/>
      </w:pPr>
      <w:r>
        <w:rPr>
          <w:b/>
        </w:rPr>
        <w:t>(a)</w:t>
      </w:r>
      <w:r>
        <w:tab/>
        <w:t>obrađivati Osobne podatke samo prema dokumentiranim uputama Klijenta; uključujući u vezi s prijenosima Osobnih podataka u</w:t>
      </w:r>
      <w:r w:rsidR="007A399A">
        <w:t> </w:t>
      </w:r>
      <w:r>
        <w:t xml:space="preserve">treću zemlju ili međunarodnu tvrtku ili ustanovu, osim ako to zahtijeva zakon Unije ili Države članice koji se primjenjuje na Microsoft; u tom slučaju Microsoft će informirati Klijenta o tom zakonskom preduvjetu prije obrade, osim ako taj zakon zabranjuje takve informacije na važnom temelju javnog interesa; </w:t>
      </w:r>
    </w:p>
    <w:p w14:paraId="1849EE20" w14:textId="4488310D" w:rsidR="00237427" w:rsidRPr="00FC77AC" w:rsidRDefault="00237427" w:rsidP="00237427">
      <w:pPr>
        <w:pStyle w:val="ProductList-Body"/>
        <w:spacing w:after="120"/>
        <w:ind w:left="1440" w:hanging="720"/>
      </w:pPr>
      <w:r>
        <w:rPr>
          <w:b/>
        </w:rPr>
        <w:t>(b)</w:t>
      </w:r>
      <w:r>
        <w:tab/>
        <w:t xml:space="preserve">osigurati da su osobe ovlaštene za obradu Osobnih podataka obvezale na povjerljivost ili ih na to obvezuje odgovarajuća zakonska obveza povjerljivosti </w:t>
      </w:r>
    </w:p>
    <w:p w14:paraId="6740EE5B" w14:textId="77777777" w:rsidR="00237427" w:rsidRPr="00FC77AC" w:rsidRDefault="00237427" w:rsidP="00237427">
      <w:pPr>
        <w:pStyle w:val="ProductList-Body"/>
        <w:spacing w:after="120"/>
        <w:ind w:left="720"/>
      </w:pPr>
      <w:r>
        <w:rPr>
          <w:b/>
        </w:rPr>
        <w:t>(c)</w:t>
      </w:r>
      <w:r>
        <w:tab/>
        <w:t xml:space="preserve">poduzeti sve mjere koje proizlaze iz članka 32. GDPR-a </w:t>
      </w:r>
    </w:p>
    <w:p w14:paraId="410503C2" w14:textId="77777777" w:rsidR="00237427" w:rsidRPr="00FC77AC" w:rsidRDefault="00237427" w:rsidP="00237427">
      <w:pPr>
        <w:pStyle w:val="ProductList-Body"/>
        <w:spacing w:after="120"/>
        <w:ind w:left="720"/>
      </w:pPr>
      <w:r>
        <w:rPr>
          <w:b/>
        </w:rPr>
        <w:t>(d)</w:t>
      </w:r>
      <w:r>
        <w:tab/>
        <w:t xml:space="preserve">poštovati odredbe na koje se ukazuje u stavcima 1 i 3 za angažiranje drugog izvršitelja obrade podataka </w:t>
      </w:r>
    </w:p>
    <w:p w14:paraId="786DF620" w14:textId="73B0A2B2" w:rsidR="00237427" w:rsidRPr="00FC77AC" w:rsidRDefault="00237427" w:rsidP="00237427">
      <w:pPr>
        <w:pStyle w:val="ProductList-Body"/>
        <w:spacing w:after="120"/>
        <w:ind w:left="1440" w:hanging="720"/>
      </w:pPr>
      <w:r>
        <w:rPr>
          <w:b/>
        </w:rPr>
        <w:t>(e)</w:t>
      </w:r>
      <w:r>
        <w:tab/>
        <w:t>uzimajući u obzir prirodu obrade, pomoći Klijentu odgovarajućim tehničkim i organizacijskim mjerama, onoliko koliko je</w:t>
      </w:r>
      <w:r w:rsidR="007A399A">
        <w:t> </w:t>
      </w:r>
      <w:r>
        <w:t xml:space="preserve">moguće, radi ispunjavanja Klijentove obveze odgovaranja na zahtjev za izvršavanje prava ispitanika navedenih u III. </w:t>
      </w:r>
      <w:r w:rsidR="007A399A">
        <w:t>P</w:t>
      </w:r>
      <w:r>
        <w:t>oglavlju</w:t>
      </w:r>
      <w:r w:rsidR="007A399A">
        <w:t> </w:t>
      </w:r>
      <w:r>
        <w:t xml:space="preserve">GDPR-a </w:t>
      </w:r>
    </w:p>
    <w:p w14:paraId="2D8822DC" w14:textId="77777777" w:rsidR="00237427" w:rsidRPr="00FC77AC" w:rsidRDefault="00237427" w:rsidP="00237427">
      <w:pPr>
        <w:pStyle w:val="ProductList-Body"/>
        <w:spacing w:after="120"/>
        <w:ind w:left="1440" w:hanging="720"/>
      </w:pPr>
      <w:r>
        <w:rPr>
          <w:b/>
        </w:rPr>
        <w:t>(f)</w:t>
      </w:r>
      <w:r>
        <w:tab/>
        <w:t>pomoći Klijentu u osiguravanju usklađenosti s obvezama koje proizlaze iz članaka od 32. do 36. GDPR-a, uzimajući u obzir prirodu obrade i informacije dostupne Microsoftu</w:t>
      </w:r>
    </w:p>
    <w:p w14:paraId="5AAE27DD" w14:textId="759CD916" w:rsidR="00237427" w:rsidRPr="00FC77AC" w:rsidRDefault="00237427" w:rsidP="00237427">
      <w:pPr>
        <w:pStyle w:val="ProductList-Body"/>
        <w:spacing w:after="120"/>
        <w:ind w:left="1440" w:hanging="720"/>
      </w:pPr>
      <w:r>
        <w:rPr>
          <w:b/>
        </w:rPr>
        <w:t>(g)</w:t>
      </w:r>
      <w:r>
        <w:tab/>
        <w:t>po izboru Klijenta, izbrisati ili vratiti sve Osobne podatke Klijentu nakon kraja pružanja usluga koje se odnose na obradu i</w:t>
      </w:r>
      <w:r w:rsidR="007A399A">
        <w:t> </w:t>
      </w:r>
      <w:r>
        <w:t xml:space="preserve">izbrisati postojeće kopije osim ako zakon Unije ili Države članice zahtijeva pohranu Osobnih podataka </w:t>
      </w:r>
    </w:p>
    <w:p w14:paraId="663C303C" w14:textId="62F19788" w:rsidR="00237427" w:rsidRPr="00FC77AC" w:rsidRDefault="00237427" w:rsidP="00237427">
      <w:pPr>
        <w:pStyle w:val="ProductList-Body"/>
        <w:spacing w:after="120"/>
        <w:ind w:left="1440" w:hanging="720"/>
      </w:pPr>
      <w:r>
        <w:rPr>
          <w:b/>
        </w:rPr>
        <w:t>(h)</w:t>
      </w:r>
      <w:r>
        <w:tab/>
        <w:t>Klijentu učiniti dostupnima sve informacije potrebne za pokazivanje usklađenosti s obvezama navedenima u članku 28. GDPR-a i</w:t>
      </w:r>
      <w:r w:rsidR="007A399A">
        <w:t> </w:t>
      </w:r>
      <w:r>
        <w:t xml:space="preserve">omogućiti revizije te im doprinositi, uključujući inspekcije pod vodstvom Klijenta ili drugog revizora kojeg ovlasti Klijent. </w:t>
      </w:r>
    </w:p>
    <w:p w14:paraId="2E135DAB" w14:textId="77777777" w:rsidR="00237427" w:rsidRPr="00FC77AC" w:rsidRDefault="00237427" w:rsidP="00237427">
      <w:pPr>
        <w:pStyle w:val="ProductList-Body"/>
        <w:spacing w:after="120"/>
        <w:ind w:left="158"/>
      </w:pPr>
      <w:r>
        <w:t>Microsoft će odmah informirati Klijenta ako, po njegovu mišljenju, uputa povrjeđuje GDPR ili druge odredbe zaštite osobnih podataka Unije ili Države članice. (Članak 28. stavak 3.)</w:t>
      </w:r>
    </w:p>
    <w:p w14:paraId="37FD23DE" w14:textId="043ED185" w:rsidR="00237427" w:rsidRPr="00FC77AC" w:rsidRDefault="004A60FD" w:rsidP="00237427">
      <w:pPr>
        <w:pStyle w:val="ProductList-Body"/>
        <w:spacing w:after="120"/>
        <w:ind w:left="158"/>
      </w:pPr>
      <w:r>
        <w:rPr>
          <w:b/>
        </w:rPr>
        <w:t>4</w:t>
      </w:r>
      <w:r w:rsidR="00237427">
        <w:rPr>
          <w:b/>
        </w:rPr>
        <w:t>.</w:t>
      </w:r>
      <w:r w:rsidR="00237427">
        <w:t xml:space="preserve"> Kada Microsoft angažira drugog izvršitelja obrade za provođenje određenih aktivnosti obrade u ime Klijenta, iste obveze zaštite osobnih podataka kakve su navedene u ovim Odredbama GDPR-a nametnut će se tom drugom izvršitelju obrade u vidu ugovora ili drugog pravnog akta u</w:t>
      </w:r>
      <w:r w:rsidR="007A399A">
        <w:t> </w:t>
      </w:r>
      <w:r w:rsidR="00237427">
        <w:t>skladu sa zakonom Unije ili Države članice, osobito u smislu pružanja dostatnih jamstava za implementaciju odgovarajućih tehničkih i organizacijskih mjera tako da obrada zadovolji zahtjeve GDPR-a. Kada taj drugi izvođač obrade podataka ne izvrši svoje obveze zaštite osobnih podataka, Microsoft ostaje u cijelosti odgovoran Klijentu za izvršenje obveza tog drugog izvođača obrade podataka. (Članak 28. stavak 4.)</w:t>
      </w:r>
    </w:p>
    <w:p w14:paraId="0555BEB7" w14:textId="73A7669D" w:rsidR="00237427" w:rsidRPr="00FC77AC" w:rsidRDefault="004A60FD" w:rsidP="00237427">
      <w:pPr>
        <w:pStyle w:val="ProductList-Body"/>
        <w:spacing w:after="120"/>
        <w:ind w:left="158"/>
      </w:pPr>
      <w:r>
        <w:rPr>
          <w:b/>
        </w:rPr>
        <w:t>5</w:t>
      </w:r>
      <w:r w:rsidR="00237427">
        <w:rPr>
          <w:b/>
        </w:rPr>
        <w:t>.</w:t>
      </w:r>
      <w:r w:rsidR="00237427">
        <w:t xml:space="preserve"> Uzimajući u obzir suvremene trendove, troškove implementacije i prirodu, opseg, kontekst i svrhu obrade, kao i rizik promjenjive vjerojatnosti i</w:t>
      </w:r>
      <w:r w:rsidR="007A399A">
        <w:t> </w:t>
      </w:r>
      <w:r w:rsidR="00237427">
        <w:t xml:space="preserve">ozbiljnosti za prava i slobode fizičkih osoba, Klijent i Microsoft implementirat će odgovarajuće tehničke i organizacijske mjere kako bi osigurali razinu sigurnosti koja odgovara riziku, uključujući, između ostalog, kako je prikladno: </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pseudonimizaciju i šifriranje Osobnih podataka </w:t>
      </w:r>
    </w:p>
    <w:p w14:paraId="2A7BB642" w14:textId="77777777" w:rsidR="00237427" w:rsidRPr="00FC77AC" w:rsidRDefault="00237427" w:rsidP="00237427">
      <w:pPr>
        <w:pStyle w:val="ProductList-Body"/>
        <w:spacing w:after="120"/>
        <w:ind w:left="720"/>
      </w:pPr>
      <w:r>
        <w:rPr>
          <w:rFonts w:cstheme="minorHAnsi"/>
          <w:b/>
          <w:szCs w:val="18"/>
        </w:rPr>
        <w:t>(b)</w:t>
      </w:r>
      <w:r>
        <w:rPr>
          <w:rFonts w:cstheme="minorHAnsi"/>
          <w:szCs w:val="18"/>
        </w:rPr>
        <w:tab/>
        <w:t xml:space="preserve">mogućnost osiguravanja kontinuirane povjerljivosti, integriteta, dostupnosti i otpornosti sustava i usluga obrade </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mogućnost pravovremenog oporavka dostupnosti i pristupa Osobnim podacima u slučaju fizičkog ili tehničkog incidenta te</w:t>
      </w:r>
    </w:p>
    <w:p w14:paraId="4B6D2493" w14:textId="7BEF7CF4" w:rsidR="00237427" w:rsidRPr="00FC77AC" w:rsidRDefault="00237427" w:rsidP="00237427">
      <w:pPr>
        <w:pStyle w:val="ProductList-Body"/>
        <w:spacing w:after="120"/>
        <w:ind w:left="1440" w:hanging="720"/>
      </w:pPr>
      <w:r>
        <w:rPr>
          <w:rFonts w:cstheme="minorHAnsi"/>
          <w:b/>
          <w:szCs w:val="18"/>
        </w:rPr>
        <w:t>(d)</w:t>
      </w:r>
      <w:r>
        <w:rPr>
          <w:rFonts w:cstheme="minorHAnsi"/>
          <w:szCs w:val="18"/>
        </w:rPr>
        <w:tab/>
        <w:t>proces za redovito testiranje, procjenu i ocjenu učinkovitosti tehničkih i organizacijskih mjera za osiguravanje sigurnosti obrade. (Članak 32. stavak 1.)</w:t>
      </w:r>
    </w:p>
    <w:p w14:paraId="3520F22C" w14:textId="5E6D8195" w:rsidR="00237427" w:rsidRPr="00FC77AC" w:rsidRDefault="004A60FD" w:rsidP="00237427">
      <w:pPr>
        <w:pStyle w:val="ProductList-Body"/>
        <w:spacing w:after="120"/>
        <w:ind w:left="158"/>
      </w:pPr>
      <w:r>
        <w:rPr>
          <w:b/>
        </w:rPr>
        <w:t>6</w:t>
      </w:r>
      <w:r w:rsidR="00237427">
        <w:rPr>
          <w:b/>
        </w:rPr>
        <w:t>.</w:t>
      </w:r>
      <w:r w:rsidR="00237427">
        <w:t xml:space="preserve"> Pri procjeni odgovarajuće razine sigurnosti, račun će se izuzeti iz rizika koje predstavlja obrada, osobito od slučajnog ili protupravnog uništenja, gubitka, izmjene, neovlaštenog otkrivanja Podataka koji otkrivaju identitet osobe ili pristupa Podacima koji otkrivaju identitet osobe koji se prenose, pohranjuju ili obrađuju na drugi način. (Članak 32. stavak 2.)</w:t>
      </w:r>
    </w:p>
    <w:p w14:paraId="4BF7427F" w14:textId="6E70B4A3" w:rsidR="00237427" w:rsidRPr="00FC77AC" w:rsidRDefault="004A60FD" w:rsidP="00237427">
      <w:pPr>
        <w:pStyle w:val="ProductList-Body"/>
        <w:spacing w:after="120"/>
        <w:ind w:left="158"/>
      </w:pPr>
      <w:r>
        <w:rPr>
          <w:b/>
        </w:rPr>
        <w:t>7</w:t>
      </w:r>
      <w:r w:rsidR="00237427">
        <w:rPr>
          <w:b/>
        </w:rPr>
        <w:t>.</w:t>
      </w:r>
      <w:r w:rsidR="00237427">
        <w:t xml:space="preserve"> Klijent i Microsoft poduzet će korake za osiguravanje da svaka fizička osoba koja nastupa s ovlaštenjem Klijenta ili Microsofta, a ima pristup Podacima koji otkrivaju identitet osobe, ne obrađuje Podatke koji otkrivaju identitet osobe ni na koji drugi način osim prema uputama Klijenta, osim ako je ta osoba dužna napraviti to po zakonu Unije ili Države članice. (Članak 32. stavak 4.)</w:t>
      </w:r>
    </w:p>
    <w:p w14:paraId="67BEEB09" w14:textId="0371E03D" w:rsidR="00237427" w:rsidRPr="00FC77AC" w:rsidRDefault="004A60FD" w:rsidP="00237427">
      <w:pPr>
        <w:pStyle w:val="ProductList-Body"/>
        <w:spacing w:after="120"/>
        <w:ind w:left="158"/>
      </w:pPr>
      <w:r>
        <w:rPr>
          <w:b/>
          <w:bCs/>
        </w:rPr>
        <w:t>8</w:t>
      </w:r>
      <w:r w:rsidR="00237427">
        <w:rPr>
          <w:b/>
          <w:bCs/>
        </w:rPr>
        <w:t>.</w:t>
      </w:r>
      <w:r w:rsidR="00237427">
        <w:t xml:space="preserve"> Microsoft će obavijestiti Klijenta bez nepotrebnog odgađanja kada sazna za povredu Osobnih podataka. (članak 33. stavak 2.). Takva obavijest sadržavat će informacije koje izvršitelj obrade podataka mora pružiti voditelju obrade podataka prema stavku 3. članka 33. u mjeri u kojoj su takve informacije Microsoftu razumno dostupne.</w:t>
      </w:r>
    </w:p>
    <w:p w14:paraId="3B4FCA89" w14:textId="3450D436" w:rsidR="0014507A" w:rsidRPr="00FC77AC" w:rsidRDefault="004856CD" w:rsidP="0014507A">
      <w:pPr>
        <w:pStyle w:val="ProductList-Body"/>
        <w:shd w:val="clear" w:color="auto" w:fill="A6A6A6" w:themeFill="background1" w:themeFillShade="A6"/>
        <w:spacing w:after="120"/>
        <w:jc w:val="right"/>
      </w:pPr>
      <w:hyperlink w:anchor="TableofContents" w:history="1">
        <w:r w:rsidR="00FD329D" w:rsidRPr="00FD329D">
          <w:rPr>
            <w:rStyle w:val="Hyperlink"/>
            <w:sz w:val="16"/>
            <w:szCs w:val="16"/>
          </w:rPr>
          <w:t>Sadržaj</w:t>
        </w:r>
      </w:hyperlink>
      <w:r w:rsidR="00FD329D" w:rsidRPr="00FD329D">
        <w:rPr>
          <w:sz w:val="16"/>
          <w:szCs w:val="16"/>
        </w:rPr>
        <w:t xml:space="preserve"> / </w:t>
      </w:r>
      <w:hyperlink w:anchor="GeneralTerms" w:tooltip="Opće odredbe" w:history="1">
        <w:r w:rsidR="00FD329D" w:rsidRPr="00FD329D">
          <w:rPr>
            <w:rStyle w:val="Hyperlink"/>
            <w:sz w:val="16"/>
            <w:szCs w:val="16"/>
          </w:rPr>
          <w:t>Opće odredbe</w:t>
        </w:r>
      </w:hyperlink>
    </w:p>
    <w:sectPr w:rsidR="0014507A" w:rsidRPr="00FC77AC" w:rsidSect="002271FF">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0659320A" w14:textId="77777777" w:rsidR="002271FF" w:rsidRDefault="002271FF" w:rsidP="009A573F">
      <w:pPr>
        <w:spacing w:after="0" w:line="240" w:lineRule="auto"/>
      </w:pPr>
      <w:r>
        <w:separator/>
      </w:r>
    </w:p>
    <w:p w14:paraId="26E1705E" w14:textId="77777777" w:rsidR="002271FF" w:rsidRDefault="002271FF"/>
  </w:endnote>
  <w:endnote w:type="continuationSeparator" w:id="0">
    <w:p w14:paraId="7718A1C1" w14:textId="77777777" w:rsidR="002271FF" w:rsidRDefault="002271FF" w:rsidP="009A573F">
      <w:pPr>
        <w:spacing w:after="0" w:line="240" w:lineRule="auto"/>
      </w:pPr>
      <w:r>
        <w:continuationSeparator/>
      </w:r>
    </w:p>
    <w:p w14:paraId="07027143" w14:textId="77777777" w:rsidR="002271FF" w:rsidRDefault="002271FF"/>
  </w:endnote>
  <w:endnote w:type="continuationNotice" w:id="1">
    <w:p w14:paraId="7013C2C0" w14:textId="77777777" w:rsidR="002271FF" w:rsidRDefault="002271FF">
      <w:pPr>
        <w:spacing w:after="0" w:line="240" w:lineRule="auto"/>
      </w:pPr>
    </w:p>
    <w:p w14:paraId="41233191" w14:textId="77777777" w:rsidR="002271FF" w:rsidRDefault="002271FF"/>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8874BF" w:rsidRPr="00C76DF3" w14:paraId="226E84E0" w14:textId="77777777" w:rsidTr="0070736D">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3B82C37" w14:textId="77777777" w:rsidR="008874BF" w:rsidRPr="00C76DF3" w:rsidRDefault="004856CD" w:rsidP="008874BF">
          <w:pPr>
            <w:pStyle w:val="ProductList-OfferingBody"/>
            <w:ind w:left="-77" w:right="-73"/>
            <w:jc w:val="center"/>
            <w:rPr>
              <w:color w:val="808080" w:themeColor="background1" w:themeShade="80"/>
              <w:sz w:val="14"/>
              <w:szCs w:val="14"/>
            </w:rPr>
          </w:pPr>
          <w:hyperlink w:anchor="TableofContents" w:history="1">
            <w:r w:rsidR="008874BF">
              <w:rPr>
                <w:rStyle w:val="Hyperlink"/>
                <w:sz w:val="14"/>
                <w:szCs w:val="14"/>
              </w:rPr>
              <w:t>Sadržaj</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B853769" w14:textId="77777777" w:rsidR="008874BF" w:rsidRPr="00C76DF3" w:rsidRDefault="008874BF" w:rsidP="008874B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AB9388" w14:textId="77777777" w:rsidR="008874BF" w:rsidRPr="00C76DF3" w:rsidRDefault="004856CD" w:rsidP="008874BF">
          <w:pPr>
            <w:pStyle w:val="ProductList-OfferingBody"/>
            <w:ind w:left="-72" w:right="-74"/>
            <w:jc w:val="center"/>
            <w:rPr>
              <w:color w:val="808080" w:themeColor="background1" w:themeShade="80"/>
              <w:sz w:val="14"/>
              <w:szCs w:val="14"/>
            </w:rPr>
          </w:pPr>
          <w:hyperlink w:anchor="Introduction" w:history="1">
            <w:r w:rsidR="008874BF">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147A0D2" w14:textId="77777777" w:rsidR="008874BF" w:rsidRPr="00C76DF3" w:rsidRDefault="008874BF" w:rsidP="008874B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3F17F03" w14:textId="77777777" w:rsidR="008874BF" w:rsidRPr="00C76DF3" w:rsidRDefault="004856CD" w:rsidP="008874BF">
          <w:pPr>
            <w:pStyle w:val="ProductList-OfferingBody"/>
            <w:ind w:left="-72" w:right="-75"/>
            <w:jc w:val="center"/>
            <w:rPr>
              <w:color w:val="808080" w:themeColor="background1" w:themeShade="80"/>
              <w:sz w:val="14"/>
              <w:szCs w:val="14"/>
            </w:rPr>
          </w:pPr>
          <w:hyperlink w:anchor="GeneralTerms" w:history="1">
            <w:r w:rsidR="008874BF">
              <w:rPr>
                <w:rStyle w:val="Hyperlink"/>
                <w:sz w:val="14"/>
                <w:szCs w:val="14"/>
              </w:rPr>
              <w:t>Opće odredbe</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2A2976B" w14:textId="77777777" w:rsidR="008874BF" w:rsidRPr="00C76DF3" w:rsidRDefault="008874BF" w:rsidP="008874B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297AB22" w14:textId="77777777" w:rsidR="008874BF" w:rsidRPr="00C76DF3" w:rsidRDefault="004856CD" w:rsidP="008874BF">
          <w:pPr>
            <w:pStyle w:val="ProductList-OfferingBody"/>
            <w:ind w:left="-72" w:right="-77"/>
            <w:jc w:val="center"/>
            <w:rPr>
              <w:color w:val="808080" w:themeColor="background1" w:themeShade="80"/>
              <w:sz w:val="14"/>
              <w:szCs w:val="14"/>
            </w:rPr>
          </w:pPr>
          <w:hyperlink w:anchor="DatProtectionTerms" w:history="1">
            <w:r w:rsidR="008874BF">
              <w:rPr>
                <w:rStyle w:val="Hyperlink"/>
                <w:sz w:val="14"/>
                <w:szCs w:val="14"/>
              </w:rPr>
              <w:t>Odredbe o zaštiti osobnih podataka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F8CE0DD" w14:textId="77777777" w:rsidR="008874BF" w:rsidRPr="00C76DF3" w:rsidRDefault="008874BF" w:rsidP="008874B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9B49E4" w14:textId="77777777" w:rsidR="008874BF" w:rsidRPr="00C76DF3" w:rsidRDefault="004856CD" w:rsidP="008874BF">
          <w:pPr>
            <w:pStyle w:val="ProductList-OfferingBody"/>
            <w:ind w:left="-72" w:right="-76"/>
            <w:jc w:val="center"/>
            <w:rPr>
              <w:color w:val="808080" w:themeColor="background1" w:themeShade="80"/>
              <w:sz w:val="14"/>
              <w:szCs w:val="14"/>
            </w:rPr>
          </w:pPr>
          <w:hyperlink w:anchor="Attachment1" w:history="1">
            <w:r w:rsidR="008874BF">
              <w:rPr>
                <w:rStyle w:val="Hyperlink"/>
                <w:sz w:val="14"/>
                <w:szCs w:val="14"/>
              </w:rPr>
              <w:t>Prilozi</w:t>
            </w:r>
          </w:hyperlink>
        </w:p>
      </w:tc>
    </w:tr>
  </w:tbl>
  <w:p w14:paraId="04EC3F13" w14:textId="77777777" w:rsidR="008874BF" w:rsidRPr="0074788A" w:rsidRDefault="008874BF" w:rsidP="008874BF">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4856CD"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Sadržaj</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4856CD" w:rsidP="00591643">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4856CD"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Opće odredbe</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4856CD"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Odredbe o zaštiti privatnosti i sigurnosti</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4856CD"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Posebne odredbe za online uslugu</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4856CD" w:rsidP="003812FE">
          <w:pPr>
            <w:pStyle w:val="ProductList-OfferingBody"/>
            <w:ind w:left="-72" w:right="-76"/>
            <w:jc w:val="center"/>
            <w:rPr>
              <w:color w:val="808080" w:themeColor="background1" w:themeShade="80"/>
              <w:sz w:val="14"/>
              <w:szCs w:val="14"/>
            </w:rPr>
          </w:pPr>
          <w:hyperlink w:anchor="Prilog 1" w:history="1">
            <w:r w:rsidR="00FC72B7">
              <w:rPr>
                <w:rStyle w:val="Hyperlink"/>
                <w:sz w:val="14"/>
                <w:szCs w:val="14"/>
              </w:rPr>
              <w:t>Prilozi</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4856CD"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Sadržaj</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4856CD" w:rsidP="00B07097">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4856CD"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Opće odredbe</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4856CD"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Odredbe o zaštiti privatnosti i sigurnosti</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4856CD"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Posebne odredbe za online uslugu</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4856CD" w:rsidP="00B07097">
          <w:pPr>
            <w:pStyle w:val="ProductList-OfferingBody"/>
            <w:ind w:left="-72" w:right="-76"/>
            <w:jc w:val="center"/>
            <w:rPr>
              <w:color w:val="808080" w:themeColor="background1" w:themeShade="80"/>
              <w:sz w:val="14"/>
              <w:szCs w:val="14"/>
            </w:rPr>
          </w:pPr>
          <w:hyperlink w:anchor="Prilog 1" w:history="1">
            <w:r w:rsidR="00FC72B7">
              <w:rPr>
                <w:rStyle w:val="Hyperlink"/>
                <w:sz w:val="14"/>
                <w:szCs w:val="14"/>
              </w:rPr>
              <w:t>Prilozi</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8874BF" w:rsidRPr="00C76DF3" w14:paraId="7F28E704" w14:textId="77777777" w:rsidTr="0070736D">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7081BB7" w14:textId="77777777" w:rsidR="008874BF" w:rsidRPr="00C76DF3" w:rsidRDefault="004856CD" w:rsidP="008874BF">
          <w:pPr>
            <w:pStyle w:val="ProductList-OfferingBody"/>
            <w:ind w:left="-77" w:right="-73"/>
            <w:jc w:val="center"/>
            <w:rPr>
              <w:color w:val="808080" w:themeColor="background1" w:themeShade="80"/>
              <w:sz w:val="14"/>
              <w:szCs w:val="14"/>
            </w:rPr>
          </w:pPr>
          <w:hyperlink w:anchor="TableofContents" w:history="1">
            <w:r w:rsidR="008874BF">
              <w:rPr>
                <w:rStyle w:val="Hyperlink"/>
                <w:sz w:val="14"/>
                <w:szCs w:val="14"/>
              </w:rPr>
              <w:t>Sadržaj</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D1C25F3" w14:textId="77777777" w:rsidR="008874BF" w:rsidRPr="00C76DF3" w:rsidRDefault="008874BF" w:rsidP="008874B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BE8DFC0" w14:textId="77777777" w:rsidR="008874BF" w:rsidRPr="00C76DF3" w:rsidRDefault="004856CD" w:rsidP="008874BF">
          <w:pPr>
            <w:pStyle w:val="ProductList-OfferingBody"/>
            <w:ind w:left="-72" w:right="-74"/>
            <w:jc w:val="center"/>
            <w:rPr>
              <w:color w:val="808080" w:themeColor="background1" w:themeShade="80"/>
              <w:sz w:val="14"/>
              <w:szCs w:val="14"/>
            </w:rPr>
          </w:pPr>
          <w:hyperlink w:anchor="Introduction" w:history="1">
            <w:r w:rsidR="008874BF">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FDCA7FB" w14:textId="77777777" w:rsidR="008874BF" w:rsidRPr="00C76DF3" w:rsidRDefault="008874BF" w:rsidP="008874B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F25434B" w14:textId="77777777" w:rsidR="008874BF" w:rsidRPr="00C76DF3" w:rsidRDefault="004856CD" w:rsidP="008874BF">
          <w:pPr>
            <w:pStyle w:val="ProductList-OfferingBody"/>
            <w:ind w:left="-72" w:right="-75"/>
            <w:jc w:val="center"/>
            <w:rPr>
              <w:color w:val="808080" w:themeColor="background1" w:themeShade="80"/>
              <w:sz w:val="14"/>
              <w:szCs w:val="14"/>
            </w:rPr>
          </w:pPr>
          <w:hyperlink w:anchor="GeneralTerms" w:history="1">
            <w:r w:rsidR="008874BF">
              <w:rPr>
                <w:rStyle w:val="Hyperlink"/>
                <w:sz w:val="14"/>
                <w:szCs w:val="14"/>
              </w:rPr>
              <w:t>Opće odredbe</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393586E" w14:textId="77777777" w:rsidR="008874BF" w:rsidRPr="00C76DF3" w:rsidRDefault="008874BF" w:rsidP="008874B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6B4590B" w14:textId="77777777" w:rsidR="008874BF" w:rsidRPr="00C76DF3" w:rsidRDefault="004856CD" w:rsidP="008874BF">
          <w:pPr>
            <w:pStyle w:val="ProductList-OfferingBody"/>
            <w:ind w:left="-72" w:right="-77"/>
            <w:jc w:val="center"/>
            <w:rPr>
              <w:color w:val="808080" w:themeColor="background1" w:themeShade="80"/>
              <w:sz w:val="14"/>
              <w:szCs w:val="14"/>
            </w:rPr>
          </w:pPr>
          <w:hyperlink w:anchor="DatProtectionTerms" w:history="1">
            <w:r w:rsidR="008874BF">
              <w:rPr>
                <w:rStyle w:val="Hyperlink"/>
                <w:sz w:val="14"/>
                <w:szCs w:val="14"/>
              </w:rPr>
              <w:t>Odredbe o zaštiti osobnih podataka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FC8AFBF" w14:textId="77777777" w:rsidR="008874BF" w:rsidRPr="00C76DF3" w:rsidRDefault="008874BF" w:rsidP="008874B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610B076E" w14:textId="77777777" w:rsidR="008874BF" w:rsidRPr="00C76DF3" w:rsidRDefault="004856CD" w:rsidP="008874BF">
          <w:pPr>
            <w:pStyle w:val="ProductList-OfferingBody"/>
            <w:ind w:left="-72" w:right="-76"/>
            <w:jc w:val="center"/>
            <w:rPr>
              <w:color w:val="808080" w:themeColor="background1" w:themeShade="80"/>
              <w:sz w:val="14"/>
              <w:szCs w:val="14"/>
            </w:rPr>
          </w:pPr>
          <w:hyperlink w:anchor="Attachment1" w:history="1">
            <w:r w:rsidR="008874BF">
              <w:rPr>
                <w:rStyle w:val="Hyperlink"/>
                <w:sz w:val="14"/>
                <w:szCs w:val="14"/>
              </w:rPr>
              <w:t>Prilozi</w:t>
            </w:r>
          </w:hyperlink>
        </w:p>
      </w:tc>
    </w:tr>
  </w:tbl>
  <w:p w14:paraId="5F337F69" w14:textId="77777777" w:rsidR="008874BF" w:rsidRPr="0074788A" w:rsidRDefault="008874BF" w:rsidP="008874BF">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8874BF" w:rsidRPr="00C76DF3" w14:paraId="1DE27929" w14:textId="77777777" w:rsidTr="0070736D">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5ABBBD4" w14:textId="77777777" w:rsidR="008874BF" w:rsidRPr="00C76DF3" w:rsidRDefault="004856CD" w:rsidP="008874BF">
          <w:pPr>
            <w:pStyle w:val="ProductList-OfferingBody"/>
            <w:ind w:left="-77" w:right="-73"/>
            <w:jc w:val="center"/>
            <w:rPr>
              <w:color w:val="808080" w:themeColor="background1" w:themeShade="80"/>
              <w:sz w:val="14"/>
              <w:szCs w:val="14"/>
            </w:rPr>
          </w:pPr>
          <w:hyperlink w:anchor="TableofContents" w:history="1">
            <w:r w:rsidR="008874BF">
              <w:rPr>
                <w:rStyle w:val="Hyperlink"/>
                <w:sz w:val="14"/>
                <w:szCs w:val="14"/>
              </w:rPr>
              <w:t>Sadržaj</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851A84E" w14:textId="77777777" w:rsidR="008874BF" w:rsidRPr="00C76DF3" w:rsidRDefault="008874BF" w:rsidP="008874B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FB28E94" w14:textId="77777777" w:rsidR="008874BF" w:rsidRPr="00C76DF3" w:rsidRDefault="004856CD" w:rsidP="008874BF">
          <w:pPr>
            <w:pStyle w:val="ProductList-OfferingBody"/>
            <w:ind w:left="-72" w:right="-74"/>
            <w:jc w:val="center"/>
            <w:rPr>
              <w:color w:val="808080" w:themeColor="background1" w:themeShade="80"/>
              <w:sz w:val="14"/>
              <w:szCs w:val="14"/>
            </w:rPr>
          </w:pPr>
          <w:hyperlink w:anchor="Introduction" w:history="1">
            <w:r w:rsidR="008874BF">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014A039" w14:textId="77777777" w:rsidR="008874BF" w:rsidRPr="00C76DF3" w:rsidRDefault="008874BF" w:rsidP="008874B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253B074" w14:textId="77777777" w:rsidR="008874BF" w:rsidRPr="00C76DF3" w:rsidRDefault="004856CD" w:rsidP="008874BF">
          <w:pPr>
            <w:pStyle w:val="ProductList-OfferingBody"/>
            <w:ind w:left="-72" w:right="-75"/>
            <w:jc w:val="center"/>
            <w:rPr>
              <w:color w:val="808080" w:themeColor="background1" w:themeShade="80"/>
              <w:sz w:val="14"/>
              <w:szCs w:val="14"/>
            </w:rPr>
          </w:pPr>
          <w:hyperlink w:anchor="GeneralTerms" w:history="1">
            <w:r w:rsidR="008874BF">
              <w:rPr>
                <w:rStyle w:val="Hyperlink"/>
                <w:sz w:val="14"/>
                <w:szCs w:val="14"/>
              </w:rPr>
              <w:t>Opće odredbe</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FA534D2" w14:textId="77777777" w:rsidR="008874BF" w:rsidRPr="00C76DF3" w:rsidRDefault="008874BF" w:rsidP="008874B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FE83E98" w14:textId="77777777" w:rsidR="008874BF" w:rsidRPr="00C76DF3" w:rsidRDefault="004856CD" w:rsidP="008874BF">
          <w:pPr>
            <w:pStyle w:val="ProductList-OfferingBody"/>
            <w:ind w:left="-72" w:right="-77"/>
            <w:jc w:val="center"/>
            <w:rPr>
              <w:color w:val="808080" w:themeColor="background1" w:themeShade="80"/>
              <w:sz w:val="14"/>
              <w:szCs w:val="14"/>
            </w:rPr>
          </w:pPr>
          <w:hyperlink w:anchor="DatProtectionTerms" w:history="1">
            <w:r w:rsidR="008874BF">
              <w:rPr>
                <w:rStyle w:val="Hyperlink"/>
                <w:sz w:val="14"/>
                <w:szCs w:val="14"/>
              </w:rPr>
              <w:t>Odredbe o zaštiti osobnih podataka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BB6330C" w14:textId="77777777" w:rsidR="008874BF" w:rsidRPr="00C76DF3" w:rsidRDefault="008874BF" w:rsidP="008874B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7D1276E" w14:textId="77777777" w:rsidR="008874BF" w:rsidRPr="00C76DF3" w:rsidRDefault="004856CD" w:rsidP="008874BF">
          <w:pPr>
            <w:pStyle w:val="ProductList-OfferingBody"/>
            <w:ind w:left="-72" w:right="-76"/>
            <w:jc w:val="center"/>
            <w:rPr>
              <w:color w:val="808080" w:themeColor="background1" w:themeShade="80"/>
              <w:sz w:val="14"/>
              <w:szCs w:val="14"/>
            </w:rPr>
          </w:pPr>
          <w:hyperlink w:anchor="Attachment1" w:history="1">
            <w:r w:rsidR="008874BF">
              <w:rPr>
                <w:rStyle w:val="Hyperlink"/>
                <w:sz w:val="14"/>
                <w:szCs w:val="14"/>
              </w:rPr>
              <w:t>Prilozi</w:t>
            </w:r>
          </w:hyperlink>
        </w:p>
      </w:tc>
    </w:tr>
  </w:tbl>
  <w:p w14:paraId="144ED757" w14:textId="77777777" w:rsidR="008874BF" w:rsidRPr="0074788A" w:rsidRDefault="008874BF" w:rsidP="008874BF">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058A4B71" w:rsidR="006C78B3" w:rsidRPr="00C76DF3" w:rsidRDefault="004856CD"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Sadržaj</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60C8688A" w:rsidR="006C78B3" w:rsidRPr="00C76DF3" w:rsidRDefault="004856CD"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71506F4B" w:rsidR="006C78B3" w:rsidRPr="00C76DF3" w:rsidRDefault="004856CD"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Opće odredbe</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790C987B" w:rsidR="006C78B3" w:rsidRPr="00C76DF3" w:rsidRDefault="004856CD"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Odredbe o zaštiti osobnih podataka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71FB0597" w:rsidR="006C78B3" w:rsidRPr="00C76DF3" w:rsidRDefault="004856CD"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Prilozi</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4856CD"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Sadržaj</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4856CD" w:rsidP="00591643">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4856CD"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Opće odredbe</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4856CD"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Odredbe o zaštiti privatnosti i sigurnosti</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4856CD"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Posebne odredbe za online uslugu</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4856CD" w:rsidP="003812FE">
          <w:pPr>
            <w:pStyle w:val="ProductList-OfferingBody"/>
            <w:ind w:left="-72" w:right="-76"/>
            <w:jc w:val="center"/>
            <w:rPr>
              <w:color w:val="808080" w:themeColor="background1" w:themeShade="80"/>
              <w:sz w:val="14"/>
              <w:szCs w:val="14"/>
            </w:rPr>
          </w:pPr>
          <w:hyperlink w:anchor="Prilog 1" w:history="1">
            <w:r w:rsidR="00FC72B7">
              <w:rPr>
                <w:rStyle w:val="Hyperlink"/>
                <w:sz w:val="14"/>
                <w:szCs w:val="14"/>
              </w:rPr>
              <w:t>Prilozi</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4856CD"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Sadržaj</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4856CD" w:rsidP="00B43A5F">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4856CD"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Opće odredbe</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4856CD"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Odredbe o zaštiti osobnih podataka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4856CD" w:rsidP="00B43A5F">
          <w:pPr>
            <w:pStyle w:val="ProductList-OfferingBody"/>
            <w:ind w:left="-72" w:right="-76"/>
            <w:jc w:val="center"/>
            <w:rPr>
              <w:color w:val="808080" w:themeColor="background1" w:themeShade="80"/>
              <w:sz w:val="14"/>
              <w:szCs w:val="14"/>
            </w:rPr>
          </w:pPr>
          <w:hyperlink w:anchor="Prilog 1" w:history="1">
            <w:r w:rsidR="00FC72B7">
              <w:rPr>
                <w:rStyle w:val="Hyperlink"/>
                <w:sz w:val="14"/>
                <w:szCs w:val="14"/>
              </w:rPr>
              <w:t>Prilozi</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8874BF" w:rsidRPr="00C76DF3" w14:paraId="46231375" w14:textId="77777777" w:rsidTr="008874B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5181047" w14:textId="77777777" w:rsidR="008874BF" w:rsidRPr="00C76DF3" w:rsidRDefault="004856CD" w:rsidP="008874BF">
          <w:pPr>
            <w:pStyle w:val="ProductList-OfferingBody"/>
            <w:ind w:left="-77" w:right="-73"/>
            <w:jc w:val="center"/>
            <w:rPr>
              <w:color w:val="808080" w:themeColor="background1" w:themeShade="80"/>
              <w:sz w:val="14"/>
              <w:szCs w:val="14"/>
            </w:rPr>
          </w:pPr>
          <w:hyperlink w:anchor="TableofContents" w:history="1">
            <w:r w:rsidR="008874BF">
              <w:rPr>
                <w:rStyle w:val="Hyperlink"/>
                <w:sz w:val="14"/>
                <w:szCs w:val="14"/>
              </w:rPr>
              <w:t>Sadržaj</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7353773" w14:textId="77777777" w:rsidR="008874BF" w:rsidRPr="00C76DF3" w:rsidRDefault="008874BF" w:rsidP="008874B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4F9D37CE" w14:textId="77777777" w:rsidR="008874BF" w:rsidRPr="00C76DF3" w:rsidRDefault="004856CD" w:rsidP="008874BF">
          <w:pPr>
            <w:pStyle w:val="ProductList-OfferingBody"/>
            <w:ind w:left="-72" w:right="-74"/>
            <w:jc w:val="center"/>
            <w:rPr>
              <w:color w:val="808080" w:themeColor="background1" w:themeShade="80"/>
              <w:sz w:val="14"/>
              <w:szCs w:val="14"/>
            </w:rPr>
          </w:pPr>
          <w:hyperlink w:anchor="Introduction" w:history="1">
            <w:r w:rsidR="008874BF">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D72AB95" w14:textId="77777777" w:rsidR="008874BF" w:rsidRPr="00C76DF3" w:rsidRDefault="008874BF" w:rsidP="008874B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32D537D" w14:textId="77777777" w:rsidR="008874BF" w:rsidRPr="00C76DF3" w:rsidRDefault="004856CD" w:rsidP="008874BF">
          <w:pPr>
            <w:pStyle w:val="ProductList-OfferingBody"/>
            <w:ind w:left="-72" w:right="-75"/>
            <w:jc w:val="center"/>
            <w:rPr>
              <w:color w:val="808080" w:themeColor="background1" w:themeShade="80"/>
              <w:sz w:val="14"/>
              <w:szCs w:val="14"/>
            </w:rPr>
          </w:pPr>
          <w:hyperlink w:anchor="GeneralTerms" w:history="1">
            <w:r w:rsidR="008874BF">
              <w:rPr>
                <w:rStyle w:val="Hyperlink"/>
                <w:sz w:val="14"/>
                <w:szCs w:val="14"/>
              </w:rPr>
              <w:t>Opće odredbe</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CE8AC84" w14:textId="77777777" w:rsidR="008874BF" w:rsidRPr="00C76DF3" w:rsidRDefault="008874BF" w:rsidP="008874B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52F1015" w14:textId="77777777" w:rsidR="008874BF" w:rsidRPr="00C76DF3" w:rsidRDefault="004856CD" w:rsidP="008874BF">
          <w:pPr>
            <w:pStyle w:val="ProductList-OfferingBody"/>
            <w:ind w:left="-72" w:right="-77"/>
            <w:jc w:val="center"/>
            <w:rPr>
              <w:color w:val="808080" w:themeColor="background1" w:themeShade="80"/>
              <w:sz w:val="14"/>
              <w:szCs w:val="14"/>
            </w:rPr>
          </w:pPr>
          <w:hyperlink w:anchor="DatProtectionTerms" w:history="1">
            <w:r w:rsidR="008874BF">
              <w:rPr>
                <w:rStyle w:val="Hyperlink"/>
                <w:sz w:val="14"/>
                <w:szCs w:val="14"/>
              </w:rPr>
              <w:t>Odredbe o zaštiti osobnih podataka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988BE16" w14:textId="77777777" w:rsidR="008874BF" w:rsidRPr="00C76DF3" w:rsidRDefault="008874BF" w:rsidP="008874B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DF11E46" w14:textId="77777777" w:rsidR="008874BF" w:rsidRPr="00C76DF3" w:rsidRDefault="004856CD" w:rsidP="008874BF">
          <w:pPr>
            <w:pStyle w:val="ProductList-OfferingBody"/>
            <w:ind w:left="-72" w:right="-76"/>
            <w:jc w:val="center"/>
            <w:rPr>
              <w:color w:val="808080" w:themeColor="background1" w:themeShade="80"/>
              <w:sz w:val="14"/>
              <w:szCs w:val="14"/>
            </w:rPr>
          </w:pPr>
          <w:hyperlink w:anchor="Attachment1" w:history="1">
            <w:r w:rsidR="008874BF">
              <w:rPr>
                <w:rStyle w:val="Hyperlink"/>
                <w:sz w:val="14"/>
                <w:szCs w:val="14"/>
              </w:rPr>
              <w:t>Prilozi</w:t>
            </w:r>
          </w:hyperlink>
        </w:p>
      </w:tc>
    </w:tr>
  </w:tbl>
  <w:p w14:paraId="4AAE59E7" w14:textId="77777777" w:rsidR="008874BF" w:rsidRPr="0074788A" w:rsidRDefault="008874BF" w:rsidP="008874BF">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8874BF" w:rsidRPr="00C76DF3" w14:paraId="34FA4CC3" w14:textId="77777777" w:rsidTr="0070736D">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8B0E070" w14:textId="77777777" w:rsidR="008874BF" w:rsidRPr="00C76DF3" w:rsidRDefault="004856CD" w:rsidP="008874BF">
          <w:pPr>
            <w:pStyle w:val="ProductList-OfferingBody"/>
            <w:ind w:left="-77" w:right="-73"/>
            <w:jc w:val="center"/>
            <w:rPr>
              <w:color w:val="808080" w:themeColor="background1" w:themeShade="80"/>
              <w:sz w:val="14"/>
              <w:szCs w:val="14"/>
            </w:rPr>
          </w:pPr>
          <w:hyperlink w:anchor="TableofContents" w:history="1">
            <w:r w:rsidR="008874BF">
              <w:rPr>
                <w:rStyle w:val="Hyperlink"/>
                <w:sz w:val="14"/>
                <w:szCs w:val="14"/>
              </w:rPr>
              <w:t>Sadržaj</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49F2AC3" w14:textId="77777777" w:rsidR="008874BF" w:rsidRPr="00C76DF3" w:rsidRDefault="008874BF" w:rsidP="008874B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9386144" w14:textId="77777777" w:rsidR="008874BF" w:rsidRPr="00C76DF3" w:rsidRDefault="004856CD" w:rsidP="008874BF">
          <w:pPr>
            <w:pStyle w:val="ProductList-OfferingBody"/>
            <w:ind w:left="-72" w:right="-74"/>
            <w:jc w:val="center"/>
            <w:rPr>
              <w:color w:val="808080" w:themeColor="background1" w:themeShade="80"/>
              <w:sz w:val="14"/>
              <w:szCs w:val="14"/>
            </w:rPr>
          </w:pPr>
          <w:hyperlink w:anchor="Introduction" w:history="1">
            <w:r w:rsidR="008874BF">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2F85329" w14:textId="77777777" w:rsidR="008874BF" w:rsidRPr="00C76DF3" w:rsidRDefault="008874BF" w:rsidP="008874B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5B9AFD1F" w14:textId="77777777" w:rsidR="008874BF" w:rsidRPr="00C76DF3" w:rsidRDefault="004856CD" w:rsidP="008874BF">
          <w:pPr>
            <w:pStyle w:val="ProductList-OfferingBody"/>
            <w:ind w:left="-72" w:right="-75"/>
            <w:jc w:val="center"/>
            <w:rPr>
              <w:color w:val="808080" w:themeColor="background1" w:themeShade="80"/>
              <w:sz w:val="14"/>
              <w:szCs w:val="14"/>
            </w:rPr>
          </w:pPr>
          <w:hyperlink w:anchor="GeneralTerms" w:history="1">
            <w:r w:rsidR="008874BF">
              <w:rPr>
                <w:rStyle w:val="Hyperlink"/>
                <w:sz w:val="14"/>
                <w:szCs w:val="14"/>
              </w:rPr>
              <w:t>Opće odredbe</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3ED7510" w14:textId="77777777" w:rsidR="008874BF" w:rsidRPr="00C76DF3" w:rsidRDefault="008874BF" w:rsidP="008874B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7B0C8BF" w14:textId="77777777" w:rsidR="008874BF" w:rsidRPr="00C76DF3" w:rsidRDefault="004856CD" w:rsidP="008874BF">
          <w:pPr>
            <w:pStyle w:val="ProductList-OfferingBody"/>
            <w:ind w:left="-72" w:right="-77"/>
            <w:jc w:val="center"/>
            <w:rPr>
              <w:color w:val="808080" w:themeColor="background1" w:themeShade="80"/>
              <w:sz w:val="14"/>
              <w:szCs w:val="14"/>
            </w:rPr>
          </w:pPr>
          <w:hyperlink w:anchor="DatProtectionTerms" w:history="1">
            <w:r w:rsidR="008874BF">
              <w:rPr>
                <w:rStyle w:val="Hyperlink"/>
                <w:sz w:val="14"/>
                <w:szCs w:val="14"/>
              </w:rPr>
              <w:t>Odredbe o zaštiti osobnih podataka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4120A5F" w14:textId="77777777" w:rsidR="008874BF" w:rsidRPr="00C76DF3" w:rsidRDefault="008874BF" w:rsidP="008874B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324C731" w14:textId="77777777" w:rsidR="008874BF" w:rsidRPr="00C76DF3" w:rsidRDefault="004856CD" w:rsidP="008874BF">
          <w:pPr>
            <w:pStyle w:val="ProductList-OfferingBody"/>
            <w:ind w:left="-72" w:right="-76"/>
            <w:jc w:val="center"/>
            <w:rPr>
              <w:color w:val="808080" w:themeColor="background1" w:themeShade="80"/>
              <w:sz w:val="14"/>
              <w:szCs w:val="14"/>
            </w:rPr>
          </w:pPr>
          <w:hyperlink w:anchor="Attachment1" w:history="1">
            <w:r w:rsidR="008874BF">
              <w:rPr>
                <w:rStyle w:val="Hyperlink"/>
                <w:sz w:val="14"/>
                <w:szCs w:val="14"/>
              </w:rPr>
              <w:t>Prilozi</w:t>
            </w:r>
          </w:hyperlink>
        </w:p>
      </w:tc>
    </w:tr>
  </w:tbl>
  <w:p w14:paraId="015FA3E5" w14:textId="77777777" w:rsidR="008874BF" w:rsidRPr="0074788A" w:rsidRDefault="008874BF" w:rsidP="008874BF">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8874BF" w:rsidRPr="00C76DF3" w14:paraId="6A577085" w14:textId="77777777" w:rsidTr="008874B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9017938" w14:textId="77777777" w:rsidR="008874BF" w:rsidRPr="00C76DF3" w:rsidRDefault="004856CD" w:rsidP="008874BF">
          <w:pPr>
            <w:pStyle w:val="ProductList-OfferingBody"/>
            <w:ind w:left="-77" w:right="-73"/>
            <w:jc w:val="center"/>
            <w:rPr>
              <w:color w:val="808080" w:themeColor="background1" w:themeShade="80"/>
              <w:sz w:val="14"/>
              <w:szCs w:val="14"/>
            </w:rPr>
          </w:pPr>
          <w:hyperlink w:anchor="TableofContents" w:history="1">
            <w:r w:rsidR="008874BF">
              <w:rPr>
                <w:rStyle w:val="Hyperlink"/>
                <w:sz w:val="14"/>
                <w:szCs w:val="14"/>
              </w:rPr>
              <w:t>Sadržaj</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8943C52" w14:textId="77777777" w:rsidR="008874BF" w:rsidRPr="00C76DF3" w:rsidRDefault="008874BF" w:rsidP="008874B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9DB13F7" w14:textId="77777777" w:rsidR="008874BF" w:rsidRPr="00C76DF3" w:rsidRDefault="004856CD" w:rsidP="008874BF">
          <w:pPr>
            <w:pStyle w:val="ProductList-OfferingBody"/>
            <w:ind w:left="-72" w:right="-74"/>
            <w:jc w:val="center"/>
            <w:rPr>
              <w:color w:val="808080" w:themeColor="background1" w:themeShade="80"/>
              <w:sz w:val="14"/>
              <w:szCs w:val="14"/>
            </w:rPr>
          </w:pPr>
          <w:hyperlink w:anchor="Introduction" w:history="1">
            <w:r w:rsidR="008874BF">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499E671" w14:textId="77777777" w:rsidR="008874BF" w:rsidRPr="00C76DF3" w:rsidRDefault="008874BF" w:rsidP="008874B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6F2A2C41" w14:textId="77777777" w:rsidR="008874BF" w:rsidRPr="00C76DF3" w:rsidRDefault="004856CD" w:rsidP="008874BF">
          <w:pPr>
            <w:pStyle w:val="ProductList-OfferingBody"/>
            <w:ind w:left="-72" w:right="-75"/>
            <w:jc w:val="center"/>
            <w:rPr>
              <w:color w:val="808080" w:themeColor="background1" w:themeShade="80"/>
              <w:sz w:val="14"/>
              <w:szCs w:val="14"/>
            </w:rPr>
          </w:pPr>
          <w:hyperlink w:anchor="GeneralTerms" w:history="1">
            <w:r w:rsidR="008874BF">
              <w:rPr>
                <w:rStyle w:val="Hyperlink"/>
                <w:sz w:val="14"/>
                <w:szCs w:val="14"/>
              </w:rPr>
              <w:t>Opće odredbe</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FF0A416" w14:textId="77777777" w:rsidR="008874BF" w:rsidRPr="00C76DF3" w:rsidRDefault="008874BF" w:rsidP="008874B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DD3BE2E" w14:textId="77777777" w:rsidR="008874BF" w:rsidRPr="00C76DF3" w:rsidRDefault="004856CD" w:rsidP="008874BF">
          <w:pPr>
            <w:pStyle w:val="ProductList-OfferingBody"/>
            <w:ind w:left="-72" w:right="-77"/>
            <w:jc w:val="center"/>
            <w:rPr>
              <w:color w:val="808080" w:themeColor="background1" w:themeShade="80"/>
              <w:sz w:val="14"/>
              <w:szCs w:val="14"/>
            </w:rPr>
          </w:pPr>
          <w:hyperlink w:anchor="DatProtectionTerms" w:history="1">
            <w:r w:rsidR="008874BF">
              <w:rPr>
                <w:rStyle w:val="Hyperlink"/>
                <w:sz w:val="14"/>
                <w:szCs w:val="14"/>
              </w:rPr>
              <w:t>Odredbe o zaštiti osobnih podataka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F33AA8E" w14:textId="77777777" w:rsidR="008874BF" w:rsidRPr="00C76DF3" w:rsidRDefault="008874BF" w:rsidP="008874B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C22B3C5" w14:textId="77777777" w:rsidR="008874BF" w:rsidRPr="00C76DF3" w:rsidRDefault="004856CD" w:rsidP="008874BF">
          <w:pPr>
            <w:pStyle w:val="ProductList-OfferingBody"/>
            <w:ind w:left="-72" w:right="-76"/>
            <w:jc w:val="center"/>
            <w:rPr>
              <w:color w:val="808080" w:themeColor="background1" w:themeShade="80"/>
              <w:sz w:val="14"/>
              <w:szCs w:val="14"/>
            </w:rPr>
          </w:pPr>
          <w:hyperlink w:anchor="Attachment1" w:history="1">
            <w:r w:rsidR="008874BF">
              <w:rPr>
                <w:rStyle w:val="Hyperlink"/>
                <w:sz w:val="14"/>
                <w:szCs w:val="14"/>
              </w:rPr>
              <w:t>Prilozi</w:t>
            </w:r>
          </w:hyperlink>
        </w:p>
      </w:tc>
    </w:tr>
  </w:tbl>
  <w:p w14:paraId="378483FF" w14:textId="77777777" w:rsidR="008874BF" w:rsidRPr="0074788A" w:rsidRDefault="008874BF" w:rsidP="008874BF">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19406B19" w14:textId="77777777" w:rsidR="002271FF" w:rsidRDefault="002271FF" w:rsidP="009A573F">
      <w:pPr>
        <w:spacing w:after="0" w:line="240" w:lineRule="auto"/>
      </w:pPr>
      <w:r>
        <w:separator/>
      </w:r>
    </w:p>
    <w:p w14:paraId="5759650A" w14:textId="77777777" w:rsidR="002271FF" w:rsidRDefault="002271FF"/>
  </w:footnote>
  <w:footnote w:type="continuationSeparator" w:id="0">
    <w:p w14:paraId="0060B4BA" w14:textId="77777777" w:rsidR="002271FF" w:rsidRDefault="002271FF" w:rsidP="009A573F">
      <w:pPr>
        <w:spacing w:after="0" w:line="240" w:lineRule="auto"/>
      </w:pPr>
      <w:r>
        <w:continuationSeparator/>
      </w:r>
    </w:p>
    <w:p w14:paraId="1902001D" w14:textId="77777777" w:rsidR="002271FF" w:rsidRDefault="002271FF"/>
  </w:footnote>
  <w:footnote w:type="continuationNotice" w:id="1">
    <w:p w14:paraId="18FF7C70" w14:textId="77777777" w:rsidR="002271FF" w:rsidRDefault="002271FF">
      <w:pPr>
        <w:spacing w:after="0" w:line="240" w:lineRule="auto"/>
      </w:pPr>
    </w:p>
    <w:p w14:paraId="1C5586AB" w14:textId="77777777" w:rsidR="002271FF" w:rsidRDefault="002271FF"/>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sz w:val="16"/>
        <w:szCs w:val="16"/>
      </w:rPr>
      <w:id w:val="479964641"/>
      <w:docPartObj>
        <w:docPartGallery w:val="Page Numbers (Top of Page)"/>
        <w:docPartUnique/>
      </w:docPartObj>
    </w:sdtPr>
    <w:sdtEndPr>
      <w:rPr>
        <w:noProof/>
      </w:rPr>
    </w:sdtEndPr>
    <w:sdtContent>
      <w:p w14:paraId="2CA2F500" w14:textId="055AEF49" w:rsidR="006C78B3" w:rsidRPr="00DD6D76" w:rsidRDefault="006C78B3" w:rsidP="00DD6D76">
        <w:pPr>
          <w:rPr>
            <w:rFonts w:asciiTheme="majorHAnsi" w:hAnsiTheme="majorHAnsi"/>
            <w:color w:val="FFFFFF" w:themeColor="background1"/>
            <w:sz w:val="20"/>
            <w:szCs w:val="20"/>
          </w:rPr>
        </w:pPr>
        <w:r>
          <w:rPr>
            <w:sz w:val="16"/>
            <w:szCs w:val="16"/>
          </w:rPr>
          <w:t xml:space="preserve">Dodatak o zaštiti osobnih podataka za Microsoftove proizvode i usluge (hrvatski, </w:t>
        </w:r>
        <w:r w:rsidR="006076D4">
          <w:rPr>
            <w:sz w:val="16"/>
            <w:szCs w:val="16"/>
          </w:rPr>
          <w:t xml:space="preserve">Zadnji put ažurirano </w:t>
        </w:r>
        <w:r w:rsidR="00AA1910" w:rsidRPr="00AA1910">
          <w:rPr>
            <w:sz w:val="16"/>
            <w:szCs w:val="16"/>
          </w:rPr>
          <w:t>2. siječnja 2024.</w:t>
        </w:r>
        <w:r w:rsidR="00AA1910">
          <w:rPr>
            <w:sz w:val="16"/>
            <w:szCs w:val="16"/>
          </w:rPr>
          <w:t>)</w:t>
        </w:r>
        <w:r>
          <w:rPr>
            <w:sz w:val="16"/>
            <w:szCs w:val="16"/>
          </w:rPr>
          <w:tab/>
        </w:r>
        <w:r>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868447741"/>
      <w:docPartObj>
        <w:docPartGallery w:val="Page Numbers (Top of Page)"/>
        <w:docPartUnique/>
      </w:docPartObj>
    </w:sdtPr>
    <w:sdtEndPr>
      <w:rPr>
        <w:noProof/>
        <w:sz w:val="16"/>
        <w:szCs w:val="16"/>
      </w:rPr>
    </w:sdtEndPr>
    <w:sdtContent>
      <w:p w14:paraId="72039CEF" w14:textId="783B7758" w:rsidR="006C78B3" w:rsidRPr="00DD6D76" w:rsidRDefault="006C78B3" w:rsidP="00DD6D76">
        <w:pPr>
          <w:rPr>
            <w:rFonts w:asciiTheme="majorHAnsi" w:hAnsiTheme="majorHAnsi"/>
            <w:color w:val="FFFFFF" w:themeColor="background1"/>
            <w:sz w:val="20"/>
            <w:szCs w:val="20"/>
          </w:rPr>
        </w:pPr>
        <w:r>
          <w:rPr>
            <w:sz w:val="16"/>
            <w:szCs w:val="16"/>
          </w:rPr>
          <w:t xml:space="preserve">Dodatak o zaštiti osobnih podataka za Microsoftove proizvode i usluge (hrvatski, </w:t>
        </w:r>
        <w:r w:rsidR="006076D4">
          <w:rPr>
            <w:sz w:val="16"/>
            <w:szCs w:val="16"/>
          </w:rPr>
          <w:t xml:space="preserve">Zadnji put ažurirano </w:t>
        </w:r>
        <w:r w:rsidR="00AA1910" w:rsidRPr="00AA1910">
          <w:rPr>
            <w:sz w:val="16"/>
            <w:szCs w:val="16"/>
          </w:rPr>
          <w:t>2. siječnja 2024</w:t>
        </w:r>
        <w:r w:rsidR="006076D4">
          <w:rPr>
            <w:sz w:val="16"/>
            <w:szCs w:val="16"/>
          </w:rPr>
          <w:t>.</w:t>
        </w:r>
        <w:r>
          <w:rPr>
            <w:sz w:val="16"/>
            <w:szCs w:val="16"/>
          </w:rPr>
          <w:t>)</w:t>
        </w:r>
        <w:r>
          <w:rPr>
            <w:sz w:val="16"/>
            <w:szCs w:val="16"/>
          </w:rPr>
          <w:tab/>
        </w:r>
        <w:r>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CFAEFCA4"/>
    <w:lvl w:ilvl="0" w:tplc="B4B8720C">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597785867">
    <w:abstractNumId w:val="3"/>
  </w:num>
  <w:num w:numId="2" w16cid:durableId="1844585392">
    <w:abstractNumId w:val="6"/>
  </w:num>
  <w:num w:numId="3" w16cid:durableId="635839028">
    <w:abstractNumId w:val="12"/>
  </w:num>
  <w:num w:numId="4" w16cid:durableId="2061202732">
    <w:abstractNumId w:val="14"/>
  </w:num>
  <w:num w:numId="5" w16cid:durableId="1324695836">
    <w:abstractNumId w:val="1"/>
  </w:num>
  <w:num w:numId="6" w16cid:durableId="1339430137">
    <w:abstractNumId w:val="17"/>
  </w:num>
  <w:num w:numId="7" w16cid:durableId="1289043924">
    <w:abstractNumId w:val="11"/>
  </w:num>
  <w:num w:numId="8" w16cid:durableId="205677593">
    <w:abstractNumId w:val="4"/>
  </w:num>
  <w:num w:numId="9" w16cid:durableId="1215847694">
    <w:abstractNumId w:val="15"/>
  </w:num>
  <w:num w:numId="10" w16cid:durableId="997004928">
    <w:abstractNumId w:val="7"/>
  </w:num>
  <w:num w:numId="11" w16cid:durableId="500782940">
    <w:abstractNumId w:val="13"/>
  </w:num>
  <w:num w:numId="12" w16cid:durableId="1206333159">
    <w:abstractNumId w:val="2"/>
  </w:num>
  <w:num w:numId="13" w16cid:durableId="1158112684">
    <w:abstractNumId w:val="5"/>
  </w:num>
  <w:num w:numId="14" w16cid:durableId="1166290123">
    <w:abstractNumId w:val="8"/>
  </w:num>
  <w:num w:numId="15" w16cid:durableId="1095974779">
    <w:abstractNumId w:val="16"/>
  </w:num>
  <w:num w:numId="16" w16cid:durableId="1568146756">
    <w:abstractNumId w:val="10"/>
  </w:num>
  <w:num w:numId="17" w16cid:durableId="1163276653">
    <w:abstractNumId w:val="0"/>
  </w:num>
  <w:num w:numId="18" w16cid:durableId="1195386914">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J7rXH7bW/6MH7hzJiQh/Z1nwvTxdPZ2F1e71SXzKwOhpFLjn8hB/D1JWNpoj8IcyHdwbA55NVHakD/7+PMs6eA==" w:salt="Db9TSlKGhftLK4PHKlKHkA=="/>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2C9"/>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6E69"/>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AF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262"/>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1FF"/>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0B9B"/>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66E"/>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5AB"/>
    <w:rsid w:val="003D1789"/>
    <w:rsid w:val="003D1AC8"/>
    <w:rsid w:val="003D1E51"/>
    <w:rsid w:val="003D1FBF"/>
    <w:rsid w:val="003D22CB"/>
    <w:rsid w:val="003D28DB"/>
    <w:rsid w:val="003D3294"/>
    <w:rsid w:val="003D396A"/>
    <w:rsid w:val="003D3E7E"/>
    <w:rsid w:val="003D3F1E"/>
    <w:rsid w:val="003D40E3"/>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ACE"/>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2B9F"/>
    <w:rsid w:val="00433B7E"/>
    <w:rsid w:val="0043436F"/>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3E70"/>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518F"/>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1FB6"/>
    <w:rsid w:val="004A2101"/>
    <w:rsid w:val="004A2A95"/>
    <w:rsid w:val="004A30CF"/>
    <w:rsid w:val="004A324B"/>
    <w:rsid w:val="004A3C90"/>
    <w:rsid w:val="004A3FA6"/>
    <w:rsid w:val="004A46AA"/>
    <w:rsid w:val="004A4CA5"/>
    <w:rsid w:val="004A5441"/>
    <w:rsid w:val="004A60D0"/>
    <w:rsid w:val="004A60FD"/>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AAF"/>
    <w:rsid w:val="004C1D23"/>
    <w:rsid w:val="004C1D7D"/>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9A1"/>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8C0"/>
    <w:rsid w:val="00502A47"/>
    <w:rsid w:val="00502BC6"/>
    <w:rsid w:val="00502E27"/>
    <w:rsid w:val="005031E2"/>
    <w:rsid w:val="00503C9D"/>
    <w:rsid w:val="00504320"/>
    <w:rsid w:val="00504547"/>
    <w:rsid w:val="00504CB6"/>
    <w:rsid w:val="00504D2B"/>
    <w:rsid w:val="0050503A"/>
    <w:rsid w:val="00505FEA"/>
    <w:rsid w:val="00507288"/>
    <w:rsid w:val="0050756E"/>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87E2D"/>
    <w:rsid w:val="00590619"/>
    <w:rsid w:val="00590DB8"/>
    <w:rsid w:val="00591004"/>
    <w:rsid w:val="005915A5"/>
    <w:rsid w:val="00591643"/>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B87"/>
    <w:rsid w:val="005C3D39"/>
    <w:rsid w:val="005C40C4"/>
    <w:rsid w:val="005C478F"/>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076D4"/>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4D8"/>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D88"/>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172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2A4"/>
    <w:rsid w:val="00792BE9"/>
    <w:rsid w:val="00793274"/>
    <w:rsid w:val="00794777"/>
    <w:rsid w:val="00794954"/>
    <w:rsid w:val="00794C15"/>
    <w:rsid w:val="00794F2F"/>
    <w:rsid w:val="0079519A"/>
    <w:rsid w:val="0079612C"/>
    <w:rsid w:val="007961E6"/>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99A"/>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1C2C"/>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D32"/>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4BF"/>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B9C"/>
    <w:rsid w:val="00934C30"/>
    <w:rsid w:val="0093529F"/>
    <w:rsid w:val="009377C8"/>
    <w:rsid w:val="00937937"/>
    <w:rsid w:val="009411A6"/>
    <w:rsid w:val="00941519"/>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DFB"/>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445"/>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910"/>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1690"/>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509E"/>
    <w:rsid w:val="00CA53FB"/>
    <w:rsid w:val="00CA60D0"/>
    <w:rsid w:val="00CA6404"/>
    <w:rsid w:val="00CA733F"/>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12C3"/>
    <w:rsid w:val="00D019F1"/>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59A"/>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6E6D"/>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4CEA"/>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62"/>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4F26"/>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069"/>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CEA"/>
    <w:rsid w:val="00EB4F97"/>
    <w:rsid w:val="00EB4FC6"/>
    <w:rsid w:val="00EB55BD"/>
    <w:rsid w:val="00EB680B"/>
    <w:rsid w:val="00EB6895"/>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4C5"/>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77AF7"/>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487"/>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97B"/>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29D"/>
    <w:rsid w:val="00FD3474"/>
    <w:rsid w:val="00FD384F"/>
    <w:rsid w:val="00FD4109"/>
    <w:rsid w:val="00FD4178"/>
    <w:rsid w:val="00FD463A"/>
    <w:rsid w:val="00FD4854"/>
    <w:rsid w:val="00FD4F22"/>
    <w:rsid w:val="00FD67D5"/>
    <w:rsid w:val="00FD67EC"/>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5B8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hr-HR" w:eastAsia="hr-HR" w:bidi="hr-HR"/>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C456CCD6-053A-4327-ACAE-CCD6AF15A2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E977002-F838-4C4F-AAC9-085F5BC600B6}">
  <ds:schemaRefs>
    <ds:schemaRef ds:uri="http://schemas.microsoft.com/sharepoint/v3/contenttype/forms"/>
  </ds:schemaRefs>
</ds:datastoreItem>
</file>

<file path=customXml/itemProps4.xml><?xml version="1.0" encoding="utf-8"?>
<ds:datastoreItem xmlns:ds="http://schemas.openxmlformats.org/officeDocument/2006/customXml" ds:itemID="{9CADDAD6-87F6-4BCE-A42B-6EFF5FB46D93}">
  <ds:schemaRefs>
    <ds:schemaRef ds:uri="http://purl.org/dc/elements/1.1/"/>
    <ds:schemaRef ds:uri="http://schemas.openxmlformats.org/package/2006/metadata/core-properties"/>
    <ds:schemaRef ds:uri="http://schemas.microsoft.com/office/infopath/2007/PartnerControls"/>
    <ds:schemaRef ds:uri="http://schemas.microsoft.com/office/2006/metadata/properties"/>
    <ds:schemaRef ds:uri="230e9df3-be65-4c73-a93b-d1236ebd677e"/>
    <ds:schemaRef ds:uri="http://purl.org/dc/dcmitype/"/>
    <ds:schemaRef ds:uri="http://www.w3.org/XML/1998/namespace"/>
    <ds:schemaRef ds:uri="http://schemas.microsoft.com/office/2006/documentManagement/types"/>
    <ds:schemaRef ds:uri="46c117c8-efaa-4cbc-ab65-8fb13803fb07"/>
    <ds:schemaRef ds:uri="eebf34e1-3ce1-444e-acc4-010185dd52a4"/>
    <ds:schemaRef ds:uri="http://schemas.microsoft.com/sharepoint/v3"/>
    <ds:schemaRef ds:uri="http://purl.org/dc/terms/"/>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Pages>
  <Words>12373</Words>
  <Characters>70530</Characters>
  <Application>Microsoft Office Word</Application>
  <DocSecurity>8</DocSecurity>
  <Lines>587</Lines>
  <Paragraphs>165</Paragraphs>
  <ScaleCrop>false</ScaleCrop>
  <Company/>
  <LinksUpToDate>false</LinksUpToDate>
  <CharactersWithSpaces>82738</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2024-01-05T22:26:00Z</dcterms:created>
  <dcterms:modified xsi:type="dcterms:W3CDTF">2024-01-05T22:26:00Z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