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D35D92" w:rsidRDefault="00993D40" w:rsidP="00993D40">
      <w:pPr>
        <w:pStyle w:val="ProductList-Body"/>
        <w:shd w:val="clear" w:color="auto" w:fill="00188F"/>
        <w:ind w:right="8640"/>
        <w:rPr>
          <w:rFonts w:asciiTheme="majorHAnsi" w:hAnsiTheme="majorHAnsi"/>
          <w:color w:val="FFFFFF" w:themeColor="background1"/>
          <w:sz w:val="6"/>
          <w:szCs w:val="6"/>
          <w:lang w:val="en-US" w:eastAsia="en-US" w:bidi="ar-SA"/>
        </w:rPr>
      </w:pPr>
      <w:r>
        <w:rPr>
          <w:rFonts w:asciiTheme="majorHAnsi" w:hAnsiTheme="majorHAnsi"/>
          <w:color w:val="FFFFFF" w:themeColor="background1"/>
          <w:sz w:val="6"/>
          <w:szCs w:val="6"/>
        </w:rPr>
        <w:t xml:space="preserve"> </w:t>
      </w:r>
    </w:p>
    <w:p w14:paraId="544830BE" w14:textId="204B7BBA" w:rsidR="00993D40" w:rsidRPr="00FC77AC" w:rsidRDefault="00993D40" w:rsidP="00D35D92">
      <w:pPr>
        <w:pStyle w:val="ProductList-Body"/>
        <w:shd w:val="clear" w:color="auto" w:fill="00188F"/>
        <w:spacing w:after="900"/>
        <w:ind w:left="153" w:right="8640" w:hanging="153"/>
      </w:pPr>
      <w:r>
        <w:rPr>
          <w:rFonts w:asciiTheme="majorHAnsi" w:hAnsiTheme="majorHAnsi"/>
          <w:color w:val="FFFFFF" w:themeColor="background1"/>
          <w:sz w:val="32"/>
          <w:szCs w:val="32"/>
        </w:rPr>
        <w:tab/>
        <w:t>Multilicenční</w:t>
      </w:r>
      <w:bookmarkEnd w:id="0"/>
      <w:r>
        <w:rPr>
          <w:rFonts w:asciiTheme="majorHAnsi" w:hAnsiTheme="majorHAnsi"/>
          <w:color w:val="FFFFFF" w:themeColor="background1"/>
          <w:sz w:val="32"/>
          <w:szCs w:val="32"/>
        </w:rPr>
        <w:t xml:space="preserve"> program</w:t>
      </w:r>
    </w:p>
    <w:p w14:paraId="7082D943" w14:textId="77777777" w:rsidR="00993D40" w:rsidRPr="00FC77AC" w:rsidRDefault="00993D40" w:rsidP="00993D40">
      <w:pPr>
        <w:pStyle w:val="ProductList-Body"/>
        <w:shd w:val="clear" w:color="auto" w:fill="00188F"/>
        <w:ind w:right="8640"/>
      </w:pPr>
    </w:p>
    <w:p w14:paraId="66D5E349" w14:textId="77777777" w:rsidR="00993D40" w:rsidRPr="00610350" w:rsidRDefault="00993D40" w:rsidP="00993D40">
      <w:pPr>
        <w:pStyle w:val="ProductList-Body"/>
        <w:shd w:val="clear" w:color="auto" w:fill="0072C6"/>
        <w:ind w:right="1800"/>
        <w:rPr>
          <w:rFonts w:asciiTheme="majorHAnsi" w:hAnsiTheme="majorHAnsi"/>
          <w:color w:val="FFFFFF" w:themeColor="background1"/>
          <w:sz w:val="72"/>
          <w:szCs w:val="72"/>
          <w:lang w:val="en-US" w:eastAsia="en-US" w:bidi="ar-SA"/>
        </w:rPr>
      </w:pPr>
    </w:p>
    <w:p w14:paraId="367D62C7" w14:textId="77777777" w:rsidR="00993D40" w:rsidRPr="00610350" w:rsidRDefault="00993D40" w:rsidP="00993D40">
      <w:pPr>
        <w:pStyle w:val="ProductList-Body"/>
        <w:shd w:val="clear" w:color="auto" w:fill="0072C6"/>
        <w:tabs>
          <w:tab w:val="clear" w:pos="158"/>
          <w:tab w:val="left" w:pos="180"/>
        </w:tabs>
        <w:ind w:right="1800"/>
        <w:rPr>
          <w:rFonts w:asciiTheme="majorHAnsi" w:hAnsiTheme="majorHAnsi"/>
          <w:color w:val="FFFFFF" w:themeColor="background1"/>
          <w:sz w:val="72"/>
          <w:szCs w:val="72"/>
          <w:lang w:val="en-US" w:eastAsia="en-US" w:bidi="ar-SA"/>
        </w:rPr>
      </w:pPr>
    </w:p>
    <w:p w14:paraId="03433E6B" w14:textId="6325DBB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Dodatek k ochraně osobních údajů pro produkty a služby společnosti Microsoft</w:t>
      </w:r>
    </w:p>
    <w:p w14:paraId="45BE4558" w14:textId="66ABC0C4" w:rsidR="00993D40" w:rsidRPr="00FC77AC" w:rsidRDefault="001B5286" w:rsidP="00993D40">
      <w:pPr>
        <w:pStyle w:val="ProductList-Body"/>
        <w:shd w:val="clear" w:color="auto" w:fill="0072C6"/>
        <w:tabs>
          <w:tab w:val="clear" w:pos="158"/>
          <w:tab w:val="left" w:pos="360"/>
        </w:tabs>
        <w:ind w:right="1800"/>
      </w:pPr>
      <w:r>
        <w:rPr>
          <w:rFonts w:asciiTheme="majorHAnsi" w:hAnsiTheme="majorHAnsi"/>
          <w:color w:val="FFFFFF" w:themeColor="background1"/>
          <w:sz w:val="48"/>
          <w:szCs w:val="48"/>
        </w:rPr>
        <w:t xml:space="preserve">Poslední aktualizace: </w:t>
      </w:r>
      <w:r w:rsidR="00A93399">
        <w:rPr>
          <w:rFonts w:ascii="Calibri Light" w:eastAsia="Calibri" w:hAnsi="Calibri Light" w:cs="Arial"/>
          <w:color w:val="FFFFFF"/>
          <w:sz w:val="48"/>
          <w:szCs w:val="48"/>
        </w:rPr>
        <w:t>2. ledna 2024</w:t>
      </w:r>
    </w:p>
    <w:p w14:paraId="1AEFD08B" w14:textId="77777777" w:rsidR="0027140C" w:rsidRPr="00FC77AC" w:rsidRDefault="0027140C" w:rsidP="00993D40">
      <w:pPr>
        <w:pStyle w:val="ProductList-Body"/>
        <w:shd w:val="clear" w:color="auto" w:fill="0072C6"/>
        <w:tabs>
          <w:tab w:val="clear" w:pos="158"/>
          <w:tab w:val="left" w:pos="360"/>
        </w:tabs>
        <w:ind w:right="1800"/>
      </w:pPr>
    </w:p>
    <w:p w14:paraId="0799FC63" w14:textId="03472AC7" w:rsidR="00993D40" w:rsidRPr="00FC77AC" w:rsidRDefault="00993D40" w:rsidP="00993D40">
      <w:pPr>
        <w:pStyle w:val="ProductList-Body"/>
        <w:shd w:val="clear" w:color="auto" w:fill="0072C6"/>
        <w:tabs>
          <w:tab w:val="clear" w:pos="158"/>
          <w:tab w:val="left" w:pos="360"/>
        </w:tabs>
        <w:ind w:right="1800"/>
      </w:pPr>
    </w:p>
    <w:p w14:paraId="415B1CA0" w14:textId="77777777" w:rsidR="00F710E5" w:rsidRPr="00CB5258" w:rsidRDefault="00F710E5" w:rsidP="00993D40">
      <w:pPr>
        <w:pStyle w:val="ProductList-Body"/>
        <w:shd w:val="clear" w:color="auto" w:fill="0072C6"/>
        <w:tabs>
          <w:tab w:val="clear" w:pos="158"/>
          <w:tab w:val="left" w:pos="360"/>
        </w:tabs>
        <w:ind w:right="1800"/>
        <w:rPr>
          <w:rFonts w:asciiTheme="majorHAnsi" w:hAnsiTheme="majorHAnsi"/>
          <w:color w:val="FFFFFF" w:themeColor="background1"/>
          <w:sz w:val="48"/>
          <w:szCs w:val="48"/>
          <w:lang w:eastAsia="en-US" w:bidi="ar-SA"/>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944793">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944793">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Obsah</w:t>
      </w:r>
    </w:p>
    <w:bookmarkEnd w:id="1"/>
    <w:p w14:paraId="333C2390" w14:textId="31EFF674" w:rsidR="00AA0850"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1636" w:history="1">
        <w:r w:rsidR="00AA0850" w:rsidRPr="002B08D8">
          <w:rPr>
            <w:rStyle w:val="Hyperlink"/>
            <w:noProof/>
          </w:rPr>
          <w:t>Úvod</w:t>
        </w:r>
        <w:r w:rsidR="00AA0850">
          <w:rPr>
            <w:noProof/>
            <w:webHidden/>
          </w:rPr>
          <w:tab/>
        </w:r>
        <w:r w:rsidR="00AA0850">
          <w:rPr>
            <w:noProof/>
            <w:webHidden/>
          </w:rPr>
          <w:fldChar w:fldCharType="begin"/>
        </w:r>
        <w:r w:rsidR="00AA0850">
          <w:rPr>
            <w:noProof/>
            <w:webHidden/>
          </w:rPr>
          <w:instrText xml:space="preserve"> PAGEREF _Toc155361636 \h </w:instrText>
        </w:r>
        <w:r w:rsidR="00AA0850">
          <w:rPr>
            <w:noProof/>
            <w:webHidden/>
          </w:rPr>
        </w:r>
        <w:r w:rsidR="00AA0850">
          <w:rPr>
            <w:noProof/>
            <w:webHidden/>
          </w:rPr>
          <w:fldChar w:fldCharType="separate"/>
        </w:r>
        <w:r w:rsidR="00AA0850">
          <w:rPr>
            <w:noProof/>
            <w:webHidden/>
          </w:rPr>
          <w:t>3</w:t>
        </w:r>
        <w:r w:rsidR="00AA0850">
          <w:rPr>
            <w:noProof/>
            <w:webHidden/>
          </w:rPr>
          <w:fldChar w:fldCharType="end"/>
        </w:r>
      </w:hyperlink>
    </w:p>
    <w:p w14:paraId="252D20BC" w14:textId="3CA28329"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37" w:history="1">
        <w:r w:rsidR="00AA0850" w:rsidRPr="002B08D8">
          <w:rPr>
            <w:rStyle w:val="Hyperlink"/>
            <w:noProof/>
          </w:rPr>
          <w:t>Příslušné podmínky DPA a aktualizace</w:t>
        </w:r>
        <w:r w:rsidR="00AA0850">
          <w:rPr>
            <w:noProof/>
            <w:webHidden/>
          </w:rPr>
          <w:tab/>
        </w:r>
        <w:r w:rsidR="00AA0850">
          <w:rPr>
            <w:noProof/>
            <w:webHidden/>
          </w:rPr>
          <w:fldChar w:fldCharType="begin"/>
        </w:r>
        <w:r w:rsidR="00AA0850">
          <w:rPr>
            <w:noProof/>
            <w:webHidden/>
          </w:rPr>
          <w:instrText xml:space="preserve"> PAGEREF _Toc155361637 \h </w:instrText>
        </w:r>
        <w:r w:rsidR="00AA0850">
          <w:rPr>
            <w:noProof/>
            <w:webHidden/>
          </w:rPr>
        </w:r>
        <w:r w:rsidR="00AA0850">
          <w:rPr>
            <w:noProof/>
            <w:webHidden/>
          </w:rPr>
          <w:fldChar w:fldCharType="separate"/>
        </w:r>
        <w:r w:rsidR="00AA0850">
          <w:rPr>
            <w:noProof/>
            <w:webHidden/>
          </w:rPr>
          <w:t>3</w:t>
        </w:r>
        <w:r w:rsidR="00AA0850">
          <w:rPr>
            <w:noProof/>
            <w:webHidden/>
          </w:rPr>
          <w:fldChar w:fldCharType="end"/>
        </w:r>
      </w:hyperlink>
    </w:p>
    <w:p w14:paraId="4F4D8278" w14:textId="74D02286"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38" w:history="1">
        <w:r w:rsidR="00AA0850" w:rsidRPr="002B08D8">
          <w:rPr>
            <w:rStyle w:val="Hyperlink"/>
            <w:noProof/>
          </w:rPr>
          <w:t>Elektronická sdělení</w:t>
        </w:r>
        <w:r w:rsidR="00AA0850">
          <w:rPr>
            <w:noProof/>
            <w:webHidden/>
          </w:rPr>
          <w:tab/>
        </w:r>
        <w:r w:rsidR="00AA0850">
          <w:rPr>
            <w:noProof/>
            <w:webHidden/>
          </w:rPr>
          <w:fldChar w:fldCharType="begin"/>
        </w:r>
        <w:r w:rsidR="00AA0850">
          <w:rPr>
            <w:noProof/>
            <w:webHidden/>
          </w:rPr>
          <w:instrText xml:space="preserve"> PAGEREF _Toc155361638 \h </w:instrText>
        </w:r>
        <w:r w:rsidR="00AA0850">
          <w:rPr>
            <w:noProof/>
            <w:webHidden/>
          </w:rPr>
        </w:r>
        <w:r w:rsidR="00AA0850">
          <w:rPr>
            <w:noProof/>
            <w:webHidden/>
          </w:rPr>
          <w:fldChar w:fldCharType="separate"/>
        </w:r>
        <w:r w:rsidR="00AA0850">
          <w:rPr>
            <w:noProof/>
            <w:webHidden/>
          </w:rPr>
          <w:t>3</w:t>
        </w:r>
        <w:r w:rsidR="00AA0850">
          <w:rPr>
            <w:noProof/>
            <w:webHidden/>
          </w:rPr>
          <w:fldChar w:fldCharType="end"/>
        </w:r>
      </w:hyperlink>
    </w:p>
    <w:p w14:paraId="6B931BF2" w14:textId="35C51E73"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39" w:history="1">
        <w:r w:rsidR="00AA0850" w:rsidRPr="002B08D8">
          <w:rPr>
            <w:rStyle w:val="Hyperlink"/>
            <w:noProof/>
          </w:rPr>
          <w:t>Předchozí verze</w:t>
        </w:r>
        <w:r w:rsidR="00AA0850">
          <w:rPr>
            <w:noProof/>
            <w:webHidden/>
          </w:rPr>
          <w:tab/>
        </w:r>
        <w:r w:rsidR="00AA0850">
          <w:rPr>
            <w:noProof/>
            <w:webHidden/>
          </w:rPr>
          <w:fldChar w:fldCharType="begin"/>
        </w:r>
        <w:r w:rsidR="00AA0850">
          <w:rPr>
            <w:noProof/>
            <w:webHidden/>
          </w:rPr>
          <w:instrText xml:space="preserve"> PAGEREF _Toc155361639 \h </w:instrText>
        </w:r>
        <w:r w:rsidR="00AA0850">
          <w:rPr>
            <w:noProof/>
            <w:webHidden/>
          </w:rPr>
        </w:r>
        <w:r w:rsidR="00AA0850">
          <w:rPr>
            <w:noProof/>
            <w:webHidden/>
          </w:rPr>
          <w:fldChar w:fldCharType="separate"/>
        </w:r>
        <w:r w:rsidR="00AA0850">
          <w:rPr>
            <w:noProof/>
            <w:webHidden/>
          </w:rPr>
          <w:t>3</w:t>
        </w:r>
        <w:r w:rsidR="00AA0850">
          <w:rPr>
            <w:noProof/>
            <w:webHidden/>
          </w:rPr>
          <w:fldChar w:fldCharType="end"/>
        </w:r>
      </w:hyperlink>
    </w:p>
    <w:p w14:paraId="05A3F167" w14:textId="36B00DA7" w:rsidR="00AA0850" w:rsidRDefault="008F4E48">
      <w:pPr>
        <w:pStyle w:val="TOC1"/>
        <w:rPr>
          <w:rFonts w:eastAsiaTheme="minorEastAsia"/>
          <w:b w:val="0"/>
          <w:caps w:val="0"/>
          <w:noProof/>
          <w:kern w:val="2"/>
          <w:sz w:val="24"/>
          <w:szCs w:val="24"/>
          <w:lang w:val="en-US" w:eastAsia="en-US" w:bidi="ar-SA"/>
          <w14:ligatures w14:val="standardContextual"/>
        </w:rPr>
      </w:pPr>
      <w:hyperlink w:anchor="_Toc155361640" w:history="1">
        <w:r w:rsidR="00AA0850" w:rsidRPr="002B08D8">
          <w:rPr>
            <w:rStyle w:val="Hyperlink"/>
            <w:noProof/>
          </w:rPr>
          <w:t>Definice</w:t>
        </w:r>
        <w:r w:rsidR="00AA0850">
          <w:rPr>
            <w:noProof/>
            <w:webHidden/>
          </w:rPr>
          <w:tab/>
        </w:r>
        <w:r w:rsidR="00AA0850">
          <w:rPr>
            <w:noProof/>
            <w:webHidden/>
          </w:rPr>
          <w:fldChar w:fldCharType="begin"/>
        </w:r>
        <w:r w:rsidR="00AA0850">
          <w:rPr>
            <w:noProof/>
            <w:webHidden/>
          </w:rPr>
          <w:instrText xml:space="preserve"> PAGEREF _Toc155361640 \h </w:instrText>
        </w:r>
        <w:r w:rsidR="00AA0850">
          <w:rPr>
            <w:noProof/>
            <w:webHidden/>
          </w:rPr>
        </w:r>
        <w:r w:rsidR="00AA0850">
          <w:rPr>
            <w:noProof/>
            <w:webHidden/>
          </w:rPr>
          <w:fldChar w:fldCharType="separate"/>
        </w:r>
        <w:r w:rsidR="00AA0850">
          <w:rPr>
            <w:noProof/>
            <w:webHidden/>
          </w:rPr>
          <w:t>4</w:t>
        </w:r>
        <w:r w:rsidR="00AA0850">
          <w:rPr>
            <w:noProof/>
            <w:webHidden/>
          </w:rPr>
          <w:fldChar w:fldCharType="end"/>
        </w:r>
      </w:hyperlink>
    </w:p>
    <w:p w14:paraId="7D70B1D7" w14:textId="4C49C38E" w:rsidR="00AA0850" w:rsidRDefault="008F4E48">
      <w:pPr>
        <w:pStyle w:val="TOC1"/>
        <w:rPr>
          <w:rFonts w:eastAsiaTheme="minorEastAsia"/>
          <w:b w:val="0"/>
          <w:caps w:val="0"/>
          <w:noProof/>
          <w:kern w:val="2"/>
          <w:sz w:val="24"/>
          <w:szCs w:val="24"/>
          <w:lang w:val="en-US" w:eastAsia="en-US" w:bidi="ar-SA"/>
          <w14:ligatures w14:val="standardContextual"/>
        </w:rPr>
      </w:pPr>
      <w:hyperlink w:anchor="_Toc155361641" w:history="1">
        <w:r w:rsidR="00AA0850" w:rsidRPr="002B08D8">
          <w:rPr>
            <w:rStyle w:val="Hyperlink"/>
            <w:noProof/>
          </w:rPr>
          <w:t>Obecné podmínky</w:t>
        </w:r>
        <w:r w:rsidR="00AA0850">
          <w:rPr>
            <w:noProof/>
            <w:webHidden/>
          </w:rPr>
          <w:tab/>
        </w:r>
        <w:r w:rsidR="00AA0850">
          <w:rPr>
            <w:noProof/>
            <w:webHidden/>
          </w:rPr>
          <w:fldChar w:fldCharType="begin"/>
        </w:r>
        <w:r w:rsidR="00AA0850">
          <w:rPr>
            <w:noProof/>
            <w:webHidden/>
          </w:rPr>
          <w:instrText xml:space="preserve"> PAGEREF _Toc155361641 \h </w:instrText>
        </w:r>
        <w:r w:rsidR="00AA0850">
          <w:rPr>
            <w:noProof/>
            <w:webHidden/>
          </w:rPr>
        </w:r>
        <w:r w:rsidR="00AA0850">
          <w:rPr>
            <w:noProof/>
            <w:webHidden/>
          </w:rPr>
          <w:fldChar w:fldCharType="separate"/>
        </w:r>
        <w:r w:rsidR="00AA0850">
          <w:rPr>
            <w:noProof/>
            <w:webHidden/>
          </w:rPr>
          <w:t>5</w:t>
        </w:r>
        <w:r w:rsidR="00AA0850">
          <w:rPr>
            <w:noProof/>
            <w:webHidden/>
          </w:rPr>
          <w:fldChar w:fldCharType="end"/>
        </w:r>
      </w:hyperlink>
    </w:p>
    <w:p w14:paraId="67637280" w14:textId="43FFA28A"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42" w:history="1">
        <w:r w:rsidR="00AA0850" w:rsidRPr="002B08D8">
          <w:rPr>
            <w:rStyle w:val="Hyperlink"/>
            <w:noProof/>
          </w:rPr>
          <w:t>Dodržování zákonů</w:t>
        </w:r>
        <w:r w:rsidR="00AA0850">
          <w:rPr>
            <w:noProof/>
            <w:webHidden/>
          </w:rPr>
          <w:tab/>
        </w:r>
        <w:r w:rsidR="00AA0850">
          <w:rPr>
            <w:noProof/>
            <w:webHidden/>
          </w:rPr>
          <w:fldChar w:fldCharType="begin"/>
        </w:r>
        <w:r w:rsidR="00AA0850">
          <w:rPr>
            <w:noProof/>
            <w:webHidden/>
          </w:rPr>
          <w:instrText xml:space="preserve"> PAGEREF _Toc155361642 \h </w:instrText>
        </w:r>
        <w:r w:rsidR="00AA0850">
          <w:rPr>
            <w:noProof/>
            <w:webHidden/>
          </w:rPr>
        </w:r>
        <w:r w:rsidR="00AA0850">
          <w:rPr>
            <w:noProof/>
            <w:webHidden/>
          </w:rPr>
          <w:fldChar w:fldCharType="separate"/>
        </w:r>
        <w:r w:rsidR="00AA0850">
          <w:rPr>
            <w:noProof/>
            <w:webHidden/>
          </w:rPr>
          <w:t>5</w:t>
        </w:r>
        <w:r w:rsidR="00AA0850">
          <w:rPr>
            <w:noProof/>
            <w:webHidden/>
          </w:rPr>
          <w:fldChar w:fldCharType="end"/>
        </w:r>
      </w:hyperlink>
    </w:p>
    <w:p w14:paraId="6D2C79D4" w14:textId="0F5634BB" w:rsidR="00AA0850" w:rsidRDefault="008F4E48">
      <w:pPr>
        <w:pStyle w:val="TOC1"/>
        <w:rPr>
          <w:rFonts w:eastAsiaTheme="minorEastAsia"/>
          <w:b w:val="0"/>
          <w:caps w:val="0"/>
          <w:noProof/>
          <w:kern w:val="2"/>
          <w:sz w:val="24"/>
          <w:szCs w:val="24"/>
          <w:lang w:val="en-US" w:eastAsia="en-US" w:bidi="ar-SA"/>
          <w14:ligatures w14:val="standardContextual"/>
        </w:rPr>
      </w:pPr>
      <w:hyperlink w:anchor="_Toc155361643" w:history="1">
        <w:r w:rsidR="00AA0850" w:rsidRPr="002B08D8">
          <w:rPr>
            <w:rStyle w:val="Hyperlink"/>
            <w:noProof/>
          </w:rPr>
          <w:t>Podmínky ochrany údajů</w:t>
        </w:r>
        <w:r w:rsidR="00AA0850">
          <w:rPr>
            <w:noProof/>
            <w:webHidden/>
          </w:rPr>
          <w:tab/>
        </w:r>
        <w:r w:rsidR="00AA0850">
          <w:rPr>
            <w:noProof/>
            <w:webHidden/>
          </w:rPr>
          <w:fldChar w:fldCharType="begin"/>
        </w:r>
        <w:r w:rsidR="00AA0850">
          <w:rPr>
            <w:noProof/>
            <w:webHidden/>
          </w:rPr>
          <w:instrText xml:space="preserve"> PAGEREF _Toc155361643 \h </w:instrText>
        </w:r>
        <w:r w:rsidR="00AA0850">
          <w:rPr>
            <w:noProof/>
            <w:webHidden/>
          </w:rPr>
        </w:r>
        <w:r w:rsidR="00AA0850">
          <w:rPr>
            <w:noProof/>
            <w:webHidden/>
          </w:rPr>
          <w:fldChar w:fldCharType="separate"/>
        </w:r>
        <w:r w:rsidR="00AA0850">
          <w:rPr>
            <w:noProof/>
            <w:webHidden/>
          </w:rPr>
          <w:t>5</w:t>
        </w:r>
        <w:r w:rsidR="00AA0850">
          <w:rPr>
            <w:noProof/>
            <w:webHidden/>
          </w:rPr>
          <w:fldChar w:fldCharType="end"/>
        </w:r>
      </w:hyperlink>
    </w:p>
    <w:p w14:paraId="5E4AB858" w14:textId="2E74AE0B"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44" w:history="1">
        <w:r w:rsidR="00AA0850" w:rsidRPr="002B08D8">
          <w:rPr>
            <w:rStyle w:val="Hyperlink"/>
            <w:noProof/>
          </w:rPr>
          <w:t>Rozsah</w:t>
        </w:r>
        <w:r w:rsidR="00AA0850">
          <w:rPr>
            <w:noProof/>
            <w:webHidden/>
          </w:rPr>
          <w:tab/>
        </w:r>
        <w:r w:rsidR="00AA0850">
          <w:rPr>
            <w:noProof/>
            <w:webHidden/>
          </w:rPr>
          <w:fldChar w:fldCharType="begin"/>
        </w:r>
        <w:r w:rsidR="00AA0850">
          <w:rPr>
            <w:noProof/>
            <w:webHidden/>
          </w:rPr>
          <w:instrText xml:space="preserve"> PAGEREF _Toc155361644 \h </w:instrText>
        </w:r>
        <w:r w:rsidR="00AA0850">
          <w:rPr>
            <w:noProof/>
            <w:webHidden/>
          </w:rPr>
        </w:r>
        <w:r w:rsidR="00AA0850">
          <w:rPr>
            <w:noProof/>
            <w:webHidden/>
          </w:rPr>
          <w:fldChar w:fldCharType="separate"/>
        </w:r>
        <w:r w:rsidR="00AA0850">
          <w:rPr>
            <w:noProof/>
            <w:webHidden/>
          </w:rPr>
          <w:t>5</w:t>
        </w:r>
        <w:r w:rsidR="00AA0850">
          <w:rPr>
            <w:noProof/>
            <w:webHidden/>
          </w:rPr>
          <w:fldChar w:fldCharType="end"/>
        </w:r>
      </w:hyperlink>
    </w:p>
    <w:p w14:paraId="738EEB65" w14:textId="51B9919A"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45" w:history="1">
        <w:r w:rsidR="00AA0850" w:rsidRPr="002B08D8">
          <w:rPr>
            <w:rStyle w:val="Hyperlink"/>
            <w:noProof/>
          </w:rPr>
          <w:t>Povaha zpracování údajů; vlastnictví</w:t>
        </w:r>
        <w:r w:rsidR="00AA0850">
          <w:rPr>
            <w:noProof/>
            <w:webHidden/>
          </w:rPr>
          <w:tab/>
        </w:r>
        <w:r w:rsidR="00AA0850">
          <w:rPr>
            <w:noProof/>
            <w:webHidden/>
          </w:rPr>
          <w:fldChar w:fldCharType="begin"/>
        </w:r>
        <w:r w:rsidR="00AA0850">
          <w:rPr>
            <w:noProof/>
            <w:webHidden/>
          </w:rPr>
          <w:instrText xml:space="preserve"> PAGEREF _Toc155361645 \h </w:instrText>
        </w:r>
        <w:r w:rsidR="00AA0850">
          <w:rPr>
            <w:noProof/>
            <w:webHidden/>
          </w:rPr>
        </w:r>
        <w:r w:rsidR="00AA0850">
          <w:rPr>
            <w:noProof/>
            <w:webHidden/>
          </w:rPr>
          <w:fldChar w:fldCharType="separate"/>
        </w:r>
        <w:r w:rsidR="00AA0850">
          <w:rPr>
            <w:noProof/>
            <w:webHidden/>
          </w:rPr>
          <w:t>5</w:t>
        </w:r>
        <w:r w:rsidR="00AA0850">
          <w:rPr>
            <w:noProof/>
            <w:webHidden/>
          </w:rPr>
          <w:fldChar w:fldCharType="end"/>
        </w:r>
      </w:hyperlink>
    </w:p>
    <w:p w14:paraId="4CE98351" w14:textId="35A170D8"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46" w:history="1">
        <w:r w:rsidR="00AA0850" w:rsidRPr="002B08D8">
          <w:rPr>
            <w:rStyle w:val="Hyperlink"/>
            <w:noProof/>
          </w:rPr>
          <w:t>Předávání zpracovaných dat</w:t>
        </w:r>
        <w:r w:rsidR="00AA0850">
          <w:rPr>
            <w:noProof/>
            <w:webHidden/>
          </w:rPr>
          <w:tab/>
        </w:r>
        <w:r w:rsidR="00AA0850">
          <w:rPr>
            <w:noProof/>
            <w:webHidden/>
          </w:rPr>
          <w:fldChar w:fldCharType="begin"/>
        </w:r>
        <w:r w:rsidR="00AA0850">
          <w:rPr>
            <w:noProof/>
            <w:webHidden/>
          </w:rPr>
          <w:instrText xml:space="preserve"> PAGEREF _Toc155361646 \h </w:instrText>
        </w:r>
        <w:r w:rsidR="00AA0850">
          <w:rPr>
            <w:noProof/>
            <w:webHidden/>
          </w:rPr>
        </w:r>
        <w:r w:rsidR="00AA0850">
          <w:rPr>
            <w:noProof/>
            <w:webHidden/>
          </w:rPr>
          <w:fldChar w:fldCharType="separate"/>
        </w:r>
        <w:r w:rsidR="00AA0850">
          <w:rPr>
            <w:noProof/>
            <w:webHidden/>
          </w:rPr>
          <w:t>6</w:t>
        </w:r>
        <w:r w:rsidR="00AA0850">
          <w:rPr>
            <w:noProof/>
            <w:webHidden/>
          </w:rPr>
          <w:fldChar w:fldCharType="end"/>
        </w:r>
      </w:hyperlink>
    </w:p>
    <w:p w14:paraId="355F9D8F" w14:textId="2852F7F3"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47" w:history="1">
        <w:r w:rsidR="00AA0850" w:rsidRPr="002B08D8">
          <w:rPr>
            <w:rStyle w:val="Hyperlink"/>
            <w:noProof/>
          </w:rPr>
          <w:t>Zpracování osobních údajů; GDPR</w:t>
        </w:r>
        <w:r w:rsidR="00AA0850">
          <w:rPr>
            <w:noProof/>
            <w:webHidden/>
          </w:rPr>
          <w:tab/>
        </w:r>
        <w:r w:rsidR="00AA0850">
          <w:rPr>
            <w:noProof/>
            <w:webHidden/>
          </w:rPr>
          <w:fldChar w:fldCharType="begin"/>
        </w:r>
        <w:r w:rsidR="00AA0850">
          <w:rPr>
            <w:noProof/>
            <w:webHidden/>
          </w:rPr>
          <w:instrText xml:space="preserve"> PAGEREF _Toc155361647 \h </w:instrText>
        </w:r>
        <w:r w:rsidR="00AA0850">
          <w:rPr>
            <w:noProof/>
            <w:webHidden/>
          </w:rPr>
        </w:r>
        <w:r w:rsidR="00AA0850">
          <w:rPr>
            <w:noProof/>
            <w:webHidden/>
          </w:rPr>
          <w:fldChar w:fldCharType="separate"/>
        </w:r>
        <w:r w:rsidR="00AA0850">
          <w:rPr>
            <w:noProof/>
            <w:webHidden/>
          </w:rPr>
          <w:t>7</w:t>
        </w:r>
        <w:r w:rsidR="00AA0850">
          <w:rPr>
            <w:noProof/>
            <w:webHidden/>
          </w:rPr>
          <w:fldChar w:fldCharType="end"/>
        </w:r>
      </w:hyperlink>
    </w:p>
    <w:p w14:paraId="302C3657" w14:textId="31415E9B"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48" w:history="1">
        <w:r w:rsidR="00AA0850" w:rsidRPr="002B08D8">
          <w:rPr>
            <w:rStyle w:val="Hyperlink"/>
            <w:noProof/>
          </w:rPr>
          <w:t>Zabezpečení dat</w:t>
        </w:r>
        <w:r w:rsidR="00AA0850">
          <w:rPr>
            <w:noProof/>
            <w:webHidden/>
          </w:rPr>
          <w:tab/>
        </w:r>
        <w:r w:rsidR="00AA0850">
          <w:rPr>
            <w:noProof/>
            <w:webHidden/>
          </w:rPr>
          <w:fldChar w:fldCharType="begin"/>
        </w:r>
        <w:r w:rsidR="00AA0850">
          <w:rPr>
            <w:noProof/>
            <w:webHidden/>
          </w:rPr>
          <w:instrText xml:space="preserve"> PAGEREF _Toc155361648 \h </w:instrText>
        </w:r>
        <w:r w:rsidR="00AA0850">
          <w:rPr>
            <w:noProof/>
            <w:webHidden/>
          </w:rPr>
        </w:r>
        <w:r w:rsidR="00AA0850">
          <w:rPr>
            <w:noProof/>
            <w:webHidden/>
          </w:rPr>
          <w:fldChar w:fldCharType="separate"/>
        </w:r>
        <w:r w:rsidR="00AA0850">
          <w:rPr>
            <w:noProof/>
            <w:webHidden/>
          </w:rPr>
          <w:t>8</w:t>
        </w:r>
        <w:r w:rsidR="00AA0850">
          <w:rPr>
            <w:noProof/>
            <w:webHidden/>
          </w:rPr>
          <w:fldChar w:fldCharType="end"/>
        </w:r>
      </w:hyperlink>
    </w:p>
    <w:p w14:paraId="2B2D74B5" w14:textId="14A1B97B"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49" w:history="1">
        <w:r w:rsidR="00AA0850" w:rsidRPr="002B08D8">
          <w:rPr>
            <w:rStyle w:val="Hyperlink"/>
            <w:noProof/>
          </w:rPr>
          <w:t>Oznámení incidentu zabezpečení</w:t>
        </w:r>
        <w:r w:rsidR="00AA0850">
          <w:rPr>
            <w:noProof/>
            <w:webHidden/>
          </w:rPr>
          <w:tab/>
        </w:r>
        <w:r w:rsidR="00AA0850">
          <w:rPr>
            <w:noProof/>
            <w:webHidden/>
          </w:rPr>
          <w:fldChar w:fldCharType="begin"/>
        </w:r>
        <w:r w:rsidR="00AA0850">
          <w:rPr>
            <w:noProof/>
            <w:webHidden/>
          </w:rPr>
          <w:instrText xml:space="preserve"> PAGEREF _Toc155361649 \h </w:instrText>
        </w:r>
        <w:r w:rsidR="00AA0850">
          <w:rPr>
            <w:noProof/>
            <w:webHidden/>
          </w:rPr>
        </w:r>
        <w:r w:rsidR="00AA0850">
          <w:rPr>
            <w:noProof/>
            <w:webHidden/>
          </w:rPr>
          <w:fldChar w:fldCharType="separate"/>
        </w:r>
        <w:r w:rsidR="00AA0850">
          <w:rPr>
            <w:noProof/>
            <w:webHidden/>
          </w:rPr>
          <w:t>9</w:t>
        </w:r>
        <w:r w:rsidR="00AA0850">
          <w:rPr>
            <w:noProof/>
            <w:webHidden/>
          </w:rPr>
          <w:fldChar w:fldCharType="end"/>
        </w:r>
      </w:hyperlink>
    </w:p>
    <w:p w14:paraId="09E31A13" w14:textId="271D95F0"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50" w:history="1">
        <w:r w:rsidR="00AA0850" w:rsidRPr="002B08D8">
          <w:rPr>
            <w:rStyle w:val="Hyperlink"/>
            <w:noProof/>
          </w:rPr>
          <w:t>Přenosy a umístění dat</w:t>
        </w:r>
        <w:r w:rsidR="00AA0850">
          <w:rPr>
            <w:noProof/>
            <w:webHidden/>
          </w:rPr>
          <w:tab/>
        </w:r>
        <w:r w:rsidR="00AA0850">
          <w:rPr>
            <w:noProof/>
            <w:webHidden/>
          </w:rPr>
          <w:fldChar w:fldCharType="begin"/>
        </w:r>
        <w:r w:rsidR="00AA0850">
          <w:rPr>
            <w:noProof/>
            <w:webHidden/>
          </w:rPr>
          <w:instrText xml:space="preserve"> PAGEREF _Toc155361650 \h </w:instrText>
        </w:r>
        <w:r w:rsidR="00AA0850">
          <w:rPr>
            <w:noProof/>
            <w:webHidden/>
          </w:rPr>
        </w:r>
        <w:r w:rsidR="00AA0850">
          <w:rPr>
            <w:noProof/>
            <w:webHidden/>
          </w:rPr>
          <w:fldChar w:fldCharType="separate"/>
        </w:r>
        <w:r w:rsidR="00AA0850">
          <w:rPr>
            <w:noProof/>
            <w:webHidden/>
          </w:rPr>
          <w:t>10</w:t>
        </w:r>
        <w:r w:rsidR="00AA0850">
          <w:rPr>
            <w:noProof/>
            <w:webHidden/>
          </w:rPr>
          <w:fldChar w:fldCharType="end"/>
        </w:r>
      </w:hyperlink>
    </w:p>
    <w:p w14:paraId="686C07F7" w14:textId="2F46F29D"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51" w:history="1">
        <w:r w:rsidR="00AA0850" w:rsidRPr="002B08D8">
          <w:rPr>
            <w:rStyle w:val="Hyperlink"/>
            <w:noProof/>
          </w:rPr>
          <w:t>Uchovávání a odstraňování dat</w:t>
        </w:r>
        <w:r w:rsidR="00AA0850">
          <w:rPr>
            <w:noProof/>
            <w:webHidden/>
          </w:rPr>
          <w:tab/>
        </w:r>
        <w:r w:rsidR="00AA0850">
          <w:rPr>
            <w:noProof/>
            <w:webHidden/>
          </w:rPr>
          <w:fldChar w:fldCharType="begin"/>
        </w:r>
        <w:r w:rsidR="00AA0850">
          <w:rPr>
            <w:noProof/>
            <w:webHidden/>
          </w:rPr>
          <w:instrText xml:space="preserve"> PAGEREF _Toc155361651 \h </w:instrText>
        </w:r>
        <w:r w:rsidR="00AA0850">
          <w:rPr>
            <w:noProof/>
            <w:webHidden/>
          </w:rPr>
        </w:r>
        <w:r w:rsidR="00AA0850">
          <w:rPr>
            <w:noProof/>
            <w:webHidden/>
          </w:rPr>
          <w:fldChar w:fldCharType="separate"/>
        </w:r>
        <w:r w:rsidR="00AA0850">
          <w:rPr>
            <w:noProof/>
            <w:webHidden/>
          </w:rPr>
          <w:t>10</w:t>
        </w:r>
        <w:r w:rsidR="00AA0850">
          <w:rPr>
            <w:noProof/>
            <w:webHidden/>
          </w:rPr>
          <w:fldChar w:fldCharType="end"/>
        </w:r>
      </w:hyperlink>
    </w:p>
    <w:p w14:paraId="137A905C" w14:textId="28BC93D8"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52" w:history="1">
        <w:r w:rsidR="00AA0850" w:rsidRPr="002B08D8">
          <w:rPr>
            <w:rStyle w:val="Hyperlink"/>
            <w:noProof/>
          </w:rPr>
          <w:t>Závazek důvěrnosti zpracovatele</w:t>
        </w:r>
        <w:r w:rsidR="00AA0850">
          <w:rPr>
            <w:noProof/>
            <w:webHidden/>
          </w:rPr>
          <w:tab/>
        </w:r>
        <w:r w:rsidR="00AA0850">
          <w:rPr>
            <w:noProof/>
            <w:webHidden/>
          </w:rPr>
          <w:fldChar w:fldCharType="begin"/>
        </w:r>
        <w:r w:rsidR="00AA0850">
          <w:rPr>
            <w:noProof/>
            <w:webHidden/>
          </w:rPr>
          <w:instrText xml:space="preserve"> PAGEREF _Toc155361652 \h </w:instrText>
        </w:r>
        <w:r w:rsidR="00AA0850">
          <w:rPr>
            <w:noProof/>
            <w:webHidden/>
          </w:rPr>
        </w:r>
        <w:r w:rsidR="00AA0850">
          <w:rPr>
            <w:noProof/>
            <w:webHidden/>
          </w:rPr>
          <w:fldChar w:fldCharType="separate"/>
        </w:r>
        <w:r w:rsidR="00AA0850">
          <w:rPr>
            <w:noProof/>
            <w:webHidden/>
          </w:rPr>
          <w:t>10</w:t>
        </w:r>
        <w:r w:rsidR="00AA0850">
          <w:rPr>
            <w:noProof/>
            <w:webHidden/>
          </w:rPr>
          <w:fldChar w:fldCharType="end"/>
        </w:r>
      </w:hyperlink>
    </w:p>
    <w:p w14:paraId="6000D60A" w14:textId="04439336"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53" w:history="1">
        <w:r w:rsidR="00AA0850" w:rsidRPr="002B08D8">
          <w:rPr>
            <w:rStyle w:val="Hyperlink"/>
            <w:noProof/>
          </w:rPr>
          <w:t>Oznamování a řízení použití na straně dalších zpracovatelů</w:t>
        </w:r>
        <w:r w:rsidR="00AA0850">
          <w:rPr>
            <w:noProof/>
            <w:webHidden/>
          </w:rPr>
          <w:tab/>
        </w:r>
        <w:r w:rsidR="00AA0850">
          <w:rPr>
            <w:noProof/>
            <w:webHidden/>
          </w:rPr>
          <w:fldChar w:fldCharType="begin"/>
        </w:r>
        <w:r w:rsidR="00AA0850">
          <w:rPr>
            <w:noProof/>
            <w:webHidden/>
          </w:rPr>
          <w:instrText xml:space="preserve"> PAGEREF _Toc155361653 \h </w:instrText>
        </w:r>
        <w:r w:rsidR="00AA0850">
          <w:rPr>
            <w:noProof/>
            <w:webHidden/>
          </w:rPr>
        </w:r>
        <w:r w:rsidR="00AA0850">
          <w:rPr>
            <w:noProof/>
            <w:webHidden/>
          </w:rPr>
          <w:fldChar w:fldCharType="separate"/>
        </w:r>
        <w:r w:rsidR="00AA0850">
          <w:rPr>
            <w:noProof/>
            <w:webHidden/>
          </w:rPr>
          <w:t>11</w:t>
        </w:r>
        <w:r w:rsidR="00AA0850">
          <w:rPr>
            <w:noProof/>
            <w:webHidden/>
          </w:rPr>
          <w:fldChar w:fldCharType="end"/>
        </w:r>
      </w:hyperlink>
    </w:p>
    <w:p w14:paraId="1B201574" w14:textId="6FA2243A"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54" w:history="1">
        <w:r w:rsidR="00AA0850" w:rsidRPr="002B08D8">
          <w:rPr>
            <w:rStyle w:val="Hyperlink"/>
            <w:noProof/>
          </w:rPr>
          <w:t>Vzdělávací instituce</w:t>
        </w:r>
        <w:r w:rsidR="00AA0850">
          <w:rPr>
            <w:noProof/>
            <w:webHidden/>
          </w:rPr>
          <w:tab/>
        </w:r>
        <w:r w:rsidR="00AA0850">
          <w:rPr>
            <w:noProof/>
            <w:webHidden/>
          </w:rPr>
          <w:fldChar w:fldCharType="begin"/>
        </w:r>
        <w:r w:rsidR="00AA0850">
          <w:rPr>
            <w:noProof/>
            <w:webHidden/>
          </w:rPr>
          <w:instrText xml:space="preserve"> PAGEREF _Toc155361654 \h </w:instrText>
        </w:r>
        <w:r w:rsidR="00AA0850">
          <w:rPr>
            <w:noProof/>
            <w:webHidden/>
          </w:rPr>
        </w:r>
        <w:r w:rsidR="00AA0850">
          <w:rPr>
            <w:noProof/>
            <w:webHidden/>
          </w:rPr>
          <w:fldChar w:fldCharType="separate"/>
        </w:r>
        <w:r w:rsidR="00AA0850">
          <w:rPr>
            <w:noProof/>
            <w:webHidden/>
          </w:rPr>
          <w:t>11</w:t>
        </w:r>
        <w:r w:rsidR="00AA0850">
          <w:rPr>
            <w:noProof/>
            <w:webHidden/>
          </w:rPr>
          <w:fldChar w:fldCharType="end"/>
        </w:r>
      </w:hyperlink>
    </w:p>
    <w:p w14:paraId="38E3B21F" w14:textId="30593201"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55" w:history="1">
        <w:r w:rsidR="00AA0850" w:rsidRPr="002B08D8">
          <w:rPr>
            <w:rStyle w:val="Hyperlink"/>
            <w:noProof/>
          </w:rPr>
          <w:t>Zákaznická smlouva o CJIS</w:t>
        </w:r>
        <w:r w:rsidR="00AA0850">
          <w:rPr>
            <w:noProof/>
            <w:webHidden/>
          </w:rPr>
          <w:tab/>
        </w:r>
        <w:r w:rsidR="00AA0850">
          <w:rPr>
            <w:noProof/>
            <w:webHidden/>
          </w:rPr>
          <w:fldChar w:fldCharType="begin"/>
        </w:r>
        <w:r w:rsidR="00AA0850">
          <w:rPr>
            <w:noProof/>
            <w:webHidden/>
          </w:rPr>
          <w:instrText xml:space="preserve"> PAGEREF _Toc155361655 \h </w:instrText>
        </w:r>
        <w:r w:rsidR="00AA0850">
          <w:rPr>
            <w:noProof/>
            <w:webHidden/>
          </w:rPr>
        </w:r>
        <w:r w:rsidR="00AA0850">
          <w:rPr>
            <w:noProof/>
            <w:webHidden/>
          </w:rPr>
          <w:fldChar w:fldCharType="separate"/>
        </w:r>
        <w:r w:rsidR="00AA0850">
          <w:rPr>
            <w:noProof/>
            <w:webHidden/>
          </w:rPr>
          <w:t>11</w:t>
        </w:r>
        <w:r w:rsidR="00AA0850">
          <w:rPr>
            <w:noProof/>
            <w:webHidden/>
          </w:rPr>
          <w:fldChar w:fldCharType="end"/>
        </w:r>
      </w:hyperlink>
    </w:p>
    <w:p w14:paraId="123524D5" w14:textId="02BB573B"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56" w:history="1">
        <w:r w:rsidR="00AA0850" w:rsidRPr="002B08D8">
          <w:rPr>
            <w:rStyle w:val="Hyperlink"/>
            <w:noProof/>
          </w:rPr>
          <w:t>Komerční spolupracovník HIPAA</w:t>
        </w:r>
        <w:r w:rsidR="00AA0850">
          <w:rPr>
            <w:noProof/>
            <w:webHidden/>
          </w:rPr>
          <w:tab/>
        </w:r>
        <w:r w:rsidR="00AA0850">
          <w:rPr>
            <w:noProof/>
            <w:webHidden/>
          </w:rPr>
          <w:fldChar w:fldCharType="begin"/>
        </w:r>
        <w:r w:rsidR="00AA0850">
          <w:rPr>
            <w:noProof/>
            <w:webHidden/>
          </w:rPr>
          <w:instrText xml:space="preserve"> PAGEREF _Toc155361656 \h </w:instrText>
        </w:r>
        <w:r w:rsidR="00AA0850">
          <w:rPr>
            <w:noProof/>
            <w:webHidden/>
          </w:rPr>
        </w:r>
        <w:r w:rsidR="00AA0850">
          <w:rPr>
            <w:noProof/>
            <w:webHidden/>
          </w:rPr>
          <w:fldChar w:fldCharType="separate"/>
        </w:r>
        <w:r w:rsidR="00AA0850">
          <w:rPr>
            <w:noProof/>
            <w:webHidden/>
          </w:rPr>
          <w:t>12</w:t>
        </w:r>
        <w:r w:rsidR="00AA0850">
          <w:rPr>
            <w:noProof/>
            <w:webHidden/>
          </w:rPr>
          <w:fldChar w:fldCharType="end"/>
        </w:r>
      </w:hyperlink>
    </w:p>
    <w:p w14:paraId="1BD2C37E" w14:textId="3CC69B53"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57" w:history="1">
        <w:r w:rsidR="00AA0850" w:rsidRPr="002B08D8">
          <w:rPr>
            <w:rStyle w:val="Hyperlink"/>
            <w:noProof/>
          </w:rPr>
          <w:t>Telekomunikační údaje</w:t>
        </w:r>
        <w:r w:rsidR="00AA0850">
          <w:rPr>
            <w:noProof/>
            <w:webHidden/>
          </w:rPr>
          <w:tab/>
        </w:r>
        <w:r w:rsidR="00AA0850">
          <w:rPr>
            <w:noProof/>
            <w:webHidden/>
          </w:rPr>
          <w:fldChar w:fldCharType="begin"/>
        </w:r>
        <w:r w:rsidR="00AA0850">
          <w:rPr>
            <w:noProof/>
            <w:webHidden/>
          </w:rPr>
          <w:instrText xml:space="preserve"> PAGEREF _Toc155361657 \h </w:instrText>
        </w:r>
        <w:r w:rsidR="00AA0850">
          <w:rPr>
            <w:noProof/>
            <w:webHidden/>
          </w:rPr>
        </w:r>
        <w:r w:rsidR="00AA0850">
          <w:rPr>
            <w:noProof/>
            <w:webHidden/>
          </w:rPr>
          <w:fldChar w:fldCharType="separate"/>
        </w:r>
        <w:r w:rsidR="00AA0850">
          <w:rPr>
            <w:noProof/>
            <w:webHidden/>
          </w:rPr>
          <w:t>12</w:t>
        </w:r>
        <w:r w:rsidR="00AA0850">
          <w:rPr>
            <w:noProof/>
            <w:webHidden/>
          </w:rPr>
          <w:fldChar w:fldCharType="end"/>
        </w:r>
      </w:hyperlink>
    </w:p>
    <w:p w14:paraId="7FA27084" w14:textId="381828FE"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58" w:history="1">
        <w:r w:rsidR="00AA0850" w:rsidRPr="002B08D8">
          <w:rPr>
            <w:rStyle w:val="Hyperlink"/>
            <w:noProof/>
          </w:rPr>
          <w:t>Zákon California Consumer Privacy Act (CCPA)</w:t>
        </w:r>
        <w:r w:rsidR="00AA0850">
          <w:rPr>
            <w:noProof/>
            <w:webHidden/>
          </w:rPr>
          <w:tab/>
        </w:r>
        <w:r w:rsidR="00AA0850">
          <w:rPr>
            <w:noProof/>
            <w:webHidden/>
          </w:rPr>
          <w:fldChar w:fldCharType="begin"/>
        </w:r>
        <w:r w:rsidR="00AA0850">
          <w:rPr>
            <w:noProof/>
            <w:webHidden/>
          </w:rPr>
          <w:instrText xml:space="preserve"> PAGEREF _Toc155361658 \h </w:instrText>
        </w:r>
        <w:r w:rsidR="00AA0850">
          <w:rPr>
            <w:noProof/>
            <w:webHidden/>
          </w:rPr>
        </w:r>
        <w:r w:rsidR="00AA0850">
          <w:rPr>
            <w:noProof/>
            <w:webHidden/>
          </w:rPr>
          <w:fldChar w:fldCharType="separate"/>
        </w:r>
        <w:r w:rsidR="00AA0850">
          <w:rPr>
            <w:noProof/>
            <w:webHidden/>
          </w:rPr>
          <w:t>12</w:t>
        </w:r>
        <w:r w:rsidR="00AA0850">
          <w:rPr>
            <w:noProof/>
            <w:webHidden/>
          </w:rPr>
          <w:fldChar w:fldCharType="end"/>
        </w:r>
      </w:hyperlink>
    </w:p>
    <w:p w14:paraId="15C37D8E" w14:textId="07E04309"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59" w:history="1">
        <w:r w:rsidR="00AA0850" w:rsidRPr="002B08D8">
          <w:rPr>
            <w:rStyle w:val="Hyperlink"/>
            <w:noProof/>
          </w:rPr>
          <w:t>Biometrické údaje</w:t>
        </w:r>
        <w:r w:rsidR="00AA0850">
          <w:rPr>
            <w:noProof/>
            <w:webHidden/>
          </w:rPr>
          <w:tab/>
        </w:r>
        <w:r w:rsidR="00AA0850">
          <w:rPr>
            <w:noProof/>
            <w:webHidden/>
          </w:rPr>
          <w:fldChar w:fldCharType="begin"/>
        </w:r>
        <w:r w:rsidR="00AA0850">
          <w:rPr>
            <w:noProof/>
            <w:webHidden/>
          </w:rPr>
          <w:instrText xml:space="preserve"> PAGEREF _Toc155361659 \h </w:instrText>
        </w:r>
        <w:r w:rsidR="00AA0850">
          <w:rPr>
            <w:noProof/>
            <w:webHidden/>
          </w:rPr>
        </w:r>
        <w:r w:rsidR="00AA0850">
          <w:rPr>
            <w:noProof/>
            <w:webHidden/>
          </w:rPr>
          <w:fldChar w:fldCharType="separate"/>
        </w:r>
        <w:r w:rsidR="00AA0850">
          <w:rPr>
            <w:noProof/>
            <w:webHidden/>
          </w:rPr>
          <w:t>12</w:t>
        </w:r>
        <w:r w:rsidR="00AA0850">
          <w:rPr>
            <w:noProof/>
            <w:webHidden/>
          </w:rPr>
          <w:fldChar w:fldCharType="end"/>
        </w:r>
      </w:hyperlink>
    </w:p>
    <w:p w14:paraId="07B45EF8" w14:textId="710B11BD"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60" w:history="1">
        <w:r w:rsidR="00AA0850" w:rsidRPr="002B08D8">
          <w:rPr>
            <w:rStyle w:val="Hyperlink"/>
            <w:noProof/>
          </w:rPr>
          <w:t>Doplňkové odborné služby</w:t>
        </w:r>
        <w:r w:rsidR="00AA0850">
          <w:rPr>
            <w:noProof/>
            <w:webHidden/>
          </w:rPr>
          <w:tab/>
        </w:r>
        <w:r w:rsidR="00AA0850">
          <w:rPr>
            <w:noProof/>
            <w:webHidden/>
          </w:rPr>
          <w:fldChar w:fldCharType="begin"/>
        </w:r>
        <w:r w:rsidR="00AA0850">
          <w:rPr>
            <w:noProof/>
            <w:webHidden/>
          </w:rPr>
          <w:instrText xml:space="preserve"> PAGEREF _Toc155361660 \h </w:instrText>
        </w:r>
        <w:r w:rsidR="00AA0850">
          <w:rPr>
            <w:noProof/>
            <w:webHidden/>
          </w:rPr>
        </w:r>
        <w:r w:rsidR="00AA0850">
          <w:rPr>
            <w:noProof/>
            <w:webHidden/>
          </w:rPr>
          <w:fldChar w:fldCharType="separate"/>
        </w:r>
        <w:r w:rsidR="00AA0850">
          <w:rPr>
            <w:noProof/>
            <w:webHidden/>
          </w:rPr>
          <w:t>12</w:t>
        </w:r>
        <w:r w:rsidR="00AA0850">
          <w:rPr>
            <w:noProof/>
            <w:webHidden/>
          </w:rPr>
          <w:fldChar w:fldCharType="end"/>
        </w:r>
      </w:hyperlink>
    </w:p>
    <w:p w14:paraId="2DAC1448" w14:textId="4EC5799C" w:rsidR="00AA0850" w:rsidRDefault="008F4E48">
      <w:pPr>
        <w:pStyle w:val="TOC5"/>
        <w:tabs>
          <w:tab w:val="right" w:leader="dot" w:pos="5030"/>
        </w:tabs>
        <w:rPr>
          <w:rFonts w:eastAsiaTheme="minorEastAsia"/>
          <w:noProof/>
          <w:kern w:val="2"/>
          <w:sz w:val="24"/>
          <w:szCs w:val="24"/>
          <w:lang w:val="en-US" w:eastAsia="en-US" w:bidi="ar-SA"/>
          <w14:ligatures w14:val="standardContextual"/>
        </w:rPr>
      </w:pPr>
      <w:hyperlink w:anchor="_Toc155361661" w:history="1">
        <w:r w:rsidR="00AA0850" w:rsidRPr="002B08D8">
          <w:rPr>
            <w:rStyle w:val="Hyperlink"/>
            <w:noProof/>
          </w:rPr>
          <w:t>Jak kontaktovat společnost Microsoft</w:t>
        </w:r>
        <w:r w:rsidR="00AA0850">
          <w:rPr>
            <w:noProof/>
            <w:webHidden/>
          </w:rPr>
          <w:tab/>
        </w:r>
        <w:r w:rsidR="00AA0850">
          <w:rPr>
            <w:noProof/>
            <w:webHidden/>
          </w:rPr>
          <w:fldChar w:fldCharType="begin"/>
        </w:r>
        <w:r w:rsidR="00AA0850">
          <w:rPr>
            <w:noProof/>
            <w:webHidden/>
          </w:rPr>
          <w:instrText xml:space="preserve"> PAGEREF _Toc155361661 \h </w:instrText>
        </w:r>
        <w:r w:rsidR="00AA0850">
          <w:rPr>
            <w:noProof/>
            <w:webHidden/>
          </w:rPr>
        </w:r>
        <w:r w:rsidR="00AA0850">
          <w:rPr>
            <w:noProof/>
            <w:webHidden/>
          </w:rPr>
          <w:fldChar w:fldCharType="separate"/>
        </w:r>
        <w:r w:rsidR="00AA0850">
          <w:rPr>
            <w:noProof/>
            <w:webHidden/>
          </w:rPr>
          <w:t>12</w:t>
        </w:r>
        <w:r w:rsidR="00AA0850">
          <w:rPr>
            <w:noProof/>
            <w:webHidden/>
          </w:rPr>
          <w:fldChar w:fldCharType="end"/>
        </w:r>
      </w:hyperlink>
    </w:p>
    <w:p w14:paraId="3D92CCDF" w14:textId="4FC16A24" w:rsidR="00AA0850" w:rsidRDefault="008F4E48">
      <w:pPr>
        <w:pStyle w:val="TOC1"/>
        <w:rPr>
          <w:rFonts w:eastAsiaTheme="minorEastAsia"/>
          <w:b w:val="0"/>
          <w:caps w:val="0"/>
          <w:noProof/>
          <w:kern w:val="2"/>
          <w:sz w:val="24"/>
          <w:szCs w:val="24"/>
          <w:lang w:val="en-US" w:eastAsia="en-US" w:bidi="ar-SA"/>
          <w14:ligatures w14:val="standardContextual"/>
        </w:rPr>
      </w:pPr>
      <w:hyperlink w:anchor="_Toc155361662" w:history="1">
        <w:r w:rsidR="00AA0850" w:rsidRPr="002B08D8">
          <w:rPr>
            <w:rStyle w:val="Hyperlink"/>
            <w:noProof/>
          </w:rPr>
          <w:t>Příloha A – Bezpečnostní opatření</w:t>
        </w:r>
        <w:r w:rsidR="00AA0850">
          <w:rPr>
            <w:noProof/>
            <w:webHidden/>
          </w:rPr>
          <w:tab/>
        </w:r>
        <w:r w:rsidR="00AA0850">
          <w:rPr>
            <w:noProof/>
            <w:webHidden/>
          </w:rPr>
          <w:fldChar w:fldCharType="begin"/>
        </w:r>
        <w:r w:rsidR="00AA0850">
          <w:rPr>
            <w:noProof/>
            <w:webHidden/>
          </w:rPr>
          <w:instrText xml:space="preserve"> PAGEREF _Toc155361662 \h </w:instrText>
        </w:r>
        <w:r w:rsidR="00AA0850">
          <w:rPr>
            <w:noProof/>
            <w:webHidden/>
          </w:rPr>
        </w:r>
        <w:r w:rsidR="00AA0850">
          <w:rPr>
            <w:noProof/>
            <w:webHidden/>
          </w:rPr>
          <w:fldChar w:fldCharType="separate"/>
        </w:r>
        <w:r w:rsidR="00AA0850">
          <w:rPr>
            <w:noProof/>
            <w:webHidden/>
          </w:rPr>
          <w:t>14</w:t>
        </w:r>
        <w:r w:rsidR="00AA0850">
          <w:rPr>
            <w:noProof/>
            <w:webHidden/>
          </w:rPr>
          <w:fldChar w:fldCharType="end"/>
        </w:r>
      </w:hyperlink>
    </w:p>
    <w:p w14:paraId="43CA6220" w14:textId="1BD8D95E" w:rsidR="00AA0850" w:rsidRDefault="008F4E48">
      <w:pPr>
        <w:pStyle w:val="TOC1"/>
        <w:rPr>
          <w:rFonts w:eastAsiaTheme="minorEastAsia"/>
          <w:b w:val="0"/>
          <w:caps w:val="0"/>
          <w:noProof/>
          <w:kern w:val="2"/>
          <w:sz w:val="24"/>
          <w:szCs w:val="24"/>
          <w:lang w:val="en-US" w:eastAsia="en-US" w:bidi="ar-SA"/>
          <w14:ligatures w14:val="standardContextual"/>
        </w:rPr>
      </w:pPr>
      <w:hyperlink w:anchor="_Toc155361663" w:history="1">
        <w:r w:rsidR="00AA0850" w:rsidRPr="002B08D8">
          <w:rPr>
            <w:rStyle w:val="Hyperlink"/>
            <w:noProof/>
          </w:rPr>
          <w:t>Příloha B – Subjekty údajů a kategorie osobních údajů</w:t>
        </w:r>
        <w:r w:rsidR="00AA0850">
          <w:rPr>
            <w:noProof/>
            <w:webHidden/>
          </w:rPr>
          <w:tab/>
        </w:r>
        <w:r w:rsidR="00AA0850">
          <w:rPr>
            <w:noProof/>
            <w:webHidden/>
          </w:rPr>
          <w:fldChar w:fldCharType="begin"/>
        </w:r>
        <w:r w:rsidR="00AA0850">
          <w:rPr>
            <w:noProof/>
            <w:webHidden/>
          </w:rPr>
          <w:instrText xml:space="preserve"> PAGEREF _Toc155361663 \h </w:instrText>
        </w:r>
        <w:r w:rsidR="00AA0850">
          <w:rPr>
            <w:noProof/>
            <w:webHidden/>
          </w:rPr>
        </w:r>
        <w:r w:rsidR="00AA0850">
          <w:rPr>
            <w:noProof/>
            <w:webHidden/>
          </w:rPr>
          <w:fldChar w:fldCharType="separate"/>
        </w:r>
        <w:r w:rsidR="00AA0850">
          <w:rPr>
            <w:noProof/>
            <w:webHidden/>
          </w:rPr>
          <w:t>17</w:t>
        </w:r>
        <w:r w:rsidR="00AA0850">
          <w:rPr>
            <w:noProof/>
            <w:webHidden/>
          </w:rPr>
          <w:fldChar w:fldCharType="end"/>
        </w:r>
      </w:hyperlink>
    </w:p>
    <w:p w14:paraId="46233AAB" w14:textId="05785462" w:rsidR="00AA0850" w:rsidRDefault="008F4E48">
      <w:pPr>
        <w:pStyle w:val="TOC1"/>
        <w:rPr>
          <w:rFonts w:eastAsiaTheme="minorEastAsia"/>
          <w:b w:val="0"/>
          <w:caps w:val="0"/>
          <w:noProof/>
          <w:kern w:val="2"/>
          <w:sz w:val="24"/>
          <w:szCs w:val="24"/>
          <w:lang w:val="en-US" w:eastAsia="en-US" w:bidi="ar-SA"/>
          <w14:ligatures w14:val="standardContextual"/>
        </w:rPr>
      </w:pPr>
      <w:hyperlink w:anchor="_Toc155361664" w:history="1">
        <w:r w:rsidR="00AA0850" w:rsidRPr="002B08D8">
          <w:rPr>
            <w:rStyle w:val="Hyperlink"/>
            <w:noProof/>
          </w:rPr>
          <w:t>Příloha C – Dodatek o dalších ochranných opatřeních</w:t>
        </w:r>
        <w:r w:rsidR="00AA0850">
          <w:rPr>
            <w:noProof/>
            <w:webHidden/>
          </w:rPr>
          <w:tab/>
        </w:r>
        <w:r w:rsidR="00AA0850">
          <w:rPr>
            <w:noProof/>
            <w:webHidden/>
          </w:rPr>
          <w:fldChar w:fldCharType="begin"/>
        </w:r>
        <w:r w:rsidR="00AA0850">
          <w:rPr>
            <w:noProof/>
            <w:webHidden/>
          </w:rPr>
          <w:instrText xml:space="preserve"> PAGEREF _Toc155361664 \h </w:instrText>
        </w:r>
        <w:r w:rsidR="00AA0850">
          <w:rPr>
            <w:noProof/>
            <w:webHidden/>
          </w:rPr>
        </w:r>
        <w:r w:rsidR="00AA0850">
          <w:rPr>
            <w:noProof/>
            <w:webHidden/>
          </w:rPr>
          <w:fldChar w:fldCharType="separate"/>
        </w:r>
        <w:r w:rsidR="00AA0850">
          <w:rPr>
            <w:noProof/>
            <w:webHidden/>
          </w:rPr>
          <w:t>19</w:t>
        </w:r>
        <w:r w:rsidR="00AA0850">
          <w:rPr>
            <w:noProof/>
            <w:webHidden/>
          </w:rPr>
          <w:fldChar w:fldCharType="end"/>
        </w:r>
      </w:hyperlink>
    </w:p>
    <w:p w14:paraId="508E922E" w14:textId="7AF765FD" w:rsidR="00AA0850" w:rsidRDefault="008F4E48">
      <w:pPr>
        <w:pStyle w:val="TOC1"/>
        <w:rPr>
          <w:rFonts w:eastAsiaTheme="minorEastAsia"/>
          <w:b w:val="0"/>
          <w:caps w:val="0"/>
          <w:noProof/>
          <w:kern w:val="2"/>
          <w:sz w:val="24"/>
          <w:szCs w:val="24"/>
          <w:lang w:val="en-US" w:eastAsia="en-US" w:bidi="ar-SA"/>
          <w14:ligatures w14:val="standardContextual"/>
        </w:rPr>
      </w:pPr>
      <w:hyperlink w:anchor="_Toc155361665" w:history="1">
        <w:r w:rsidR="00AA0850" w:rsidRPr="002B08D8">
          <w:rPr>
            <w:rStyle w:val="Hyperlink"/>
            <w:noProof/>
          </w:rPr>
          <w:t>Příloha 1 – Podmínky obecného nařízení Evropské unie o ochraně osobních údajů</w:t>
        </w:r>
        <w:r w:rsidR="00AA0850">
          <w:rPr>
            <w:noProof/>
            <w:webHidden/>
          </w:rPr>
          <w:tab/>
        </w:r>
        <w:r w:rsidR="00AA0850">
          <w:rPr>
            <w:noProof/>
            <w:webHidden/>
          </w:rPr>
          <w:fldChar w:fldCharType="begin"/>
        </w:r>
        <w:r w:rsidR="00AA0850">
          <w:rPr>
            <w:noProof/>
            <w:webHidden/>
          </w:rPr>
          <w:instrText xml:space="preserve"> PAGEREF _Toc155361665 \h </w:instrText>
        </w:r>
        <w:r w:rsidR="00AA0850">
          <w:rPr>
            <w:noProof/>
            <w:webHidden/>
          </w:rPr>
        </w:r>
        <w:r w:rsidR="00AA0850">
          <w:rPr>
            <w:noProof/>
            <w:webHidden/>
          </w:rPr>
          <w:fldChar w:fldCharType="separate"/>
        </w:r>
        <w:r w:rsidR="00AA0850">
          <w:rPr>
            <w:noProof/>
            <w:webHidden/>
          </w:rPr>
          <w:t>20</w:t>
        </w:r>
        <w:r w:rsidR="00AA0850">
          <w:rPr>
            <w:noProof/>
            <w:webHidden/>
          </w:rPr>
          <w:fldChar w:fldCharType="end"/>
        </w:r>
      </w:hyperlink>
    </w:p>
    <w:p w14:paraId="078B3149" w14:textId="088AC34F" w:rsidR="00D70DF3" w:rsidRDefault="00A430D3" w:rsidP="0002616F">
      <w:pPr>
        <w:pStyle w:val="TOC1"/>
        <w:sectPr w:rsidR="00D70DF3" w:rsidSect="00944793">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1636"/>
      <w:bookmarkStart w:id="6" w:name="Introduction"/>
      <w:r>
        <w:t>Úvod</w:t>
      </w:r>
      <w:bookmarkEnd w:id="2"/>
      <w:bookmarkEnd w:id="3"/>
      <w:bookmarkEnd w:id="4"/>
      <w:bookmarkEnd w:id="5"/>
    </w:p>
    <w:p w14:paraId="6CE39BF0" w14:textId="04D0E8A0"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Strany souhlasí, že tento Dodatek o ochraně osobních údajů pro produkty a služby společnosti Microsoft (dále jen „DPA“) stanovuje jejich povinnosti ohledně zpracování a bezpečnosti údajů zákazníka, osobních údajů zákazníka souvisejících s odbornými službami a osobních údajů zákazníka souvisejících s produkty a službami. DPA je začleněn odkazem do podmínek pro produkty a do dalších smluv společnosti Microsoft. Strany</w:t>
      </w:r>
      <w:r w:rsidR="00526B39">
        <w:t> </w:t>
      </w:r>
      <w:r>
        <w:t>rovněž souhlasí, že pokud neexistuje samostatná smlouva o odborných službách, upravuje tento dodatek DPA zpracování a zabezpečení dat</w:t>
      </w:r>
      <w:r w:rsidR="00526B39">
        <w:t> </w:t>
      </w:r>
      <w:r>
        <w:t>odborných služeb. Užívání produktů jiného subjektu než Microsoft zákazníkem se řídí samostatnými podmínkami, včetně odlišných podmínek zachování soukromí a zabezpečení.</w:t>
      </w:r>
    </w:p>
    <w:p w14:paraId="5337CFBE" w14:textId="77777777" w:rsidR="00E52195" w:rsidRDefault="00E52195" w:rsidP="00E52195">
      <w:pPr>
        <w:pStyle w:val="ProductList-Body"/>
        <w:spacing w:after="120"/>
      </w:pPr>
      <w:r>
        <w:t xml:space="preserve">V případě jakéhokoli rozporu nebo nesouladu mezi Smlouvou o zpracování dat a jakýmikoli dalšími podmínkami multilicenční smlouvy zákazníka nebo v jiných platných smlouvách v souvislosti s produkty a službami („smlouva zákazníka“) rozhoduje Smlouva o zpracování dat. Ustanovení těchto podmínek dodatku DPA nahrazují odchylná ustanovení Prohlášení společnosti Microsoft o ochraně osobních údajů, která by se jinak vztahovala na zpracování zákaznických dat, dat odborných služeb nebo osobních údajů. </w:t>
      </w:r>
    </w:p>
    <w:p w14:paraId="1F297D19" w14:textId="77777777" w:rsidR="00E52195" w:rsidRDefault="00E52195" w:rsidP="00E52195">
      <w:pPr>
        <w:pStyle w:val="ProductList-Body"/>
        <w:spacing w:after="120"/>
      </w:pPr>
      <w:r>
        <w:t>Společnost Microsoft se zavazuje plnit podmínky této Smlouvy o zpracování dat vůči všem zákazníkům se smlouvou se zákazníkem. Tyto závazky jsou závazné pro společnost Microsoft vůči zákazníkovi bez ohledu na (1) podmínky pro produkty, které jsou jinak platné pro jakýkoli daný odběr nebo licenci produktu, a na (2) jakoukoli jinou smlouvu odkazující na podmínky pro produkty.</w:t>
      </w:r>
    </w:p>
    <w:p w14:paraId="5EBB00B4" w14:textId="77777777" w:rsidR="00DD6D76" w:rsidRPr="00FC77AC" w:rsidRDefault="00DD6D76" w:rsidP="00DD6D76">
      <w:pPr>
        <w:pStyle w:val="ProductList-SubSubSectionHeading"/>
        <w:spacing w:after="120"/>
        <w:outlineLvl w:val="1"/>
      </w:pPr>
      <w:bookmarkStart w:id="13" w:name="_Toc42764827"/>
      <w:bookmarkStart w:id="14" w:name="_Toc155361637"/>
      <w:bookmarkEnd w:id="7"/>
      <w:bookmarkEnd w:id="8"/>
      <w:bookmarkEnd w:id="9"/>
      <w:r>
        <w:t>Příslušné podmínky DPA a aktualizace</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Omezení aktualizací</w:t>
      </w:r>
    </w:p>
    <w:p w14:paraId="1E487FF4" w14:textId="77777777" w:rsidR="00CE31B5" w:rsidRDefault="00CE31B5" w:rsidP="00CE31B5">
      <w:pPr>
        <w:pStyle w:val="ProductList-Body"/>
        <w:spacing w:after="120"/>
        <w:ind w:left="158"/>
      </w:pPr>
      <w:r>
        <w:t xml:space="preserve">Pokud zákazník obnoví nebo zakoupí nový odběr produktu nebo uzavře objednávku práce na odbornou službu, budou platit aktuální podmínky dodatku DPA a nebudou se měnit po dobu trvání odběru daného produktu nebo trvání závazku týkajícího se této odborné služby. Pokud zákazník získá časově neomezenou licenci na software, budou platit aktuální podmínky dodatku DPA (podle stejného ustanovení pro určení platných aktuálních podmínek pro produkty pro tento software v rámci smlouvy se zákazníkem) a nebudou se měnit po dobu platnosti licence zákazníka na tento software. </w:t>
      </w:r>
    </w:p>
    <w:p w14:paraId="2112911C" w14:textId="77777777" w:rsidR="00DD6D76" w:rsidRPr="00FC77AC" w:rsidRDefault="00DD6D76" w:rsidP="00DD6D76">
      <w:pPr>
        <w:pStyle w:val="ProductList-Body"/>
        <w:spacing w:after="120"/>
        <w:ind w:left="187"/>
        <w:outlineLvl w:val="2"/>
      </w:pPr>
      <w:bookmarkStart w:id="15" w:name="_Hlk40343587"/>
      <w:r>
        <w:rPr>
          <w:b/>
          <w:color w:val="0072C6"/>
        </w:rPr>
        <w:t>Nové funkce, doplňky nebo související software</w:t>
      </w:r>
      <w:bookmarkEnd w:id="15"/>
    </w:p>
    <w:p w14:paraId="6055A2C1" w14:textId="6E4DF0FA" w:rsidR="00DD6D76" w:rsidRPr="00FC77AC" w:rsidRDefault="00DD6D76" w:rsidP="00DD6D76">
      <w:pPr>
        <w:pStyle w:val="ProductList-Body"/>
        <w:spacing w:after="120"/>
        <w:ind w:left="158"/>
      </w:pPr>
      <w:r>
        <w:t>Bez ohledu na výše uvedená omezení aktualizací platí, že v případě uvedení nových funkcí, nabídek, doplňků nebo souvisejícího softwaru (které nebyly do předplatného dříve zahrnuty do produktů nebo služeb) může společnost Microsoft poskytnout podmínky nebo provést aktualizace dodatku DPA, které se vztahují na zákazníkovo užívání těchto funkcí, nabídek, doplňků nebo souvisejícího softwaru. Pokud tyto podmínky zahrnují jakékoli zásadní nepříznivé změny podmínek dodatku DPA, společnost Microsoft umožní zákazníkovi použít nové funkce, nabídky, doplňky nebo související software, aniž by došlo ke ztrátě stávajících funkcí obecně dostupného produktu nebo odborné služby. Pokud zákazník tyto nové funkce, nabídky, doplňky nebo související software neinstaluje nebo nepoužívá, odpovídající nové podmínky nebudou platit.</w:t>
      </w:r>
    </w:p>
    <w:p w14:paraId="5051C02C" w14:textId="77777777" w:rsidR="00DD6D76" w:rsidRPr="00FC77AC" w:rsidRDefault="00DD6D76" w:rsidP="00DD6D76">
      <w:pPr>
        <w:pStyle w:val="ProductList-Body"/>
        <w:spacing w:after="120"/>
        <w:ind w:left="187"/>
        <w:outlineLvl w:val="2"/>
      </w:pPr>
      <w:r>
        <w:rPr>
          <w:b/>
          <w:color w:val="0072C6"/>
        </w:rPr>
        <w:t>Předpisy a požadavky státní správy</w:t>
      </w:r>
    </w:p>
    <w:p w14:paraId="6B462DB3" w14:textId="22D3B5A8" w:rsidR="00DD6D76" w:rsidRPr="00FC77AC" w:rsidRDefault="00DD6D76" w:rsidP="00DD6D76">
      <w:pPr>
        <w:pStyle w:val="ProductList-Body"/>
        <w:spacing w:after="120"/>
        <w:ind w:left="158"/>
      </w:pPr>
      <w:r>
        <w:t>Bez ohledu ne výše uvedená omezení aktualizací může společnost Microsoft produkt nebo odbornou službu změnit nebo ukončit jejich poskytování v libovolné zemi nebo jurisdikci, kde stávající nebo budoucí požadavek státní správy nebo povinnost (1) podřídí společnost Microsoft nařízení nebo požadavku, jež se nevztahují obecně na firmy působící v dané zemi, (2) představuje pro společnost Microsoft překážku pro další používání produktu nebo nabízení odborné služby beze změny nebo (3) ve společnosti Microsoft vyvolá přesvědčení, že tyto podmínky dodatku DPA nebo produkt či odborná služba mohou být v rozporu s takovým požadavkem či povinností.</w:t>
      </w:r>
    </w:p>
    <w:p w14:paraId="533F1F74" w14:textId="77777777" w:rsidR="009776B9" w:rsidRPr="00FC77AC" w:rsidRDefault="009776B9" w:rsidP="007829B6">
      <w:pPr>
        <w:pStyle w:val="ProductList-SubSubSectionHeading"/>
        <w:spacing w:after="120"/>
        <w:outlineLvl w:val="1"/>
      </w:pPr>
      <w:bookmarkStart w:id="16" w:name="_Toc155361638"/>
      <w:r>
        <w:t>Elektronická sdělení</w:t>
      </w:r>
      <w:bookmarkEnd w:id="10"/>
      <w:bookmarkEnd w:id="11"/>
      <w:bookmarkEnd w:id="12"/>
      <w:bookmarkEnd w:id="16"/>
    </w:p>
    <w:p w14:paraId="37A67D7B" w14:textId="4090B55D" w:rsidR="009776B9" w:rsidRPr="00FC77AC" w:rsidRDefault="009776B9" w:rsidP="007829B6">
      <w:pPr>
        <w:pStyle w:val="ProductList-Body"/>
        <w:spacing w:after="120"/>
      </w:pPr>
      <w:r>
        <w:t>Společnost Microsoft může zákazníkovi poskytnout informace a sdělení o produktech nebo službách online elektronicky, včetně e-mailu, prostřednictvím portálu pro službu online nebo webu určeného společností Microsoft. Sdělení je považováno za poskytnuté k datu zpřístupnění společností Microsoft.</w:t>
      </w:r>
    </w:p>
    <w:p w14:paraId="7A124922" w14:textId="77777777" w:rsidR="009776B9" w:rsidRPr="00FC77AC"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61639"/>
      <w:r>
        <w:t>Předchozí verze</w:t>
      </w:r>
      <w:bookmarkEnd w:id="17"/>
      <w:bookmarkEnd w:id="18"/>
      <w:bookmarkEnd w:id="19"/>
      <w:bookmarkEnd w:id="20"/>
    </w:p>
    <w:p w14:paraId="6CA8233C" w14:textId="7541A4D0" w:rsidR="009776B9" w:rsidRPr="00FC77AC" w:rsidRDefault="00DD6D76" w:rsidP="007829B6">
      <w:pPr>
        <w:pStyle w:val="ProductList-Body"/>
        <w:spacing w:after="120"/>
      </w:pPr>
      <w:r>
        <w:t xml:space="preserve">Podmínky dodatku DPA uvádějí podmínky pro produkty a služby, které jsou momentálně dostupné. Předchozí verze podmínek dodatku DPA nalezne zákazník na adrese </w:t>
      </w:r>
      <w:bookmarkStart w:id="21" w:name="_Hlk27046654"/>
      <w:r>
        <w:fldChar w:fldCharType="begin"/>
      </w:r>
      <w:r>
        <w:instrText>HYPERLINK "https://aka.ms/licensingdocs"</w:instrText>
      </w:r>
      <w:r>
        <w:fldChar w:fldCharType="separate"/>
      </w:r>
      <w:r>
        <w:rPr>
          <w:rStyle w:val="Hyperlink"/>
        </w:rPr>
        <w:t>https://aka.ms/licensingdocs</w:t>
      </w:r>
      <w:r>
        <w:fldChar w:fldCharType="end"/>
      </w:r>
      <w:bookmarkEnd w:id="21"/>
      <w:r>
        <w:t>, nebo je získá od svého prodejce či account manažera společnosti Microsoft.</w:t>
      </w:r>
    </w:p>
    <w:bookmarkStart w:id="22" w:name="_Hlk494736247"/>
    <w:bookmarkStart w:id="23" w:name="_Hlk494736381"/>
    <w:p w14:paraId="5CA89841" w14:textId="048DBB3A" w:rsidR="0074788A" w:rsidRPr="00FC77AC" w:rsidRDefault="00C942A4" w:rsidP="0074788A">
      <w:pPr>
        <w:pStyle w:val="ProductList-Body"/>
        <w:shd w:val="clear" w:color="auto" w:fill="A6A6A6" w:themeFill="background1" w:themeFillShade="A6"/>
        <w:spacing w:after="120"/>
        <w:jc w:val="right"/>
      </w:pPr>
      <w:r>
        <w:fldChar w:fldCharType="begin"/>
      </w:r>
      <w:r w:rsidR="00D55C36">
        <w:instrText>HYPERLINK  \l "TableofContents"</w:instrText>
      </w:r>
      <w:r>
        <w:fldChar w:fldCharType="separate"/>
      </w:r>
      <w:r>
        <w:rPr>
          <w:rStyle w:val="Hyperlink"/>
          <w:sz w:val="16"/>
          <w:szCs w:val="16"/>
        </w:rPr>
        <w:t>Obsah</w:t>
      </w:r>
      <w:r>
        <w:fldChar w:fldCharType="end"/>
      </w:r>
      <w:r>
        <w:rPr>
          <w:sz w:val="16"/>
          <w:szCs w:val="16"/>
        </w:rPr>
        <w:t xml:space="preserve"> / </w:t>
      </w:r>
      <w:hyperlink w:anchor="GeneralTerms" w:tooltip="Obecné podmínky" w:history="1">
        <w:r>
          <w:rPr>
            <w:rStyle w:val="Hyperlink"/>
            <w:sz w:val="16"/>
            <w:szCs w:val="16"/>
          </w:rPr>
          <w:t>Obecné podmínky</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944793">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4" w:name="_Toc507768537"/>
      <w:bookmarkStart w:id="25" w:name="_Toc6563786"/>
      <w:bookmarkStart w:id="26" w:name="_Toc26883659"/>
      <w:bookmarkStart w:id="27" w:name="_Toc155361640"/>
      <w:bookmarkStart w:id="28" w:name="Definitions"/>
      <w:bookmarkEnd w:id="22"/>
      <w:bookmarkEnd w:id="23"/>
      <w:r>
        <w:t>Definice</w:t>
      </w:r>
      <w:bookmarkEnd w:id="24"/>
      <w:bookmarkEnd w:id="25"/>
      <w:bookmarkEnd w:id="26"/>
      <w:bookmarkEnd w:id="27"/>
    </w:p>
    <w:bookmarkEnd w:id="28"/>
    <w:p w14:paraId="44BE19D5" w14:textId="77777777" w:rsidR="00377BD3" w:rsidRDefault="00377BD3" w:rsidP="00377BD3">
      <w:pPr>
        <w:pStyle w:val="ProductList-Body"/>
        <w:spacing w:after="120"/>
      </w:pPr>
      <w:r>
        <w:t>Zvýrazněné pojmy, které jsou použity v této Smlouvě o zpracování dat, avšak nejsou v ní definovány, mají význam uvedený ve smlouvě se zákazníkem. V tomto dodatku DPA jsou použity následující definované pojmy:</w:t>
      </w:r>
    </w:p>
    <w:p w14:paraId="1D689A74" w14:textId="77777777" w:rsidR="00B0233F" w:rsidRPr="00FC77AC" w:rsidRDefault="00B0233F" w:rsidP="00B0233F">
      <w:pPr>
        <w:pStyle w:val="ProductList-Body"/>
        <w:spacing w:after="120"/>
      </w:pPr>
      <w:r>
        <w:t>„Zákaznická data“ označují všechna data včetně veškerých textových, zvukových, video nebo obrazových souborů a softwaru poskytnutých společnosti Microsoft zákazníkem či jeho afilacemi, případně jejich jménem, během používání služby online ze strany zákazníka. Data zákazníka nezahrnují data odborných služeb.</w:t>
      </w:r>
    </w:p>
    <w:p w14:paraId="50FA0EF5" w14:textId="77777777" w:rsidR="00B0233F" w:rsidRPr="00FC77AC" w:rsidRDefault="00B0233F" w:rsidP="00B0233F">
      <w:pPr>
        <w:pStyle w:val="ProductList-Body"/>
        <w:spacing w:after="120"/>
      </w:pPr>
      <w:r>
        <w:t>„Požadavky na ochranu osobních údajů“ označují obecné nařízení o ochraně osobních údajů, místní zákony pro ochranu údajů EU/EHP a veškeré příslušné zákony, předpisy a jiné zákonné požadavky vztahující se k (a) ochraně soukromí a zabezpečení dat; a (b) používání, shromažďování, uchovávání, zabezpečení, sdělování, přenášení, likvidaci a jiným formám zpracování jakýchkoli osobních údajů.</w:t>
      </w:r>
    </w:p>
    <w:p w14:paraId="241CBD66" w14:textId="3E3A59AB" w:rsidR="00B0233F" w:rsidRPr="00FC77AC" w:rsidRDefault="00B0233F" w:rsidP="00B0233F">
      <w:pPr>
        <w:pStyle w:val="ProductList-Body"/>
        <w:spacing w:after="120"/>
      </w:pPr>
      <w:r>
        <w:t>Termín „podmínky dodatku DPA</w:t>
      </w:r>
      <w:r w:rsidR="00CA6B78">
        <w:t>“</w:t>
      </w:r>
      <w:r>
        <w:t xml:space="preserve"> označuje podmínky týkající se konkrétního produktu v podmínkách pro produkty, které konkrétním způsobem doplňují nebo upravují podmínky ochrany osobních údajů a zabezpečení uvedené v dodatku DPA pro konkrétní produkt (nebo funkci produktu). V případě jakéhokoli rozporu nebo neshody mezi dodatkem DPA a takovými podmínkami pro produkt rozhodují podmínky pro produkt, co se týká příslušného produktu (nebo funkce tohoto produktu). </w:t>
      </w:r>
    </w:p>
    <w:p w14:paraId="6F8084EB" w14:textId="77777777" w:rsidR="00BD28D7" w:rsidRPr="00FC77AC" w:rsidRDefault="00B0233F" w:rsidP="00B0233F">
      <w:pPr>
        <w:pStyle w:val="ProductList-Body"/>
        <w:spacing w:after="120"/>
      </w:pPr>
      <w:r>
        <w:t>„GDPR“ označuje nařízení (EU) 2016/679 Evropského parlamentu a Rady ze dne 27. dubna 2016 o ochraně fyzických osob v souvislosti se zpracováním osobních údajů a o volném pohybu těchto údajů a o zrušení směrnice 95/46/ES (Obecné nařízení o zpracování osobních údajů).</w:t>
      </w:r>
    </w:p>
    <w:p w14:paraId="7D9AB736" w14:textId="705A9E70" w:rsidR="00B0233F" w:rsidRPr="00FC77AC" w:rsidRDefault="00B0233F" w:rsidP="00B0233F">
      <w:pPr>
        <w:pStyle w:val="ProductList-Body"/>
        <w:spacing w:after="120"/>
      </w:pPr>
      <w:r>
        <w:t>„Místní zákony pro ochran</w:t>
      </w:r>
      <w:r w:rsidR="00E73A18">
        <w:t>u</w:t>
      </w:r>
      <w:r>
        <w:t xml:space="preserve"> údajů EU/EHP“ označují dílčí legislativu a předpisy související s implementací GDPR. </w:t>
      </w:r>
    </w:p>
    <w:p w14:paraId="3373858F" w14:textId="6F974A14" w:rsidR="00B0233F" w:rsidRPr="00FC77AC" w:rsidRDefault="00B0233F" w:rsidP="00B0233F">
      <w:pPr>
        <w:pStyle w:val="ProductList-Body"/>
        <w:spacing w:after="120"/>
      </w:pPr>
      <w:r>
        <w:t>„Podmínky obecného nařízení o zpracování osobních údajů“ označuje podmínky uvedené v </w:t>
      </w:r>
      <w:hyperlink w:anchor="Attachment1" w:history="1">
        <w:r>
          <w:rPr>
            <w:rStyle w:val="Hyperlink"/>
          </w:rPr>
          <w:t>příloze 1</w:t>
        </w:r>
      </w:hyperlink>
      <w:r>
        <w:t>, v jejichž rámci společnost Microsoft vstupuje do závazkových vztahů v souvislosti s jí prováděným zpracováváním osobních údajů dle článku 28 GDPR.</w:t>
      </w:r>
    </w:p>
    <w:p w14:paraId="71D78B00" w14:textId="6F7DC25F" w:rsidR="00B0233F" w:rsidRPr="00FC77AC" w:rsidRDefault="00B0233F" w:rsidP="00B0233F">
      <w:pPr>
        <w:pStyle w:val="ProductList-Body"/>
        <w:spacing w:after="120"/>
      </w:pPr>
      <w:r>
        <w:t>„Osobní údaje“ jsou jakékoli informace související s identifikovanou nebo identifikovatelnou fyzickou osobou. Identifikovatelná fyzická osoba je taková osoba, kterou lze identifikovat, ať již přímo nebo nepřímo, především odkazem na identifikátor, jako je jméno, identifikační číslo, údaje o poloze a online identifikátor nebo na jeden či více faktorů specifických pro fyzickou, fyziologickou, genetickou, mentální, ekonomickou, kulturní nebo sociální identitu takovéto osoby.</w:t>
      </w:r>
    </w:p>
    <w:p w14:paraId="74FC66D9" w14:textId="4CDD384A" w:rsidR="00B0233F" w:rsidRPr="00FC77AC" w:rsidRDefault="00B0233F" w:rsidP="00B0233F">
      <w:pPr>
        <w:pStyle w:val="ProductList-Body"/>
        <w:spacing w:after="120"/>
      </w:pPr>
      <w:r>
        <w:t>„Produkt“ má význam uvedený v multilicenční smlouvě. Pro usnadnění odkazování „produkt“ zahrnuje služby online a software, jak jsou definovány v multilicenční smlouvě.</w:t>
      </w:r>
    </w:p>
    <w:p w14:paraId="120289BF" w14:textId="77777777" w:rsidR="00B0233F" w:rsidRPr="00FC77AC" w:rsidRDefault="00B0233F" w:rsidP="00B0233F">
      <w:pPr>
        <w:pStyle w:val="ProductList-Body"/>
        <w:spacing w:after="120"/>
      </w:pPr>
      <w:r>
        <w:t>„Produkty a služby“ znamenají produkty a odborné služby. Dostupnost produktů a odborných služeb se může v jednotlivých regionech lišit a použitelnost tohoto dodatku DPA na konkrétní produkty a odborné služby podléhá omezením uvedeným v části Rozsah v tomto dodatku DPA.</w:t>
      </w:r>
    </w:p>
    <w:p w14:paraId="5368E4B5" w14:textId="77777777" w:rsidR="004E73AA" w:rsidRDefault="004E73AA" w:rsidP="004E73AA">
      <w:pPr>
        <w:pStyle w:val="ProductList-Body"/>
        <w:spacing w:after="120"/>
      </w:pPr>
      <w:r>
        <w:t>„Odborné služby“ znamenají následující služby: (a) poradenské služby společnosti Microsoft, sestávající z plánování, poradenství, vedení, migrace dat, nasazení a vývoje řešení a softwaru a poskytované v rámci objednávky práce Microsoft Enterprise Services nebo, pokud to bylo dohodnuto v popisu projektu, dohody o zrychlení cloudových pracovních sil, která začleňuje tento dodatek DPA odkazem; (b) služby technické podpory poskytované společností Microsoft, které pomáhají zákazníkům identifikovat a řešit problémy týkající se produktů, včetně technické podpory poskytované v rámci služeb Microsoft Unified Support nebo Premier Support a jakýchkoli dalších služeb technické podpory. Odborné služby nezahrnují produkty ani, a to výhradně pro účely dodatku DPA, doplňkové odborné služby.</w:t>
      </w:r>
    </w:p>
    <w:p w14:paraId="5706395E" w14:textId="77777777" w:rsidR="00B0233F" w:rsidRPr="00FC77AC" w:rsidRDefault="00B0233F" w:rsidP="00B0233F">
      <w:pPr>
        <w:pStyle w:val="ProductList-Body"/>
        <w:spacing w:after="120"/>
      </w:pPr>
      <w:r>
        <w:t xml:space="preserve">„Data odborných služeb“ znamenají všechna data včetně veškerých textových, zvukových nebo obrazových souborů či softwaru poskytnutá společnosti Microsoft zákazníkem nebo jeho jménem (nebo v případě, že tento zákazník společnosti Microsoft udělí oprávnění k získání z produktu) nebo jinak získaná nebo zpracovaná společností Microsoft nebo jejím jménem prostřednictvím zapojení společnosti Microsoft k získání odborných služeb. </w:t>
      </w:r>
    </w:p>
    <w:p w14:paraId="24D3B387" w14:textId="77777777" w:rsidR="00B0233F" w:rsidRPr="00FC77AC" w:rsidRDefault="00B0233F" w:rsidP="00B0233F">
      <w:pPr>
        <w:pStyle w:val="ProductList-Body"/>
        <w:spacing w:after="120"/>
      </w:pPr>
      <w:r>
        <w:t>„Standardními smluvními doložkami 2021“ se rozumí standardní doložky o ochraně osobních údajů (modul zpracovatel-zpracovatel) mezi společnostmi Microsoft Ireland Operations Limited a Microsoft Corporation pro předávání osobních údajů od zpracovatelů v EHP zpracovatelům sídlícím ve třetích zemích, kteří nezajišťují odpovídající úroveň ochrany osobních údajů, jak je popsáno v článku 46 nařízení GDPR a schváleno Evropskou komisí v rozhodnutí 2021/914/ES ze dne 4. června 2021.</w:t>
      </w:r>
    </w:p>
    <w:p w14:paraId="689AF67E" w14:textId="5EF77CA3" w:rsidR="00B0233F" w:rsidRPr="00FC77AC" w:rsidRDefault="00B0233F" w:rsidP="00B0233F">
      <w:pPr>
        <w:pStyle w:val="ProductList-Body"/>
        <w:spacing w:after="120"/>
      </w:pPr>
      <w:r>
        <w:t>Termín „další zpracovatel</w:t>
      </w:r>
      <w:r w:rsidR="00C41BD8">
        <w:t>“</w:t>
      </w:r>
      <w:r>
        <w:t xml:space="preserve"> označuje jiné zpracovatele využívané společností Microsoft ke zpracování dat zákazníků, údajů o odborných službách a osobních údajů zákazníků, jak je popsáno v článku 28 nařízení GDPR. </w:t>
      </w:r>
    </w:p>
    <w:p w14:paraId="1BEF1F4F" w14:textId="77777777" w:rsidR="00B0233F" w:rsidRPr="00FC77AC" w:rsidRDefault="00B0233F" w:rsidP="00B0233F">
      <w:pPr>
        <w:pStyle w:val="ProductList-Body"/>
        <w:spacing w:after="120"/>
      </w:pPr>
      <w:r>
        <w:t xml:space="preserve">„Doplňkové odborné služby“ znamenají požadavky na podporu eskalované z podpory na tým produktových inženýrů k vyřešení a další poradenství a podporu společnosti Microsoft, poskytované v souvislosti s produkty nebo multilicenční smlouvou, které nejsou zahrnuty v definici odborných služeb. </w:t>
      </w:r>
    </w:p>
    <w:p w14:paraId="6D4DB565" w14:textId="055CE1AA" w:rsidR="00DD6D76" w:rsidRPr="00FC77AC" w:rsidRDefault="00B0233F" w:rsidP="00B0233F">
      <w:pPr>
        <w:pStyle w:val="ProductList-Body"/>
        <w:spacing w:after="120"/>
      </w:pPr>
      <w:r>
        <w:t>Pojmy, které se v tomto dodatku DPA uvádějí s malým počátečním písmenem a které nejsou definovány, například „porušení zabezpečení osobních údajů“, „zpracování“, „správce“, „zpracovatel“, „profilování“, „osobní údaj“ a „subjekt údajů“ mají stejný význam, jaký je stanovený v článku 4 GDPR, nezávisle na tom, zda se na danou situaci nařízení o ochraně osobních údajů vztahuje.</w:t>
      </w:r>
    </w:p>
    <w:p w14:paraId="77C9E5E9" w14:textId="65031F00" w:rsidR="00253BA3" w:rsidRPr="00FC77AC" w:rsidRDefault="008F4E48" w:rsidP="00C35BD5">
      <w:pPr>
        <w:pStyle w:val="ProductList-Body"/>
        <w:shd w:val="clear" w:color="auto" w:fill="A6A6A6" w:themeFill="background1" w:themeFillShade="A6"/>
        <w:spacing w:after="120"/>
        <w:jc w:val="right"/>
      </w:pPr>
      <w:hyperlink w:anchor="TableofContents" w:tooltip="Obsah" w:history="1">
        <w:r w:rsidR="00FC72B7">
          <w:rPr>
            <w:rStyle w:val="Hyperlink"/>
            <w:sz w:val="16"/>
            <w:szCs w:val="16"/>
          </w:rPr>
          <w:t>Obsah</w:t>
        </w:r>
      </w:hyperlink>
      <w:r w:rsidR="00FC72B7">
        <w:rPr>
          <w:sz w:val="16"/>
          <w:szCs w:val="16"/>
        </w:rPr>
        <w:t xml:space="preserve"> / </w:t>
      </w:r>
      <w:hyperlink w:anchor="GeneralTerms" w:tooltip="Obecné podmínky" w:history="1">
        <w:r w:rsidR="00FC72B7">
          <w:rPr>
            <w:rStyle w:val="Hyperlink"/>
            <w:sz w:val="16"/>
            <w:szCs w:val="16"/>
          </w:rPr>
          <w:t>Obecné podmínky</w:t>
        </w:r>
      </w:hyperlink>
    </w:p>
    <w:p w14:paraId="67553494" w14:textId="77777777"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61641"/>
      <w:bookmarkStart w:id="33" w:name="GeneralTerms"/>
      <w:r>
        <w:t>Obecné podmínky</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61642"/>
      <w:bookmarkEnd w:id="33"/>
      <w:r>
        <w:t>Dodržování zákonů</w:t>
      </w:r>
      <w:bookmarkEnd w:id="34"/>
    </w:p>
    <w:p w14:paraId="509F82CC" w14:textId="1CDB4F5F" w:rsidR="00BA0FD4" w:rsidRPr="00FC77AC" w:rsidRDefault="00BA0FD4" w:rsidP="0041679B">
      <w:pPr>
        <w:pStyle w:val="ProductList-Body"/>
        <w:keepNext/>
        <w:spacing w:after="120"/>
      </w:pPr>
      <w:r>
        <w:t>Společnost Microsoft bude dodržovat veškeré zákony a předpisy, které se vztahují k poskytování produktů a služeb, včetně zákonů týkajících se oznámení narušení bezpečnosti a požadavků na ochranu osobních údajů. Společnost Microsoft však není odpovědná za dodržování jakýchkoli zákonů či předpisů platných pro zákazníka či jeho odvětví, které se obecně nevztahují na poskytovatele služeb informačních technologií. Společnost Microsoft neurčuje, zda zákaznická data zahrnují informace podléhající konkrétním zákonům či předpisům. Veškeré incidenty zabezpečení podléhají níže uvedeným podmínkám Oznámení incidentu zabezpečení.</w:t>
      </w:r>
    </w:p>
    <w:p w14:paraId="7D4647F5" w14:textId="74B7325D" w:rsidR="00BA0FD4" w:rsidRPr="00FC77AC" w:rsidRDefault="00BA0FD4" w:rsidP="007829B6">
      <w:pPr>
        <w:pStyle w:val="ProductList-Body"/>
        <w:spacing w:after="120"/>
      </w:pPr>
      <w:r>
        <w:t>Zákazník musí dodržovat všechny příslušné zákony a předpisy vztahující se na jeho užívání produktů a služeb, včetně zákonů týkajících se biometrických údajů, důvěrnosti komunikací a požadavků na ochranu osobních údajů. Zákazník nese odpovědnost za určení, zda jsou produkty a služby vhodné pro ukládání a zpracování informací podléhajících jakémukoli konkrétnímu zákonu či předpisu, a dále za používání produktů a služeb způsobem, který je v souladu se zákonnými a právními povinnostmi zákazníka. Zákazník nese odpovědnost za reakce na požadavky třetích stran týkající se užívání produktů a služeb zákazníkem, například na požadavky na odstranění obsahu v souladu se zákonem Digital Millennium Copyright Act nebo jinými příslušnými zákony.</w:t>
      </w:r>
    </w:p>
    <w:p w14:paraId="34A96171" w14:textId="77777777" w:rsidR="00DD6D76" w:rsidRPr="00FC77AC" w:rsidRDefault="00DD6D76" w:rsidP="00DD6D76">
      <w:pPr>
        <w:pStyle w:val="ProductList-SectionHeading"/>
        <w:spacing w:after="120"/>
        <w:outlineLvl w:val="0"/>
      </w:pPr>
      <w:bookmarkStart w:id="35" w:name="OnlineServiceSpecificTerms"/>
      <w:bookmarkStart w:id="36" w:name="_Toc6563813"/>
      <w:bookmarkStart w:id="37" w:name="_Toc26883688"/>
      <w:bookmarkStart w:id="38" w:name="_Toc42764834"/>
      <w:bookmarkStart w:id="39" w:name="_Toc155361643"/>
      <w:bookmarkStart w:id="40" w:name="DatProtectionTerms"/>
      <w:r>
        <w:t>Podmínky ochrany údajů</w:t>
      </w:r>
      <w:bookmarkEnd w:id="35"/>
      <w:bookmarkEnd w:id="36"/>
      <w:bookmarkEnd w:id="37"/>
      <w:bookmarkEnd w:id="38"/>
      <w:bookmarkEnd w:id="39"/>
    </w:p>
    <w:bookmarkEnd w:id="40"/>
    <w:p w14:paraId="610BEF1C" w14:textId="3BECDAD5" w:rsidR="00DD6D76" w:rsidRPr="00FC77AC" w:rsidRDefault="00DD6D76" w:rsidP="00DD6D76">
      <w:pPr>
        <w:pStyle w:val="ProductList-Body"/>
        <w:spacing w:after="120"/>
      </w:pPr>
      <w:r>
        <w:t>Tento oddíl dodatku DPA obsahuje následující části:</w:t>
      </w:r>
    </w:p>
    <w:p w14:paraId="21E0F4D1" w14:textId="77777777" w:rsidR="00DD6D76" w:rsidRPr="001C2724" w:rsidRDefault="00DD6D76" w:rsidP="00DD6D76">
      <w:pPr>
        <w:pStyle w:val="ProductList-Body"/>
        <w:numPr>
          <w:ilvl w:val="0"/>
          <w:numId w:val="5"/>
        </w:numPr>
        <w:spacing w:after="120"/>
        <w:sectPr w:rsidR="00DD6D76" w:rsidRPr="001C2724" w:rsidSect="00944793">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Rozsah</w:t>
      </w:r>
    </w:p>
    <w:p w14:paraId="40503B6A" w14:textId="77777777" w:rsidR="00DD6D76" w:rsidRPr="00FC77AC" w:rsidRDefault="00DD6D76" w:rsidP="00DD6D76">
      <w:pPr>
        <w:pStyle w:val="ProductList-Body"/>
        <w:numPr>
          <w:ilvl w:val="0"/>
          <w:numId w:val="5"/>
        </w:numPr>
      </w:pPr>
      <w:r>
        <w:t>Povaha zpracování dat; vlastnictví</w:t>
      </w:r>
    </w:p>
    <w:p w14:paraId="610419A9" w14:textId="77777777" w:rsidR="00DD6D76" w:rsidRPr="00FC77AC" w:rsidRDefault="00DD6D76" w:rsidP="00DD6D76">
      <w:pPr>
        <w:pStyle w:val="ProductList-Body"/>
        <w:numPr>
          <w:ilvl w:val="0"/>
          <w:numId w:val="5"/>
        </w:numPr>
      </w:pPr>
      <w:r>
        <w:t>Předávání zpracovaných dat</w:t>
      </w:r>
    </w:p>
    <w:p w14:paraId="75596586" w14:textId="77777777" w:rsidR="00DD6D76" w:rsidRPr="00FC77AC" w:rsidRDefault="00DD6D76" w:rsidP="00DD6D76">
      <w:pPr>
        <w:pStyle w:val="ProductList-Body"/>
        <w:numPr>
          <w:ilvl w:val="0"/>
          <w:numId w:val="5"/>
        </w:numPr>
      </w:pPr>
      <w:r>
        <w:t>Zpracování osobních údajů; GDPR</w:t>
      </w:r>
    </w:p>
    <w:p w14:paraId="0198AC8F" w14:textId="77777777" w:rsidR="00DD6D76" w:rsidRPr="00FC77AC" w:rsidRDefault="00DD6D76" w:rsidP="00DD6D76">
      <w:pPr>
        <w:pStyle w:val="ProductList-Body"/>
        <w:numPr>
          <w:ilvl w:val="0"/>
          <w:numId w:val="5"/>
        </w:numPr>
      </w:pPr>
      <w:r>
        <w:t>Zabezpečení dat</w:t>
      </w:r>
    </w:p>
    <w:p w14:paraId="5920AC8F" w14:textId="77777777" w:rsidR="00DD6D76" w:rsidRPr="00FC77AC" w:rsidRDefault="00DD6D76" w:rsidP="00DD6D76">
      <w:pPr>
        <w:pStyle w:val="ProductList-Body"/>
        <w:numPr>
          <w:ilvl w:val="0"/>
          <w:numId w:val="5"/>
        </w:numPr>
      </w:pPr>
      <w:r>
        <w:t>Oznámení incidentu zabezpečení</w:t>
      </w:r>
    </w:p>
    <w:p w14:paraId="5588D625" w14:textId="77777777" w:rsidR="00DD6D76" w:rsidRPr="00FC77AC" w:rsidRDefault="00DD6D76" w:rsidP="00DD6D76">
      <w:pPr>
        <w:pStyle w:val="ProductList-Body"/>
        <w:numPr>
          <w:ilvl w:val="0"/>
          <w:numId w:val="5"/>
        </w:numPr>
      </w:pPr>
      <w:r>
        <w:t>Přenosy a umístění dat</w:t>
      </w:r>
    </w:p>
    <w:p w14:paraId="7D8C39D5" w14:textId="77777777" w:rsidR="00DD6D76" w:rsidRPr="00FC77AC" w:rsidRDefault="00DD6D76" w:rsidP="00DD6D76">
      <w:pPr>
        <w:pStyle w:val="ProductList-Body"/>
        <w:numPr>
          <w:ilvl w:val="0"/>
          <w:numId w:val="5"/>
        </w:numPr>
      </w:pPr>
      <w:r>
        <w:t>Uchovávání a odstraňování dat</w:t>
      </w:r>
    </w:p>
    <w:p w14:paraId="07938BE8" w14:textId="77777777" w:rsidR="00DD6D76" w:rsidRPr="00FC77AC" w:rsidRDefault="00DD6D76" w:rsidP="00DD6D76">
      <w:pPr>
        <w:pStyle w:val="ProductList-Body"/>
        <w:numPr>
          <w:ilvl w:val="0"/>
          <w:numId w:val="5"/>
        </w:numPr>
      </w:pPr>
      <w:r>
        <w:t>Závazek důvěrnosti zpracovatele</w:t>
      </w:r>
    </w:p>
    <w:p w14:paraId="426AE992" w14:textId="681B8EC4" w:rsidR="00DD6D76" w:rsidRPr="00FC77AC" w:rsidRDefault="00DD6D76" w:rsidP="00DD6D76">
      <w:pPr>
        <w:pStyle w:val="ProductList-Body"/>
        <w:numPr>
          <w:ilvl w:val="0"/>
          <w:numId w:val="5"/>
        </w:numPr>
      </w:pPr>
      <w:r>
        <w:t>Oznamování a řízení použití na straně dalších zpracovatelů</w:t>
      </w:r>
    </w:p>
    <w:p w14:paraId="1A8F58EA" w14:textId="77777777" w:rsidR="00DD6D76" w:rsidRPr="00FC77AC" w:rsidRDefault="00DD6D76" w:rsidP="00DD6D76">
      <w:pPr>
        <w:pStyle w:val="ProductList-Body"/>
        <w:numPr>
          <w:ilvl w:val="0"/>
          <w:numId w:val="5"/>
        </w:numPr>
      </w:pPr>
      <w:r>
        <w:t>Vzdělávací instituce</w:t>
      </w:r>
    </w:p>
    <w:p w14:paraId="0852B871" w14:textId="77777777" w:rsidR="00DD6D76" w:rsidRPr="00FC77AC" w:rsidRDefault="00DD6D76" w:rsidP="00DD6D76">
      <w:pPr>
        <w:pStyle w:val="ProductList-Body"/>
        <w:numPr>
          <w:ilvl w:val="0"/>
          <w:numId w:val="5"/>
        </w:numPr>
      </w:pPr>
      <w:r>
        <w:t>Zákaznická smlouva o CJIS</w:t>
      </w:r>
    </w:p>
    <w:p w14:paraId="687A79B3" w14:textId="77777777" w:rsidR="00DD6D76" w:rsidRDefault="00DD6D76" w:rsidP="00DD6D76">
      <w:pPr>
        <w:pStyle w:val="ProductList-Body"/>
        <w:numPr>
          <w:ilvl w:val="0"/>
          <w:numId w:val="5"/>
        </w:numPr>
      </w:pPr>
      <w:r>
        <w:t>Komerční spolupracovník HIPAA</w:t>
      </w:r>
    </w:p>
    <w:p w14:paraId="3E266951" w14:textId="120C7D3E" w:rsidR="0002616F" w:rsidRPr="00FC77AC" w:rsidRDefault="0002616F" w:rsidP="00DD6D76">
      <w:pPr>
        <w:pStyle w:val="ProductList-Body"/>
        <w:numPr>
          <w:ilvl w:val="0"/>
          <w:numId w:val="5"/>
        </w:numPr>
      </w:pPr>
      <w:r>
        <w:t>Telekomunikační údaje</w:t>
      </w:r>
    </w:p>
    <w:p w14:paraId="3D9BC023" w14:textId="0440E78C" w:rsidR="00DD6D76" w:rsidRPr="00FC77AC" w:rsidRDefault="00DD6D76" w:rsidP="00DD6D76">
      <w:pPr>
        <w:pStyle w:val="ProductList-Body"/>
        <w:numPr>
          <w:ilvl w:val="0"/>
          <w:numId w:val="5"/>
        </w:numPr>
      </w:pPr>
      <w:r>
        <w:t xml:space="preserve">Zákon California Consumer Privacy Act (CCPA) </w:t>
      </w:r>
    </w:p>
    <w:p w14:paraId="1B26DF13" w14:textId="77777777" w:rsidR="00DD6D76" w:rsidRPr="00FC77AC" w:rsidRDefault="00DD6D76" w:rsidP="00DD6D76">
      <w:pPr>
        <w:pStyle w:val="ProductList-Body"/>
        <w:numPr>
          <w:ilvl w:val="0"/>
          <w:numId w:val="5"/>
        </w:numPr>
      </w:pPr>
      <w:r>
        <w:t>Biometrické údaje</w:t>
      </w:r>
    </w:p>
    <w:p w14:paraId="406ABF0E" w14:textId="33BA9C1F" w:rsidR="002E2EC1" w:rsidRPr="00FC77AC" w:rsidRDefault="002E2EC1" w:rsidP="00DD6D76">
      <w:pPr>
        <w:pStyle w:val="ProductList-Body"/>
        <w:numPr>
          <w:ilvl w:val="0"/>
          <w:numId w:val="5"/>
        </w:numPr>
      </w:pPr>
      <w:r>
        <w:t>Doplňkové odborné služby</w:t>
      </w:r>
    </w:p>
    <w:p w14:paraId="3D48A602" w14:textId="77777777" w:rsidR="00DD6D76" w:rsidRPr="00FC77AC" w:rsidRDefault="00DD6D76" w:rsidP="00DD6D76">
      <w:pPr>
        <w:pStyle w:val="ProductList-Body"/>
        <w:numPr>
          <w:ilvl w:val="0"/>
          <w:numId w:val="5"/>
        </w:numPr>
      </w:pPr>
      <w:r>
        <w:t>Jak kontaktovat společnost Microsoft</w:t>
      </w:r>
    </w:p>
    <w:p w14:paraId="09D2EA5B" w14:textId="7B7561F9" w:rsidR="00DD6D76" w:rsidRPr="00FC77AC" w:rsidRDefault="00DD6D76" w:rsidP="00DD6D76">
      <w:pPr>
        <w:pStyle w:val="ProductList-Body"/>
        <w:numPr>
          <w:ilvl w:val="0"/>
          <w:numId w:val="5"/>
        </w:numPr>
      </w:pPr>
      <w:r>
        <w:t>Příloha A – Bezpečnostní opatření</w:t>
      </w:r>
    </w:p>
    <w:p w14:paraId="7379A383" w14:textId="77777777" w:rsidR="00E3608A" w:rsidRPr="00FC77AC" w:rsidRDefault="00E3608A" w:rsidP="00E3608A">
      <w:pPr>
        <w:pStyle w:val="ProductList-Body"/>
        <w:numPr>
          <w:ilvl w:val="0"/>
          <w:numId w:val="5"/>
        </w:numPr>
      </w:pPr>
      <w:r>
        <w:t>Příloha B – Subjekty údajů a kategorie osobních údajů</w:t>
      </w:r>
    </w:p>
    <w:p w14:paraId="4F3F3E86" w14:textId="3B4E27C1" w:rsidR="007B2B15" w:rsidRPr="00FC77AC" w:rsidRDefault="00E3608A">
      <w:pPr>
        <w:pStyle w:val="ProductList-Body"/>
        <w:numPr>
          <w:ilvl w:val="0"/>
          <w:numId w:val="5"/>
        </w:numPr>
      </w:pPr>
      <w:r>
        <w:t>Příloha C – Dodatek o dalších ochranných opatřeních.</w:t>
      </w:r>
    </w:p>
    <w:p w14:paraId="271566DB" w14:textId="43720FBF" w:rsidR="004C2B10" w:rsidRPr="001C2724" w:rsidRDefault="004C2B10" w:rsidP="00C35BD5">
      <w:pPr>
        <w:pStyle w:val="ProductList-Body"/>
        <w:ind w:left="720"/>
        <w:sectPr w:rsidR="004C2B10" w:rsidRPr="001C2724" w:rsidSect="00944793">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61644"/>
      <w:r>
        <w:t>Rozsah</w:t>
      </w:r>
      <w:bookmarkEnd w:id="41"/>
      <w:bookmarkEnd w:id="42"/>
      <w:bookmarkEnd w:id="43"/>
      <w:bookmarkEnd w:id="44"/>
      <w:bookmarkEnd w:id="45"/>
      <w:bookmarkEnd w:id="46"/>
      <w:bookmarkEnd w:id="47"/>
    </w:p>
    <w:p w14:paraId="210C3D41" w14:textId="0C6E4E04" w:rsidR="00E122BB" w:rsidRPr="00FC77AC" w:rsidRDefault="00DD6D76" w:rsidP="007829B6">
      <w:pPr>
        <w:pStyle w:val="ProductList-Body"/>
        <w:spacing w:after="120"/>
      </w:pPr>
      <w:r>
        <w:t>Podmínky tohoto dodatku DPA se vztahují na všechny produkty a služby kromě případů popsaných v této části.</w:t>
      </w:r>
    </w:p>
    <w:p w14:paraId="01B615FE" w14:textId="77777777" w:rsidR="00BB61D7" w:rsidRPr="002F33F1" w:rsidRDefault="00BB61D7" w:rsidP="00BB61D7">
      <w:pPr>
        <w:pStyle w:val="ProductList-Body"/>
        <w:spacing w:after="120"/>
      </w:pPr>
      <w:r>
        <w:t>Podmínky dodatku DPA se nevztahují na žádné produkty nebo odborné služby, které jsou v podmínkách pro produkty nebo příslušnou objednávku práce výslovně označeny jako vyloučené nebo v rozsahu, v jakém jsou zjištěny jako vyloučené, a které se řídí podmínkami ochrany osobních údajů a zabezpečení v příslušných podmínkách pro konkrétní produkt nebo objednávku práce.</w:t>
      </w:r>
    </w:p>
    <w:p w14:paraId="68A4C943" w14:textId="4B000A84" w:rsidR="00CC3CFE" w:rsidRPr="00FC77AC" w:rsidRDefault="00CC3CFE" w:rsidP="00CC3CFE">
      <w:pPr>
        <w:pStyle w:val="ProductList-Body"/>
        <w:spacing w:after="120"/>
      </w:pPr>
      <w:r>
        <w:t>Pro vyloučení pochybností se podmínky dodatku DPA vztahují pouze na zpracování údajů v prostředích řízených společností Microsoft a dílčími zpracovateli společnosti Microsoft. To zahrnuje údaje odeslané společnosti Microsoft prostřednictvím produktů a služeb, ale nezahrnuje údaje, které zůstávají v prostorách zákazníka nebo v provozních prostředích třetích stran vybraných zákazníkem.</w:t>
      </w:r>
    </w:p>
    <w:p w14:paraId="6A03C276" w14:textId="3188CF90" w:rsidR="00024B65" w:rsidRPr="00FC77AC" w:rsidRDefault="00024B65" w:rsidP="00024B65">
      <w:pPr>
        <w:pStyle w:val="ProductList-Body"/>
        <w:spacing w:after="120"/>
      </w:pPr>
      <w:r>
        <w:t xml:space="preserve">V případě doplňkových odborných služeb společnost Microsoft přijímá pouze závazky uvedené v části Doplňkové odborné služby níže. </w:t>
      </w:r>
    </w:p>
    <w:p w14:paraId="1EF8D185" w14:textId="7E4F8D99" w:rsidR="00E122BB" w:rsidRPr="00FC77AC" w:rsidRDefault="00C85435" w:rsidP="007829B6">
      <w:pPr>
        <w:pStyle w:val="ProductList-Body"/>
        <w:spacing w:after="120"/>
      </w:pPr>
      <w:r>
        <w:t>Náhledy mohou využívat mírnější nebo odlišná opatření k ochraně osobních údajů a zabezpečení než ta, která jsou obvykle obsažena v produktech a službách. Pokud není uvedeno jinak, neměl by zákazník předběžné verze používat ke zpracování osobních nebo jiných údajů, které podléhají požadavkům platných zákonů či předpisů. V případě produktů se následující podmínky v tomto dodatku DPA nevztahují na služby ve fázi Preview: Zpracování osobních údajů, GDPR, Zabezpečení dat a Komerční spolupracovník HIPAA. V případě odborných služeb splňují nabídky označené jako Previews nebo Limited Release pouze podmínky doplňkových odborných služeb.</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61645"/>
      <w:bookmarkStart w:id="50" w:name="_Toc507768552"/>
      <w:bookmarkStart w:id="51" w:name="_Toc8395012"/>
      <w:r>
        <w:t xml:space="preserve">Povaha zpracování </w:t>
      </w:r>
      <w:bookmarkStart w:id="52" w:name="_Toc6563799"/>
      <w:bookmarkStart w:id="53" w:name="_Toc21617017"/>
      <w:r>
        <w:t>údajů; vlastnictví</w:t>
      </w:r>
      <w:bookmarkEnd w:id="48"/>
      <w:bookmarkEnd w:id="49"/>
      <w:bookmarkEnd w:id="52"/>
      <w:bookmarkEnd w:id="53"/>
    </w:p>
    <w:p w14:paraId="2B094C3F" w14:textId="54857FFF" w:rsidR="00C85435" w:rsidRPr="00FC77AC" w:rsidRDefault="0072723D" w:rsidP="007829B6">
      <w:pPr>
        <w:pStyle w:val="ProductList-Body"/>
        <w:spacing w:after="120"/>
      </w:pPr>
      <w:r>
        <w:t>Společnost Microsoft bude používat a jinak zpracovávat data, data odborných služeb a osobní údaje zákazníka pouze tak, jak je popsáno, a s výhradou níže uvedených omezení (a) za účelem poskytování produktů a služeb zákazníkovi v souladu s dokumentovanými pokyny zákazníka a (b) pro obchodní operace související s poskytováním produktů a služeb zákazníkovi. Platí ustanovení mezi smluvními stranami, že si zákazník zachová všechna práva, duševní vlastnictví a zájem týkající se údajů zákazníka a dat odborných služeb. Společnost Microsoft nezískává k údajům o zákazníkovi nebo datům odborných služeb žádná práva s výjimkou práv, která jsou společnosti Microsoft udělena v tomto oddílu. Tento odstavec nemá vliv na práva společnosti Microsoft k softwaru nebo službám, které společnost Microsoft licencuje zákazníkovi.</w:t>
      </w:r>
    </w:p>
    <w:p w14:paraId="5102CA20" w14:textId="77777777" w:rsidR="00590619" w:rsidRPr="00FC77AC" w:rsidRDefault="00590619" w:rsidP="00590619"/>
    <w:p w14:paraId="72E1A929" w14:textId="7452EDE2" w:rsidR="00590619" w:rsidRPr="00FC77AC" w:rsidRDefault="00BC6A05" w:rsidP="00BC6A05">
      <w:pPr>
        <w:tabs>
          <w:tab w:val="left" w:pos="2484"/>
          <w:tab w:val="left" w:pos="9849"/>
        </w:tabs>
      </w:pPr>
      <w:r>
        <w:tab/>
      </w:r>
    </w:p>
    <w:p w14:paraId="1CCE7D6F" w14:textId="7E5C42FB"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 xml:space="preserve">Zpracování za účelem </w:t>
      </w:r>
      <w:bookmarkEnd w:id="54"/>
      <w:r>
        <w:rPr>
          <w:b/>
          <w:color w:val="0072C6"/>
        </w:rPr>
        <w:t xml:space="preserve">poskytování </w:t>
      </w:r>
      <w:bookmarkEnd w:id="55"/>
      <w:r>
        <w:rPr>
          <w:b/>
          <w:color w:val="0072C6"/>
        </w:rPr>
        <w:t>produktů a služeb zákazníkovi</w:t>
      </w:r>
    </w:p>
    <w:p w14:paraId="38AED162" w14:textId="4B36A4E0" w:rsidR="00C85435" w:rsidRPr="00FC77AC" w:rsidRDefault="00C85435" w:rsidP="00C35BD5">
      <w:pPr>
        <w:pStyle w:val="ProductList-Body"/>
        <w:keepNext/>
        <w:ind w:left="158"/>
      </w:pPr>
      <w:r>
        <w:rPr>
          <w:rFonts w:ascii="Calibri" w:eastAsia="Calibri" w:hAnsi="Calibri" w:cs="Arial"/>
        </w:rPr>
        <w:t>Pro účely tohoto dodatku DPA se „poskytování“ produktu vymezuje na:</w:t>
      </w:r>
    </w:p>
    <w:p w14:paraId="25A37013" w14:textId="16ACBA90" w:rsidR="00C85435" w:rsidRPr="00FC77AC" w:rsidRDefault="00C85435" w:rsidP="00F1097D">
      <w:pPr>
        <w:pStyle w:val="ProductList-Body"/>
        <w:numPr>
          <w:ilvl w:val="0"/>
          <w:numId w:val="7"/>
        </w:numPr>
      </w:pPr>
      <w:r>
        <w:rPr>
          <w:rFonts w:ascii="Calibri" w:eastAsia="Calibri" w:hAnsi="Calibri" w:cs="Arial"/>
        </w:rPr>
        <w:t>zajišťování funkcí, které jsou licencovány zákazníkovi, konfigurovány pro zákazníka</w:t>
      </w:r>
      <w:r>
        <w:rPr>
          <w:rFonts w:ascii="Calibri" w:hAnsi="Calibri"/>
        </w:rPr>
        <w:t xml:space="preserve"> a </w:t>
      </w:r>
      <w:bookmarkEnd w:id="56"/>
      <w:bookmarkEnd w:id="57"/>
      <w:r>
        <w:rPr>
          <w:rFonts w:ascii="Calibri" w:eastAsia="Calibri" w:hAnsi="Calibri" w:cs="Arial"/>
        </w:rPr>
        <w:t>používány zákazníkem a jeho uživateli, včetně poskytování přizpůsobených služeb;</w:t>
      </w:r>
    </w:p>
    <w:p w14:paraId="0A0F49B8" w14:textId="68A27EC7" w:rsidR="00C85435" w:rsidRPr="00FC77AC" w:rsidRDefault="00C85435" w:rsidP="00F1097D">
      <w:pPr>
        <w:pStyle w:val="ProductList-Body"/>
        <w:numPr>
          <w:ilvl w:val="0"/>
          <w:numId w:val="7"/>
        </w:numPr>
      </w:pPr>
      <w:r>
        <w:rPr>
          <w:rFonts w:ascii="Calibri" w:eastAsia="Calibri" w:hAnsi="Calibri" w:cs="Arial"/>
        </w:rPr>
        <w:t>řešení problémů (prevence, zjišťování a napravování problémů) a</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zajišťování, aby produkty byly aktuální a funkční, a zlepšování </w:t>
      </w:r>
      <w:r>
        <w:t>uživatelské produktivity,</w:t>
      </w:r>
      <w:r>
        <w:rPr>
          <w:rFonts w:ascii="Calibri" w:eastAsia="Calibri" w:hAnsi="Calibri" w:cs="Arial"/>
        </w:rPr>
        <w:t xml:space="preserve"> spolehlivosti, účinnosti, kvality a zabezpečení).</w:t>
      </w:r>
    </w:p>
    <w:p w14:paraId="67A5736F" w14:textId="2127A323" w:rsidR="004D3218" w:rsidRPr="00FC77AC" w:rsidRDefault="004D3218" w:rsidP="004D3218">
      <w:pPr>
        <w:pStyle w:val="ProductList-Body"/>
        <w:ind w:left="158"/>
      </w:pPr>
      <w:r>
        <w:rPr>
          <w:rFonts w:ascii="Calibri" w:eastAsia="Calibri" w:hAnsi="Calibri" w:cs="Arial"/>
        </w:rPr>
        <w:t>Pro účely tohoto dodatku DPA se „poskytování“ odborných služeb vymezuje na:</w:t>
      </w:r>
    </w:p>
    <w:p w14:paraId="514A4E40" w14:textId="51AAF13F" w:rsidR="004D3218" w:rsidRPr="00FC77AC" w:rsidRDefault="004D3218" w:rsidP="004D3218">
      <w:pPr>
        <w:pStyle w:val="ProductList-Body"/>
        <w:numPr>
          <w:ilvl w:val="0"/>
          <w:numId w:val="7"/>
        </w:numPr>
        <w:tabs>
          <w:tab w:val="clear" w:pos="158"/>
        </w:tabs>
        <w:ind w:left="922"/>
      </w:pPr>
      <w:r>
        <w:t>poskytování odborných služeb, včetně technické podpory, v oblasti plánování, poradenství, vedení, migrace dat, nasazení a vývoje řešení a softwaru;</w:t>
      </w:r>
    </w:p>
    <w:p w14:paraId="2AA8E0CB" w14:textId="1BB19ACB" w:rsidR="004D3218" w:rsidRPr="00FC77AC" w:rsidRDefault="004D3218" w:rsidP="004D3218">
      <w:pPr>
        <w:pStyle w:val="ProductList-Body"/>
        <w:numPr>
          <w:ilvl w:val="0"/>
          <w:numId w:val="7"/>
        </w:numPr>
        <w:tabs>
          <w:tab w:val="clear" w:pos="158"/>
        </w:tabs>
        <w:ind w:left="922"/>
      </w:pPr>
      <w:r>
        <w:t>řešení problémů (prevence, zjišťování, šetření, zmírňování a napravování problémů včetně incidentů zabezpečení a problémů identifikovaných v odborných službách nebo příslušných produktech při poskytování odborných služeb) a</w:t>
      </w:r>
    </w:p>
    <w:p w14:paraId="7EB6FDAD" w14:textId="5B47DB62" w:rsidR="004D3218" w:rsidRPr="00FC77AC" w:rsidRDefault="007821BC" w:rsidP="002369FF">
      <w:pPr>
        <w:pStyle w:val="ProductList-Body"/>
        <w:numPr>
          <w:ilvl w:val="0"/>
          <w:numId w:val="7"/>
        </w:numPr>
        <w:tabs>
          <w:tab w:val="clear" w:pos="158"/>
        </w:tabs>
        <w:spacing w:after="120"/>
        <w:ind w:left="922"/>
      </w:pPr>
      <w:r>
        <w:t>zlepšování poskytování, účinnosti, kvality a bezpečnosti odborných služeb a základního (základních) produktu (produktů) na základě problémů zjištěných při poskytování odborných služeb, včetně odstraňování softwarových závad a zajišťování, aby produkty i služby byly aktuální a funkční.</w:t>
      </w:r>
      <w:r>
        <w:rPr>
          <w:rStyle w:val="eop"/>
          <w:rFonts w:ascii="Calibri" w:eastAsia="Calibri" w:hAnsi="Calibri" w:cs="Calibri"/>
          <w:color w:val="0078D4"/>
          <w:u w:val="single"/>
        </w:rPr>
        <w:t xml:space="preserve"> </w:t>
      </w:r>
    </w:p>
    <w:p w14:paraId="46D39A05" w14:textId="3308081C" w:rsidR="00725F8D" w:rsidRPr="00FC77AC" w:rsidRDefault="00725F8D" w:rsidP="002369FF">
      <w:pPr>
        <w:pStyle w:val="ProductList-Body"/>
        <w:spacing w:after="120"/>
        <w:ind w:left="158"/>
      </w:pPr>
      <w:r>
        <w:rPr>
          <w:rFonts w:ascii="Calibri" w:eastAsia="Calibri" w:hAnsi="Calibri" w:cs="Arial"/>
        </w:rPr>
        <w:t>Poskytování produktů a služeb v každém případě probíhá v souladu s bezpečnostními závazky vyplývajícími z příslušných požadavků na ochranu osobních údajů.</w:t>
      </w:r>
    </w:p>
    <w:p w14:paraId="0AA7F597" w14:textId="7560EA27" w:rsidR="00C85435" w:rsidRPr="00FC77AC" w:rsidRDefault="00C85435" w:rsidP="007829B6">
      <w:pPr>
        <w:pStyle w:val="ProductList-Body"/>
        <w:spacing w:after="120"/>
        <w:ind w:left="158"/>
      </w:pPr>
      <w:r>
        <w:t xml:space="preserve">Při poskytování produktů a služeb společnost Microsoft nepoužívá ani jinak nezpracovává data, data odborných služeb ani osobní údaje zákazníka pro: (a) profilování uživatelů, (b) inzerce nebo podobné reklamní účely nebo (c) průzkum trhu s cílem vytvářet nové funkce, služby nebo produkty nebo jakékoli jiné účely, v jejichž rámci by zpracování </w:t>
      </w:r>
      <w:r w:rsidR="00CB5258">
        <w:t>ne</w:t>
      </w:r>
      <w:r>
        <w:t>bylo v souladu s dokumentovanými pokyny zákazníka.</w:t>
      </w:r>
    </w:p>
    <w:p w14:paraId="5FD69C26" w14:textId="7F31EB49" w:rsidR="00C85435" w:rsidRPr="00FC77AC" w:rsidRDefault="009B4B87" w:rsidP="00C35BD5">
      <w:pPr>
        <w:pStyle w:val="ProductList-Body"/>
        <w:keepNext/>
        <w:spacing w:after="120"/>
        <w:ind w:left="187" w:hanging="7"/>
        <w:outlineLvl w:val="2"/>
      </w:pPr>
      <w:r>
        <w:rPr>
          <w:b/>
          <w:color w:val="0072C6"/>
        </w:rPr>
        <w:t>Zpracování pro obchodní operace související s poskytováním produktů a služeb zákazníkovi</w:t>
      </w:r>
    </w:p>
    <w:p w14:paraId="2391517E" w14:textId="77777777" w:rsidR="001B2BF8" w:rsidRPr="00FC77AC" w:rsidRDefault="001B2BF8" w:rsidP="001B2BF8">
      <w:pPr>
        <w:pStyle w:val="ProductList-Body"/>
        <w:spacing w:after="120"/>
        <w:ind w:left="158"/>
      </w:pPr>
      <w:r>
        <w:t>Pro účely tohoto dodatku DPA se pojmem „obchodní operace“ rozumí činnosti spojené se zpracováním údajů a povolené zákazníkem v tomto oddílu.</w:t>
      </w:r>
    </w:p>
    <w:p w14:paraId="4FFF8475" w14:textId="057BE43F" w:rsidR="001B2BF8" w:rsidRPr="00FC77AC" w:rsidRDefault="001B2BF8" w:rsidP="00B66EEB">
      <w:pPr>
        <w:pStyle w:val="ProductList-Body"/>
        <w:spacing w:line="216" w:lineRule="auto"/>
        <w:ind w:left="158"/>
      </w:pPr>
      <w:r>
        <w:t>Zákazník opravňuje společnost Microsoft:</w:t>
      </w:r>
    </w:p>
    <w:p w14:paraId="18895A51" w14:textId="2F19B250" w:rsidR="001B2BF8" w:rsidRPr="00FC77AC" w:rsidRDefault="001B2BF8" w:rsidP="00A607E8">
      <w:pPr>
        <w:pStyle w:val="ProductList-Body"/>
        <w:numPr>
          <w:ilvl w:val="0"/>
          <w:numId w:val="18"/>
        </w:numPr>
        <w:ind w:left="900" w:hanging="180"/>
      </w:pPr>
      <w:r>
        <w:t>vytvářet souhrnné statistické neosobní údaje z údajů obsahujících pseudonymizované identifikátory (např. protokoly využití s jedinečnými pseudonymizovanými identifikátory);</w:t>
      </w:r>
    </w:p>
    <w:p w14:paraId="685A98C9" w14:textId="39E0687F" w:rsidR="001B2BF8" w:rsidRPr="00FC77AC" w:rsidRDefault="001B2BF8" w:rsidP="00A607E8">
      <w:pPr>
        <w:pStyle w:val="ProductList-Body"/>
        <w:numPr>
          <w:ilvl w:val="0"/>
          <w:numId w:val="18"/>
        </w:numPr>
        <w:spacing w:after="120"/>
        <w:ind w:left="907" w:hanging="187"/>
      </w:pPr>
      <w:r>
        <w:t>počítat statistiky týkající se zákaznických dat nebo dat odborných služeb;</w:t>
      </w:r>
    </w:p>
    <w:p w14:paraId="76A43C2B" w14:textId="5C4A0C4A" w:rsidR="001B2BF8" w:rsidRPr="00FC77AC" w:rsidRDefault="001B2BF8" w:rsidP="00A607E8">
      <w:pPr>
        <w:pStyle w:val="ProductList-Body"/>
        <w:spacing w:after="120"/>
        <w:ind w:left="158"/>
      </w:pPr>
      <w:r>
        <w:t>v každém případě bez analyzování obsahu zákaznických dat nebo dat odborných služeb či přístupu k nim a pouze k dosažení níže uvedených účelů, vždy v souvislosti s poskytováním produktů a služeb zákazníkovi.</w:t>
      </w:r>
    </w:p>
    <w:p w14:paraId="15A54612" w14:textId="77777777" w:rsidR="001B2BF8" w:rsidRPr="00FC77AC" w:rsidRDefault="001B2BF8" w:rsidP="00A607E8">
      <w:pPr>
        <w:pStyle w:val="ProductList-Body"/>
        <w:ind w:left="158"/>
      </w:pPr>
      <w:r>
        <w:t>Mezi tyto účely patří:</w:t>
      </w:r>
    </w:p>
    <w:p w14:paraId="007DCB2D" w14:textId="1ABEB992" w:rsidR="001B2BF8" w:rsidRPr="00FC77AC" w:rsidRDefault="001B2BF8" w:rsidP="003A6BB6">
      <w:pPr>
        <w:pStyle w:val="ProductList-Body"/>
        <w:numPr>
          <w:ilvl w:val="0"/>
          <w:numId w:val="7"/>
        </w:numPr>
        <w:tabs>
          <w:tab w:val="clear" w:pos="158"/>
        </w:tabs>
        <w:ind w:left="922"/>
      </w:pPr>
      <w:r>
        <w:t xml:space="preserve">fakturace a správa účtů, </w:t>
      </w:r>
    </w:p>
    <w:p w14:paraId="74E83E62" w14:textId="21E1E5D7" w:rsidR="001B2BF8" w:rsidRPr="00FC77AC" w:rsidRDefault="001B2BF8" w:rsidP="003A6BB6">
      <w:pPr>
        <w:pStyle w:val="ProductList-Body"/>
        <w:numPr>
          <w:ilvl w:val="0"/>
          <w:numId w:val="7"/>
        </w:numPr>
        <w:tabs>
          <w:tab w:val="clear" w:pos="158"/>
        </w:tabs>
        <w:ind w:left="922"/>
      </w:pPr>
      <w:r>
        <w:t xml:space="preserve">kompenzace, např. výpočet zaměstnaneckých provizí a pobídek pro partnery, </w:t>
      </w:r>
    </w:p>
    <w:p w14:paraId="0CAE28EC" w14:textId="6356942F" w:rsidR="001B2BF8" w:rsidRPr="00FC77AC" w:rsidRDefault="001B2BF8" w:rsidP="003A6BB6">
      <w:pPr>
        <w:pStyle w:val="ProductList-Body"/>
        <w:numPr>
          <w:ilvl w:val="0"/>
          <w:numId w:val="7"/>
        </w:numPr>
        <w:tabs>
          <w:tab w:val="clear" w:pos="158"/>
        </w:tabs>
        <w:ind w:left="922"/>
      </w:pPr>
      <w:r>
        <w:t xml:space="preserve">interní vykazování a modelování obchodních procesů, např. prognózy, zisk, plánování kapacity a produktová strategie, </w:t>
      </w:r>
    </w:p>
    <w:p w14:paraId="4616BAD0" w14:textId="3DBED0D1" w:rsidR="00DD6D76" w:rsidRPr="00FC77AC" w:rsidRDefault="001B2BF8" w:rsidP="00A607E8">
      <w:pPr>
        <w:pStyle w:val="ProductList-Body"/>
        <w:numPr>
          <w:ilvl w:val="0"/>
          <w:numId w:val="7"/>
        </w:numPr>
        <w:tabs>
          <w:tab w:val="clear" w:pos="158"/>
        </w:tabs>
        <w:spacing w:after="120"/>
        <w:ind w:left="922"/>
      </w:pPr>
      <w:r>
        <w:t>finanční vykazování.</w:t>
      </w:r>
    </w:p>
    <w:p w14:paraId="71098C16" w14:textId="4DE8EF2E" w:rsidR="00DD6D76" w:rsidRPr="00FC77AC" w:rsidRDefault="00BE5700" w:rsidP="00A607E8">
      <w:pPr>
        <w:pStyle w:val="ProductList-Body"/>
        <w:spacing w:after="120"/>
        <w:ind w:left="158"/>
      </w:pPr>
      <w:bookmarkStart w:id="58" w:name="_Hlk24466161"/>
      <w:r>
        <w:t>Při zpracovávání dat pro tyto obchodní operace bude společnost Microsoft uplatňovat zásady minimalizace údajů a nebude data, data obchodních služeb ani osobní údaje zákazníka využívat ani jinak zpracovávat pro následující účely: (a) profilování uživatelů, (b) inzerce nebo podobné komerční účely nebo (c) jakýkoli jiný účel mimo těch uvedených v tomto oddílu. Stejně jako veškeré zpracovávání dat podle tohoto dodatku DPA i zpracování pro obchodní operace zůstane vázáno závazky důvěrnosti a ujednáními v Předávání zpracovaných dat společnosti Microsoft.</w:t>
      </w:r>
      <w:bookmarkEnd w:id="58"/>
    </w:p>
    <w:p w14:paraId="16500F9F" w14:textId="77777777" w:rsidR="00DD6D76" w:rsidRPr="00FC77AC" w:rsidRDefault="00DD6D76"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61646"/>
      <w:r>
        <w:t>Předávání zpracovaných dat</w:t>
      </w:r>
      <w:bookmarkEnd w:id="59"/>
      <w:bookmarkEnd w:id="60"/>
      <w:bookmarkEnd w:id="61"/>
      <w:bookmarkEnd w:id="62"/>
      <w:bookmarkEnd w:id="63"/>
    </w:p>
    <w:p w14:paraId="43BB1C2E" w14:textId="77777777" w:rsidR="000B3059" w:rsidRPr="006366A8" w:rsidRDefault="000B3059" w:rsidP="000B3059">
      <w:pPr>
        <w:pStyle w:val="ProductList-Body"/>
        <w:spacing w:after="120"/>
      </w:pPr>
      <w:r>
        <w:t xml:space="preserve">Společnost Microsoft nebude sdělovat zpracovávaná data ani k nim poskytovat přístup s výjimkou následujících případů: (1) pokud o to požádá zákazník; (2) dle způsobů popsaných v tomto dodatku DPA; nebo (3) podle požadavků zákona. Pro účely tohoto oddílu pojem „zpracovávaná data“ označuje: (a) data zákazníka; (b) data odborných služeb; (c) osobní údaje; a (d) jakákoli jiná data zpracovávaná společností Microsoft v souvislosti s produkty a službami, která představují důvěrné informace zákazníka dle smlouvy se zákazníkem. Veškeré zpracovávání zpracovávaných dat podléhá povinnostem zachování důvěrnosti společnosti Microsoft dle smlouvy se zákazníkem. </w:t>
      </w:r>
    </w:p>
    <w:p w14:paraId="7C34E9F2" w14:textId="77777777" w:rsidR="000B3059" w:rsidRPr="006366A8" w:rsidRDefault="000B3059" w:rsidP="000B3059">
      <w:pPr>
        <w:pStyle w:val="ProductList-Body"/>
        <w:spacing w:after="120"/>
      </w:pPr>
      <w:r>
        <w:rPr>
          <w:szCs w:val="18"/>
        </w:rPr>
        <w:t>Společnost Microsoft zpřístupní zpracovávaná data nebo k nim poskytne přístup donucovacím orgánům pouze v případech, kdy je tak povinna učinit dle zákona. Pokud se na společnost Microsoft obrátí donucovací orgán a požádá o zpracovávaná data, společnost Microsoft se požadavek na vymáhání práva pokusí přesměrovat přímo na zákazníka. Pokud bude společnost Microsoft nucena sdělit zpracovávaná data odborných služeb nebo k nim umožnit přístup donucovacím orgánům, o takovém sdělení nebo poskytnutí přístupu zákazníka ihned informuje a poskytne mu kopii tohoto požadavku, není-li takové upozornění v rozporu se zákonem.</w:t>
      </w:r>
    </w:p>
    <w:p w14:paraId="14FFF5EF" w14:textId="77777777" w:rsidR="000B3059" w:rsidRDefault="000B3059" w:rsidP="000B3059">
      <w:pPr>
        <w:pStyle w:val="ProductList-Body"/>
        <w:spacing w:after="120"/>
      </w:pPr>
      <w:r>
        <w:t>Po přijetí jiného požadavku třetí strany na zpracovávaná data společnost Microsoft zákazníka ihned informuje, není-li takové upozornění v rozporu se zákonem. Společnost Microsoft požadavek zamítne, pokud zákony nenařizují, aby mu vyhověla. Pokud je požadavek platný, společnost Microsoft se pokusí třetí stranu požádat, aby si data vyžádala přímo od zákazníka.</w:t>
      </w:r>
    </w:p>
    <w:p w14:paraId="3A8A7F9B" w14:textId="77777777" w:rsidR="000B3059" w:rsidRPr="006366A8" w:rsidRDefault="000B3059" w:rsidP="000B3059">
      <w:pPr>
        <w:pStyle w:val="ProductList-Body"/>
        <w:spacing w:after="120"/>
      </w:pPr>
      <w:r>
        <w:t>Společnost Microsoft bude moct sdělovat zpracovaná data nebo k nim poskytovat přístup pouze v souladu s požadavky zákona, a to za předpokladu, že právní předpisy a postupy respektují podstatu základních práv a svobod a nepřekračují to, co je v demokratické společnosti nezbytné a přiměřené k zajištění jednoho z cílů uvedených v čl. 23 odst. 1 nařízení GDPR.</w:t>
      </w:r>
    </w:p>
    <w:p w14:paraId="6E4E3679" w14:textId="77777777" w:rsidR="000B3059" w:rsidRPr="006366A8" w:rsidRDefault="000B3059" w:rsidP="000B3059">
      <w:pPr>
        <w:pStyle w:val="ProductList-Body"/>
        <w:spacing w:after="120"/>
      </w:pPr>
      <w:r>
        <w:t xml:space="preserve">Společnost Microsoft neposkytne žádné třetí straně: (a) přímý, nepřímý, všeobecný ani volný přístup k zpracovávaným datům; (b) šifrovací klíče používané k zabezpečení zpracovávaných dat nebo možnost toto šifrování porušit; ani (c) přístup k zpracovávaným datům, pokud společnost Microsoft ví, že třetí strana zamýšlí data použít pro účely jiné než uvedené v požadavku třetí strany. </w:t>
      </w:r>
    </w:p>
    <w:p w14:paraId="498C9FA4" w14:textId="77777777" w:rsidR="000B3059" w:rsidRPr="006366A8" w:rsidRDefault="000B3059" w:rsidP="000B3059">
      <w:pPr>
        <w:pStyle w:val="ProductList-Body"/>
        <w:spacing w:after="120"/>
      </w:pPr>
      <w:r>
        <w:t xml:space="preserve">V této souvislosti může společnost Microsoft poskytnout zákazníkovi základní kontaktní údaje třetí strany. </w:t>
      </w:r>
    </w:p>
    <w:p w14:paraId="3DFD853A" w14:textId="77777777" w:rsidR="00C85435" w:rsidRPr="00FC77AC" w:rsidRDefault="00C85435" w:rsidP="00C35BD5">
      <w:pPr>
        <w:pStyle w:val="ProductList-SubSubSectionHeading"/>
        <w:keepNext/>
        <w:spacing w:after="120"/>
        <w:outlineLvl w:val="1"/>
      </w:pPr>
      <w:bookmarkStart w:id="64" w:name="_Toc6563801"/>
      <w:bookmarkStart w:id="65" w:name="_Toc21617019"/>
      <w:bookmarkStart w:id="66" w:name="_Toc26972841"/>
      <w:bookmarkStart w:id="67" w:name="_Toc155361647"/>
      <w:r>
        <w:t>Zpracování osobních údajů; GDPR</w:t>
      </w:r>
      <w:bookmarkEnd w:id="50"/>
      <w:bookmarkEnd w:id="51"/>
      <w:bookmarkEnd w:id="64"/>
      <w:bookmarkEnd w:id="65"/>
      <w:bookmarkEnd w:id="66"/>
      <w:bookmarkEnd w:id="67"/>
    </w:p>
    <w:p w14:paraId="41ECCECC" w14:textId="79DB7ED7" w:rsidR="00C85435" w:rsidRPr="00FC77AC" w:rsidRDefault="00C85435" w:rsidP="00741E10">
      <w:pPr>
        <w:pStyle w:val="ProductList-Body"/>
        <w:spacing w:after="120"/>
      </w:pPr>
      <w:bookmarkStart w:id="68" w:name="_Toc489605577"/>
      <w:r>
        <w:t>Veškeré osobní údaje zpracovávané společností Microsoft v souvislosti s poskytováním produktů a služeb jsou získávány jako součást (a) dat zákazníků, (b) dat odborných služeb nebo (c) dat generovaných, odvozených nebo shromážděných společností Microsoft, včetně dat odeslaných společnosti Microsoft v důsledku používání funkcí založených na službách zákazníkem nebo získaných společností Microsoft z lokálně nainstalovaného softwaru. Osobní údaje poskytnuté společnosti Microsoft zákazníkem či jménem zákazníka během užívání online služby jsou rovněž daty zákazníka. Osobní údaje poskytnuté společnosti Microsoft zákazníkem nebo jeho jménem při využívání odborných služeb jsou rovněž daty odborných služeb. Pseudonymizované identifikátory mohou být zahrnuty v datech zpracovávaných společností Microsoft v souvislosti s poskytováním produktů a jsou rovněž osobními údaji. Osobní údaje zahrnují veškeré osobní údaje, které byly pseudonymizovány nebo zbaveny identifikačních údajů, avšak nebyly neanonymizovány, a osobní údaje odvozené z jiných osobních údajů.</w:t>
      </w:r>
    </w:p>
    <w:p w14:paraId="65DA7EE9" w14:textId="0ABCE829" w:rsidR="0044171E" w:rsidRDefault="0044171E" w:rsidP="0044171E">
      <w:pPr>
        <w:pStyle w:val="ProductList-Body"/>
        <w:spacing w:after="120"/>
      </w:pPr>
      <w:r>
        <w:t>V té míře, v níž je společnost Microsoft zpracovatelem nebo dílčím zpracovatelem osobních údajů chráněných nařízením GDPR, rozhodují podmínky obecného nařízení o ochraně osobních údajů uvedené v </w:t>
      </w:r>
      <w:hyperlink w:anchor="Attachment1" w:history="1">
        <w:r>
          <w:rPr>
            <w:rStyle w:val="Hyperlink"/>
          </w:rPr>
          <w:t>příloze 1</w:t>
        </w:r>
      </w:hyperlink>
      <w:r>
        <w:t>, přičemž znění v této podkapitole („Zpracování osobních údajů; GDPR“) bude považováno za doplňující:</w:t>
      </w:r>
    </w:p>
    <w:p w14:paraId="00DB5D5A" w14:textId="77777777" w:rsidR="00C85435" w:rsidRPr="00FC77AC" w:rsidRDefault="00C85435" w:rsidP="002A4A50">
      <w:pPr>
        <w:pStyle w:val="ProductList-Body"/>
        <w:keepNext/>
        <w:spacing w:after="120"/>
        <w:ind w:left="187"/>
        <w:outlineLvl w:val="2"/>
      </w:pPr>
      <w:bookmarkStart w:id="69" w:name="_Toc26972842"/>
      <w:r>
        <w:rPr>
          <w:b/>
          <w:bCs/>
          <w:color w:val="0072C6"/>
        </w:rPr>
        <w:t>Role a povinnosti zpracovatele a správce osobních údajů</w:t>
      </w:r>
      <w:bookmarkEnd w:id="69"/>
    </w:p>
    <w:p w14:paraId="557792D5" w14:textId="77777777" w:rsidR="0025414C" w:rsidRDefault="0025414C" w:rsidP="0025414C">
      <w:pPr>
        <w:pStyle w:val="ProductList-Body"/>
        <w:spacing w:after="120"/>
        <w:ind w:left="158"/>
      </w:pPr>
      <w:bookmarkStart w:id="70" w:name="_Toc26972843"/>
      <w:bookmarkStart w:id="71" w:name="_Toc26972844"/>
      <w:r>
        <w:t xml:space="preserve">Zákazník a společnost Microsoft se dohodli, že zákazník je správcem osobních údajů a Microsoft je zpracovatelem těchto údajů. Výjimku představují případy, kdy (a) zákazník působí jako zpracovatel osobních údajů, přičemž Microsoft je dalším zpracovatelem, nebo (b) podmínky specifické pro produkt nebo tento dodatek DPA stanovují jinak. V případech, kdy společnost Microsoft jedná jako zpracovatel nebo další zpracovatel osobních údajů, bude zpracovávat osobní údaje pouze na základě dokumentovaných pokynů zákazníka. Zákazník souhlasí, že smlouva se zákazníkem (včetně podmínek dodatku DPA a jakýchkoli příslušných aktualizací) spolu s dokumentací produktu a užíváním a konfigurací funkcí v produktech zákazníkem představují úplné dokumentované pokyny zákazníka společnosti Microsoft ohledně zpracovávání osobních údajů nebo dokumentace k odborným službám a používání odborných služeb zákazníkem. Informace o používání a konfiguraci produktů jsou k dispozici na adrese </w:t>
      </w:r>
      <w:hyperlink r:id="rId24" w:history="1">
        <w:r>
          <w:rPr>
            <w:rStyle w:val="Hyperlink"/>
          </w:rPr>
          <w:t>https://docs.microsoft.com</w:t>
        </w:r>
      </w:hyperlink>
      <w:r>
        <w:t xml:space="preserve"> (nebo nástupnickém webu) nebo v jiné smlouvě, které je tento dodatek DPA nedílnou součástí. Jakékoli další nebo alternativní pokyny musí být dohodnuty v souladu s procesem doplnění smlouvy zákazníka. V každém případě, kdy se uplatňuje GDPR a kdy je zákazník zpracovatelem, zaručuje zákazník společnosti Microsoft, že pokyny zákazníka včetně pověření společnosti Microsoft rolí zpracovatele nebo dalšího zpracovatele, byly schváleny příslušným správcem. </w:t>
      </w:r>
    </w:p>
    <w:bookmarkEnd w:id="70"/>
    <w:p w14:paraId="42C83F6C" w14:textId="71357AFE" w:rsidR="00C85435" w:rsidRPr="00FC77AC" w:rsidRDefault="00736AEB" w:rsidP="002A4A50">
      <w:pPr>
        <w:pStyle w:val="ProductList-Body"/>
        <w:spacing w:after="120"/>
        <w:ind w:left="158"/>
      </w:pPr>
      <w:r>
        <w:t>V té míře, v níž společnost Microsoft používá nebo jinak zpracovává osobní údaje chráněné nařízením GDPR ve spojení s legitimními obchodními operacemi společnosti Microsoft, které se týkají poskytování produktů a služeb zákazníkovi, bude společnost Microsoft při takovém používání plnit povinnosti nezávislého správce údajů dle nařízení GDPR. Společnost Microsoft přebírá dodatečné povinnosti správce údajů podle nařízení GDPR za takové zpracování k těmto účelům: (a) zaručení jednání v souladu s požadavky předpisů v rozsahu vyžadovaném dle nařízení GDPR; a (b)</w:t>
      </w:r>
      <w:r w:rsidR="00B87D17">
        <w:t> </w:t>
      </w:r>
      <w:r>
        <w:t>poskytnutí vyšší transparentnosti zákazníkům a potvrzení zodpovědnosti společnosti Microsoft za takové zpracování. Společnost Microsoft využívá bezpečnostní opatření, jejichž cílem je chránit zpracovávaná zákaznická data, data odborných služeb a osobní údaje, včetně těch, které byly uvedeny v tomto dodatku DPA a v článku 6(4) nařízení GDPR. Pokud jde o zpracování osobních údajů podle tohoto odstavce, přijímá společnost Microsoft závazky stanovené v části Dodatečné záruky; pro tyto účely (i) je sdělení osobních údajů společností Microsoft, jak se popisuje v části Dodatečné záruky, převedených v souvislosti s obchodními operacemi společnosti Microsoft, považováno za „relevantní sdělení“ a (ii) závazky části Dodatečné záruky se vztahují i na takové osobní údaje.</w:t>
      </w:r>
      <w:bookmarkEnd w:id="71"/>
    </w:p>
    <w:p w14:paraId="1735F96A" w14:textId="77777777" w:rsidR="00C85435" w:rsidRPr="00FC77AC" w:rsidRDefault="00C85435" w:rsidP="00741E10">
      <w:pPr>
        <w:pStyle w:val="ProductList-Body"/>
        <w:keepNext/>
        <w:spacing w:after="120"/>
        <w:ind w:left="187"/>
        <w:outlineLvl w:val="2"/>
      </w:pPr>
      <w:bookmarkStart w:id="72" w:name="_Toc26972845"/>
      <w:r>
        <w:rPr>
          <w:b/>
          <w:color w:val="0072C6"/>
        </w:rPr>
        <w:t>Podrobnosti zpracování</w:t>
      </w:r>
      <w:bookmarkEnd w:id="72"/>
    </w:p>
    <w:p w14:paraId="0CAE0F8F" w14:textId="77777777" w:rsidR="00C85435" w:rsidRPr="00FC77AC" w:rsidRDefault="00C85435" w:rsidP="002A4A50">
      <w:pPr>
        <w:pStyle w:val="ProductList-Body"/>
        <w:spacing w:after="120"/>
        <w:ind w:left="158"/>
      </w:pPr>
      <w:bookmarkStart w:id="73" w:name="_Toc26972846"/>
      <w:bookmarkStart w:id="74" w:name="_Hlk22881260"/>
      <w:r>
        <w:t>Strany berou na vědomí a souhlasí, že:</w:t>
      </w:r>
      <w:bookmarkEnd w:id="73"/>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Předmět.</w:t>
      </w:r>
      <w:r>
        <w:rPr>
          <w:rFonts w:ascii="Calibri" w:eastAsia="Calibri" w:hAnsi="Calibri" w:cs="Arial"/>
        </w:rPr>
        <w:t xml:space="preserve"> </w:t>
      </w:r>
      <w:r>
        <w:rPr>
          <w:rFonts w:ascii="Calibri" w:hAnsi="Calibri"/>
        </w:rPr>
        <w:t xml:space="preserve">Předmět zpracování je omezen na osobní údaje v rozsahu </w:t>
      </w:r>
      <w:r>
        <w:rPr>
          <w:rFonts w:ascii="Calibri" w:eastAsia="Calibri" w:hAnsi="Calibri" w:cs="Arial"/>
        </w:rPr>
        <w:t xml:space="preserve">oddílu „Povaha zpracování; vlastnictví“ uvedeném výše v tomto dodatku DPA a nařízení </w:t>
      </w:r>
      <w:r>
        <w:rPr>
          <w:rFonts w:ascii="Calibri" w:hAnsi="Calibri"/>
        </w:rPr>
        <w:t>GDPR</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Doba trvání zpracování dat.</w:t>
      </w:r>
      <w:r>
        <w:rPr>
          <w:rFonts w:ascii="Calibri" w:eastAsia="Calibri" w:hAnsi="Calibri" w:cs="Arial"/>
        </w:rPr>
        <w:t xml:space="preserve"> </w:t>
      </w:r>
      <w:r>
        <w:rPr>
          <w:rFonts w:ascii="Calibri" w:hAnsi="Calibri"/>
        </w:rPr>
        <w:t>Doba trvání zpracování musí odpovídat pokynům zákazníka a podmínkám dodatku DPA</w:t>
      </w:r>
      <w:r>
        <w:rPr>
          <w:rFonts w:ascii="Calibri" w:eastAsia="Calibri" w:hAnsi="Calibri" w:cs="Arial"/>
        </w:rPr>
        <w:t>.</w:t>
      </w:r>
    </w:p>
    <w:p w14:paraId="3FE9D1A6" w14:textId="77777777" w:rsidR="009F3F3B" w:rsidRPr="006257E8" w:rsidRDefault="009F3F3B" w:rsidP="009F3F3B">
      <w:pPr>
        <w:pStyle w:val="ProductList-Body"/>
        <w:numPr>
          <w:ilvl w:val="0"/>
          <w:numId w:val="7"/>
        </w:numPr>
        <w:ind w:left="540"/>
        <w:rPr>
          <w:rFonts w:ascii="Calibri" w:hAnsi="Calibri"/>
        </w:rPr>
      </w:pPr>
      <w:r>
        <w:rPr>
          <w:rFonts w:ascii="Calibri" w:eastAsia="Calibri" w:hAnsi="Calibri" w:cs="Arial"/>
          <w:b/>
        </w:rPr>
        <w:t>Povaha a účel zpracování.</w:t>
      </w:r>
      <w:r>
        <w:rPr>
          <w:rFonts w:ascii="Calibri" w:eastAsia="Calibri" w:hAnsi="Calibri" w:cs="Arial"/>
        </w:rPr>
        <w:t xml:space="preserve"> </w:t>
      </w:r>
      <w:r>
        <w:rPr>
          <w:rFonts w:ascii="Calibri" w:hAnsi="Calibri"/>
        </w:rPr>
        <w:t>Povahou a účelem zpracování musí být poskytování produktů a služeb v souladu se smlouvou se zákazníkem</w:t>
      </w:r>
      <w:r>
        <w:rPr>
          <w:rFonts w:ascii="Calibri" w:eastAsia="Calibri" w:hAnsi="Calibri" w:cs="Arial"/>
        </w:rPr>
        <w:t xml:space="preserve"> a pro účely obchodních operací souvisejících s poskytováním produktů a služeb zákazníkovi (jak je podrobně popsáno ve výše uvedeném oddílu „Povaha zpracování údajů; vlastnictví“ tohoto dodatku DPA.)</w:t>
      </w:r>
    </w:p>
    <w:p w14:paraId="12A9FBF2" w14:textId="68F93B8A" w:rsidR="00C85435" w:rsidRPr="00FC77AC" w:rsidRDefault="00DD6D76" w:rsidP="00741E10">
      <w:pPr>
        <w:pStyle w:val="ProductList-Body"/>
        <w:numPr>
          <w:ilvl w:val="0"/>
          <w:numId w:val="7"/>
        </w:numPr>
        <w:ind w:left="540"/>
      </w:pPr>
      <w:r>
        <w:rPr>
          <w:rFonts w:ascii="Calibri" w:eastAsia="Calibri" w:hAnsi="Calibri" w:cs="Arial"/>
          <w:b/>
          <w:bCs/>
        </w:rPr>
        <w:t>Kategorie údajů.</w:t>
      </w:r>
      <w:r>
        <w:rPr>
          <w:rFonts w:ascii="Calibri" w:eastAsia="Calibri" w:hAnsi="Calibri" w:cs="Arial"/>
        </w:rPr>
        <w:t xml:space="preserve"> </w:t>
      </w:r>
      <w:r>
        <w:rPr>
          <w:rFonts w:ascii="Calibri" w:hAnsi="Calibri"/>
        </w:rPr>
        <w:t>Mezi typy osobních údajů zpracovávaných společností Microsoft při poskytování produktů a služeb patří</w:t>
      </w:r>
      <w:r>
        <w:rPr>
          <w:rFonts w:ascii="Calibri" w:eastAsia="Calibri" w:hAnsi="Calibri" w:cs="Arial"/>
        </w:rPr>
        <w:t>: (i) Osobní údaje, které se zákazník rozhodne zahrnout do zákaznických dat a dat odborných služeb; a (ii)</w:t>
      </w:r>
      <w:r>
        <w:rPr>
          <w:rFonts w:ascii="Calibri" w:hAnsi="Calibri"/>
        </w:rPr>
        <w:t xml:space="preserve"> ty, které jsou výslovně uvedeny v článku 4 nařízení GDPR</w:t>
      </w:r>
      <w:r>
        <w:rPr>
          <w:rFonts w:ascii="Calibri" w:eastAsia="Calibri" w:hAnsi="Calibri" w:cs="Arial"/>
        </w:rPr>
        <w:t xml:space="preserve"> a které mohou být generovány, odvozeny nebo shromažďovány společností Microsoft, včetně údajů zaslaných společnosti Microsoft v důsledku používání funkcí založených na službách zákazníkem nebo získaných společností Microsoft z lokálně nainstalovaného softwaru. Typy osobních údajů, které se zákazník rozhodne zahrnout do zákaznických dat a dat odborných služeb, mohou patřit do kategorií osobních údajů uvedených v záznamech vedených zákazníkem jednajícím jako správce dle článku 30 nařízení GDPR, včetně kategorií osobních údajů uvedených v </w:t>
      </w:r>
      <w:r>
        <w:t>příloze B</w:t>
      </w:r>
      <w:r>
        <w:rPr>
          <w:rFonts w:ascii="Calibri" w:eastAsia="Calibri" w:hAnsi="Calibri" w:cs="Arial"/>
        </w:rPr>
        <w:t xml:space="preserve">. </w:t>
      </w:r>
    </w:p>
    <w:p w14:paraId="1E332199" w14:textId="2FD3F302" w:rsidR="00C85435" w:rsidRPr="00FC77AC" w:rsidRDefault="00C85435" w:rsidP="00741E10">
      <w:pPr>
        <w:pStyle w:val="ProductList-Body"/>
        <w:numPr>
          <w:ilvl w:val="0"/>
          <w:numId w:val="7"/>
        </w:numPr>
        <w:spacing w:after="120"/>
        <w:ind w:left="540"/>
      </w:pPr>
      <w:r>
        <w:rPr>
          <w:rFonts w:ascii="Calibri" w:eastAsia="Calibri" w:hAnsi="Calibri" w:cs="Arial"/>
          <w:b/>
          <w:bCs/>
        </w:rPr>
        <w:t>Subjekty údajů.</w:t>
      </w:r>
      <w:r>
        <w:rPr>
          <w:rFonts w:ascii="Calibri" w:eastAsia="Calibri" w:hAnsi="Calibri" w:cs="Arial"/>
        </w:rPr>
        <w:t xml:space="preserve"> </w:t>
      </w:r>
      <w:r>
        <w:rPr>
          <w:rFonts w:ascii="Calibri" w:hAnsi="Calibri"/>
        </w:rPr>
        <w:t>Kategorie subjektů údajů jsou představitelé a koncoví uživatelé zákazníka, například jeho zaměstnanci, dodavatelé, spolupracovníci a zákazníci</w:t>
      </w:r>
      <w:r>
        <w:rPr>
          <w:rFonts w:ascii="Calibri" w:eastAsia="Calibri" w:hAnsi="Calibri" w:cs="Arial"/>
        </w:rPr>
        <w:t>, a mohou zahrnovat jakékoli jiné kategorie subjektů údajů uvedených v záznamech vedených zákazníkem jednajícím jako správce dle článku 30 nařízení GDPR, včetně kategorií osobních údajů uvedených v </w:t>
      </w:r>
      <w:r>
        <w:t>příloze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5" w:name="_Toc26972847"/>
      <w:bookmarkEnd w:id="74"/>
      <w:r>
        <w:rPr>
          <w:b/>
          <w:color w:val="0072C6"/>
        </w:rPr>
        <w:t>Práva subjektů údajů; pomoc se žádostmi</w:t>
      </w:r>
      <w:bookmarkEnd w:id="75"/>
    </w:p>
    <w:p w14:paraId="64830E93" w14:textId="13E377CC" w:rsidR="00C85435" w:rsidRPr="00FC77AC" w:rsidRDefault="00C85435" w:rsidP="00741E10">
      <w:pPr>
        <w:pStyle w:val="ProductList-Body"/>
        <w:spacing w:after="120"/>
        <w:ind w:left="180"/>
      </w:pPr>
      <w:r>
        <w:t>Společnost Microsoft zákazníkovi zpřístupní osobní údaje jeho subjektů údajů a umožní mu plnit žádosti subjektů údajů o uplatnění jejich práv vyplývajících z obecného nařízení o ochraně osobních údajů, a to způsobem odpovídajícím funkcionalitám produktů a služeb a roli společnosti Microsoft jako zpracovatele. Pokud společnost Microsoft obdrží žádost od subjektu údajů zákazníka o uplatnění jednoho nebo více svých práv v rámci obecného nařízení o zpracování osobních údajů v souvislosti s produkty a službami, u nichž je společnost Microsoft zpracovatelem nebo dílčím zpracovatelem údajů, přesměruje subjekt údajů tak, aby žádost směroval přímo na zákazníka. Zákazník ponese odpovědnost za veškeré takovéto žádosti včetně (podle potřeby) použití funkcí produktů a služeb. Společnost Microsoft vyhoví přiměřeným žádostem zákazníka, aby mu</w:t>
      </w:r>
      <w:r w:rsidR="00850FFA">
        <w:t> </w:t>
      </w:r>
      <w:r>
        <w:t>napomáhala při odpovídání na takové žádosti subjektu údajů.</w:t>
      </w:r>
    </w:p>
    <w:p w14:paraId="454F3592" w14:textId="77777777" w:rsidR="00C85435" w:rsidRPr="00FC77AC" w:rsidRDefault="00C85435" w:rsidP="00C35BD5">
      <w:pPr>
        <w:pStyle w:val="ProductList-Body"/>
        <w:keepNext/>
        <w:spacing w:after="120"/>
        <w:ind w:left="187"/>
        <w:outlineLvl w:val="2"/>
      </w:pPr>
      <w:bookmarkStart w:id="76" w:name="_Toc26972848"/>
      <w:r>
        <w:rPr>
          <w:b/>
          <w:color w:val="0072C6"/>
        </w:rPr>
        <w:t>Záznamy o činnostech zpracování</w:t>
      </w:r>
      <w:bookmarkEnd w:id="76"/>
    </w:p>
    <w:p w14:paraId="0AC6FE21" w14:textId="77777777" w:rsidR="00C85435" w:rsidRPr="00FC77AC" w:rsidRDefault="00C85435" w:rsidP="00741E10">
      <w:pPr>
        <w:pStyle w:val="ProductList-Body"/>
        <w:spacing w:after="120"/>
        <w:ind w:left="158"/>
      </w:pPr>
      <w:r>
        <w:t>V rozsahu, ve kterém nařízení GDPR od společnosti Microsoft vyžaduje shromažďování a uchovávání záznamů o určitých informacích souvisejících se zákazníkem zákazník na vyžádání příslušné informace poskytne společnosti Microsoft a bude zajišťovat jejich přesnost a aktuálnost. V situacích stanovených nařízením GDPR může společnost Microsoft příslušné informace zpřístupnit dozorovému úřadu.</w:t>
      </w:r>
    </w:p>
    <w:p w14:paraId="7224D640" w14:textId="77777777" w:rsidR="00C85435" w:rsidRPr="00FC77AC" w:rsidRDefault="00C85435" w:rsidP="00C35BD5">
      <w:pPr>
        <w:pStyle w:val="ProductList-SubSubSectionHeading"/>
        <w:keepNext/>
        <w:spacing w:after="120"/>
        <w:outlineLvl w:val="1"/>
      </w:pPr>
      <w:bookmarkStart w:id="77" w:name="_Toc507768553"/>
      <w:bookmarkStart w:id="78" w:name="_Toc8395013"/>
      <w:bookmarkStart w:id="79" w:name="_Toc6563802"/>
      <w:bookmarkStart w:id="80" w:name="_Toc21617020"/>
      <w:bookmarkStart w:id="81" w:name="_Toc26972849"/>
      <w:bookmarkStart w:id="82" w:name="_Toc155361648"/>
      <w:bookmarkEnd w:id="68"/>
      <w:r>
        <w:t>Zabezpečení dat</w:t>
      </w:r>
      <w:bookmarkEnd w:id="77"/>
      <w:bookmarkEnd w:id="78"/>
      <w:bookmarkEnd w:id="79"/>
      <w:bookmarkEnd w:id="80"/>
      <w:bookmarkEnd w:id="81"/>
      <w:bookmarkEnd w:id="82"/>
    </w:p>
    <w:p w14:paraId="4798B59C" w14:textId="77777777" w:rsidR="00C85435" w:rsidRPr="00FC77AC" w:rsidRDefault="00C85435" w:rsidP="002A4A50">
      <w:pPr>
        <w:pStyle w:val="ProductList-Body"/>
        <w:keepNext/>
        <w:spacing w:after="120"/>
        <w:ind w:left="187"/>
        <w:outlineLvl w:val="2"/>
      </w:pPr>
      <w:bookmarkStart w:id="83" w:name="_Toc26972850"/>
      <w:r>
        <w:rPr>
          <w:b/>
          <w:color w:val="0072C6"/>
        </w:rPr>
        <w:t>Postupy a zásady zabezpečení</w:t>
      </w:r>
      <w:bookmarkEnd w:id="83"/>
    </w:p>
    <w:p w14:paraId="487BF73D" w14:textId="64A669DB" w:rsidR="00C85435" w:rsidRPr="00FC77AC" w:rsidRDefault="00C85435" w:rsidP="00741E10">
      <w:pPr>
        <w:pStyle w:val="ProductList-Body"/>
        <w:spacing w:after="120"/>
        <w:ind w:left="158"/>
      </w:pPr>
      <w:bookmarkStart w:id="84" w:name="_Hlk504328104"/>
      <w:r>
        <w:t>Společnost Microsoft implementuje a bude provozovat příslušná technická a organizační opatření určená k ochraně zákaznických dat, dat</w:t>
      </w:r>
      <w:r w:rsidR="00FE3D00">
        <w:t> </w:t>
      </w:r>
      <w:r>
        <w:t>odborných služeb a osobních údajů před náhodným nebo nezákonným zničením, ztrátou, změnou, neautorizovaným předáním nebo zpřístupněním osobních údajů, které jsou přenášeny, uchovávány nebo jinak zpracovávány. Tato opatření jsou určena Zásadami zabezpečení společnosti Microsoft. Společnost Microsoft zpřístupní zákazníkovi tyto zásady společně s dalšími informacemi, které může zákazník přiměřeně vyžadovat v souvislosti s postupy a zásadami zabezpečení společnosti Microsoft.</w:t>
      </w:r>
    </w:p>
    <w:p w14:paraId="0AEE035D" w14:textId="30FBC736" w:rsidR="009D4FDB" w:rsidRPr="00FC77AC" w:rsidRDefault="00DD6D76" w:rsidP="00741E10">
      <w:pPr>
        <w:pStyle w:val="ProductList-Body"/>
        <w:spacing w:after="120"/>
        <w:ind w:left="158"/>
      </w:pPr>
      <w:bookmarkStart w:id="85" w:name="_Toc26972852"/>
      <w:bookmarkEnd w:id="84"/>
      <w:r>
        <w:t>Dále musejí tato opatření splňovat požadavky norem ISO 27001, ISO 27002 a ISO 27018. Zákazníci mají k dispozici popis bezpečnostních prvků těchto požadavků.</w:t>
      </w:r>
    </w:p>
    <w:p w14:paraId="14FF47A5" w14:textId="5428AF0D" w:rsidR="00DD6D76" w:rsidRPr="00FC77AC" w:rsidRDefault="00DD6D76" w:rsidP="00741E10">
      <w:pPr>
        <w:pStyle w:val="ProductList-Body"/>
        <w:spacing w:after="120"/>
        <w:ind w:left="158"/>
      </w:pPr>
      <w:r>
        <w:t>Každá klíčová služba online se řídí také standardy a rámci řízení uvedenými v tabulce v podmínkách pro produkty. Každá základní služba online a odborná služba zavádí a udržuje bezpečnostní opatření uvedená v příloze A pro ochranu dat zákazníka a dat odborných služeb.</w:t>
      </w:r>
    </w:p>
    <w:p w14:paraId="6029CF6F" w14:textId="77777777" w:rsidR="00E922D6" w:rsidRDefault="00E922D6" w:rsidP="00E922D6">
      <w:pPr>
        <w:pStyle w:val="ProductList-Body"/>
        <w:spacing w:after="120"/>
        <w:ind w:left="158"/>
      </w:pPr>
      <w:bookmarkStart w:id="86" w:name="_Toc26972851"/>
      <w:r>
        <w:t>Společnost Microsoft uplatňuje a udržuje bezpečnostní opatření uvedená v příloze II standardních smluvních doložek 2021 pro ochranu osobních údajů v rozsahu působnosti nařízení GDPR.</w:t>
      </w:r>
    </w:p>
    <w:p w14:paraId="206C538B" w14:textId="21A7E6E3" w:rsidR="00DD6D76" w:rsidRPr="00FC77AC" w:rsidRDefault="00DD6D76" w:rsidP="00741E10">
      <w:pPr>
        <w:pStyle w:val="ProductList-Body"/>
        <w:spacing w:after="120"/>
        <w:ind w:left="158"/>
      </w:pPr>
      <w:r>
        <w:t>Společnost Microsoft může kdykoli přidat oborové nebo vládní standardy. Společnost Microsoft standardy ISO 27001, ISO 27002, ISO 27018 ani jakýkoli standard či rámec v tabulce pro základní služby online v podmínkách pro produkt neodstraní, pouze pokud se v odvětví již nepoužívají a byly nahrazeny případnými jinými standardy nebo rámci.</w:t>
      </w:r>
      <w:bookmarkEnd w:id="86"/>
    </w:p>
    <w:p w14:paraId="76CDC3B9" w14:textId="77777777" w:rsidR="00DD6D76" w:rsidRPr="00FC77AC" w:rsidRDefault="00DD6D76" w:rsidP="002A4A50">
      <w:pPr>
        <w:pStyle w:val="ProductList-Body"/>
        <w:keepNext/>
        <w:spacing w:after="120"/>
        <w:ind w:left="187"/>
        <w:outlineLvl w:val="2"/>
      </w:pPr>
      <w:bookmarkStart w:id="87" w:name="_Hlk40371496"/>
      <w:r>
        <w:rPr>
          <w:b/>
          <w:color w:val="0072C6"/>
        </w:rPr>
        <w:t xml:space="preserve">Šifrování údajů </w:t>
      </w:r>
    </w:p>
    <w:p w14:paraId="4EDA944E" w14:textId="105BBFC3" w:rsidR="00DD6D76" w:rsidRPr="00FC77AC" w:rsidRDefault="00DD6D76" w:rsidP="00741E10">
      <w:pPr>
        <w:pStyle w:val="ProductList-Body"/>
        <w:spacing w:after="120"/>
        <w:ind w:left="158"/>
      </w:pPr>
      <w:r>
        <w:t xml:space="preserve">Data zákazníka a data odborných služeb (včetně jakýchkoli osobních údajů, které jsou v nich obsaženy) při přenosu přes veřejné sítě mezi zákazníkem a společností Microsoft nebo mezi datovými centry společnosti Microsoft jsou standardně šifrována. </w:t>
      </w:r>
    </w:p>
    <w:p w14:paraId="3278572B" w14:textId="3D3BCBCC" w:rsidR="00DD6D76" w:rsidRPr="00FC77AC" w:rsidRDefault="00DD6D76" w:rsidP="00741E10">
      <w:pPr>
        <w:pStyle w:val="ProductList-Body"/>
        <w:spacing w:after="120"/>
        <w:ind w:left="158"/>
      </w:pPr>
      <w:r>
        <w:t>Společnost Microsoft také šifruje zákaznická data služeb online a data odborných služeb uložená v neaktivním stavu. V případě online služeb, na</w:t>
      </w:r>
      <w:r w:rsidR="00B9419A">
        <w:t> </w:t>
      </w:r>
      <w:r>
        <w:t>kterých může zákazník nebo třetí strana jednající jeho jménem stavět aplikace (např. některé služby Azure), může být šifrování dat uložených v takových aplikacích ponecháno na vlastním uvážení zákazníka, který je může šifrovat pomocí funkcí poskytovaných společností Microsoft nebo získaných od třetích stran.</w:t>
      </w:r>
    </w:p>
    <w:p w14:paraId="4DB4D680" w14:textId="77777777" w:rsidR="00DD6D76" w:rsidRPr="00FC77AC" w:rsidRDefault="00DD6D76" w:rsidP="000A6DC7">
      <w:pPr>
        <w:pStyle w:val="ProductList-Body"/>
        <w:keepNext/>
        <w:spacing w:after="120"/>
        <w:ind w:left="187"/>
        <w:outlineLvl w:val="2"/>
      </w:pPr>
      <w:r>
        <w:rPr>
          <w:b/>
          <w:color w:val="0072C6"/>
        </w:rPr>
        <w:t xml:space="preserve">Přístup k datům </w:t>
      </w:r>
    </w:p>
    <w:p w14:paraId="729E7942" w14:textId="0B6B26A0" w:rsidR="006824EE" w:rsidRPr="00FC77AC" w:rsidRDefault="00CD0D6F" w:rsidP="006824EE">
      <w:pPr>
        <w:pStyle w:val="ProductList-Body"/>
        <w:spacing w:after="120"/>
        <w:ind w:left="158"/>
      </w:pPr>
      <w:r>
        <w:t>Společnost Microsoft využívá k řízení přístupu k datům zákazníka a datům odborných služeb (včetně jakýchkoli osobních údajů v nich obsažených) přístupové mechanismy s minimálními oprávněními. Je uplatňováno řízení přístupu na základě rolí, aby bylo zajištěno, že přístup k datům zákazníka a datům odborných služeb nezbytným pro provoz služeb je omezen příslušným účelem a bude probíhat na základě schválení a pod dohledem. Pro základní služby online a odborné služby používá společnost Microsoft mechanismy řízení přístupu popsané v tabulce s názvem „Bezpečnostní opatření“ v příloze A. Zaměstnanci společnosti Microsoft nemají stálý přístup k datům zákazníka a jakýkoli požadovaný přístup je</w:t>
      </w:r>
      <w:r w:rsidR="0060304F">
        <w:t> </w:t>
      </w:r>
      <w:r>
        <w:t>časově omezený.</w:t>
      </w:r>
    </w:p>
    <w:bookmarkEnd w:id="87"/>
    <w:p w14:paraId="11FFA921" w14:textId="77777777" w:rsidR="00C85435" w:rsidRPr="00FC77AC" w:rsidRDefault="00C85435" w:rsidP="002A4A50">
      <w:pPr>
        <w:pStyle w:val="ProductList-Body"/>
        <w:keepNext/>
        <w:spacing w:after="120"/>
        <w:ind w:left="187"/>
        <w:outlineLvl w:val="2"/>
      </w:pPr>
      <w:r>
        <w:rPr>
          <w:b/>
          <w:color w:val="0072C6"/>
        </w:rPr>
        <w:t>Povinnosti zákazníka</w:t>
      </w:r>
      <w:bookmarkEnd w:id="85"/>
    </w:p>
    <w:p w14:paraId="18080BBE" w14:textId="03D5EBE6" w:rsidR="00C85435" w:rsidRPr="00FC77AC" w:rsidRDefault="00C85435" w:rsidP="007829B6">
      <w:pPr>
        <w:pStyle w:val="ProductList-Body"/>
        <w:spacing w:after="120"/>
        <w:ind w:left="158"/>
      </w:pPr>
      <w:r>
        <w:t>Zákazník nese výhradní odpovědnost za nezávislé rozhodnutí, zda technická a organizační opatření pro produkty a služby splňují požadavky zákazníka včetně veškerých jeho bezpečnostních závazků vyplývajících z příslušných požadavků na ochranu osobních údajů. Zákazník uznává a</w:t>
      </w:r>
      <w:r w:rsidR="004A5F02">
        <w:t> </w:t>
      </w:r>
      <w:r>
        <w:t>souhlasí, že (s přihlédnutím ke stavu techniky, nákladům na provedení, povaze, rozsahu, kontextu a účelům zpracování jeho osobních údajů i</w:t>
      </w:r>
      <w:r w:rsidR="004A5F02">
        <w:t> </w:t>
      </w:r>
      <w:r>
        <w:t>k</w:t>
      </w:r>
      <w:r w:rsidR="004A5F02">
        <w:t> </w:t>
      </w:r>
      <w:r>
        <w:t>rizikům pro práva a svobody fyzických osob) bezpečnostní opatření a zásady prováděné společností Microsoft poskytují úroveň zabezpečení odpovídající rizikům v souvislosti s jeho osobními údaji. Zákazník nese odpovědnost za implementaci a zachování ochrany soukromí a bezpečnostních opatření pro komponenty, které zákazník poskytuje nebo ovládá (například pro zařízení zaregistrovaná ve službě Microsoft Intune nebo ve virtuálním počítači či aplikaci systému Microsoft Azure zákazníka).</w:t>
      </w:r>
    </w:p>
    <w:p w14:paraId="1854A774" w14:textId="77777777" w:rsidR="00C85435" w:rsidRPr="00FC77AC" w:rsidDel="00BA1419" w:rsidRDefault="00C85435" w:rsidP="002A4A50">
      <w:pPr>
        <w:pStyle w:val="ProductList-Body"/>
        <w:keepNext/>
        <w:spacing w:after="120"/>
        <w:ind w:left="187"/>
        <w:outlineLvl w:val="2"/>
      </w:pPr>
      <w:bookmarkStart w:id="88" w:name="_Toc26972853"/>
      <w:r>
        <w:rPr>
          <w:b/>
          <w:color w:val="0072C6"/>
        </w:rPr>
        <w:t>Audit dodržování předpisů</w:t>
      </w:r>
      <w:bookmarkEnd w:id="88"/>
    </w:p>
    <w:p w14:paraId="02A8BB60" w14:textId="6B6FF476" w:rsidR="00C85435" w:rsidRPr="00FC77AC" w:rsidDel="00BA1419" w:rsidRDefault="00C85435" w:rsidP="00741E10">
      <w:pPr>
        <w:pStyle w:val="ProductList-Body"/>
        <w:spacing w:after="120"/>
        <w:ind w:left="158"/>
      </w:pPr>
      <w:r>
        <w:t>Společnost Microsoft provede audity zabezpečení počítačů, výpočetního prostředí a fyzických datových center, které používá ke zpracovávání zákaznických dat, dat odborných služeb a osobních údajů, a to následovně:</w:t>
      </w:r>
    </w:p>
    <w:p w14:paraId="1E290820" w14:textId="77777777" w:rsidR="00C85435" w:rsidRPr="00FC77AC" w:rsidDel="00BA1419" w:rsidRDefault="00C85435" w:rsidP="00741E10">
      <w:pPr>
        <w:pStyle w:val="ProductList-Body"/>
        <w:numPr>
          <w:ilvl w:val="0"/>
          <w:numId w:val="2"/>
        </w:numPr>
        <w:ind w:left="605" w:hanging="274"/>
      </w:pPr>
      <w:r>
        <w:t>Pokud audity podléhají standardu nebo rámci, bude audit podle takového kontrolního standardu nebo rámce proveden minimálně jednou ročně.</w:t>
      </w:r>
    </w:p>
    <w:p w14:paraId="27297A96" w14:textId="77777777" w:rsidR="00C85435" w:rsidRPr="00FC77AC" w:rsidDel="00BA1419" w:rsidRDefault="00C85435" w:rsidP="00741E10">
      <w:pPr>
        <w:pStyle w:val="ProductList-Body"/>
        <w:numPr>
          <w:ilvl w:val="0"/>
          <w:numId w:val="2"/>
        </w:numPr>
        <w:ind w:left="605" w:hanging="274"/>
      </w:pPr>
      <w:r>
        <w:t>Každý audit bude proveden v souladu se standardy a pravidly regulatorního nebo akreditačního orgánu pro jednotlivé příslušné kontrolní standardy nebo rámce.</w:t>
      </w:r>
    </w:p>
    <w:p w14:paraId="7D50977E" w14:textId="77777777" w:rsidR="00C85435" w:rsidRPr="00FC77AC" w:rsidDel="00BA1419" w:rsidRDefault="00C85435" w:rsidP="00741E10">
      <w:pPr>
        <w:pStyle w:val="ProductList-Body"/>
        <w:numPr>
          <w:ilvl w:val="0"/>
          <w:numId w:val="2"/>
        </w:numPr>
        <w:spacing w:after="120"/>
        <w:ind w:left="608" w:hanging="270"/>
      </w:pPr>
      <w:r>
        <w:t>Každý audit bude proveden kvalifikovanými nezávislými auditory zabezpečení třetí strany dle výběru společnosti Microsoft a na její náklady.</w:t>
      </w:r>
    </w:p>
    <w:p w14:paraId="3CE90043" w14:textId="2DDDBD06" w:rsidR="00C85435" w:rsidRPr="00FC77AC" w:rsidRDefault="00C85435" w:rsidP="00741E10">
      <w:pPr>
        <w:pStyle w:val="ProductList-Body"/>
        <w:spacing w:after="120"/>
        <w:ind w:left="180"/>
      </w:pPr>
      <w:r>
        <w:t xml:space="preserve">Na základě každého auditu bude vygenerována zpráva o auditu („Zpráva o auditu společnosti Microsoft“), kterou společnost Microsoft zpřístupní na adrese </w:t>
      </w:r>
      <w:hyperlink r:id="rId25">
        <w:r>
          <w:rPr>
            <w:rStyle w:val="Hyperlink"/>
            <w:color w:val="0070C0"/>
          </w:rPr>
          <w:t>https://servicetrust.microsoft.com/</w:t>
        </w:r>
      </w:hyperlink>
      <w:r>
        <w:t xml:space="preserve"> nebo na jiném místě oznámeném společností Microsoft. Zpráva o auditu společnosti Microsoft bude představovat důvěrnou informaci společnosti Microsoft a bude jasně uvádět rozsah auditu a podstatná zjištění autora. Společnost Microsoft ihned odstraní problémy uvedené ve zprávě o auditu společnosti Microsoft ke spokojenosti auditora. Společnost Microsoft na požádání poskytne zákazníkovi každou zprávu o auditu společnosti Microsoft. Na zprávu o auditu společnosti Microsoft se budou vztahovat omezení nezveřejnění a distribuce společnosti Microsoft a auditora.</w:t>
      </w:r>
    </w:p>
    <w:p w14:paraId="2ED1BA08" w14:textId="18D99A92" w:rsidR="00C85435" w:rsidRPr="00FC77AC" w:rsidRDefault="00EF5AF3" w:rsidP="00741E10">
      <w:pPr>
        <w:pStyle w:val="ProductList-Body"/>
        <w:spacing w:after="120"/>
        <w:ind w:left="158"/>
      </w:pPr>
      <w:r>
        <w:t>V rozsahu, v němž požadavky zákazníka týkající se auditů na základě požadavků na ochranu osobních údajů nelze přiměřeně naplnit prostřednictvím zpráv o auditech, dokumentace nebo informací o dodržování souladu, které společnost Microsoft zpřístupňuje zákazníkům, bude</w:t>
      </w:r>
      <w:r w:rsidR="00CA16CA">
        <w:t> </w:t>
      </w:r>
      <w:r>
        <w:t>společnost Microsoft neprodleně reagovat na pokyny zákazníka vztahující se k doplnění auditu. Před zahájením auditu se zákazník a společnost Microsoft vzájemně dohodnou na rozsahu, lhůtách, trvání, řízení, požadavcích na doklady a poplatcích za audit, a to za předpokladu, že daný požadavek dohody neumožní společnosti Microsoft bez přiměřených důvodů zpozdit vykonání auditu. V rozsahu, v jakém je nutné audit provést, společnost Microsoft zpřístupní systémy zpracování, zařízení a podpůrnou dokumentaci relevantní pro zpracování zákaznických dat, dat</w:t>
      </w:r>
      <w:r w:rsidR="00CA16CA">
        <w:t> </w:t>
      </w:r>
      <w:r>
        <w:t>odborných služeb a osobních údajů společností Microsoft, jejími afilacemi a dalšími zpracovateli. Takový audit bude proveden nezávislou akreditovanou auditní firmou během běžné pracovní doby, s přiměřeně předběžným oznámením společnosti Microsoft a bude se řídit přiměřenými postupy pro zachování důvěrnosti. Zákazníkovi ani auditorovi nebude udělen přístup k datům společnosti Microsoft od jiných zákazníků ani k systémům či zařízením společnosti Microsoft, které nesouvisí s poskytováním příslušných produktů a služeb. Zákazník odpovídá za</w:t>
      </w:r>
      <w:r w:rsidR="00BE7397">
        <w:t> </w:t>
      </w:r>
      <w:r>
        <w:t>veškeré výdaje a poplatky související s auditem, včetně všech přiměřených výdajů a poplatků za čas, který společnost Microsoft na audit vynaloží, a včetně poplatků za služby vykonané společností Microsoft. Pokud zpráva auditu vygenerovaná v rámci auditu zákazníka zahrnuje zjištění o zásadních porušeních souladu, zákazník musí tuto zprávu auditu sdílet se společností Microsoft a společnost Microsoft neprodleně napraví veškerá zásadní porušení souladu.</w:t>
      </w:r>
    </w:p>
    <w:p w14:paraId="63F4B7F6" w14:textId="0F861294" w:rsidR="00C85435" w:rsidRPr="00FC77AC" w:rsidRDefault="00BF6860" w:rsidP="00741E10">
      <w:pPr>
        <w:pStyle w:val="ProductList-Body"/>
        <w:spacing w:after="120"/>
        <w:ind w:left="158"/>
      </w:pPr>
      <w:r>
        <w:t>Žádné ustanovení v tomto oddílu dodatku DPA nezmění ani neupraví podmínky obecného nařízení o ochraně osobních údajů ani neovlivní práva orgánu dozoru nebo subjektu údajů podle požadavků na ochranu údajů. Společnost Microsoft Corporation je zamýšleným příjemcem třetí strany tohoto oddílu.</w:t>
      </w:r>
    </w:p>
    <w:p w14:paraId="10CE5BEA" w14:textId="77777777" w:rsidR="00C85435" w:rsidRPr="00FC77AC" w:rsidRDefault="00C85435" w:rsidP="002A4A50">
      <w:pPr>
        <w:pStyle w:val="ProductList-SubSubSectionHeading"/>
        <w:keepNext/>
        <w:spacing w:after="120"/>
        <w:outlineLvl w:val="1"/>
      </w:pPr>
      <w:bookmarkStart w:id="89" w:name="_Toc507768554"/>
      <w:bookmarkStart w:id="90" w:name="_Toc8395014"/>
      <w:bookmarkStart w:id="91" w:name="_Toc6563803"/>
      <w:bookmarkStart w:id="92" w:name="_Toc21617021"/>
      <w:bookmarkStart w:id="93" w:name="_Toc26972854"/>
      <w:bookmarkStart w:id="94" w:name="_Toc155361649"/>
      <w:r>
        <w:t>Oznámení incidentu zabezpečení</w:t>
      </w:r>
      <w:bookmarkEnd w:id="89"/>
      <w:bookmarkEnd w:id="90"/>
      <w:bookmarkEnd w:id="91"/>
      <w:bookmarkEnd w:id="92"/>
      <w:bookmarkEnd w:id="93"/>
      <w:bookmarkEnd w:id="94"/>
    </w:p>
    <w:p w14:paraId="57A8DE0C" w14:textId="2D6C6708" w:rsidR="00C85435" w:rsidRPr="00FC77AC" w:rsidRDefault="00C85435" w:rsidP="00741E10">
      <w:pPr>
        <w:pStyle w:val="ProductList-Body"/>
        <w:spacing w:after="120"/>
      </w:pPr>
      <w:bookmarkStart w:id="95" w:name="_Hlk504328309"/>
      <w:r>
        <w:t>Pokud společnost Microsoft zjistí porušení zabezpečení vedoucí k náhodnému nebo nezákonnému zničení, ztrátě, úpravě, neautorizovanému vyzrazení nebo přístupu k datům zákazníka, datům odborných služeb či osobním údajům během zpracování prováděného společností Microsoft (jednotlivě „incident zabezpečení</w:t>
      </w:r>
      <w:r w:rsidR="00C17AB8">
        <w:t>“</w:t>
      </w:r>
      <w:r>
        <w:t>)</w:t>
      </w:r>
      <w:bookmarkEnd w:id="95"/>
      <w:r>
        <w:t>, společnost Microsoft neprodleně (1) informuje zákazníka o incidentu zabezpečení; (2) prošetří incident zabezpečení a poskytne zákazníkovi podrobné informace o incidentu zabezpečení a (3) provede příslušné kroky ke zmírnění účinků a k minimalizaci jakékoli škody vyplývající z incidentu zabezpečení.</w:t>
      </w:r>
    </w:p>
    <w:p w14:paraId="3FD177D1" w14:textId="7EDC9540" w:rsidR="00C85435" w:rsidRPr="00FC77AC" w:rsidRDefault="00C85435" w:rsidP="00741E10">
      <w:pPr>
        <w:pStyle w:val="ProductList-Body"/>
        <w:spacing w:after="120"/>
      </w:pPr>
      <w:r>
        <w:t>Oznámení o incidentech zabezpečení budou doručena zákazníkovi způsobem, jaký společnost Microsoft zvolí, včetně prostřednictvím e-mailu. Je výhradní odpovědností zákazníka zajistit, aby si udržoval přesné kontaktní údaje společnosti Microsoft pro každý příslušný produkt a odbornou službu. Zákazník je výhradně zodpovědný za dodržování svých povinností vyplývajících z právních předpisů týkajících se oznamování incidentů, které</w:t>
      </w:r>
      <w:r w:rsidR="00990651">
        <w:t> </w:t>
      </w:r>
      <w:r>
        <w:t>platí pro zákazníka, a plnění závazků třetích stran týkajících se incidentů zabezpečení.</w:t>
      </w:r>
    </w:p>
    <w:p w14:paraId="125679F7" w14:textId="77777777" w:rsidR="00C85435" w:rsidRPr="00FC77AC" w:rsidRDefault="00C85435" w:rsidP="00741E10">
      <w:pPr>
        <w:pStyle w:val="ProductList-Body"/>
        <w:spacing w:after="120"/>
      </w:pPr>
      <w:r>
        <w:t>Společnost Microsoft vynaloží přiměřené úsilí při napomáhání zákazníkovi s plněním jeho povinností dle článku 33 GDPR nebo jiného platného zákona či předpisu ohlašovat příslušnému dozorovému úřadu a subjektům údajů takovýto incident zabezpečení.</w:t>
      </w:r>
    </w:p>
    <w:p w14:paraId="60FE4522" w14:textId="77777777" w:rsidR="00C85435" w:rsidRPr="00FC77AC" w:rsidRDefault="00C85435" w:rsidP="00741E10">
      <w:pPr>
        <w:pStyle w:val="ProductList-Body"/>
        <w:spacing w:after="120"/>
      </w:pPr>
      <w:r>
        <w:t>Nahlášení nebo reakce společnosti Microsoft na incident zabezpečení podle tohoto oddílu neznamená, že společnost Microsoft uznává pochybení nebo odpovědnost v souvislosti s incidentem zabezpečení.</w:t>
      </w:r>
    </w:p>
    <w:p w14:paraId="76EEF6E6" w14:textId="0FCBBC12" w:rsidR="00C85435" w:rsidRPr="00FC77AC" w:rsidRDefault="00C85435" w:rsidP="00741E10">
      <w:pPr>
        <w:pStyle w:val="ProductList-Body"/>
        <w:spacing w:after="120"/>
      </w:pPr>
      <w:r>
        <w:t>Zákazník musí společnosti Microsoft ihned oznámit možnost zneužití svých účtů, ověřovacích údajů nebo všechny události narušení bezpečnosti ve</w:t>
      </w:r>
      <w:r w:rsidR="00C5525D">
        <w:t> </w:t>
      </w:r>
      <w:r>
        <w:t>vztahu k produktům a službám.</w:t>
      </w:r>
    </w:p>
    <w:p w14:paraId="5E88C2A3" w14:textId="77777777" w:rsidR="00C85435" w:rsidRPr="00FC77AC" w:rsidRDefault="00C85435" w:rsidP="00C35BD5">
      <w:pPr>
        <w:pStyle w:val="ProductList-SubSubSectionHeading"/>
        <w:keepNext/>
        <w:spacing w:after="120"/>
        <w:outlineLvl w:val="1"/>
      </w:pPr>
      <w:bookmarkStart w:id="96" w:name="_Toc507768555"/>
      <w:bookmarkStart w:id="97" w:name="_Toc8395015"/>
      <w:bookmarkStart w:id="98" w:name="_Toc6563804"/>
      <w:bookmarkStart w:id="99" w:name="_Toc21617022"/>
      <w:bookmarkStart w:id="100" w:name="_Toc26972855"/>
      <w:bookmarkStart w:id="101" w:name="_Toc155361650"/>
      <w:bookmarkStart w:id="102" w:name="DataTransfersandLocation"/>
      <w:r>
        <w:t xml:space="preserve">Přenosy a umístění </w:t>
      </w:r>
      <w:bookmarkStart w:id="103" w:name="LocationofDataProcessing"/>
      <w:bookmarkStart w:id="104" w:name="_Toc489605583"/>
      <w:r>
        <w:t>dat</w:t>
      </w:r>
      <w:bookmarkEnd w:id="96"/>
      <w:bookmarkEnd w:id="97"/>
      <w:bookmarkEnd w:id="98"/>
      <w:bookmarkEnd w:id="99"/>
      <w:bookmarkEnd w:id="100"/>
      <w:bookmarkEnd w:id="101"/>
      <w:bookmarkEnd w:id="103"/>
      <w:bookmarkEnd w:id="104"/>
    </w:p>
    <w:p w14:paraId="6EDDA655" w14:textId="77777777" w:rsidR="00C85435" w:rsidRPr="00FC77AC" w:rsidRDefault="00C85435" w:rsidP="00C35BD5">
      <w:pPr>
        <w:pStyle w:val="ProductList-Body"/>
        <w:keepNext/>
        <w:spacing w:after="120"/>
        <w:ind w:left="187"/>
        <w:outlineLvl w:val="2"/>
      </w:pPr>
      <w:bookmarkStart w:id="105" w:name="_Toc26972856"/>
      <w:bookmarkEnd w:id="102"/>
      <w:r>
        <w:rPr>
          <w:b/>
          <w:bCs/>
          <w:color w:val="0072C6"/>
        </w:rPr>
        <w:t>Přenosy dat</w:t>
      </w:r>
      <w:bookmarkEnd w:id="105"/>
    </w:p>
    <w:p w14:paraId="1E6BFECB" w14:textId="7332B3DE" w:rsidR="00DD6D76" w:rsidRPr="00FC77AC" w:rsidRDefault="00DD6D76" w:rsidP="00741E10">
      <w:pPr>
        <w:pStyle w:val="ProductList-Body"/>
        <w:spacing w:after="120"/>
        <w:ind w:left="158"/>
      </w:pPr>
      <w:r>
        <w:t>Zákaznická data, data odborných služeb a osobní údaje, které společnost Microsoft zpracovává jménem zákazníka, nesmí být přenášeny do jiných</w:t>
      </w:r>
      <w:r w:rsidR="00D845C3">
        <w:t> </w:t>
      </w:r>
      <w:r>
        <w:t>geografických oblastí kromě těch, které jsou v souladu s podmínkami dodatku DPA a prvků ochrany uvedených níže v tomto oddílu, ani</w:t>
      </w:r>
      <w:r w:rsidR="00D845C3">
        <w:t> </w:t>
      </w:r>
      <w:r>
        <w:t>v těchto jiných geografických oblastech nesmí být uchovávány a zpracovávány. Při zohlednění těchto prvků ochrany zákazník pověřuje společnost Microsoft přenosem zákaznických dat, data odborných služeb a osobních údajů do Spojených států amerických nebo jiné země, ve</w:t>
      </w:r>
      <w:r w:rsidR="00D845C3">
        <w:t> </w:t>
      </w:r>
      <w:r>
        <w:t>které společnost Microsoft nebo její další zpracovatelé působí, a uchováním a zpracováváním zákaznických dat a osobních údajů za účelem poskytování produktů, s výjimkou případů, které jsou popsány na jiném místě těchto podmínek dodatku DPA.</w:t>
      </w:r>
    </w:p>
    <w:p w14:paraId="3F7F436A" w14:textId="77777777" w:rsidR="005B5A75" w:rsidRPr="009D5E27" w:rsidRDefault="005B5A75" w:rsidP="005B5A75">
      <w:pPr>
        <w:pStyle w:val="ProductList-Body"/>
        <w:spacing w:after="120"/>
        <w:ind w:left="158"/>
        <w:rPr>
          <w:spacing w:val="-2"/>
        </w:rPr>
      </w:pPr>
      <w:bookmarkStart w:id="106" w:name="_Toc26972857"/>
      <w:bookmarkStart w:id="107" w:name="LocationofCustomerDataatRest"/>
      <w:r w:rsidRPr="009D5E27">
        <w:rPr>
          <w:spacing w:val="-2"/>
        </w:rPr>
        <w:t>Na veškeré přenosy dat zákazníků, dat odborných služeb a osobních údajů z Evropské unie, Evropského hospodářského prostoru, Spojeného království a Švýcarska pro poskytování produktů a služeb se vztahují standardní smluvní doložky 2021 uplatňované společností Microsoft. Kromě toho přenosy ze Spojeného království podléhají smluvním podmínkám dohody IDTA implementované společností Microsoft. Pro účely tohoto dodatku DPA se „dohodou IDTA“ rozumí dodatek o mezinárodním předávání údajů ke standardním smluvním doložkám Evropské komise pro mezinárodní předávání údajů, vydaný úřadem komisaře pro informace Spojeného království jako čl. 119A odst. 1 zákona o ochraně údajů z roku 2018. Společnost Microsoft se bude řídit požadavky Evropského hospodářského prostoru, Spojeného království a švýcarského zákona o ochraně dat při shromažďování, používání, přenosu, uchovávání a dalším zpracování osobních údajů z Evropského hospodářského prostoru, Spojeného království a Švýcarska. Veškeré převody osobních údajů do jiných zemí nebo mezinárodní organizace budou podléhat příslušným bezpečnostním opatřením podle popisu v článku 46 Obecného nařízení o ochraně osobních údajů a takové převody a bezpečnostní opatření budou zdokumentovány v souladu s článkem 30(2) Obecného nařízení o ochraně osobních údajů.</w:t>
      </w:r>
    </w:p>
    <w:p w14:paraId="104A0377" w14:textId="77777777" w:rsidR="005B5A75" w:rsidRPr="006366A8" w:rsidRDefault="005B5A75" w:rsidP="005B5A75">
      <w:pPr>
        <w:pStyle w:val="ProductList-Body"/>
        <w:spacing w:after="120"/>
        <w:ind w:left="158"/>
      </w:pPr>
      <w:r>
        <w:t>Dále má společnost Microsoft certifikaci EU-U.S. a Švýcarsko-U.S. Data Privacy Frameworks, rozšíření UK do EU-U.S. Data Privacy Framework a z toho vyplývající závazky. Společnost Microsoft souhlasí, že zákazníka upozorní, pokud zjistí, že už nesplňuje závazky a nezajišťuje stejnou úroveň ochrany, jakou vyžadují rámcové smlouvy Data Privacy Framework.</w:t>
      </w:r>
    </w:p>
    <w:p w14:paraId="731A548A" w14:textId="77777777" w:rsidR="00BA1312" w:rsidRPr="006366A8" w:rsidRDefault="00BA1312" w:rsidP="00BA1312">
      <w:pPr>
        <w:pStyle w:val="ProductList-Body"/>
        <w:keepNext/>
        <w:spacing w:after="120"/>
        <w:ind w:left="187"/>
        <w:outlineLvl w:val="2"/>
      </w:pPr>
      <w:r>
        <w:rPr>
          <w:b/>
          <w:color w:val="0072C6"/>
        </w:rPr>
        <w:t>Umístění pro uchování zákaznických dat</w:t>
      </w:r>
    </w:p>
    <w:p w14:paraId="35672A84" w14:textId="77777777" w:rsidR="0084459E" w:rsidRPr="00752A4A" w:rsidRDefault="0084459E" w:rsidP="0084459E">
      <w:pPr>
        <w:tabs>
          <w:tab w:val="left" w:pos="360"/>
        </w:tabs>
        <w:spacing w:after="120" w:line="240" w:lineRule="auto"/>
        <w:ind w:left="180"/>
        <w:rPr>
          <w:rFonts w:ascii="Calibri" w:eastAsia="Calibri" w:hAnsi="Calibri" w:cs="Arial"/>
          <w:sz w:val="18"/>
        </w:rPr>
      </w:pPr>
      <w:bookmarkStart w:id="108" w:name="_Toc507768556"/>
      <w:bookmarkStart w:id="109" w:name="_Toc8395016"/>
      <w:bookmarkStart w:id="110" w:name="_Toc6563805"/>
      <w:bookmarkStart w:id="111" w:name="_Toc21617023"/>
      <w:bookmarkStart w:id="112" w:name="_Toc26972858"/>
      <w:bookmarkEnd w:id="106"/>
      <w:bookmarkEnd w:id="107"/>
      <w:r>
        <w:rPr>
          <w:rFonts w:ascii="Calibri" w:eastAsia="Calibri" w:hAnsi="Calibri" w:cs="Arial"/>
          <w:sz w:val="18"/>
        </w:rPr>
        <w:t>Pro hlavní online služby bude společnost Microsoft neaktivní zákaznická data uchovávat v určitých hlavních geografických oblastech uvedených v podmínkách pro produkt.</w:t>
      </w:r>
    </w:p>
    <w:p w14:paraId="51D6CDD6" w14:textId="77777777" w:rsidR="0084459E" w:rsidRPr="00752A4A" w:rsidRDefault="0084459E" w:rsidP="0084459E">
      <w:pPr>
        <w:tabs>
          <w:tab w:val="left" w:pos="360"/>
        </w:tabs>
        <w:spacing w:after="120" w:line="240" w:lineRule="auto"/>
        <w:ind w:left="180"/>
        <w:rPr>
          <w:rFonts w:ascii="Calibri" w:eastAsia="Calibri" w:hAnsi="Calibri" w:cs="Arial"/>
          <w:sz w:val="18"/>
        </w:rPr>
      </w:pPr>
      <w:r>
        <w:rPr>
          <w:rFonts w:ascii="Calibri" w:eastAsia="Calibri" w:hAnsi="Calibri" w:cs="Arial"/>
          <w:sz w:val="18"/>
        </w:rPr>
        <w:t>V případě online služeb na hranicích EU bude společnost Microsoft ukládat a zpracovávat zákaznická a osobní data v rámci Evropské unie, jak je uvedeno v podmínkách pro produkt.</w:t>
      </w:r>
    </w:p>
    <w:p w14:paraId="38A37A50" w14:textId="77777777" w:rsidR="0084459E" w:rsidRPr="00752A4A" w:rsidRDefault="0084459E" w:rsidP="0084459E">
      <w:pPr>
        <w:tabs>
          <w:tab w:val="left" w:pos="360"/>
        </w:tabs>
        <w:spacing w:after="120" w:line="240" w:lineRule="auto"/>
        <w:ind w:left="180"/>
        <w:rPr>
          <w:rFonts w:ascii="Calibri" w:eastAsia="Calibri" w:hAnsi="Calibri" w:cs="Arial"/>
          <w:sz w:val="18"/>
        </w:rPr>
      </w:pPr>
      <w:r>
        <w:rPr>
          <w:rFonts w:ascii="Calibri" w:eastAsia="Calibri" w:hAnsi="Calibri" w:cs="Arial"/>
          <w:sz w:val="18"/>
        </w:rPr>
        <w:t>Společnost Microsoft neřídí ani neomezuje oblasti, ze kterých zákazník nebo jeho koncoví uživatelé mohou přistupovat k datům zákazníka nebo je přesouvat.</w:t>
      </w:r>
    </w:p>
    <w:p w14:paraId="60CFC808" w14:textId="77777777" w:rsidR="00C85435" w:rsidRPr="00FC77AC" w:rsidRDefault="00C85435" w:rsidP="002A4A50">
      <w:pPr>
        <w:pStyle w:val="ProductList-SubSubSectionHeading"/>
        <w:keepNext/>
        <w:spacing w:after="120"/>
        <w:outlineLvl w:val="1"/>
      </w:pPr>
      <w:bookmarkStart w:id="113" w:name="_Toc155361651"/>
      <w:r>
        <w:t>Uchovávání a odstraňování dat</w:t>
      </w:r>
      <w:bookmarkEnd w:id="108"/>
      <w:bookmarkEnd w:id="109"/>
      <w:bookmarkEnd w:id="110"/>
      <w:bookmarkEnd w:id="111"/>
      <w:bookmarkEnd w:id="112"/>
      <w:bookmarkEnd w:id="113"/>
    </w:p>
    <w:p w14:paraId="1E39C7A1" w14:textId="1B6FE9AF" w:rsidR="00C85435" w:rsidRPr="00FC77AC" w:rsidRDefault="00C85435" w:rsidP="00741E10">
      <w:pPr>
        <w:pStyle w:val="ProductList-Body"/>
        <w:spacing w:after="120"/>
      </w:pPr>
      <w:r>
        <w:t>Po celou dobu trvání odběru zákazníka nebo příslušné zakázky na odborné služby bude mít zákazník možnost přistupovat k zákaznickým datům uloženým v každé službě online a datům odborných služeb, a extrahovat je či odstraňovat.</w:t>
      </w:r>
    </w:p>
    <w:p w14:paraId="4E65B649" w14:textId="0FA17B85" w:rsidR="00C85435" w:rsidRPr="00FC77AC" w:rsidRDefault="00C85435" w:rsidP="00741E10">
      <w:pPr>
        <w:pStyle w:val="ProductList-Body"/>
        <w:spacing w:after="120"/>
      </w:pPr>
      <w:r>
        <w:t>S výjimkou bezplatných zkušebních verzí a služeb sítě LinkedIn společnost Microsoft uchová všechna zákaznická data, která zůstávají uložena ve službě online, s omezenou funkčností po dobu nejméně 90 dnů od uplynutí doby účinnosti nebo vypovězení platnosti předplatného zákazníka, aby si zákazník tato data mohl vyzvednout. Po uplynutí 90denní doby uchování společnost Microsoft deaktivuje účet zákazníka a odstraní zákaznická data a osobní údaje uložené ve službách online v období dalších 90 dnů, není-li uchování těchto dat autorizováno tímto dodatkem DPA.</w:t>
      </w:r>
    </w:p>
    <w:p w14:paraId="63ED44D1" w14:textId="46810A39" w:rsidR="00FC65D5" w:rsidRPr="00FC77AC" w:rsidRDefault="001D451C" w:rsidP="00741E10">
      <w:pPr>
        <w:pStyle w:val="ProductList-Body"/>
        <w:spacing w:after="120"/>
      </w:pPr>
      <w:r>
        <w:t>V případě osobních údajů v souvislosti se softwarem a dat odborných služeb společnost Microsoft odstraní všechny kopie po splnění obchodních účelů, pro které byla data shromážděna nebo předána, nebo dříve na žádost zákazníka, pokud není podle tohoto dodatku DPA oprávněna tato data</w:t>
      </w:r>
      <w:r w:rsidR="009465F3">
        <w:t> </w:t>
      </w:r>
      <w:r>
        <w:t>uchovávat.</w:t>
      </w:r>
    </w:p>
    <w:p w14:paraId="6ADDB89E" w14:textId="3870DEFB" w:rsidR="00C85435" w:rsidRPr="00FC77AC" w:rsidRDefault="00C85435" w:rsidP="00741E10">
      <w:pPr>
        <w:pStyle w:val="ProductList-Body"/>
        <w:spacing w:after="120"/>
      </w:pPr>
      <w:r>
        <w:t>Online služba nemusí podporovat uchování nebo získávání softwaru, který zákazník poskytl. Společnost Microsoft nemá žádnou odpovědnost za</w:t>
      </w:r>
      <w:r w:rsidR="007D50C1">
        <w:t> </w:t>
      </w:r>
      <w:r>
        <w:t>odstranění zákaznických dat, dat odborných služeb nebo osobních údajů podle tohoto oddílu.</w:t>
      </w:r>
    </w:p>
    <w:p w14:paraId="45F905F9" w14:textId="77777777" w:rsidR="00C85435" w:rsidRPr="00FC77AC" w:rsidRDefault="00C85435" w:rsidP="00C35BD5">
      <w:pPr>
        <w:pStyle w:val="ProductList-SubSubSectionHeading"/>
        <w:keepNext/>
        <w:spacing w:after="120"/>
        <w:outlineLvl w:val="1"/>
      </w:pPr>
      <w:bookmarkStart w:id="114" w:name="_Toc507768557"/>
      <w:bookmarkStart w:id="115" w:name="_Toc8395017"/>
      <w:bookmarkStart w:id="116" w:name="_Toc6563806"/>
      <w:bookmarkStart w:id="117" w:name="_Toc21617024"/>
      <w:bookmarkStart w:id="118" w:name="_Toc26972859"/>
      <w:bookmarkStart w:id="119" w:name="_Toc155361652"/>
      <w:r>
        <w:t>Závazek důvěrnosti zpracovatele</w:t>
      </w:r>
      <w:bookmarkEnd w:id="114"/>
      <w:bookmarkEnd w:id="115"/>
      <w:bookmarkEnd w:id="116"/>
      <w:bookmarkEnd w:id="117"/>
      <w:bookmarkEnd w:id="118"/>
      <w:bookmarkEnd w:id="119"/>
    </w:p>
    <w:p w14:paraId="7D66EA6F" w14:textId="62DAA7D7" w:rsidR="00C85435" w:rsidRPr="00FC77AC" w:rsidRDefault="00C85435" w:rsidP="00DD6D76">
      <w:pPr>
        <w:pStyle w:val="ProductList-Body"/>
        <w:spacing w:after="120"/>
      </w:pPr>
      <w:r>
        <w:t>Společnost Microsoft zajistí, že její pracovníci zapojení do zpracování zákaznických dat, dat odborných služeb a osobních údajů (i) budou takováto data zpracovávat pouze na základě pokynů zákazníka nebo v případech popsaných v tomto dodatku DPA a (ii) budou zavázáni zachovávat důvěrnost a bezpečnost takovýchto dat, a to i poté, co přestanou být zapojeni do zpracování.</w:t>
      </w:r>
      <w:r>
        <w:rPr>
          <w:rFonts w:cstheme="minorHAnsi"/>
        </w:rPr>
        <w:t xml:space="preserve"> Společnost Microsoft </w:t>
      </w:r>
      <w:r>
        <w:rPr>
          <w:rFonts w:cstheme="minorHAnsi"/>
          <w:color w:val="000000"/>
        </w:rPr>
        <w:t xml:space="preserve">bude svým pracovníkům s přístupem k zákaznickým datům, datům odborných služeb a osobním údajům poskytovat pravidelné a povinné školení a informace k ochraně osobních údajů a zabezpečení, </w:t>
      </w:r>
      <w:r>
        <w:rPr>
          <w:rFonts w:cstheme="minorHAnsi"/>
        </w:rPr>
        <w:t>a to v souladu s požadavky na ochranu osobních údajů a oborovými standardy.</w:t>
      </w:r>
    </w:p>
    <w:p w14:paraId="6107E638" w14:textId="77777777" w:rsidR="00C85435" w:rsidRPr="00FC77AC" w:rsidRDefault="00C85435" w:rsidP="00C35BD5">
      <w:pPr>
        <w:pStyle w:val="ProductList-SubSubSectionHeading"/>
        <w:keepNext/>
        <w:spacing w:after="120"/>
        <w:outlineLvl w:val="1"/>
      </w:pPr>
      <w:bookmarkStart w:id="120" w:name="_Toc507768558"/>
      <w:bookmarkStart w:id="121" w:name="_Toc8395018"/>
      <w:bookmarkStart w:id="122" w:name="_Toc6563807"/>
      <w:bookmarkStart w:id="123" w:name="_Toc21617025"/>
      <w:bookmarkStart w:id="124" w:name="_Toc26972860"/>
      <w:bookmarkStart w:id="125" w:name="_Toc155361653"/>
      <w:r>
        <w:t>Oznamování a řízení použití na straně dalších zpracovatelů</w:t>
      </w:r>
      <w:bookmarkEnd w:id="120"/>
      <w:bookmarkEnd w:id="121"/>
      <w:bookmarkEnd w:id="122"/>
      <w:bookmarkEnd w:id="123"/>
      <w:bookmarkEnd w:id="124"/>
      <w:bookmarkEnd w:id="125"/>
    </w:p>
    <w:p w14:paraId="750C4F12" w14:textId="7F756652" w:rsidR="00DD6D76" w:rsidRPr="00FC77AC" w:rsidRDefault="00DD6D76" w:rsidP="00DD6D76">
      <w:pPr>
        <w:pStyle w:val="ProductList-Body"/>
        <w:spacing w:after="120"/>
      </w:pPr>
      <w:r>
        <w:t>Společnost Microsoft může najmout další zpracovatele za účelem poskytování určitých omezených nebo pomocných služeb jejím jménem. Zákazník</w:t>
      </w:r>
      <w:r w:rsidR="004C22A7">
        <w:t> </w:t>
      </w:r>
      <w:r>
        <w:t>souhlasí s tímto zapojením a s využitím afilací společnosti Microsoft jako dalších zpracovatelů. Výše uvedená pověření budou představovat předchozí písemný souhlas zákazníka se svěřením zpracování zákaznických dat, dat odborných služeb a osobních údajů společností Microsoft subdodavatelům, pokud je takový souhlas požadován standardními smluvními doložkami nebo podmínkami GDPR.</w:t>
      </w:r>
    </w:p>
    <w:p w14:paraId="74425EEC" w14:textId="09F4EC7C" w:rsidR="00DD6D76" w:rsidRPr="00FC77AC" w:rsidRDefault="00DD6D76" w:rsidP="00DD6D76">
      <w:pPr>
        <w:pStyle w:val="ProductList-Body"/>
        <w:spacing w:after="120"/>
      </w:pPr>
      <w:r>
        <w:t>Společnost Microsoft nese odpovědnost za dodržování souladu s povinnostmi společnostmi Microsoft stanovenými v tomto dodatku DPA svými subdodavateli. Společnost Microsoft zpřístupňuje informace o svých subdodavatelích na webu společnosti Microsoft. Při zapojování veškerých dalších zpracovatelů společnost Microsoft zajistí prostřednictvím písemné smlouvy, že další zpracovatel bude moci přistupovat k zákaznickým datům, datům odborných služeb a osobním údajům a používat tyto informace výlučně za účelem poskytování služeb, k jejichž poskytování se společnosti Microsoft zavázali, a nebudou smět tato zákaznická data, data odborných služeb ani osobní údaje používat za žádným jiným účelem. Společnost Microsoft zajistí, že další zpracovatelé budou vázáni písemnými dohodami, které od nich vyžadují zajištění přinejmenším takové úrovně ochrany údajů, k jaké se zavazuje společnost Microsoft v souladu s dodatkem DPA, včetně omezení týkajících se sdělování zpracovávaných údajů. Společnost Microsoft souhlasí, že bude dohlížet na další zpracovatele a zajišťovat splnění těchto smluvních povinností.</w:t>
      </w:r>
    </w:p>
    <w:p w14:paraId="6A08B1D3" w14:textId="4A6298D9" w:rsidR="00444FB7" w:rsidRPr="00FC77AC" w:rsidRDefault="002E2256" w:rsidP="00DD6D76">
      <w:pPr>
        <w:pStyle w:val="ProductList-Body"/>
        <w:spacing w:after="120"/>
      </w:pPr>
      <w:r>
        <w:t>Příležitostně může společnost Microsoft zapojovat nové dílčí zpracovatele. Společnost Microsoft zákazníka uvědomí, a podle potřeby aktualizuje web a poskytne zákazníkovi mechanismus k obdržení upozornění na tuto aktualizaci, o každém novém dílčím zpracovateli, a to nejméně 6 měsíců před zpřístupněním zákaznických dat dotyčnému dílčímu zpracovateli. Kromě toho společnost Microsoft zákazníka uvědomí, a podle potřeby aktualizuje web a poskytne zákazníkovi mechanismus k obdržení upozornění na tuto aktualizaci, o každém novém dílčím zpracovateli, a to nejméně 30 dní před zpřístupněním dat odborných služeb nebo osobních údajů (jiných, než které jsou obsaženy v zákaznických datech) dotyčnému dílčímu zpracovateli. Pokud společnost Microsoft angažuje nového dílčího zpracovatele pro nový produkt nebo odbornou službu, která zpracovává data zákazníka, data odborných služeb nebo osobní údaje, oznámí to zákazníkovi před zpřístupněním tohoto produktu nebo odborné služby.</w:t>
      </w:r>
    </w:p>
    <w:p w14:paraId="1DA7F6BB" w14:textId="397EDA97" w:rsidR="00C97102" w:rsidRPr="00FC77AC" w:rsidRDefault="00C85435" w:rsidP="007829B6">
      <w:pPr>
        <w:pStyle w:val="ProductList-Body"/>
        <w:spacing w:after="120"/>
      </w:pPr>
      <w:r>
        <w:t>Pokud zákazník neschválí nového dílčího zpracovatele pro službu online nebo odborné služby, může zákazník ukončit odběr dotčené služby online nebo příslušné prohlášení o službě pro příslušnou odbornou službu, a to bez sankce nebo poplatku za ukončení, a to tak, že před uplynutím příslušné výpovědní lhůty podá písemnou výpověď. Pokud zákazník neschválí nového dílčího zpracovatele pro software a nemůže rozumně zabránit použití dílčího zpracovatele tím, že omezí společnost Microsoft ve zpracování dat, jak je uvedeno v dokumentaci nebo v tomto dodatku DPA, může zákazník bez sankcí vypovědět jakoukoli licenci na dotčený softwarový produkt tím, že před uplynutím příslušné výpovědní lhůty podá písemnou výpověď. Zákazník může také k písemné výpovědi přiložit vysvětlení důvodů neschválení, aby mohla společnost Microsoft přehodnotit nového dalšího dodavatele na základě relevantních obav. Pokud je dotčený produkt součástí sady (nebo podobného jednotlivého nákupu služeb), bude se ukončení vztahovat na celou sadu. Po ukončení smlouvy společnost Microsoft odstraní z následných faktur vystavených zákazníkovi nebo jeho prodejci platební závazky za jakékoli odběry nebo jiné příslušné nezaplacené práce u ukončených produktů nebo služeb.</w:t>
      </w:r>
    </w:p>
    <w:p w14:paraId="01E4B1F7" w14:textId="205CCCFF" w:rsidR="00C85435" w:rsidRPr="00FC77AC" w:rsidRDefault="00C85435" w:rsidP="002A4A50">
      <w:pPr>
        <w:pStyle w:val="ProductList-SubSubSectionHeading"/>
        <w:keepNext/>
        <w:spacing w:after="120"/>
        <w:outlineLvl w:val="1"/>
      </w:pPr>
      <w:bookmarkStart w:id="126" w:name="_Toc507768559"/>
      <w:bookmarkStart w:id="127" w:name="_Toc8395019"/>
      <w:bookmarkStart w:id="128" w:name="_Toc6563808"/>
      <w:bookmarkStart w:id="129" w:name="_Toc21617026"/>
      <w:bookmarkStart w:id="130" w:name="_Toc26972861"/>
      <w:bookmarkStart w:id="131" w:name="_Toc155361654"/>
      <w:bookmarkStart w:id="132" w:name="_Toc489605586"/>
      <w:r>
        <w:t>Vzdělávací instituce</w:t>
      </w:r>
      <w:bookmarkEnd w:id="126"/>
      <w:bookmarkEnd w:id="127"/>
      <w:bookmarkEnd w:id="128"/>
      <w:bookmarkEnd w:id="129"/>
      <w:bookmarkEnd w:id="130"/>
      <w:bookmarkEnd w:id="131"/>
    </w:p>
    <w:p w14:paraId="3D8C03D5" w14:textId="35DA9DB4" w:rsidR="00C85435" w:rsidRPr="00FC77AC" w:rsidRDefault="00C85435" w:rsidP="007829B6">
      <w:pPr>
        <w:pStyle w:val="ProductList-Body"/>
        <w:spacing w:after="120"/>
      </w:pPr>
      <w:r>
        <w:t>Pokud je zákazník vzdělávací organizace či instituce, na kterou se vztahují předpisy v rámci zákona Family Educational Rights and Privacy Act, 20 U.S.C. § 1232g (FERPA), společnost Microsoft uznává, že pro účely těchto podmínek služeb online bude „oficiální školní subjekt“ s „legitimními vzdělávacími zájmy“, protože tyto pojmy byly definovány v rámci FERPA a prováděcích vyhlášek a společnost Microsoft souhlasí, že bude dodržovat omezení a požadavky stanovené nařízením 34 CFR 99.33(a) o oficiálních školních subjektech.</w:t>
      </w:r>
    </w:p>
    <w:p w14:paraId="3F7BD793" w14:textId="1F13C910" w:rsidR="00C85435" w:rsidRPr="00FC77AC" w:rsidRDefault="00C85435" w:rsidP="007829B6">
      <w:pPr>
        <w:pStyle w:val="ProductList-Body"/>
        <w:spacing w:after="120"/>
      </w:pPr>
      <w:r>
        <w:t>Zákazník bere na vědomí, že společnost Microsoft nemusí vlastnit žádné nebo smí vlastnit pouze omezené kontaktní údaje studentů zákazníka a</w:t>
      </w:r>
      <w:r w:rsidR="00EC50B9">
        <w:t> </w:t>
      </w:r>
      <w:r>
        <w:t>jejich rodičů. Z tohoto důvodu musí zákazník zajistit souhlas rodičů s užíváním produktů a služeb koncovými uživateli, který může být vyžadován platnými předpisy, a jménem společnosti Microsoft předat studentům (nebo v případě studenta mladšího 18 let, který nenavštěvuje vysokou školu, rodičům studenta) upozornění na soudní příkaz nebo zákonné předvolání vyžadující zveřejnění zákaznických dat a dat odborných služeb ve vlastnictví společnosti Microsoft tak, jak to vyžadují příslušné zákony.</w:t>
      </w:r>
    </w:p>
    <w:p w14:paraId="53D69FEB" w14:textId="77777777" w:rsidR="00C85435" w:rsidRPr="00FC77AC" w:rsidRDefault="00C85435" w:rsidP="002A4A50">
      <w:pPr>
        <w:pStyle w:val="ProductList-SubSubSectionHeading"/>
        <w:keepNext/>
        <w:spacing w:after="120"/>
        <w:outlineLvl w:val="1"/>
      </w:pPr>
      <w:bookmarkStart w:id="133" w:name="_Toc16510372"/>
      <w:bookmarkStart w:id="134" w:name="_Toc21617027"/>
      <w:bookmarkStart w:id="135" w:name="_Toc155361655"/>
      <w:bookmarkStart w:id="136" w:name="CJISCustomerAgreement"/>
      <w:r>
        <w:t>Zákaznická smlouva o CJIS</w:t>
      </w:r>
      <w:bookmarkEnd w:id="133"/>
      <w:bookmarkEnd w:id="134"/>
      <w:bookmarkEnd w:id="135"/>
    </w:p>
    <w:p w14:paraId="315A3A0E" w14:textId="77777777" w:rsidR="00AA0850" w:rsidRPr="006D3F64" w:rsidRDefault="00AA0850" w:rsidP="00AA0850">
      <w:pPr>
        <w:tabs>
          <w:tab w:val="left" w:pos="158"/>
        </w:tabs>
        <w:spacing w:after="120" w:line="240" w:lineRule="auto"/>
        <w:rPr>
          <w:rFonts w:ascii="Calibri" w:eastAsia="Calibri" w:hAnsi="Calibri" w:cs="Arial"/>
          <w:sz w:val="18"/>
        </w:rPr>
      </w:pPr>
      <w:bookmarkStart w:id="137" w:name="_Toc123049606"/>
      <w:bookmarkStart w:id="138" w:name="_Toc8395020"/>
      <w:bookmarkStart w:id="139" w:name="_Toc6563809"/>
      <w:bookmarkStart w:id="140" w:name="_Toc21617028"/>
      <w:bookmarkStart w:id="141" w:name="_Toc26972862"/>
      <w:bookmarkStart w:id="142" w:name="HIPPA"/>
      <w:bookmarkEnd w:id="136"/>
      <w:r>
        <w:rPr>
          <w:rFonts w:ascii="Calibri" w:eastAsia="Calibri" w:hAnsi="Calibri" w:cs="Arial"/>
          <w:sz w:val="18"/>
        </w:rPr>
        <w:t>Společnost Microsoft poskytuje určité státní cloudové služby („kryté služby</w:t>
      </w:r>
      <w:r w:rsidRPr="009D5E27">
        <w:rPr>
          <w:rFonts w:ascii="Calibri" w:eastAsia="Calibri" w:hAnsi="Calibri" w:cs="Arial"/>
          <w:sz w:val="18"/>
        </w:rPr>
        <w:t>“</w:t>
      </w:r>
      <w:r>
        <w:rPr>
          <w:rFonts w:ascii="Calibri" w:eastAsia="Calibri" w:hAnsi="Calibri" w:cs="Arial"/>
          <w:sz w:val="18"/>
        </w:rPr>
        <w:t>) v souladu se zásadami zabezpečení Oddělení informační služby trestního soudnictví („CJIS</w:t>
      </w:r>
      <w:r w:rsidRPr="009D5E27">
        <w:rPr>
          <w:rFonts w:ascii="Calibri" w:eastAsia="Calibri" w:hAnsi="Calibri" w:cs="Arial"/>
          <w:sz w:val="18"/>
        </w:rPr>
        <w:t>“</w:t>
      </w:r>
      <w:r>
        <w:rPr>
          <w:rFonts w:ascii="Calibri" w:eastAsia="Calibri" w:hAnsi="Calibri" w:cs="Arial"/>
          <w:sz w:val="18"/>
        </w:rPr>
        <w:t>) FBI („Zásady CJIS</w:t>
      </w:r>
      <w:r w:rsidRPr="009D5E27">
        <w:rPr>
          <w:rFonts w:ascii="Calibri" w:eastAsia="Calibri" w:hAnsi="Calibri" w:cs="Arial"/>
          <w:sz w:val="18"/>
        </w:rPr>
        <w:t>“</w:t>
      </w:r>
      <w:r>
        <w:rPr>
          <w:rFonts w:ascii="Calibri" w:eastAsia="Calibri" w:hAnsi="Calibri" w:cs="Arial"/>
          <w:sz w:val="18"/>
        </w:rPr>
        <w:t>). Zásady CJIS upravují používání a předávání informací pro trestní soudnictví. Všechny kryté služby CJIS poskytované společností Microsoft se musí řídit podmínkami a ujednáními smlouvy o správě CJIS.</w:t>
      </w:r>
    </w:p>
    <w:p w14:paraId="44CEFF9F" w14:textId="77777777" w:rsidR="0002616F" w:rsidRPr="006366A8" w:rsidRDefault="0002616F" w:rsidP="0002616F">
      <w:pPr>
        <w:pStyle w:val="ProductList-SubSubSectionHeading"/>
        <w:keepNext/>
        <w:keepLines/>
        <w:spacing w:after="120"/>
        <w:outlineLvl w:val="1"/>
      </w:pPr>
      <w:bookmarkStart w:id="143" w:name="_Toc155361656"/>
      <w:r>
        <w:t>Komerční spolupracovník HIPAA</w:t>
      </w:r>
      <w:bookmarkEnd w:id="137"/>
      <w:bookmarkEnd w:id="143"/>
    </w:p>
    <w:p w14:paraId="5431497B" w14:textId="77777777" w:rsidR="0002616F" w:rsidRPr="006366A8" w:rsidRDefault="0002616F" w:rsidP="0002616F">
      <w:pPr>
        <w:pStyle w:val="ProductList-Body"/>
        <w:keepNext/>
        <w:keepLines/>
        <w:spacing w:after="120"/>
      </w:pPr>
      <w:r>
        <w:t xml:space="preserve">Pokud je zákazník „chráněným subjektem“ nebo „obchodním partnerem“ a zahrnuje „chráněné zdravotní informace“ v datech zákazníka nebo v datech odborných služeb, jak jsou tyto pojmy definovány v zákoně Health Insurance Portability and Accountability Act z roku 1996, ve znění pozdějších předpisů, a v předpisech vydaných na jeho základě (souhrnně „HIPAA“), uzavření smlouvy se zákazníkem zahrnuje uzavření smlouvy s komerčním spolupracovníkem HIPAA („BAA“). Úplné znění smlouvy BAA identifikuje služby online nebo odborné služby, na které se vztahuje, </w:t>
      </w:r>
      <w:r>
        <w:br/>
        <w:t xml:space="preserve">a je k dispozici na adrese </w:t>
      </w:r>
      <w:hyperlink r:id="rId26" w:history="1">
        <w:r>
          <w:rPr>
            <w:rStyle w:val="Hyperlink"/>
          </w:rPr>
          <w:t>http://aka.ms/BAA</w:t>
        </w:r>
      </w:hyperlink>
      <w:r>
        <w:t>. Zákazník se může odhlásit ze smlouvy BAA zasláním následujících informací společnosti Microsoft v písemném oznámení (v souladu s podmínkami smlouvy se zákazníkem):</w:t>
      </w:r>
    </w:p>
    <w:p w14:paraId="01DCE1E8" w14:textId="77777777" w:rsidR="0002616F" w:rsidRPr="006366A8" w:rsidRDefault="0002616F" w:rsidP="0002616F">
      <w:pPr>
        <w:pStyle w:val="ProductList-Body"/>
        <w:numPr>
          <w:ilvl w:val="0"/>
          <w:numId w:val="4"/>
        </w:numPr>
        <w:ind w:left="720"/>
      </w:pPr>
      <w:r>
        <w:t>celý oficiální název zákazníka a jakékoli afilace, která se odhlašuje; a</w:t>
      </w:r>
    </w:p>
    <w:p w14:paraId="11D33C2E" w14:textId="77777777" w:rsidR="0002616F" w:rsidRDefault="0002616F" w:rsidP="0002616F">
      <w:pPr>
        <w:pStyle w:val="ProductList-Body"/>
        <w:numPr>
          <w:ilvl w:val="0"/>
          <w:numId w:val="4"/>
        </w:numPr>
        <w:spacing w:after="120"/>
        <w:ind w:left="720"/>
      </w:pPr>
      <w:r>
        <w:t>pokud má zákazník více smluv, pak smlouva se zákazníkem, na kterou se odhlášení vztahuje.</w:t>
      </w:r>
    </w:p>
    <w:p w14:paraId="6FB85B58" w14:textId="77777777" w:rsidR="0002616F" w:rsidRDefault="0002616F" w:rsidP="0002616F">
      <w:pPr>
        <w:pStyle w:val="ProductList-SubSubSectionHeading"/>
        <w:keepNext/>
        <w:spacing w:after="120"/>
        <w:outlineLvl w:val="1"/>
      </w:pPr>
      <w:bookmarkStart w:id="144" w:name="_Toc123049607"/>
      <w:bookmarkStart w:id="145" w:name="_Toc155361657"/>
      <w:r>
        <w:t>Telekomunikační údaje</w:t>
      </w:r>
      <w:bookmarkEnd w:id="144"/>
      <w:bookmarkEnd w:id="145"/>
    </w:p>
    <w:p w14:paraId="0E953D60" w14:textId="77777777" w:rsidR="0002616F" w:rsidRPr="0002616F" w:rsidRDefault="0002616F" w:rsidP="00FD313D">
      <w:pPr>
        <w:pStyle w:val="ProductList-Body"/>
        <w:keepNext/>
        <w:keepLines/>
        <w:spacing w:after="120"/>
      </w:pPr>
      <w:r>
        <w:t>Pokud společnost Microsoft zpracovává provoz, obsah a další osobní údaje při poskytování produktů a služeb, které se podle platných právních předpisů považují za telekomunikační služby, mohou se na ně vztahovat zvláštní zákonné povinnosti. Společnost Microsoft bude dodržovat všechny specifické telekomunikační zákony a předpisy vztahující se na poskytování produktů a služeb, včetně oznamování narušení bezpečnosti, požadavků na ochranu dat a telekomunikačního tajemství.</w:t>
      </w:r>
    </w:p>
    <w:p w14:paraId="43E06D60" w14:textId="2EBF7227" w:rsidR="00C85435" w:rsidRPr="00FC77AC" w:rsidRDefault="00C85435" w:rsidP="002A4A50">
      <w:pPr>
        <w:pStyle w:val="ProductList-SubSubSectionHeading"/>
        <w:keepNext/>
        <w:spacing w:after="120"/>
        <w:outlineLvl w:val="1"/>
      </w:pPr>
      <w:bookmarkStart w:id="146" w:name="_Toc26972863"/>
      <w:bookmarkStart w:id="147" w:name="_Toc155361658"/>
      <w:bookmarkStart w:id="148" w:name="_Hlk24722007"/>
      <w:bookmarkStart w:id="149" w:name="_Toc8395021"/>
      <w:bookmarkStart w:id="150" w:name="_Toc6563810"/>
      <w:bookmarkStart w:id="151" w:name="_Toc21617029"/>
      <w:bookmarkEnd w:id="132"/>
      <w:bookmarkEnd w:id="138"/>
      <w:bookmarkEnd w:id="139"/>
      <w:bookmarkEnd w:id="140"/>
      <w:bookmarkEnd w:id="141"/>
      <w:bookmarkEnd w:id="142"/>
      <w:r>
        <w:t>Zákon California Consumer Privacy Act (CCPA)</w:t>
      </w:r>
      <w:bookmarkEnd w:id="146"/>
      <w:bookmarkEnd w:id="147"/>
    </w:p>
    <w:p w14:paraId="54D15101" w14:textId="69EDA276" w:rsidR="00DD6D76" w:rsidRPr="00FC77AC" w:rsidRDefault="00DD6D76" w:rsidP="00DD6D76">
      <w:pPr>
        <w:pStyle w:val="ProductList-Body"/>
        <w:spacing w:after="120"/>
      </w:pPr>
      <w:bookmarkStart w:id="152" w:name="_Toc26972864"/>
      <w:bookmarkEnd w:id="148"/>
      <w:r>
        <w:t>Pokud společnost Microsoft zpracovává osobní údaje v rámci působnosti zákona CCPA, přijímá vůči zákazníkovi navíc následující závazky. Společnost Microsoft bude zpracovávat data zákazníka, data odborných služeb a osobní údaje jménem zákazníka a nebude tato data uchovávat, používat ani předávat k účelům, které nebyly uvedeny v podmínkách dodatku DPA a které nepovoluje zákon CCPA, včetně veškerých prodejních výjimek. Společnost Microsoft v žádném případě nebude tato data prodávat. Tyto podmínky zákona CCPA neomezují ani nesnižují žádné závazky ochrany osobních údajů, které má společnost Microsoft vůči zákazníkovi dle podmínek dodatku DPA, podmínek pro produkt nebo dle jiných dohod mezi společností Microsoft a zákazníkem.</w:t>
      </w:r>
    </w:p>
    <w:p w14:paraId="7D1D6A80" w14:textId="2ABBCC85" w:rsidR="00DD6D76" w:rsidRPr="00FC77AC" w:rsidRDefault="00DD6D76" w:rsidP="002A4A50">
      <w:pPr>
        <w:pStyle w:val="ProductList-SubSubSectionHeading"/>
        <w:keepNext/>
        <w:spacing w:after="120"/>
        <w:outlineLvl w:val="1"/>
      </w:pPr>
      <w:bookmarkStart w:id="153" w:name="_Toc42764849"/>
      <w:bookmarkStart w:id="154" w:name="_Toc155361659"/>
      <w:bookmarkStart w:id="155" w:name="_Hlk44323010"/>
      <w:r>
        <w:t>Biometrické údaje</w:t>
      </w:r>
      <w:bookmarkEnd w:id="153"/>
      <w:bookmarkEnd w:id="154"/>
    </w:p>
    <w:p w14:paraId="01A1DFD0" w14:textId="73D773BB" w:rsidR="00DD6D76" w:rsidRPr="00FC77AC" w:rsidRDefault="00DD6D76" w:rsidP="00DD6D76">
      <w:pPr>
        <w:spacing w:after="120" w:line="240" w:lineRule="auto"/>
      </w:pPr>
      <w:r>
        <w:rPr>
          <w:sz w:val="18"/>
        </w:rPr>
        <w:t>Pokud zákazník využívá produkty a služby ke zpracování biometrických údajů, zákazník nese odpovědnost za: (i) informování subjektů údajů, včetně</w:t>
      </w:r>
      <w:r w:rsidR="00E84B26">
        <w:rPr>
          <w:sz w:val="18"/>
        </w:rPr>
        <w:t> </w:t>
      </w:r>
      <w:r>
        <w:rPr>
          <w:sz w:val="18"/>
        </w:rPr>
        <w:t>zohlednění doby uchovávání a likvidace; (ii) získání souhlasu od subjektů údajů; a (iii) odstranění biometrických údajů v souladu s příslušnými požadavky týkajícími se ochrany osobních údajů. Společnost Microsoft bude tyto biometrické údaje zpracovávat v souladu s dokumentovanými pokyny zákazníka (popsanými v oddílu „Role a povinnosti zpracovatele a správce osobních údajů</w:t>
      </w:r>
      <w:r w:rsidR="006903BC">
        <w:rPr>
          <w:sz w:val="18"/>
        </w:rPr>
        <w:t>“</w:t>
      </w:r>
      <w:r>
        <w:rPr>
          <w:sz w:val="18"/>
        </w:rPr>
        <w:t xml:space="preserve"> výše) a chránit tyto biometrické údaje v souladu s podmínkami zabezpečení a ochrany dat v rámci těchto podmínek dodatku DPA. Pro účely tohoto oddílu bude mít</w:t>
      </w:r>
      <w:r w:rsidR="00E84B26">
        <w:rPr>
          <w:sz w:val="18"/>
        </w:rPr>
        <w:t> </w:t>
      </w:r>
      <w:r>
        <w:rPr>
          <w:sz w:val="18"/>
        </w:rPr>
        <w:t>termín „biometrické údaje</w:t>
      </w:r>
      <w:r w:rsidR="00631467">
        <w:rPr>
          <w:sz w:val="18"/>
        </w:rPr>
        <w:t>“</w:t>
      </w:r>
      <w:r>
        <w:rPr>
          <w:sz w:val="18"/>
        </w:rPr>
        <w:t xml:space="preserve"> význam, který je stanoven v článku 4 GDPR a v příslušných případech v ekvivalentních podmínkách uvedených v dalších požadavcích na ochranu údajů.</w:t>
      </w:r>
    </w:p>
    <w:p w14:paraId="0C3C5499" w14:textId="0AAF9DB1" w:rsidR="00052E8A" w:rsidRPr="00FC77AC" w:rsidRDefault="0058447F" w:rsidP="002A4A50">
      <w:pPr>
        <w:pStyle w:val="ProductList-SubSubSectionHeading"/>
        <w:keepNext/>
        <w:spacing w:after="120"/>
        <w:outlineLvl w:val="1"/>
      </w:pPr>
      <w:bookmarkStart w:id="156" w:name="_Toc155361660"/>
      <w:r>
        <w:t>Doplňkové odborné služby</w:t>
      </w:r>
      <w:bookmarkEnd w:id="156"/>
    </w:p>
    <w:p w14:paraId="0EAD6ADA" w14:textId="2E3182A4" w:rsidR="00460220" w:rsidRPr="00FC77AC" w:rsidRDefault="00460220" w:rsidP="002A4A50">
      <w:pPr>
        <w:pStyle w:val="ProductList-Body"/>
        <w:spacing w:after="120"/>
      </w:pPr>
      <w:r>
        <w:t>Při použití v níže uvedených oddílech zahrnuje definovaný pojem „odborné služby“ i doplňkové odborné služby a definovaný pojem „data odborných služeb“ zahrnuje data získaná pro doplňkové odborné služby.</w:t>
      </w:r>
    </w:p>
    <w:p w14:paraId="5DFAE36C" w14:textId="548BBFF8" w:rsidR="000A39B0" w:rsidRPr="00FC77AC" w:rsidRDefault="002E58D0" w:rsidP="002A4A50">
      <w:pPr>
        <w:pStyle w:val="ProductList-Body"/>
        <w:spacing w:after="120"/>
      </w:pPr>
      <w:r>
        <w:t>Na doplňkové odborné služby se vztahují následující oddíly dodatku DPA stejně jako se vztahují na odborné služby: „Úvod“, „Dodržování zákonů“, „Povaha zpracování; vlastnictví“, „Zveřejnění zpracovávaných údajů“, „Zpracování osobních údajů; GDPR“, první odstavec „Postupů a zásad zabezpečení„, „Povinnosti zákazníka“, „Oznámení bezpečnostních incidentů“, „Předávání údajů“ (včetně podmínek týkajících se standardních smluvních doložek 2021), třetí odstavec „Uchovávání a vymazání údajů“, „Závazek zpracovatele k zachování důvěrnosti“, „Oznámení a kontroly používání dílčích zpracovatelů“, „Obchodní partner HIPAA“ (v rozsahu, v jakém je ve smlouvě BAA použitelný), „Kalifornský zákon o ochraně soukromí spotřebitelů (CCPA)“, „Biometrické údaje“, „Jak kontaktovat společnost Microsoft“, „Příloha B – Subjekty údajů a kategorie osobních údajů“ a „Příloha C – Dodatek o dalších ochranných opatřeních“.</w:t>
      </w:r>
    </w:p>
    <w:p w14:paraId="73BA0D8E" w14:textId="77777777" w:rsidR="00C85435" w:rsidRPr="00FC77AC" w:rsidRDefault="00C85435" w:rsidP="002A4A50">
      <w:pPr>
        <w:pStyle w:val="ProductList-SubSubSectionHeading"/>
        <w:keepNext/>
        <w:spacing w:after="120"/>
        <w:outlineLvl w:val="1"/>
      </w:pPr>
      <w:bookmarkStart w:id="157" w:name="_Toc155361661"/>
      <w:bookmarkEnd w:id="155"/>
      <w:r>
        <w:t>Jak kontaktovat společnost Microsoft</w:t>
      </w:r>
      <w:bookmarkEnd w:id="149"/>
      <w:bookmarkEnd w:id="150"/>
      <w:bookmarkEnd w:id="151"/>
      <w:bookmarkEnd w:id="152"/>
      <w:bookmarkEnd w:id="157"/>
    </w:p>
    <w:p w14:paraId="43A6F074" w14:textId="7ED47A6B" w:rsidR="00C85435" w:rsidRPr="00FC77AC" w:rsidRDefault="00C85435" w:rsidP="007829B6">
      <w:pPr>
        <w:pStyle w:val="ProductList-Body"/>
        <w:spacing w:after="120"/>
      </w:pPr>
      <w:r>
        <w:t>Pokud se zákazník domnívá, že společnost Microsoft nedodržuje své závazky v oblasti ochrany osobních údajů a zabezpečení, může kontaktovat</w:t>
      </w:r>
      <w:r w:rsidR="00885A5D">
        <w:t> </w:t>
      </w:r>
      <w:r>
        <w:t xml:space="preserve">zákaznickou podporu nebo použít webový formulář ochrany osobních údajů společnosti Microsoft na adrese </w:t>
      </w:r>
      <w:hyperlink r:id="rId27" w:history="1">
        <w:r>
          <w:rPr>
            <w:rStyle w:val="Hyperlink"/>
          </w:rPr>
          <w:t>http://go.microsoft.com/?linkid=9846224</w:t>
        </w:r>
      </w:hyperlink>
      <w:r>
        <w:t>. Poštovní adresa společnosti Microsoft:</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2D3CCD">
      <w:pPr>
        <w:pStyle w:val="ProductList-Body"/>
        <w:spacing w:after="120"/>
      </w:pPr>
      <w:r>
        <w:t>Společnost Microsoft Ireland Operations Limited je naším zástupcem pro ochranu dat pro oblast EHP a Švýcarsko. Zástupce pro otázky ochrany soukromí společnosti Microsoft Ireland Operations Limited zastihnete na následující adrese:</w:t>
      </w:r>
    </w:p>
    <w:p w14:paraId="304DB9DB" w14:textId="77777777" w:rsidR="0015116C" w:rsidRDefault="0015116C" w:rsidP="002D3CCD">
      <w:pPr>
        <w:pStyle w:val="ProductList-Body"/>
        <w:ind w:left="187"/>
        <w:rPr>
          <w:b/>
        </w:rPr>
      </w:pPr>
    </w:p>
    <w:p w14:paraId="3E9D12E5" w14:textId="668C52B4"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Ochrana osobních údajů</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Irsko</w:t>
      </w:r>
      <w:bookmarkStart w:id="158" w:name="_Hlk495669384"/>
      <w:bookmarkStart w:id="159" w:name="_Toc431459514"/>
      <w:bookmarkStart w:id="160" w:name="DataProcessingTerms"/>
      <w:bookmarkStart w:id="161" w:name="_Toc489605587"/>
    </w:p>
    <w:bookmarkEnd w:id="158"/>
    <w:bookmarkEnd w:id="159"/>
    <w:bookmarkEnd w:id="160"/>
    <w:bookmarkEnd w:id="161"/>
    <w:p w14:paraId="62F63AB2" w14:textId="33C70766" w:rsidR="0074788A" w:rsidRPr="00FC77AC" w:rsidRDefault="0074788A" w:rsidP="0074788A">
      <w:pPr>
        <w:pStyle w:val="ProductList-Body"/>
        <w:shd w:val="clear" w:color="auto" w:fill="A6A6A6" w:themeFill="background1" w:themeFillShade="A6"/>
        <w:spacing w:after="120"/>
        <w:jc w:val="right"/>
      </w:pPr>
      <w:r>
        <w:fldChar w:fldCharType="begin"/>
      </w:r>
      <w:r w:rsidR="00042253">
        <w:instrText>HYPERLINK  \l "TableofContents"</w:instrText>
      </w:r>
      <w:r>
        <w:fldChar w:fldCharType="separate"/>
      </w:r>
      <w:r>
        <w:rPr>
          <w:rStyle w:val="Hyperlink"/>
          <w:sz w:val="16"/>
          <w:szCs w:val="16"/>
        </w:rPr>
        <w:t>Obsah</w:t>
      </w:r>
      <w:r>
        <w:fldChar w:fldCharType="end"/>
      </w:r>
      <w:r>
        <w:rPr>
          <w:sz w:val="16"/>
          <w:szCs w:val="16"/>
        </w:rPr>
        <w:t xml:space="preserve"> / </w:t>
      </w:r>
      <w:hyperlink w:anchor="GeneralTerms" w:tooltip="Obecné podmínky" w:history="1">
        <w:r>
          <w:rPr>
            <w:rStyle w:val="Hyperlink"/>
            <w:sz w:val="16"/>
            <w:szCs w:val="16"/>
          </w:rPr>
          <w:t>Obecné podmínky</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944793">
          <w:footerReference w:type="default" r:id="rId28"/>
          <w:footerReference w:type="first" r:id="rId29"/>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2" w:name="_Toc155361662"/>
      <w:r>
        <w:t>Příloha A – Bezpečnostní opatření</w:t>
      </w:r>
      <w:bookmarkEnd w:id="162"/>
    </w:p>
    <w:p w14:paraId="142FF82A" w14:textId="2263C715" w:rsidR="006A13BF" w:rsidRPr="00FC77AC" w:rsidRDefault="006A13BF" w:rsidP="006A13BF">
      <w:pPr>
        <w:pStyle w:val="ProductList-Body"/>
        <w:spacing w:after="120"/>
      </w:pPr>
      <w:r>
        <w:t>Společnost Microsoft bude udržovat a dodržovat následující opatření pro zabezpečení zákaznických dat v hlavních službách online a data odborných služeb, která ve spojení se závazky zabezpečení stanovenými v tomto dodatku DPA (včetně podmínek obecného nařízení pro ochranu osobních údajů) představují jedinou odpovědnost společnosti Microsoft ohledně zabezpečení těchto dat.</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Doména</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Postupy</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Organizace zabezpečení informací</w:t>
            </w:r>
          </w:p>
        </w:tc>
        <w:tc>
          <w:tcPr>
            <w:tcW w:w="8190" w:type="dxa"/>
          </w:tcPr>
          <w:p w14:paraId="407C8AD9" w14:textId="77777777" w:rsidR="006A13BF" w:rsidRPr="00FC77AC" w:rsidRDefault="006A13BF" w:rsidP="003452D9">
            <w:pPr>
              <w:pStyle w:val="ProductList-Body"/>
              <w:spacing w:after="120"/>
            </w:pPr>
            <w:r>
              <w:rPr>
                <w:b/>
                <w:sz w:val="16"/>
                <w:szCs w:val="16"/>
              </w:rPr>
              <w:t>Vlastnictví zabezpečení</w:t>
            </w:r>
            <w:r w:rsidRPr="00180658">
              <w:rPr>
                <w:b/>
                <w:bCs/>
                <w:sz w:val="16"/>
              </w:rPr>
              <w:t>.</w:t>
            </w:r>
            <w:r>
              <w:rPr>
                <w:sz w:val="16"/>
              </w:rPr>
              <w:t xml:space="preserve"> </w:t>
            </w:r>
            <w:r>
              <w:rPr>
                <w:sz w:val="16"/>
                <w:szCs w:val="16"/>
              </w:rPr>
              <w:t>Společnost Microsoft určila jednoho nebo více pracovníků zabezpečení odpovědných za koordinaci a monitorování pravidel a postupů zabezpečení.</w:t>
            </w:r>
          </w:p>
          <w:p w14:paraId="04E77B5B" w14:textId="2837B313" w:rsidR="006A13BF" w:rsidRPr="00FC77AC" w:rsidRDefault="006A13BF" w:rsidP="003452D9">
            <w:pPr>
              <w:pStyle w:val="ProductList-Body"/>
              <w:spacing w:after="120"/>
            </w:pPr>
            <w:r>
              <w:rPr>
                <w:b/>
                <w:sz w:val="16"/>
                <w:szCs w:val="16"/>
              </w:rPr>
              <w:t>Role a povinnosti v otázce zabezpečení</w:t>
            </w:r>
            <w:r w:rsidRPr="00180658">
              <w:rPr>
                <w:b/>
                <w:bCs/>
                <w:sz w:val="16"/>
              </w:rPr>
              <w:t>.</w:t>
            </w:r>
            <w:r>
              <w:rPr>
                <w:sz w:val="16"/>
              </w:rPr>
              <w:t xml:space="preserve"> </w:t>
            </w:r>
            <w:r>
              <w:rPr>
                <w:sz w:val="16"/>
                <w:szCs w:val="16"/>
              </w:rPr>
              <w:t>Pracovníci společnosti Microsoft s přístupem k datům zákazníka nebo datům odborných služeb jsou vázáni závazky důvěrnosti.</w:t>
            </w:r>
          </w:p>
          <w:p w14:paraId="3F740157" w14:textId="22E7BB6A" w:rsidR="006A13BF" w:rsidRPr="00FC77AC" w:rsidRDefault="006A13BF" w:rsidP="003452D9">
            <w:pPr>
              <w:pStyle w:val="ProductList-Body"/>
              <w:spacing w:after="120"/>
            </w:pPr>
            <w:r>
              <w:rPr>
                <w:b/>
                <w:sz w:val="16"/>
                <w:szCs w:val="16"/>
              </w:rPr>
              <w:t>Program řízení rizik</w:t>
            </w:r>
            <w:r w:rsidRPr="00180658">
              <w:rPr>
                <w:b/>
                <w:bCs/>
                <w:sz w:val="16"/>
              </w:rPr>
              <w:t>.</w:t>
            </w:r>
            <w:r>
              <w:rPr>
                <w:sz w:val="16"/>
              </w:rPr>
              <w:t xml:space="preserve"> </w:t>
            </w:r>
            <w:r>
              <w:rPr>
                <w:sz w:val="16"/>
                <w:szCs w:val="16"/>
              </w:rPr>
              <w:t>Společnost Microsoft provedla posouzení rizik před zpracováním dat zákazníků nebo spuštěním služeb online a před zpracováním dat odborných služeb nebo spuštěním odborných služeb.</w:t>
            </w:r>
          </w:p>
          <w:p w14:paraId="606431AF" w14:textId="77777777" w:rsidR="006A13BF" w:rsidRPr="000720BF" w:rsidRDefault="006A13BF" w:rsidP="003452D9">
            <w:pPr>
              <w:pStyle w:val="ProductList-Body"/>
              <w:spacing w:after="120"/>
              <w:rPr>
                <w:sz w:val="16"/>
                <w:szCs w:val="16"/>
              </w:rPr>
            </w:pPr>
            <w:r>
              <w:rPr>
                <w:sz w:val="16"/>
                <w:szCs w:val="16"/>
              </w:rPr>
              <w:t>Společnost Microsoft uchová bezpečnostní dokumenty v souladu se svými požadavky na uchovávání i poté, co tyto požadavky na uchovávání přestanou platit.</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Správa prostředků</w:t>
            </w:r>
          </w:p>
        </w:tc>
        <w:tc>
          <w:tcPr>
            <w:tcW w:w="8190" w:type="dxa"/>
          </w:tcPr>
          <w:p w14:paraId="76B7D5E1" w14:textId="6592E37E" w:rsidR="006A13BF" w:rsidRPr="00FC77AC" w:rsidRDefault="006A13BF" w:rsidP="003452D9">
            <w:pPr>
              <w:pStyle w:val="ProductList-Body"/>
              <w:spacing w:after="120"/>
            </w:pPr>
            <w:r>
              <w:rPr>
                <w:b/>
                <w:sz w:val="16"/>
                <w:szCs w:val="16"/>
              </w:rPr>
              <w:t>Inventář prostředků</w:t>
            </w:r>
            <w:r w:rsidRPr="009960C4">
              <w:rPr>
                <w:b/>
                <w:bCs/>
                <w:sz w:val="16"/>
              </w:rPr>
              <w:t>.</w:t>
            </w:r>
            <w:r>
              <w:rPr>
                <w:sz w:val="16"/>
              </w:rPr>
              <w:t xml:space="preserve"> </w:t>
            </w:r>
            <w:r>
              <w:rPr>
                <w:sz w:val="16"/>
                <w:szCs w:val="16"/>
              </w:rPr>
              <w:t>Společnost Microsoft udržuje inventář všech médií, na kterých jsou uchovávána data zákazníků nebo data odborných služeb. Přístup k inventářům těchto médií je přísně omezen na pracovníky společnosti Microsoft, kteří tento přístup získali na základě písemného pověření.</w:t>
            </w:r>
          </w:p>
          <w:p w14:paraId="05950E28" w14:textId="77777777" w:rsidR="006A13BF" w:rsidRPr="00FC77AC" w:rsidRDefault="006A13BF" w:rsidP="003452D9">
            <w:pPr>
              <w:pStyle w:val="ProductList-Body"/>
              <w:keepNext/>
              <w:spacing w:after="120"/>
            </w:pPr>
            <w:r>
              <w:rPr>
                <w:b/>
                <w:sz w:val="16"/>
                <w:szCs w:val="16"/>
              </w:rPr>
              <w:t>Zpracovávání prostředků</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Společnost Microsoft klasifikuje data zákazníků a data odborných služeb za účelem usnadnění jejich identifikace a příslušného omezení přístupu k nim.</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Společnost Microsoft určila omezení pro tištěná data zákazníků a data odborných služeb a využívá postupy pro likvidaci tištěných materiálů, které data odborných služeb obsahují.</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Před uložením dat zákazníka nebo dat odborných služeb na přenosná zařízení, vzdáleným přístupem k těmto datům nebo zpracováním těchto dat mimo zařízení společnosti Microsoft musí zaměstnanci společnosti Microsoft získat povolení společnosti Microsoft.</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Zabezpečení lidských zdrojů</w:t>
            </w:r>
          </w:p>
        </w:tc>
        <w:tc>
          <w:tcPr>
            <w:tcW w:w="8190" w:type="dxa"/>
          </w:tcPr>
          <w:p w14:paraId="69957471" w14:textId="6FB88B7D" w:rsidR="006A13BF" w:rsidRPr="000720BF" w:rsidRDefault="006A13BF" w:rsidP="003452D9">
            <w:pPr>
              <w:pStyle w:val="ProductList-Body"/>
              <w:spacing w:after="120"/>
              <w:rPr>
                <w:sz w:val="16"/>
                <w:szCs w:val="16"/>
              </w:rPr>
            </w:pPr>
            <w:r>
              <w:rPr>
                <w:b/>
                <w:sz w:val="16"/>
                <w:szCs w:val="16"/>
              </w:rPr>
              <w:t>Školení v oblasti zabezpečení</w:t>
            </w:r>
            <w:r w:rsidRPr="00506941">
              <w:rPr>
                <w:b/>
                <w:bCs/>
                <w:sz w:val="16"/>
                <w:szCs w:val="16"/>
              </w:rPr>
              <w:t>.</w:t>
            </w:r>
            <w:r>
              <w:rPr>
                <w:sz w:val="16"/>
                <w:szCs w:val="16"/>
              </w:rPr>
              <w:t xml:space="preserve"> Společnost Microsoft informuje své zaměstnance o příslušných postupech v oblasti zabezpečení a jejich rolích. Společnost Microsoft své pracovníky také informuje o možných důsledcích porušení rolí a</w:t>
            </w:r>
            <w:r w:rsidR="008E515D">
              <w:rPr>
                <w:sz w:val="16"/>
                <w:szCs w:val="16"/>
              </w:rPr>
              <w:t> </w:t>
            </w:r>
            <w:r>
              <w:rPr>
                <w:sz w:val="16"/>
                <w:szCs w:val="16"/>
              </w:rPr>
              <w:t>postupů zabezpečení. Během školení společnost Microsoft použije pouze anonymní data.</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Fyzické zabezpečení a bezpečnost životního prostředí</w:t>
            </w:r>
          </w:p>
        </w:tc>
        <w:tc>
          <w:tcPr>
            <w:tcW w:w="8190" w:type="dxa"/>
          </w:tcPr>
          <w:p w14:paraId="281C4F79" w14:textId="4E2D4E17" w:rsidR="006A13BF" w:rsidRPr="00FC77AC" w:rsidRDefault="006A13BF" w:rsidP="003452D9">
            <w:pPr>
              <w:pStyle w:val="ProductList-Body"/>
              <w:spacing w:after="120"/>
            </w:pPr>
            <w:r>
              <w:rPr>
                <w:b/>
                <w:sz w:val="16"/>
                <w:szCs w:val="16"/>
              </w:rPr>
              <w:t>Fyzický přístup do zařízení</w:t>
            </w:r>
            <w:r w:rsidRPr="004338AC">
              <w:rPr>
                <w:b/>
                <w:bCs/>
                <w:sz w:val="16"/>
              </w:rPr>
              <w:t>.</w:t>
            </w:r>
            <w:r>
              <w:rPr>
                <w:sz w:val="16"/>
              </w:rPr>
              <w:t xml:space="preserve"> </w:t>
            </w:r>
            <w:r>
              <w:rPr>
                <w:sz w:val="16"/>
                <w:szCs w:val="16"/>
              </w:rPr>
              <w:t>Společnost Microsoft omezuje přístup do zařízení, ve kterých se nacházejí informační systémy zpracovávající data zákazníků nebo data odborných služeb, na identifikované oprávněné osoby.</w:t>
            </w:r>
          </w:p>
          <w:p w14:paraId="6121A4AE" w14:textId="5F97BAC5" w:rsidR="006A13BF" w:rsidRPr="00FC77AC" w:rsidRDefault="006A13BF" w:rsidP="003452D9">
            <w:pPr>
              <w:pStyle w:val="ProductList-Body"/>
              <w:spacing w:after="120"/>
            </w:pPr>
            <w:r>
              <w:rPr>
                <w:b/>
                <w:sz w:val="16"/>
                <w:szCs w:val="16"/>
              </w:rPr>
              <w:t>Fyzický přístup ke komponentám</w:t>
            </w:r>
            <w:r w:rsidRPr="004338AC">
              <w:rPr>
                <w:b/>
                <w:bCs/>
                <w:sz w:val="16"/>
              </w:rPr>
              <w:t>.</w:t>
            </w:r>
            <w:r>
              <w:rPr>
                <w:sz w:val="16"/>
              </w:rPr>
              <w:t xml:space="preserve"> </w:t>
            </w:r>
            <w:r>
              <w:rPr>
                <w:sz w:val="16"/>
                <w:szCs w:val="16"/>
              </w:rPr>
              <w:t>Společnost Microsoft uchovává záznamy o příchozích a odchozích médiích obsahujících data zákazníků nebo data odborných služeb, včetně typu média, autorizovaného odesilatele a příjemců, data a času, počtu médií a typů takových dat, které obsahují.</w:t>
            </w:r>
          </w:p>
          <w:p w14:paraId="62B78B3D" w14:textId="77777777" w:rsidR="006A13BF" w:rsidRPr="00FC77AC" w:rsidRDefault="006A13BF" w:rsidP="003452D9">
            <w:pPr>
              <w:pStyle w:val="ProductList-Body"/>
              <w:spacing w:after="120"/>
            </w:pPr>
            <w:r>
              <w:rPr>
                <w:b/>
                <w:sz w:val="16"/>
                <w:szCs w:val="16"/>
              </w:rPr>
              <w:t>Ochrana před narušením</w:t>
            </w:r>
            <w:r w:rsidRPr="004338AC">
              <w:rPr>
                <w:b/>
                <w:bCs/>
                <w:sz w:val="16"/>
              </w:rPr>
              <w:t>.</w:t>
            </w:r>
            <w:r>
              <w:rPr>
                <w:sz w:val="16"/>
              </w:rPr>
              <w:t xml:space="preserve"> </w:t>
            </w:r>
            <w:r>
              <w:rPr>
                <w:sz w:val="16"/>
                <w:szCs w:val="16"/>
              </w:rPr>
              <w:t>Společnost Microsoft používá různé standardní systémy odvětví k ochraně před ztrátou dat v důsledku selhání přívodu elektrické energie nebo vedení.</w:t>
            </w:r>
          </w:p>
          <w:p w14:paraId="36658FCF" w14:textId="5AE4FA2C" w:rsidR="006A13BF" w:rsidRPr="000720BF" w:rsidRDefault="006A13BF" w:rsidP="003452D9">
            <w:pPr>
              <w:pStyle w:val="ProductList-Body"/>
              <w:spacing w:after="120"/>
              <w:rPr>
                <w:sz w:val="16"/>
                <w:szCs w:val="16"/>
              </w:rPr>
            </w:pPr>
            <w:r>
              <w:rPr>
                <w:b/>
                <w:sz w:val="16"/>
                <w:szCs w:val="16"/>
              </w:rPr>
              <w:t>Likvidace komponent</w:t>
            </w:r>
            <w:r w:rsidRPr="004338AC">
              <w:rPr>
                <w:b/>
                <w:bCs/>
                <w:sz w:val="16"/>
              </w:rPr>
              <w:t>.</w:t>
            </w:r>
            <w:r>
              <w:rPr>
                <w:sz w:val="16"/>
              </w:rPr>
              <w:t xml:space="preserve"> </w:t>
            </w:r>
            <w:r>
              <w:rPr>
                <w:sz w:val="16"/>
                <w:szCs w:val="16"/>
              </w:rPr>
              <w:t>Společnost Microsoft používá standardní procesy odvětví k odstranění dat zákazníků a dat odborných služeb, když již nejsou potřeba.</w:t>
            </w:r>
          </w:p>
        </w:tc>
      </w:tr>
      <w:tr w:rsidR="00510995"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Sdělení a správa operací</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Provozní zásady</w:t>
            </w:r>
            <w:r w:rsidRPr="00BB6271">
              <w:rPr>
                <w:b/>
                <w:bCs/>
                <w:sz w:val="16"/>
                <w:szCs w:val="16"/>
              </w:rPr>
              <w:t>.</w:t>
            </w:r>
            <w:r>
              <w:rPr>
                <w:sz w:val="16"/>
                <w:szCs w:val="16"/>
              </w:rPr>
              <w:t xml:space="preserve"> Společnost Microsoft uchovává bezpečnostní dokumenty popisující její bezpečnostní opatření a relevantní postupy a povinnosti jejích pracovníků, kteří mají přístup k datům zákazníků nebo datům odborných služeb.</w:t>
            </w:r>
          </w:p>
          <w:p w14:paraId="7E2D8550" w14:textId="77777777" w:rsidR="006A13BF" w:rsidRPr="00FC77AC" w:rsidRDefault="006A13BF" w:rsidP="003452D9">
            <w:pPr>
              <w:pStyle w:val="ProductList-Body"/>
              <w:spacing w:after="120"/>
            </w:pPr>
            <w:r>
              <w:rPr>
                <w:b/>
                <w:sz w:val="16"/>
                <w:szCs w:val="16"/>
              </w:rPr>
              <w:t>Postupy obnovení dat</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Společnost Microsoft průběžně, ale v žádném případě ne méně často než jednou týdně (pokud během tohoto období nedošlo k žádným aktualizacím), uchovává více kopií dat zákazníka a dat odborných služeb, ze kterých lze tato data obnovit.</w:t>
            </w:r>
          </w:p>
          <w:p w14:paraId="0FAA63D5" w14:textId="4D036682" w:rsidR="006A13BF" w:rsidRPr="00FC77AC" w:rsidRDefault="006A13BF" w:rsidP="003452D9">
            <w:pPr>
              <w:pStyle w:val="ProductList-Body"/>
              <w:spacing w:after="120"/>
              <w:ind w:left="162" w:hanging="162"/>
            </w:pPr>
            <w:r>
              <w:rPr>
                <w:sz w:val="16"/>
                <w:szCs w:val="16"/>
              </w:rPr>
              <w:t>-</w:t>
            </w:r>
            <w:r>
              <w:rPr>
                <w:sz w:val="16"/>
                <w:szCs w:val="16"/>
              </w:rPr>
              <w:tab/>
              <w:t>Společnost Microsoft uchovává kopie dat zákazníků a dat odborných služeb a postupy obnovení dat na jiném místě, než</w:t>
            </w:r>
            <w:r w:rsidR="00506555">
              <w:rPr>
                <w:sz w:val="16"/>
                <w:szCs w:val="16"/>
              </w:rPr>
              <w:t> </w:t>
            </w:r>
            <w:r>
              <w:rPr>
                <w:sz w:val="16"/>
                <w:szCs w:val="16"/>
              </w:rPr>
              <w:t>na kterém se nachází primární počítačové vybavení zpracovávající data zákazníků a data odborných služeb.</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Společnost Microsoft využívá konkrétní postupy, kterými se řídí přístup ke kopiím dat zákazníků a dat odborných služeb.</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Společnost Microsoft reviduje postupy obnovy dat minimálně každých 6 měsíců, a to s výjimkou postupů obnovy dat pro odborné služby a pro služby Azure pro státní správu, které jsou revidovány každých 12 měsíců.</w:t>
            </w:r>
          </w:p>
          <w:p w14:paraId="57F3D7F2" w14:textId="77777777" w:rsidR="006A13BF" w:rsidRPr="00FC77AC" w:rsidRDefault="006A13BF" w:rsidP="003452D9">
            <w:pPr>
              <w:pStyle w:val="ProductList-Body"/>
              <w:spacing w:after="120"/>
              <w:ind w:left="162" w:hanging="162"/>
            </w:pPr>
            <w:r>
              <w:rPr>
                <w:sz w:val="16"/>
                <w:szCs w:val="16"/>
              </w:rPr>
              <w:t>-</w:t>
            </w:r>
            <w:r>
              <w:rPr>
                <w:sz w:val="16"/>
                <w:szCs w:val="16"/>
              </w:rPr>
              <w:tab/>
              <w:t>Společnost Microsoft protokoluje pokusy o obnovení dat, včetně odpovědné osoby, popisu obnovených dat a případně odpovědné osoby a dále to, která data (pokud existují) bylo nutné během procesu obnovení dat zadat ručně.</w:t>
            </w:r>
          </w:p>
          <w:p w14:paraId="40B0318F" w14:textId="4334BDF4" w:rsidR="006A13BF" w:rsidRPr="00DD0ED0" w:rsidRDefault="006A13BF" w:rsidP="003452D9">
            <w:pPr>
              <w:pStyle w:val="ProductList-Body"/>
              <w:spacing w:after="120"/>
              <w:rPr>
                <w:spacing w:val="-2"/>
              </w:rPr>
            </w:pPr>
            <w:r w:rsidRPr="00DD0ED0">
              <w:rPr>
                <w:b/>
                <w:spacing w:val="-2"/>
                <w:sz w:val="16"/>
                <w:szCs w:val="16"/>
              </w:rPr>
              <w:t>Škodlivý software</w:t>
            </w:r>
            <w:r w:rsidRPr="00DD0ED0">
              <w:rPr>
                <w:b/>
                <w:bCs/>
                <w:spacing w:val="-2"/>
                <w:sz w:val="16"/>
                <w:szCs w:val="16"/>
              </w:rPr>
              <w:t>.</w:t>
            </w:r>
            <w:r w:rsidRPr="00DD0ED0">
              <w:rPr>
                <w:spacing w:val="-2"/>
                <w:sz w:val="16"/>
                <w:szCs w:val="16"/>
              </w:rPr>
              <w:t xml:space="preserve"> Společnost Microsoft používá prostředky proti malwaru, které brání neoprávněnému přístupu škodlivého softwaru k datům zákazníků a datům odborných služeb, včetně škodlivého softwaru pocházejícího z veřejných sítí.</w:t>
            </w:r>
          </w:p>
          <w:p w14:paraId="426A2233" w14:textId="77777777" w:rsidR="006A13BF" w:rsidRPr="00FC77AC" w:rsidRDefault="006A13BF" w:rsidP="003452D9">
            <w:pPr>
              <w:pStyle w:val="ProductList-Body"/>
              <w:spacing w:after="120"/>
            </w:pPr>
            <w:r>
              <w:rPr>
                <w:b/>
                <w:sz w:val="16"/>
                <w:szCs w:val="16"/>
              </w:rPr>
              <w:t>Data mimo hranice</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Společnost Microsoft šifruje nebo umožňuje zákazníkovi šifrovat data zákazníků a data odborných služeb, která jsou přenášena prostřednictvím veřejných sítí.</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Společnost Microsoft omezuje přístup k datům zákazníků a datům odborných služeb na médiích, která opouštějí zařízení společnosti.</w:t>
            </w:r>
          </w:p>
          <w:p w14:paraId="6B5787D7" w14:textId="1F458867" w:rsidR="006A13BF" w:rsidRPr="000720BF" w:rsidRDefault="006A13BF" w:rsidP="003452D9">
            <w:pPr>
              <w:pStyle w:val="ProductList-Body"/>
              <w:spacing w:after="120"/>
              <w:rPr>
                <w:sz w:val="16"/>
                <w:szCs w:val="16"/>
              </w:rPr>
            </w:pPr>
            <w:r>
              <w:rPr>
                <w:b/>
                <w:sz w:val="16"/>
                <w:szCs w:val="16"/>
              </w:rPr>
              <w:t>Protokolování událostí</w:t>
            </w:r>
            <w:r w:rsidRPr="008C245D">
              <w:rPr>
                <w:b/>
                <w:bCs/>
                <w:sz w:val="16"/>
                <w:szCs w:val="16"/>
              </w:rPr>
              <w:t>.</w:t>
            </w:r>
            <w:r>
              <w:rPr>
                <w:sz w:val="16"/>
                <w:szCs w:val="16"/>
              </w:rPr>
              <w:t xml:space="preserve"> Společnost Microsoft protokoluje nebo umožňuje zákazníkovi protokolovat informační systémy obsahující data zákazníků nebo data odborných služeb, která registrují ID přístupu, čas, přidělené nebo zamítnuté oprávnění a příslušnou činnost, a k těmto informačním systémům přistupovat a používat je.</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Řízení přístupu</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r>
              <w:rPr>
                <w:b/>
                <w:sz w:val="16"/>
                <w:szCs w:val="16"/>
              </w:rPr>
              <w:t>Zásady přístupu</w:t>
            </w:r>
            <w:r w:rsidRPr="00C24359">
              <w:rPr>
                <w:b/>
                <w:bCs/>
                <w:sz w:val="16"/>
                <w:szCs w:val="16"/>
              </w:rPr>
              <w:t>.</w:t>
            </w:r>
            <w:r>
              <w:rPr>
                <w:sz w:val="16"/>
                <w:szCs w:val="16"/>
              </w:rPr>
              <w:t xml:space="preserve"> Společnost Microsoft uchovává záznam o oprávnění zabezpečení osob, které mají přístup k datům zákazníků a datům odborných služeb.</w:t>
            </w:r>
          </w:p>
          <w:p w14:paraId="2090F4FF" w14:textId="77777777" w:rsidR="006A13BF" w:rsidRPr="00FC77AC" w:rsidRDefault="006A13BF" w:rsidP="003452D9">
            <w:pPr>
              <w:pStyle w:val="ProductList-Body"/>
              <w:spacing w:after="120"/>
            </w:pPr>
            <w:r>
              <w:rPr>
                <w:b/>
                <w:sz w:val="16"/>
                <w:szCs w:val="16"/>
              </w:rPr>
              <w:t>Oprávnění k přístupu</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Společnost Microsoft uchovává a aktualizuje záznam pracovníků oprávněných k přístupu k systémům společnosti Microsoft, které obsahují data zákazníků a data odborných služeb.</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Společnost Microsoft deaktivuje pověření pro ověření, která nebyla používána po dobu maximálně šesti měsíců.</w:t>
            </w:r>
          </w:p>
          <w:p w14:paraId="038551AE" w14:textId="2B2C8DF1" w:rsidR="006A13BF" w:rsidRPr="00FC77AC" w:rsidRDefault="006A13BF" w:rsidP="003452D9">
            <w:pPr>
              <w:pStyle w:val="ProductList-Body"/>
              <w:spacing w:after="120"/>
              <w:ind w:left="162" w:hanging="162"/>
            </w:pPr>
            <w:r>
              <w:rPr>
                <w:sz w:val="16"/>
                <w:szCs w:val="16"/>
              </w:rPr>
              <w:t>-</w:t>
            </w:r>
            <w:r>
              <w:rPr>
                <w:sz w:val="16"/>
                <w:szCs w:val="16"/>
              </w:rPr>
              <w:tab/>
              <w:t>Společnost Microsoft identifikuje pracovníky, kteří mohou udělovat, měnit nebo rušit autorizovaný přístup k datům a</w:t>
            </w:r>
            <w:r w:rsidR="00832226">
              <w:rPr>
                <w:sz w:val="16"/>
                <w:szCs w:val="16"/>
              </w:rPr>
              <w:t> </w:t>
            </w:r>
            <w:r>
              <w:rPr>
                <w:sz w:val="16"/>
                <w:szCs w:val="16"/>
              </w:rPr>
              <w:t>prostředkům.</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Společnost Microsoft zajistí, že pokud k systémům obsahujícím data zákazníků nebo data odborných služeb přistupuje více než jedna osoba, budou mít tyto osoby oddělená ID a přihlašovací údaje.</w:t>
            </w:r>
          </w:p>
          <w:p w14:paraId="58546188" w14:textId="77777777" w:rsidR="006A13BF" w:rsidRPr="00FC77AC" w:rsidRDefault="006A13BF" w:rsidP="003452D9">
            <w:pPr>
              <w:pStyle w:val="ProductList-Body"/>
              <w:spacing w:after="120"/>
            </w:pPr>
            <w:r>
              <w:rPr>
                <w:b/>
                <w:sz w:val="16"/>
                <w:szCs w:val="16"/>
              </w:rPr>
              <w:t>Minimální oprávnění</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Pracovníci technické podpory mají přístup k datům zákazníků a datům odborných služeb pouze v případě potřeby.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Společnost Microsoft omezuje přístup k datům zákazníků a datům odborných služeb pouze na osoby, které tento přístup vyžadují k vykonávání své funkce.</w:t>
            </w:r>
          </w:p>
          <w:p w14:paraId="017B44EE" w14:textId="77777777" w:rsidR="006A13BF" w:rsidRPr="00FC77AC" w:rsidRDefault="006A13BF" w:rsidP="003452D9">
            <w:pPr>
              <w:pStyle w:val="ProductList-Body"/>
              <w:spacing w:after="120"/>
            </w:pPr>
            <w:r>
              <w:rPr>
                <w:b/>
                <w:sz w:val="16"/>
                <w:szCs w:val="16"/>
              </w:rPr>
              <w:t>Integrita a důvěrnost</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Společnost Microsoft nabádá své zaměstnance, aby při odchodu z prostor spravovaných společností Microsoft nebo ponechání počítače bez dozoru deaktivovali své administrátorské relace.</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Společnost Microsoft uchovává hesla tak, aby během platnosti nebyla čitelná.</w:t>
            </w:r>
          </w:p>
          <w:p w14:paraId="10F1FE79" w14:textId="77777777" w:rsidR="006A13BF" w:rsidRPr="00FC77AC" w:rsidRDefault="006A13BF" w:rsidP="003452D9">
            <w:pPr>
              <w:pStyle w:val="ProductList-Body"/>
              <w:spacing w:after="120"/>
            </w:pPr>
            <w:r>
              <w:rPr>
                <w:b/>
                <w:sz w:val="16"/>
                <w:szCs w:val="16"/>
              </w:rPr>
              <w:t>Ověření</w:t>
            </w:r>
          </w:p>
          <w:p w14:paraId="2EBC228D" w14:textId="41669DA5" w:rsidR="006A13BF" w:rsidRPr="00FC77AC" w:rsidRDefault="006A13BF" w:rsidP="003452D9">
            <w:pPr>
              <w:pStyle w:val="ProductList-Body"/>
              <w:spacing w:after="120"/>
              <w:ind w:left="162" w:hanging="162"/>
            </w:pPr>
            <w:r>
              <w:rPr>
                <w:sz w:val="16"/>
                <w:szCs w:val="16"/>
              </w:rPr>
              <w:t>-</w:t>
            </w:r>
            <w:r>
              <w:rPr>
                <w:sz w:val="16"/>
                <w:szCs w:val="16"/>
              </w:rPr>
              <w:tab/>
              <w:t>Společnost Microsoft používá standardní postupy odvětví k identifikaci a ověření uživatelů, kteří se pokusí o přístup do</w:t>
            </w:r>
            <w:r w:rsidR="00425E8E">
              <w:rPr>
                <w:sz w:val="16"/>
                <w:szCs w:val="16"/>
              </w:rPr>
              <w:t> </w:t>
            </w:r>
            <w:r>
              <w:rPr>
                <w:sz w:val="16"/>
                <w:szCs w:val="16"/>
              </w:rPr>
              <w:t>informačních systémů.</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Pokud jsou mechanismy ověřování založeny na heslech, společnost Microsoft vyžaduje jejich pravidelné obnovování.</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Pokud jsou mechanismy ověřování založeny na heslech, společnost Microsoft vyžaduje, aby heslo obsahovalo alespoň osm znaků.</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Společnost Microsoft zajišťuje, že deaktivovaná ID nebo ID s ukončenou platností nejsou přidělena dalším osobám.</w:t>
            </w:r>
          </w:p>
          <w:p w14:paraId="7A006060" w14:textId="4DC5687F" w:rsidR="006A13BF" w:rsidRPr="00FC77AC" w:rsidRDefault="006A13BF" w:rsidP="003452D9">
            <w:pPr>
              <w:pStyle w:val="ProductList-Body"/>
              <w:spacing w:after="120"/>
              <w:ind w:left="162" w:hanging="162"/>
            </w:pPr>
            <w:r>
              <w:rPr>
                <w:sz w:val="16"/>
                <w:szCs w:val="16"/>
              </w:rPr>
              <w:t>-</w:t>
            </w:r>
            <w:r>
              <w:rPr>
                <w:sz w:val="16"/>
                <w:szCs w:val="16"/>
              </w:rPr>
              <w:tab/>
              <w:t>Společnost Microsoft monitoruje nebo umožní zákazníkovi monitorovat opakované pokusy o získání přístupu k</w:t>
            </w:r>
            <w:r w:rsidR="007231E4">
              <w:rPr>
                <w:sz w:val="16"/>
                <w:szCs w:val="16"/>
              </w:rPr>
              <w:t> </w:t>
            </w:r>
            <w:r>
              <w:rPr>
                <w:sz w:val="16"/>
                <w:szCs w:val="16"/>
              </w:rPr>
              <w:t>informačnímu systému pomocí neplatného hesla.</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Společnost Microsoft udržuje standardní postupy odvětví k deaktivaci hesel, která byla poškozena nebo neúmyslně zveřejněna.</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Společnost Microsoft používá standardní postupy ochrany hesel odvětví, včetně postupů určených k zachování důvěrnosti a integrity hesel při přiřazování nebo distribuci a během uchovávání.</w:t>
            </w:r>
          </w:p>
          <w:p w14:paraId="09AB0889" w14:textId="269DF757" w:rsidR="006A13BF" w:rsidRPr="000720BF" w:rsidRDefault="006A13BF" w:rsidP="003452D9">
            <w:pPr>
              <w:pStyle w:val="ProductList-Body"/>
              <w:spacing w:after="120"/>
              <w:rPr>
                <w:sz w:val="16"/>
                <w:szCs w:val="16"/>
              </w:rPr>
            </w:pPr>
            <w:r>
              <w:rPr>
                <w:b/>
                <w:sz w:val="16"/>
                <w:szCs w:val="16"/>
              </w:rPr>
              <w:t>Provedení sítě</w:t>
            </w:r>
            <w:r w:rsidRPr="009D0894">
              <w:rPr>
                <w:b/>
                <w:bCs/>
                <w:sz w:val="16"/>
                <w:szCs w:val="16"/>
              </w:rPr>
              <w:t>.</w:t>
            </w:r>
            <w:r>
              <w:rPr>
                <w:sz w:val="16"/>
                <w:szCs w:val="16"/>
              </w:rPr>
              <w:t xml:space="preserve"> Společnost Microsoft používá opatření k zabránění osobám v získání přístupových práv, která jim nebyla udělena, k získání přístupu k datům zákazníků a datům odborných služeb, pokud k tomuto přístupu nemají oprávnění.</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Správa incidentů zabezpečení informací</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Proces reakce na incidenty</w:t>
            </w:r>
          </w:p>
          <w:p w14:paraId="42D146C3" w14:textId="77777777" w:rsidR="006A13BF" w:rsidRPr="00FC77AC" w:rsidRDefault="006A13BF" w:rsidP="003452D9">
            <w:pPr>
              <w:pStyle w:val="ProductList-Body"/>
              <w:spacing w:after="120"/>
              <w:ind w:left="162" w:hanging="162"/>
            </w:pPr>
            <w:r>
              <w:rPr>
                <w:sz w:val="16"/>
                <w:szCs w:val="16"/>
              </w:rPr>
              <w:t>-</w:t>
            </w:r>
            <w:r>
              <w:rPr>
                <w:sz w:val="16"/>
                <w:szCs w:val="16"/>
              </w:rPr>
              <w:tab/>
              <w:t xml:space="preserve">Společnost Microsoft uchovává záznam porušení zabezpečení s popisem jednotlivých případů porušení, časovým obdobím, důsledky jednotlivých porušení, jménem osoby, která porušení oznámila, a osoby, které bylo porušení oznámeno, </w:t>
            </w:r>
            <w:r>
              <w:rPr>
                <w:color w:val="000000" w:themeColor="text1"/>
                <w:sz w:val="16"/>
              </w:rPr>
              <w:t>a postupem obnovení dat.</w:t>
            </w:r>
          </w:p>
          <w:p w14:paraId="71946EB2" w14:textId="77777777"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Pro každé porušení zabezpečení, které představuje incident zabezpečení, poskytne společnost Microsoft bez zbytečné prodlevy a nejpozději do 72 hodin od oznámení (podle popisu v oddílu „Oznámení incidentu zabezpečení“ výše)</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Společnost Microsoft sleduje</w:t>
            </w:r>
            <w:r>
              <w:rPr>
                <w:color w:val="000000" w:themeColor="text1"/>
                <w:sz w:val="16"/>
                <w:szCs w:val="16"/>
              </w:rPr>
              <w:t xml:space="preserve"> nebo umožňuje </w:t>
            </w:r>
            <w:r>
              <w:rPr>
                <w:sz w:val="16"/>
                <w:szCs w:val="16"/>
              </w:rPr>
              <w:t>zákazníkovi sledovat zveřejnění dat zákazníků a dat odborných služeb, včetně toho, jaká data byla zveřejněna, komu a kdy.</w:t>
            </w:r>
          </w:p>
          <w:p w14:paraId="2C3CC5E2" w14:textId="4E315550" w:rsidR="006A13BF" w:rsidRPr="000720BF" w:rsidRDefault="006A13BF" w:rsidP="003452D9">
            <w:pPr>
              <w:pStyle w:val="ProductList-Body"/>
              <w:spacing w:after="120"/>
              <w:rPr>
                <w:sz w:val="16"/>
                <w:szCs w:val="16"/>
              </w:rPr>
            </w:pPr>
            <w:r>
              <w:rPr>
                <w:b/>
                <w:sz w:val="16"/>
                <w:szCs w:val="16"/>
              </w:rPr>
              <w:t>Monitorování služby</w:t>
            </w:r>
            <w:r w:rsidRPr="00BE6579">
              <w:rPr>
                <w:b/>
                <w:bCs/>
                <w:sz w:val="16"/>
                <w:szCs w:val="16"/>
              </w:rPr>
              <w:t>.</w:t>
            </w:r>
            <w:r>
              <w:rPr>
                <w:sz w:val="16"/>
                <w:szCs w:val="16"/>
              </w:rPr>
              <w:t xml:space="preserve"> Pracovníci zabezpečení společnosti Microsoft ověřují minimálně každých šest měsíců protokoly a</w:t>
            </w:r>
            <w:r w:rsidR="00D84D5F">
              <w:rPr>
                <w:sz w:val="16"/>
                <w:szCs w:val="16"/>
              </w:rPr>
              <w:t> </w:t>
            </w:r>
            <w:r>
              <w:rPr>
                <w:sz w:val="16"/>
                <w:szCs w:val="16"/>
              </w:rPr>
              <w:t>v</w:t>
            </w:r>
            <w:r w:rsidR="00D84D5F">
              <w:rPr>
                <w:sz w:val="16"/>
                <w:szCs w:val="16"/>
              </w:rPr>
              <w:t> </w:t>
            </w:r>
            <w:r>
              <w:rPr>
                <w:sz w:val="16"/>
                <w:szCs w:val="16"/>
              </w:rPr>
              <w:t>případě potřeby navrhují kroky remediace.</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Správa kontinuity podnikání</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Společnost Microsoft udržuje plány pro nouzové situace pro zařízení, ve kterých se nacházejí informační systémy zpracovávající data zákazníků nebo data odborných služeb.</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Redundantní úložiště společnosti Microsoft a jeho postupy obnovy dat jsou navrženy tak, aby se pokusily rekonstruovat data zákazníků a data zákaznických služeb v původním a naposledy replikovaném stavu před jejich ztrátou nebo zničením.</w:t>
            </w:r>
          </w:p>
        </w:tc>
      </w:tr>
    </w:tbl>
    <w:p w14:paraId="169292B0" w14:textId="77777777" w:rsidR="006A13BF" w:rsidRPr="00FC77AC" w:rsidRDefault="006A13BF" w:rsidP="006A13BF">
      <w:pPr>
        <w:pStyle w:val="ProductList-Body"/>
        <w:spacing w:after="120"/>
      </w:pPr>
    </w:p>
    <w:p w14:paraId="10122163" w14:textId="5FF274CB" w:rsidR="006A13BF" w:rsidRPr="00FC77AC" w:rsidRDefault="008F4E48" w:rsidP="006A13BF">
      <w:pPr>
        <w:pStyle w:val="ProductList-Body"/>
        <w:shd w:val="clear" w:color="auto" w:fill="A6A6A6" w:themeFill="background1" w:themeFillShade="A6"/>
        <w:spacing w:after="120"/>
        <w:jc w:val="right"/>
      </w:pPr>
      <w:hyperlink w:anchor="TableofContents" w:tooltip="Obsah" w:history="1">
        <w:r w:rsidR="00FC72B7">
          <w:rPr>
            <w:rStyle w:val="Hyperlink"/>
            <w:sz w:val="16"/>
            <w:szCs w:val="16"/>
          </w:rPr>
          <w:t>Obsah</w:t>
        </w:r>
      </w:hyperlink>
      <w:r w:rsidR="00FC72B7">
        <w:rPr>
          <w:sz w:val="16"/>
          <w:szCs w:val="16"/>
        </w:rPr>
        <w:t xml:space="preserve"> / </w:t>
      </w:r>
      <w:hyperlink w:anchor="GeneralTerms" w:tooltip="Obecné podmínky" w:history="1">
        <w:r w:rsidR="00FC72B7">
          <w:rPr>
            <w:rStyle w:val="Hyperlink"/>
            <w:sz w:val="16"/>
            <w:szCs w:val="16"/>
          </w:rPr>
          <w:t>Obecné podmínky</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944793">
          <w:footerReference w:type="first" r:id="rId30"/>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944793">
          <w:footerReference w:type="default" r:id="rId31"/>
          <w:footerReference w:type="first" r:id="rId32"/>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3" w:name="_Toc155361663"/>
      <w:bookmarkStart w:id="164" w:name="_Toc8395062"/>
      <w:bookmarkStart w:id="165" w:name="_Toc6563850"/>
      <w:bookmarkStart w:id="166" w:name="_Toc21617071"/>
      <w:bookmarkStart w:id="167" w:name="_Toc26972866"/>
      <w:r>
        <w:t>Příloha B – Subjekty údajů a kategorie osobních údajů</w:t>
      </w:r>
      <w:bookmarkEnd w:id="163"/>
    </w:p>
    <w:bookmarkEnd w:id="164"/>
    <w:bookmarkEnd w:id="165"/>
    <w:bookmarkEnd w:id="166"/>
    <w:bookmarkEnd w:id="167"/>
    <w:p w14:paraId="4F8010D3" w14:textId="7F124DCF" w:rsidR="00AA349D" w:rsidRPr="00FC77AC" w:rsidRDefault="00AA349D" w:rsidP="00AA349D">
      <w:pPr>
        <w:pStyle w:val="ProductList-Body"/>
      </w:pPr>
    </w:p>
    <w:p w14:paraId="0CCE4AB9" w14:textId="5CE43388" w:rsidR="00AA349D" w:rsidRPr="00FC77AC" w:rsidRDefault="00AA349D" w:rsidP="00AA349D">
      <w:pPr>
        <w:pStyle w:val="ProductList-Body"/>
        <w:spacing w:after="120"/>
      </w:pPr>
      <w:r>
        <w:rPr>
          <w:b/>
        </w:rPr>
        <w:t>Subjekty údajů</w:t>
      </w:r>
      <w:r w:rsidRPr="008D643A">
        <w:rPr>
          <w:b/>
          <w:bCs/>
        </w:rPr>
        <w:t>:</w:t>
      </w:r>
      <w:r>
        <w:t xml:space="preserve"> Subjekty údajů zahrnují zástupce a koncové uživatele zákazníka včetně zaměstnanců, smluvních dodavatelů, spolupracovníků a zákazníků zákazníka. Subjekty údajů mohou zahrnovat také jednotlivce, kteří se pokoušejí sdělovat nebo přenášet osobní údaje uživatelům služeb poskytovaných společností Microsoft. </w:t>
      </w:r>
      <w:r>
        <w:rPr>
          <w:rFonts w:cstheme="minorHAnsi"/>
          <w:szCs w:val="18"/>
        </w:rPr>
        <w:t>Společnost Microsoft bere na vědomí, že v závislosti na způsobu používání produktů a služeb zákazníkem se zákazník může rozhodnout zahrnout do osobních údajů osobní údaje následujících typů subjektů údajů:</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zaměstnanci, dodavatelé a dočasní pracovníci (současní, bývalí, budoucí) zákazníka;</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vyživované osoby výše uvedených;</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spolupracovníci / kontaktní osoby zákazníka (fyzické osoby) nebo zaměstnanci, dodavatelé či dočasní pracovníci spolupracovníků / kontaktních osob (současných, bývalých, budoucích) právnické osoby;</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uživatelé (např. zákazníci, klienti, pacienti, návštěvníci atd.) a jiné subjekty údajů, kteří využívají služby zákazníka;</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partneři, zainteresované osoby nebo jednotlivci, kteří aktivně spolupracují, komunikují nebo jinak interagují se zaměstnanci zákazníka, resp. používají komunikační nástroje poskytované zákazníkem, jako jsou aplikace a weby;</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zainteresované strany nebo jednotlivci, kteří pasivně interagují se zákazníkem (např. pokud jsou předmětem vyšetřování, součástí výzkumu nebo zmíněni v dokumentech nebo korespondenci se zákazníkem);</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nezletilé osoby; nebo</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odborníci s odbornými privilegii (např. doktoři, právníci, notáři, náboženští pracovníci atd.).</w:t>
      </w:r>
    </w:p>
    <w:p w14:paraId="2014DE8F" w14:textId="32A97830" w:rsidR="00AA349D" w:rsidRPr="00FC77AC" w:rsidRDefault="00AA349D" w:rsidP="00AA349D">
      <w:pPr>
        <w:pStyle w:val="ProductList-Body"/>
        <w:spacing w:after="120"/>
      </w:pPr>
      <w:r>
        <w:rPr>
          <w:b/>
        </w:rPr>
        <w:t>Kategorie údajů</w:t>
      </w:r>
      <w:r w:rsidRPr="00285F36">
        <w:rPr>
          <w:b/>
          <w:bCs/>
        </w:rPr>
        <w:t>:</w:t>
      </w:r>
      <w:r>
        <w:t xml:space="preserve"> Přenášené osobní údaje, které jsou součástí e-mailů, dokumentů a jiných dat v elektronickém formátu v kontextu produktů a služeb. </w:t>
      </w:r>
      <w:r>
        <w:rPr>
          <w:rFonts w:eastAsia="Times New Roman" w:cstheme="minorHAnsi"/>
          <w:color w:val="212121"/>
          <w:szCs w:val="18"/>
        </w:rPr>
        <w:t>Společnost Microsoft bere na vědomí, že v závislosti na způsobu používání produktů a služeb zákazníkem se zákazník může rozhodnout zahrnout do osobních údajů osobní údaje následujících kategorií:</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základní osobní údaje (například místo narození, ulici a číslo domu (adresa), PSČ, trvalé bydliště, zemi bydliště, číslo mobilního telefonu, křestní jméno, příjmení, iniciály, e-mailová adresa, pohlaví, datum narození) včetně základních osobních údajů členů rodiny a dětí;</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ověřovací data (například uživatelské jméno, heslo nebo kód PIN, bezpečnostní otázka, auditní stopa);</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kontaktní údaje (například adresy, e-mailové adresy, telefonní čísla, identifikátory sociálních sítí, nouzové kontaktní údaje);</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jedinečná identifikační čísla a podpisy (například rodné číslo, číslo bankovního účtu, pasu a občanského průkazu, číslo řidičského průkazu a údaje o registraci vozidla, IP adresy, číslo zaměstnance, číslo studenta, číslo pacienta, podpis, jedinečný identifikátor sledovacích souborů cookies nebo podobné technologie);</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pseudoanonymní identifikátory; </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finanční údaje a údaje o pojištění (například číslo pojištění, název a číslo bankovního účtu, jméno a číslo na kreditní kartě, číslo faktury, příjem, typ záruky, platební morálka, bonita);</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komerční informace (například historie nákupů, zvláštní nabídky, informace o předplatném, historie plateb);</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biometrické údaje (například DNA, otisky prstů a snímky duhovky);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údaje o poloze (například ID sítě GSM, geolokační síťová data, poloha při zahájení/ukončení hovoru, údaje o poloze odvozené z používání přístupových bodů Wi-Fi);</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fotografie, video a audio;</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internetová aktivita (například historie prohlížení, historie vyhledávání, činnosti související se čtením, sledováním televize, posloucháním rádia);</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identifikační údaje zařízení (například číslo IMEI, číslo SIM karty, adresa MAC);</w:t>
      </w:r>
    </w:p>
    <w:p w14:paraId="0AB86F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profilování (například na základě pozorovaného nezákonného nebo antisociálního chování nebo pseudonymních profilů zjištěných na základě navštívených adres URL, trasy kliknutí, záznamy prohlížení, IP adresy, domény, instalované aplikace, profily založené na marketingových preferencích);</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údaje personálního oddělení a náborové údaje (například prohlášení o stavu zaměstnání, náborové informace (např. životopis, historie zaměstnání, údaje o vzdělání), údaje o zaměstnání a pracovní pozici včetně odpracovaných hodin, hodnocení a plat, údaje o pracovním povolení, dostupnost, podmínky zaměstnání, daňové údaje, platební údaje, informace o pojištění, místech a organizacích);</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údaje o vzdělání (například historie vzdělávání, dosažené vzdělání, známky a výsledky, nejvyšší získaný titul, poruchy učení);</w:t>
      </w:r>
    </w:p>
    <w:p w14:paraId="1167E209" w14:textId="39EE95C2"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informace o občanství a pobytu (například občanství, fáze procesu udělení občanství, rodinný stav, národnost, imigrační stav, údaje pasu, podrobnosti o pobytu nebo pracovním povolení);</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informace zpracované za účelem provedení úkonu vykonaného z důvodu veřejného zájmu nebo při spolupráci s oficiálním orgánem;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zvláštní kategorie údajů (například rasový nebo etnický původ, politické názory, náboženské nebo filozofické přesvědčení, členství v odborech, biometrické údaje sloužící k jedinečné identifikaci fyzické osoby, zdravotní údaje, údaje související se sexuálním životem nebo sexuální orientací fyzické osoby nebo údaje související s usvědčením z trestné činností nebo přestupky); nebo</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jakékoli jiné osobní údaje uvedené ve článku 4 nařízení GDPR.</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68" w:name="_Toc155361664"/>
      <w:r>
        <w:t>Příloha C – Dodatek o dalších ochranných opatřeních</w:t>
      </w:r>
      <w:bookmarkEnd w:id="168"/>
    </w:p>
    <w:p w14:paraId="5FD578E1" w14:textId="785A5B1F" w:rsidR="004D5D88" w:rsidRPr="00FC77AC" w:rsidRDefault="004D5D88" w:rsidP="004D5D88">
      <w:pPr>
        <w:pStyle w:val="ProductList-Body"/>
        <w:spacing w:after="120"/>
      </w:pPr>
      <w:r>
        <w:t>Tímto dodatkem o dalších ochranných opatřeních k dodatku DPA (dále jen „dodatek“) poskytuje společnost Microsoft zákazníkovi dodatečná ochranná opatření pro zpracování osobních údajů v rozsahu nařízení GDPR společností Microsoft jménem zákazníka a dodatečné odškodnění subjektů údajů, kterých se tyto osobní údaje týkají.</w:t>
      </w:r>
    </w:p>
    <w:p w14:paraId="1B8B2B27" w14:textId="6B0F7B02" w:rsidR="004D5D88" w:rsidRPr="00FC77AC" w:rsidRDefault="004D5D88" w:rsidP="004D5D88">
      <w:pPr>
        <w:pStyle w:val="ProductList-Body"/>
        <w:spacing w:after="120"/>
      </w:pPr>
      <w:r>
        <w:t>Tento dodatek doplňuje dodatek DPA a je jeho součástí, nepředstavuje však jeho změnu ani úpravu.</w:t>
      </w:r>
    </w:p>
    <w:p w14:paraId="450341B9" w14:textId="7CB975CC" w:rsidR="004D5D88" w:rsidRPr="00FC77AC" w:rsidRDefault="004D5D88" w:rsidP="004D5D88">
      <w:pPr>
        <w:pStyle w:val="ProductList-Body"/>
        <w:numPr>
          <w:ilvl w:val="0"/>
          <w:numId w:val="10"/>
        </w:numPr>
        <w:spacing w:after="120"/>
        <w:ind w:left="0" w:firstLine="0"/>
      </w:pPr>
      <w:r>
        <w:rPr>
          <w:b/>
          <w:bCs/>
          <w:u w:val="single"/>
        </w:rPr>
        <w:t>Obrana proti právně závazným požadavkům na zpřístupnění osobních údajů</w:t>
      </w:r>
      <w:r w:rsidRPr="00152D56">
        <w:rPr>
          <w:b/>
          <w:bCs/>
        </w:rPr>
        <w:t>.</w:t>
      </w:r>
      <w:r>
        <w:t xml:space="preserve"> V případě, že společnost Microsoft obdrží od jakékoli třetí strany příkaz k nucenému zpřístupnění jakýchkoli osobních údajů zpracovávaných podle tohoto dodatku DPA, společnost Microsoft je povinna:</w:t>
      </w:r>
    </w:p>
    <w:p w14:paraId="28FD25C8" w14:textId="57834E25" w:rsidR="004D5D88" w:rsidRPr="00FC77AC" w:rsidRDefault="004D5D88" w:rsidP="004D5D88">
      <w:pPr>
        <w:pStyle w:val="ProductList-Body"/>
        <w:numPr>
          <w:ilvl w:val="0"/>
          <w:numId w:val="16"/>
        </w:numPr>
        <w:spacing w:after="120"/>
      </w:pPr>
      <w:r>
        <w:t>vyvinout veškeré možné úsilí k přesměrování požadavku třetí strany přímo na zákazníka;</w:t>
      </w:r>
    </w:p>
    <w:p w14:paraId="129F3FC1" w14:textId="57D79769" w:rsidR="004D5D88" w:rsidRPr="00FC77AC" w:rsidRDefault="004D5D88" w:rsidP="004D5D88">
      <w:pPr>
        <w:pStyle w:val="ProductList-Body"/>
        <w:numPr>
          <w:ilvl w:val="0"/>
          <w:numId w:val="16"/>
        </w:numPr>
        <w:spacing w:after="120"/>
      </w:pPr>
      <w:r>
        <w:t>bezodkladně informovat zákazníka, nezakazují-li to účinné právní předpisy, kterými je žadatel vázán; v případě, že je takové informování zákazníka zakázáno, zavazuje se společnost Microsoft využít veškeré zákonné prostředky k tomu, aby se takový zákaz v daném případě neuplatnil a zákazníkovi tak bylo možno co nejdříve sdělit co nejvíce informací; a</w:t>
      </w:r>
    </w:p>
    <w:p w14:paraId="31D3C6B0" w14:textId="06A8D15B" w:rsidR="000B341C" w:rsidRPr="00FC77AC" w:rsidRDefault="004D5D88" w:rsidP="004D5D88">
      <w:pPr>
        <w:pStyle w:val="ProductList-Body"/>
        <w:numPr>
          <w:ilvl w:val="0"/>
          <w:numId w:val="16"/>
        </w:numPr>
        <w:spacing w:after="120"/>
      </w:pPr>
      <w:r>
        <w:t>využít veškeré zákonné prostředky k obraně proti takovým závazným požadavkům založené na případných právních nedostatcích či vadách vyplývajících z právních předpisů, o které se žadatel opírá, či případném rozporu s příslušnými právními předpisy Evropské unie nebo příslušného členského státu.</w:t>
      </w:r>
    </w:p>
    <w:p w14:paraId="025D7747" w14:textId="0F034107" w:rsidR="004D5D88" w:rsidRPr="00FC77AC" w:rsidRDefault="006E33EC" w:rsidP="008C5792">
      <w:pPr>
        <w:pStyle w:val="ProductList-Body"/>
        <w:spacing w:after="120"/>
      </w:pPr>
      <w:r>
        <w:t>Pokud po provedení kroků popsaných v bodech a. až c. výše bude společnost Microsoft nebo některá z jejích afilací stále nucena zpřístupnit osobní údaje, zpřístupní společnost Microsoft pouze minimální množství těchto údajů nezbytné pro splnění příkazu k nucenému zpřístupnění.</w:t>
      </w:r>
    </w:p>
    <w:p w14:paraId="56B5A00E" w14:textId="2221F756" w:rsidR="004D5D88" w:rsidRPr="00905906" w:rsidRDefault="004D5D88" w:rsidP="004D5D88">
      <w:pPr>
        <w:pStyle w:val="ProductList-Body"/>
        <w:spacing w:after="120"/>
        <w:rPr>
          <w:spacing w:val="-1"/>
        </w:rPr>
      </w:pPr>
      <w:r w:rsidRPr="00905906">
        <w:rPr>
          <w:spacing w:val="-1"/>
        </w:rPr>
        <w:t>Pro účely tohoto ustanovení pojem zákonné prostředky nezahrnuje takové kroky, které by dle příslušných platných zákonů vedly k občanskoprávním, správním či trestněprávním sankcím např. pro hrubé ztěžování postupu řízení, pohrdání soudem či maření výkonu úředního rozhodnutí.</w:t>
      </w:r>
    </w:p>
    <w:p w14:paraId="10CA1AF3" w14:textId="5A94087C" w:rsidR="004D5D88" w:rsidRPr="00FC77AC" w:rsidRDefault="004D5D88" w:rsidP="004D5D88">
      <w:pPr>
        <w:pStyle w:val="ProductList-Body"/>
        <w:numPr>
          <w:ilvl w:val="0"/>
          <w:numId w:val="10"/>
        </w:numPr>
        <w:spacing w:after="120"/>
        <w:ind w:left="0" w:firstLine="0"/>
      </w:pPr>
      <w:r>
        <w:rPr>
          <w:b/>
          <w:bCs/>
          <w:u w:val="single"/>
        </w:rPr>
        <w:t>Odškodnění subjektů údajů</w:t>
      </w:r>
      <w:r w:rsidRPr="00FB1A9C">
        <w:rPr>
          <w:b/>
          <w:bCs/>
        </w:rPr>
        <w:t>.</w:t>
      </w:r>
      <w:r>
        <w:t xml:space="preserve"> Za podmínek uvedených v článcích 3 a 4 společnost Microsoft odškodní subjekt údajů za jakoukoli hmotnou nebo nehmotnou újmu, kterou subjekt údajů utrpěl v důsledku zpřístupnění jeho osobních údajů tím, že společnost Microsoft zveřejnila osobní údaje subjektu údajů, které byly předány v reakci na příkaz vládního orgánu nebo orgánu činného v trestním řízení mimo EU/EHP v rozporu s povinnostmi společnosti Microsoft podle kapitoly V nařízení GDPR („relevantní zveřejněníׅ“). Bez ohledu na výše uvedené platí, že společnost Microsoft není povinna odškodnit subjekt údajů podle tohoto článku 2 v rozsahu, ve kterém subjekt údajů již obdržel náhradu újmy za totožné jednání, ať již od společnosti Microsoft či jiné strany.</w:t>
      </w:r>
    </w:p>
    <w:p w14:paraId="347888F0" w14:textId="77777777" w:rsidR="004D5D88" w:rsidRPr="00FC77AC" w:rsidRDefault="004D5D88" w:rsidP="004D5D88">
      <w:pPr>
        <w:pStyle w:val="ProductList-Body"/>
        <w:numPr>
          <w:ilvl w:val="0"/>
          <w:numId w:val="10"/>
        </w:numPr>
        <w:spacing w:after="120"/>
        <w:ind w:left="0" w:firstLine="0"/>
      </w:pPr>
      <w:r>
        <w:rPr>
          <w:b/>
          <w:bCs/>
          <w:u w:val="single"/>
        </w:rPr>
        <w:t>Podmínky odškodnění</w:t>
      </w:r>
      <w:r w:rsidRPr="00FB1A9C">
        <w:rPr>
          <w:b/>
          <w:bCs/>
        </w:rPr>
        <w:t>.</w:t>
      </w:r>
      <w:r>
        <w:t xml:space="preserve"> Odškodnění podle článku 2 je podmíněno tím, že subjekt údajů dostatečně (ke spokojenosti společnosti Microsoft) prokáže, že:</w:t>
      </w:r>
    </w:p>
    <w:p w14:paraId="0F2A1C8F" w14:textId="77777777" w:rsidR="004D5D88" w:rsidRPr="00FC77AC" w:rsidRDefault="004D5D88" w:rsidP="004D5D88">
      <w:pPr>
        <w:pStyle w:val="ProductList-Body"/>
        <w:numPr>
          <w:ilvl w:val="0"/>
          <w:numId w:val="17"/>
        </w:numPr>
        <w:spacing w:after="120"/>
      </w:pPr>
      <w:r>
        <w:t xml:space="preserve">společnost Microsoft se podílela na relevantním zpřístupnění; </w:t>
      </w:r>
    </w:p>
    <w:p w14:paraId="5D96445B" w14:textId="77777777" w:rsidR="004D5D88" w:rsidRPr="00FC77AC" w:rsidRDefault="004D5D88" w:rsidP="004D5D88">
      <w:pPr>
        <w:pStyle w:val="ProductList-Body"/>
        <w:numPr>
          <w:ilvl w:val="0"/>
          <w:numId w:val="17"/>
        </w:numPr>
        <w:spacing w:after="120"/>
      </w:pPr>
      <w:r>
        <w:t>relevantní zpřístupnění bylo podkladem pro úřední řízení vedené proti subjektu údajů donucovacím či jiným státním orgánem ze země mimo EU/EHP; a</w:t>
      </w:r>
    </w:p>
    <w:p w14:paraId="68C94FEA" w14:textId="77777777" w:rsidR="004D5D88" w:rsidRPr="00FC77AC" w:rsidRDefault="004D5D88" w:rsidP="004D5D88">
      <w:pPr>
        <w:pStyle w:val="ProductList-Body"/>
        <w:numPr>
          <w:ilvl w:val="0"/>
          <w:numId w:val="17"/>
        </w:numPr>
        <w:spacing w:after="120"/>
      </w:pPr>
      <w:r>
        <w:t>hmotná či nehmotná újma utrpěná subjektem údajů byla přímým důsledkem relevantního zpřístupnění.</w:t>
      </w:r>
    </w:p>
    <w:p w14:paraId="0E0BC3B0" w14:textId="77777777" w:rsidR="004D5D88" w:rsidRPr="00FC77AC" w:rsidRDefault="004D5D88" w:rsidP="004D5D88">
      <w:pPr>
        <w:pStyle w:val="ProductList-Body"/>
        <w:spacing w:after="120"/>
      </w:pPr>
      <w:r>
        <w:t>Pokud jde o podmínky (a) až (c), nese příslušné důkazní břemeno subjekt údajů.</w:t>
      </w:r>
    </w:p>
    <w:p w14:paraId="745EFE31" w14:textId="77777777" w:rsidR="004D5D88" w:rsidRPr="00FC77AC" w:rsidRDefault="004D5D88" w:rsidP="004D5D88">
      <w:pPr>
        <w:pStyle w:val="ProductList-Body"/>
        <w:spacing w:after="120"/>
      </w:pPr>
      <w:r>
        <w:t xml:space="preserve">Bez ohledu na výše uvedené platí, že společnost Microsoft není povinna odškodnit subjekty údajů podle článku 2, pokud společnost Microsoft dojde k závěru, že relevantní zpřístupnění nepředstavovalo porušení jejích povinností uvedených v kapitole V GDPR. </w:t>
      </w:r>
    </w:p>
    <w:p w14:paraId="7B4A9409" w14:textId="77777777" w:rsidR="004D5D88" w:rsidRPr="00FC77AC" w:rsidRDefault="004D5D88" w:rsidP="004D5D88">
      <w:pPr>
        <w:pStyle w:val="ProductList-Body"/>
        <w:numPr>
          <w:ilvl w:val="0"/>
          <w:numId w:val="10"/>
        </w:numPr>
        <w:spacing w:after="120"/>
        <w:ind w:left="0" w:firstLine="0"/>
      </w:pPr>
      <w:r>
        <w:rPr>
          <w:b/>
          <w:bCs/>
          <w:u w:val="single"/>
        </w:rPr>
        <w:t>Rozsah náhrady újmy</w:t>
      </w:r>
      <w:r w:rsidRPr="00B65F8D">
        <w:rPr>
          <w:b/>
          <w:bCs/>
        </w:rPr>
        <w:t>.</w:t>
      </w:r>
      <w:r>
        <w:t xml:space="preserve"> Odškodnění podle článku 2 se omezuje na hmotnou a nehmotnou újmu ve smyslu GDPR a nezahrnuje následné škody a veškeré ostatní škody (či újmy), které nejsou důsledkem porušení GDPR společností Microsoft.</w:t>
      </w:r>
    </w:p>
    <w:p w14:paraId="771E0F62" w14:textId="77777777" w:rsidR="004D5D88" w:rsidRPr="00FC77AC" w:rsidRDefault="004D5D88" w:rsidP="004D5D88">
      <w:pPr>
        <w:pStyle w:val="ProductList-Body"/>
        <w:numPr>
          <w:ilvl w:val="0"/>
          <w:numId w:val="10"/>
        </w:numPr>
        <w:spacing w:after="120"/>
        <w:ind w:left="0" w:firstLine="0"/>
      </w:pPr>
      <w:r>
        <w:rPr>
          <w:b/>
          <w:bCs/>
          <w:u w:val="single"/>
        </w:rPr>
        <w:t>Uplatnění práv</w:t>
      </w:r>
      <w:r w:rsidRPr="00B65F8D">
        <w:rPr>
          <w:b/>
          <w:bCs/>
        </w:rPr>
        <w:t>.</w:t>
      </w:r>
      <w:r>
        <w:t xml:space="preserve"> Práva poskytnutá subjektům údajů na základě tohoto dodatku mohou subjekty údajů uplatnit vůči společnosti Microsoft bez ohledu na omezení uvedená v ustanoveních 3 nebo 6 standardních smluvních doložek. Subjekt údajů může uplatnit svá práva vyplývající z tohoto dodatku pouze individuálně a nikoli formou hromadné nebo jiné kolektivní žaloby. Práva zaručená subjektu údajů tímto dodatkem přísluší výhradně subjektu údajů a není možné je postoupit.</w:t>
      </w:r>
    </w:p>
    <w:p w14:paraId="57411504" w14:textId="340D3186" w:rsidR="004D5D88" w:rsidRPr="00FC77AC" w:rsidRDefault="004D5D88" w:rsidP="004D5D88">
      <w:pPr>
        <w:pStyle w:val="ProductList-Body"/>
        <w:numPr>
          <w:ilvl w:val="0"/>
          <w:numId w:val="10"/>
        </w:numPr>
        <w:spacing w:after="120"/>
        <w:ind w:left="0" w:firstLine="0"/>
      </w:pPr>
      <w:r>
        <w:rPr>
          <w:b/>
          <w:bCs/>
          <w:u w:val="single"/>
        </w:rPr>
        <w:t>Oznámení o změně</w:t>
      </w:r>
      <w:r w:rsidRPr="00B65F8D">
        <w:rPr>
          <w:b/>
          <w:bCs/>
        </w:rPr>
        <w:t>.</w:t>
      </w:r>
      <w:r>
        <w:t xml:space="preserve"> Společnost Microsoft souhlasí a potvrzuje, že nemá důvod se domnívat, že by účinné právní předpisy vztahující se na spol. Microsoft nebo na její zpracovatele, včetně právních předpisů zemí, do kterých jsou osobní údaje předávány přímo společností Microsoft nebo prostřednictvím jejích zpracovatelů, bránily plnit pokyny zákazníka či povinnosti vyplývající pro společnost Microsoft z tohoto dodatku nebo standardních smluvních doložek 2021. Společnost Microsoft dále souhlasí a potvrzuje, že pokud dojde ke změně těchto účinných právních předpisů, u níž by bylo pravděpodobné, že bude mít podstatný negativní dopad na záruky a povinnosti plynoucí z tohoto dodatku nebo ze standardních smluvních doložek, upozorní zákazníka na změnu co nejdříve poté, co se o takové změně dozví; zákazník je v takovém případě oprávněn pozastavit předávání údajů anebo ukončit smlouvu.</w:t>
      </w:r>
    </w:p>
    <w:p w14:paraId="6EDC203C" w14:textId="77777777" w:rsidR="00590619" w:rsidRDefault="00B143BE">
      <w:pPr>
        <w:sectPr w:rsidR="00590619" w:rsidSect="00944793">
          <w:footerReference w:type="default" r:id="rId33"/>
          <w:pgSz w:w="12240" w:h="15840"/>
          <w:pgMar w:top="1440" w:right="720" w:bottom="1440" w:left="720" w:header="720" w:footer="720" w:gutter="0"/>
          <w:cols w:space="720"/>
          <w:titlePg/>
          <w:docGrid w:linePitch="360"/>
        </w:sectPr>
      </w:pPr>
      <w:bookmarkStart w:id="169" w:name="_Toc6563856"/>
      <w:bookmarkStart w:id="170" w:name="_Toc21617077"/>
      <w:bookmarkStart w:id="171" w:name="_Toc489605628"/>
      <w:bookmarkStart w:id="172" w:name="_Toc8395070"/>
      <w:bookmarkStart w:id="173" w:name="_Toc26972890"/>
      <w:r>
        <w:br w:type="page"/>
      </w:r>
    </w:p>
    <w:p w14:paraId="0E478D05" w14:textId="306D0A1D" w:rsidR="00237427" w:rsidRPr="00FC77AC" w:rsidRDefault="00237427" w:rsidP="00237427">
      <w:pPr>
        <w:pStyle w:val="ProductList-SectionHeading"/>
        <w:spacing w:after="120"/>
        <w:outlineLvl w:val="0"/>
      </w:pPr>
      <w:bookmarkStart w:id="174" w:name="_Toc8395071"/>
      <w:bookmarkStart w:id="175" w:name="_Toc489605629"/>
      <w:bookmarkStart w:id="176" w:name="_Toc6563859"/>
      <w:bookmarkStart w:id="177" w:name="_Toc21617080"/>
      <w:bookmarkStart w:id="178" w:name="_Toc26972906"/>
      <w:bookmarkStart w:id="179" w:name="Attachment1"/>
      <w:bookmarkStart w:id="180" w:name="_Toc155361665"/>
      <w:bookmarkEnd w:id="169"/>
      <w:bookmarkEnd w:id="170"/>
      <w:bookmarkEnd w:id="171"/>
      <w:bookmarkEnd w:id="172"/>
      <w:bookmarkEnd w:id="173"/>
      <w:r>
        <w:t>Příloha 1 – Podmínky obecného nařízení Evropské unie o ochraně osobních údajů</w:t>
      </w:r>
      <w:bookmarkEnd w:id="174"/>
      <w:bookmarkEnd w:id="175"/>
      <w:bookmarkEnd w:id="176"/>
      <w:bookmarkEnd w:id="177"/>
      <w:bookmarkEnd w:id="178"/>
      <w:bookmarkEnd w:id="179"/>
      <w:bookmarkEnd w:id="180"/>
    </w:p>
    <w:p w14:paraId="69F9C46B" w14:textId="41F54DD4" w:rsidR="00237427" w:rsidRPr="00FC77AC" w:rsidRDefault="00237427" w:rsidP="00237427">
      <w:pPr>
        <w:pStyle w:val="ProductList-Body"/>
        <w:spacing w:after="120"/>
      </w:pPr>
      <w:r>
        <w:t>Společnost Microsoft se v těchto podmínkách obecného nařízení o ochraně osobních údajů zavazuje všem zákazníkům s platností od 25. května 2018. Tyto závazky jsou závazné pro společnost Microsoft vůči zákazníkovi bez ohledu na (1) verzi podmínek pro produkty a dodatku DPA, která je</w:t>
      </w:r>
      <w:r w:rsidR="009123F9">
        <w:t> </w:t>
      </w:r>
      <w:r>
        <w:t>jinak platná pro každý daný odběr produktu nebo licenci, a na (2) jakoukoli jinou smlouvu odkazující na tuto přílohu.</w:t>
      </w:r>
    </w:p>
    <w:p w14:paraId="1696638F" w14:textId="705305FB" w:rsidR="00237427" w:rsidRPr="00FC77AC" w:rsidRDefault="00DD6D76" w:rsidP="00237427">
      <w:pPr>
        <w:pStyle w:val="ProductList-Body"/>
        <w:spacing w:after="120"/>
      </w:pPr>
      <w:bookmarkStart w:id="181" w:name="_Hlk24455530"/>
      <w:r>
        <w:t>Pro účely těchto podmínek GDPR se zákazník a společnost Microsoft dohodli, že zákazník je správcem osobních údajů zákazníka, které jsou osobními údaji, a Microsoft je zpracovatelem těchto údajů. Výjimku představují případy, kdy zákazník působí jako zpracovatel osobních údajů. V takovém případě je Microsoft dalším zpracovatelem. Tyto podmínky GDPR platí pro zpracování osobních údajů společností Microsoft jménem zákazníka v rámci působnosti GDPR. Tyto podmínky GDPR neomezují ani nesnižují žádné závazky týkající se ochrany údajů, které má společnost Microsoft vůči zákazníkovi v souladu s podmínkami pro produkty nebo jakoukoli jinou smlouvou mezi společností Microsoft a zákazníkem. Tyto podmínky obecného nařízení o ochraně osobních údajů se neuplatní, pokud je společnost Microsoft správcem osobních údajů.</w:t>
      </w:r>
      <w:bookmarkEnd w:id="181"/>
    </w:p>
    <w:p w14:paraId="6B146AC9" w14:textId="77777777" w:rsidR="002A4C54" w:rsidRPr="00237427" w:rsidRDefault="002A4C54" w:rsidP="002A4C54">
      <w:pPr>
        <w:pStyle w:val="ProductList-Body"/>
        <w:spacing w:after="120"/>
        <w:outlineLvl w:val="1"/>
        <w:rPr>
          <w:b/>
          <w:color w:val="00188F"/>
        </w:rPr>
      </w:pPr>
      <w:bookmarkStart w:id="182" w:name="_Toc26972907"/>
      <w:r>
        <w:rPr>
          <w:b/>
          <w:color w:val="00188F"/>
        </w:rPr>
        <w:t>Příslušné povinnosti dle obecného nařízení o ochraně osobních údajů: Články 5, 28, 32 a 33</w:t>
      </w:r>
    </w:p>
    <w:p w14:paraId="0951844E" w14:textId="77777777" w:rsidR="002A4C54" w:rsidRPr="00BD53D0" w:rsidRDefault="002A4C54" w:rsidP="002A4C54">
      <w:pPr>
        <w:pStyle w:val="ProductList-Body"/>
        <w:spacing w:after="120"/>
        <w:ind w:left="158"/>
        <w:rPr>
          <w:b/>
        </w:rPr>
      </w:pPr>
      <w:r>
        <w:rPr>
          <w:b/>
        </w:rPr>
        <w:t xml:space="preserve">1. </w:t>
      </w:r>
      <w:r>
        <w:rPr>
          <w:bCs/>
        </w:rPr>
        <w:t>Společnost Microsoft podporuje povinnosti zákazníka týkající se odpovědnosti prostřednictvím této smlouvy o zpracování dat a dokumentace k produktu poskytnuté zákazníkovi a bude tak činit i po dobu trvání odběru zákazníka nebo příslušného závazku k odborným službám podle pododdílu 3 písm. (h) níže. (Článek 5(2))</w:t>
      </w:r>
    </w:p>
    <w:bookmarkEnd w:id="182"/>
    <w:p w14:paraId="78427D4D" w14:textId="1168433B" w:rsidR="00237427" w:rsidRPr="00FC77AC" w:rsidRDefault="002A4C54" w:rsidP="00237427">
      <w:pPr>
        <w:pStyle w:val="ProductList-Body"/>
        <w:spacing w:after="120"/>
        <w:ind w:left="158"/>
      </w:pPr>
      <w:r>
        <w:rPr>
          <w:b/>
          <w:color w:val="00188F"/>
        </w:rPr>
        <w:t>2</w:t>
      </w:r>
      <w:r w:rsidR="00237427">
        <w:rPr>
          <w:b/>
        </w:rPr>
        <w:t xml:space="preserve">. </w:t>
      </w:r>
      <w:r w:rsidR="00237427">
        <w:t>Společnost Microsoft nezapojí jiného zpracovatele bez předchozího konkrétního nebo obecného písemného oprávnění od zákazníka. V případě obecného písemného povolení bude společnost Microsoft informovat zákazníka o jakýchkoli zamýšlených změnách týkajících se přijetí nebo výměny dalších zpracovatelů, a poskytne tak zákazníkovi možnost vyslovit vůči těmto změnám námitky. (Článek 28(2))</w:t>
      </w:r>
    </w:p>
    <w:p w14:paraId="29CDF5CD" w14:textId="67E7E069" w:rsidR="00237427" w:rsidRPr="00FC77AC" w:rsidRDefault="002A4C54" w:rsidP="00237427">
      <w:pPr>
        <w:pStyle w:val="ProductList-Body"/>
        <w:spacing w:after="120"/>
        <w:ind w:left="158"/>
      </w:pPr>
      <w:r>
        <w:rPr>
          <w:b/>
        </w:rPr>
        <w:t>3</w:t>
      </w:r>
      <w:r w:rsidR="00237427">
        <w:rPr>
          <w:b/>
        </w:rPr>
        <w:t>.</w:t>
      </w:r>
      <w:r w:rsidR="00237427">
        <w:t xml:space="preserve"> Zpracování společností Microsoft se řídí těmito podmínkami GDPR podle práva Evropské unie (dále jako „EU“) nebo práva některého z jejích členských států a jsou pro společnost Microsoft vůči zákazníkovi závazné. Předmět a trvání zpracování, jeho povaha a účel, typ osobních údajů, kategorie subjektů údajů a povinnosti a práva zákazníka jsou stanoveny v licenční smlouvě zákazníka, včetně těchto podmínek GDPR. Společnost Microsoft konkrétně: </w:t>
      </w:r>
    </w:p>
    <w:p w14:paraId="5D5B72A4" w14:textId="23CDB89A" w:rsidR="00237427" w:rsidRPr="00FC77AC" w:rsidRDefault="00237427" w:rsidP="00237427">
      <w:pPr>
        <w:pStyle w:val="ProductList-Body"/>
        <w:spacing w:after="120"/>
        <w:ind w:left="1440" w:hanging="720"/>
      </w:pPr>
      <w:r>
        <w:rPr>
          <w:b/>
        </w:rPr>
        <w:t>(a)</w:t>
      </w:r>
      <w:r>
        <w:tab/>
        <w:t xml:space="preserve">zpracování osobních údajů pouze na základě zdokumentovaných pokynů od zákazníka včetně případů týkajících se převodů osobních údajů do jiných zemí nebo mezinárodních organizací, pokud to nevyžaduje zákon EU nebo členského státu, jímž se společnost Microsoft řídí, v kterémžto případě bude společnost Microsoft informovat zákazníka o tomto právním požadavku před zpracováním v případě, že zákon nezakazuje tyto informace na důležitém podkladě ve veřejném zájmu; </w:t>
      </w:r>
    </w:p>
    <w:p w14:paraId="1849EE20" w14:textId="4488310D" w:rsidR="00237427" w:rsidRPr="00FC77AC" w:rsidRDefault="00237427" w:rsidP="00237427">
      <w:pPr>
        <w:pStyle w:val="ProductList-Body"/>
        <w:spacing w:after="120"/>
        <w:ind w:left="1440" w:hanging="720"/>
      </w:pPr>
      <w:r>
        <w:rPr>
          <w:b/>
        </w:rPr>
        <w:t>(b)</w:t>
      </w:r>
      <w:r>
        <w:tab/>
        <w:t xml:space="preserve">zajištění, že osoby, které mají oprávnění zpracovávat osobní údaje, se zavázaly dodržovat jejich důvěrnost nebo mají příslušnou statutární povinnost zachování důvěrnosti; </w:t>
      </w:r>
    </w:p>
    <w:p w14:paraId="6740EE5B" w14:textId="77777777" w:rsidR="00237427" w:rsidRPr="00FC77AC" w:rsidRDefault="00237427" w:rsidP="00237427">
      <w:pPr>
        <w:pStyle w:val="ProductList-Body"/>
        <w:spacing w:after="120"/>
        <w:ind w:left="720"/>
      </w:pPr>
      <w:r>
        <w:rPr>
          <w:b/>
        </w:rPr>
        <w:t>(c)</w:t>
      </w:r>
      <w:r>
        <w:tab/>
        <w:t xml:space="preserve">vynaloží veškerá opatření požadovaná podle článku 32 obecného nařízení o zpracování osobních údajů; </w:t>
      </w:r>
    </w:p>
    <w:p w14:paraId="410503C2" w14:textId="77777777" w:rsidR="00237427" w:rsidRPr="00FC77AC" w:rsidRDefault="00237427" w:rsidP="00237427">
      <w:pPr>
        <w:pStyle w:val="ProductList-Body"/>
        <w:spacing w:after="120"/>
        <w:ind w:left="720"/>
      </w:pPr>
      <w:r>
        <w:rPr>
          <w:b/>
        </w:rPr>
        <w:t>(d)</w:t>
      </w:r>
      <w:r>
        <w:tab/>
        <w:t xml:space="preserve">bude respektovat podmínky, na které odkazují odstavce 1 a 3 týkající se zapojení jiného zpracovatele; </w:t>
      </w:r>
    </w:p>
    <w:p w14:paraId="786DF620" w14:textId="24AC0837" w:rsidR="00237427" w:rsidRPr="00FC77AC" w:rsidRDefault="00237427" w:rsidP="00237427">
      <w:pPr>
        <w:pStyle w:val="ProductList-Body"/>
        <w:spacing w:after="120"/>
        <w:ind w:left="1440" w:hanging="720"/>
      </w:pPr>
      <w:r>
        <w:rPr>
          <w:b/>
        </w:rPr>
        <w:t>(e)</w:t>
      </w:r>
      <w:r>
        <w:tab/>
        <w:t xml:space="preserve">bude brát v úvahu povahu zpracování, pomáhat zákazníkovi prostřednictvím příslušných technických a organizačních opatření, do míry, do které to je možné, při plnění povinnosti zákazníka reagovat na žádosti o uplatňování práv datového subjektu stanovených v kapitole III obecného nařízení o zpracování osobních údajů; </w:t>
      </w:r>
    </w:p>
    <w:p w14:paraId="2D8822DC" w14:textId="77777777" w:rsidR="00237427" w:rsidRPr="00FC77AC" w:rsidRDefault="00237427" w:rsidP="00237427">
      <w:pPr>
        <w:pStyle w:val="ProductList-Body"/>
        <w:spacing w:after="120"/>
        <w:ind w:left="1440" w:hanging="720"/>
      </w:pPr>
      <w:r>
        <w:rPr>
          <w:b/>
        </w:rPr>
        <w:t>(f)</w:t>
      </w:r>
      <w:r>
        <w:tab/>
        <w:t>bude napomáhat zákazníkovi při zajištění shody s povinnostmi stanovenými články 32 až 36 obecného nařízení o zpracování osobních údajů s ohledem na povahu zpracování a informací, které jsou společnosti Microsoft k dispozici.</w:t>
      </w:r>
    </w:p>
    <w:p w14:paraId="5AAE27DD" w14:textId="77777777" w:rsidR="00237427" w:rsidRPr="00FC77AC" w:rsidRDefault="00237427" w:rsidP="00237427">
      <w:pPr>
        <w:pStyle w:val="ProductList-Body"/>
        <w:spacing w:after="120"/>
        <w:ind w:left="1440" w:hanging="720"/>
      </w:pPr>
      <w:r>
        <w:rPr>
          <w:b/>
        </w:rPr>
        <w:t>(g)</w:t>
      </w:r>
      <w:r>
        <w:tab/>
        <w:t xml:space="preserve">na žádost zákazníka odstraní nebo vrátí zákazníkovi veškeré osobní údaje na konci poskytování služeb souvisejících se zpracováním a odstraní stávající kopie, pokud zákon EU nebo členského státu vyžaduje uchovávání osobních údajů; </w:t>
      </w:r>
    </w:p>
    <w:p w14:paraId="663C303C" w14:textId="77777777" w:rsidR="00237427" w:rsidRPr="00FC77AC" w:rsidRDefault="00237427" w:rsidP="00237427">
      <w:pPr>
        <w:pStyle w:val="ProductList-Body"/>
        <w:spacing w:after="120"/>
        <w:ind w:left="1440" w:hanging="720"/>
      </w:pPr>
      <w:r>
        <w:rPr>
          <w:b/>
        </w:rPr>
        <w:t>(h)</w:t>
      </w:r>
      <w:r>
        <w:tab/>
        <w:t xml:space="preserve">zpřístupní zákazníkovi veškeré informace nezbytné k prokázání shody s povinnostmi stanovenými v článku 28 obecného nařízení o zpracování osobních údajů a umožní audity prováděné zákazníkem nebo jím pověřeným auditorem, včetně inspekcí, a bude zákazníkovi napomáhat. </w:t>
      </w:r>
    </w:p>
    <w:p w14:paraId="2E135DAB" w14:textId="77777777" w:rsidR="00237427" w:rsidRPr="00FC77AC" w:rsidRDefault="00237427" w:rsidP="00237427">
      <w:pPr>
        <w:pStyle w:val="ProductList-Body"/>
        <w:spacing w:after="120"/>
        <w:ind w:left="158"/>
      </w:pPr>
      <w:r>
        <w:t>Společnost Microsoft by měla Zákazníka neprodleně informovat, pokud na základě jejího uvážení některý z pokynů porušuje GDPR nebo některé z ustanovení o ochraně dat EU nebo členského státu. (Článek 28(3))</w:t>
      </w:r>
    </w:p>
    <w:p w14:paraId="37FD23DE" w14:textId="4598FBE7" w:rsidR="00237427" w:rsidRPr="00FC77AC" w:rsidRDefault="002A4C54" w:rsidP="00237427">
      <w:pPr>
        <w:pStyle w:val="ProductList-Body"/>
        <w:spacing w:after="120"/>
        <w:ind w:left="158"/>
      </w:pPr>
      <w:r>
        <w:rPr>
          <w:b/>
        </w:rPr>
        <w:t>4</w:t>
      </w:r>
      <w:r w:rsidR="00237427">
        <w:rPr>
          <w:b/>
        </w:rPr>
        <w:t>.</w:t>
      </w:r>
      <w:r w:rsidR="00237427">
        <w:t xml:space="preserve"> Tam, kde společnost Microsoft pověří jiného zpracovatele realizací konkrétních činností zpracování jménem Zákazníka, budou platit stejné povinnosti ohledně ochrany dat, jaké jsou stanoveny v podmínkách tohoto GDPR, také pro další zpracovatele prostřednictvím smlouvy nebo jiného právního aktu v rámci zákonů EU nebo členského státu, konkrétně pak poskytnutí dostatečných záruk, pokud jde o implementaci vhodných technických a organizačních opatření způsobem, že zpracování splní požadavky obecného nařízení o zpracování osobních údajů. Neplní-li uvedený další zpracovatel své povinnosti v oblasti ochrany údajů, odpovídá zákazníkovi za plnění povinností dotčeného dalšího zpracovatele i nadále plně společnost Microsoft. (Článek 28(4))</w:t>
      </w:r>
    </w:p>
    <w:p w14:paraId="0555BEB7" w14:textId="1904AC01" w:rsidR="00237427" w:rsidRPr="00FC77AC" w:rsidRDefault="002A4C54" w:rsidP="00237427">
      <w:pPr>
        <w:pStyle w:val="ProductList-Body"/>
        <w:spacing w:after="120"/>
        <w:ind w:left="158"/>
      </w:pPr>
      <w:r>
        <w:rPr>
          <w:b/>
        </w:rPr>
        <w:t>5</w:t>
      </w:r>
      <w:r w:rsidR="00237427">
        <w:rPr>
          <w:b/>
        </w:rPr>
        <w:t>.</w:t>
      </w:r>
      <w:r w:rsidR="00237427">
        <w:t xml:space="preserve"> S přihlédnutím ke stavu techniky, nákladům na provedení, povaze, rozsahu, kontextu a účelům zpracování i k různě pravděpodobným a různě závažným rizikům pro práva a svobody fyzických osob, provedou Zákazník a společnost Microsoft vhodná technická a organizační opatření pro zajištění úrovně zabezpečení odpovídající daným rizikům, případně včetně:</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pseudonymizace a zašifrování osobních údajů; </w:t>
      </w:r>
    </w:p>
    <w:p w14:paraId="2A7BB642" w14:textId="77777777" w:rsidR="00237427" w:rsidRPr="00FC77AC" w:rsidRDefault="00237427" w:rsidP="00237427">
      <w:pPr>
        <w:pStyle w:val="ProductList-Body"/>
        <w:spacing w:after="120"/>
        <w:ind w:left="720"/>
      </w:pPr>
      <w:r>
        <w:rPr>
          <w:rFonts w:cstheme="minorHAnsi"/>
          <w:b/>
          <w:szCs w:val="18"/>
        </w:rPr>
        <w:t>(b)</w:t>
      </w:r>
      <w:r>
        <w:rPr>
          <w:rFonts w:cstheme="minorHAnsi"/>
          <w:szCs w:val="18"/>
        </w:rPr>
        <w:tab/>
        <w:t xml:space="preserve">schopnosti zajistit průběžnou důvěrnost, integritu, dostupnost a odolnost systémů a služeb zpracování; </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schopnost obnovit dostupnost osobních údajů a včasný přístup k nim v případě fyzické nebo technické nehody;</w:t>
      </w:r>
    </w:p>
    <w:p w14:paraId="4B6D2493" w14:textId="7BEF7CF4" w:rsidR="00237427" w:rsidRPr="00FC77AC" w:rsidRDefault="00237427" w:rsidP="00237427">
      <w:pPr>
        <w:pStyle w:val="ProductList-Body"/>
        <w:spacing w:after="120"/>
        <w:ind w:left="1440" w:hanging="720"/>
      </w:pPr>
      <w:r>
        <w:rPr>
          <w:rFonts w:cstheme="minorHAnsi"/>
          <w:b/>
          <w:szCs w:val="18"/>
        </w:rPr>
        <w:t>(d)</w:t>
      </w:r>
      <w:r>
        <w:rPr>
          <w:rFonts w:cstheme="minorHAnsi"/>
          <w:szCs w:val="18"/>
        </w:rPr>
        <w:tab/>
        <w:t>proces pravidelného testování, hodnocení a posuzování efektivity technických a organizačních opatření pro zajištění bezpečnosti zpracování. (Článek 32(1))</w:t>
      </w:r>
    </w:p>
    <w:p w14:paraId="3520F22C" w14:textId="63476918" w:rsidR="00237427" w:rsidRPr="00FC77AC" w:rsidRDefault="002A4C54" w:rsidP="00237427">
      <w:pPr>
        <w:pStyle w:val="ProductList-Body"/>
        <w:spacing w:after="120"/>
        <w:ind w:left="158"/>
      </w:pPr>
      <w:r>
        <w:rPr>
          <w:b/>
        </w:rPr>
        <w:t>6</w:t>
      </w:r>
      <w:r w:rsidR="00237427">
        <w:rPr>
          <w:b/>
        </w:rPr>
        <w:t>.</w:t>
      </w:r>
      <w:r w:rsidR="00237427">
        <w:t xml:space="preserve"> Při posuzování vhodné úrovně zabezpečení je třeba vzít v úvahu rizika, která přestavuje zpracování, zejména pak náhodné nebo nezákonné zničení, ztráta, pozměnění, neautorizované zveřejnění nebo přístup k osobním údajům, které jsou přenášeny, uchovávány nebo jinak zpracovávány. (Článek 32(2))</w:t>
      </w:r>
    </w:p>
    <w:p w14:paraId="4BF7427F" w14:textId="4597A98A" w:rsidR="00237427" w:rsidRPr="00FC77AC" w:rsidRDefault="002A4C54" w:rsidP="00237427">
      <w:pPr>
        <w:pStyle w:val="ProductList-Body"/>
        <w:spacing w:after="120"/>
        <w:ind w:left="158"/>
      </w:pPr>
      <w:r>
        <w:rPr>
          <w:b/>
        </w:rPr>
        <w:t>7</w:t>
      </w:r>
      <w:r w:rsidR="00237427">
        <w:rPr>
          <w:b/>
        </w:rPr>
        <w:t>.</w:t>
      </w:r>
      <w:r w:rsidR="00237427">
        <w:t xml:space="preserve"> Zákazník a společnost Microsoft provedou kroky vedoucí k zajištění, že jakákoli fyzická osoba, která jedná z pověření Zákazníka nebo společnosti Microsoft a která má přístup k osobním údajům, nebude tyto údaje zpracovávat s výjimkou případů, kdy k tomu dostala pokyn od</w:t>
      </w:r>
      <w:r w:rsidR="00B22A6B">
        <w:t> </w:t>
      </w:r>
      <w:r w:rsidR="00237427">
        <w:t>Zákazníka, pokud to nepožaduje zákon EU nebo členského státu. (Článek 32(4))</w:t>
      </w:r>
    </w:p>
    <w:p w14:paraId="67BEEB09" w14:textId="664FFB95" w:rsidR="00237427" w:rsidRPr="00FC77AC" w:rsidRDefault="002A4C54" w:rsidP="00237427">
      <w:pPr>
        <w:pStyle w:val="ProductList-Body"/>
        <w:spacing w:after="120"/>
        <w:ind w:left="158"/>
      </w:pPr>
      <w:r>
        <w:rPr>
          <w:b/>
          <w:bCs/>
        </w:rPr>
        <w:t>8</w:t>
      </w:r>
      <w:r w:rsidR="00237427">
        <w:rPr>
          <w:b/>
          <w:bCs/>
        </w:rPr>
        <w:t>.</w:t>
      </w:r>
      <w:r w:rsidR="00237427">
        <w:t xml:space="preserve"> Poté, co se společnost Microsoft dozví o narušení bezpečnosti osobních údajů, neprodleně o tom uvědomí zákazníka. (Článek 33(2)). Takováto oznámení budou obsahovat informace, které musí zpracovatel poskytovat správci dle článku 33(3) v té míře, v níž jsou takovéto informace dostupné společnosti Microsoft.</w:t>
      </w:r>
    </w:p>
    <w:p w14:paraId="3B4FCA89" w14:textId="18001881" w:rsidR="0014507A" w:rsidRPr="00FC77AC" w:rsidRDefault="008F4E48" w:rsidP="0014507A">
      <w:pPr>
        <w:pStyle w:val="ProductList-Body"/>
        <w:shd w:val="clear" w:color="auto" w:fill="A6A6A6" w:themeFill="background1" w:themeFillShade="A6"/>
        <w:spacing w:after="120"/>
        <w:jc w:val="right"/>
      </w:pPr>
      <w:hyperlink w:anchor="TableofContents" w:tooltip="Obsah" w:history="1">
        <w:r w:rsidR="00FC72B7">
          <w:rPr>
            <w:rStyle w:val="Hyperlink"/>
            <w:sz w:val="16"/>
            <w:szCs w:val="16"/>
          </w:rPr>
          <w:t>Obsah</w:t>
        </w:r>
      </w:hyperlink>
      <w:r w:rsidR="00FC72B7">
        <w:rPr>
          <w:sz w:val="16"/>
          <w:szCs w:val="16"/>
        </w:rPr>
        <w:t xml:space="preserve"> / </w:t>
      </w:r>
      <w:hyperlink w:anchor="GeneralTerms" w:tooltip="Obecné podmínky" w:history="1">
        <w:r w:rsidR="00FC72B7">
          <w:rPr>
            <w:rStyle w:val="Hyperlink"/>
            <w:sz w:val="16"/>
            <w:szCs w:val="16"/>
          </w:rPr>
          <w:t>Obecné podmínky</w:t>
        </w:r>
      </w:hyperlink>
    </w:p>
    <w:sectPr w:rsidR="0014507A" w:rsidRPr="00FC77AC" w:rsidSect="00944793">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1971385A" w14:textId="77777777" w:rsidR="00944793" w:rsidRDefault="00944793" w:rsidP="009A573F">
      <w:pPr>
        <w:spacing w:after="0" w:line="240" w:lineRule="auto"/>
      </w:pPr>
      <w:r>
        <w:separator/>
      </w:r>
    </w:p>
    <w:p w14:paraId="278B852D" w14:textId="77777777" w:rsidR="00944793" w:rsidRDefault="00944793"/>
  </w:endnote>
  <w:endnote w:type="continuationSeparator" w:id="0">
    <w:p w14:paraId="1FBE67CC" w14:textId="77777777" w:rsidR="00944793" w:rsidRDefault="00944793" w:rsidP="009A573F">
      <w:pPr>
        <w:spacing w:after="0" w:line="240" w:lineRule="auto"/>
      </w:pPr>
      <w:r>
        <w:continuationSeparator/>
      </w:r>
    </w:p>
    <w:p w14:paraId="66A0BC59" w14:textId="77777777" w:rsidR="00944793" w:rsidRDefault="00944793"/>
  </w:endnote>
  <w:endnote w:type="continuationNotice" w:id="1">
    <w:p w14:paraId="5B76E17B" w14:textId="77777777" w:rsidR="00944793" w:rsidRDefault="00944793">
      <w:pPr>
        <w:spacing w:after="0" w:line="240" w:lineRule="auto"/>
      </w:pPr>
    </w:p>
    <w:p w14:paraId="7AB50E5C" w14:textId="77777777" w:rsidR="00944793" w:rsidRDefault="00944793"/>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A65E8F" w:rsidRPr="00C76DF3" w14:paraId="6DF1BBEB" w14:textId="77777777" w:rsidTr="00EF04E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237FDD5" w14:textId="77777777" w:rsidR="00A65E8F" w:rsidRPr="00C76DF3" w:rsidRDefault="008F4E48" w:rsidP="00A65E8F">
          <w:pPr>
            <w:pStyle w:val="ProductList-OfferingBody"/>
            <w:ind w:left="-77" w:right="-73"/>
            <w:jc w:val="center"/>
            <w:rPr>
              <w:color w:val="808080" w:themeColor="background1" w:themeShade="80"/>
              <w:sz w:val="14"/>
              <w:szCs w:val="14"/>
            </w:rPr>
          </w:pPr>
          <w:hyperlink w:anchor="TableofContents" w:history="1">
            <w:r w:rsidR="00A65E8F">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9118FDF" w14:textId="77777777" w:rsidR="00A65E8F" w:rsidRPr="00C76DF3" w:rsidRDefault="00A65E8F" w:rsidP="00A65E8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C94064" w14:textId="77777777" w:rsidR="00A65E8F" w:rsidRPr="00C76DF3" w:rsidRDefault="008F4E48" w:rsidP="00A65E8F">
          <w:pPr>
            <w:pStyle w:val="ProductList-OfferingBody"/>
            <w:ind w:left="-72" w:right="-74"/>
            <w:jc w:val="center"/>
            <w:rPr>
              <w:color w:val="808080" w:themeColor="background1" w:themeShade="80"/>
              <w:sz w:val="14"/>
              <w:szCs w:val="14"/>
            </w:rPr>
          </w:pPr>
          <w:hyperlink w:anchor="Introduction" w:history="1">
            <w:r w:rsidR="00A65E8F">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0B84020" w14:textId="77777777" w:rsidR="00A65E8F" w:rsidRPr="00C76DF3" w:rsidRDefault="00A65E8F" w:rsidP="00A65E8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80F8F2" w14:textId="77777777" w:rsidR="00A65E8F" w:rsidRPr="00C76DF3" w:rsidRDefault="008F4E48" w:rsidP="00A65E8F">
          <w:pPr>
            <w:pStyle w:val="ProductList-OfferingBody"/>
            <w:ind w:left="-72" w:right="-75"/>
            <w:jc w:val="center"/>
            <w:rPr>
              <w:color w:val="808080" w:themeColor="background1" w:themeShade="80"/>
              <w:sz w:val="14"/>
              <w:szCs w:val="14"/>
            </w:rPr>
          </w:pPr>
          <w:hyperlink w:anchor="GeneralTerms" w:history="1">
            <w:r w:rsidR="00A65E8F">
              <w:rPr>
                <w:rStyle w:val="Hyperlink"/>
                <w:sz w:val="14"/>
                <w:szCs w:val="14"/>
              </w:rPr>
              <w:t>Obecné podmínky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9DB3647" w14:textId="77777777" w:rsidR="00A65E8F" w:rsidRPr="00C76DF3" w:rsidRDefault="00A65E8F" w:rsidP="00A65E8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9BE1DE2" w14:textId="77777777" w:rsidR="00A65E8F" w:rsidRPr="00C76DF3" w:rsidRDefault="008F4E48" w:rsidP="00A65E8F">
          <w:pPr>
            <w:pStyle w:val="ProductList-OfferingBody"/>
            <w:ind w:left="-72" w:right="-77"/>
            <w:jc w:val="center"/>
            <w:rPr>
              <w:color w:val="808080" w:themeColor="background1" w:themeShade="80"/>
              <w:sz w:val="14"/>
              <w:szCs w:val="14"/>
            </w:rPr>
          </w:pPr>
          <w:hyperlink w:anchor="DatProtectionTerms" w:history="1">
            <w:r w:rsidR="00A65E8F">
              <w:rPr>
                <w:rStyle w:val="Hyperlink"/>
                <w:sz w:val="14"/>
                <w:szCs w:val="14"/>
              </w:rPr>
              <w:t>Podmínky ochrany údajů</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D8D23A4" w14:textId="77777777" w:rsidR="00A65E8F" w:rsidRPr="00C76DF3" w:rsidRDefault="00A65E8F" w:rsidP="00A65E8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9D41CA" w14:textId="77777777" w:rsidR="00A65E8F" w:rsidRPr="00C76DF3" w:rsidRDefault="008F4E48" w:rsidP="00A65E8F">
          <w:pPr>
            <w:pStyle w:val="ProductList-OfferingBody"/>
            <w:ind w:left="-72" w:right="-76"/>
            <w:jc w:val="center"/>
            <w:rPr>
              <w:color w:val="808080" w:themeColor="background1" w:themeShade="80"/>
              <w:sz w:val="14"/>
              <w:szCs w:val="14"/>
            </w:rPr>
          </w:pPr>
          <w:hyperlink w:anchor="Attachment1" w:history="1">
            <w:r w:rsidR="00A65E8F">
              <w:rPr>
                <w:rStyle w:val="Hyperlink"/>
                <w:sz w:val="14"/>
                <w:szCs w:val="14"/>
              </w:rPr>
              <w:t>Přílohy</w:t>
            </w:r>
          </w:hyperlink>
        </w:p>
      </w:tc>
    </w:tr>
  </w:tbl>
  <w:p w14:paraId="6DC328E5" w14:textId="77777777" w:rsidR="00A65E8F" w:rsidRPr="0074788A" w:rsidRDefault="00A65E8F" w:rsidP="00A65E8F">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8F4E48"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8F4E48" w:rsidP="00591643">
          <w:pPr>
            <w:pStyle w:val="ProductList-OfferingBody"/>
            <w:ind w:left="-72" w:right="-74"/>
            <w:jc w:val="center"/>
            <w:rPr>
              <w:color w:val="808080" w:themeColor="background1" w:themeShade="80"/>
              <w:sz w:val="14"/>
              <w:szCs w:val="14"/>
            </w:rPr>
          </w:pPr>
          <w:hyperlink w:anchor="Úvod"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8F4E48"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Obecné podmínky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8F4E48"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Podmínky ochrany osobních údajů a zabezpečení</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8F4E48"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Služba online – specifické podmínky</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8F4E48" w:rsidP="003812FE">
          <w:pPr>
            <w:pStyle w:val="ProductList-OfferingBody"/>
            <w:ind w:left="-72" w:right="-76"/>
            <w:jc w:val="center"/>
            <w:rPr>
              <w:color w:val="808080" w:themeColor="background1" w:themeShade="80"/>
              <w:sz w:val="14"/>
              <w:szCs w:val="14"/>
            </w:rPr>
          </w:pPr>
          <w:hyperlink w:anchor="Příloha 1" w:history="1">
            <w:r w:rsidR="00FC72B7">
              <w:rPr>
                <w:rStyle w:val="Hyperlink"/>
                <w:sz w:val="14"/>
                <w:szCs w:val="14"/>
              </w:rPr>
              <w:t>Přílohy</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8F4E48"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8F4E48" w:rsidP="00B07097">
          <w:pPr>
            <w:pStyle w:val="ProductList-OfferingBody"/>
            <w:ind w:left="-72" w:right="-74"/>
            <w:jc w:val="center"/>
            <w:rPr>
              <w:color w:val="808080" w:themeColor="background1" w:themeShade="80"/>
              <w:sz w:val="14"/>
              <w:szCs w:val="14"/>
            </w:rPr>
          </w:pPr>
          <w:hyperlink w:anchor="Úvod"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8F4E48"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Obecné podmínky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8F4E48"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Podmínky ochrany osobních údajů a zabezpečení</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8F4E48"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Služba online – specifické podmínky</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8F4E48" w:rsidP="00B07097">
          <w:pPr>
            <w:pStyle w:val="ProductList-OfferingBody"/>
            <w:ind w:left="-72" w:right="-76"/>
            <w:jc w:val="center"/>
            <w:rPr>
              <w:color w:val="808080" w:themeColor="background1" w:themeShade="80"/>
              <w:sz w:val="14"/>
              <w:szCs w:val="14"/>
            </w:rPr>
          </w:pPr>
          <w:hyperlink w:anchor="Příloha 1" w:history="1">
            <w:r w:rsidR="00FC72B7">
              <w:rPr>
                <w:rStyle w:val="Hyperlink"/>
                <w:sz w:val="14"/>
                <w:szCs w:val="14"/>
              </w:rPr>
              <w:t>Přílohy</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4472DB" w:rsidRPr="00C76DF3" w14:paraId="10908ACF" w14:textId="77777777" w:rsidTr="00EF04E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7284F18" w14:textId="77777777" w:rsidR="004472DB" w:rsidRPr="00C76DF3" w:rsidRDefault="008F4E48" w:rsidP="004472DB">
          <w:pPr>
            <w:pStyle w:val="ProductList-OfferingBody"/>
            <w:ind w:left="-77" w:right="-73"/>
            <w:jc w:val="center"/>
            <w:rPr>
              <w:color w:val="808080" w:themeColor="background1" w:themeShade="80"/>
              <w:sz w:val="14"/>
              <w:szCs w:val="14"/>
            </w:rPr>
          </w:pPr>
          <w:hyperlink w:anchor="TableofContents" w:history="1">
            <w:r w:rsidR="004472DB">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F1BAC" w14:textId="77777777" w:rsidR="004472DB" w:rsidRPr="00C76DF3" w:rsidRDefault="004472DB" w:rsidP="004472DB">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18541B1" w14:textId="77777777" w:rsidR="004472DB" w:rsidRPr="00C76DF3" w:rsidRDefault="008F4E48" w:rsidP="004472DB">
          <w:pPr>
            <w:pStyle w:val="ProductList-OfferingBody"/>
            <w:ind w:left="-72" w:right="-74"/>
            <w:jc w:val="center"/>
            <w:rPr>
              <w:color w:val="808080" w:themeColor="background1" w:themeShade="80"/>
              <w:sz w:val="14"/>
              <w:szCs w:val="14"/>
            </w:rPr>
          </w:pPr>
          <w:hyperlink w:anchor="Introduction" w:history="1">
            <w:r w:rsidR="004472DB">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30360396" w14:textId="77777777" w:rsidR="004472DB" w:rsidRPr="00C76DF3" w:rsidRDefault="004472DB" w:rsidP="004472DB">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346018" w14:textId="77777777" w:rsidR="004472DB" w:rsidRPr="00C76DF3" w:rsidRDefault="008F4E48" w:rsidP="004472DB">
          <w:pPr>
            <w:pStyle w:val="ProductList-OfferingBody"/>
            <w:ind w:left="-72" w:right="-75"/>
            <w:jc w:val="center"/>
            <w:rPr>
              <w:color w:val="808080" w:themeColor="background1" w:themeShade="80"/>
              <w:sz w:val="14"/>
              <w:szCs w:val="14"/>
            </w:rPr>
          </w:pPr>
          <w:hyperlink w:anchor="GeneralTerms" w:history="1">
            <w:r w:rsidR="004472DB">
              <w:rPr>
                <w:rStyle w:val="Hyperlink"/>
                <w:sz w:val="14"/>
                <w:szCs w:val="14"/>
              </w:rPr>
              <w:t>Obecné podmínky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2B5740F4" w14:textId="77777777" w:rsidR="004472DB" w:rsidRPr="00C76DF3" w:rsidRDefault="004472DB" w:rsidP="004472DB">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D638803" w14:textId="77777777" w:rsidR="004472DB" w:rsidRPr="00C76DF3" w:rsidRDefault="008F4E48" w:rsidP="004472DB">
          <w:pPr>
            <w:pStyle w:val="ProductList-OfferingBody"/>
            <w:ind w:left="-72" w:right="-77"/>
            <w:jc w:val="center"/>
            <w:rPr>
              <w:color w:val="808080" w:themeColor="background1" w:themeShade="80"/>
              <w:sz w:val="14"/>
              <w:szCs w:val="14"/>
            </w:rPr>
          </w:pPr>
          <w:hyperlink w:anchor="DatProtectionTerms" w:history="1">
            <w:r w:rsidR="004472DB">
              <w:rPr>
                <w:rStyle w:val="Hyperlink"/>
                <w:sz w:val="14"/>
                <w:szCs w:val="14"/>
              </w:rPr>
              <w:t>Podmínky ochrany údajů</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E65BDD8" w14:textId="77777777" w:rsidR="004472DB" w:rsidRPr="00C76DF3" w:rsidRDefault="004472DB" w:rsidP="004472DB">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030F0BF" w14:textId="77777777" w:rsidR="004472DB" w:rsidRPr="00C76DF3" w:rsidRDefault="008F4E48" w:rsidP="004472DB">
          <w:pPr>
            <w:pStyle w:val="ProductList-OfferingBody"/>
            <w:ind w:left="-72" w:right="-76"/>
            <w:jc w:val="center"/>
            <w:rPr>
              <w:color w:val="808080" w:themeColor="background1" w:themeShade="80"/>
              <w:sz w:val="14"/>
              <w:szCs w:val="14"/>
            </w:rPr>
          </w:pPr>
          <w:hyperlink w:anchor="Attachment1" w:history="1">
            <w:r w:rsidR="004472DB">
              <w:rPr>
                <w:rStyle w:val="Hyperlink"/>
                <w:sz w:val="14"/>
                <w:szCs w:val="14"/>
              </w:rPr>
              <w:t>Přílohy</w:t>
            </w:r>
          </w:hyperlink>
        </w:p>
      </w:tc>
    </w:tr>
  </w:tbl>
  <w:p w14:paraId="1429DC40" w14:textId="77777777" w:rsidR="004472DB" w:rsidRPr="0074788A" w:rsidRDefault="004472DB" w:rsidP="004472DB">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4472DB" w:rsidRPr="00C76DF3" w14:paraId="154E7FED" w14:textId="77777777" w:rsidTr="00EF04E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4F34DCE" w14:textId="77777777" w:rsidR="004472DB" w:rsidRPr="00C76DF3" w:rsidRDefault="008F4E48" w:rsidP="004472DB">
          <w:pPr>
            <w:pStyle w:val="ProductList-OfferingBody"/>
            <w:ind w:left="-77" w:right="-73"/>
            <w:jc w:val="center"/>
            <w:rPr>
              <w:color w:val="808080" w:themeColor="background1" w:themeShade="80"/>
              <w:sz w:val="14"/>
              <w:szCs w:val="14"/>
            </w:rPr>
          </w:pPr>
          <w:hyperlink w:anchor="TableofContents" w:history="1">
            <w:r w:rsidR="004472DB">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4FCA769" w14:textId="77777777" w:rsidR="004472DB" w:rsidRPr="00C76DF3" w:rsidRDefault="004472DB" w:rsidP="004472DB">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BAF3D3E" w14:textId="77777777" w:rsidR="004472DB" w:rsidRPr="00C76DF3" w:rsidRDefault="008F4E48" w:rsidP="004472DB">
          <w:pPr>
            <w:pStyle w:val="ProductList-OfferingBody"/>
            <w:ind w:left="-72" w:right="-74"/>
            <w:jc w:val="center"/>
            <w:rPr>
              <w:color w:val="808080" w:themeColor="background1" w:themeShade="80"/>
              <w:sz w:val="14"/>
              <w:szCs w:val="14"/>
            </w:rPr>
          </w:pPr>
          <w:hyperlink w:anchor="Introduction" w:history="1">
            <w:r w:rsidR="004472DB">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CCD1BAF" w14:textId="77777777" w:rsidR="004472DB" w:rsidRPr="00C76DF3" w:rsidRDefault="004472DB" w:rsidP="004472DB">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3ABF033" w14:textId="77777777" w:rsidR="004472DB" w:rsidRPr="00C76DF3" w:rsidRDefault="008F4E48" w:rsidP="004472DB">
          <w:pPr>
            <w:pStyle w:val="ProductList-OfferingBody"/>
            <w:ind w:left="-72" w:right="-75"/>
            <w:jc w:val="center"/>
            <w:rPr>
              <w:color w:val="808080" w:themeColor="background1" w:themeShade="80"/>
              <w:sz w:val="14"/>
              <w:szCs w:val="14"/>
            </w:rPr>
          </w:pPr>
          <w:hyperlink w:anchor="GeneralTerms" w:history="1">
            <w:r w:rsidR="004472DB">
              <w:rPr>
                <w:rStyle w:val="Hyperlink"/>
                <w:sz w:val="14"/>
                <w:szCs w:val="14"/>
              </w:rPr>
              <w:t>Obecné podmínky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62AB662" w14:textId="77777777" w:rsidR="004472DB" w:rsidRPr="00C76DF3" w:rsidRDefault="004472DB" w:rsidP="004472DB">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FA3AFFC" w14:textId="77777777" w:rsidR="004472DB" w:rsidRPr="00C76DF3" w:rsidRDefault="008F4E48" w:rsidP="004472DB">
          <w:pPr>
            <w:pStyle w:val="ProductList-OfferingBody"/>
            <w:ind w:left="-72" w:right="-77"/>
            <w:jc w:val="center"/>
            <w:rPr>
              <w:color w:val="808080" w:themeColor="background1" w:themeShade="80"/>
              <w:sz w:val="14"/>
              <w:szCs w:val="14"/>
            </w:rPr>
          </w:pPr>
          <w:hyperlink w:anchor="DatProtectionTerms" w:history="1">
            <w:r w:rsidR="004472DB">
              <w:rPr>
                <w:rStyle w:val="Hyperlink"/>
                <w:sz w:val="14"/>
                <w:szCs w:val="14"/>
              </w:rPr>
              <w:t>Podmínky ochrany údajů</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5A31CFA" w14:textId="77777777" w:rsidR="004472DB" w:rsidRPr="00C76DF3" w:rsidRDefault="004472DB" w:rsidP="004472DB">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D9B9922" w14:textId="77777777" w:rsidR="004472DB" w:rsidRPr="00C76DF3" w:rsidRDefault="008F4E48" w:rsidP="004472DB">
          <w:pPr>
            <w:pStyle w:val="ProductList-OfferingBody"/>
            <w:ind w:left="-72" w:right="-76"/>
            <w:jc w:val="center"/>
            <w:rPr>
              <w:color w:val="808080" w:themeColor="background1" w:themeShade="80"/>
              <w:sz w:val="14"/>
              <w:szCs w:val="14"/>
            </w:rPr>
          </w:pPr>
          <w:hyperlink w:anchor="Attachment1" w:history="1">
            <w:r w:rsidR="004472DB">
              <w:rPr>
                <w:rStyle w:val="Hyperlink"/>
                <w:sz w:val="14"/>
                <w:szCs w:val="14"/>
              </w:rPr>
              <w:t>Přílohy</w:t>
            </w:r>
          </w:hyperlink>
        </w:p>
      </w:tc>
    </w:tr>
  </w:tbl>
  <w:p w14:paraId="7F8E6104" w14:textId="77777777" w:rsidR="004472DB" w:rsidRPr="0074788A" w:rsidRDefault="004472DB" w:rsidP="004472DB">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1933994B" w:rsidR="006C78B3" w:rsidRPr="00C76DF3" w:rsidRDefault="008F4E48"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370D3858" w:rsidR="006C78B3" w:rsidRPr="00C76DF3" w:rsidRDefault="008F4E48"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50D170A2" w:rsidR="006C78B3" w:rsidRPr="00C76DF3" w:rsidRDefault="008F4E48"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Obecné podmínky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4F477474" w:rsidR="006C78B3" w:rsidRPr="00C76DF3" w:rsidRDefault="008F4E48"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Podmínky ochrany údajů</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3C198A0F" w:rsidR="006C78B3" w:rsidRPr="00C76DF3" w:rsidRDefault="008F4E48"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Přílohy</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8F4E48"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8F4E48" w:rsidP="00591643">
          <w:pPr>
            <w:pStyle w:val="ProductList-OfferingBody"/>
            <w:ind w:left="-72" w:right="-74"/>
            <w:jc w:val="center"/>
            <w:rPr>
              <w:color w:val="808080" w:themeColor="background1" w:themeShade="80"/>
              <w:sz w:val="14"/>
              <w:szCs w:val="14"/>
            </w:rPr>
          </w:pPr>
          <w:hyperlink w:anchor="Úvod"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8F4E48"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Obecné podmínky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8F4E48"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Podmínky ochrany osobních údajů a zabezpečení</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8F4E48"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Služba online – specifické podmínky</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8F4E48" w:rsidP="003812FE">
          <w:pPr>
            <w:pStyle w:val="ProductList-OfferingBody"/>
            <w:ind w:left="-72" w:right="-76"/>
            <w:jc w:val="center"/>
            <w:rPr>
              <w:color w:val="808080" w:themeColor="background1" w:themeShade="80"/>
              <w:sz w:val="14"/>
              <w:szCs w:val="14"/>
            </w:rPr>
          </w:pPr>
          <w:hyperlink w:anchor="Příloha 1" w:history="1">
            <w:r w:rsidR="00FC72B7">
              <w:rPr>
                <w:rStyle w:val="Hyperlink"/>
                <w:sz w:val="14"/>
                <w:szCs w:val="14"/>
              </w:rPr>
              <w:t>Přílohy</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8F4E48"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8F4E48" w:rsidP="00B43A5F">
          <w:pPr>
            <w:pStyle w:val="ProductList-OfferingBody"/>
            <w:ind w:left="-72" w:right="-74"/>
            <w:jc w:val="center"/>
            <w:rPr>
              <w:color w:val="808080" w:themeColor="background1" w:themeShade="80"/>
              <w:sz w:val="14"/>
              <w:szCs w:val="14"/>
            </w:rPr>
          </w:pPr>
          <w:hyperlink w:anchor="Úvod"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8F4E48"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Obecné podmínky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8F4E48"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Podmínky ochrany údajů</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8F4E48" w:rsidP="00B43A5F">
          <w:pPr>
            <w:pStyle w:val="ProductList-OfferingBody"/>
            <w:ind w:left="-72" w:right="-76"/>
            <w:jc w:val="center"/>
            <w:rPr>
              <w:color w:val="808080" w:themeColor="background1" w:themeShade="80"/>
              <w:sz w:val="14"/>
              <w:szCs w:val="14"/>
            </w:rPr>
          </w:pPr>
          <w:hyperlink w:anchor="Příloha 1" w:history="1">
            <w:r w:rsidR="00FC72B7">
              <w:rPr>
                <w:rStyle w:val="Hyperlink"/>
                <w:sz w:val="14"/>
                <w:szCs w:val="14"/>
              </w:rPr>
              <w:t>Přílohy</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A65E8F" w:rsidRPr="00C76DF3" w14:paraId="25EC947E" w14:textId="77777777" w:rsidTr="00A65E8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5310378" w14:textId="77777777" w:rsidR="00A65E8F" w:rsidRPr="00C76DF3" w:rsidRDefault="008F4E48" w:rsidP="00A65E8F">
          <w:pPr>
            <w:pStyle w:val="ProductList-OfferingBody"/>
            <w:ind w:left="-77" w:right="-73"/>
            <w:jc w:val="center"/>
            <w:rPr>
              <w:color w:val="808080" w:themeColor="background1" w:themeShade="80"/>
              <w:sz w:val="14"/>
              <w:szCs w:val="14"/>
            </w:rPr>
          </w:pPr>
          <w:hyperlink w:anchor="TableofContents" w:history="1">
            <w:r w:rsidR="00A65E8F">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45EF474" w14:textId="77777777" w:rsidR="00A65E8F" w:rsidRPr="00C76DF3" w:rsidRDefault="00A65E8F" w:rsidP="00A65E8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69D4C228" w14:textId="77777777" w:rsidR="00A65E8F" w:rsidRPr="00C76DF3" w:rsidRDefault="008F4E48" w:rsidP="00A65E8F">
          <w:pPr>
            <w:pStyle w:val="ProductList-OfferingBody"/>
            <w:ind w:left="-72" w:right="-74"/>
            <w:jc w:val="center"/>
            <w:rPr>
              <w:color w:val="808080" w:themeColor="background1" w:themeShade="80"/>
              <w:sz w:val="14"/>
              <w:szCs w:val="14"/>
            </w:rPr>
          </w:pPr>
          <w:hyperlink w:anchor="Introduction" w:history="1">
            <w:r w:rsidR="00A65E8F">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2296554" w14:textId="77777777" w:rsidR="00A65E8F" w:rsidRPr="00C76DF3" w:rsidRDefault="00A65E8F" w:rsidP="00A65E8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9211777" w14:textId="77777777" w:rsidR="00A65E8F" w:rsidRPr="00C76DF3" w:rsidRDefault="008F4E48" w:rsidP="00A65E8F">
          <w:pPr>
            <w:pStyle w:val="ProductList-OfferingBody"/>
            <w:ind w:left="-72" w:right="-75"/>
            <w:jc w:val="center"/>
            <w:rPr>
              <w:color w:val="808080" w:themeColor="background1" w:themeShade="80"/>
              <w:sz w:val="14"/>
              <w:szCs w:val="14"/>
            </w:rPr>
          </w:pPr>
          <w:hyperlink w:anchor="GeneralTerms" w:history="1">
            <w:r w:rsidR="00A65E8F">
              <w:rPr>
                <w:rStyle w:val="Hyperlink"/>
                <w:sz w:val="14"/>
                <w:szCs w:val="14"/>
              </w:rPr>
              <w:t>Obecné podmínky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758E02CC" w14:textId="77777777" w:rsidR="00A65E8F" w:rsidRPr="00C76DF3" w:rsidRDefault="00A65E8F" w:rsidP="00A65E8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40E52C1" w14:textId="77777777" w:rsidR="00A65E8F" w:rsidRPr="00C76DF3" w:rsidRDefault="008F4E48" w:rsidP="00A65E8F">
          <w:pPr>
            <w:pStyle w:val="ProductList-OfferingBody"/>
            <w:ind w:left="-72" w:right="-77"/>
            <w:jc w:val="center"/>
            <w:rPr>
              <w:color w:val="808080" w:themeColor="background1" w:themeShade="80"/>
              <w:sz w:val="14"/>
              <w:szCs w:val="14"/>
            </w:rPr>
          </w:pPr>
          <w:hyperlink w:anchor="DatProtectionTerms" w:history="1">
            <w:r w:rsidR="00A65E8F">
              <w:rPr>
                <w:rStyle w:val="Hyperlink"/>
                <w:sz w:val="14"/>
                <w:szCs w:val="14"/>
              </w:rPr>
              <w:t>Podmínky ochrany údajů</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4899FB1" w14:textId="77777777" w:rsidR="00A65E8F" w:rsidRPr="00C76DF3" w:rsidRDefault="00A65E8F" w:rsidP="00A65E8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EBFFA27" w14:textId="77777777" w:rsidR="00A65E8F" w:rsidRPr="00C76DF3" w:rsidRDefault="008F4E48" w:rsidP="00A65E8F">
          <w:pPr>
            <w:pStyle w:val="ProductList-OfferingBody"/>
            <w:ind w:left="-72" w:right="-76"/>
            <w:jc w:val="center"/>
            <w:rPr>
              <w:color w:val="808080" w:themeColor="background1" w:themeShade="80"/>
              <w:sz w:val="14"/>
              <w:szCs w:val="14"/>
            </w:rPr>
          </w:pPr>
          <w:hyperlink w:anchor="Attachment1" w:history="1">
            <w:r w:rsidR="00A65E8F">
              <w:rPr>
                <w:rStyle w:val="Hyperlink"/>
                <w:sz w:val="14"/>
                <w:szCs w:val="14"/>
              </w:rPr>
              <w:t>Přílohy</w:t>
            </w:r>
          </w:hyperlink>
        </w:p>
      </w:tc>
    </w:tr>
  </w:tbl>
  <w:p w14:paraId="00097607" w14:textId="77777777" w:rsidR="00A65E8F" w:rsidRPr="0074788A" w:rsidRDefault="00A65E8F" w:rsidP="00A65E8F">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A65E8F" w:rsidRPr="00C76DF3" w14:paraId="2BED3D5E" w14:textId="77777777" w:rsidTr="00EF04E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80C5319" w14:textId="77777777" w:rsidR="00A65E8F" w:rsidRPr="00C76DF3" w:rsidRDefault="008F4E48" w:rsidP="00A65E8F">
          <w:pPr>
            <w:pStyle w:val="ProductList-OfferingBody"/>
            <w:ind w:left="-77" w:right="-73"/>
            <w:jc w:val="center"/>
            <w:rPr>
              <w:color w:val="808080" w:themeColor="background1" w:themeShade="80"/>
              <w:sz w:val="14"/>
              <w:szCs w:val="14"/>
            </w:rPr>
          </w:pPr>
          <w:hyperlink w:anchor="TableofContents" w:history="1">
            <w:r w:rsidR="00A65E8F">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BDCDFEB" w14:textId="77777777" w:rsidR="00A65E8F" w:rsidRPr="00C76DF3" w:rsidRDefault="00A65E8F" w:rsidP="00A65E8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86FB56" w14:textId="77777777" w:rsidR="00A65E8F" w:rsidRPr="00C76DF3" w:rsidRDefault="008F4E48" w:rsidP="00A65E8F">
          <w:pPr>
            <w:pStyle w:val="ProductList-OfferingBody"/>
            <w:ind w:left="-72" w:right="-74"/>
            <w:jc w:val="center"/>
            <w:rPr>
              <w:color w:val="808080" w:themeColor="background1" w:themeShade="80"/>
              <w:sz w:val="14"/>
              <w:szCs w:val="14"/>
            </w:rPr>
          </w:pPr>
          <w:hyperlink w:anchor="Introduction" w:history="1">
            <w:r w:rsidR="00A65E8F">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C64D839" w14:textId="77777777" w:rsidR="00A65E8F" w:rsidRPr="00C76DF3" w:rsidRDefault="00A65E8F" w:rsidP="00A65E8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3C7F593" w14:textId="77777777" w:rsidR="00A65E8F" w:rsidRPr="00C76DF3" w:rsidRDefault="008F4E48" w:rsidP="00A65E8F">
          <w:pPr>
            <w:pStyle w:val="ProductList-OfferingBody"/>
            <w:ind w:left="-72" w:right="-75"/>
            <w:jc w:val="center"/>
            <w:rPr>
              <w:color w:val="808080" w:themeColor="background1" w:themeShade="80"/>
              <w:sz w:val="14"/>
              <w:szCs w:val="14"/>
            </w:rPr>
          </w:pPr>
          <w:hyperlink w:anchor="GeneralTerms" w:history="1">
            <w:r w:rsidR="00A65E8F">
              <w:rPr>
                <w:rStyle w:val="Hyperlink"/>
                <w:sz w:val="14"/>
                <w:szCs w:val="14"/>
              </w:rPr>
              <w:t>Obecné podmínky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924CD56" w14:textId="77777777" w:rsidR="00A65E8F" w:rsidRPr="00C76DF3" w:rsidRDefault="00A65E8F" w:rsidP="00A65E8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63A47" w14:textId="77777777" w:rsidR="00A65E8F" w:rsidRPr="00C76DF3" w:rsidRDefault="008F4E48" w:rsidP="00A65E8F">
          <w:pPr>
            <w:pStyle w:val="ProductList-OfferingBody"/>
            <w:ind w:left="-72" w:right="-77"/>
            <w:jc w:val="center"/>
            <w:rPr>
              <w:color w:val="808080" w:themeColor="background1" w:themeShade="80"/>
              <w:sz w:val="14"/>
              <w:szCs w:val="14"/>
            </w:rPr>
          </w:pPr>
          <w:hyperlink w:anchor="DatProtectionTerms" w:history="1">
            <w:r w:rsidR="00A65E8F">
              <w:rPr>
                <w:rStyle w:val="Hyperlink"/>
                <w:sz w:val="14"/>
                <w:szCs w:val="14"/>
              </w:rPr>
              <w:t>Podmínky ochrany údajů</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52568E0F" w14:textId="77777777" w:rsidR="00A65E8F" w:rsidRPr="00C76DF3" w:rsidRDefault="00A65E8F" w:rsidP="00A65E8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D94AE3D" w14:textId="77777777" w:rsidR="00A65E8F" w:rsidRPr="00C76DF3" w:rsidRDefault="008F4E48" w:rsidP="00A65E8F">
          <w:pPr>
            <w:pStyle w:val="ProductList-OfferingBody"/>
            <w:ind w:left="-72" w:right="-76"/>
            <w:jc w:val="center"/>
            <w:rPr>
              <w:color w:val="808080" w:themeColor="background1" w:themeShade="80"/>
              <w:sz w:val="14"/>
              <w:szCs w:val="14"/>
            </w:rPr>
          </w:pPr>
          <w:hyperlink w:anchor="Attachment1" w:history="1">
            <w:r w:rsidR="00A65E8F">
              <w:rPr>
                <w:rStyle w:val="Hyperlink"/>
                <w:sz w:val="14"/>
                <w:szCs w:val="14"/>
              </w:rPr>
              <w:t>Přílohy</w:t>
            </w:r>
          </w:hyperlink>
        </w:p>
      </w:tc>
    </w:tr>
  </w:tbl>
  <w:p w14:paraId="47580582" w14:textId="77777777" w:rsidR="00A65E8F" w:rsidRPr="0074788A" w:rsidRDefault="00A65E8F" w:rsidP="00A65E8F">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A65E8F" w:rsidRPr="00C76DF3" w14:paraId="5B3F64FB" w14:textId="77777777" w:rsidTr="00A65E8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A90170A" w14:textId="77777777" w:rsidR="00A65E8F" w:rsidRPr="00C76DF3" w:rsidRDefault="008F4E48" w:rsidP="00A65E8F">
          <w:pPr>
            <w:pStyle w:val="ProductList-OfferingBody"/>
            <w:ind w:left="-77" w:right="-73"/>
            <w:jc w:val="center"/>
            <w:rPr>
              <w:color w:val="808080" w:themeColor="background1" w:themeShade="80"/>
              <w:sz w:val="14"/>
              <w:szCs w:val="14"/>
            </w:rPr>
          </w:pPr>
          <w:hyperlink w:anchor="TableofContents" w:history="1">
            <w:r w:rsidR="00A65E8F">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14D0C02A" w14:textId="77777777" w:rsidR="00A65E8F" w:rsidRPr="00C76DF3" w:rsidRDefault="00A65E8F" w:rsidP="00A65E8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768C375" w14:textId="77777777" w:rsidR="00A65E8F" w:rsidRPr="00C76DF3" w:rsidRDefault="008F4E48" w:rsidP="00A65E8F">
          <w:pPr>
            <w:pStyle w:val="ProductList-OfferingBody"/>
            <w:ind w:left="-72" w:right="-74"/>
            <w:jc w:val="center"/>
            <w:rPr>
              <w:color w:val="808080" w:themeColor="background1" w:themeShade="80"/>
              <w:sz w:val="14"/>
              <w:szCs w:val="14"/>
            </w:rPr>
          </w:pPr>
          <w:hyperlink w:anchor="Introduction" w:history="1">
            <w:r w:rsidR="00A65E8F">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91F1BD1" w14:textId="77777777" w:rsidR="00A65E8F" w:rsidRPr="00C76DF3" w:rsidRDefault="00A65E8F" w:rsidP="00A65E8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97B2999" w14:textId="77777777" w:rsidR="00A65E8F" w:rsidRPr="00C76DF3" w:rsidRDefault="008F4E48" w:rsidP="00A65E8F">
          <w:pPr>
            <w:pStyle w:val="ProductList-OfferingBody"/>
            <w:ind w:left="-72" w:right="-75"/>
            <w:jc w:val="center"/>
            <w:rPr>
              <w:color w:val="808080" w:themeColor="background1" w:themeShade="80"/>
              <w:sz w:val="14"/>
              <w:szCs w:val="14"/>
            </w:rPr>
          </w:pPr>
          <w:hyperlink w:anchor="GeneralTerms" w:history="1">
            <w:r w:rsidR="00A65E8F">
              <w:rPr>
                <w:rStyle w:val="Hyperlink"/>
                <w:sz w:val="14"/>
                <w:szCs w:val="14"/>
              </w:rPr>
              <w:t>Obecné podmínky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4F7920C" w14:textId="77777777" w:rsidR="00A65E8F" w:rsidRPr="00C76DF3" w:rsidRDefault="00A65E8F" w:rsidP="00A65E8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8AAAA6D" w14:textId="77777777" w:rsidR="00A65E8F" w:rsidRPr="00C76DF3" w:rsidRDefault="008F4E48" w:rsidP="00A65E8F">
          <w:pPr>
            <w:pStyle w:val="ProductList-OfferingBody"/>
            <w:ind w:left="-72" w:right="-77"/>
            <w:jc w:val="center"/>
            <w:rPr>
              <w:color w:val="808080" w:themeColor="background1" w:themeShade="80"/>
              <w:sz w:val="14"/>
              <w:szCs w:val="14"/>
            </w:rPr>
          </w:pPr>
          <w:hyperlink w:anchor="DatProtectionTerms" w:history="1">
            <w:r w:rsidR="00A65E8F">
              <w:rPr>
                <w:rStyle w:val="Hyperlink"/>
                <w:sz w:val="14"/>
                <w:szCs w:val="14"/>
              </w:rPr>
              <w:t>Podmínky ochrany údajů</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6591027" w14:textId="77777777" w:rsidR="00A65E8F" w:rsidRPr="00C76DF3" w:rsidRDefault="00A65E8F" w:rsidP="00A65E8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1CDB256" w14:textId="77777777" w:rsidR="00A65E8F" w:rsidRPr="00C76DF3" w:rsidRDefault="008F4E48" w:rsidP="00A65E8F">
          <w:pPr>
            <w:pStyle w:val="ProductList-OfferingBody"/>
            <w:ind w:left="-72" w:right="-76"/>
            <w:jc w:val="center"/>
            <w:rPr>
              <w:color w:val="808080" w:themeColor="background1" w:themeShade="80"/>
              <w:sz w:val="14"/>
              <w:szCs w:val="14"/>
            </w:rPr>
          </w:pPr>
          <w:hyperlink w:anchor="Attachment1" w:history="1">
            <w:r w:rsidR="00A65E8F">
              <w:rPr>
                <w:rStyle w:val="Hyperlink"/>
                <w:sz w:val="14"/>
                <w:szCs w:val="14"/>
              </w:rPr>
              <w:t>Přílohy</w:t>
            </w:r>
          </w:hyperlink>
        </w:p>
      </w:tc>
    </w:tr>
  </w:tbl>
  <w:p w14:paraId="2A11E5EC" w14:textId="77777777" w:rsidR="00A65E8F" w:rsidRPr="0074788A" w:rsidRDefault="00A65E8F" w:rsidP="00A65E8F">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2408F4EB" w14:textId="77777777" w:rsidR="00944793" w:rsidRDefault="00944793" w:rsidP="009A573F">
      <w:pPr>
        <w:spacing w:after="0" w:line="240" w:lineRule="auto"/>
      </w:pPr>
      <w:r>
        <w:separator/>
      </w:r>
    </w:p>
    <w:p w14:paraId="06A89AEA" w14:textId="77777777" w:rsidR="00944793" w:rsidRDefault="00944793"/>
  </w:footnote>
  <w:footnote w:type="continuationSeparator" w:id="0">
    <w:p w14:paraId="2CD282A7" w14:textId="77777777" w:rsidR="00944793" w:rsidRDefault="00944793" w:rsidP="009A573F">
      <w:pPr>
        <w:spacing w:after="0" w:line="240" w:lineRule="auto"/>
      </w:pPr>
      <w:r>
        <w:continuationSeparator/>
      </w:r>
    </w:p>
    <w:p w14:paraId="22EAFE7C" w14:textId="77777777" w:rsidR="00944793" w:rsidRDefault="00944793"/>
  </w:footnote>
  <w:footnote w:type="continuationNotice" w:id="1">
    <w:p w14:paraId="091DA3D7" w14:textId="77777777" w:rsidR="00944793" w:rsidRDefault="00944793">
      <w:pPr>
        <w:spacing w:after="0" w:line="240" w:lineRule="auto"/>
      </w:pPr>
    </w:p>
    <w:p w14:paraId="5123244E" w14:textId="77777777" w:rsidR="00944793" w:rsidRDefault="00944793"/>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1D4AA175" w:rsidR="006C78B3" w:rsidRPr="00DD6D76" w:rsidRDefault="006C78B3" w:rsidP="00DD6D76">
        <w:pPr>
          <w:rPr>
            <w:rFonts w:asciiTheme="majorHAnsi" w:hAnsiTheme="majorHAnsi"/>
            <w:color w:val="FFFFFF" w:themeColor="background1"/>
            <w:sz w:val="20"/>
            <w:szCs w:val="20"/>
          </w:rPr>
        </w:pPr>
        <w:r>
          <w:rPr>
            <w:sz w:val="16"/>
            <w:szCs w:val="16"/>
          </w:rPr>
          <w:t xml:space="preserve">Produkty a služby společnosti Microsoft: Dodatek k ochraně osobních údajů (čeština, </w:t>
        </w:r>
        <w:r w:rsidR="009E4693">
          <w:rPr>
            <w:sz w:val="16"/>
            <w:szCs w:val="16"/>
          </w:rPr>
          <w:t xml:space="preserve">poslední aktualizace: </w:t>
        </w:r>
        <w:r w:rsidR="00A93399" w:rsidRPr="00A93399">
          <w:rPr>
            <w:sz w:val="16"/>
            <w:szCs w:val="16"/>
          </w:rPr>
          <w:t>2. ledna 2024</w:t>
        </w:r>
        <w:r>
          <w:rPr>
            <w:sz w:val="16"/>
            <w:szCs w:val="16"/>
          </w:rPr>
          <w:t>)</w:t>
        </w:r>
        <w:r>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868447741"/>
      <w:docPartObj>
        <w:docPartGallery w:val="Page Numbers (Top of Page)"/>
        <w:docPartUnique/>
      </w:docPartObj>
    </w:sdtPr>
    <w:sdtEndPr>
      <w:rPr>
        <w:noProof/>
        <w:sz w:val="16"/>
        <w:szCs w:val="16"/>
      </w:rPr>
    </w:sdtEndPr>
    <w:sdtContent>
      <w:p w14:paraId="72039CEF" w14:textId="1D64636D" w:rsidR="006C78B3" w:rsidRPr="00DD6D76" w:rsidRDefault="006C78B3" w:rsidP="00DD6D76">
        <w:pPr>
          <w:rPr>
            <w:rFonts w:asciiTheme="majorHAnsi" w:hAnsiTheme="majorHAnsi"/>
            <w:color w:val="FFFFFF" w:themeColor="background1"/>
            <w:sz w:val="20"/>
            <w:szCs w:val="20"/>
          </w:rPr>
        </w:pPr>
        <w:r>
          <w:rPr>
            <w:sz w:val="16"/>
            <w:szCs w:val="16"/>
          </w:rPr>
          <w:t xml:space="preserve">Produkty a služby společnosti Microsoft: Dodatek k ochraně osobních údajů (čeština, </w:t>
        </w:r>
        <w:r w:rsidR="009E4693">
          <w:rPr>
            <w:sz w:val="16"/>
            <w:szCs w:val="16"/>
          </w:rPr>
          <w:t xml:space="preserve">poslední aktualizace: </w:t>
        </w:r>
        <w:r w:rsidR="00A93399" w:rsidRPr="00A93399">
          <w:rPr>
            <w:sz w:val="16"/>
            <w:szCs w:val="16"/>
          </w:rPr>
          <w:t>2. ledna 2024</w:t>
        </w:r>
        <w:r>
          <w:rPr>
            <w:sz w:val="16"/>
            <w:szCs w:val="16"/>
          </w:rPr>
          <w:t>)</w:t>
        </w:r>
        <w:r>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9006A122"/>
    <w:lvl w:ilvl="0" w:tplc="2FEE0FE4">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20922137">
    <w:abstractNumId w:val="3"/>
  </w:num>
  <w:num w:numId="2" w16cid:durableId="8870212">
    <w:abstractNumId w:val="6"/>
  </w:num>
  <w:num w:numId="3" w16cid:durableId="1760250045">
    <w:abstractNumId w:val="12"/>
  </w:num>
  <w:num w:numId="4" w16cid:durableId="1832024094">
    <w:abstractNumId w:val="14"/>
  </w:num>
  <w:num w:numId="5" w16cid:durableId="1913390529">
    <w:abstractNumId w:val="1"/>
  </w:num>
  <w:num w:numId="6" w16cid:durableId="1064646526">
    <w:abstractNumId w:val="17"/>
  </w:num>
  <w:num w:numId="7" w16cid:durableId="1157378861">
    <w:abstractNumId w:val="11"/>
  </w:num>
  <w:num w:numId="8" w16cid:durableId="531917340">
    <w:abstractNumId w:val="4"/>
  </w:num>
  <w:num w:numId="9" w16cid:durableId="1461025546">
    <w:abstractNumId w:val="15"/>
  </w:num>
  <w:num w:numId="10" w16cid:durableId="250237702">
    <w:abstractNumId w:val="7"/>
  </w:num>
  <w:num w:numId="11" w16cid:durableId="2032611252">
    <w:abstractNumId w:val="13"/>
  </w:num>
  <w:num w:numId="12" w16cid:durableId="935789868">
    <w:abstractNumId w:val="2"/>
  </w:num>
  <w:num w:numId="13" w16cid:durableId="1382486212">
    <w:abstractNumId w:val="5"/>
  </w:num>
  <w:num w:numId="14" w16cid:durableId="46534336">
    <w:abstractNumId w:val="8"/>
  </w:num>
  <w:num w:numId="15" w16cid:durableId="2129813792">
    <w:abstractNumId w:val="16"/>
  </w:num>
  <w:num w:numId="16" w16cid:durableId="96415862">
    <w:abstractNumId w:val="10"/>
  </w:num>
  <w:num w:numId="17" w16cid:durableId="57871728">
    <w:abstractNumId w:val="0"/>
  </w:num>
  <w:num w:numId="18" w16cid:durableId="2104841694">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eUDEC/mFEonSS46e15x8vhvGc5XDMajbO6rMq+QVOYBYZtmI1nHzdsvxi8vKwOtxRTHm0NERsZc3dFHcZfyR3Q==" w:salt="zKTH99nbWThUrFayh5z2bg=="/>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2E7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16F"/>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42A"/>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CC8"/>
    <w:rsid w:val="00035F22"/>
    <w:rsid w:val="00036242"/>
    <w:rsid w:val="0003651D"/>
    <w:rsid w:val="00036CE8"/>
    <w:rsid w:val="00037060"/>
    <w:rsid w:val="000373DF"/>
    <w:rsid w:val="00037E38"/>
    <w:rsid w:val="00037FE3"/>
    <w:rsid w:val="0004038E"/>
    <w:rsid w:val="0004068A"/>
    <w:rsid w:val="00040ABB"/>
    <w:rsid w:val="00040EAD"/>
    <w:rsid w:val="0004105D"/>
    <w:rsid w:val="00041280"/>
    <w:rsid w:val="00041300"/>
    <w:rsid w:val="0004172A"/>
    <w:rsid w:val="0004206D"/>
    <w:rsid w:val="00042253"/>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BCC"/>
    <w:rsid w:val="00096C3B"/>
    <w:rsid w:val="00097AA9"/>
    <w:rsid w:val="000A000C"/>
    <w:rsid w:val="000A0359"/>
    <w:rsid w:val="000A03D2"/>
    <w:rsid w:val="000A0618"/>
    <w:rsid w:val="000A09D2"/>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2BB"/>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059"/>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C7D24"/>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7E4"/>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422"/>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0D5F"/>
    <w:rsid w:val="0014192B"/>
    <w:rsid w:val="00141936"/>
    <w:rsid w:val="00141C6C"/>
    <w:rsid w:val="0014219C"/>
    <w:rsid w:val="00142681"/>
    <w:rsid w:val="00142847"/>
    <w:rsid w:val="001431F4"/>
    <w:rsid w:val="00143286"/>
    <w:rsid w:val="001433F3"/>
    <w:rsid w:val="0014353D"/>
    <w:rsid w:val="00143C69"/>
    <w:rsid w:val="00143C6E"/>
    <w:rsid w:val="00144059"/>
    <w:rsid w:val="0014493F"/>
    <w:rsid w:val="00144BFD"/>
    <w:rsid w:val="0014507A"/>
    <w:rsid w:val="00145D29"/>
    <w:rsid w:val="00145E36"/>
    <w:rsid w:val="00146574"/>
    <w:rsid w:val="001465BF"/>
    <w:rsid w:val="001471BA"/>
    <w:rsid w:val="001471BE"/>
    <w:rsid w:val="0014720A"/>
    <w:rsid w:val="00147274"/>
    <w:rsid w:val="001472FC"/>
    <w:rsid w:val="00147482"/>
    <w:rsid w:val="0015021B"/>
    <w:rsid w:val="00150515"/>
    <w:rsid w:val="00150DF9"/>
    <w:rsid w:val="00150F54"/>
    <w:rsid w:val="0015116C"/>
    <w:rsid w:val="00151594"/>
    <w:rsid w:val="001517E0"/>
    <w:rsid w:val="001529AD"/>
    <w:rsid w:val="00152D56"/>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2F9"/>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658"/>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2"/>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286"/>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59"/>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A1"/>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96"/>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BC9"/>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7F0"/>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14C"/>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2E7B"/>
    <w:rsid w:val="00263085"/>
    <w:rsid w:val="002634DC"/>
    <w:rsid w:val="0026350A"/>
    <w:rsid w:val="002635F6"/>
    <w:rsid w:val="00263B09"/>
    <w:rsid w:val="00263CA4"/>
    <w:rsid w:val="002647B9"/>
    <w:rsid w:val="00265230"/>
    <w:rsid w:val="00265676"/>
    <w:rsid w:val="00265E49"/>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0B"/>
    <w:rsid w:val="002807C4"/>
    <w:rsid w:val="002815A7"/>
    <w:rsid w:val="00281F09"/>
    <w:rsid w:val="00281F9F"/>
    <w:rsid w:val="002822C7"/>
    <w:rsid w:val="0028263A"/>
    <w:rsid w:val="00282B0D"/>
    <w:rsid w:val="00282CEB"/>
    <w:rsid w:val="00284551"/>
    <w:rsid w:val="00284AE0"/>
    <w:rsid w:val="00284BF1"/>
    <w:rsid w:val="00284DD4"/>
    <w:rsid w:val="00284EF9"/>
    <w:rsid w:val="00285240"/>
    <w:rsid w:val="00285F36"/>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3B73"/>
    <w:rsid w:val="00294035"/>
    <w:rsid w:val="002945E1"/>
    <w:rsid w:val="002949FD"/>
    <w:rsid w:val="00294A59"/>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4C54"/>
    <w:rsid w:val="002A5314"/>
    <w:rsid w:val="002A5AE0"/>
    <w:rsid w:val="002A6167"/>
    <w:rsid w:val="002A6939"/>
    <w:rsid w:val="002A7180"/>
    <w:rsid w:val="002A7291"/>
    <w:rsid w:val="002A7B29"/>
    <w:rsid w:val="002A7C90"/>
    <w:rsid w:val="002B102A"/>
    <w:rsid w:val="002B108E"/>
    <w:rsid w:val="002B109A"/>
    <w:rsid w:val="002B11F5"/>
    <w:rsid w:val="002B123C"/>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38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5B94"/>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64E"/>
    <w:rsid w:val="002F3779"/>
    <w:rsid w:val="002F386B"/>
    <w:rsid w:val="002F3D5E"/>
    <w:rsid w:val="002F3D6C"/>
    <w:rsid w:val="002F3FF6"/>
    <w:rsid w:val="002F502F"/>
    <w:rsid w:val="002F5F3E"/>
    <w:rsid w:val="002F6367"/>
    <w:rsid w:val="002F6407"/>
    <w:rsid w:val="002F6AF2"/>
    <w:rsid w:val="002F6B85"/>
    <w:rsid w:val="002F6CBE"/>
    <w:rsid w:val="002F6EA5"/>
    <w:rsid w:val="002F7349"/>
    <w:rsid w:val="002F7BE2"/>
    <w:rsid w:val="002F7DDC"/>
    <w:rsid w:val="00300B61"/>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759"/>
    <w:rsid w:val="00336FFB"/>
    <w:rsid w:val="003373D0"/>
    <w:rsid w:val="00337870"/>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77BD3"/>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6FF"/>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490"/>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4"/>
    <w:rsid w:val="003D22CB"/>
    <w:rsid w:val="003D28DB"/>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5ED0"/>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3F7B9B"/>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B61"/>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E8E"/>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8AC"/>
    <w:rsid w:val="00433B7E"/>
    <w:rsid w:val="0043436F"/>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71E"/>
    <w:rsid w:val="00441C92"/>
    <w:rsid w:val="004429D4"/>
    <w:rsid w:val="00442B9A"/>
    <w:rsid w:val="00442FC1"/>
    <w:rsid w:val="004439C5"/>
    <w:rsid w:val="00443F56"/>
    <w:rsid w:val="004448EC"/>
    <w:rsid w:val="00444EC3"/>
    <w:rsid w:val="00444FB7"/>
    <w:rsid w:val="00445461"/>
    <w:rsid w:val="004456F3"/>
    <w:rsid w:val="0044581C"/>
    <w:rsid w:val="00445893"/>
    <w:rsid w:val="00445F89"/>
    <w:rsid w:val="00446290"/>
    <w:rsid w:val="00446F00"/>
    <w:rsid w:val="004472DB"/>
    <w:rsid w:val="00447660"/>
    <w:rsid w:val="004476D1"/>
    <w:rsid w:val="00447BA8"/>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1E3"/>
    <w:rsid w:val="0046392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133"/>
    <w:rsid w:val="00477621"/>
    <w:rsid w:val="00477B8A"/>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614"/>
    <w:rsid w:val="00490664"/>
    <w:rsid w:val="00490B5E"/>
    <w:rsid w:val="004916D3"/>
    <w:rsid w:val="00491BB3"/>
    <w:rsid w:val="00491BBF"/>
    <w:rsid w:val="004923B4"/>
    <w:rsid w:val="004925A1"/>
    <w:rsid w:val="00492782"/>
    <w:rsid w:val="00492BEC"/>
    <w:rsid w:val="0049363D"/>
    <w:rsid w:val="0049400F"/>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432"/>
    <w:rsid w:val="004A3C90"/>
    <w:rsid w:val="004A3FA6"/>
    <w:rsid w:val="004A46AA"/>
    <w:rsid w:val="004A4CA5"/>
    <w:rsid w:val="004A5441"/>
    <w:rsid w:val="004A5F02"/>
    <w:rsid w:val="004A60D0"/>
    <w:rsid w:val="004A6CAA"/>
    <w:rsid w:val="004A7159"/>
    <w:rsid w:val="004A7D90"/>
    <w:rsid w:val="004A7E06"/>
    <w:rsid w:val="004B009D"/>
    <w:rsid w:val="004B01C0"/>
    <w:rsid w:val="004B097B"/>
    <w:rsid w:val="004B0A12"/>
    <w:rsid w:val="004B16BC"/>
    <w:rsid w:val="004B21D7"/>
    <w:rsid w:val="004B2ABA"/>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2A7"/>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A31"/>
    <w:rsid w:val="004E1C86"/>
    <w:rsid w:val="004E1FE3"/>
    <w:rsid w:val="004E200E"/>
    <w:rsid w:val="004E2ADD"/>
    <w:rsid w:val="004E2FC0"/>
    <w:rsid w:val="004E3A36"/>
    <w:rsid w:val="004E3B96"/>
    <w:rsid w:val="004E3E43"/>
    <w:rsid w:val="004E4AB3"/>
    <w:rsid w:val="004E4CF2"/>
    <w:rsid w:val="004E4EF5"/>
    <w:rsid w:val="004E50B0"/>
    <w:rsid w:val="004E52BA"/>
    <w:rsid w:val="004E53FA"/>
    <w:rsid w:val="004E5676"/>
    <w:rsid w:val="004E5B80"/>
    <w:rsid w:val="004E5E72"/>
    <w:rsid w:val="004E626B"/>
    <w:rsid w:val="004E6938"/>
    <w:rsid w:val="004E6EAF"/>
    <w:rsid w:val="004E73AA"/>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CDD"/>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FEA"/>
    <w:rsid w:val="00506555"/>
    <w:rsid w:val="00506941"/>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38D"/>
    <w:rsid w:val="005164D8"/>
    <w:rsid w:val="005167F6"/>
    <w:rsid w:val="00517A19"/>
    <w:rsid w:val="00517D37"/>
    <w:rsid w:val="00517D47"/>
    <w:rsid w:val="00517DAC"/>
    <w:rsid w:val="00517F62"/>
    <w:rsid w:val="005201E3"/>
    <w:rsid w:val="005208FF"/>
    <w:rsid w:val="005213A6"/>
    <w:rsid w:val="00521B08"/>
    <w:rsid w:val="00522FC7"/>
    <w:rsid w:val="00523663"/>
    <w:rsid w:val="005237D9"/>
    <w:rsid w:val="005243DB"/>
    <w:rsid w:val="005251FE"/>
    <w:rsid w:val="00526B39"/>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2"/>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77E33"/>
    <w:rsid w:val="00580191"/>
    <w:rsid w:val="00581CDB"/>
    <w:rsid w:val="00581E3C"/>
    <w:rsid w:val="00583CBE"/>
    <w:rsid w:val="00583DDA"/>
    <w:rsid w:val="00584019"/>
    <w:rsid w:val="0058447F"/>
    <w:rsid w:val="005847B5"/>
    <w:rsid w:val="00584BA1"/>
    <w:rsid w:val="00584C8F"/>
    <w:rsid w:val="00584EC8"/>
    <w:rsid w:val="005853ED"/>
    <w:rsid w:val="00585A48"/>
    <w:rsid w:val="00585C72"/>
    <w:rsid w:val="00585DCA"/>
    <w:rsid w:val="005869A4"/>
    <w:rsid w:val="00586BA4"/>
    <w:rsid w:val="00586E9A"/>
    <w:rsid w:val="00587313"/>
    <w:rsid w:val="005876FF"/>
    <w:rsid w:val="00590619"/>
    <w:rsid w:val="00590DB8"/>
    <w:rsid w:val="00591004"/>
    <w:rsid w:val="005915A5"/>
    <w:rsid w:val="00591643"/>
    <w:rsid w:val="00591753"/>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321"/>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138"/>
    <w:rsid w:val="005B4EDF"/>
    <w:rsid w:val="005B5A75"/>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4A5"/>
    <w:rsid w:val="005E46D8"/>
    <w:rsid w:val="005E47BB"/>
    <w:rsid w:val="005E49B1"/>
    <w:rsid w:val="005E4AD5"/>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422"/>
    <w:rsid w:val="006025DA"/>
    <w:rsid w:val="0060304F"/>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5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5B62"/>
    <w:rsid w:val="006262BA"/>
    <w:rsid w:val="0062665C"/>
    <w:rsid w:val="00626769"/>
    <w:rsid w:val="0062680A"/>
    <w:rsid w:val="00626814"/>
    <w:rsid w:val="00627A88"/>
    <w:rsid w:val="00627D37"/>
    <w:rsid w:val="006308A9"/>
    <w:rsid w:val="0063097A"/>
    <w:rsid w:val="00630F9A"/>
    <w:rsid w:val="00631467"/>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444"/>
    <w:rsid w:val="006466BC"/>
    <w:rsid w:val="00647070"/>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00F"/>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3BC"/>
    <w:rsid w:val="0069053A"/>
    <w:rsid w:val="00690633"/>
    <w:rsid w:val="00690B5D"/>
    <w:rsid w:val="00691C26"/>
    <w:rsid w:val="00691C68"/>
    <w:rsid w:val="00691CF4"/>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D32"/>
    <w:rsid w:val="006A2FD3"/>
    <w:rsid w:val="006A38EB"/>
    <w:rsid w:val="006A3E81"/>
    <w:rsid w:val="006A488F"/>
    <w:rsid w:val="006A4EAE"/>
    <w:rsid w:val="006A5004"/>
    <w:rsid w:val="006A5C09"/>
    <w:rsid w:val="006A612B"/>
    <w:rsid w:val="006A61C1"/>
    <w:rsid w:val="006A7783"/>
    <w:rsid w:val="006A7B4B"/>
    <w:rsid w:val="006B05AC"/>
    <w:rsid w:val="006B0A6D"/>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1B8"/>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1F5"/>
    <w:rsid w:val="006D1459"/>
    <w:rsid w:val="006D23CD"/>
    <w:rsid w:val="006D29DB"/>
    <w:rsid w:val="006D33C6"/>
    <w:rsid w:val="006D357B"/>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25F"/>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1E4"/>
    <w:rsid w:val="00723776"/>
    <w:rsid w:val="00724661"/>
    <w:rsid w:val="007246D4"/>
    <w:rsid w:val="00724978"/>
    <w:rsid w:val="00724F90"/>
    <w:rsid w:val="00725080"/>
    <w:rsid w:val="007257F9"/>
    <w:rsid w:val="00725F8D"/>
    <w:rsid w:val="0072631D"/>
    <w:rsid w:val="00727049"/>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D46"/>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A4C"/>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0D6B"/>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2F68"/>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2DC3"/>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222"/>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0C1"/>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73C"/>
    <w:rsid w:val="008048C4"/>
    <w:rsid w:val="00804913"/>
    <w:rsid w:val="0080507C"/>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3F1"/>
    <w:rsid w:val="00825C41"/>
    <w:rsid w:val="0082676F"/>
    <w:rsid w:val="00826803"/>
    <w:rsid w:val="0082692B"/>
    <w:rsid w:val="00826F19"/>
    <w:rsid w:val="0082741B"/>
    <w:rsid w:val="00827B1F"/>
    <w:rsid w:val="00830432"/>
    <w:rsid w:val="0083077E"/>
    <w:rsid w:val="0083085A"/>
    <w:rsid w:val="00830CA5"/>
    <w:rsid w:val="00830DCD"/>
    <w:rsid w:val="00831328"/>
    <w:rsid w:val="00832226"/>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59E"/>
    <w:rsid w:val="00844996"/>
    <w:rsid w:val="00844CBF"/>
    <w:rsid w:val="00844CE4"/>
    <w:rsid w:val="00844D85"/>
    <w:rsid w:val="00844F89"/>
    <w:rsid w:val="008452B4"/>
    <w:rsid w:val="00845311"/>
    <w:rsid w:val="00845C6E"/>
    <w:rsid w:val="0084659E"/>
    <w:rsid w:val="00846616"/>
    <w:rsid w:val="00847092"/>
    <w:rsid w:val="0084727A"/>
    <w:rsid w:val="00850011"/>
    <w:rsid w:val="00850384"/>
    <w:rsid w:val="008507CF"/>
    <w:rsid w:val="00850FFA"/>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5D87"/>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0914"/>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5A5D"/>
    <w:rsid w:val="0088603D"/>
    <w:rsid w:val="008860E8"/>
    <w:rsid w:val="008866D5"/>
    <w:rsid w:val="00886DAB"/>
    <w:rsid w:val="00886DE7"/>
    <w:rsid w:val="0088752F"/>
    <w:rsid w:val="00887E02"/>
    <w:rsid w:val="0089066A"/>
    <w:rsid w:val="00890B97"/>
    <w:rsid w:val="00890FEC"/>
    <w:rsid w:val="0089176C"/>
    <w:rsid w:val="00891785"/>
    <w:rsid w:val="0089180E"/>
    <w:rsid w:val="00891810"/>
    <w:rsid w:val="00891AE7"/>
    <w:rsid w:val="00892721"/>
    <w:rsid w:val="0089291C"/>
    <w:rsid w:val="008940CA"/>
    <w:rsid w:val="0089466D"/>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224"/>
    <w:rsid w:val="008A6DF6"/>
    <w:rsid w:val="008A7035"/>
    <w:rsid w:val="008A7451"/>
    <w:rsid w:val="008A7B7C"/>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535"/>
    <w:rsid w:val="008B55E8"/>
    <w:rsid w:val="008B597F"/>
    <w:rsid w:val="008B5C04"/>
    <w:rsid w:val="008B66A3"/>
    <w:rsid w:val="008B6ABD"/>
    <w:rsid w:val="008B6E03"/>
    <w:rsid w:val="008B749F"/>
    <w:rsid w:val="008C0120"/>
    <w:rsid w:val="008C070C"/>
    <w:rsid w:val="008C0FB9"/>
    <w:rsid w:val="008C12F6"/>
    <w:rsid w:val="008C1AC9"/>
    <w:rsid w:val="008C1B76"/>
    <w:rsid w:val="008C1E99"/>
    <w:rsid w:val="008C245D"/>
    <w:rsid w:val="008C3053"/>
    <w:rsid w:val="008C30AE"/>
    <w:rsid w:val="008C3128"/>
    <w:rsid w:val="008C3A5A"/>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43A"/>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15D"/>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628E"/>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906"/>
    <w:rsid w:val="00905C62"/>
    <w:rsid w:val="00905E39"/>
    <w:rsid w:val="0090692C"/>
    <w:rsid w:val="00906A75"/>
    <w:rsid w:val="009071DE"/>
    <w:rsid w:val="00907902"/>
    <w:rsid w:val="00907B94"/>
    <w:rsid w:val="00907FB9"/>
    <w:rsid w:val="00910066"/>
    <w:rsid w:val="009103EF"/>
    <w:rsid w:val="0091146A"/>
    <w:rsid w:val="0091186E"/>
    <w:rsid w:val="009121A1"/>
    <w:rsid w:val="0091231E"/>
    <w:rsid w:val="009123E5"/>
    <w:rsid w:val="009123F9"/>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793"/>
    <w:rsid w:val="00944986"/>
    <w:rsid w:val="00944C51"/>
    <w:rsid w:val="00944F89"/>
    <w:rsid w:val="0094511F"/>
    <w:rsid w:val="00945599"/>
    <w:rsid w:val="00946149"/>
    <w:rsid w:val="00946596"/>
    <w:rsid w:val="009465F3"/>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57A30"/>
    <w:rsid w:val="009606BE"/>
    <w:rsid w:val="00961509"/>
    <w:rsid w:val="009616E2"/>
    <w:rsid w:val="009619C2"/>
    <w:rsid w:val="0096347F"/>
    <w:rsid w:val="0096350D"/>
    <w:rsid w:val="0096519C"/>
    <w:rsid w:val="00965777"/>
    <w:rsid w:val="009658EE"/>
    <w:rsid w:val="0096592F"/>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007"/>
    <w:rsid w:val="009774C9"/>
    <w:rsid w:val="009776B9"/>
    <w:rsid w:val="00977FA5"/>
    <w:rsid w:val="00980C5A"/>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651"/>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0C4"/>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4CA"/>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5ACC"/>
    <w:rsid w:val="009C5EB1"/>
    <w:rsid w:val="009C6340"/>
    <w:rsid w:val="009C6732"/>
    <w:rsid w:val="009C6951"/>
    <w:rsid w:val="009C6E3D"/>
    <w:rsid w:val="009C6F94"/>
    <w:rsid w:val="009C773B"/>
    <w:rsid w:val="009D01D4"/>
    <w:rsid w:val="009D03E9"/>
    <w:rsid w:val="009D05E4"/>
    <w:rsid w:val="009D089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3BC7"/>
    <w:rsid w:val="009E45A9"/>
    <w:rsid w:val="009E4693"/>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3F3B"/>
    <w:rsid w:val="009F45DF"/>
    <w:rsid w:val="009F5AE7"/>
    <w:rsid w:val="009F5FEB"/>
    <w:rsid w:val="009F6B33"/>
    <w:rsid w:val="009F6DCC"/>
    <w:rsid w:val="009F75D1"/>
    <w:rsid w:val="009F7D89"/>
    <w:rsid w:val="00A00443"/>
    <w:rsid w:val="00A0071A"/>
    <w:rsid w:val="00A00880"/>
    <w:rsid w:val="00A01E47"/>
    <w:rsid w:val="00A01ED2"/>
    <w:rsid w:val="00A01F41"/>
    <w:rsid w:val="00A02C0B"/>
    <w:rsid w:val="00A02CFB"/>
    <w:rsid w:val="00A033F8"/>
    <w:rsid w:val="00A03AA8"/>
    <w:rsid w:val="00A03CFD"/>
    <w:rsid w:val="00A03D6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6C"/>
    <w:rsid w:val="00A157E7"/>
    <w:rsid w:val="00A15887"/>
    <w:rsid w:val="00A15FFC"/>
    <w:rsid w:val="00A16474"/>
    <w:rsid w:val="00A172BE"/>
    <w:rsid w:val="00A1786A"/>
    <w:rsid w:val="00A20347"/>
    <w:rsid w:val="00A21244"/>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B3B"/>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5CF"/>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B6D"/>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7D7"/>
    <w:rsid w:val="00A63C52"/>
    <w:rsid w:val="00A640E4"/>
    <w:rsid w:val="00A646CD"/>
    <w:rsid w:val="00A6527A"/>
    <w:rsid w:val="00A65674"/>
    <w:rsid w:val="00A65E8F"/>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5A2"/>
    <w:rsid w:val="00A778EC"/>
    <w:rsid w:val="00A80AAC"/>
    <w:rsid w:val="00A8114B"/>
    <w:rsid w:val="00A811B5"/>
    <w:rsid w:val="00A81730"/>
    <w:rsid w:val="00A81D37"/>
    <w:rsid w:val="00A823CC"/>
    <w:rsid w:val="00A825E3"/>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399"/>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850"/>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4F9C"/>
    <w:rsid w:val="00AD5F09"/>
    <w:rsid w:val="00AD608A"/>
    <w:rsid w:val="00AD629B"/>
    <w:rsid w:val="00AD6917"/>
    <w:rsid w:val="00AD6D7B"/>
    <w:rsid w:val="00AD6DB4"/>
    <w:rsid w:val="00AD72C3"/>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B9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A"/>
    <w:rsid w:val="00AF369F"/>
    <w:rsid w:val="00AF3B0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50"/>
    <w:rsid w:val="00B07968"/>
    <w:rsid w:val="00B07F6F"/>
    <w:rsid w:val="00B10563"/>
    <w:rsid w:val="00B105CB"/>
    <w:rsid w:val="00B112FF"/>
    <w:rsid w:val="00B114AD"/>
    <w:rsid w:val="00B11EE3"/>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2A6B"/>
    <w:rsid w:val="00B234D6"/>
    <w:rsid w:val="00B23972"/>
    <w:rsid w:val="00B23980"/>
    <w:rsid w:val="00B24F5D"/>
    <w:rsid w:val="00B26020"/>
    <w:rsid w:val="00B260F5"/>
    <w:rsid w:val="00B26BEF"/>
    <w:rsid w:val="00B26C94"/>
    <w:rsid w:val="00B273C0"/>
    <w:rsid w:val="00B279CD"/>
    <w:rsid w:val="00B301C5"/>
    <w:rsid w:val="00B303DC"/>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2447"/>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014"/>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01E"/>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5F8D"/>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87D17"/>
    <w:rsid w:val="00B901CD"/>
    <w:rsid w:val="00B90570"/>
    <w:rsid w:val="00B91BAD"/>
    <w:rsid w:val="00B92357"/>
    <w:rsid w:val="00B9242E"/>
    <w:rsid w:val="00B92496"/>
    <w:rsid w:val="00B92D84"/>
    <w:rsid w:val="00B93108"/>
    <w:rsid w:val="00B9358D"/>
    <w:rsid w:val="00B9378B"/>
    <w:rsid w:val="00B93B26"/>
    <w:rsid w:val="00B9419A"/>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312"/>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1D7"/>
    <w:rsid w:val="00BB6271"/>
    <w:rsid w:val="00BB649C"/>
    <w:rsid w:val="00BB6663"/>
    <w:rsid w:val="00BB6A0B"/>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6A05"/>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06F"/>
    <w:rsid w:val="00BE619B"/>
    <w:rsid w:val="00BE6413"/>
    <w:rsid w:val="00BE646A"/>
    <w:rsid w:val="00BE6579"/>
    <w:rsid w:val="00BE6681"/>
    <w:rsid w:val="00BE6746"/>
    <w:rsid w:val="00BE6786"/>
    <w:rsid w:val="00BE6EA9"/>
    <w:rsid w:val="00BE719D"/>
    <w:rsid w:val="00BE728C"/>
    <w:rsid w:val="00BE7397"/>
    <w:rsid w:val="00BE7D0B"/>
    <w:rsid w:val="00BF018B"/>
    <w:rsid w:val="00BF0716"/>
    <w:rsid w:val="00BF1440"/>
    <w:rsid w:val="00BF18D2"/>
    <w:rsid w:val="00BF196E"/>
    <w:rsid w:val="00BF1B0E"/>
    <w:rsid w:val="00BF25DE"/>
    <w:rsid w:val="00BF2CFD"/>
    <w:rsid w:val="00BF3377"/>
    <w:rsid w:val="00BF3468"/>
    <w:rsid w:val="00BF3BBC"/>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36EA"/>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004"/>
    <w:rsid w:val="00C12231"/>
    <w:rsid w:val="00C12361"/>
    <w:rsid w:val="00C1288D"/>
    <w:rsid w:val="00C12B67"/>
    <w:rsid w:val="00C12C80"/>
    <w:rsid w:val="00C130EC"/>
    <w:rsid w:val="00C13604"/>
    <w:rsid w:val="00C13CE3"/>
    <w:rsid w:val="00C13DF8"/>
    <w:rsid w:val="00C15038"/>
    <w:rsid w:val="00C15219"/>
    <w:rsid w:val="00C159EE"/>
    <w:rsid w:val="00C15CB7"/>
    <w:rsid w:val="00C15E68"/>
    <w:rsid w:val="00C16CDA"/>
    <w:rsid w:val="00C16E89"/>
    <w:rsid w:val="00C172AB"/>
    <w:rsid w:val="00C17AB8"/>
    <w:rsid w:val="00C17B03"/>
    <w:rsid w:val="00C17C4F"/>
    <w:rsid w:val="00C20373"/>
    <w:rsid w:val="00C20666"/>
    <w:rsid w:val="00C209C0"/>
    <w:rsid w:val="00C20D09"/>
    <w:rsid w:val="00C21113"/>
    <w:rsid w:val="00C21738"/>
    <w:rsid w:val="00C21E41"/>
    <w:rsid w:val="00C22851"/>
    <w:rsid w:val="00C22972"/>
    <w:rsid w:val="00C229BC"/>
    <w:rsid w:val="00C22F1E"/>
    <w:rsid w:val="00C23B2A"/>
    <w:rsid w:val="00C24359"/>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1BD8"/>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25D"/>
    <w:rsid w:val="00C557BA"/>
    <w:rsid w:val="00C564CD"/>
    <w:rsid w:val="00C5719D"/>
    <w:rsid w:val="00C5744C"/>
    <w:rsid w:val="00C57B99"/>
    <w:rsid w:val="00C57BAF"/>
    <w:rsid w:val="00C60337"/>
    <w:rsid w:val="00C60927"/>
    <w:rsid w:val="00C614E7"/>
    <w:rsid w:val="00C614F3"/>
    <w:rsid w:val="00C62848"/>
    <w:rsid w:val="00C62A59"/>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81F"/>
    <w:rsid w:val="00C66C0B"/>
    <w:rsid w:val="00C66E38"/>
    <w:rsid w:val="00C703D7"/>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919"/>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9D1"/>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16CA"/>
    <w:rsid w:val="00CA1C89"/>
    <w:rsid w:val="00CA2651"/>
    <w:rsid w:val="00CA2786"/>
    <w:rsid w:val="00CA3759"/>
    <w:rsid w:val="00CA3D31"/>
    <w:rsid w:val="00CA3EB3"/>
    <w:rsid w:val="00CA40F6"/>
    <w:rsid w:val="00CA4C6B"/>
    <w:rsid w:val="00CA4D38"/>
    <w:rsid w:val="00CA509E"/>
    <w:rsid w:val="00CA53FB"/>
    <w:rsid w:val="00CA60D0"/>
    <w:rsid w:val="00CA6404"/>
    <w:rsid w:val="00CA6B78"/>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2D9"/>
    <w:rsid w:val="00CB43D4"/>
    <w:rsid w:val="00CB4443"/>
    <w:rsid w:val="00CB4788"/>
    <w:rsid w:val="00CB4A6B"/>
    <w:rsid w:val="00CB4CE5"/>
    <w:rsid w:val="00CB5258"/>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1B5"/>
    <w:rsid w:val="00CE35B2"/>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1FCD"/>
    <w:rsid w:val="00CF2D69"/>
    <w:rsid w:val="00CF3296"/>
    <w:rsid w:val="00CF32E6"/>
    <w:rsid w:val="00CF347B"/>
    <w:rsid w:val="00CF3910"/>
    <w:rsid w:val="00CF395D"/>
    <w:rsid w:val="00CF4104"/>
    <w:rsid w:val="00CF4D41"/>
    <w:rsid w:val="00CF560D"/>
    <w:rsid w:val="00CF58EF"/>
    <w:rsid w:val="00CF5C18"/>
    <w:rsid w:val="00CF6908"/>
    <w:rsid w:val="00CF69B2"/>
    <w:rsid w:val="00CF7135"/>
    <w:rsid w:val="00CF7FFC"/>
    <w:rsid w:val="00D004EF"/>
    <w:rsid w:val="00D012C3"/>
    <w:rsid w:val="00D019F1"/>
    <w:rsid w:val="00D023EB"/>
    <w:rsid w:val="00D02A2D"/>
    <w:rsid w:val="00D02B5B"/>
    <w:rsid w:val="00D0302B"/>
    <w:rsid w:val="00D03201"/>
    <w:rsid w:val="00D046B0"/>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C7"/>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5D92"/>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36"/>
    <w:rsid w:val="00D55C79"/>
    <w:rsid w:val="00D565F2"/>
    <w:rsid w:val="00D565F4"/>
    <w:rsid w:val="00D56A1B"/>
    <w:rsid w:val="00D56BBD"/>
    <w:rsid w:val="00D56E54"/>
    <w:rsid w:val="00D57D6E"/>
    <w:rsid w:val="00D60347"/>
    <w:rsid w:val="00D608A0"/>
    <w:rsid w:val="00D61048"/>
    <w:rsid w:val="00D613E8"/>
    <w:rsid w:val="00D618AE"/>
    <w:rsid w:val="00D61939"/>
    <w:rsid w:val="00D619A8"/>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C3"/>
    <w:rsid w:val="00D845DE"/>
    <w:rsid w:val="00D84904"/>
    <w:rsid w:val="00D84C42"/>
    <w:rsid w:val="00D84D5F"/>
    <w:rsid w:val="00D8508C"/>
    <w:rsid w:val="00D8533F"/>
    <w:rsid w:val="00D85445"/>
    <w:rsid w:val="00D85593"/>
    <w:rsid w:val="00D858B6"/>
    <w:rsid w:val="00D85FDA"/>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3941"/>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081"/>
    <w:rsid w:val="00DC4112"/>
    <w:rsid w:val="00DC4585"/>
    <w:rsid w:val="00DC5592"/>
    <w:rsid w:val="00DC5E92"/>
    <w:rsid w:val="00DC66F8"/>
    <w:rsid w:val="00DC6D99"/>
    <w:rsid w:val="00DC703C"/>
    <w:rsid w:val="00DC72C6"/>
    <w:rsid w:val="00DC783F"/>
    <w:rsid w:val="00DC7CDF"/>
    <w:rsid w:val="00DC7D20"/>
    <w:rsid w:val="00DD001D"/>
    <w:rsid w:val="00DD0137"/>
    <w:rsid w:val="00DD04D9"/>
    <w:rsid w:val="00DD04DD"/>
    <w:rsid w:val="00DD06FF"/>
    <w:rsid w:val="00DD092B"/>
    <w:rsid w:val="00DD0ED0"/>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2EFA"/>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58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7A"/>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0E74"/>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195"/>
    <w:rsid w:val="00E526D8"/>
    <w:rsid w:val="00E52867"/>
    <w:rsid w:val="00E532BF"/>
    <w:rsid w:val="00E53948"/>
    <w:rsid w:val="00E53A06"/>
    <w:rsid w:val="00E53AC9"/>
    <w:rsid w:val="00E53C1F"/>
    <w:rsid w:val="00E53F8E"/>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586"/>
    <w:rsid w:val="00E73A18"/>
    <w:rsid w:val="00E73F98"/>
    <w:rsid w:val="00E74920"/>
    <w:rsid w:val="00E74A05"/>
    <w:rsid w:val="00E74A85"/>
    <w:rsid w:val="00E74CED"/>
    <w:rsid w:val="00E75053"/>
    <w:rsid w:val="00E75532"/>
    <w:rsid w:val="00E758FF"/>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4B26"/>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6AB"/>
    <w:rsid w:val="00E91AC0"/>
    <w:rsid w:val="00E922D6"/>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0B9"/>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690"/>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818"/>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04A"/>
    <w:rsid w:val="00F47185"/>
    <w:rsid w:val="00F474BA"/>
    <w:rsid w:val="00F47CAC"/>
    <w:rsid w:val="00F50B87"/>
    <w:rsid w:val="00F518DD"/>
    <w:rsid w:val="00F52150"/>
    <w:rsid w:val="00F521E8"/>
    <w:rsid w:val="00F522AB"/>
    <w:rsid w:val="00F5268E"/>
    <w:rsid w:val="00F52E8B"/>
    <w:rsid w:val="00F53A07"/>
    <w:rsid w:val="00F547A9"/>
    <w:rsid w:val="00F550D1"/>
    <w:rsid w:val="00F553FD"/>
    <w:rsid w:val="00F5571B"/>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812"/>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6D2"/>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9C"/>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13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3D00"/>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cs-CZ" w:eastAsia="cs-CZ" w:bidi="cs-CZ"/>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02616F"/>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aka.ms/BAA"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fontTable" Target="fontTable.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s://servicetrust.microsoft.com/" TargetMode="External"/><Relationship Id="rId33" Type="http://schemas.openxmlformats.org/officeDocument/2006/relationships/footer" Target="footer16.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2.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docs.microsoft.com" TargetMode="External"/><Relationship Id="rId32" Type="http://schemas.openxmlformats.org/officeDocument/2006/relationships/footer" Target="footer15.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1.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4.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hyperlink" Target="http://go.microsoft.com/?linkid=9846224" TargetMode="External"/><Relationship Id="rId30" Type="http://schemas.openxmlformats.org/officeDocument/2006/relationships/footer" Target="footer13.xml"/><Relationship Id="rId35" Type="http://schemas.openxmlformats.org/officeDocument/2006/relationships/theme" Target="theme/theme1.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4BF9D859-B129-4FE0-A528-801BC54F82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3E2008C-A7B7-4278-8B97-70CE306F3464}">
  <ds:schemaRefs>
    <ds:schemaRef ds:uri="http://schemas.microsoft.com/sharepoint/v3/contenttype/forms"/>
  </ds:schemaRefs>
</ds:datastoreItem>
</file>

<file path=customXml/itemProps4.xml><?xml version="1.0" encoding="utf-8"?>
<ds:datastoreItem xmlns:ds="http://schemas.openxmlformats.org/officeDocument/2006/customXml" ds:itemID="{D6BAC321-D7AB-4D35-90F7-DA1ED33B6A3B}">
  <ds:schemaRefs>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www.w3.org/XML/1998/namespace"/>
    <ds:schemaRef ds:uri="230e9df3-be65-4c73-a93b-d1236ebd677e"/>
    <ds:schemaRef ds:uri="http://purl.org/dc/elements/1.1/"/>
    <ds:schemaRef ds:uri="46c117c8-efaa-4cbc-ab65-8fb13803fb07"/>
    <ds:schemaRef ds:uri="http://purl.org/dc/dcmitype/"/>
    <ds:schemaRef ds:uri="eebf34e1-3ce1-444e-acc4-010185dd52a4"/>
    <ds:schemaRef ds:uri="http://schemas.microsoft.com/sharepoint/v3"/>
    <ds:schemaRef ds:uri="http://schemas.microsoft.com/office/2006/metadata/properties"/>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21</Pages>
  <Words>12447</Words>
  <Characters>70952</Characters>
  <Application>Microsoft Office Word</Application>
  <DocSecurity>8</DocSecurity>
  <Lines>591</Lines>
  <Paragraphs>166</Paragraphs>
  <ScaleCrop>false</ScaleCrop>
  <Company/>
  <LinksUpToDate>false</LinksUpToDate>
  <CharactersWithSpaces>83233</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2024-01-05T21:41:00Z</dcterms:created>
  <dcterms:modified xsi:type="dcterms:W3CDTF">2024-01-05T21:41:00Z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