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21D7C1C" w14:textId="77777777" w:rsidR="00F54644" w:rsidRPr="00B64EAD" w:rsidRDefault="00993D40" w:rsidP="00F54644">
      <w:pPr>
        <w:pStyle w:val="ProductList-Body"/>
        <w:shd w:val="clear" w:color="auto" w:fill="00188F"/>
        <w:ind w:right="8640"/>
        <w:rPr>
          <w:rFonts w:asciiTheme="majorHAnsi" w:hAnsiTheme="majorHAnsi"/>
          <w:color w:val="FFFFFF" w:themeColor="background1"/>
          <w:sz w:val="6"/>
          <w:szCs w:val="6"/>
        </w:rPr>
      </w:pPr>
      <w:r>
        <w:rPr>
          <w:rFonts w:asciiTheme="majorHAnsi" w:hAnsiTheme="majorHAnsi"/>
          <w:color w:val="FFFFFF" w:themeColor="background1"/>
          <w:sz w:val="6"/>
          <w:szCs w:val="6"/>
        </w:rPr>
        <w:t xml:space="preserve"> </w:t>
      </w:r>
    </w:p>
    <w:p w14:paraId="544830BE" w14:textId="402EFB8A" w:rsidR="00993D40" w:rsidRPr="00FC77AC" w:rsidRDefault="00993D40" w:rsidP="00F54644">
      <w:pPr>
        <w:pStyle w:val="ProductList-Body"/>
        <w:shd w:val="clear" w:color="auto" w:fill="00188F"/>
        <w:spacing w:after="900"/>
        <w:ind w:right="8640"/>
      </w:pPr>
      <w:r>
        <w:rPr>
          <w:rFonts w:asciiTheme="majorHAnsi" w:hAnsiTheme="majorHAnsi"/>
          <w:color w:val="FFFFFF" w:themeColor="background1"/>
          <w:sz w:val="32"/>
          <w:szCs w:val="32"/>
        </w:rPr>
        <w:tab/>
      </w:r>
      <w:bookmarkEnd w:id="0"/>
      <w:r>
        <w:rPr>
          <w:rFonts w:asciiTheme="majorHAnsi" w:hAnsiTheme="majorHAnsi"/>
          <w:color w:val="FFFFFF" w:themeColor="background1"/>
          <w:sz w:val="32"/>
          <w:szCs w:val="32"/>
        </w:rPr>
        <w:t>Volyymikäyttöo</w:t>
      </w:r>
      <w:r w:rsidR="005845C2">
        <w:rPr>
          <w:rFonts w:asciiTheme="majorHAnsi" w:hAnsiTheme="majorHAnsi"/>
          <w:color w:val="FFFFFF" w:themeColor="background1"/>
          <w:sz w:val="32"/>
          <w:szCs w:val="32"/>
        </w:rPr>
        <w:tab/>
      </w:r>
      <w:r>
        <w:rPr>
          <w:rFonts w:asciiTheme="majorHAnsi" w:hAnsiTheme="majorHAnsi"/>
          <w:color w:val="FFFFFF" w:themeColor="background1"/>
          <w:sz w:val="32"/>
          <w:szCs w:val="32"/>
        </w:rPr>
        <w:t>ikeus</w:t>
      </w:r>
    </w:p>
    <w:p w14:paraId="7082D943" w14:textId="77777777" w:rsidR="00993D40" w:rsidRPr="00FC77AC" w:rsidRDefault="00993D40" w:rsidP="00993D40">
      <w:pPr>
        <w:pStyle w:val="ProductList-Body"/>
        <w:shd w:val="clear" w:color="auto" w:fill="00188F"/>
        <w:ind w:right="8640"/>
      </w:pPr>
    </w:p>
    <w:p w14:paraId="64173365" w14:textId="77777777" w:rsidR="00F54644" w:rsidRPr="00B64EAD" w:rsidRDefault="00F54644" w:rsidP="00F54644">
      <w:pPr>
        <w:pStyle w:val="ProductList-Body"/>
        <w:shd w:val="clear" w:color="auto" w:fill="0072C6"/>
        <w:ind w:right="1800"/>
        <w:rPr>
          <w:rFonts w:asciiTheme="majorHAnsi" w:hAnsiTheme="majorHAnsi"/>
          <w:color w:val="FFFFFF" w:themeColor="background1"/>
          <w:sz w:val="72"/>
          <w:szCs w:val="72"/>
        </w:rPr>
      </w:pPr>
    </w:p>
    <w:p w14:paraId="691B98E2" w14:textId="77777777" w:rsidR="00F54644" w:rsidRPr="00B64EAD" w:rsidRDefault="00F54644" w:rsidP="00F54644">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6325DBB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Microsoft Products and Services Tietojenkäsittelysopimus</w:t>
      </w:r>
    </w:p>
    <w:p w14:paraId="45BE4558" w14:textId="74BBC568" w:rsidR="00993D40" w:rsidRPr="00FC77AC" w:rsidRDefault="00E543B7"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Viimeksi päivitetty </w:t>
      </w:r>
      <w:r w:rsidR="00ED7244">
        <w:rPr>
          <w:rFonts w:ascii="Calibri Light" w:eastAsia="Calibri" w:hAnsi="Calibri Light" w:cs="Arial"/>
          <w:color w:val="FFFFFF"/>
          <w:sz w:val="48"/>
          <w:szCs w:val="48"/>
        </w:rPr>
        <w:t>2. tammikuuta 2024</w:t>
      </w:r>
    </w:p>
    <w:p w14:paraId="57C62CE4" w14:textId="77777777" w:rsidR="00F54644" w:rsidRDefault="00F54644" w:rsidP="00F54644">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rPr>
      </w:pPr>
    </w:p>
    <w:p w14:paraId="11071157" w14:textId="77777777" w:rsidR="00F54644" w:rsidRPr="00F80A49" w:rsidRDefault="00F54644" w:rsidP="00F54644">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6E2C05">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6E2C05">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Sisällysluettelo</w:t>
      </w:r>
    </w:p>
    <w:bookmarkEnd w:id="1"/>
    <w:p w14:paraId="0E7168AA" w14:textId="4733D201" w:rsidR="00CE441B"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3502" w:history="1">
        <w:r w:rsidR="00CE441B" w:rsidRPr="0072547E">
          <w:rPr>
            <w:rStyle w:val="Hyperlink"/>
            <w:noProof/>
          </w:rPr>
          <w:t>Johdanto</w:t>
        </w:r>
        <w:r w:rsidR="00CE441B">
          <w:rPr>
            <w:noProof/>
            <w:webHidden/>
          </w:rPr>
          <w:tab/>
        </w:r>
        <w:r w:rsidR="00CE441B">
          <w:rPr>
            <w:noProof/>
            <w:webHidden/>
          </w:rPr>
          <w:fldChar w:fldCharType="begin"/>
        </w:r>
        <w:r w:rsidR="00CE441B">
          <w:rPr>
            <w:noProof/>
            <w:webHidden/>
          </w:rPr>
          <w:instrText xml:space="preserve"> PAGEREF _Toc155363502 \h </w:instrText>
        </w:r>
        <w:r w:rsidR="00CE441B">
          <w:rPr>
            <w:noProof/>
            <w:webHidden/>
          </w:rPr>
        </w:r>
        <w:r w:rsidR="00CE441B">
          <w:rPr>
            <w:noProof/>
            <w:webHidden/>
          </w:rPr>
          <w:fldChar w:fldCharType="separate"/>
        </w:r>
        <w:r w:rsidR="00CE441B">
          <w:rPr>
            <w:noProof/>
            <w:webHidden/>
          </w:rPr>
          <w:t>3</w:t>
        </w:r>
        <w:r w:rsidR="00CE441B">
          <w:rPr>
            <w:noProof/>
            <w:webHidden/>
          </w:rPr>
          <w:fldChar w:fldCharType="end"/>
        </w:r>
      </w:hyperlink>
    </w:p>
    <w:p w14:paraId="2FC8F815" w14:textId="7A8148AA"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03" w:history="1">
        <w:r w:rsidR="00CE441B" w:rsidRPr="0072547E">
          <w:rPr>
            <w:rStyle w:val="Hyperlink"/>
            <w:noProof/>
          </w:rPr>
          <w:t>Soveltuvat Tietojenkäsittelysopimuksen ehdot ja päivitykset</w:t>
        </w:r>
        <w:r w:rsidR="00CE441B">
          <w:rPr>
            <w:noProof/>
            <w:webHidden/>
          </w:rPr>
          <w:tab/>
        </w:r>
        <w:r w:rsidR="00CE441B">
          <w:rPr>
            <w:noProof/>
            <w:webHidden/>
          </w:rPr>
          <w:fldChar w:fldCharType="begin"/>
        </w:r>
        <w:r w:rsidR="00CE441B">
          <w:rPr>
            <w:noProof/>
            <w:webHidden/>
          </w:rPr>
          <w:instrText xml:space="preserve"> PAGEREF _Toc155363503 \h </w:instrText>
        </w:r>
        <w:r w:rsidR="00CE441B">
          <w:rPr>
            <w:noProof/>
            <w:webHidden/>
          </w:rPr>
        </w:r>
        <w:r w:rsidR="00CE441B">
          <w:rPr>
            <w:noProof/>
            <w:webHidden/>
          </w:rPr>
          <w:fldChar w:fldCharType="separate"/>
        </w:r>
        <w:r w:rsidR="00CE441B">
          <w:rPr>
            <w:noProof/>
            <w:webHidden/>
          </w:rPr>
          <w:t>3</w:t>
        </w:r>
        <w:r w:rsidR="00CE441B">
          <w:rPr>
            <w:noProof/>
            <w:webHidden/>
          </w:rPr>
          <w:fldChar w:fldCharType="end"/>
        </w:r>
      </w:hyperlink>
    </w:p>
    <w:p w14:paraId="4BE20B8E" w14:textId="43D7288F"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04" w:history="1">
        <w:r w:rsidR="00CE441B" w:rsidRPr="0072547E">
          <w:rPr>
            <w:rStyle w:val="Hyperlink"/>
            <w:noProof/>
          </w:rPr>
          <w:t>Sähköiset ilmoitukset</w:t>
        </w:r>
        <w:r w:rsidR="00CE441B">
          <w:rPr>
            <w:noProof/>
            <w:webHidden/>
          </w:rPr>
          <w:tab/>
        </w:r>
        <w:r w:rsidR="00CE441B">
          <w:rPr>
            <w:noProof/>
            <w:webHidden/>
          </w:rPr>
          <w:fldChar w:fldCharType="begin"/>
        </w:r>
        <w:r w:rsidR="00CE441B">
          <w:rPr>
            <w:noProof/>
            <w:webHidden/>
          </w:rPr>
          <w:instrText xml:space="preserve"> PAGEREF _Toc155363504 \h </w:instrText>
        </w:r>
        <w:r w:rsidR="00CE441B">
          <w:rPr>
            <w:noProof/>
            <w:webHidden/>
          </w:rPr>
        </w:r>
        <w:r w:rsidR="00CE441B">
          <w:rPr>
            <w:noProof/>
            <w:webHidden/>
          </w:rPr>
          <w:fldChar w:fldCharType="separate"/>
        </w:r>
        <w:r w:rsidR="00CE441B">
          <w:rPr>
            <w:noProof/>
            <w:webHidden/>
          </w:rPr>
          <w:t>3</w:t>
        </w:r>
        <w:r w:rsidR="00CE441B">
          <w:rPr>
            <w:noProof/>
            <w:webHidden/>
          </w:rPr>
          <w:fldChar w:fldCharType="end"/>
        </w:r>
      </w:hyperlink>
    </w:p>
    <w:p w14:paraId="39E21CD4" w14:textId="15F56272"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05" w:history="1">
        <w:r w:rsidR="00CE441B" w:rsidRPr="0072547E">
          <w:rPr>
            <w:rStyle w:val="Hyperlink"/>
            <w:noProof/>
          </w:rPr>
          <w:t>Aikaisemmat versiot</w:t>
        </w:r>
        <w:r w:rsidR="00CE441B">
          <w:rPr>
            <w:noProof/>
            <w:webHidden/>
          </w:rPr>
          <w:tab/>
        </w:r>
        <w:r w:rsidR="00CE441B">
          <w:rPr>
            <w:noProof/>
            <w:webHidden/>
          </w:rPr>
          <w:fldChar w:fldCharType="begin"/>
        </w:r>
        <w:r w:rsidR="00CE441B">
          <w:rPr>
            <w:noProof/>
            <w:webHidden/>
          </w:rPr>
          <w:instrText xml:space="preserve"> PAGEREF _Toc155363505 \h </w:instrText>
        </w:r>
        <w:r w:rsidR="00CE441B">
          <w:rPr>
            <w:noProof/>
            <w:webHidden/>
          </w:rPr>
        </w:r>
        <w:r w:rsidR="00CE441B">
          <w:rPr>
            <w:noProof/>
            <w:webHidden/>
          </w:rPr>
          <w:fldChar w:fldCharType="separate"/>
        </w:r>
        <w:r w:rsidR="00CE441B">
          <w:rPr>
            <w:noProof/>
            <w:webHidden/>
          </w:rPr>
          <w:t>3</w:t>
        </w:r>
        <w:r w:rsidR="00CE441B">
          <w:rPr>
            <w:noProof/>
            <w:webHidden/>
          </w:rPr>
          <w:fldChar w:fldCharType="end"/>
        </w:r>
      </w:hyperlink>
    </w:p>
    <w:p w14:paraId="3278CD7A" w14:textId="612832D8"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06" w:history="1">
        <w:r w:rsidR="00CE441B" w:rsidRPr="0072547E">
          <w:rPr>
            <w:rStyle w:val="Hyperlink"/>
            <w:noProof/>
          </w:rPr>
          <w:t>Määritelmät</w:t>
        </w:r>
        <w:r w:rsidR="00CE441B">
          <w:rPr>
            <w:noProof/>
            <w:webHidden/>
          </w:rPr>
          <w:tab/>
        </w:r>
        <w:r w:rsidR="00CE441B">
          <w:rPr>
            <w:noProof/>
            <w:webHidden/>
          </w:rPr>
          <w:fldChar w:fldCharType="begin"/>
        </w:r>
        <w:r w:rsidR="00CE441B">
          <w:rPr>
            <w:noProof/>
            <w:webHidden/>
          </w:rPr>
          <w:instrText xml:space="preserve"> PAGEREF _Toc155363506 \h </w:instrText>
        </w:r>
        <w:r w:rsidR="00CE441B">
          <w:rPr>
            <w:noProof/>
            <w:webHidden/>
          </w:rPr>
        </w:r>
        <w:r w:rsidR="00CE441B">
          <w:rPr>
            <w:noProof/>
            <w:webHidden/>
          </w:rPr>
          <w:fldChar w:fldCharType="separate"/>
        </w:r>
        <w:r w:rsidR="00CE441B">
          <w:rPr>
            <w:noProof/>
            <w:webHidden/>
          </w:rPr>
          <w:t>4</w:t>
        </w:r>
        <w:r w:rsidR="00CE441B">
          <w:rPr>
            <w:noProof/>
            <w:webHidden/>
          </w:rPr>
          <w:fldChar w:fldCharType="end"/>
        </w:r>
      </w:hyperlink>
    </w:p>
    <w:p w14:paraId="5F6FA0B4" w14:textId="386BA4BB"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07" w:history="1">
        <w:r w:rsidR="00CE441B" w:rsidRPr="0072547E">
          <w:rPr>
            <w:rStyle w:val="Hyperlink"/>
            <w:noProof/>
          </w:rPr>
          <w:t>Yleiset ehdot</w:t>
        </w:r>
        <w:r w:rsidR="00CE441B">
          <w:rPr>
            <w:noProof/>
            <w:webHidden/>
          </w:rPr>
          <w:tab/>
        </w:r>
        <w:r w:rsidR="00CE441B">
          <w:rPr>
            <w:noProof/>
            <w:webHidden/>
          </w:rPr>
          <w:fldChar w:fldCharType="begin"/>
        </w:r>
        <w:r w:rsidR="00CE441B">
          <w:rPr>
            <w:noProof/>
            <w:webHidden/>
          </w:rPr>
          <w:instrText xml:space="preserve"> PAGEREF _Toc155363507 \h </w:instrText>
        </w:r>
        <w:r w:rsidR="00CE441B">
          <w:rPr>
            <w:noProof/>
            <w:webHidden/>
          </w:rPr>
        </w:r>
        <w:r w:rsidR="00CE441B">
          <w:rPr>
            <w:noProof/>
            <w:webHidden/>
          </w:rPr>
          <w:fldChar w:fldCharType="separate"/>
        </w:r>
        <w:r w:rsidR="00CE441B">
          <w:rPr>
            <w:noProof/>
            <w:webHidden/>
          </w:rPr>
          <w:t>5</w:t>
        </w:r>
        <w:r w:rsidR="00CE441B">
          <w:rPr>
            <w:noProof/>
            <w:webHidden/>
          </w:rPr>
          <w:fldChar w:fldCharType="end"/>
        </w:r>
      </w:hyperlink>
    </w:p>
    <w:p w14:paraId="5874FBFF" w14:textId="790AB63E"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08" w:history="1">
        <w:r w:rsidR="00CE441B" w:rsidRPr="0072547E">
          <w:rPr>
            <w:rStyle w:val="Hyperlink"/>
            <w:noProof/>
          </w:rPr>
          <w:t>Lain noudattaminen</w:t>
        </w:r>
        <w:r w:rsidR="00CE441B">
          <w:rPr>
            <w:noProof/>
            <w:webHidden/>
          </w:rPr>
          <w:tab/>
        </w:r>
        <w:r w:rsidR="00CE441B">
          <w:rPr>
            <w:noProof/>
            <w:webHidden/>
          </w:rPr>
          <w:fldChar w:fldCharType="begin"/>
        </w:r>
        <w:r w:rsidR="00CE441B">
          <w:rPr>
            <w:noProof/>
            <w:webHidden/>
          </w:rPr>
          <w:instrText xml:space="preserve"> PAGEREF _Toc155363508 \h </w:instrText>
        </w:r>
        <w:r w:rsidR="00CE441B">
          <w:rPr>
            <w:noProof/>
            <w:webHidden/>
          </w:rPr>
        </w:r>
        <w:r w:rsidR="00CE441B">
          <w:rPr>
            <w:noProof/>
            <w:webHidden/>
          </w:rPr>
          <w:fldChar w:fldCharType="separate"/>
        </w:r>
        <w:r w:rsidR="00CE441B">
          <w:rPr>
            <w:noProof/>
            <w:webHidden/>
          </w:rPr>
          <w:t>5</w:t>
        </w:r>
        <w:r w:rsidR="00CE441B">
          <w:rPr>
            <w:noProof/>
            <w:webHidden/>
          </w:rPr>
          <w:fldChar w:fldCharType="end"/>
        </w:r>
      </w:hyperlink>
    </w:p>
    <w:p w14:paraId="1AF440FA" w14:textId="18055C24"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09" w:history="1">
        <w:r w:rsidR="00CE441B" w:rsidRPr="0072547E">
          <w:rPr>
            <w:rStyle w:val="Hyperlink"/>
            <w:noProof/>
          </w:rPr>
          <w:t>Tietosuojaehdot</w:t>
        </w:r>
        <w:r w:rsidR="00CE441B">
          <w:rPr>
            <w:noProof/>
            <w:webHidden/>
          </w:rPr>
          <w:tab/>
        </w:r>
        <w:r w:rsidR="00CE441B">
          <w:rPr>
            <w:noProof/>
            <w:webHidden/>
          </w:rPr>
          <w:fldChar w:fldCharType="begin"/>
        </w:r>
        <w:r w:rsidR="00CE441B">
          <w:rPr>
            <w:noProof/>
            <w:webHidden/>
          </w:rPr>
          <w:instrText xml:space="preserve"> PAGEREF _Toc155363509 \h </w:instrText>
        </w:r>
        <w:r w:rsidR="00CE441B">
          <w:rPr>
            <w:noProof/>
            <w:webHidden/>
          </w:rPr>
        </w:r>
        <w:r w:rsidR="00CE441B">
          <w:rPr>
            <w:noProof/>
            <w:webHidden/>
          </w:rPr>
          <w:fldChar w:fldCharType="separate"/>
        </w:r>
        <w:r w:rsidR="00CE441B">
          <w:rPr>
            <w:noProof/>
            <w:webHidden/>
          </w:rPr>
          <w:t>5</w:t>
        </w:r>
        <w:r w:rsidR="00CE441B">
          <w:rPr>
            <w:noProof/>
            <w:webHidden/>
          </w:rPr>
          <w:fldChar w:fldCharType="end"/>
        </w:r>
      </w:hyperlink>
    </w:p>
    <w:p w14:paraId="276D7A68" w14:textId="53360691"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0" w:history="1">
        <w:r w:rsidR="00CE441B" w:rsidRPr="0072547E">
          <w:rPr>
            <w:rStyle w:val="Hyperlink"/>
            <w:noProof/>
          </w:rPr>
          <w:t>Laajuus</w:t>
        </w:r>
        <w:r w:rsidR="00CE441B">
          <w:rPr>
            <w:noProof/>
            <w:webHidden/>
          </w:rPr>
          <w:tab/>
        </w:r>
        <w:r w:rsidR="00CE441B">
          <w:rPr>
            <w:noProof/>
            <w:webHidden/>
          </w:rPr>
          <w:fldChar w:fldCharType="begin"/>
        </w:r>
        <w:r w:rsidR="00CE441B">
          <w:rPr>
            <w:noProof/>
            <w:webHidden/>
          </w:rPr>
          <w:instrText xml:space="preserve"> PAGEREF _Toc155363510 \h </w:instrText>
        </w:r>
        <w:r w:rsidR="00CE441B">
          <w:rPr>
            <w:noProof/>
            <w:webHidden/>
          </w:rPr>
        </w:r>
        <w:r w:rsidR="00CE441B">
          <w:rPr>
            <w:noProof/>
            <w:webHidden/>
          </w:rPr>
          <w:fldChar w:fldCharType="separate"/>
        </w:r>
        <w:r w:rsidR="00CE441B">
          <w:rPr>
            <w:noProof/>
            <w:webHidden/>
          </w:rPr>
          <w:t>5</w:t>
        </w:r>
        <w:r w:rsidR="00CE441B">
          <w:rPr>
            <w:noProof/>
            <w:webHidden/>
          </w:rPr>
          <w:fldChar w:fldCharType="end"/>
        </w:r>
      </w:hyperlink>
    </w:p>
    <w:p w14:paraId="2DFDBB7A" w14:textId="66561668"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1" w:history="1">
        <w:r w:rsidR="00CE441B" w:rsidRPr="0072547E">
          <w:rPr>
            <w:rStyle w:val="Hyperlink"/>
            <w:noProof/>
          </w:rPr>
          <w:t>Tietojenkäsittelyn luonne; omistus</w:t>
        </w:r>
        <w:r w:rsidR="00CE441B">
          <w:rPr>
            <w:noProof/>
            <w:webHidden/>
          </w:rPr>
          <w:tab/>
        </w:r>
        <w:r w:rsidR="00CE441B">
          <w:rPr>
            <w:noProof/>
            <w:webHidden/>
          </w:rPr>
          <w:fldChar w:fldCharType="begin"/>
        </w:r>
        <w:r w:rsidR="00CE441B">
          <w:rPr>
            <w:noProof/>
            <w:webHidden/>
          </w:rPr>
          <w:instrText xml:space="preserve"> PAGEREF _Toc155363511 \h </w:instrText>
        </w:r>
        <w:r w:rsidR="00CE441B">
          <w:rPr>
            <w:noProof/>
            <w:webHidden/>
          </w:rPr>
        </w:r>
        <w:r w:rsidR="00CE441B">
          <w:rPr>
            <w:noProof/>
            <w:webHidden/>
          </w:rPr>
          <w:fldChar w:fldCharType="separate"/>
        </w:r>
        <w:r w:rsidR="00CE441B">
          <w:rPr>
            <w:noProof/>
            <w:webHidden/>
          </w:rPr>
          <w:t>5</w:t>
        </w:r>
        <w:r w:rsidR="00CE441B">
          <w:rPr>
            <w:noProof/>
            <w:webHidden/>
          </w:rPr>
          <w:fldChar w:fldCharType="end"/>
        </w:r>
      </w:hyperlink>
    </w:p>
    <w:p w14:paraId="7A0E0D09" w14:textId="75D6B023"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2" w:history="1">
        <w:r w:rsidR="00CE441B" w:rsidRPr="0072547E">
          <w:rPr>
            <w:rStyle w:val="Hyperlink"/>
            <w:noProof/>
          </w:rPr>
          <w:t>Käsiteltyjen tietojen paljastaminen</w:t>
        </w:r>
        <w:r w:rsidR="00CE441B">
          <w:rPr>
            <w:noProof/>
            <w:webHidden/>
          </w:rPr>
          <w:tab/>
        </w:r>
        <w:r w:rsidR="00CE441B">
          <w:rPr>
            <w:noProof/>
            <w:webHidden/>
          </w:rPr>
          <w:fldChar w:fldCharType="begin"/>
        </w:r>
        <w:r w:rsidR="00CE441B">
          <w:rPr>
            <w:noProof/>
            <w:webHidden/>
          </w:rPr>
          <w:instrText xml:space="preserve"> PAGEREF _Toc155363512 \h </w:instrText>
        </w:r>
        <w:r w:rsidR="00CE441B">
          <w:rPr>
            <w:noProof/>
            <w:webHidden/>
          </w:rPr>
        </w:r>
        <w:r w:rsidR="00CE441B">
          <w:rPr>
            <w:noProof/>
            <w:webHidden/>
          </w:rPr>
          <w:fldChar w:fldCharType="separate"/>
        </w:r>
        <w:r w:rsidR="00CE441B">
          <w:rPr>
            <w:noProof/>
            <w:webHidden/>
          </w:rPr>
          <w:t>6</w:t>
        </w:r>
        <w:r w:rsidR="00CE441B">
          <w:rPr>
            <w:noProof/>
            <w:webHidden/>
          </w:rPr>
          <w:fldChar w:fldCharType="end"/>
        </w:r>
      </w:hyperlink>
    </w:p>
    <w:p w14:paraId="08170AAF" w14:textId="07C4051B"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3" w:history="1">
        <w:r w:rsidR="00CE441B" w:rsidRPr="0072547E">
          <w:rPr>
            <w:rStyle w:val="Hyperlink"/>
            <w:noProof/>
          </w:rPr>
          <w:t>Henkilötietojen käsittely</w:t>
        </w:r>
        <w:r w:rsidR="00CE441B">
          <w:rPr>
            <w:noProof/>
            <w:webHidden/>
          </w:rPr>
          <w:tab/>
        </w:r>
        <w:r w:rsidR="00CE441B">
          <w:rPr>
            <w:noProof/>
            <w:webHidden/>
          </w:rPr>
          <w:fldChar w:fldCharType="begin"/>
        </w:r>
        <w:r w:rsidR="00CE441B">
          <w:rPr>
            <w:noProof/>
            <w:webHidden/>
          </w:rPr>
          <w:instrText xml:space="preserve"> PAGEREF _Toc155363513 \h </w:instrText>
        </w:r>
        <w:r w:rsidR="00CE441B">
          <w:rPr>
            <w:noProof/>
            <w:webHidden/>
          </w:rPr>
        </w:r>
        <w:r w:rsidR="00CE441B">
          <w:rPr>
            <w:noProof/>
            <w:webHidden/>
          </w:rPr>
          <w:fldChar w:fldCharType="separate"/>
        </w:r>
        <w:r w:rsidR="00CE441B">
          <w:rPr>
            <w:noProof/>
            <w:webHidden/>
          </w:rPr>
          <w:t>7</w:t>
        </w:r>
        <w:r w:rsidR="00CE441B">
          <w:rPr>
            <w:noProof/>
            <w:webHidden/>
          </w:rPr>
          <w:fldChar w:fldCharType="end"/>
        </w:r>
      </w:hyperlink>
    </w:p>
    <w:p w14:paraId="77018B27" w14:textId="1B1938E1"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4" w:history="1">
        <w:r w:rsidR="00CE441B" w:rsidRPr="0072547E">
          <w:rPr>
            <w:rStyle w:val="Hyperlink"/>
            <w:noProof/>
          </w:rPr>
          <w:t>Tietoturva</w:t>
        </w:r>
        <w:r w:rsidR="00CE441B">
          <w:rPr>
            <w:noProof/>
            <w:webHidden/>
          </w:rPr>
          <w:tab/>
        </w:r>
        <w:r w:rsidR="00CE441B">
          <w:rPr>
            <w:noProof/>
            <w:webHidden/>
          </w:rPr>
          <w:fldChar w:fldCharType="begin"/>
        </w:r>
        <w:r w:rsidR="00CE441B">
          <w:rPr>
            <w:noProof/>
            <w:webHidden/>
          </w:rPr>
          <w:instrText xml:space="preserve"> PAGEREF _Toc155363514 \h </w:instrText>
        </w:r>
        <w:r w:rsidR="00CE441B">
          <w:rPr>
            <w:noProof/>
            <w:webHidden/>
          </w:rPr>
        </w:r>
        <w:r w:rsidR="00CE441B">
          <w:rPr>
            <w:noProof/>
            <w:webHidden/>
          </w:rPr>
          <w:fldChar w:fldCharType="separate"/>
        </w:r>
        <w:r w:rsidR="00CE441B">
          <w:rPr>
            <w:noProof/>
            <w:webHidden/>
          </w:rPr>
          <w:t>8</w:t>
        </w:r>
        <w:r w:rsidR="00CE441B">
          <w:rPr>
            <w:noProof/>
            <w:webHidden/>
          </w:rPr>
          <w:fldChar w:fldCharType="end"/>
        </w:r>
      </w:hyperlink>
    </w:p>
    <w:p w14:paraId="11443E1F" w14:textId="1DA9F758"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5" w:history="1">
        <w:r w:rsidR="00CE441B" w:rsidRPr="0072547E">
          <w:rPr>
            <w:rStyle w:val="Hyperlink"/>
            <w:noProof/>
          </w:rPr>
          <w:t>Turvallisuusongelmailmoitus</w:t>
        </w:r>
        <w:r w:rsidR="00CE441B">
          <w:rPr>
            <w:noProof/>
            <w:webHidden/>
          </w:rPr>
          <w:tab/>
        </w:r>
        <w:r w:rsidR="00CE441B">
          <w:rPr>
            <w:noProof/>
            <w:webHidden/>
          </w:rPr>
          <w:fldChar w:fldCharType="begin"/>
        </w:r>
        <w:r w:rsidR="00CE441B">
          <w:rPr>
            <w:noProof/>
            <w:webHidden/>
          </w:rPr>
          <w:instrText xml:space="preserve"> PAGEREF _Toc155363515 \h </w:instrText>
        </w:r>
        <w:r w:rsidR="00CE441B">
          <w:rPr>
            <w:noProof/>
            <w:webHidden/>
          </w:rPr>
        </w:r>
        <w:r w:rsidR="00CE441B">
          <w:rPr>
            <w:noProof/>
            <w:webHidden/>
          </w:rPr>
          <w:fldChar w:fldCharType="separate"/>
        </w:r>
        <w:r w:rsidR="00CE441B">
          <w:rPr>
            <w:noProof/>
            <w:webHidden/>
          </w:rPr>
          <w:t>9</w:t>
        </w:r>
        <w:r w:rsidR="00CE441B">
          <w:rPr>
            <w:noProof/>
            <w:webHidden/>
          </w:rPr>
          <w:fldChar w:fldCharType="end"/>
        </w:r>
      </w:hyperlink>
    </w:p>
    <w:p w14:paraId="020FF4EC" w14:textId="668FAFC0"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6" w:history="1">
        <w:r w:rsidR="00CE441B" w:rsidRPr="0072547E">
          <w:rPr>
            <w:rStyle w:val="Hyperlink"/>
            <w:noProof/>
          </w:rPr>
          <w:t>Tietojen siirrot ja sijaintipaikka</w:t>
        </w:r>
        <w:r w:rsidR="00CE441B">
          <w:rPr>
            <w:noProof/>
            <w:webHidden/>
          </w:rPr>
          <w:tab/>
        </w:r>
        <w:r w:rsidR="00CE441B">
          <w:rPr>
            <w:noProof/>
            <w:webHidden/>
          </w:rPr>
          <w:fldChar w:fldCharType="begin"/>
        </w:r>
        <w:r w:rsidR="00CE441B">
          <w:rPr>
            <w:noProof/>
            <w:webHidden/>
          </w:rPr>
          <w:instrText xml:space="preserve"> PAGEREF _Toc155363516 \h </w:instrText>
        </w:r>
        <w:r w:rsidR="00CE441B">
          <w:rPr>
            <w:noProof/>
            <w:webHidden/>
          </w:rPr>
        </w:r>
        <w:r w:rsidR="00CE441B">
          <w:rPr>
            <w:noProof/>
            <w:webHidden/>
          </w:rPr>
          <w:fldChar w:fldCharType="separate"/>
        </w:r>
        <w:r w:rsidR="00CE441B">
          <w:rPr>
            <w:noProof/>
            <w:webHidden/>
          </w:rPr>
          <w:t>10</w:t>
        </w:r>
        <w:r w:rsidR="00CE441B">
          <w:rPr>
            <w:noProof/>
            <w:webHidden/>
          </w:rPr>
          <w:fldChar w:fldCharType="end"/>
        </w:r>
      </w:hyperlink>
    </w:p>
    <w:p w14:paraId="3933A40D" w14:textId="0FF1EA34"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7" w:history="1">
        <w:r w:rsidR="00CE441B" w:rsidRPr="0072547E">
          <w:rPr>
            <w:rStyle w:val="Hyperlink"/>
            <w:noProof/>
          </w:rPr>
          <w:t>Tietojen palauttaminen ja poistaminen</w:t>
        </w:r>
        <w:r w:rsidR="00CE441B">
          <w:rPr>
            <w:noProof/>
            <w:webHidden/>
          </w:rPr>
          <w:tab/>
        </w:r>
        <w:r w:rsidR="00CE441B">
          <w:rPr>
            <w:noProof/>
            <w:webHidden/>
          </w:rPr>
          <w:fldChar w:fldCharType="begin"/>
        </w:r>
        <w:r w:rsidR="00CE441B">
          <w:rPr>
            <w:noProof/>
            <w:webHidden/>
          </w:rPr>
          <w:instrText xml:space="preserve"> PAGEREF _Toc155363517 \h </w:instrText>
        </w:r>
        <w:r w:rsidR="00CE441B">
          <w:rPr>
            <w:noProof/>
            <w:webHidden/>
          </w:rPr>
        </w:r>
        <w:r w:rsidR="00CE441B">
          <w:rPr>
            <w:noProof/>
            <w:webHidden/>
          </w:rPr>
          <w:fldChar w:fldCharType="separate"/>
        </w:r>
        <w:r w:rsidR="00CE441B">
          <w:rPr>
            <w:noProof/>
            <w:webHidden/>
          </w:rPr>
          <w:t>10</w:t>
        </w:r>
        <w:r w:rsidR="00CE441B">
          <w:rPr>
            <w:noProof/>
            <w:webHidden/>
          </w:rPr>
          <w:fldChar w:fldCharType="end"/>
        </w:r>
      </w:hyperlink>
    </w:p>
    <w:p w14:paraId="0D2967E9" w14:textId="57135064"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8" w:history="1">
        <w:r w:rsidR="00CE441B" w:rsidRPr="0072547E">
          <w:rPr>
            <w:rStyle w:val="Hyperlink"/>
            <w:noProof/>
          </w:rPr>
          <w:t>Suorittimen luottamuksellisuussitoumus</w:t>
        </w:r>
        <w:r w:rsidR="00CE441B">
          <w:rPr>
            <w:noProof/>
            <w:webHidden/>
          </w:rPr>
          <w:tab/>
        </w:r>
        <w:r w:rsidR="00CE441B">
          <w:rPr>
            <w:noProof/>
            <w:webHidden/>
          </w:rPr>
          <w:fldChar w:fldCharType="begin"/>
        </w:r>
        <w:r w:rsidR="00CE441B">
          <w:rPr>
            <w:noProof/>
            <w:webHidden/>
          </w:rPr>
          <w:instrText xml:space="preserve"> PAGEREF _Toc155363518 \h </w:instrText>
        </w:r>
        <w:r w:rsidR="00CE441B">
          <w:rPr>
            <w:noProof/>
            <w:webHidden/>
          </w:rPr>
        </w:r>
        <w:r w:rsidR="00CE441B">
          <w:rPr>
            <w:noProof/>
            <w:webHidden/>
          </w:rPr>
          <w:fldChar w:fldCharType="separate"/>
        </w:r>
        <w:r w:rsidR="00CE441B">
          <w:rPr>
            <w:noProof/>
            <w:webHidden/>
          </w:rPr>
          <w:t>11</w:t>
        </w:r>
        <w:r w:rsidR="00CE441B">
          <w:rPr>
            <w:noProof/>
            <w:webHidden/>
          </w:rPr>
          <w:fldChar w:fldCharType="end"/>
        </w:r>
      </w:hyperlink>
    </w:p>
    <w:p w14:paraId="08841051" w14:textId="436C391D"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19" w:history="1">
        <w:r w:rsidR="00CE441B" w:rsidRPr="0072547E">
          <w:rPr>
            <w:rStyle w:val="Hyperlink"/>
            <w:noProof/>
          </w:rPr>
          <w:t>Apukäsittelijöiden käytön huomautukset ja valvonta</w:t>
        </w:r>
        <w:r w:rsidR="00CE441B">
          <w:rPr>
            <w:noProof/>
            <w:webHidden/>
          </w:rPr>
          <w:tab/>
        </w:r>
        <w:r w:rsidR="00CE441B">
          <w:rPr>
            <w:noProof/>
            <w:webHidden/>
          </w:rPr>
          <w:fldChar w:fldCharType="begin"/>
        </w:r>
        <w:r w:rsidR="00CE441B">
          <w:rPr>
            <w:noProof/>
            <w:webHidden/>
          </w:rPr>
          <w:instrText xml:space="preserve"> PAGEREF _Toc155363519 \h </w:instrText>
        </w:r>
        <w:r w:rsidR="00CE441B">
          <w:rPr>
            <w:noProof/>
            <w:webHidden/>
          </w:rPr>
        </w:r>
        <w:r w:rsidR="00CE441B">
          <w:rPr>
            <w:noProof/>
            <w:webHidden/>
          </w:rPr>
          <w:fldChar w:fldCharType="separate"/>
        </w:r>
        <w:r w:rsidR="00CE441B">
          <w:rPr>
            <w:noProof/>
            <w:webHidden/>
          </w:rPr>
          <w:t>11</w:t>
        </w:r>
        <w:r w:rsidR="00CE441B">
          <w:rPr>
            <w:noProof/>
            <w:webHidden/>
          </w:rPr>
          <w:fldChar w:fldCharType="end"/>
        </w:r>
      </w:hyperlink>
    </w:p>
    <w:p w14:paraId="4D72AF85" w14:textId="67CF758A"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0" w:history="1">
        <w:r w:rsidR="00CE441B" w:rsidRPr="0072547E">
          <w:rPr>
            <w:rStyle w:val="Hyperlink"/>
            <w:noProof/>
          </w:rPr>
          <w:t>Oppilaitokset</w:t>
        </w:r>
        <w:r w:rsidR="00CE441B">
          <w:rPr>
            <w:noProof/>
            <w:webHidden/>
          </w:rPr>
          <w:tab/>
        </w:r>
        <w:r w:rsidR="00CE441B">
          <w:rPr>
            <w:noProof/>
            <w:webHidden/>
          </w:rPr>
          <w:fldChar w:fldCharType="begin"/>
        </w:r>
        <w:r w:rsidR="00CE441B">
          <w:rPr>
            <w:noProof/>
            <w:webHidden/>
          </w:rPr>
          <w:instrText xml:space="preserve"> PAGEREF _Toc155363520 \h </w:instrText>
        </w:r>
        <w:r w:rsidR="00CE441B">
          <w:rPr>
            <w:noProof/>
            <w:webHidden/>
          </w:rPr>
        </w:r>
        <w:r w:rsidR="00CE441B">
          <w:rPr>
            <w:noProof/>
            <w:webHidden/>
          </w:rPr>
          <w:fldChar w:fldCharType="separate"/>
        </w:r>
        <w:r w:rsidR="00CE441B">
          <w:rPr>
            <w:noProof/>
            <w:webHidden/>
          </w:rPr>
          <w:t>11</w:t>
        </w:r>
        <w:r w:rsidR="00CE441B">
          <w:rPr>
            <w:noProof/>
            <w:webHidden/>
          </w:rPr>
          <w:fldChar w:fldCharType="end"/>
        </w:r>
      </w:hyperlink>
    </w:p>
    <w:p w14:paraId="43C44EB8" w14:textId="27E2B7D2"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1" w:history="1">
        <w:r w:rsidR="00CE441B" w:rsidRPr="0072547E">
          <w:rPr>
            <w:rStyle w:val="Hyperlink"/>
            <w:noProof/>
          </w:rPr>
          <w:t>CJIS-Asiakassopimus:</w:t>
        </w:r>
        <w:r w:rsidR="00CE441B">
          <w:rPr>
            <w:noProof/>
            <w:webHidden/>
          </w:rPr>
          <w:tab/>
        </w:r>
        <w:r w:rsidR="00CE441B">
          <w:rPr>
            <w:noProof/>
            <w:webHidden/>
          </w:rPr>
          <w:fldChar w:fldCharType="begin"/>
        </w:r>
        <w:r w:rsidR="00CE441B">
          <w:rPr>
            <w:noProof/>
            <w:webHidden/>
          </w:rPr>
          <w:instrText xml:space="preserve"> PAGEREF _Toc155363521 \h </w:instrText>
        </w:r>
        <w:r w:rsidR="00CE441B">
          <w:rPr>
            <w:noProof/>
            <w:webHidden/>
          </w:rPr>
        </w:r>
        <w:r w:rsidR="00CE441B">
          <w:rPr>
            <w:noProof/>
            <w:webHidden/>
          </w:rPr>
          <w:fldChar w:fldCharType="separate"/>
        </w:r>
        <w:r w:rsidR="00CE441B">
          <w:rPr>
            <w:noProof/>
            <w:webHidden/>
          </w:rPr>
          <w:t>11</w:t>
        </w:r>
        <w:r w:rsidR="00CE441B">
          <w:rPr>
            <w:noProof/>
            <w:webHidden/>
          </w:rPr>
          <w:fldChar w:fldCharType="end"/>
        </w:r>
      </w:hyperlink>
    </w:p>
    <w:p w14:paraId="5D0CB4AB" w14:textId="4C5A87EC"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2" w:history="1">
        <w:r w:rsidR="00CE441B" w:rsidRPr="0072547E">
          <w:rPr>
            <w:rStyle w:val="Hyperlink"/>
            <w:noProof/>
          </w:rPr>
          <w:t>HIPAA Business Associate</w:t>
        </w:r>
        <w:r w:rsidR="00CE441B">
          <w:rPr>
            <w:noProof/>
            <w:webHidden/>
          </w:rPr>
          <w:tab/>
        </w:r>
        <w:r w:rsidR="00CE441B">
          <w:rPr>
            <w:noProof/>
            <w:webHidden/>
          </w:rPr>
          <w:fldChar w:fldCharType="begin"/>
        </w:r>
        <w:r w:rsidR="00CE441B">
          <w:rPr>
            <w:noProof/>
            <w:webHidden/>
          </w:rPr>
          <w:instrText xml:space="preserve"> PAGEREF _Toc155363522 \h </w:instrText>
        </w:r>
        <w:r w:rsidR="00CE441B">
          <w:rPr>
            <w:noProof/>
            <w:webHidden/>
          </w:rPr>
        </w:r>
        <w:r w:rsidR="00CE441B">
          <w:rPr>
            <w:noProof/>
            <w:webHidden/>
          </w:rPr>
          <w:fldChar w:fldCharType="separate"/>
        </w:r>
        <w:r w:rsidR="00CE441B">
          <w:rPr>
            <w:noProof/>
            <w:webHidden/>
          </w:rPr>
          <w:t>12</w:t>
        </w:r>
        <w:r w:rsidR="00CE441B">
          <w:rPr>
            <w:noProof/>
            <w:webHidden/>
          </w:rPr>
          <w:fldChar w:fldCharType="end"/>
        </w:r>
      </w:hyperlink>
    </w:p>
    <w:p w14:paraId="4B7BFD6E" w14:textId="272FCFF4"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3" w:history="1">
        <w:r w:rsidR="00CE441B" w:rsidRPr="0072547E">
          <w:rPr>
            <w:rStyle w:val="Hyperlink"/>
            <w:noProof/>
          </w:rPr>
          <w:t>Televiestintätiedot</w:t>
        </w:r>
        <w:r w:rsidR="00CE441B">
          <w:rPr>
            <w:noProof/>
            <w:webHidden/>
          </w:rPr>
          <w:tab/>
        </w:r>
        <w:r w:rsidR="00CE441B">
          <w:rPr>
            <w:noProof/>
            <w:webHidden/>
          </w:rPr>
          <w:fldChar w:fldCharType="begin"/>
        </w:r>
        <w:r w:rsidR="00CE441B">
          <w:rPr>
            <w:noProof/>
            <w:webHidden/>
          </w:rPr>
          <w:instrText xml:space="preserve"> PAGEREF _Toc155363523 \h </w:instrText>
        </w:r>
        <w:r w:rsidR="00CE441B">
          <w:rPr>
            <w:noProof/>
            <w:webHidden/>
          </w:rPr>
        </w:r>
        <w:r w:rsidR="00CE441B">
          <w:rPr>
            <w:noProof/>
            <w:webHidden/>
          </w:rPr>
          <w:fldChar w:fldCharType="separate"/>
        </w:r>
        <w:r w:rsidR="00CE441B">
          <w:rPr>
            <w:noProof/>
            <w:webHidden/>
          </w:rPr>
          <w:t>12</w:t>
        </w:r>
        <w:r w:rsidR="00CE441B">
          <w:rPr>
            <w:noProof/>
            <w:webHidden/>
          </w:rPr>
          <w:fldChar w:fldCharType="end"/>
        </w:r>
      </w:hyperlink>
    </w:p>
    <w:p w14:paraId="6EB641B8" w14:textId="30FC6DC2"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4" w:history="1">
        <w:r w:rsidR="00CE441B" w:rsidRPr="0072547E">
          <w:rPr>
            <w:rStyle w:val="Hyperlink"/>
            <w:noProof/>
          </w:rPr>
          <w:t>Kalifornian kuluttajien yksityisyydensuojalaki</w:t>
        </w:r>
        <w:r w:rsidR="00CE441B">
          <w:rPr>
            <w:noProof/>
            <w:webHidden/>
          </w:rPr>
          <w:tab/>
        </w:r>
        <w:r w:rsidR="00CE441B">
          <w:rPr>
            <w:noProof/>
            <w:webHidden/>
          </w:rPr>
          <w:fldChar w:fldCharType="begin"/>
        </w:r>
        <w:r w:rsidR="00CE441B">
          <w:rPr>
            <w:noProof/>
            <w:webHidden/>
          </w:rPr>
          <w:instrText xml:space="preserve"> PAGEREF _Toc155363524 \h </w:instrText>
        </w:r>
        <w:r w:rsidR="00CE441B">
          <w:rPr>
            <w:noProof/>
            <w:webHidden/>
          </w:rPr>
        </w:r>
        <w:r w:rsidR="00CE441B">
          <w:rPr>
            <w:noProof/>
            <w:webHidden/>
          </w:rPr>
          <w:fldChar w:fldCharType="separate"/>
        </w:r>
        <w:r w:rsidR="00CE441B">
          <w:rPr>
            <w:noProof/>
            <w:webHidden/>
          </w:rPr>
          <w:t>12</w:t>
        </w:r>
        <w:r w:rsidR="00CE441B">
          <w:rPr>
            <w:noProof/>
            <w:webHidden/>
          </w:rPr>
          <w:fldChar w:fldCharType="end"/>
        </w:r>
      </w:hyperlink>
    </w:p>
    <w:p w14:paraId="61042B19" w14:textId="0A4A7E6A"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5" w:history="1">
        <w:r w:rsidR="00CE441B" w:rsidRPr="0072547E">
          <w:rPr>
            <w:rStyle w:val="Hyperlink"/>
            <w:noProof/>
          </w:rPr>
          <w:t>Biometriset tiedot</w:t>
        </w:r>
        <w:r w:rsidR="00CE441B">
          <w:rPr>
            <w:noProof/>
            <w:webHidden/>
          </w:rPr>
          <w:tab/>
        </w:r>
        <w:r w:rsidR="00CE441B">
          <w:rPr>
            <w:noProof/>
            <w:webHidden/>
          </w:rPr>
          <w:fldChar w:fldCharType="begin"/>
        </w:r>
        <w:r w:rsidR="00CE441B">
          <w:rPr>
            <w:noProof/>
            <w:webHidden/>
          </w:rPr>
          <w:instrText xml:space="preserve"> PAGEREF _Toc155363525 \h </w:instrText>
        </w:r>
        <w:r w:rsidR="00CE441B">
          <w:rPr>
            <w:noProof/>
            <w:webHidden/>
          </w:rPr>
        </w:r>
        <w:r w:rsidR="00CE441B">
          <w:rPr>
            <w:noProof/>
            <w:webHidden/>
          </w:rPr>
          <w:fldChar w:fldCharType="separate"/>
        </w:r>
        <w:r w:rsidR="00CE441B">
          <w:rPr>
            <w:noProof/>
            <w:webHidden/>
          </w:rPr>
          <w:t>12</w:t>
        </w:r>
        <w:r w:rsidR="00CE441B">
          <w:rPr>
            <w:noProof/>
            <w:webHidden/>
          </w:rPr>
          <w:fldChar w:fldCharType="end"/>
        </w:r>
      </w:hyperlink>
    </w:p>
    <w:p w14:paraId="77F656A3" w14:textId="5C5F2C75"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6" w:history="1">
        <w:r w:rsidR="00CE441B" w:rsidRPr="0072547E">
          <w:rPr>
            <w:rStyle w:val="Hyperlink"/>
            <w:noProof/>
          </w:rPr>
          <w:t>Täydentävät Professional Services -palvelut</w:t>
        </w:r>
        <w:r w:rsidR="00CE441B">
          <w:rPr>
            <w:noProof/>
            <w:webHidden/>
          </w:rPr>
          <w:tab/>
        </w:r>
        <w:r w:rsidR="00CE441B">
          <w:rPr>
            <w:noProof/>
            <w:webHidden/>
          </w:rPr>
          <w:fldChar w:fldCharType="begin"/>
        </w:r>
        <w:r w:rsidR="00CE441B">
          <w:rPr>
            <w:noProof/>
            <w:webHidden/>
          </w:rPr>
          <w:instrText xml:space="preserve"> PAGEREF _Toc155363526 \h </w:instrText>
        </w:r>
        <w:r w:rsidR="00CE441B">
          <w:rPr>
            <w:noProof/>
            <w:webHidden/>
          </w:rPr>
        </w:r>
        <w:r w:rsidR="00CE441B">
          <w:rPr>
            <w:noProof/>
            <w:webHidden/>
          </w:rPr>
          <w:fldChar w:fldCharType="separate"/>
        </w:r>
        <w:r w:rsidR="00CE441B">
          <w:rPr>
            <w:noProof/>
            <w:webHidden/>
          </w:rPr>
          <w:t>12</w:t>
        </w:r>
        <w:r w:rsidR="00CE441B">
          <w:rPr>
            <w:noProof/>
            <w:webHidden/>
          </w:rPr>
          <w:fldChar w:fldCharType="end"/>
        </w:r>
      </w:hyperlink>
    </w:p>
    <w:p w14:paraId="4066B562" w14:textId="0F037886" w:rsidR="00CE441B" w:rsidRDefault="00E30BB7">
      <w:pPr>
        <w:pStyle w:val="TOC5"/>
        <w:tabs>
          <w:tab w:val="right" w:leader="dot" w:pos="5030"/>
        </w:tabs>
        <w:rPr>
          <w:rFonts w:eastAsiaTheme="minorEastAsia"/>
          <w:noProof/>
          <w:kern w:val="2"/>
          <w:sz w:val="24"/>
          <w:szCs w:val="24"/>
          <w:lang w:val="en-US" w:eastAsia="en-US" w:bidi="ar-SA"/>
          <w14:ligatures w14:val="standardContextual"/>
        </w:rPr>
      </w:pPr>
      <w:hyperlink w:anchor="_Toc155363527" w:history="1">
        <w:r w:rsidR="00CE441B" w:rsidRPr="0072547E">
          <w:rPr>
            <w:rStyle w:val="Hyperlink"/>
            <w:noProof/>
          </w:rPr>
          <w:t>Yhteyden ottaminen Microsoftiin</w:t>
        </w:r>
        <w:r w:rsidR="00CE441B">
          <w:rPr>
            <w:noProof/>
            <w:webHidden/>
          </w:rPr>
          <w:tab/>
        </w:r>
        <w:r w:rsidR="00CE441B">
          <w:rPr>
            <w:noProof/>
            <w:webHidden/>
          </w:rPr>
          <w:fldChar w:fldCharType="begin"/>
        </w:r>
        <w:r w:rsidR="00CE441B">
          <w:rPr>
            <w:noProof/>
            <w:webHidden/>
          </w:rPr>
          <w:instrText xml:space="preserve"> PAGEREF _Toc155363527 \h </w:instrText>
        </w:r>
        <w:r w:rsidR="00CE441B">
          <w:rPr>
            <w:noProof/>
            <w:webHidden/>
          </w:rPr>
        </w:r>
        <w:r w:rsidR="00CE441B">
          <w:rPr>
            <w:noProof/>
            <w:webHidden/>
          </w:rPr>
          <w:fldChar w:fldCharType="separate"/>
        </w:r>
        <w:r w:rsidR="00CE441B">
          <w:rPr>
            <w:noProof/>
            <w:webHidden/>
          </w:rPr>
          <w:t>12</w:t>
        </w:r>
        <w:r w:rsidR="00CE441B">
          <w:rPr>
            <w:noProof/>
            <w:webHidden/>
          </w:rPr>
          <w:fldChar w:fldCharType="end"/>
        </w:r>
      </w:hyperlink>
    </w:p>
    <w:p w14:paraId="3F494858" w14:textId="76B311F6"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28" w:history="1">
        <w:r w:rsidR="00CE441B" w:rsidRPr="0072547E">
          <w:rPr>
            <w:rStyle w:val="Hyperlink"/>
            <w:noProof/>
          </w:rPr>
          <w:t>Liite A – Tietoturvamenetelmät</w:t>
        </w:r>
        <w:r w:rsidR="00CE441B">
          <w:rPr>
            <w:noProof/>
            <w:webHidden/>
          </w:rPr>
          <w:tab/>
        </w:r>
        <w:r w:rsidR="00CE441B">
          <w:rPr>
            <w:noProof/>
            <w:webHidden/>
          </w:rPr>
          <w:fldChar w:fldCharType="begin"/>
        </w:r>
        <w:r w:rsidR="00CE441B">
          <w:rPr>
            <w:noProof/>
            <w:webHidden/>
          </w:rPr>
          <w:instrText xml:space="preserve"> PAGEREF _Toc155363528 \h </w:instrText>
        </w:r>
        <w:r w:rsidR="00CE441B">
          <w:rPr>
            <w:noProof/>
            <w:webHidden/>
          </w:rPr>
        </w:r>
        <w:r w:rsidR="00CE441B">
          <w:rPr>
            <w:noProof/>
            <w:webHidden/>
          </w:rPr>
          <w:fldChar w:fldCharType="separate"/>
        </w:r>
        <w:r w:rsidR="00CE441B">
          <w:rPr>
            <w:noProof/>
            <w:webHidden/>
          </w:rPr>
          <w:t>14</w:t>
        </w:r>
        <w:r w:rsidR="00CE441B">
          <w:rPr>
            <w:noProof/>
            <w:webHidden/>
          </w:rPr>
          <w:fldChar w:fldCharType="end"/>
        </w:r>
      </w:hyperlink>
    </w:p>
    <w:p w14:paraId="79692657" w14:textId="2CF3C2E7"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29" w:history="1">
        <w:r w:rsidR="00CE441B" w:rsidRPr="0072547E">
          <w:rPr>
            <w:rStyle w:val="Hyperlink"/>
            <w:noProof/>
          </w:rPr>
          <w:t>Liite B – Rekisteröidyt ja henkilötietojen ryhmät</w:t>
        </w:r>
        <w:r w:rsidR="00CE441B">
          <w:rPr>
            <w:noProof/>
            <w:webHidden/>
          </w:rPr>
          <w:tab/>
        </w:r>
        <w:r w:rsidR="00CE441B">
          <w:rPr>
            <w:noProof/>
            <w:webHidden/>
          </w:rPr>
          <w:fldChar w:fldCharType="begin"/>
        </w:r>
        <w:r w:rsidR="00CE441B">
          <w:rPr>
            <w:noProof/>
            <w:webHidden/>
          </w:rPr>
          <w:instrText xml:space="preserve"> PAGEREF _Toc155363529 \h </w:instrText>
        </w:r>
        <w:r w:rsidR="00CE441B">
          <w:rPr>
            <w:noProof/>
            <w:webHidden/>
          </w:rPr>
        </w:r>
        <w:r w:rsidR="00CE441B">
          <w:rPr>
            <w:noProof/>
            <w:webHidden/>
          </w:rPr>
          <w:fldChar w:fldCharType="separate"/>
        </w:r>
        <w:r w:rsidR="00CE441B">
          <w:rPr>
            <w:noProof/>
            <w:webHidden/>
          </w:rPr>
          <w:t>17</w:t>
        </w:r>
        <w:r w:rsidR="00CE441B">
          <w:rPr>
            <w:noProof/>
            <w:webHidden/>
          </w:rPr>
          <w:fldChar w:fldCharType="end"/>
        </w:r>
      </w:hyperlink>
    </w:p>
    <w:p w14:paraId="51F0D7A8" w14:textId="0A1223E1"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30" w:history="1">
        <w:r w:rsidR="00CE441B" w:rsidRPr="0072547E">
          <w:rPr>
            <w:rStyle w:val="Hyperlink"/>
            <w:noProof/>
          </w:rPr>
          <w:t>Liite C – Lisäsuojatoimien lisäys</w:t>
        </w:r>
        <w:r w:rsidR="00CE441B">
          <w:rPr>
            <w:noProof/>
            <w:webHidden/>
          </w:rPr>
          <w:tab/>
        </w:r>
        <w:r w:rsidR="00CE441B">
          <w:rPr>
            <w:noProof/>
            <w:webHidden/>
          </w:rPr>
          <w:fldChar w:fldCharType="begin"/>
        </w:r>
        <w:r w:rsidR="00CE441B">
          <w:rPr>
            <w:noProof/>
            <w:webHidden/>
          </w:rPr>
          <w:instrText xml:space="preserve"> PAGEREF _Toc155363530 \h </w:instrText>
        </w:r>
        <w:r w:rsidR="00CE441B">
          <w:rPr>
            <w:noProof/>
            <w:webHidden/>
          </w:rPr>
        </w:r>
        <w:r w:rsidR="00CE441B">
          <w:rPr>
            <w:noProof/>
            <w:webHidden/>
          </w:rPr>
          <w:fldChar w:fldCharType="separate"/>
        </w:r>
        <w:r w:rsidR="00CE441B">
          <w:rPr>
            <w:noProof/>
            <w:webHidden/>
          </w:rPr>
          <w:t>19</w:t>
        </w:r>
        <w:r w:rsidR="00CE441B">
          <w:rPr>
            <w:noProof/>
            <w:webHidden/>
          </w:rPr>
          <w:fldChar w:fldCharType="end"/>
        </w:r>
      </w:hyperlink>
    </w:p>
    <w:p w14:paraId="1F8E3235" w14:textId="5FA33285" w:rsidR="00CE441B" w:rsidRDefault="00E30BB7">
      <w:pPr>
        <w:pStyle w:val="TOC1"/>
        <w:rPr>
          <w:rFonts w:eastAsiaTheme="minorEastAsia"/>
          <w:b w:val="0"/>
          <w:caps w:val="0"/>
          <w:noProof/>
          <w:kern w:val="2"/>
          <w:sz w:val="24"/>
          <w:szCs w:val="24"/>
          <w:lang w:val="en-US" w:eastAsia="en-US" w:bidi="ar-SA"/>
          <w14:ligatures w14:val="standardContextual"/>
        </w:rPr>
      </w:pPr>
      <w:hyperlink w:anchor="_Toc155363531" w:history="1">
        <w:r w:rsidR="00CE441B" w:rsidRPr="0072547E">
          <w:rPr>
            <w:rStyle w:val="Hyperlink"/>
            <w:noProof/>
          </w:rPr>
          <w:t>Liitetiedosto 1 – Euroopan unionin yleiseen tietosuoja-asetukseen liittyvät ehdot</w:t>
        </w:r>
        <w:r w:rsidR="00CE441B">
          <w:rPr>
            <w:noProof/>
            <w:webHidden/>
          </w:rPr>
          <w:tab/>
        </w:r>
        <w:r w:rsidR="00CE441B">
          <w:rPr>
            <w:noProof/>
            <w:webHidden/>
          </w:rPr>
          <w:fldChar w:fldCharType="begin"/>
        </w:r>
        <w:r w:rsidR="00CE441B">
          <w:rPr>
            <w:noProof/>
            <w:webHidden/>
          </w:rPr>
          <w:instrText xml:space="preserve"> PAGEREF _Toc155363531 \h </w:instrText>
        </w:r>
        <w:r w:rsidR="00CE441B">
          <w:rPr>
            <w:noProof/>
            <w:webHidden/>
          </w:rPr>
        </w:r>
        <w:r w:rsidR="00CE441B">
          <w:rPr>
            <w:noProof/>
            <w:webHidden/>
          </w:rPr>
          <w:fldChar w:fldCharType="separate"/>
        </w:r>
        <w:r w:rsidR="00CE441B">
          <w:rPr>
            <w:noProof/>
            <w:webHidden/>
          </w:rPr>
          <w:t>20</w:t>
        </w:r>
        <w:r w:rsidR="00CE441B">
          <w:rPr>
            <w:noProof/>
            <w:webHidden/>
          </w:rPr>
          <w:fldChar w:fldCharType="end"/>
        </w:r>
      </w:hyperlink>
    </w:p>
    <w:p w14:paraId="078B3149" w14:textId="2D28DD7E" w:rsidR="00D70DF3" w:rsidRDefault="00A430D3" w:rsidP="002F3D6C">
      <w:pPr>
        <w:pStyle w:val="TOC1"/>
        <w:sectPr w:rsidR="00D70DF3" w:rsidSect="006E2C05">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63502"/>
      <w:bookmarkStart w:id="6" w:name="Introduction"/>
      <w:r>
        <w:t>Johdanto</w:t>
      </w:r>
      <w:bookmarkEnd w:id="2"/>
      <w:bookmarkEnd w:id="3"/>
      <w:bookmarkEnd w:id="4"/>
      <w:bookmarkEnd w:id="5"/>
    </w:p>
    <w:p w14:paraId="6CE39BF0" w14:textId="77777777"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Osapuolet suostuvat siihen, että tässä Microsoftin Products and Services -palvelujen tietojenkäsittelysopimuksessa määritetään velvollisuudet, jotka koskevat asiakastietojen, Professional Services -palveluiden tietojen ja henkilötietojen käsittelyä ja tietoturvaa Products and Services -palvelujen yhteydessä. Tietojenkäsittelysopimuksen ehdot on sisällytetty viittauksella Tuote-ehtojen ja muihin Microsoftin sopimuksiin. Osapuolet suostuvat myös siihen, että mikäli erillistä Professional Services -palvelujen sopimusta ei ole laadittu, tämä Tietojenkäsittelysopimus määrittää Professional Services -palvelujen Tietojen käsittelyä ja tietoturvaa. Jos asiakas käyttää muiden kuin Microsoftin tuotteita, kyseiseen käyttöön sovelletaan erillisiä ehtoja, kuten eri yksityisyydensuoja- ja tietoturvaehtoja. </w:t>
      </w:r>
    </w:p>
    <w:p w14:paraId="0B642A66" w14:textId="77777777" w:rsidR="000F487F" w:rsidRPr="00DB5CE6" w:rsidRDefault="000F487F" w:rsidP="000F487F">
      <w:pPr>
        <w:pStyle w:val="ProductList-Body"/>
        <w:spacing w:after="120"/>
        <w:rPr>
          <w:spacing w:val="-2"/>
        </w:rPr>
      </w:pPr>
      <w:bookmarkStart w:id="13" w:name="_Toc42764827"/>
      <w:bookmarkEnd w:id="7"/>
      <w:bookmarkEnd w:id="8"/>
      <w:bookmarkEnd w:id="9"/>
      <w:r w:rsidRPr="00DB5CE6">
        <w:rPr>
          <w:spacing w:val="-2"/>
        </w:rPr>
        <w:t xml:space="preserve">Jos Tietojenkäsittelysopimuksen ehtojen ja asiakkaan volyymikäyttöoikeussopimuksen tai muiden Tuotteisiin ja Palveluihin liittyvien soveltuvien sopimusten (”Asiakkaan sopimus”) muiden ehtojen välillä ilmenee ristiriita tai epäyhtenäisyys, sovelletaan ensisijaisesti Tietojenkäsittelysopimuksen ehtoja. Tietojenkäsittelysopimuksen määräykset syrjäyttävät ristiriitaiset Microsoftin tietosuojalausekkeen määräykset, joita voidaan muuten soveltaa Asiakastietojen, Professional Services -tietojen tai Henkilötietojen käsittelyyn tässä määritetyn mukaisesti. </w:t>
      </w:r>
    </w:p>
    <w:p w14:paraId="1CBB553C" w14:textId="77777777" w:rsidR="000F487F" w:rsidRDefault="000F487F" w:rsidP="000F487F">
      <w:pPr>
        <w:pStyle w:val="ProductList-Body"/>
        <w:spacing w:after="120"/>
      </w:pPr>
      <w:r>
        <w:t>Microsoft sitoutuu Tietojenkäsittelysopimuksen ehtoihin jokaisen asiakkaan kanssa, jos asiakkaalla on voimassa oleva Asiakkaan sopimus. Nämä sitoumukset velvoittavat Microsoftia Asiakkaan suhteen huolimatta (1) Tuote-ehdoista, joita muuten sovellettaisiin mihin tahansa Tuotetilaukseen tai käyttöoikeuteen, ja (2) kaikista muista sopimuksista, jotka sisältävät viittauksen Tuote-ehtoihin.</w:t>
      </w:r>
    </w:p>
    <w:p w14:paraId="5EBB00B4" w14:textId="77777777" w:rsidR="00DD6D76" w:rsidRPr="00FC77AC" w:rsidRDefault="00DD6D76" w:rsidP="00DD6D76">
      <w:pPr>
        <w:pStyle w:val="ProductList-SubSubSectionHeading"/>
        <w:spacing w:after="120"/>
        <w:outlineLvl w:val="1"/>
      </w:pPr>
      <w:bookmarkStart w:id="14" w:name="_Toc155363503"/>
      <w:r>
        <w:t>Soveltuvat Tietojenkäsittelysopimuksen ehdot ja päivitykset</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Päivitysten rajoitukset</w:t>
      </w:r>
    </w:p>
    <w:p w14:paraId="324E1ACC" w14:textId="77777777" w:rsidR="00E041DA" w:rsidRDefault="00E041DA" w:rsidP="00E041DA">
      <w:pPr>
        <w:pStyle w:val="ProductList-Body"/>
        <w:spacing w:after="120"/>
        <w:ind w:left="158"/>
      </w:pPr>
      <w:bookmarkStart w:id="15" w:name="_Hlk40343587"/>
      <w:r>
        <w:t xml:space="preserve">Kun Asiakas uusii tai hankkii uuden Tuotetilauksen tai tekee työtilauksen Professional Services -palveluun, sovelletaan silloin voimassa olevaa Tietojenkäsittelysopimusta, eikä se muutu Asiakkaan Professional Service -Tuotteen tilaussuhteen tai voimassaolon aikana. Asiakkaan hankkiessa Ohjelmistoon pysyvän käyttöoikeuden, kulloinkin voimassa oleva Tietojenkäsittelysopimus on voimassa (samaa ehtoa määritetään kulloinkin voimassa olevien Tuote-ehtojen määrittämiseen Asiakkaan sopimuksen Ohjelmistoon) eikä se muutu Asiakkaan käyttöoikeuden aikana ohjelmistoon. </w:t>
      </w:r>
    </w:p>
    <w:p w14:paraId="2112911C" w14:textId="77777777" w:rsidR="00DD6D76" w:rsidRPr="00FC77AC" w:rsidRDefault="00DD6D76" w:rsidP="00DD6D76">
      <w:pPr>
        <w:pStyle w:val="ProductList-Body"/>
        <w:spacing w:after="120"/>
        <w:ind w:left="187"/>
        <w:outlineLvl w:val="2"/>
      </w:pPr>
      <w:r>
        <w:rPr>
          <w:b/>
          <w:color w:val="0072C6"/>
        </w:rPr>
        <w:t>Uudet ominaisuudet, lisäykset tai liittyvät ohjelmistot</w:t>
      </w:r>
      <w:bookmarkEnd w:id="15"/>
    </w:p>
    <w:p w14:paraId="6055A2C1" w14:textId="4150AC3F" w:rsidR="00DD6D76" w:rsidRPr="00FC77AC" w:rsidRDefault="00DD6D76" w:rsidP="00DD6D76">
      <w:pPr>
        <w:pStyle w:val="ProductList-Body"/>
        <w:spacing w:after="120"/>
        <w:ind w:left="158"/>
      </w:pPr>
      <w:r>
        <w:t>Lukuun ottamatta edellä mainittuja päivitysten rajoituksia, kun Microsoft julkaisee uusia (aiemmin Tuotteisiin ja Palveluihin sisältymättömiä) ominaisuuksia, tarjouksia, täydennyksiä tai niihin liittyviä ohjelmistoja, Microsoft voi määrittää Tietojenkäsittelysopimukseen sellaisia ehtoja tai</w:t>
      </w:r>
      <w:r w:rsidR="000E39C9">
        <w:t> </w:t>
      </w:r>
      <w:r>
        <w:t>tehdä päivityksiä, jotka koskevat kyseisten uusien toimintojen, tarjousten, täydennysten tai niihin liittyvien ohjelmistojen käyttöä. Jos näihin ehtoihin sisältyy mitä tahansa olennaisia epäedullisia muutoksia, Microsoft tarjoaa Asiakkaalle valinnaisen mahdollisuuden käyttää uusia ominaisuuksia, tarjouksia, lisäyksiä tai liittyviä ohjelmistoja, eikä Asiakas menetä mitään yleisesti saatavilla olevan Products or Professional Service-palvelun olemassa olevia toimintoja. Jos Asiakas ei asenna tai käytä uusia ominaisuuksia, tarjouksia, lisäyksiä tai liittyviä ohjelmistoja, niitä vastaavia uusia ehtoja ei sovelleta.</w:t>
      </w:r>
    </w:p>
    <w:p w14:paraId="5051C02C" w14:textId="77777777" w:rsidR="00DD6D76" w:rsidRPr="00FC77AC" w:rsidRDefault="00DD6D76" w:rsidP="00DD6D76">
      <w:pPr>
        <w:pStyle w:val="ProductList-Body"/>
        <w:spacing w:after="120"/>
        <w:ind w:left="187"/>
        <w:outlineLvl w:val="2"/>
      </w:pPr>
      <w:r>
        <w:rPr>
          <w:b/>
          <w:color w:val="0072C6"/>
        </w:rPr>
        <w:t>Valtionhallinnon säädökset ja vaatimukset</w:t>
      </w:r>
    </w:p>
    <w:p w14:paraId="6B462DB3" w14:textId="22D3B5A8" w:rsidR="00DD6D76" w:rsidRPr="00FC77AC" w:rsidRDefault="00DD6D76" w:rsidP="00DD6D76">
      <w:pPr>
        <w:pStyle w:val="ProductList-Body"/>
        <w:spacing w:after="120"/>
        <w:ind w:left="158"/>
      </w:pPr>
      <w:r>
        <w:t>Lukuun ottamatta edellä mainittuja päivitysten rajoituksia Microsoft voi muuttaa Product or Professional Services -palvelua tai päättää sen niissä maissa tai tuomiopiireissä, joissa on jokin sellainen nykyinen tai tuleva valtionhallinnollinen vaatimus tai velvoite, (1) joka alistaa Microsoftin sellaisille säädöksille tai vaatimuksille, joita ei tavallisesti sovelleta kyseisessä maassa tai tuomiopiirissä toimiviin yrityksiin, (2) joka aiheuttaa Microsoftille vaikeuksia jatkaa Product or Professional Service -palvelun tarjoamista ilman sen muuttamista ja/tai (3) joka antaa Microsoftin ymmärtää, että nämä ehdot tai Product or Professional Service -palvelu saattavat olla ristiriidassa kyseisen säädöksen tai vaatimuksen kanssa.</w:t>
      </w:r>
    </w:p>
    <w:p w14:paraId="533F1F74" w14:textId="77777777" w:rsidR="009776B9" w:rsidRPr="00FC77AC" w:rsidRDefault="009776B9" w:rsidP="007829B6">
      <w:pPr>
        <w:pStyle w:val="ProductList-SubSubSectionHeading"/>
        <w:spacing w:after="120"/>
        <w:outlineLvl w:val="1"/>
      </w:pPr>
      <w:bookmarkStart w:id="16" w:name="_Toc155363504"/>
      <w:r>
        <w:t>Sähköiset ilmoitukset</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voi toimittaa Asiakkaalle Online-palveluita koskevia tietoja ja ilmoituksia sähköisesti, kuten sähköpostitse, Products or Services-palveluiden portaalin kautta tai Microsoftin määrittelemällä verkkosivulla. Ilmoitus annetaan päivänä, jona Microsoft on tuonut sen saataville.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63505"/>
      <w:r>
        <w:t>Aikaisemmat versiot</w:t>
      </w:r>
      <w:bookmarkEnd w:id="17"/>
      <w:bookmarkEnd w:id="18"/>
      <w:bookmarkEnd w:id="19"/>
      <w:bookmarkEnd w:id="20"/>
    </w:p>
    <w:p w14:paraId="6CA8233C" w14:textId="7541A4D0" w:rsidR="009776B9" w:rsidRPr="00FC77AC" w:rsidRDefault="00DD6D76" w:rsidP="007829B6">
      <w:pPr>
        <w:pStyle w:val="ProductList-Body"/>
        <w:spacing w:after="120"/>
      </w:pPr>
      <w:r>
        <w:t xml:space="preserve">Tietojenkäsittelysopimuksen ehdot koskevat tällä hetkellä saatavilla olevia Professional Services -palveluita. Tietojenkäsittelysopimuksen ehtojen aiemmat versiot ovat saatavilla sivulta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jälleenmyyjältä tai Microsoftin asiakasvastuulliselta myyjältä.</w:t>
      </w:r>
    </w:p>
    <w:bookmarkStart w:id="22" w:name="_Hlk494736247"/>
    <w:bookmarkStart w:id="23" w:name="_Hlk494736381"/>
    <w:p w14:paraId="5CA89841" w14:textId="401C5D98" w:rsidR="0074788A" w:rsidRPr="00FC77AC" w:rsidRDefault="00C942A4"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Sisällys</w:t>
      </w:r>
      <w:r>
        <w:fldChar w:fldCharType="end"/>
      </w:r>
      <w:r>
        <w:rPr>
          <w:sz w:val="16"/>
          <w:szCs w:val="16"/>
        </w:rPr>
        <w:t xml:space="preserve"> / </w:t>
      </w:r>
      <w:hyperlink w:anchor="GeneralTerms" w:tooltip="Yleiset ehdot" w:history="1">
        <w:r>
          <w:rPr>
            <w:rStyle w:val="Hyperlink"/>
            <w:sz w:val="16"/>
            <w:szCs w:val="16"/>
          </w:rPr>
          <w:t>Yleiset ehdot</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6E2C05">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63506"/>
      <w:bookmarkStart w:id="28" w:name="Definitions"/>
      <w:bookmarkEnd w:id="22"/>
      <w:bookmarkEnd w:id="23"/>
      <w:r>
        <w:t>Määritelmät</w:t>
      </w:r>
      <w:bookmarkEnd w:id="24"/>
      <w:bookmarkEnd w:id="25"/>
      <w:bookmarkEnd w:id="26"/>
      <w:bookmarkEnd w:id="27"/>
    </w:p>
    <w:bookmarkEnd w:id="28"/>
    <w:p w14:paraId="6D45F0B1" w14:textId="77777777" w:rsidR="00BA0A14" w:rsidRDefault="00BA0A14" w:rsidP="00BA0A14">
      <w:pPr>
        <w:pStyle w:val="ProductList-Body"/>
        <w:spacing w:after="120"/>
      </w:pPr>
      <w:r>
        <w:t>Tässä Tietojenkäsittelysopimuksessa isolla alkukirjaimella kirjoitetuilla mutta määrittelemättömillä termeillä on ne merkitykset, jotka niille on Asiakkaan sopimuksessa annettu. Tässä Tietojenkäsittelysopimuksessa käytetään seuraavia määriteltyjä termejä:</w:t>
      </w:r>
    </w:p>
    <w:p w14:paraId="1D689A74" w14:textId="189D2149" w:rsidR="00B0233F" w:rsidRPr="00FC77AC" w:rsidRDefault="00B0233F" w:rsidP="00B0233F">
      <w:pPr>
        <w:pStyle w:val="ProductList-Body"/>
        <w:spacing w:after="120"/>
      </w:pPr>
      <w:r>
        <w:t>”Asiakastiedot” tarkoittavat mitä tahansa sellaisia tietoja, mukaan lukien teksti-, ääni-, video- ja kuvatiedostot sekä ohjelmistot, jotka Asiakas antaa</w:t>
      </w:r>
      <w:r w:rsidR="0053567E">
        <w:t> </w:t>
      </w:r>
      <w:r>
        <w:t>tai jotka annetaan Asiakkaan puolesta Microsoftille Asiakkaan Online-palveluiden käytön kautta. Asiakastiedot eivät sisällä Professional Services -tietoja.</w:t>
      </w:r>
    </w:p>
    <w:p w14:paraId="50FA0EF5" w14:textId="77777777" w:rsidR="00B0233F" w:rsidRPr="00FC77AC" w:rsidRDefault="00B0233F" w:rsidP="00B0233F">
      <w:pPr>
        <w:pStyle w:val="ProductList-Body"/>
        <w:spacing w:after="120"/>
      </w:pPr>
      <w:r>
        <w:t>”Tietosuojavaatimukset” tarkoittavat yleistä tietosuoja-asetusta, paikallista EU:n/ETA-alueen tietosuojalainsäädäntöä ja mahdollisia soveltuvia lakeja, asetuksia ja muita lainsäädännöllisiä vaatimuksia, jotka liittyvät a) yksityisyyden suojaa ja tietoturvaa ja b) Henkilötietojen käyttöä, keräämistä, säilyttämistä, tallentamista, tietoturvaa, julkistamista, siirtoa, hävittämistä ja muuta käsittelyä.</w:t>
      </w:r>
    </w:p>
    <w:p w14:paraId="241CBD66" w14:textId="77777777" w:rsidR="00B0233F" w:rsidRPr="00FC77AC" w:rsidRDefault="00B0233F" w:rsidP="00B0233F">
      <w:pPr>
        <w:pStyle w:val="ProductList-Body"/>
        <w:spacing w:after="120"/>
      </w:pPr>
      <w:r>
        <w:t xml:space="preserve">”Tietojenkäsittelysopimuksen ehdot” viittaavat kaikkiin Tuote-ehtoihin Tietojenkäsittelysopimuksen ehtoihin ja Tuote-palvelukohtaisiin ehtoihin, jotka nimenomaan täydentävät tai muuttavat Tietojenkäsittelysopimuksessa jonkin tietyn Tuote-palvelun (tai sen ominaisuuden) tietosuoja- ja tietoturvaehtoja. Jos Tietojenkäsittelysopimuksen ehtojen ja Tuotekohtaisten erityisehtojen välillä ilmenee ristiriita tai epäyhtenäisyys, soveltuviin Tuotekohtaisiin ehtoihin sovelletaan ensisijaisesti Tuotteen (tai kyseisen Tuotteen ominaisuuden) erityisehtoja. </w:t>
      </w:r>
    </w:p>
    <w:p w14:paraId="6F8084EB" w14:textId="77777777" w:rsidR="00BD28D7" w:rsidRPr="00FC77AC" w:rsidRDefault="00B0233F" w:rsidP="00B0233F">
      <w:pPr>
        <w:pStyle w:val="ProductList-Body"/>
        <w:spacing w:after="120"/>
      </w:pPr>
      <w:r>
        <w:t>”Yleinen tietosuoja-asetus” tarkoittaa luonnollisten henkilöiden suojelusta henkilötietojen käsittelyssä sekä näiden tietojen vapaasta liikkuvuudesta ja direktiivin 95/46/EY kumoamisesta 27. huhtikuuta 2016 annettua Euroopan parlamentin ja neuvoston asetusta (EU) 2016/679.</w:t>
      </w:r>
    </w:p>
    <w:p w14:paraId="7D9AB736" w14:textId="09F0A1EC" w:rsidR="00B0233F" w:rsidRPr="00FC77AC" w:rsidRDefault="00B0233F" w:rsidP="00B0233F">
      <w:pPr>
        <w:pStyle w:val="ProductList-Body"/>
        <w:spacing w:after="120"/>
      </w:pPr>
      <w:r>
        <w:t xml:space="preserve">”Paikallinen EU:n/ETA-alueen tietosuojalainsäädäntö” tarkoittaa alempitasoisia lakeja ja asetuksia, joilla pannaan täytäntöön yleinen tietosuoja-asetus. </w:t>
      </w:r>
    </w:p>
    <w:p w14:paraId="3373858F" w14:textId="351A1601" w:rsidR="00B0233F" w:rsidRPr="00FC77AC" w:rsidRDefault="00B0233F" w:rsidP="00B0233F">
      <w:pPr>
        <w:pStyle w:val="ProductList-Body"/>
        <w:spacing w:after="120"/>
      </w:pPr>
      <w:r>
        <w:t xml:space="preserve">”Yleisen tietosuoja-asetuksen ehdot” tarkoittaa ehtoja, jotka ovat </w:t>
      </w:r>
      <w:hyperlink w:anchor="Attachment1" w:history="1">
        <w:r>
          <w:rPr>
            <w:rStyle w:val="Hyperlink"/>
          </w:rPr>
          <w:t>liitteessä 1</w:t>
        </w:r>
      </w:hyperlink>
      <w:r>
        <w:t xml:space="preserve"> ja joiden velvoittamana Microsoft suorittaa sitovia toimenpiteitä Henkilötietojen käsittelynsä suhteen, kuten Yleisen tietosuoja-asetuksen artiklassa 28 edellytetään.</w:t>
      </w:r>
    </w:p>
    <w:p w14:paraId="71D78B00" w14:textId="77777777" w:rsidR="00B0233F" w:rsidRPr="00FC77AC" w:rsidRDefault="00B0233F" w:rsidP="00B0233F">
      <w:pPr>
        <w:pStyle w:val="ProductList-Body"/>
        <w:spacing w:after="120"/>
      </w:pPr>
      <w:r>
        <w:t xml:space="preserve">”Henkilötiedoilla” tarkoitetaan tietoa, joka liittyy tunnistettuun tai tunnistettavissa olevaan luonnolliseen henkilöön. Tunnistettavissa oleva luonnollinen henkilö voidaan tunnistaa suoraan tai epäsuorasti erityisesti tunnistetiedon perusteella, kuten nimen, henkilötunnuksen, sijaintitiedon tai verkkotunnistetiedon avulla, tai yhden tai useamman sellaisen tekijän perusteella, jotka määrittävät kyseisen luonnollisen henkilön fyysistä, fysiologista, geneettistä, henkistä, taloudellista, kulttuurista tai sosiaalista identiteettiä. </w:t>
      </w:r>
    </w:p>
    <w:p w14:paraId="74FC66D9" w14:textId="77777777" w:rsidR="00B0233F" w:rsidRPr="00FC77AC" w:rsidRDefault="00B0233F" w:rsidP="00B0233F">
      <w:pPr>
        <w:pStyle w:val="ProductList-Body"/>
        <w:spacing w:after="120"/>
      </w:pPr>
      <w:r>
        <w:t xml:space="preserve">"Tuotteen" merkitys on mainittu on volyymikäyttöoikeusohjelman sopimuksessa. "Tuote" sisältää Online-palvelut ja Ohjelmiston, volyymikäyttöoikeusohjelman sopimuksen lukemisen helpottamiseksi, jossa kumpikin näistä on mainittu. </w:t>
      </w:r>
    </w:p>
    <w:p w14:paraId="120289BF" w14:textId="77777777" w:rsidR="00B0233F" w:rsidRPr="00FC77AC" w:rsidRDefault="00B0233F" w:rsidP="00B0233F">
      <w:pPr>
        <w:pStyle w:val="ProductList-Body"/>
        <w:spacing w:after="120"/>
      </w:pPr>
      <w:r>
        <w:t>"Products and Professional Services -palvelut" tarkoittavat Tuotteita ja Asiantuntijapalveluja. Product and Professional Service-palvelujen saatavuus saattaa vaihdella alueittain ja Tietojenkäsittelysopimuksen soveltuvuus tiettyyn Products and Professional Services-palveluun on sovellettu tämän Tietojenkäsittelysopimuksen Täydennyksen rajoitusten mukaan.</w:t>
      </w:r>
    </w:p>
    <w:p w14:paraId="0E1B3E1A" w14:textId="77777777" w:rsidR="00DA65BD" w:rsidRDefault="00DA65BD" w:rsidP="00DA65BD">
      <w:pPr>
        <w:pStyle w:val="ProductList-Body"/>
        <w:spacing w:after="120"/>
      </w:pPr>
      <w:r>
        <w:t>”Professional Services” tarkoittaa seuraavia palveluja: (a) Microsoftin konsultointipalvelut, jotka koostuvat suunnittelusta, neuvonnasta, opastuksesta, tietojen siirrosta, käyttöönotosta ja ratkaisu- tai ohjelmistokehityspalveluista Microsoft Enterprise Services -palvelujen Työtilauksessa tai, jos tuotekuvauksessa on niin sovittu, Cloud Workload Acceleration -sopimuksessa, joka sisältää tämän Tietojenkäsittelysopimuksen viittauksella; ja (b) Microsoftin Yhtenäisen Tuen tai Premier Tukipalvelujen tarjoama tekninen tuki, ja mikä tahansa muu kaupallinen teknisen tuen palvelu. Professional Services -palvelut eivät sisällä Tuotteita tai, sovellettaessa vain Tietojenkäsittelysopimusta, Lisäehtoja.</w:t>
      </w:r>
    </w:p>
    <w:p w14:paraId="5706395E" w14:textId="77777777" w:rsidR="00B0233F" w:rsidRPr="00FC77AC" w:rsidRDefault="00B0233F" w:rsidP="00B0233F">
      <w:pPr>
        <w:pStyle w:val="ProductList-Body"/>
        <w:spacing w:after="120"/>
      </w:pPr>
      <w:r>
        <w:t xml:space="preserve">”Professional Services -palveluiden tiedoilla” tarkoitetaan kaikkea dataa, kuten tekstiä, ääntä, videokuvaa, kuvatiedostoja tai ohjelmistoja, jotka Asiakas tai tämän edustaja toimittaa Microsoftille (tai jotka Asiakas valtuuttaa Microsoftin noutamaan Tuotteesta) tai joita Microsoft muuten hankkii tai käsittelee tai sen puolesta hankitaan tai käsitellään Microsoftin kanssa tehtyyn sopimukseen liittyvissä asiayhteyksissä Professional Services -palveluiden hankkimista varten. </w:t>
      </w:r>
    </w:p>
    <w:p w14:paraId="24D3B387" w14:textId="77777777" w:rsidR="00B0233F" w:rsidRPr="00FC77AC" w:rsidRDefault="00B0233F" w:rsidP="00B0233F">
      <w:pPr>
        <w:pStyle w:val="ProductList-Body"/>
        <w:spacing w:after="120"/>
      </w:pPr>
      <w:r>
        <w:t>”2021 Vakiosopimuslausekkeet” tarkoittavat Euroopan komission 4. kesäkuuta hyväksymässä päätöksessä 914/2021/EY sovittuja vakiosopimuslausekkeita henkilötietojen siirtoa varten ETA-alueen käsittelijöiltä (käsittelijältä käsittelijälle -moduuli) Microsoft Ireland Operations Limitedin ja Microsoft Corporationin välissä, jos henkilötietojen käsittelijät ovat sijoittautuneet sellaisiin kolmansiin maihin, joissa ei ole varmistettu tietosuojan riittävää tasoa yleisen tietosuoja-asetuksen 2021 artikkelissa 46 kuvatun mukaisesti. Vakiosopimuslausekkeet ovat liitteessä 2021.</w:t>
      </w:r>
    </w:p>
    <w:p w14:paraId="689AF67E" w14:textId="77777777" w:rsidR="00B0233F" w:rsidRPr="00FC77AC" w:rsidRDefault="00B0233F" w:rsidP="00B0233F">
      <w:pPr>
        <w:pStyle w:val="ProductList-Body"/>
        <w:spacing w:after="120"/>
      </w:pPr>
      <w:r>
        <w:t xml:space="preserve">”Apukäsittelijöillä” tarkoitetaan muita käsittelijöitä, joita Microsoft käyttää Asiakastietojen ja Professional Services -palveluiden tietojen käsittelyyn, kuten EU:n yleisen tietosuoja-asetuksen (GDPR) 28 artiklassa on kuvattu. </w:t>
      </w:r>
    </w:p>
    <w:p w14:paraId="1BEF1F4F" w14:textId="77777777" w:rsidR="00B0233F" w:rsidRPr="00FC77AC" w:rsidRDefault="00B0233F" w:rsidP="00B0233F">
      <w:pPr>
        <w:pStyle w:val="ProductList-Body"/>
        <w:spacing w:after="120"/>
      </w:pPr>
      <w:r>
        <w:t xml:space="preserve">”Professional Services -lisäehdot” tarkoittavat tukipyyntöjä, jotka on nostettu tuesta Tuoteteknikkotyöryhmälle ratkaistavaksi ja muuhun Microsoftin tarjoamaan neuvontapalveluun sekä tukeen Tuotteiden tai volyymikäyttöoikeussopimuksen yhteydessä, jotka eivät sisälly Professional Services-palvelujen määritelmään. </w:t>
      </w:r>
    </w:p>
    <w:p w14:paraId="6D4DB565" w14:textId="05C8E33F" w:rsidR="00DD6D76" w:rsidRPr="00FC77AC" w:rsidRDefault="00B0233F" w:rsidP="00B0233F">
      <w:pPr>
        <w:pStyle w:val="ProductList-Body"/>
        <w:spacing w:after="120"/>
      </w:pPr>
      <w:r>
        <w:t>Tässä Tietojenkäsittelysopimuksessa käytetyillä ja tässä määrittelemättömillä termeillä, jotka kirjoitetaan pienellä alkukirjaimella, kuten ”henkilötietojen tietoturvaloukkaus”, ”käsittely”, ”rekisterinpitäjä”, ”käsittelijä”, ”profilointi”, ”henkilötiedot” ja ”rekisteröity”, on sama merkitys kuin yleisen tietosuoja-asetuksen 4 artiklassa ilmoitetaan huolimatta siitä, sovelletaanko yleistä tietosuoja-asetusta.</w:t>
      </w:r>
    </w:p>
    <w:bookmarkStart w:id="29" w:name="_Toc507768538"/>
    <w:bookmarkStart w:id="30" w:name="_Toc6563787"/>
    <w:bookmarkStart w:id="31" w:name="_Toc26883660"/>
    <w:p w14:paraId="3E1EF968" w14:textId="5043044C" w:rsidR="0053567E" w:rsidRDefault="000E6065" w:rsidP="0053567E">
      <w:pPr>
        <w:pStyle w:val="ProductList-Body"/>
        <w:shd w:val="clear" w:color="auto" w:fill="A6A6A6" w:themeFill="background1" w:themeFillShade="A6"/>
        <w:spacing w:after="120"/>
        <w:jc w:val="right"/>
        <w:rPr>
          <w:rStyle w:val="Hyperlink"/>
          <w:sz w:val="16"/>
          <w:szCs w:val="16"/>
        </w:rPr>
      </w:pPr>
      <w:r>
        <w:fldChar w:fldCharType="begin"/>
      </w:r>
      <w:r>
        <w:instrText>HYPERLINK \l "TableofContents"</w:instrText>
      </w:r>
      <w:r>
        <w:fldChar w:fldCharType="separate"/>
      </w:r>
      <w:r>
        <w:rPr>
          <w:rStyle w:val="Hyperlink"/>
          <w:sz w:val="16"/>
          <w:szCs w:val="16"/>
        </w:rPr>
        <w:t>Sisällys</w:t>
      </w:r>
      <w:r>
        <w:fldChar w:fldCharType="end"/>
      </w:r>
      <w:r>
        <w:rPr>
          <w:sz w:val="16"/>
          <w:szCs w:val="16"/>
        </w:rPr>
        <w:t xml:space="preserve"> / </w:t>
      </w:r>
      <w:hyperlink w:anchor="GeneralTerms" w:tooltip="Yleiset ehdot" w:history="1">
        <w:r>
          <w:rPr>
            <w:rStyle w:val="Hyperlink"/>
            <w:sz w:val="16"/>
            <w:szCs w:val="16"/>
          </w:rPr>
          <w:t>Yleiset ehdot</w:t>
        </w:r>
      </w:hyperlink>
    </w:p>
    <w:p w14:paraId="67553494" w14:textId="77777777" w:rsidR="009776B9" w:rsidRPr="00FC77AC" w:rsidRDefault="009776B9" w:rsidP="0041679B">
      <w:pPr>
        <w:pStyle w:val="ProductList-SectionHeading"/>
        <w:keepNext/>
        <w:spacing w:after="120"/>
        <w:outlineLvl w:val="0"/>
      </w:pPr>
      <w:bookmarkStart w:id="32" w:name="_Toc155363507"/>
      <w:bookmarkStart w:id="33" w:name="GeneralTerms"/>
      <w:r>
        <w:t>Yleiset ehdot</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63508"/>
      <w:bookmarkEnd w:id="33"/>
      <w:r>
        <w:t>Lain noudattaminen</w:t>
      </w:r>
      <w:bookmarkEnd w:id="34"/>
    </w:p>
    <w:p w14:paraId="509F82CC" w14:textId="15229B94" w:rsidR="00BA0FD4" w:rsidRPr="00FC77AC" w:rsidRDefault="00BA0FD4" w:rsidP="0041679B">
      <w:pPr>
        <w:pStyle w:val="ProductList-Body"/>
        <w:keepNext/>
        <w:spacing w:after="120"/>
      </w:pPr>
      <w:r>
        <w:t>Microsoft noudattaa kaikkia niitä lakeja ja säännöksiä tuottaakseen Tuotteita ja Palveluja, jotka säätelevät Online-palveluiden toimittamista, tietoturvaloukkauksista ilmoittamista koskeva lainsäädäntö ja Tietosuojavaatimukset mukaan lukien. Microsoft ei kuitenkaan ole vastuussa sellaisten Asiakkaaseen tai Asiakkaan toimialaan sovellettavien lakien tai säännösten noudattamisesta, joita ei sovelleta yleisesti tietotekniikkapalvelujen tarjoajiin. Microsoft ei määritä, onko Asiakastiedoissa tietoja, jotka kuuluvat jonkin tietyn lain tai säädöksen piiriin. Kaikki</w:t>
      </w:r>
      <w:r w:rsidR="0053567E">
        <w:t> </w:t>
      </w:r>
      <w:r>
        <w:t>Turvallisuusongelmat kuuluvat alla olevien Turvallisuusongelmailmoituksen ehtojen piiriin.</w:t>
      </w:r>
    </w:p>
    <w:p w14:paraId="7D4647F5" w14:textId="74B7325D" w:rsidR="00BA0FD4" w:rsidRPr="00FC77AC" w:rsidRDefault="00BA0FD4" w:rsidP="007829B6">
      <w:pPr>
        <w:pStyle w:val="ProductList-Body"/>
        <w:spacing w:after="120"/>
      </w:pPr>
      <w:r>
        <w:t>Asiakkaan on noudatettava kaikkia Tuotteiden ja Palveluiden käyttöönsä soveltuvia lakeja ja säännöksiä, biometrisiin tietoihin, viestinnän luottamuksellisuuteen ja Tietosuojavaatimuksiin liittyvät lait mukaan luettuna. Asiakas on vastuussa Tuotteiden ja Palveluiden tarpeellisen varastoinnin ja tiedon käsittelyn määrittämisestä mihinkään lakiin tai säädöksiin sekä käyttämään Tuotteita ja Palveluita tavalla, joka koostuu Asiakkaiden laillisista ja säädöllisistä oikeuksista. On Asiakkaan omalla vastuulla vastata Tuotteiden ja Palvelujen käyttöä koskeviin, kolmansien osapuolten Asiakkaalle esittämiin pyyntöihin, esimerkiksi Yhdysvaltain tekijänoikeuslain tai muiden sovellettavien lakien mukaisiin sisällön poistamispyyntöihin.</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63509"/>
      <w:bookmarkStart w:id="40" w:name="DatProtectionTerms"/>
      <w:r>
        <w:t>Tietosuojaehdot</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Tässä Tietojenkäsittelysopimuksen kohdassa on seuraavat alakohdat:</w:t>
      </w:r>
    </w:p>
    <w:p w14:paraId="21E0F4D1" w14:textId="77777777" w:rsidR="00DD6D76" w:rsidRPr="001C2724" w:rsidRDefault="00DD6D76" w:rsidP="00DD6D76">
      <w:pPr>
        <w:pStyle w:val="ProductList-Body"/>
        <w:numPr>
          <w:ilvl w:val="0"/>
          <w:numId w:val="5"/>
        </w:numPr>
        <w:spacing w:after="120"/>
        <w:sectPr w:rsidR="00DD6D76" w:rsidRPr="001C2724" w:rsidSect="006E2C05">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Laajuus</w:t>
      </w:r>
    </w:p>
    <w:p w14:paraId="40503B6A" w14:textId="77777777" w:rsidR="00DD6D76" w:rsidRPr="00FC77AC" w:rsidRDefault="00DD6D76" w:rsidP="00DD6D76">
      <w:pPr>
        <w:pStyle w:val="ProductList-Body"/>
        <w:numPr>
          <w:ilvl w:val="0"/>
          <w:numId w:val="5"/>
        </w:numPr>
      </w:pPr>
      <w:r>
        <w:t>Tietojenkäsittelyn luonne; omistus</w:t>
      </w:r>
    </w:p>
    <w:p w14:paraId="610419A9" w14:textId="77777777" w:rsidR="00DD6D76" w:rsidRPr="00FC77AC" w:rsidRDefault="00DD6D76" w:rsidP="00DD6D76">
      <w:pPr>
        <w:pStyle w:val="ProductList-Body"/>
        <w:numPr>
          <w:ilvl w:val="0"/>
          <w:numId w:val="5"/>
        </w:numPr>
      </w:pPr>
      <w:r>
        <w:t>Käsiteltyjen tietojen paljastaminen</w:t>
      </w:r>
    </w:p>
    <w:p w14:paraId="75596586" w14:textId="77777777" w:rsidR="00DD6D76" w:rsidRPr="00FC77AC" w:rsidRDefault="00DD6D76" w:rsidP="00DD6D76">
      <w:pPr>
        <w:pStyle w:val="ProductList-Body"/>
        <w:numPr>
          <w:ilvl w:val="0"/>
          <w:numId w:val="5"/>
        </w:numPr>
      </w:pPr>
      <w:r>
        <w:t>Henkilötietojen käsittely; yleinen tietosuoja-asetus (GDPR)</w:t>
      </w:r>
    </w:p>
    <w:p w14:paraId="0198AC8F" w14:textId="77777777" w:rsidR="00DD6D76" w:rsidRPr="00FC77AC" w:rsidRDefault="00DD6D76" w:rsidP="00DD6D76">
      <w:pPr>
        <w:pStyle w:val="ProductList-Body"/>
        <w:numPr>
          <w:ilvl w:val="0"/>
          <w:numId w:val="5"/>
        </w:numPr>
      </w:pPr>
      <w:r>
        <w:t>Tietoturva</w:t>
      </w:r>
    </w:p>
    <w:p w14:paraId="5920AC8F" w14:textId="77777777" w:rsidR="00DD6D76" w:rsidRPr="00FC77AC" w:rsidRDefault="00DD6D76" w:rsidP="00DD6D76">
      <w:pPr>
        <w:pStyle w:val="ProductList-Body"/>
        <w:numPr>
          <w:ilvl w:val="0"/>
          <w:numId w:val="5"/>
        </w:numPr>
      </w:pPr>
      <w:r>
        <w:t>Turvallisuusongelmailmoitus</w:t>
      </w:r>
    </w:p>
    <w:p w14:paraId="5588D625" w14:textId="77777777" w:rsidR="00DD6D76" w:rsidRPr="00FC77AC" w:rsidRDefault="00DD6D76" w:rsidP="00DD6D76">
      <w:pPr>
        <w:pStyle w:val="ProductList-Body"/>
        <w:numPr>
          <w:ilvl w:val="0"/>
          <w:numId w:val="5"/>
        </w:numPr>
      </w:pPr>
      <w:r>
        <w:t>Tietojen siirrot ja sijaintipaikka</w:t>
      </w:r>
    </w:p>
    <w:p w14:paraId="7D8C39D5" w14:textId="77777777" w:rsidR="00DD6D76" w:rsidRPr="00FC77AC" w:rsidRDefault="00DD6D76" w:rsidP="00DD6D76">
      <w:pPr>
        <w:pStyle w:val="ProductList-Body"/>
        <w:numPr>
          <w:ilvl w:val="0"/>
          <w:numId w:val="5"/>
        </w:numPr>
      </w:pPr>
      <w:r>
        <w:t>Tietojen palauttaminen ja poistaminen</w:t>
      </w:r>
    </w:p>
    <w:p w14:paraId="07938BE8" w14:textId="77777777" w:rsidR="00DD6D76" w:rsidRPr="00FC77AC" w:rsidRDefault="00DD6D76" w:rsidP="00DD6D76">
      <w:pPr>
        <w:pStyle w:val="ProductList-Body"/>
        <w:numPr>
          <w:ilvl w:val="0"/>
          <w:numId w:val="5"/>
        </w:numPr>
      </w:pPr>
      <w:r>
        <w:t>Suorittimen luottamuksellisuussitoumus</w:t>
      </w:r>
    </w:p>
    <w:p w14:paraId="426AE992" w14:textId="681B8EC4" w:rsidR="00DD6D76" w:rsidRPr="00FC77AC" w:rsidRDefault="00DD6D76" w:rsidP="00DD6D76">
      <w:pPr>
        <w:pStyle w:val="ProductList-Body"/>
        <w:numPr>
          <w:ilvl w:val="0"/>
          <w:numId w:val="5"/>
        </w:numPr>
      </w:pPr>
      <w:r>
        <w:t>Apukäsittelijöiden käytön huomautukset ja valvonta</w:t>
      </w:r>
    </w:p>
    <w:p w14:paraId="1A8F58EA" w14:textId="77777777" w:rsidR="00DD6D76" w:rsidRPr="00FC77AC" w:rsidRDefault="00DD6D76" w:rsidP="00DD6D76">
      <w:pPr>
        <w:pStyle w:val="ProductList-Body"/>
        <w:numPr>
          <w:ilvl w:val="0"/>
          <w:numId w:val="5"/>
        </w:numPr>
      </w:pPr>
      <w:r>
        <w:t>Oppilaitokset</w:t>
      </w:r>
    </w:p>
    <w:p w14:paraId="0852B871" w14:textId="77777777" w:rsidR="00DD6D76" w:rsidRPr="00FC77AC" w:rsidRDefault="00DD6D76" w:rsidP="00DD6D76">
      <w:pPr>
        <w:pStyle w:val="ProductList-Body"/>
        <w:numPr>
          <w:ilvl w:val="0"/>
          <w:numId w:val="5"/>
        </w:numPr>
      </w:pPr>
      <w:r>
        <w:t>CJIS-Asiakassopimus:</w:t>
      </w:r>
    </w:p>
    <w:p w14:paraId="687A79B3" w14:textId="77777777" w:rsidR="00DD6D76" w:rsidRDefault="00DD6D76" w:rsidP="00DD6D76">
      <w:pPr>
        <w:pStyle w:val="ProductList-Body"/>
        <w:numPr>
          <w:ilvl w:val="0"/>
          <w:numId w:val="5"/>
        </w:numPr>
      </w:pPr>
      <w:r>
        <w:t>HIPAA Business Associate</w:t>
      </w:r>
    </w:p>
    <w:p w14:paraId="17DF8405" w14:textId="74D8668A" w:rsidR="00822D08" w:rsidRPr="00FC77AC" w:rsidRDefault="00822D08" w:rsidP="00DD6D76">
      <w:pPr>
        <w:pStyle w:val="ProductList-Body"/>
        <w:numPr>
          <w:ilvl w:val="0"/>
          <w:numId w:val="5"/>
        </w:numPr>
      </w:pPr>
      <w:r>
        <w:t>Televiestintätiedot</w:t>
      </w:r>
    </w:p>
    <w:p w14:paraId="3D9BC023" w14:textId="0440E78C" w:rsidR="00DD6D76" w:rsidRPr="00FC77AC" w:rsidRDefault="00DD6D76" w:rsidP="00DD6D76">
      <w:pPr>
        <w:pStyle w:val="ProductList-Body"/>
        <w:numPr>
          <w:ilvl w:val="0"/>
          <w:numId w:val="5"/>
        </w:numPr>
      </w:pPr>
      <w:r>
        <w:t xml:space="preserve">Kalifornian kuluttajien yksityisyydensuojalaki </w:t>
      </w:r>
    </w:p>
    <w:p w14:paraId="1B26DF13" w14:textId="77777777" w:rsidR="00DD6D76" w:rsidRPr="00FC77AC" w:rsidRDefault="00DD6D76" w:rsidP="00DD6D76">
      <w:pPr>
        <w:pStyle w:val="ProductList-Body"/>
        <w:numPr>
          <w:ilvl w:val="0"/>
          <w:numId w:val="5"/>
        </w:numPr>
      </w:pPr>
      <w:r>
        <w:t>Biometriset tiedot</w:t>
      </w:r>
    </w:p>
    <w:p w14:paraId="406ABF0E" w14:textId="33BA9C1F" w:rsidR="002E2EC1" w:rsidRPr="00FC77AC" w:rsidRDefault="002E2EC1" w:rsidP="00DD6D76">
      <w:pPr>
        <w:pStyle w:val="ProductList-Body"/>
        <w:numPr>
          <w:ilvl w:val="0"/>
          <w:numId w:val="5"/>
        </w:numPr>
      </w:pPr>
      <w:r>
        <w:t>Täydentävät Professional Services -palvelut</w:t>
      </w:r>
    </w:p>
    <w:p w14:paraId="3D48A602" w14:textId="77777777" w:rsidR="00DD6D76" w:rsidRPr="00FC77AC" w:rsidRDefault="00DD6D76" w:rsidP="00DD6D76">
      <w:pPr>
        <w:pStyle w:val="ProductList-Body"/>
        <w:numPr>
          <w:ilvl w:val="0"/>
          <w:numId w:val="5"/>
        </w:numPr>
      </w:pPr>
      <w:r>
        <w:t>Yhteyden ottaminen Microsoftiin</w:t>
      </w:r>
    </w:p>
    <w:p w14:paraId="09D2EA5B" w14:textId="7B7561F9" w:rsidR="00DD6D76" w:rsidRPr="00FC77AC" w:rsidRDefault="00DD6D76" w:rsidP="00DD6D76">
      <w:pPr>
        <w:pStyle w:val="ProductList-Body"/>
        <w:numPr>
          <w:ilvl w:val="0"/>
          <w:numId w:val="5"/>
        </w:numPr>
      </w:pPr>
      <w:r>
        <w:t>Liite A – Tietoturvamenetelmät</w:t>
      </w:r>
    </w:p>
    <w:p w14:paraId="7379A383" w14:textId="77777777" w:rsidR="00E3608A" w:rsidRPr="00FC77AC" w:rsidRDefault="00E3608A" w:rsidP="00E3608A">
      <w:pPr>
        <w:pStyle w:val="ProductList-Body"/>
        <w:numPr>
          <w:ilvl w:val="0"/>
          <w:numId w:val="5"/>
        </w:numPr>
      </w:pPr>
      <w:r>
        <w:t>Liite B – Rekisteröidyt ja henkilötietojen ryhmät</w:t>
      </w:r>
    </w:p>
    <w:p w14:paraId="4F3F3E86" w14:textId="3B4E27C1" w:rsidR="007B2B15" w:rsidRPr="00FC77AC" w:rsidRDefault="00E3608A">
      <w:pPr>
        <w:pStyle w:val="ProductList-Body"/>
        <w:numPr>
          <w:ilvl w:val="0"/>
          <w:numId w:val="5"/>
        </w:numPr>
      </w:pPr>
      <w:r>
        <w:t>Liite C – Lisäsuojatoimien lisäys.</w:t>
      </w:r>
    </w:p>
    <w:p w14:paraId="271566DB" w14:textId="43720FBF" w:rsidR="004C2B10" w:rsidRPr="001C2724" w:rsidRDefault="004C2B10" w:rsidP="00C35BD5">
      <w:pPr>
        <w:pStyle w:val="ProductList-Body"/>
        <w:ind w:left="720"/>
        <w:sectPr w:rsidR="004C2B10" w:rsidRPr="001C2724" w:rsidSect="006E2C05">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63510"/>
      <w:r>
        <w:t>Laajuus</w:t>
      </w:r>
      <w:bookmarkEnd w:id="41"/>
      <w:bookmarkEnd w:id="42"/>
      <w:bookmarkEnd w:id="43"/>
      <w:bookmarkEnd w:id="44"/>
      <w:bookmarkEnd w:id="45"/>
      <w:bookmarkEnd w:id="46"/>
      <w:bookmarkEnd w:id="47"/>
    </w:p>
    <w:p w14:paraId="210C3D41" w14:textId="66031216" w:rsidR="00E122BB" w:rsidRPr="00FC77AC" w:rsidRDefault="00DD6D76" w:rsidP="007829B6">
      <w:pPr>
        <w:pStyle w:val="ProductList-Body"/>
        <w:spacing w:after="120"/>
      </w:pPr>
      <w:r>
        <w:t>Tämän Tietojenkäsittelysopimuksen ehdot koskevat kaikkia tuotteita ja palveluja, ellei tässä osiossa määritetä toisin.</w:t>
      </w:r>
    </w:p>
    <w:p w14:paraId="0D1B3CCC" w14:textId="77777777" w:rsidR="002B1873" w:rsidRPr="002B1873" w:rsidRDefault="002B1873" w:rsidP="002B1873">
      <w:pPr>
        <w:pStyle w:val="ProductList-Body"/>
        <w:spacing w:after="120"/>
      </w:pPr>
      <w:r w:rsidRPr="002B1873">
        <w:t>Tämän Tietojenkäsittelysopimuksen ehdot eivät koske tuotteita ja Professional Services -palveluita, jotka on nimenomaisesti rajattu pois tai siltä osin kuin ne on rajattu pois Tuotteen ehdoissa tai soveltuvassa työtilauksessa ja joihin sovelletaan Tuotekohtaisissa tai työtilauskohtaisissa ehdoissa ilmaistuja yksityisyydensuoja- ja/tai tietoturvaehtoja.</w:t>
      </w:r>
    </w:p>
    <w:p w14:paraId="68A4C943" w14:textId="6FC2352C" w:rsidR="00CC3CFE" w:rsidRPr="00FC77AC" w:rsidRDefault="00CC3CFE" w:rsidP="00CC3CFE">
      <w:pPr>
        <w:pStyle w:val="ProductList-Body"/>
        <w:spacing w:after="120"/>
      </w:pPr>
      <w:r>
        <w:t>Selvyyden vuoksi todetaan, että Tietojenkäsittelysopimuksen ehtoja sovelletaan vain tietojen käsittelyyn Microsoftin ja Microsoftin apukäsittelijöiden hallinnassa olevissa ympäristöissä. Tämä sisältää tiedot, joita Tuotteet ja Palvelut lähettävät Microsoftille, mutta ei tietoja, jotka</w:t>
      </w:r>
      <w:r w:rsidR="0053567E">
        <w:t> </w:t>
      </w:r>
      <w:r>
        <w:t>pysyvät Asiakkaan tiloissa tai jossakin Asiakkaan valitsemassa kolmannen osapuolen käyttöympäristössä.</w:t>
      </w:r>
    </w:p>
    <w:p w14:paraId="6A03C276" w14:textId="3188CF90" w:rsidR="00024B65" w:rsidRPr="00FC77AC" w:rsidRDefault="00024B65" w:rsidP="00024B65">
      <w:pPr>
        <w:pStyle w:val="ProductList-Body"/>
        <w:spacing w:after="120"/>
      </w:pPr>
      <w:r>
        <w:t xml:space="preserve">Täydentävien Professional Services -palvelujen osalta Microsoft antaa ainoastaan jäljempänä kohdassa ”Täydentävät Professional Services -palvelut” esitetyt sitoumukset. </w:t>
      </w:r>
    </w:p>
    <w:p w14:paraId="1EF8D185" w14:textId="7E4F8D99" w:rsidR="00E122BB" w:rsidRPr="00FC77AC" w:rsidRDefault="00C85435" w:rsidP="007829B6">
      <w:pPr>
        <w:pStyle w:val="ProductList-Body"/>
        <w:spacing w:after="120"/>
      </w:pPr>
      <w:r>
        <w:t>Esikatselut voivat käyttää heikompia tai muita yksityisyys- ja tietoturvamenetelmiä kuin Tuotteet ja Palvelut yleensä käyttävät. Ellei toisin ilmoiteta, Asiakkaan ei tule käyttää Esikatseluita Henkilötietojen tai muiden lain tai säädösten noudattamista vaativien tietojen käsittelyyn. Tuotteiden osalta Tietojenkäsittelysopimuksen seuraavia ehtoja ei sovelleta Esikatseluihin: Henkilötietojen käsittely; Tietosuoja-asetus, Tietoturva ja HIPAA Business Associate. Professional Services -palveluiden osalta Esikatseluiksi tai Rajoitetuksi julkaisuksi määritetyt palvelut täyttävät vain Täydentävät Professional Services -palvelujen ehdot.</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63511"/>
      <w:bookmarkStart w:id="50" w:name="_Toc507768552"/>
      <w:bookmarkStart w:id="51" w:name="_Toc8395012"/>
      <w:r>
        <w:t xml:space="preserve">Tietojenkäsittelyn </w:t>
      </w:r>
      <w:bookmarkStart w:id="52" w:name="_Toc6563799"/>
      <w:bookmarkStart w:id="53" w:name="_Toc21617017"/>
      <w:r>
        <w:t>luonne; omistus</w:t>
      </w:r>
      <w:bookmarkEnd w:id="48"/>
      <w:bookmarkEnd w:id="49"/>
      <w:bookmarkEnd w:id="52"/>
      <w:bookmarkEnd w:id="53"/>
    </w:p>
    <w:p w14:paraId="2B094C3F" w14:textId="7C61582B" w:rsidR="00C85435" w:rsidRPr="00FC77AC" w:rsidRDefault="0072723D" w:rsidP="007829B6">
      <w:pPr>
        <w:pStyle w:val="ProductList-Body"/>
        <w:spacing w:after="120"/>
      </w:pPr>
      <w:r>
        <w:t>Microsoft käyttää ja käsittelee muulla tavoin Asiakkaan tietoja, Professional Services -tietoja ja henkilötietoja vain jäljempänä kuvatulla tavalla ja määritettyjä rajoituksia noudattaen a) tarjotakseen Asiakkaan Tuotteet ja Palvelut Asiakkaan dokumentoitujen ohjeiden mukaisesti b) Tuotteiden ja</w:t>
      </w:r>
      <w:r w:rsidR="0053567E">
        <w:t> </w:t>
      </w:r>
      <w:r>
        <w:t>Palvelujen Asiakkaalle toimittamiseen liittyviä liiketoimintoja varten. Sopimuksen osapuolista Asiakkaalla säilyvät kaikki omistusoikeudet ja muut</w:t>
      </w:r>
      <w:r w:rsidR="0053567E">
        <w:t> </w:t>
      </w:r>
      <w:r>
        <w:t>oikeudet Asiakkaan tietoihin ja Professional Services -palveluiden tietoihin. Microsoft ei saa mitään muita oikeuksia Asiakkaan tietoihin tai Professional Services -palveluiden tietoihin kuin ne, jotka Asiakas myöntää Microsoftille tässä kohdassa. Tämä kappale ei vaikuta oikeuksiin, jotka Microsoftilla on ohjelmistoihin tai palveluihin, joihin Microsoft myöntää Asiakkaalle käyttöoikeuden.</w:t>
      </w:r>
    </w:p>
    <w:p w14:paraId="5102CA20" w14:textId="77777777" w:rsidR="00590619" w:rsidRPr="00FC77AC" w:rsidRDefault="00590619" w:rsidP="00590619"/>
    <w:p w14:paraId="72E1A929" w14:textId="56238FF1" w:rsidR="00590619" w:rsidRPr="00FC77AC" w:rsidRDefault="00590619" w:rsidP="00590619">
      <w:pPr>
        <w:tabs>
          <w:tab w:val="left" w:pos="9849"/>
        </w:tabs>
      </w:pPr>
      <w:r>
        <w:tab/>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Käsittely Tuotteiden ja Palvelujen </w:t>
      </w:r>
      <w:bookmarkEnd w:id="54"/>
      <w:r>
        <w:rPr>
          <w:b/>
          <w:color w:val="0072C6"/>
        </w:rPr>
        <w:t xml:space="preserve">tarjoamiseksi </w:t>
      </w:r>
      <w:bookmarkEnd w:id="55"/>
      <w:r>
        <w:rPr>
          <w:b/>
          <w:color w:val="0072C6"/>
        </w:rPr>
        <w:t>Asiakkaalle</w:t>
      </w:r>
    </w:p>
    <w:p w14:paraId="38AED162" w14:textId="23886A08" w:rsidR="00C85435" w:rsidRPr="00FC77AC" w:rsidRDefault="00C85435" w:rsidP="00C35BD5">
      <w:pPr>
        <w:pStyle w:val="ProductList-Body"/>
        <w:keepNext/>
        <w:ind w:left="158"/>
      </w:pPr>
      <w:r>
        <w:rPr>
          <w:rFonts w:ascii="Calibri" w:eastAsia="Calibri" w:hAnsi="Calibri" w:cs="Arial"/>
        </w:rPr>
        <w:t>Tässä Tietojenkäsittelysopimuksessa Tuotteen ”tarjoaminen” koostuu seuraavista:</w:t>
      </w:r>
    </w:p>
    <w:p w14:paraId="25A37013" w14:textId="04489FE1" w:rsidR="00C85435" w:rsidRPr="00FC77AC" w:rsidRDefault="00C85435" w:rsidP="00F1097D">
      <w:pPr>
        <w:pStyle w:val="ProductList-Body"/>
        <w:numPr>
          <w:ilvl w:val="0"/>
          <w:numId w:val="7"/>
        </w:numPr>
      </w:pPr>
      <w:r>
        <w:rPr>
          <w:rFonts w:ascii="Calibri" w:eastAsia="Calibri" w:hAnsi="Calibri" w:cs="Arial"/>
        </w:rPr>
        <w:t>Toiminnollisten ominaisuuksien toimittaminen Asiakkaan ja tämän käyttäjien lisensoimina, määrittäminä</w:t>
      </w:r>
      <w:r>
        <w:rPr>
          <w:rFonts w:ascii="Calibri" w:hAnsi="Calibri"/>
        </w:rPr>
        <w:t xml:space="preserve"> ja </w:t>
      </w:r>
      <w:bookmarkEnd w:id="56"/>
      <w:bookmarkEnd w:id="57"/>
      <w:r>
        <w:rPr>
          <w:rFonts w:ascii="Calibri" w:eastAsia="Calibri" w:hAnsi="Calibri" w:cs="Arial"/>
        </w:rPr>
        <w:t>käyttäminä, mukaan lukien</w:t>
      </w:r>
      <w:r w:rsidR="0053567E">
        <w:rPr>
          <w:rFonts w:ascii="Calibri" w:eastAsia="Calibri" w:hAnsi="Calibri" w:cs="Arial"/>
        </w:rPr>
        <w:t> </w:t>
      </w:r>
      <w:r>
        <w:rPr>
          <w:rFonts w:ascii="Calibri" w:eastAsia="Calibri" w:hAnsi="Calibri" w:cs="Arial"/>
        </w:rPr>
        <w:t xml:space="preserve">yksilöllisten käyttäjäkokemusten tarjoaminen;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Vianetsintä (ongelmien ehkäiseminen, havaitseminen ja korjaaminen); ja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Tuotteiden pitäminen ajan tasalla ja toimivina, ja </w:t>
      </w:r>
      <w:r>
        <w:t>käyttäjän tuottavuuden,</w:t>
      </w:r>
      <w:r>
        <w:rPr>
          <w:rFonts w:ascii="Calibri" w:eastAsia="Calibri" w:hAnsi="Calibri" w:cs="Arial"/>
        </w:rPr>
        <w:t xml:space="preserve"> luotettavuuden, tehokkuuden, laadun ja tietoturvan parantaminen.</w:t>
      </w:r>
    </w:p>
    <w:p w14:paraId="67A5736F" w14:textId="33FF2E60" w:rsidR="004D3218" w:rsidRPr="00FC77AC" w:rsidRDefault="004D3218" w:rsidP="004D3218">
      <w:pPr>
        <w:pStyle w:val="ProductList-Body"/>
        <w:ind w:left="158"/>
      </w:pPr>
      <w:r>
        <w:rPr>
          <w:rFonts w:ascii="Calibri" w:eastAsia="Calibri" w:hAnsi="Calibri" w:cs="Arial"/>
        </w:rPr>
        <w:t>Tässä Tietojenkäsittelysopimuksessa Professional Services -palvelujen ”tarjoaminen” koostuu seuraavista:</w:t>
      </w:r>
    </w:p>
    <w:p w14:paraId="514A4E40" w14:textId="50E94375" w:rsidR="004D3218" w:rsidRPr="00FC77AC" w:rsidRDefault="004D3218" w:rsidP="004D3218">
      <w:pPr>
        <w:pStyle w:val="ProductList-Body"/>
        <w:numPr>
          <w:ilvl w:val="0"/>
          <w:numId w:val="7"/>
        </w:numPr>
        <w:tabs>
          <w:tab w:val="clear" w:pos="158"/>
        </w:tabs>
        <w:ind w:left="922"/>
      </w:pPr>
      <w:r>
        <w:t xml:space="preserve">Professional Services -palvelujen toimittaminen, mukaan lukien tekniseen tukeen, ammattimaiseen suunnitteluun, neuvontaan, opastukseen, tietojen siirtoon, käyttöönottoon ja ratkaisu- tai ohjelmistokehitykseen liittyvien palvelujen tarjoaminen. </w:t>
      </w:r>
    </w:p>
    <w:p w14:paraId="2AA8E0CB" w14:textId="1BB19ACB" w:rsidR="004D3218" w:rsidRPr="00FC77AC" w:rsidRDefault="004D3218" w:rsidP="004D3218">
      <w:pPr>
        <w:pStyle w:val="ProductList-Body"/>
        <w:numPr>
          <w:ilvl w:val="0"/>
          <w:numId w:val="7"/>
        </w:numPr>
        <w:tabs>
          <w:tab w:val="clear" w:pos="158"/>
        </w:tabs>
        <w:ind w:left="922"/>
      </w:pPr>
      <w:r>
        <w:t>Vianselvitys (ongelmien – mukaan lukien Turvallisuusongelmat ja ongelmat, jotka havaitaan Professional Services -palveluissa tai asiaankuuluvissa Tuotteissa Professional Services -palvelujen toimituksen aikana – ehkäiseminen, havaitseminen, tutkiminen, lieventäminen ja korjaaminen), ja</w:t>
      </w:r>
    </w:p>
    <w:p w14:paraId="7EB6FDAD" w14:textId="5B47DB62" w:rsidR="004D3218" w:rsidRPr="00FC77AC" w:rsidRDefault="007821BC" w:rsidP="002369FF">
      <w:pPr>
        <w:pStyle w:val="ProductList-Body"/>
        <w:numPr>
          <w:ilvl w:val="0"/>
          <w:numId w:val="7"/>
        </w:numPr>
        <w:tabs>
          <w:tab w:val="clear" w:pos="158"/>
        </w:tabs>
        <w:spacing w:after="120"/>
        <w:ind w:left="922"/>
      </w:pPr>
      <w:r>
        <w:t>Professional Services -palvelujen ja niiden perustana olevien Tuotteiden parantaminen (niiden toimituksen, tehokkuuden, laadun ja tietoturvan parantaminen Professional Services -palvelujen toimittamisen aikana havaittujen ongelmien perusteella, mukaan lukien ohjelmistovirheiden korjaaminen ja Tuotteiden ja Palveluiden pitäminen muutoin ajan tasalla ja toimivina).</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Siinä tapauksessa Tuotteet ja Palvelut tarjotaan tietosuojavaatimusten mukaiset tietoturvavelvoitteet huomioon ottaen.</w:t>
      </w:r>
    </w:p>
    <w:p w14:paraId="0AA7F597" w14:textId="3102114F" w:rsidR="00C85435" w:rsidRPr="00FC77AC" w:rsidRDefault="00C85435" w:rsidP="007829B6">
      <w:pPr>
        <w:pStyle w:val="ProductList-Body"/>
        <w:spacing w:after="120"/>
        <w:ind w:left="158"/>
      </w:pPr>
      <w:r>
        <w:t>Kun Microsoft tarjoaa Tuotteita ja Palveluja, se ei käytä eikä käsittele muilla tavoin Asiakastietoja, Professional Services -tietoja tai niistä johdettuja muita Henkilötietoja seuraaviin tarkoituksiin: a) käyttäjän profilointi, b) mainonta tai vastaavien kaupallisten menettelyjen tarkoitukset tai c) markkinatutkimus, jonka tavoitteena on luoda uusia toimintoja, palveluja tai tuotteita, tai muu tarkoitus, ellei tällainen käyttö</w:t>
      </w:r>
      <w:r w:rsidR="0053567E">
        <w:t> </w:t>
      </w:r>
      <w:r>
        <w:t>tai käsittely ole Asiakkaan dokumentoitujen ohjeiden mukaista.</w:t>
      </w:r>
    </w:p>
    <w:p w14:paraId="5FD69C26" w14:textId="7F31EB49" w:rsidR="00C85435" w:rsidRPr="00FC77AC" w:rsidRDefault="009B4B87" w:rsidP="00C35BD5">
      <w:pPr>
        <w:pStyle w:val="ProductList-Body"/>
        <w:keepNext/>
        <w:spacing w:after="120"/>
        <w:ind w:left="187" w:hanging="7"/>
        <w:outlineLvl w:val="2"/>
      </w:pPr>
      <w:r>
        <w:rPr>
          <w:b/>
          <w:color w:val="0072C6"/>
        </w:rPr>
        <w:t>Käsittely liiketoimintojen yhteydessä Tuotteiden ja Palvelujen tarjoamiseksi Asiakkaalle</w:t>
      </w:r>
    </w:p>
    <w:p w14:paraId="2391517E" w14:textId="77777777" w:rsidR="001B2BF8" w:rsidRPr="00FC77AC" w:rsidRDefault="001B2BF8" w:rsidP="001B2BF8">
      <w:pPr>
        <w:pStyle w:val="ProductList-Body"/>
        <w:spacing w:after="120"/>
        <w:ind w:left="158"/>
      </w:pPr>
      <w:r>
        <w:t>Tämän Tietojenkäsittelysopimuksen soveltamista varten ”liiketoiminnoilla” tarkoitetaan asiakkaan tässä osiossa valtuuttamaa käsittelytoimintaa.</w:t>
      </w:r>
    </w:p>
    <w:p w14:paraId="4FFF8475" w14:textId="057BE43F" w:rsidR="001B2BF8" w:rsidRPr="00FC77AC" w:rsidRDefault="001B2BF8" w:rsidP="00B66EEB">
      <w:pPr>
        <w:pStyle w:val="ProductList-Body"/>
        <w:spacing w:line="216" w:lineRule="auto"/>
        <w:ind w:left="158"/>
      </w:pPr>
      <w:r>
        <w:t>Asiakas valtuuttaa Microsoftin</w:t>
      </w:r>
    </w:p>
    <w:p w14:paraId="18895A51" w14:textId="4BD63AC8" w:rsidR="001B2BF8" w:rsidRPr="00FC77AC" w:rsidRDefault="001B2BF8" w:rsidP="00A607E8">
      <w:pPr>
        <w:pStyle w:val="ProductList-Body"/>
        <w:numPr>
          <w:ilvl w:val="0"/>
          <w:numId w:val="18"/>
        </w:numPr>
        <w:ind w:left="900" w:hanging="180"/>
      </w:pPr>
      <w:r>
        <w:t>luomaan yhdisteltyjä tilastollisia tietoja, jotka eivät ole henkilötietoja, tiedoista, jotka sisältävät pseudonymisoituja tunnisteita (kuten</w:t>
      </w:r>
      <w:r w:rsidR="0053567E">
        <w:t> </w:t>
      </w:r>
      <w:r>
        <w:t>käyttölokit, jotka sisältävät ainutkertaisia pseudonymisoituja tunnisteita); ja</w:t>
      </w:r>
    </w:p>
    <w:p w14:paraId="685A98C9" w14:textId="39E0687F" w:rsidR="001B2BF8" w:rsidRPr="00FC77AC" w:rsidRDefault="001B2BF8" w:rsidP="00A607E8">
      <w:pPr>
        <w:pStyle w:val="ProductList-Body"/>
        <w:numPr>
          <w:ilvl w:val="0"/>
          <w:numId w:val="18"/>
        </w:numPr>
        <w:spacing w:after="120"/>
        <w:ind w:left="907" w:hanging="187"/>
      </w:pPr>
      <w:r>
        <w:t>laskemaan tilastoja, jotka liittyvät Asiakastietoihin tai Professional Services -tietoihin,</w:t>
      </w:r>
    </w:p>
    <w:p w14:paraId="76A43C2B" w14:textId="4E69D31C" w:rsidR="001B2BF8" w:rsidRPr="00FC77AC" w:rsidRDefault="001B2BF8" w:rsidP="00A607E8">
      <w:pPr>
        <w:pStyle w:val="ProductList-Body"/>
        <w:spacing w:after="120"/>
        <w:ind w:left="158"/>
      </w:pPr>
      <w:r>
        <w:t>kummassakin tapauksessa ilman pääsyä Asiakastietoihin tai Professional Services -tietoihin sekä analysoimatta näitä tietoja ja rajoittuen alla</w:t>
      </w:r>
      <w:r w:rsidR="0053567E">
        <w:t> </w:t>
      </w:r>
      <w:r>
        <w:t>mainittuihin tarkoituksiin, joista jokainen liittyy Tuotteiden ja Palvelujen Asiakkaalle toimittamiseen.</w:t>
      </w:r>
    </w:p>
    <w:p w14:paraId="15A54612" w14:textId="77777777" w:rsidR="001B2BF8" w:rsidRPr="00FC77AC" w:rsidRDefault="001B2BF8" w:rsidP="00A607E8">
      <w:pPr>
        <w:pStyle w:val="ProductList-Body"/>
        <w:ind w:left="158"/>
      </w:pPr>
      <w:r>
        <w:t>Nämä tarkoitukset ovat seuraavat:</w:t>
      </w:r>
    </w:p>
    <w:p w14:paraId="007DCB2D" w14:textId="1ABEB992" w:rsidR="001B2BF8" w:rsidRPr="00FC77AC" w:rsidRDefault="001B2BF8" w:rsidP="003A6BB6">
      <w:pPr>
        <w:pStyle w:val="ProductList-Body"/>
        <w:numPr>
          <w:ilvl w:val="0"/>
          <w:numId w:val="7"/>
        </w:numPr>
        <w:tabs>
          <w:tab w:val="clear" w:pos="158"/>
        </w:tabs>
        <w:ind w:left="922"/>
      </w:pPr>
      <w:r>
        <w:t xml:space="preserve">laskutus ja tilin hallinta; </w:t>
      </w:r>
    </w:p>
    <w:p w14:paraId="74E83E62" w14:textId="21E1E5D7" w:rsidR="001B2BF8" w:rsidRPr="00FC77AC" w:rsidRDefault="001B2BF8" w:rsidP="003A6BB6">
      <w:pPr>
        <w:pStyle w:val="ProductList-Body"/>
        <w:numPr>
          <w:ilvl w:val="0"/>
          <w:numId w:val="7"/>
        </w:numPr>
        <w:tabs>
          <w:tab w:val="clear" w:pos="158"/>
        </w:tabs>
        <w:ind w:left="922"/>
      </w:pPr>
      <w:r>
        <w:t xml:space="preserve">palkkiot, kuten työntekijän provisioiden ja kumppanin kannustimien laskeminen; </w:t>
      </w:r>
    </w:p>
    <w:p w14:paraId="0CAE28EC" w14:textId="6356942F" w:rsidR="001B2BF8" w:rsidRPr="00FC77AC" w:rsidRDefault="001B2BF8" w:rsidP="003A6BB6">
      <w:pPr>
        <w:pStyle w:val="ProductList-Body"/>
        <w:numPr>
          <w:ilvl w:val="0"/>
          <w:numId w:val="7"/>
        </w:numPr>
        <w:tabs>
          <w:tab w:val="clear" w:pos="158"/>
        </w:tabs>
        <w:ind w:left="922"/>
      </w:pPr>
      <w:r>
        <w:t xml:space="preserve">sisäinen raportointi ja liiketoiminnan simulointi, kuten ennusteet, tuotto, kapasiteetin suunnittelu ja tuotestrategia, ja </w:t>
      </w:r>
    </w:p>
    <w:p w14:paraId="4616BAD0" w14:textId="3DBED0D1" w:rsidR="00DD6D76" w:rsidRPr="00FC77AC" w:rsidRDefault="001B2BF8" w:rsidP="00A607E8">
      <w:pPr>
        <w:pStyle w:val="ProductList-Body"/>
        <w:numPr>
          <w:ilvl w:val="0"/>
          <w:numId w:val="7"/>
        </w:numPr>
        <w:tabs>
          <w:tab w:val="clear" w:pos="158"/>
        </w:tabs>
        <w:spacing w:after="120"/>
        <w:ind w:left="922"/>
      </w:pPr>
      <w:r>
        <w:t>tilinpäätösraportointi.</w:t>
      </w:r>
    </w:p>
    <w:p w14:paraId="71098C16" w14:textId="4176ADE2" w:rsidR="00DD6D76" w:rsidRPr="00FC77AC" w:rsidRDefault="00BE5700" w:rsidP="00A607E8">
      <w:pPr>
        <w:pStyle w:val="ProductList-Body"/>
        <w:spacing w:after="120"/>
        <w:ind w:left="158"/>
      </w:pPr>
      <w:bookmarkStart w:id="58" w:name="_Hlk24466161"/>
      <w:r>
        <w:t>Kun käsittely suoritetaan liiketoimintoja varten, Microsoft soveltaa tietojen minimoinnin periaatteita eikä käytä tai käsittele muilla tavoin Asiakastietoja, Professional Services -tietoja tai niistä johdettuja muita Henkilötietoja seuraaviin tarkoituksiin: (a) käyttäjän profilointi, (b)</w:t>
      </w:r>
      <w:r w:rsidR="0053567E">
        <w:t> </w:t>
      </w:r>
      <w:r>
        <w:t>mainonta tai muut kaupalliset tarkoitukset tai (c) mitkään muut tarkoitukset, lukuun ottamatta tässä osiossa määritettyjä tarkoituksia. Kuten</w:t>
      </w:r>
      <w:r w:rsidR="0053567E">
        <w:t> </w:t>
      </w:r>
      <w:r>
        <w:t>kaikessa tämän tietojenkäsittelysopimuksen mukaisessa käsittelyssä, liiketoimintoja varten suoritettavaa käsittelyä koskevat edelleen Microsoftin</w:t>
      </w:r>
      <w:r w:rsidR="0053567E">
        <w:t> </w:t>
      </w:r>
      <w:r>
        <w:t xml:space="preserve">luottamuksellisuusvelvollisuudet ja käsiteltyjen tietojen paljastamisen sitoumukset.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63512"/>
      <w:r>
        <w:t>Käsiteltyjen tietojen paljastaminen</w:t>
      </w:r>
      <w:bookmarkEnd w:id="59"/>
      <w:bookmarkEnd w:id="60"/>
      <w:bookmarkEnd w:id="61"/>
      <w:bookmarkEnd w:id="62"/>
      <w:bookmarkEnd w:id="63"/>
    </w:p>
    <w:p w14:paraId="7609DB3F" w14:textId="77777777" w:rsidR="000E3EFC" w:rsidRPr="006366A8" w:rsidRDefault="000E3EFC" w:rsidP="000E3EFC">
      <w:pPr>
        <w:pStyle w:val="ProductList-Body"/>
        <w:spacing w:after="120"/>
      </w:pPr>
      <w:bookmarkStart w:id="64" w:name="_Toc6563801"/>
      <w:bookmarkStart w:id="65" w:name="_Toc21617019"/>
      <w:bookmarkStart w:id="66" w:name="_Toc26972841"/>
      <w:r>
        <w:t xml:space="preserve">Microsoft ei paljasta mitään Käsiteltyjä tietoja eikä tarjoa niihin pääsyä paitsi (1) Asiakkaan ohjeistuksen mukaisesti, (2) tässä Tietojenkäsittelysopimuksessa kuvatun mukaisesti tai (3) lain edellytysten mukaisesti. Tässä kohdassa ilmaisulla ”Käsitellyt tiedot” tarkoitetaan seuraavia: (a) Asiakastietoja, (b) Professional Services -tietoja, (c) Henkilötietoja ja (d) muita tietoja, joita Microsoft käsittelee Tuotteiden ja Palvelujen yhteydessä ja jotka ovat Asiakkaan luottamuksellisia tietoja Asiakkaan sopimuksen nojalla. Käsiteltyjen tietojen kaikki käsittelytoimet kuuluvat Asiakkaan sopimuksen nojalla määritellyn salassapitovelvollisuuden piiriin. </w:t>
      </w:r>
    </w:p>
    <w:p w14:paraId="732CECE8" w14:textId="77777777" w:rsidR="000E3EFC" w:rsidRPr="006366A8" w:rsidRDefault="000E3EFC" w:rsidP="000E3EFC">
      <w:pPr>
        <w:pStyle w:val="ProductList-Body"/>
        <w:spacing w:after="120"/>
      </w:pPr>
      <w:r>
        <w:rPr>
          <w:szCs w:val="18"/>
        </w:rPr>
        <w:t>Microsoft ei paljasta Käsiteltyjä tietoja lainvalvontaviranomaisille eikä tarjoa niihin pääsyä, jollei laki sitä vaadi. Jos lainvalvontaviranomainen vaatii Microsoftilta Käsiteltyjä tietoja, Microsoft kehottaa lainvalvontaviranomaista pyytämään tietoja suoraan Asiakkaalta. Jos Microsoftin on pakko paljastaa Käsiteltyjä tietoja lainvalvontaviranomaiselle tai tarjota niihin pääsy, Microsoft ilmoittaa asiasta viipymättä Asiakkaalle ja toimittaa Asiakkaalle kopion luovutusvaatimuksesta, jollei sitä ole laissa kielletty</w:t>
      </w:r>
      <w:r>
        <w:t>.</w:t>
      </w:r>
    </w:p>
    <w:p w14:paraId="1D896536" w14:textId="77777777" w:rsidR="000E3EFC" w:rsidRDefault="000E3EFC" w:rsidP="000E3EFC">
      <w:pPr>
        <w:pStyle w:val="ProductList-Body"/>
        <w:spacing w:after="120"/>
      </w:pPr>
      <w:r>
        <w:t>Jos Microsoft saa muulta kolmannelta osapuolelta Käsiteltyjen tietojen luovuttamista koskevan pyynnön, Microsoft ilmoittaa asiasta viipymättä Asiakkaalle, jollei sitä ole laissa kielletty. Microsoft hylkää pyynnön, jollei laki vaadi vastaamaan. Jos pyyntö on kelvollinen, Microsoft pyrkii ohjaamaan kolmannen osapuolen pyytämään tietoja suoraan Asiakkaalta.</w:t>
      </w:r>
    </w:p>
    <w:p w14:paraId="3AFC95DE" w14:textId="77777777" w:rsidR="000E3EFC" w:rsidRPr="006366A8" w:rsidRDefault="000E3EFC" w:rsidP="000E3EFC">
      <w:pPr>
        <w:pStyle w:val="ProductList-Body"/>
        <w:spacing w:after="120"/>
      </w:pPr>
      <w:r>
        <w:t>Microsoft paljastaa Käsiteltyjä tietoja tai antaa niihin pääsyn laissa vaaditun mukaisesti edellyttäen, että lait ja käytännöt noudattavat perusoikeuksia ja -vapauksia koskevia periaatteita eivätkä ylitä sitä, mikä on välttämätöntä ja oikeasuhteista demokraattisessa yhteiskunnassa, ja tapauksen mukaan yleisen tietosuoja-asetuksen 23 artiklan 1 kohdassa lueteltujen tavoitteiden turvaamiseksi.</w:t>
      </w:r>
    </w:p>
    <w:p w14:paraId="070E49E8" w14:textId="77777777" w:rsidR="000E3EFC" w:rsidRPr="006366A8" w:rsidRDefault="000E3EFC" w:rsidP="000E3EFC">
      <w:pPr>
        <w:pStyle w:val="ProductList-Body"/>
        <w:spacing w:after="120"/>
      </w:pPr>
      <w:r>
        <w:t xml:space="preserve">Microsoft ei anna millekään kolmannelle osapuolelle (a) suoraa, epäsuoraa, rajoittamatonta tai valvomatonta pääsyä Käsiteltyihin tietoihin, (b) Käsiteltyjen tietojen salaamiseen käytettyjä alustan salausavaimia tai (c) minkäänlaista käyttöoikeutta Käsiteltyihin tietoihin, jos Microsoft tietää, että tietoja käytetään mihinkään muuhun tarkoitukseen kuin kolmannen osapuolen pyynnössä ilmoitettuun. </w:t>
      </w:r>
    </w:p>
    <w:p w14:paraId="4A35FE1B" w14:textId="77777777" w:rsidR="000E3EFC" w:rsidRPr="006366A8" w:rsidRDefault="000E3EFC" w:rsidP="000E3EFC">
      <w:pPr>
        <w:pStyle w:val="ProductList-Body"/>
        <w:spacing w:after="120"/>
      </w:pPr>
      <w:r>
        <w:t xml:space="preserve">Edellä mainitun tukemiseksi Microsoft voi luovuttaa Asiakkaan yhteystiedot kyseiselle kolmannelle osapuolelle. </w:t>
      </w:r>
    </w:p>
    <w:p w14:paraId="3DFD853A" w14:textId="77777777" w:rsidR="00C85435" w:rsidRPr="00FC77AC" w:rsidRDefault="00C85435" w:rsidP="00C35BD5">
      <w:pPr>
        <w:pStyle w:val="ProductList-SubSubSectionHeading"/>
        <w:keepNext/>
        <w:spacing w:after="120"/>
        <w:outlineLvl w:val="1"/>
      </w:pPr>
      <w:bookmarkStart w:id="67" w:name="_Toc155363513"/>
      <w:r>
        <w:t>Henkilötietojen käsittely</w:t>
      </w:r>
      <w:bookmarkEnd w:id="50"/>
      <w:bookmarkEnd w:id="51"/>
      <w:bookmarkEnd w:id="64"/>
      <w:bookmarkEnd w:id="65"/>
      <w:bookmarkEnd w:id="66"/>
      <w:bookmarkEnd w:id="67"/>
    </w:p>
    <w:p w14:paraId="41ECCECC" w14:textId="0D4CC661" w:rsidR="00C85435" w:rsidRPr="00FC77AC" w:rsidRDefault="00C85435" w:rsidP="00741E10">
      <w:pPr>
        <w:pStyle w:val="ProductList-Body"/>
        <w:spacing w:after="120"/>
      </w:pPr>
      <w:bookmarkStart w:id="68" w:name="_Toc489605577"/>
      <w:r>
        <w:t>Kaikki Henkilötiedot, joita Microsoft käsittelee Tuotteiden ja Palvelujen tarjoamisen yhteydessä, hankitaan joko osana a) Asiakastietoja, b)</w:t>
      </w:r>
      <w:r w:rsidR="0053567E">
        <w:t> </w:t>
      </w:r>
      <w:r>
        <w:t xml:space="preserve">Professional Services -tietoja tai c) Microsoftin luomia, johtamia tai keräämiä tietoja, mukaan lukien tiedot, jotka lähetetään Microsoftille Asiakkaan palvelupohjaisten ominaisuuksien käytön seurauksena tai jotka Microsoft hankkii paikallisesti asennetusta ohjelmistosta. Henkilötiedot, jotka Asiakas antaa tai jotka annetaan Asiakkaan puolesta Microsoftille Online-palveluihin kohdistuvan käytön kautta, ovat myös Asiakastietoja. Henkilötiedot, jotka Asiakas antaa tai jotka annetaan Asiakkaan puolesta Microsoftille Professional Services -palveluihin kohdistuvan käytön kautta, ovat myös Professional Services -tietoja. Microsoftin Tuotteiden tarjoamisen yhteydessä käsittelemissä tiedoissa voi olla pseudonymisoituja tunnisteita, ja ne ovat myös Henkilötietoja. Kaikki pseudonymisoidut tai tunnistamattomaksi tehdyt mutta anonymisoimattomat Henkilötiedot tai Henkilötiedoista johdetut Henkilötiedot ovat myös Henkilötietoja. </w:t>
      </w:r>
    </w:p>
    <w:p w14:paraId="4A1B7082" w14:textId="1B693E8C" w:rsidR="006A39BE" w:rsidRDefault="006A39BE" w:rsidP="006A39BE">
      <w:pPr>
        <w:pStyle w:val="ProductList-Body"/>
        <w:spacing w:after="120"/>
      </w:pPr>
      <w:bookmarkStart w:id="69" w:name="_Toc26972842"/>
      <w:r>
        <w:t xml:space="preserve">Jos Microsoft on yleisen tietosuoja-asetuksen alaisten Henkilötietojen käsittelijä tai apukäsittelijä, </w:t>
      </w:r>
      <w:hyperlink w:anchor="Attachment1" w:history="1">
        <w:r>
          <w:rPr>
            <w:rStyle w:val="Hyperlink"/>
          </w:rPr>
          <w:t>liitteessä 1</w:t>
        </w:r>
      </w:hyperlink>
      <w:r>
        <w:t xml:space="preserve"> esitetyt yleiseen tietosuoja-asetukseen liittyvät ehdot ovat voimassa, ja tämän alakohdan (”Henkilötietojen käsittely; yleinen tietosuoja-asetus”) sanamuodot katsotaan lisäykseksi:</w:t>
      </w:r>
    </w:p>
    <w:p w14:paraId="00DB5D5A" w14:textId="77777777" w:rsidR="00C85435" w:rsidRPr="00FC77AC" w:rsidRDefault="00C85435" w:rsidP="002A4A50">
      <w:pPr>
        <w:pStyle w:val="ProductList-Body"/>
        <w:keepNext/>
        <w:spacing w:after="120"/>
        <w:ind w:left="187"/>
        <w:outlineLvl w:val="2"/>
      </w:pPr>
      <w:r>
        <w:rPr>
          <w:b/>
          <w:bCs/>
          <w:color w:val="0072C6"/>
        </w:rPr>
        <w:t>Käsittelijän ja rekisterinpitäjän roolit ja vastuut</w:t>
      </w:r>
      <w:bookmarkEnd w:id="69"/>
    </w:p>
    <w:p w14:paraId="0FDFC51D" w14:textId="77777777" w:rsidR="00ED558B" w:rsidRDefault="00ED558B" w:rsidP="00ED558B">
      <w:pPr>
        <w:pStyle w:val="ProductList-Body"/>
        <w:spacing w:after="120"/>
        <w:ind w:left="158"/>
      </w:pPr>
      <w:bookmarkStart w:id="70" w:name="_Toc26972843"/>
      <w:bookmarkStart w:id="71" w:name="_Toc26972844"/>
      <w:r>
        <w:t xml:space="preserve">Näiden tietosuoja-asetukseen liittyvien ehtojen osalta Asiakas ja Microsoft sopivat, että Asiakas on Henkilötietojen rekisterinpitäjä ja Microsoft on Henkilötietojen käsittelijä, paitsi (a) mikäli Asiakas toimii Henkilötietojen käsittelijänä, jolloin Microsoft on apukäsittelijä, tai (b) jos Tuotekohtaisissa ehdoissa tai tässä Tietojenkäsittelysopimuksessa todetaan toisin. Kun Microsoft toimii Henkilötietojen käsittelijänä tai apukäsittelijänä, se käsittelee Henkilötietoja ainoastaan Asiakkaan dokumentoitujen ohjeiden mukaisesti. Asiakas suostuu siihen, että Asiakkaan sopimus (mukaan lukien Tietojenkäsittelysopimuksen ehdot ja mahdolliset soveltuvat päivitykset) sekä tuotedokumentaatio ja Asiakkaan Tuotteen ominaisuuksien käyttö ja konfiguraatio muodostavat Asiakkaan täydet ja lopulliset dokumentoidut ohjeet Microsoftille Henkilötietojen käsittelyn osalta, tai Professional Services -dokumentaatio ja Asiakkaan Professional Services -palvelujen käyttö. Tietoa Tuotteiden käytöstä ja konfiguraatiosta on saatavilla osoitteessa </w:t>
      </w:r>
      <w:bookmarkStart w:id="72"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2"/>
      <w:r>
        <w:t>(tai korvaavassa osoitteessa) tai muussa sopimuksessa, johon tämä Tietojenkäsittelysopimus on sisällytetty. Mahdolliset lisäohjeet tai vaihtoehtoiset ohjeet tulee sopia Asiakkaan Sopimuksen täydentämismenettelyn mukaisesti. Siinä tapauksessa, että yleistä tietosuoja-asetusta sovelletaan ja Asiakas on tietojenkäsittelijä, Asiakas takaa Microsoftille, että Asiakkaan antamat ohjeet, mukaan lukien Microsoftin osoittaminen tietojenkäsittelijäksi tai apukäsittelijäksi, ovat asiaankuuluvan rekisterinpitäjän valtuuttamia.</w:t>
      </w:r>
      <w:bookmarkEnd w:id="70"/>
      <w:r>
        <w:t xml:space="preserve"> </w:t>
      </w:r>
    </w:p>
    <w:p w14:paraId="42C83F6C" w14:textId="6D946717" w:rsidR="00C85435" w:rsidRPr="00FC77AC" w:rsidRDefault="00736AEB" w:rsidP="002A4A50">
      <w:pPr>
        <w:pStyle w:val="ProductList-Body"/>
        <w:spacing w:after="120"/>
        <w:ind w:left="158"/>
      </w:pPr>
      <w:r>
        <w:t>Jos Microsoft käyttää tai muulla tavoin käsittelee Tuotteiden ja Palveluiden Asiakkaalle toimittamista koskien liiketoimintojen yhteydessä Henkilötietoja, joihin sovelletaan yleistä tietosuoja-asetusta, Microsoft noudattaa tietosuoja-asetuksen rekisterinpitäjän velvollisuuksia tällaisen</w:t>
      </w:r>
      <w:r w:rsidR="00FD756E">
        <w:t> </w:t>
      </w:r>
      <w:r>
        <w:t>käytön osalta. Microsoft hyväksyy tietosuoja-asetuksen mukaiset rekisterinpitäjän lisävelvoitteet tällaista käsittelyä varten seuraavissa tavoitteissa: (a) säädösvaatimusten noudattaminen yleisen tietosuoja-asetuksen mukaisesti sekä (b) avoimuuden lisääminen Asiakkaita kohtaan sekä Microsoftin vastuullisen toiminnan vahvistaminen tällaisen käsittelyn osalta. Microsoft käyttää suojatoimia Asiakastietojen, Professional Services -tietojen ja Henkilötietojen suojaamiseksi tällaisessa käsittelyssä, mukaan lukien tässä Tietojenkäsittelysopimuksessa nimetyt ja yleisen tietosuoja-asetuksen 6 artiklan 4 kohdassa tarkoitetut suojatoimet. Tämän kohdan mukaisessa Henkilötietojen käsittelyssä Microsoft sitoutuu Tietojenkäsittelysopimuksessa olevan Lisäsuojatoimet-kohdan ehtoihin; tässä tarkoituksessa, jos (i) Microsoft Lisäsuojatoimet-kohdassa kuvatulla tavalla paljastaa Henkilötietoja, joiden siirto liittyy liiketoimintoihin, se katsotaan ”asiaankuuluvaksi paljastukseksi”, ja (ii) kyseisen Lisäsuojatoimet-kohdan sitoumuksia sovelletaan sellaisiin Henkilötietoihin.</w:t>
      </w:r>
      <w:bookmarkEnd w:id="71"/>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Käsittelytiedot</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Osapuolet hyväksyvät ja suostuvat siihen, että:</w:t>
      </w:r>
      <w:bookmarkEnd w:id="74"/>
    </w:p>
    <w:p w14:paraId="0C978F55" w14:textId="51054663" w:rsidR="00C85435" w:rsidRPr="00FC77AC" w:rsidRDefault="00C85435" w:rsidP="00741E10">
      <w:pPr>
        <w:pStyle w:val="ProductList-Body"/>
        <w:numPr>
          <w:ilvl w:val="0"/>
          <w:numId w:val="7"/>
        </w:numPr>
        <w:ind w:left="540"/>
      </w:pPr>
      <w:r>
        <w:rPr>
          <w:rFonts w:ascii="Calibri" w:eastAsia="Calibri" w:hAnsi="Calibri" w:cs="Arial"/>
          <w:b/>
          <w:bCs/>
        </w:rPr>
        <w:t>Käsittelyn kohde.</w:t>
      </w:r>
      <w:r>
        <w:rPr>
          <w:rFonts w:ascii="Calibri" w:eastAsia="Calibri" w:hAnsi="Calibri" w:cs="Arial"/>
        </w:rPr>
        <w:t xml:space="preserve"> </w:t>
      </w:r>
      <w:r>
        <w:rPr>
          <w:rFonts w:ascii="Calibri" w:hAnsi="Calibri"/>
        </w:rPr>
        <w:t xml:space="preserve">Käsittelyn kohde rajataan </w:t>
      </w:r>
      <w:r>
        <w:rPr>
          <w:rFonts w:ascii="Calibri" w:eastAsia="Calibri" w:hAnsi="Calibri" w:cs="Arial"/>
        </w:rPr>
        <w:t>Tietojenkäsittelysopimuksen edellä olevassa kohdassa ”Tietojenkäsittelyn luonne; omistus” ja</w:t>
      </w:r>
      <w:r w:rsidR="00FD756E">
        <w:rPr>
          <w:rFonts w:ascii="Calibri" w:eastAsia="Calibri" w:hAnsi="Calibri" w:cs="Arial"/>
        </w:rPr>
        <w:t> </w:t>
      </w:r>
      <w:r>
        <w:rPr>
          <w:rFonts w:ascii="Calibri" w:hAnsi="Calibri"/>
        </w:rPr>
        <w:t>yleisessä tietosuoja-asetuksessa</w:t>
      </w:r>
      <w:r>
        <w:rPr>
          <w:rFonts w:ascii="Calibri" w:eastAsia="Calibri" w:hAnsi="Calibri" w:cs="Arial"/>
        </w:rPr>
        <w:t xml:space="preserve"> tarkoitettuihin Henkilötietoihin.</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Käsittelyn kesto.</w:t>
      </w:r>
      <w:r>
        <w:rPr>
          <w:rFonts w:ascii="Calibri" w:eastAsia="Calibri" w:hAnsi="Calibri" w:cs="Arial"/>
        </w:rPr>
        <w:t xml:space="preserve"> </w:t>
      </w:r>
      <w:r>
        <w:rPr>
          <w:rFonts w:ascii="Calibri" w:hAnsi="Calibri"/>
        </w:rPr>
        <w:t>Käsittelyn kesto on Asiakkaan ohjeiden ja Tietojenkäsittelysopimuksen ehtojen mukainen</w:t>
      </w:r>
      <w:r>
        <w:rPr>
          <w:rFonts w:ascii="Calibri" w:eastAsia="Calibri" w:hAnsi="Calibri" w:cs="Arial"/>
        </w:rPr>
        <w:t>.</w:t>
      </w:r>
    </w:p>
    <w:p w14:paraId="33BE8703" w14:textId="77777777" w:rsidR="005413A6" w:rsidRPr="006257E8" w:rsidRDefault="005413A6" w:rsidP="005413A6">
      <w:pPr>
        <w:pStyle w:val="ProductList-Body"/>
        <w:numPr>
          <w:ilvl w:val="0"/>
          <w:numId w:val="7"/>
        </w:numPr>
        <w:ind w:left="540"/>
        <w:rPr>
          <w:rFonts w:ascii="Calibri" w:hAnsi="Calibri"/>
        </w:rPr>
      </w:pPr>
      <w:r>
        <w:rPr>
          <w:rFonts w:ascii="Calibri" w:eastAsia="Calibri" w:hAnsi="Calibri" w:cs="Arial"/>
          <w:b/>
        </w:rPr>
        <w:t>Käsittelyn luonne ja tarkoitus.</w:t>
      </w:r>
      <w:r>
        <w:rPr>
          <w:rFonts w:ascii="Calibri" w:eastAsia="Calibri" w:hAnsi="Calibri" w:cs="Arial"/>
        </w:rPr>
        <w:t xml:space="preserve"> </w:t>
      </w:r>
      <w:r>
        <w:rPr>
          <w:rFonts w:ascii="Calibri" w:hAnsi="Calibri"/>
        </w:rPr>
        <w:t>Tietoja käsitellään, jotta Asiakas saa Tuotteet ja Palvelut käyttöönsä Asiakkaan sopimuksen edellyttämässä laajuudessa</w:t>
      </w:r>
      <w:r>
        <w:rPr>
          <w:rFonts w:ascii="Calibri" w:eastAsia="Calibri" w:hAnsi="Calibri" w:cs="Arial"/>
        </w:rPr>
        <w:t xml:space="preserve"> ja jotta Tuotteita ja Palveluja voidaan toimittaa Asiakkaalle liiketoimintojen yhteydessä (edellä tämän Tietojenkäsittelysopimuksen kohdassa ”Tietojenkäsittelyn luonne; omistus” tarkemmin kuvatun mukaisesti).</w:t>
      </w:r>
    </w:p>
    <w:p w14:paraId="12A9FBF2" w14:textId="4BC13C9C" w:rsidR="00C85435" w:rsidRPr="00FC77AC" w:rsidRDefault="00DD6D76" w:rsidP="00741E10">
      <w:pPr>
        <w:pStyle w:val="ProductList-Body"/>
        <w:numPr>
          <w:ilvl w:val="0"/>
          <w:numId w:val="7"/>
        </w:numPr>
        <w:ind w:left="540"/>
      </w:pPr>
      <w:r>
        <w:rPr>
          <w:rFonts w:ascii="Calibri" w:eastAsia="Calibri" w:hAnsi="Calibri" w:cs="Arial"/>
          <w:b/>
          <w:bCs/>
        </w:rPr>
        <w:t>Tietoryhmät.</w:t>
      </w:r>
      <w:r>
        <w:rPr>
          <w:rFonts w:ascii="Calibri" w:eastAsia="Calibri" w:hAnsi="Calibri" w:cs="Arial"/>
        </w:rPr>
        <w:t xml:space="preserve"> </w:t>
      </w:r>
      <w:r>
        <w:rPr>
          <w:rFonts w:ascii="Calibri" w:hAnsi="Calibri"/>
        </w:rPr>
        <w:t>Microsoftin Tuotteiden ja Palveluiden toimituksessa käsittelemiin Henkilötietojen tyyppeihin sisältyvät seuraavat</w:t>
      </w:r>
      <w:r>
        <w:rPr>
          <w:rFonts w:ascii="Calibri" w:eastAsia="Calibri" w:hAnsi="Calibri" w:cs="Arial"/>
        </w:rPr>
        <w:t>: (i) Henkilötiedot, jotka Asiakas päättää sisällyttää Asiakastietoihin ja Professional Services -tietoihin, ja (ii)</w:t>
      </w:r>
      <w:r>
        <w:rPr>
          <w:rFonts w:ascii="Calibri" w:hAnsi="Calibri"/>
        </w:rPr>
        <w:t xml:space="preserve"> jotka nimenomaisesti yksilöidään yleisen tietosuoja-asetuksen (GDPR) 4 artiklassa</w:t>
      </w:r>
      <w:r>
        <w:rPr>
          <w:rFonts w:ascii="Calibri" w:eastAsia="Calibri" w:hAnsi="Calibri" w:cs="Arial"/>
        </w:rPr>
        <w:t xml:space="preserve"> ja joita Microsoft voi luoda, johtaa tai kerätä, mukaan lukien tiedot, jotka lähetetään Microsoftille Asiakkaan palvelupohjaisten ominaisuuksien käytön seurauksena tai jotka Microsoft hankkii paikallisesti asennetusta ohjelmistosta. Henkilötietojen tyypit, jotka Asiakas valintansa mukaan sisällyttää Asiakastietoihin ja Professional Services -tietoihin, voivat</w:t>
      </w:r>
      <w:r w:rsidR="00F11C4D">
        <w:rPr>
          <w:rFonts w:ascii="Calibri" w:eastAsia="Calibri" w:hAnsi="Calibri" w:cs="Arial"/>
        </w:rPr>
        <w:t> </w:t>
      </w:r>
      <w:r>
        <w:rPr>
          <w:rFonts w:ascii="Calibri" w:eastAsia="Calibri" w:hAnsi="Calibri" w:cs="Arial"/>
        </w:rPr>
        <w:t>olla mitä tahansa Henkilötietojen ryhmiä, jotka on yksilöity rekisterinpitäjänä toimivan Asiakkaan ylläpitämässä selosteessa yleisen</w:t>
      </w:r>
      <w:r w:rsidR="00FD756E">
        <w:rPr>
          <w:rFonts w:ascii="Calibri" w:eastAsia="Calibri" w:hAnsi="Calibri" w:cs="Arial"/>
        </w:rPr>
        <w:t> </w:t>
      </w:r>
      <w:r>
        <w:rPr>
          <w:rFonts w:ascii="Calibri" w:eastAsia="Calibri" w:hAnsi="Calibri" w:cs="Arial"/>
        </w:rPr>
        <w:t xml:space="preserve">tietosuoja-asetuksen artiklassa 30 vaaditun mukaisesti, mukaan lukien </w:t>
      </w:r>
      <w:r>
        <w:t>liitteessä B</w:t>
      </w:r>
      <w:r>
        <w:rPr>
          <w:rFonts w:ascii="Calibri" w:eastAsia="Calibri" w:hAnsi="Calibri" w:cs="Arial"/>
        </w:rPr>
        <w:t xml:space="preserve"> mainitut Henkilötietojen ryhmät.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Rekisteröidyt.</w:t>
      </w:r>
      <w:r>
        <w:rPr>
          <w:rFonts w:ascii="Calibri" w:eastAsia="Calibri" w:hAnsi="Calibri" w:cs="Arial"/>
        </w:rPr>
        <w:t xml:space="preserve"> </w:t>
      </w:r>
      <w:r>
        <w:rPr>
          <w:rFonts w:ascii="Calibri" w:hAnsi="Calibri"/>
        </w:rPr>
        <w:t>Rekisteröityjen ryhmät ovat Asiakkaan edustajat ja loppukäyttäjät, kuten työntekijät, urakoitsijat, työkumppanit ja asiakkaat</w:t>
      </w:r>
      <w:r>
        <w:rPr>
          <w:rFonts w:ascii="Calibri" w:eastAsia="Calibri" w:hAnsi="Calibri" w:cs="Arial"/>
        </w:rPr>
        <w:t xml:space="preserve">, ja niihin voivat kuulua mitkä tahansa rekisteröityjen ryhmät sen mukaisesti, mitä on yksilöity rekisterinpitäjänä toimivan Asiakkaan ylläpitämässä selosteessa yleisen tietosuoja-asetuksen artiklassa 30 vaaditun mukaisesti, mukaan lukien </w:t>
      </w:r>
      <w:r>
        <w:t>liitteessä B</w:t>
      </w:r>
      <w:r>
        <w:rPr>
          <w:rFonts w:ascii="Calibri" w:eastAsia="Calibri" w:hAnsi="Calibri" w:cs="Arial"/>
        </w:rPr>
        <w:t xml:space="preserve"> mainitut rekisteröityjen ryhmät.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Rekisteröidyn oikeudet; tukipyynnöt</w:t>
      </w:r>
      <w:bookmarkEnd w:id="76"/>
    </w:p>
    <w:p w14:paraId="64830E93" w14:textId="345A15AE" w:rsidR="00C85435" w:rsidRPr="00FC77AC" w:rsidRDefault="00C85435" w:rsidP="00741E10">
      <w:pPr>
        <w:pStyle w:val="ProductList-Body"/>
        <w:spacing w:after="120"/>
        <w:ind w:left="180"/>
      </w:pPr>
      <w:r>
        <w:t>Microsoft tarjoaa Asiakkaalle pääsyn rekisteröityjen Henkilötietoihin sekä valmiuden vastata rekisteröityjen pyyntöihin käyttää yleisessä tietosuoja-asetuksessa taattuja oikeuksiaan tavalla, joka on sopusoinnussa Tuotteiden ja Palvelujen toiminnallisuuden ja Microsoftin käsittelijän tehtävän kanssa. Jos Microsoft saa Asiakkaan rekisteröidyltä pyynnön käyttää tietosuoja-asetuksen takaamia oikeuksiaan liittyen Tuotteisiin ja</w:t>
      </w:r>
      <w:r w:rsidR="00AE190F">
        <w:t> </w:t>
      </w:r>
      <w:r>
        <w:t>Palveluihin, jonka tietojenkäsittelijänä tai apukäsittelijänä Microsoft toimii, Microsoft ohjaa rekisteröidyn esittämään pyyntönsä suoraan Asiakkaalle. Asiakas on vastuussa kaikkiin tällaisiin pyyntöihin vastaamisesta, mukaan lukien tarvittaessa Tuotteiden ja Palvelujen toiminnallisuutta käyttäen. Microsoft sitoutuu toteuttamaan Asiakkaan kohtuulliset pyynnöt auttaakseen Asiakasta vastaamaan tällaiseen rekisteröidyn pyyntöön.</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Seloste käsittelytoimista</w:t>
      </w:r>
      <w:bookmarkEnd w:id="77"/>
    </w:p>
    <w:p w14:paraId="0AC6FE21" w14:textId="77777777" w:rsidR="00C85435" w:rsidRPr="00FC77AC" w:rsidRDefault="00C85435" w:rsidP="00741E10">
      <w:pPr>
        <w:pStyle w:val="ProductList-Body"/>
        <w:spacing w:after="120"/>
        <w:ind w:left="158"/>
      </w:pPr>
      <w:r>
        <w:t>Siinä laajuudessa kuin yleisessä tietosuoja-asetuksessa edellytetään, että Microsoft kerää ja ylläpitää selostetta tietyistä Asiakkaaseen liittyvistä tiedoista, Asiakas toimittaa pyydettäessä tällaiset tiedot Microsoftille ja pitää ne täsmällisinä ja päivitettyinä. Microsoft voi saattaa mitkä tahansa tällaiset tiedot valvontaviranomaisen saataville, jos yleisessä tietosuoja-asetuksessa niin vaaditaan.</w:t>
      </w:r>
    </w:p>
    <w:p w14:paraId="7224D640" w14:textId="77777777" w:rsidR="00C85435" w:rsidRPr="00FC77AC" w:rsidRDefault="00C85435" w:rsidP="00C35BD5">
      <w:pPr>
        <w:pStyle w:val="ProductList-SubSubSectionHeading"/>
        <w:keepNext/>
        <w:spacing w:after="120"/>
        <w:outlineLvl w:val="1"/>
      </w:pPr>
      <w:bookmarkStart w:id="78" w:name="_Toc507768553"/>
      <w:bookmarkStart w:id="79" w:name="_Toc8395013"/>
      <w:bookmarkStart w:id="80" w:name="_Toc6563802"/>
      <w:bookmarkStart w:id="81" w:name="_Toc21617020"/>
      <w:bookmarkStart w:id="82" w:name="_Toc26972849"/>
      <w:bookmarkStart w:id="83" w:name="_Toc155363514"/>
      <w:bookmarkEnd w:id="68"/>
      <w:r>
        <w:t>Tietoturva</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Tietosuojakäytännöt</w:t>
      </w:r>
      <w:bookmarkEnd w:id="84"/>
    </w:p>
    <w:p w14:paraId="487BF73D" w14:textId="492E04E5" w:rsidR="00C85435" w:rsidRPr="00FC77AC" w:rsidRDefault="00C85435" w:rsidP="00741E10">
      <w:pPr>
        <w:pStyle w:val="ProductList-Body"/>
        <w:spacing w:after="120"/>
        <w:ind w:left="158"/>
      </w:pPr>
      <w:bookmarkStart w:id="85" w:name="_Hlk504328104"/>
      <w:r>
        <w:t xml:space="preserve">Microsoft käyttää ja ylläpitää asiaankuuluvia teknisiä ja organisatorisia keinoja suojatakseen Asiakastietoja, Professional Services -tietoja ja Henkilötietoja tahattomalta tai laittomalta tuhoamiselta, katoamiselta, muokkaamiselta, luvattomalta paljastamiselta tai käytöltä, jos kyseessä ovat siirretyt, tallennetut tai muulla tavalla käsitellyt henkilötiedot. Kyseiset toimenpiteet on kirjattu Microsoftin tietosuojakäytäntöön. Microsoft saattaa kyseisen käytännön Asiakkaan saataville Asiakkaan pyytämien muiden Microsoft-tietosuojamenetelmiä ja -käytäntöjä koskevien tietojen kanssa. </w:t>
      </w:r>
    </w:p>
    <w:p w14:paraId="0AEE035D" w14:textId="30FBC736" w:rsidR="009D4FDB" w:rsidRPr="00FC77AC" w:rsidRDefault="00DD6D76" w:rsidP="00741E10">
      <w:pPr>
        <w:pStyle w:val="ProductList-Body"/>
        <w:spacing w:after="120"/>
        <w:ind w:left="158"/>
      </w:pPr>
      <w:bookmarkStart w:id="86" w:name="_Toc26972852"/>
      <w:bookmarkEnd w:id="85"/>
      <w:r>
        <w:t>Lisäksi näiden toimenpiteiden tulee noudattaa standardien ISO 27001, ISO 27002, ja ISO 27018 vaatimuksia. Näiden vaatimusten edellyttämien tietosuojamenetelmien ja -käytäntöjen kuvaus on Asiakkaiden saatavilla.</w:t>
      </w:r>
    </w:p>
    <w:p w14:paraId="14FF47A5" w14:textId="6BB2C3B2" w:rsidR="00DD6D76" w:rsidRPr="00FC77AC" w:rsidRDefault="00DD6D76" w:rsidP="00741E10">
      <w:pPr>
        <w:pStyle w:val="ProductList-Body"/>
        <w:spacing w:after="120"/>
        <w:ind w:left="158"/>
      </w:pPr>
      <w:r>
        <w:t>Kukin Core Online -palvelu noudattaa myös Tuotteen ehdoissa olevassa taulukossa esitettyjä hallinnan standardeja ja periaatteita. Kukin Core</w:t>
      </w:r>
      <w:r w:rsidR="00AE190F">
        <w:t> </w:t>
      </w:r>
      <w:r>
        <w:t>Online -palvelu ja Professional Services -palvelu toimeenpanee ja ylläpitää tietoturvatoimenpiteitä, jotka on esitetty Asiakastietojen ja</w:t>
      </w:r>
      <w:r w:rsidR="00AE190F">
        <w:t> </w:t>
      </w:r>
      <w:r>
        <w:t>Professional Services -palveluiden tietojen suojausta käsittelevässä liitteessä A.</w:t>
      </w:r>
    </w:p>
    <w:p w14:paraId="0B38795E" w14:textId="77777777" w:rsidR="009C6FFB" w:rsidRDefault="009C6FFB" w:rsidP="009C6FFB">
      <w:pPr>
        <w:pStyle w:val="ProductList-Body"/>
        <w:spacing w:after="120"/>
        <w:ind w:left="158"/>
      </w:pPr>
      <w:bookmarkStart w:id="87" w:name="_Toc26972851"/>
      <w:r>
        <w:t>Microsoft toteuttaa ja ylläpitää vuoden 2021 vakiosopimuspykälien liitteessä II asetettuja turvallisuusmenetelmiä henkilötietojen suojaamiseksi yleisen tietosuoja-asetuksen määrittämässä laajuudessa.</w:t>
      </w:r>
    </w:p>
    <w:p w14:paraId="206C538B" w14:textId="21A7E6E3" w:rsidR="00DD6D76" w:rsidRPr="00FC77AC" w:rsidRDefault="00DD6D76" w:rsidP="00741E10">
      <w:pPr>
        <w:pStyle w:val="ProductList-Body"/>
        <w:spacing w:after="120"/>
        <w:ind w:left="158"/>
      </w:pPr>
      <w:r>
        <w:t>Microsoft voi lisätä alan tai valtionhallinnon standardeja koska tahansa. Microsoft ei poista ISO 27001-, ISO 27002- ja ISO 27018 -standardeja eikä Tuotteen ehdoissa olevassa Core Online -palveluja koskevassa taulukossa olevia standardeja tai periaatteita, ellei sen käyttö ole loppunut alalla, jolloin se on korvattu (mahdollisella) seuraajalla.</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Tietojen salaaminen. </w:t>
      </w:r>
    </w:p>
    <w:p w14:paraId="4EDA944E" w14:textId="105BBFC3" w:rsidR="00DD6D76" w:rsidRPr="00FC77AC" w:rsidRDefault="00DD6D76" w:rsidP="00741E10">
      <w:pPr>
        <w:pStyle w:val="ProductList-Body"/>
        <w:spacing w:after="120"/>
        <w:ind w:left="158"/>
      </w:pPr>
      <w:r>
        <w:t xml:space="preserve">Asiakastiedot ja Professional Services -tiedot (mukaan lukien niiden kunkin mahdollisesti sisältämät Henkilötiedot), joita siirretään julkisissa verkoissa Asiakkaan ja Microsoftin välillä tai Microsoftin datakeskusten välillä, ovat oletusarvoisesti salattuja. </w:t>
      </w:r>
    </w:p>
    <w:p w14:paraId="3278572B" w14:textId="7F32E7A0" w:rsidR="00DD6D76" w:rsidRPr="00FC77AC" w:rsidRDefault="00DD6D76" w:rsidP="00741E10">
      <w:pPr>
        <w:pStyle w:val="ProductList-Body"/>
        <w:spacing w:after="120"/>
        <w:ind w:left="158"/>
      </w:pPr>
      <w:r>
        <w:t>Microsoft salaa Asiakastiedot myös tallennuksen aikana Online-palveluissa ja Professional Services -tiedoissa. Kun kyse on Online-palveluista, joissa Asiakas tai Asiakkaan puolesta toimiva kolmas osapuoli rakentaa sovelluksia (esim. tietyt Azure-palvelut), kyseisissä sovelluksissa tallennettujen tietojen salaus riippuu Asiakkaan valinnoista ja siitä, käyttääkö Asiakas joko Microsoftin tai kolmansien osapuolien tarjoamia valmiuksia.</w:t>
      </w:r>
    </w:p>
    <w:p w14:paraId="4DB4D680" w14:textId="77777777" w:rsidR="00DD6D76" w:rsidRPr="00FC77AC" w:rsidRDefault="00DD6D76" w:rsidP="000A6DC7">
      <w:pPr>
        <w:pStyle w:val="ProductList-Body"/>
        <w:keepNext/>
        <w:spacing w:after="120"/>
        <w:ind w:left="187"/>
        <w:outlineLvl w:val="2"/>
      </w:pPr>
      <w:r>
        <w:rPr>
          <w:b/>
          <w:color w:val="0072C6"/>
        </w:rPr>
        <w:t xml:space="preserve">Pääsy tietoihin </w:t>
      </w:r>
    </w:p>
    <w:p w14:paraId="729E7942" w14:textId="220ECD4F" w:rsidR="006824EE" w:rsidRPr="00FC77AC" w:rsidRDefault="00CD0D6F" w:rsidP="006824EE">
      <w:pPr>
        <w:pStyle w:val="ProductList-Body"/>
        <w:spacing w:after="120"/>
        <w:ind w:left="158"/>
      </w:pPr>
      <w:r>
        <w:t>Microsoft soveltaa vähäisimpien mahdollisten käyttöoikeuksien mekanismeja hallitessaan pääsyä Asiakastietoihin ja Professional Services -tietoihin (mukaan lukien niiden mahdollisesti sisältämät Henkilötiedot). Roolipohjaista käyttöoikeuksien valvontaa sovelletaan sen varmistamiseksi, että pääsy palvelun toimintaa varten tarvittaviin Asiakastietoihin ja Professional Services -tietoihin tapahtuu asianmukaisesta syystä ja hallinnoivien tahojen valvonnassa. Core Online -palvelujen ja Professional Services -palvelujen osalta Microsoft ylläpitää pääsynhallintamenetelmiä, jotka kuvataan liitteessä A olevassa taulukossa ”Tietoturvamenetelmät”. Microsoftin henkilökunnalla ei ole pysyviä käyttöoikeuksia Asiakastietoihin ja mahdollinen tarpeen oleva käyttöoikeus on määräaikainen.</w:t>
      </w:r>
    </w:p>
    <w:bookmarkEnd w:id="88"/>
    <w:p w14:paraId="11FFA921" w14:textId="77777777" w:rsidR="00C85435" w:rsidRPr="00FC77AC" w:rsidRDefault="00C85435" w:rsidP="002A4A50">
      <w:pPr>
        <w:pStyle w:val="ProductList-Body"/>
        <w:keepNext/>
        <w:spacing w:after="120"/>
        <w:ind w:left="187"/>
        <w:outlineLvl w:val="2"/>
      </w:pPr>
      <w:r>
        <w:rPr>
          <w:b/>
          <w:color w:val="0072C6"/>
        </w:rPr>
        <w:t>Asiakkaan vastuut</w:t>
      </w:r>
      <w:bookmarkEnd w:id="86"/>
    </w:p>
    <w:p w14:paraId="18080BBE" w14:textId="39A328C1" w:rsidR="00C85435" w:rsidRPr="00FC77AC" w:rsidRDefault="00C85435" w:rsidP="007829B6">
      <w:pPr>
        <w:pStyle w:val="ProductList-Body"/>
        <w:spacing w:after="120"/>
        <w:ind w:left="158"/>
      </w:pPr>
      <w:r>
        <w:t>Asiakas on yksin vastuussa Tuotteiden ja Palvelujen teknisten ja organisatoristen toimenpiteiden tarkastamisesta ja tekee itsenäisen päätöksen siitä, täyttävätkö ne Asiakkaan vaatimukset, mukaan lukien soveltuvat Tietosuojavaatimusten alaiset tietoturvavelvoitteet. Asiakas tiedostaa ja</w:t>
      </w:r>
      <w:r w:rsidR="00AE190F">
        <w:t> </w:t>
      </w:r>
      <w:r>
        <w:t>suostuu siihen, että (ottaen huomioon uusin tekniikka ja toteuttamiskustannukset, Henkilötietojen käsittelyn luonne, laajuus, asiayhteys ja</w:t>
      </w:r>
      <w:r w:rsidR="00AE190F">
        <w:t> </w:t>
      </w:r>
      <w:r>
        <w:t>tarkoitukset sekä luonnollisten henkilöiden oikeuksiin ja vapauksiin kohdistuvat riskit) Microsoftin toimeenpanemat ja ylläpitämät tietoturvamenetelmät ja -käytännöt tarjoavat Henkilötietojen käsittelyyn sisältyvän riskin mukaisen oikean tietoturvatason. Asiakas on vastuussa</w:t>
      </w:r>
      <w:r w:rsidR="00AE190F">
        <w:t> </w:t>
      </w:r>
      <w:r>
        <w:t>Asiakkaan toimittamien tai hallitsemien osien (kuten Microsoft Intunen kanssa käyttöönotetut laitteet tai Microsoft Azure -asiakkaan näennäiskoneen tai sovelluksen sisäiset osat) yksityisyys- ja tietoturvatoimien toteuttamisesta ja ylläpitämisestä.</w:t>
      </w:r>
    </w:p>
    <w:p w14:paraId="1854A774" w14:textId="77777777" w:rsidR="00C85435" w:rsidRPr="00FC77AC" w:rsidDel="00BA1419" w:rsidRDefault="00C85435" w:rsidP="002A4A50">
      <w:pPr>
        <w:pStyle w:val="ProductList-Body"/>
        <w:keepNext/>
        <w:spacing w:after="120"/>
        <w:ind w:left="187"/>
        <w:outlineLvl w:val="2"/>
      </w:pPr>
      <w:bookmarkStart w:id="89" w:name="_Toc26972853"/>
      <w:r>
        <w:rPr>
          <w:b/>
          <w:color w:val="0072C6"/>
        </w:rPr>
        <w:t>Auditoinnin noudattaminen</w:t>
      </w:r>
      <w:bookmarkEnd w:id="89"/>
    </w:p>
    <w:p w14:paraId="02A8BB60" w14:textId="6B6FF476" w:rsidR="00C85435" w:rsidRPr="00FC77AC" w:rsidDel="00BA1419" w:rsidRDefault="00C85435" w:rsidP="00741E10">
      <w:pPr>
        <w:pStyle w:val="ProductList-Body"/>
        <w:spacing w:after="120"/>
        <w:ind w:left="158"/>
      </w:pPr>
      <w:r>
        <w:t>Microsoft auditoi niiden tietokoneiden, tietojenkäsittely-ympäristön ja fyysisten tietokeskusten suojauksen, joita se käyttää Asiakastietojen, Professional Services -tietojen ja Henkilötietojen käsittelemiseen (henkilökohtaiset tiedot mukaan lukien) seuraavasti:</w:t>
      </w:r>
    </w:p>
    <w:p w14:paraId="1E290820" w14:textId="77777777" w:rsidR="00C85435" w:rsidRPr="00FC77AC" w:rsidDel="00BA1419" w:rsidRDefault="00C85435" w:rsidP="00741E10">
      <w:pPr>
        <w:pStyle w:val="ProductList-Body"/>
        <w:numPr>
          <w:ilvl w:val="0"/>
          <w:numId w:val="2"/>
        </w:numPr>
        <w:ind w:left="605" w:hanging="274"/>
      </w:pPr>
      <w:r>
        <w:t>Kun standardi tai periaate sallii auditoinnin, kyseisen hallintastandardin tai -periaatteen auditointi suoritetaan ainakin kerran vuodessa.</w:t>
      </w:r>
    </w:p>
    <w:p w14:paraId="27297A96" w14:textId="77777777" w:rsidR="00C85435" w:rsidRPr="00FC77AC" w:rsidDel="00BA1419" w:rsidRDefault="00C85435" w:rsidP="00741E10">
      <w:pPr>
        <w:pStyle w:val="ProductList-Body"/>
        <w:numPr>
          <w:ilvl w:val="0"/>
          <w:numId w:val="2"/>
        </w:numPr>
        <w:ind w:left="605" w:hanging="274"/>
      </w:pPr>
      <w:r>
        <w:t>Kukin auditointi tapahtuu kunkin sovellettavan standardin tai periaatteen säädös- tai tunnustusosapuolen standardien ja sääntöjen mukaan.</w:t>
      </w:r>
    </w:p>
    <w:p w14:paraId="7D50977E" w14:textId="77777777" w:rsidR="00C85435" w:rsidRPr="00FC77AC" w:rsidDel="00BA1419" w:rsidRDefault="00C85435" w:rsidP="00741E10">
      <w:pPr>
        <w:pStyle w:val="ProductList-Body"/>
        <w:numPr>
          <w:ilvl w:val="0"/>
          <w:numId w:val="2"/>
        </w:numPr>
        <w:spacing w:after="120"/>
        <w:ind w:left="608" w:hanging="270"/>
      </w:pPr>
      <w:r>
        <w:t>Kunkin auditoinnin suorittavat asiantuntevat itsenäiset kolmannen osapuolen tietoturvatarkastajat, jotka Microsoft valitsee ja kustantaa.</w:t>
      </w:r>
    </w:p>
    <w:p w14:paraId="3CE90043" w14:textId="2DDDBD06" w:rsidR="00C85435" w:rsidRPr="00FC77AC" w:rsidRDefault="00C85435" w:rsidP="00741E10">
      <w:pPr>
        <w:pStyle w:val="ProductList-Body"/>
        <w:spacing w:after="120"/>
        <w:ind w:left="180"/>
      </w:pPr>
      <w:r>
        <w:t xml:space="preserve">Kunkin auditoinnin tuloksena syntyy auditointiraportti (”Microsoftin auditointiraportti”), jonka Microsoft asettaa saataville osoitteessa </w:t>
      </w:r>
      <w:hyperlink r:id="rId24">
        <w:r>
          <w:rPr>
            <w:rStyle w:val="Hyperlink"/>
            <w:color w:val="0070C0"/>
          </w:rPr>
          <w:t>https://servicetrust.microsoft.com/</w:t>
        </w:r>
      </w:hyperlink>
      <w:r>
        <w:t xml:space="preserve"> tai muussa sijaintipaikassa, jonka Microsoft ilmoittaa. Microsoftin auditointiraportti on Microsoftin luottamuksellista tietoa, ja siinä selitetään selvästi tarkastajan tekemät merkittävät havainnot. Microsoft korjaa nopeasti Microsoftin auditointiraportissa mahdollisesti ilmenevät ongelmakohdat tarkastajaa tyydyttävällä tavalla. Microsoft toimittaa Asiakkaalle pyynnöstä kunkin Microsoftin auditointiraportin. Microsoftin auditointiraporttia koskevat Microsoftin ja tarkastajan salassapito- ja jakelurajoitukset.</w:t>
      </w:r>
    </w:p>
    <w:p w14:paraId="2ED1BA08" w14:textId="07B48048" w:rsidR="00C85435" w:rsidRPr="00FC77AC" w:rsidRDefault="00EF5AF3" w:rsidP="00741E10">
      <w:pPr>
        <w:pStyle w:val="ProductList-Body"/>
        <w:spacing w:after="120"/>
        <w:ind w:left="158"/>
      </w:pPr>
      <w:r>
        <w:t>Siltä osin kuin Asiakkaan Tietosuojavaatimusten alaisia auditointivaatimuksia ei voida kohtuudella täyttää sellaisten auditointikertomusten, dokumentaation tai noudattamista koskevien tietojen avulla, jotka Microsoft saattaa yleisesti asiakkaidensa saataville, Microsoft vastaa viipymättä Asiakkaan auditointia koskeviin lisäohjeisiin. Ennen auditoinnin alkamista Asiakas ja Microsoft sopivat yhdessä auditoinnin sisällöstä, ajoituksesta, kestosta, valvonnasta ja todisteluvaatimuksista sekä auditoinnin maksuista edellyttäen, että tämä sopimista koskeva vaatimus ei salli Microsoftin viivyttää kohtuuttomasti auditoinnin suorittamista. Siinä laajuudessa kuin on tarpeen auditoinnin suorittamiseksi, Microsoft saattaa saataville käsittelyjärjestelmät, toimitilat ja lisäasiakirjat, joilla on merkitystä Microsoftin, sen Konserniyhtiöiden ja sen Apukäsittelijöiden suorittamassa Asiakastietojen, Professional Services -tietojen ja Henkilötietojen käsittelyssä. Auditoinnin suorittaa hyväksytty auditointiyritys, joka on riippumaton kolmas osapuoli, säännöllisten aukioloaikojen aikana, ja Microsoftille on ilmoitettava auditoinnista kohtuullisessa ajassa etukäteen. Auditoinnissa on noudatettava kohtuullisia salassapitomenettelyjä. Asiakkaalla ja auditoijalla ei ole pääsyä tietoihin, jotka ovat peräisin Microsoftin muilta asiakkailta, tai Microsoftin järjestelmiin tai toimitiloihin, joita ei käytetä Tuotteiden ja Palvelujen toimittamiseen. Asiakas on vastuussa kaikista auditointiin liittyvistä kustannuksista ja maksuista, mukaan lukien kaikki kohtuulliset kustannukset ja palkkiot ajasta, jonka Microsoft käyttää auditointiin, Microsoftin toimittamien palveluiden hintojen lisäksi. Jos Asiakkaan suorittaman auditoinnin tuloksena laadittu kertomus sisältää havaintoja olennaisena pidettävästä noudattamatta jättämisestä, Asiakkaan on annettava auditointikertomus Microsoftille ja Microsoftin on välittömästi korjattava olennaisena pidettävän noudattamatta jättämisen tilanne.</w:t>
      </w:r>
    </w:p>
    <w:p w14:paraId="63F4B7F6" w14:textId="0F861294" w:rsidR="00C85435" w:rsidRPr="00FC77AC" w:rsidRDefault="00BF6860" w:rsidP="00741E10">
      <w:pPr>
        <w:pStyle w:val="ProductList-Body"/>
        <w:spacing w:after="120"/>
        <w:ind w:left="158"/>
      </w:pPr>
      <w:r>
        <w:t>Mikään tietojenkäsittelysopimuksen tässä kohdassa mainittu ei muuta yleisen tietosuoja-asetuksen ehtoja eikä vaikuta valvontaviranomaisen tai rekisteröidyn oikeuksiin, joita ne voivat käyttää tietosuojavaatimusten nojalla. Microsoft Corporation on tämän kohdan tarkoitettu kolmannen osapuolen edunsaaja.</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63515"/>
      <w:r>
        <w:t>Turvallisuusongelmailmoitus</w:t>
      </w:r>
      <w:bookmarkEnd w:id="90"/>
      <w:bookmarkEnd w:id="91"/>
      <w:bookmarkEnd w:id="92"/>
      <w:bookmarkEnd w:id="93"/>
      <w:bookmarkEnd w:id="94"/>
      <w:bookmarkEnd w:id="95"/>
    </w:p>
    <w:p w14:paraId="57A8DE0C" w14:textId="1072A000" w:rsidR="00C85435" w:rsidRPr="00FC77AC" w:rsidRDefault="00C85435" w:rsidP="00741E10">
      <w:pPr>
        <w:pStyle w:val="ProductList-Body"/>
        <w:spacing w:after="120"/>
      </w:pPr>
      <w:bookmarkStart w:id="96" w:name="_Hlk504328309"/>
      <w:r>
        <w:t>Jos Microsoft saa tietoonsa tietomurron, joka johtaa tahattomaan tai laittomaan Asiakastietojen, Professional Services -tietojen tai Henkilötietojen</w:t>
      </w:r>
      <w:r w:rsidR="00AE190F">
        <w:t> </w:t>
      </w:r>
      <w:r>
        <w:t>poistamiseen, menetykseen, luvattomaan paljastukseen tai niihin pääsyyn Microsoftin käsitellessä kyseisiä tietoja (kukin</w:t>
      </w:r>
      <w:r w:rsidR="00AE190F">
        <w:t> </w:t>
      </w:r>
      <w:r>
        <w:t>on</w:t>
      </w:r>
      <w:r w:rsidR="00AE190F">
        <w:t> </w:t>
      </w:r>
      <w:r>
        <w:t>”Turvallisuusongelma”)</w:t>
      </w:r>
      <w:bookmarkEnd w:id="96"/>
      <w:r>
        <w:t>, Microsoft heti ja ilman aiheetonta viivettä (1) ilmoittaa Asiakkaalle Turvallisuusongelmasta, (2) tutkii Turvallisuusongelman ja antaa Asiakkaalle yksityiskohtaisia tietoja Turvallisuusongelmasta ja (3) ryhtyy kohtuullisiin toimiin lieventääkseen Turvallisuusongelman vaikutuksia ja minimoidakseen sen aiheuttamia vahinkoja.</w:t>
      </w:r>
    </w:p>
    <w:p w14:paraId="3FD177D1" w14:textId="362E719B" w:rsidR="00C85435" w:rsidRPr="00FC77AC" w:rsidRDefault="00C85435" w:rsidP="00741E10">
      <w:pPr>
        <w:pStyle w:val="ProductList-Body"/>
        <w:spacing w:after="120"/>
      </w:pPr>
      <w:r>
        <w:t>Ilmoitukset Turvallisuusongelmista toimitetaan Asiakkaalle Microsoftin valitsemalla tavalla, kuten sähköpostitse. Asiakas on yksin vastuussa siitä, että Asiakas ylläpitää oikeita ja ajan tasalla olevia yhteystietoja Microsoftin järjestelmässä kunkin soveltuvan Tuotteen ja Professional Service -palvelun osalta. Asiakas on yksin vastuussa Asiakkaaseen sovellettavien ongelmailmoituslakien mukaisten velvoitteidensa noudattamisesta ja</w:t>
      </w:r>
      <w:r w:rsidR="00AE190F">
        <w:t> </w:t>
      </w:r>
      <w:r>
        <w:t>mihin</w:t>
      </w:r>
      <w:r w:rsidR="00AE190F">
        <w:t> </w:t>
      </w:r>
      <w:r>
        <w:t>tahansa turvallisuusongelmaan liittyvän kaikkien kolmannen osapuolen ilmoitusvelvoitteiden noudattamisesta.</w:t>
      </w:r>
    </w:p>
    <w:p w14:paraId="125679F7" w14:textId="77777777" w:rsidR="00C85435" w:rsidRPr="00FC77AC" w:rsidRDefault="00C85435" w:rsidP="00741E10">
      <w:pPr>
        <w:pStyle w:val="ProductList-Body"/>
        <w:spacing w:after="120"/>
      </w:pPr>
      <w:r>
        <w:t>Microsoft auttaa Asiakasta kohtuullisin toimin tietosuoja-asetuksen artiklan 33 tai muun sovellettavan lain tai säädöksen mukaisesti täyttämään Asiakkaan velvoitteen ilmoittaa tietoturvaloukkauksesta asianmukaiselle valvontaviranomaiselle ja rekisteröidyille kyseisestä turvallisuusongelmasta.</w:t>
      </w:r>
    </w:p>
    <w:p w14:paraId="60FE4522" w14:textId="77777777" w:rsidR="00C85435" w:rsidRPr="00FC77AC" w:rsidRDefault="00C85435" w:rsidP="00741E10">
      <w:pPr>
        <w:pStyle w:val="ProductList-Body"/>
        <w:spacing w:after="120"/>
      </w:pPr>
      <w:r>
        <w:t>Microsoftin antama ilmoitus Turvallisuusongelmasta tai reagointi siihen tämän kohdan nojalla ei ole osoitus Microsoftin korvausvelvollisuudesta Turvallisuusongelmaan liittyvästä viasta.</w:t>
      </w:r>
    </w:p>
    <w:p w14:paraId="76EEF6E6" w14:textId="4BC4E184" w:rsidR="00C85435" w:rsidRPr="00FC77AC" w:rsidRDefault="00C85435" w:rsidP="00741E10">
      <w:pPr>
        <w:pStyle w:val="ProductList-Body"/>
        <w:spacing w:after="120"/>
      </w:pPr>
      <w:r>
        <w:t>Asiakkaan on ilmoitettava Microsoftille viipymättä tilien tai tunnusten mahdollisista väärinkäytöksistä tai Tuotteisiin ja Palveluihin liittyvistä turvallisuusongelmista.</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63516"/>
      <w:bookmarkStart w:id="103" w:name="DataTransfersandLocation"/>
      <w:r>
        <w:t xml:space="preserve">Tietojen siirrot ja </w:t>
      </w:r>
      <w:bookmarkStart w:id="104" w:name="LocationofDataProcessing"/>
      <w:bookmarkStart w:id="105" w:name="_Toc489605583"/>
      <w:r>
        <w:t>sijaintipaikka</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Tiedonsiirrot</w:t>
      </w:r>
      <w:bookmarkEnd w:id="106"/>
    </w:p>
    <w:p w14:paraId="1E6BFECB" w14:textId="4EAFB934" w:rsidR="00DD6D76" w:rsidRPr="00FC77AC" w:rsidRDefault="00DD6D76" w:rsidP="00741E10">
      <w:pPr>
        <w:pStyle w:val="ProductList-Body"/>
        <w:spacing w:after="120"/>
        <w:ind w:left="158"/>
      </w:pPr>
      <w:r>
        <w:t>Asiakastietoja, Professional Services -tietoja ja Henkilötietoja, joita Microsoft käsittelee Asiakkaan puolesta, ei voida siirtää mihinkään maantieteelliseen sijaintiin, joka ei ole Tietojenkäsittelysopimuksen ehtojen ja tässä osiossa myöhemmin kuvattujen suojatoimien mukainen, eikä</w:t>
      </w:r>
      <w:r w:rsidR="00AE190F">
        <w:t> </w:t>
      </w:r>
      <w:r>
        <w:t>tietoja voida tallentaa tai käsitellä tällaisessa sijainnissa. Tällaiset suojatoimet huomioiden Asiakas antaa Microsoftille oikeuden siirtää Asiakastietoja, Professional Services -tietoja ja Henkilötietoja joko Yhdysvaltoihin tai johonkin muuhun sellaiseen maahan, jossa Microsoft tai sen</w:t>
      </w:r>
      <w:r w:rsidR="00AE190F">
        <w:t> </w:t>
      </w:r>
      <w:r>
        <w:t xml:space="preserve">Apukäsittelijät toimivat, sekä tallentamaan ja käsittelemään Asiakastietoja ja Henkilötietoja Palveluiden toimittamiseksi, pois lukien muualla Tietojenkäsittelysopimuksessa kuvatut poikkeukset. </w:t>
      </w:r>
    </w:p>
    <w:p w14:paraId="23DBF88A" w14:textId="77777777" w:rsidR="004849F5" w:rsidRPr="00E60771" w:rsidRDefault="004849F5" w:rsidP="004849F5">
      <w:pPr>
        <w:pStyle w:val="ProductList-Body"/>
        <w:spacing w:after="120"/>
        <w:ind w:left="158"/>
        <w:rPr>
          <w:spacing w:val="-2"/>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E60771">
        <w:rPr>
          <w:spacing w:val="-2"/>
        </w:rPr>
        <w:t>Asiakastietojen, Professional Services -tietojen ja Henkilötietojen kaikkeen siirtoon Euroopan unionin, Euroopan talousalueen, Yhdistyneen</w:t>
      </w:r>
      <w:r>
        <w:rPr>
          <w:spacing w:val="-2"/>
        </w:rPr>
        <w:t> </w:t>
      </w:r>
      <w:r w:rsidRPr="00E60771">
        <w:rPr>
          <w:spacing w:val="-2"/>
        </w:rPr>
        <w:t>kuningaskunnan ja Sveitsin ulkopuolelle Tuotteiden ja Palveluiden toimittamiseksi sovelletaan Microsoftin käyttöön ottamia</w:t>
      </w:r>
      <w:r>
        <w:rPr>
          <w:spacing w:val="-2"/>
        </w:rPr>
        <w:t> </w:t>
      </w:r>
      <w:r w:rsidRPr="00E60771">
        <w:rPr>
          <w:spacing w:val="-2"/>
        </w:rPr>
        <w:t>2021 Vakiosopimuslausekkeita. Lisäksi siirtoihin Yhdistyneestä kuningaskunnasta sovelletaan Microsoftin käyttöön ottamaa IDTA:ta.</w:t>
      </w:r>
      <w:r>
        <w:rPr>
          <w:spacing w:val="-2"/>
        </w:rPr>
        <w:t> </w:t>
      </w:r>
      <w:r w:rsidRPr="00E60771">
        <w:rPr>
          <w:spacing w:val="-2"/>
        </w:rPr>
        <w:t>Tässä</w:t>
      </w:r>
      <w:r>
        <w:rPr>
          <w:spacing w:val="-2"/>
        </w:rPr>
        <w:t> </w:t>
      </w:r>
      <w:r w:rsidRPr="00E60771">
        <w:rPr>
          <w:spacing w:val="-2"/>
        </w:rPr>
        <w:t>tietojenkäsittelysopimuksessa ”IDTA:lla” tarkoitetaan rajat ylittävää tiedonsiirtoa varten laadittujen Euroopan komission vakiosopimuslausekkeiden rajat ylittävää tiedonsiirtoa koskevaa lisäystä, jonka on antanut Yhdistyneen kuningaskunnan Information Commissioner's Office Yhdistyneen kuningaskunnan Data Protection Act 2018 -lain S119A pykälän 1 momentin nojalla. Microsoft noudattaa</w:t>
      </w:r>
      <w:r>
        <w:rPr>
          <w:spacing w:val="-2"/>
        </w:rPr>
        <w:t> </w:t>
      </w:r>
      <w:r w:rsidRPr="00E60771">
        <w:rPr>
          <w:spacing w:val="-2"/>
        </w:rPr>
        <w:t>Euroopan talousalueen, Yhdistyneen kuningaskunnan ja Sveitsin tietosuojalainsäädäntöä Euroopan talousalueelta, Yhdistyneestä</w:t>
      </w:r>
      <w:r>
        <w:rPr>
          <w:spacing w:val="-2"/>
        </w:rPr>
        <w:t> </w:t>
      </w:r>
      <w:r w:rsidRPr="00E60771">
        <w:rPr>
          <w:spacing w:val="-2"/>
        </w:rPr>
        <w:t>kuningaskunnasta ja Sveitsistä peräisin olevien henkilötietojen keräämisen, käytön, siirron, säilyttämisen ja muun käsittelyn osalta. Henkilötietojen kaikkeen siirtoon kolmanteen maahan tai kansainväliselle organisaatiolle sovelletaan tietosuoja-asetuksen artiklassa 46 kuvattuja asianmukaisia suojatoimia, ja tällaiset siirrot ja suojatoimet dokumentoidaan tietosuoja-asetuksen 30(2) artiklan mukaisesti.</w:t>
      </w:r>
    </w:p>
    <w:p w14:paraId="48DA805A" w14:textId="77777777" w:rsidR="004849F5" w:rsidRPr="006366A8" w:rsidRDefault="004849F5" w:rsidP="004849F5">
      <w:pPr>
        <w:pStyle w:val="ProductList-Body"/>
        <w:spacing w:after="120"/>
        <w:ind w:left="158"/>
      </w:pPr>
      <w:r>
        <w:t xml:space="preserve">Lisäksi Microsoft on hankkinut sertifioinnin EU:n ja Yhdysvaltain sekä Sveitsin ja Yhdysvaltain välisen sertifioinnin tietosuojakehyksistä, Yhdistyneen kuningaskunnan laajennuksen EU:n ja Yhdysvaltain tietosuojakehyksestä ja niihin liittyvistä sitoumuksista. Microsoft sitoutuu ilmoittamaan Asiakkaalle, mikäli käy ilmi, ettei se kykene enää tarjoamaan Data Privacy Frameworks </w:t>
      </w:r>
      <w:r>
        <w:noBreakHyphen/>
        <w:t>kehyksissä vaaditun tasoista suojaa.</w:t>
      </w:r>
    </w:p>
    <w:p w14:paraId="355BD1E6" w14:textId="77777777" w:rsidR="005F435D" w:rsidRPr="006366A8" w:rsidRDefault="005F435D" w:rsidP="005F435D">
      <w:pPr>
        <w:pStyle w:val="ProductList-Body"/>
        <w:keepNext/>
        <w:spacing w:after="120"/>
        <w:ind w:left="187"/>
        <w:outlineLvl w:val="2"/>
      </w:pPr>
      <w:r>
        <w:rPr>
          <w:b/>
          <w:color w:val="0072C6"/>
        </w:rPr>
        <w:t>Asiakkaan Tietojen sijainti</w:t>
      </w:r>
      <w:bookmarkEnd w:id="107"/>
    </w:p>
    <w:bookmarkEnd w:id="108"/>
    <w:p w14:paraId="0DBAFCCF" w14:textId="77777777" w:rsidR="00DC43A1" w:rsidRPr="00E60771" w:rsidRDefault="00DC43A1" w:rsidP="00DC43A1">
      <w:pPr>
        <w:tabs>
          <w:tab w:val="left" w:pos="360"/>
        </w:tabs>
        <w:spacing w:after="120" w:line="240" w:lineRule="auto"/>
        <w:ind w:left="180"/>
        <w:rPr>
          <w:rFonts w:ascii="Calibri" w:eastAsia="Calibri" w:hAnsi="Calibri" w:cs="Arial"/>
          <w:spacing w:val="-2"/>
          <w:sz w:val="18"/>
        </w:rPr>
      </w:pPr>
      <w:r w:rsidRPr="00E60771">
        <w:rPr>
          <w:rFonts w:ascii="Calibri" w:eastAsia="Calibri" w:hAnsi="Calibri" w:cs="Arial"/>
          <w:spacing w:val="-2"/>
          <w:sz w:val="18"/>
        </w:rPr>
        <w:t>Online-ydinpalveluiden osalta Microsoft säilyttää Asiakastietoja tietyillä maantieteellisillä pääalueilla (”Geo”) Tuotteen ehdoissa kuvatun mukaisesti.</w:t>
      </w:r>
    </w:p>
    <w:p w14:paraId="59813B3C" w14:textId="77777777" w:rsidR="00DC43A1" w:rsidRPr="00752A4A" w:rsidRDefault="00DC43A1" w:rsidP="00DC43A1">
      <w:pPr>
        <w:tabs>
          <w:tab w:val="left" w:pos="360"/>
        </w:tabs>
        <w:spacing w:after="120" w:line="240" w:lineRule="auto"/>
        <w:ind w:left="180"/>
        <w:rPr>
          <w:rFonts w:ascii="Calibri" w:eastAsia="Calibri" w:hAnsi="Calibri" w:cs="Arial"/>
          <w:sz w:val="18"/>
        </w:rPr>
      </w:pPr>
      <w:r>
        <w:rPr>
          <w:rFonts w:ascii="Calibri" w:eastAsia="Calibri" w:hAnsi="Calibri" w:cs="Arial"/>
          <w:sz w:val="18"/>
        </w:rPr>
        <w:t>EU:n tietoraja-Online-palveluiden osalta Microsoft säilyttää ja käsittelee Asiakastietoja ja Henkilötietoja tietyillä Euroopan unionissa Tuotteen ehdoissa kuvatun mukaisesti.</w:t>
      </w:r>
    </w:p>
    <w:p w14:paraId="4DCA42D0" w14:textId="77777777" w:rsidR="00DC43A1" w:rsidRPr="00752A4A" w:rsidRDefault="00DC43A1" w:rsidP="00DC43A1">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ei hallitse tai rajoita alueita, joista Asiakas tai Asiakkaan käyttäjät voivat käyttää tai siirtää Asiakastietoja.</w:t>
      </w:r>
    </w:p>
    <w:p w14:paraId="60CFC808" w14:textId="77777777" w:rsidR="00C85435" w:rsidRPr="00FC77AC" w:rsidRDefault="00C85435" w:rsidP="002A4A50">
      <w:pPr>
        <w:pStyle w:val="ProductList-SubSubSectionHeading"/>
        <w:keepNext/>
        <w:spacing w:after="120"/>
        <w:outlineLvl w:val="1"/>
      </w:pPr>
      <w:bookmarkStart w:id="114" w:name="_Toc155363517"/>
      <w:r>
        <w:t>Tietojen palauttaminen ja poistaminen</w:t>
      </w:r>
      <w:bookmarkEnd w:id="109"/>
      <w:bookmarkEnd w:id="110"/>
      <w:bookmarkEnd w:id="111"/>
      <w:bookmarkEnd w:id="112"/>
      <w:bookmarkEnd w:id="113"/>
      <w:bookmarkEnd w:id="114"/>
    </w:p>
    <w:p w14:paraId="1E39C7A1" w14:textId="1B6FE9AF" w:rsidR="00C85435" w:rsidRPr="00FC77AC" w:rsidRDefault="00C85435" w:rsidP="00741E10">
      <w:pPr>
        <w:pStyle w:val="ProductList-Body"/>
        <w:spacing w:after="120"/>
      </w:pPr>
      <w:r>
        <w:t>Asiakas voi käyttää, hakea ja poistaa kuhunkin Online-palveluun tallennettuja Asiakastietoja ja Professional Services -tietoja koko Asiakkaan tilauksen ajan tai soveltuvan Professional Services -palvelujen käytön ajan.</w:t>
      </w:r>
    </w:p>
    <w:p w14:paraId="4E65B649" w14:textId="0BF01AC8" w:rsidR="00C85435" w:rsidRPr="00FC77AC" w:rsidRDefault="00C85435" w:rsidP="00741E10">
      <w:pPr>
        <w:pStyle w:val="ProductList-Body"/>
        <w:spacing w:after="120"/>
      </w:pPr>
      <w:r>
        <w:t>Pois lukien ilmaiset kokeilujaksot ja LinkedIn-palvelut Microsoftin on säilytettävä Online-palveluihin tallennetut Asiakastiedot rajoitetuilla toiminnoilla varustetulla tilillä vähintään 90 vuorokauden ajan Asiakkaan tilauksen päättymisen tai päättämisen jälkeen, jotta Asiakas voi noutaa</w:t>
      </w:r>
      <w:r w:rsidR="00AE190F">
        <w:t> </w:t>
      </w:r>
      <w:r>
        <w:t>tiedot. Kun 90 vuorokauden säilytysaika on päättynyt, Microsoft poistaa Asiakkaan tilin käytöstä ja poistaa Online-palveluihin tallennetut Asiakastiedot ja Henkilötiedot seuraavien 90 vuorokauden aikana, ellei Microsoft ole oikeutettu tämän Tietojenkäsittelysopimuksen valtuuttamana säilyttämään kyseisiä tietoja.</w:t>
      </w:r>
    </w:p>
    <w:p w14:paraId="63ED44D1" w14:textId="13A68572" w:rsidR="00FC65D5" w:rsidRPr="00FC77AC" w:rsidRDefault="001D451C" w:rsidP="00741E10">
      <w:pPr>
        <w:pStyle w:val="ProductList-Body"/>
        <w:spacing w:after="120"/>
      </w:pPr>
      <w:r>
        <w:t>Microsoft poistaa tai palauttaa kaikki Ohjelmistoon ja Professional Services -tietoihin liittyvät henkilötietojen kopiot sen jälkeen, kun liiketoiminnalliset tarkoitukset, joita varten tiedot kerättiin tai siirrettiin, on täytetty, tai aikaisemmin Asiakkaan kirjallisesta pyynnöstä, ellei Microsoft ole oikeutettu tämän Tietojenkäsittelysopimuksen valtuuttamana säilyttämään kyseisiä tietoja.</w:t>
      </w:r>
    </w:p>
    <w:p w14:paraId="6ADDB89E" w14:textId="4F03EB96" w:rsidR="00C85435" w:rsidRPr="00FC77AC" w:rsidRDefault="00C85435" w:rsidP="00741E10">
      <w:pPr>
        <w:pStyle w:val="ProductList-Body"/>
        <w:spacing w:after="120"/>
      </w:pPr>
      <w:r>
        <w:t>Online-palvelu ei välttämättä tue Asiakkaan itse toimittaman ohjelmiston säilyttämistä tai noutamista. Microsoft ei ole vastuussa Asiakastietojen, Professional Services -tietojen tai Henkilötietojen poistamisesta, kuten tässä osassa on kuvattu.</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63518"/>
      <w:r>
        <w:t>Suorittimen luottamuksellisuussitoumus</w:t>
      </w:r>
      <w:bookmarkEnd w:id="115"/>
      <w:bookmarkEnd w:id="116"/>
      <w:bookmarkEnd w:id="117"/>
      <w:bookmarkEnd w:id="118"/>
      <w:bookmarkEnd w:id="119"/>
      <w:bookmarkEnd w:id="120"/>
    </w:p>
    <w:p w14:paraId="7D66EA6F" w14:textId="62DAA7D7" w:rsidR="00C85435" w:rsidRPr="00FC77AC" w:rsidRDefault="00C85435" w:rsidP="00DD6D76">
      <w:pPr>
        <w:pStyle w:val="ProductList-Body"/>
        <w:spacing w:after="120"/>
      </w:pPr>
      <w:r>
        <w:t>Microsoft varmistaa, että sen Asiakastietojen, Professional Services -tietojen ja Henkilötietojen käsittelyyn osallistuvat työntekijät (i) käsittelevät kyseisiä tietoja ainoastaan Asiakkaan ohjeistuksen tai tässä Tietojenkäsittelysopimuksessa kuvatun mukaisesti ja (ii) ovat velvoitettuja säilyttämään kyseisten tietojen luottamuksellisuuden ja tietoturvan myös työsuhteen päätyttyä.</w:t>
      </w:r>
      <w:r>
        <w:rPr>
          <w:rFonts w:cstheme="minorHAnsi"/>
        </w:rPr>
        <w:t xml:space="preserve"> Microsoft </w:t>
      </w:r>
      <w:r>
        <w:rPr>
          <w:rFonts w:cstheme="minorHAnsi"/>
          <w:color w:val="000000"/>
        </w:rPr>
        <w:t xml:space="preserve">tarjoaa säännöllistä ja pakollista tietosuojaa ja tietoturvaa koskevaa koulutusta ja valistusta työntekijöilleen, joilla on pääsy Asiakastietoihin, Professional Services -tietoihin ja Henkilötietoihin, </w:t>
      </w:r>
      <w:r>
        <w:rPr>
          <w:rFonts w:cstheme="minorHAnsi"/>
        </w:rPr>
        <w:t>soveltuvien Tietosuojavaatimusten ja alan standardien mukaisesti.</w:t>
      </w:r>
    </w:p>
    <w:p w14:paraId="6107E638" w14:textId="77777777" w:rsidR="00C85435" w:rsidRPr="00FC77AC" w:rsidRDefault="00C85435" w:rsidP="00C35BD5">
      <w:pPr>
        <w:pStyle w:val="ProductList-SubSubSectionHeading"/>
        <w:keepNext/>
        <w:spacing w:after="120"/>
        <w:outlineLvl w:val="1"/>
      </w:pPr>
      <w:bookmarkStart w:id="121" w:name="_Toc507768558"/>
      <w:bookmarkStart w:id="122" w:name="_Toc8395018"/>
      <w:bookmarkStart w:id="123" w:name="_Toc6563807"/>
      <w:bookmarkStart w:id="124" w:name="_Toc21617025"/>
      <w:bookmarkStart w:id="125" w:name="_Toc26972860"/>
      <w:bookmarkStart w:id="126" w:name="_Toc155363519"/>
      <w:r>
        <w:t>Apukäsittelijöiden käytön huomautukset ja valvonta</w:t>
      </w:r>
      <w:bookmarkEnd w:id="121"/>
      <w:bookmarkEnd w:id="122"/>
      <w:bookmarkEnd w:id="123"/>
      <w:bookmarkEnd w:id="124"/>
      <w:bookmarkEnd w:id="125"/>
      <w:bookmarkEnd w:id="126"/>
    </w:p>
    <w:p w14:paraId="750C4F12" w14:textId="1086DCF8" w:rsidR="00DD6D76" w:rsidRPr="00FC77AC" w:rsidRDefault="00DD6D76" w:rsidP="00DD6D76">
      <w:pPr>
        <w:pStyle w:val="ProductList-Body"/>
        <w:spacing w:after="120"/>
      </w:pPr>
      <w:r>
        <w:t xml:space="preserve">Microsoft voi palkata apukäsittelijöitä toimittamaan tiettyjä rajoitettuja palveluita tai lisäpalveluita puolestaan. Asiakas suostuu tähän menettelyyn ja Microsoft-yhtiöiden pitämiseen Apukäsittelijöinä. Edellä kuvatut valtuutukset edellyttävät Asiakkaan etukäteen antamaa kirjallista suostumusta Microsoftille suoritettavaan alihankintaan Asiakastietojen, Professional Services -tietojen ja Henkilötietojen käsittelyssä, jos kyseinen suostumus vaaditaan Vakiosopimuslausekkeiden tai yleiseen tietosuoja-asetukseen liittyvien ehtojen mukaan. </w:t>
      </w:r>
    </w:p>
    <w:p w14:paraId="74425EEC" w14:textId="09F4EC7C" w:rsidR="00DD6D76" w:rsidRPr="00FC77AC" w:rsidRDefault="00DD6D76" w:rsidP="00DD6D76">
      <w:pPr>
        <w:pStyle w:val="ProductList-Body"/>
        <w:spacing w:after="120"/>
      </w:pPr>
      <w:r>
        <w:t>Microsoft on vastuussa siitä, että sen Apukäsittelijät noudattavat tämän Tietojenkäsittelysopimuksen mukaisia Microsoftin velvoitteita. Microsoft asettaa saataville tietoja Apukäsittelijöistään Microsoftin verkkosivuille. Kun Microsoft toimii minkä tahansa Apukäsittelijän kanssa, Microsoft varmistaa kirjallisen sopimuksen avulla, että Apukäsittelijällä on pääsy Asiakastietoihin, Professional Services -tietoihin ja Henkilötietoihin ja oikeus käyttää niitä ainoastaan niiden palveluiden toimittamiseen, jotka Microsoft on Apukäsittelijältä tilannut, ja Apukäsittelijää kielletään käyttämästä Asiakastietoja, Professional Services -tietoja ja Henkilötietoja mihinkään muihin tarkoituksiin. Microsoft takaa, että Apukäsittelijöitä sitovat kirjalliset sopimukset, joiden nojalla niiden on tarjottava vähintään sen tasoinen tietosuoja kuin mitä Microsoftilta vaaditaan Tietojenkäsittelysopimuksen nojalla, mukaan lukien Käsiteltyjen tietojen paljastuksen rajoitukset. Microsoft suostuu valvomaan Apukäsittelijöitä sen varmistamiseksi, että kyseiset sopimusvelvoitteet täytetään.</w:t>
      </w:r>
    </w:p>
    <w:p w14:paraId="6A08B1D3" w14:textId="3B385A75" w:rsidR="00444FB7" w:rsidRPr="00FC77AC" w:rsidRDefault="002E2256" w:rsidP="00DD6D76">
      <w:pPr>
        <w:pStyle w:val="ProductList-Body"/>
        <w:spacing w:after="120"/>
      </w:pPr>
      <w:r>
        <w:t>Microsoft voi aika ajoin aloittaa yhteistyön uusien Apukäsittelijöiden kanssa. Microsoft tiedottaa Asiakkaalle, ja tarvittaessa päivittää verkkosivunsa, ja tarjoaa Asiakkaalle mahdollisuuden saada tiedon tästä uusia Apukäsittelijöitä koskevasta päivityksestä vähintään kuusi kuukautta ennen kyseiselle Apukäsittelijälle annettavaa pääsyä Asiakastietoihin tai Henkilötietoihin. Lisäksi Microsoft tiedottaa Asiakkaalle, ja tarvittaessa päivittää verkkosivunsa, ja tarjoaa Asiakkaalle mahdollisuuden saada tiedon tästä uutta Apukäsittelijää koskevasta päivityksestä vähintään 30 vuorokautta ennen kyseiselle Apukäsittelijälle annettavaa pääsyä Professional Services -tietoihin tai muihin kuin Asiakastietoihin sisältyviin Henkilötietoihin. Jos</w:t>
      </w:r>
      <w:r w:rsidR="005F7C9C">
        <w:t> </w:t>
      </w:r>
      <w:r>
        <w:t>Microsoft toimii uuden Apukäsittelijän kanssa sellaista uutta Tuotetta tai Professional Service -palvelua varten, joka käsittelee Asiakastietoja, Professional Services -tietoja tai Henkilötietoja, Microsoft antaa Asiakkaalle ilmoituksen ennen kuin kyseinen Tuote tai Professional Service -palvelu saatetaan saataville.</w:t>
      </w:r>
    </w:p>
    <w:p w14:paraId="1DA7F6BB" w14:textId="7438931A" w:rsidR="00C97102" w:rsidRPr="00FC77AC" w:rsidRDefault="00C85435" w:rsidP="007829B6">
      <w:pPr>
        <w:pStyle w:val="ProductList-Body"/>
        <w:spacing w:after="120"/>
      </w:pPr>
      <w:r>
        <w:t>Jos Asiakas ei hyväksy Online-palvelun tai Professional Services -palveluiden uutta Apukäsittelijää, Asiakas voi irtisanoa kyseisen Online-palvelun tilauksen tai vastaavasti soveltuvan Professional Service -palvelun soveltuvat Palveluvahvistukset seuraamuksetta tai ilman irtisanomismaksua toimittamalla kirjallisen irtisanomisilmoituksen ennen asianmukaisen ilmoituskauden loppua, kun ilmoitus uudesta Apukäsittelijästä on annettu. Jos</w:t>
      </w:r>
      <w:r w:rsidR="005F7C9C">
        <w:t> </w:t>
      </w:r>
      <w:r>
        <w:t>Asiakas ei hyväksy Ohjelmiston uutta Apukäsittelijää ja Asiakas ei voi kohtuudella välttää Apukäsittelijän käyttöä rajoittamalla Microsoftin tietojen käsittelyä dokumentaatiossa tai tässä Tietojenkäsittelysopimuksessa kuvatun mukaisesti, Asiakas voi irtisanoa kyseisen ohjelmistotuotteen käyttöoikeuden seuraamuksetta toimittamalla kirjallisen irtisanomisilmoituksen ennen asianmukaisen ilmoituskauden loppua, kun ilmoitus uudesta Apukäsittelijästä on annettu. Asiakas voi myös toimittaa irtisanomisilmoituksen mukana selonteon hyväksymättömyyden syistä, jotta Microsoft voi</w:t>
      </w:r>
      <w:r w:rsidR="005F7C9C">
        <w:t> </w:t>
      </w:r>
      <w:r>
        <w:t>tehdä kyseisestä Apukäsittelijästä uudelleenarvioinnin soveltuvien huolenaiheiden perusteella. Jos kyseinen Tuote on osa ohjelmistopakettia (vai vastaavaa palveluiden yksittäistä hankintaa), irtisanominen koskee koko ohjelmistopakettia. Irtisanomisen jälkeen Microsoft poistaa irtisanottujen tilausten tai Tuotteiden tai Palvelujen muun soveltuvan maksamatta olevan työn maksuvelvollisuudet myöhemmistä Asiakkaan tai</w:t>
      </w:r>
      <w:r w:rsidR="005F7C9C">
        <w:t> </w:t>
      </w:r>
      <w:r>
        <w:t xml:space="preserve">jälleenmyyjän laskuista. </w:t>
      </w:r>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63520"/>
      <w:bookmarkStart w:id="133" w:name="_Toc489605586"/>
      <w:r>
        <w:t>Oppilaitokset</w:t>
      </w:r>
      <w:bookmarkEnd w:id="127"/>
      <w:bookmarkEnd w:id="128"/>
      <w:bookmarkEnd w:id="129"/>
      <w:bookmarkEnd w:id="130"/>
      <w:bookmarkEnd w:id="131"/>
      <w:bookmarkEnd w:id="132"/>
    </w:p>
    <w:p w14:paraId="3D8C03D5" w14:textId="749E2285" w:rsidR="00C85435" w:rsidRPr="00FC77AC" w:rsidRDefault="00C85435" w:rsidP="007829B6">
      <w:pPr>
        <w:pStyle w:val="ProductList-Body"/>
        <w:spacing w:after="120"/>
      </w:pPr>
      <w:r>
        <w:t>Jos Asiakas on koulutuslaitos, jota koskevat Family Educational Rights and Privacy Act, 20 U.S.C. § 1232g (FERPA) -säännökset, Microsoft määrittelee Microsoftin näitä Online-palveluiden ehtoja varten Asiakastietoihin ja Professional Services -tietoihin ”koulutuslaitokseksi”, jolla</w:t>
      </w:r>
      <w:r w:rsidR="005F7C9C">
        <w:t> </w:t>
      </w:r>
      <w:r>
        <w:t>on</w:t>
      </w:r>
      <w:r w:rsidR="005F7C9C">
        <w:t> </w:t>
      </w:r>
      <w:r>
        <w:t>”lailliset koulutustavoitteet”, koska nämä termit on määritelty FERPA-laissa ja sen soveltamista koskevissa määräyksissä, ja Microsoft sitoutuu noudattamaan 34 CFR 99.33(a) -kohdassa määritettyjä kouluviranomaisia koskevia rajoituksia ja vaatimuksia.</w:t>
      </w:r>
    </w:p>
    <w:p w14:paraId="3F7BD793" w14:textId="033B6FB2" w:rsidR="00C85435" w:rsidRPr="00FC77AC" w:rsidRDefault="00C85435" w:rsidP="007829B6">
      <w:pPr>
        <w:pStyle w:val="ProductList-Body"/>
        <w:spacing w:after="120"/>
      </w:pPr>
      <w:r>
        <w:t>Asiakas ymmärtää, että Microsoftilla voi olla hallussaan Asiakkaan oppilaiden ja heidän vanhempiensa yhteystietoja vain rajoitetusti tai ei lainkaan. Täten Asiakas on vastuussa siitä, että se pyytää Tuotteiden ja Palveluiden käyttäjien vanhemmilta tarvittavat, sovellettavan lain mahdollisesti vaatimat suostumukset ja välittää Microsoftin puolesta oppilaille (tai oppilaan vanhemmalle, jos hän on alle 18-vuotias eikä osallistu opistoasteiseen koulutukseen) ilmoitukset, jotka koskevat lakimääräystä tai laillisesti nostettua haastetta, joissa vaaditaan Microsoftin hallussa</w:t>
      </w:r>
      <w:r w:rsidR="005F7C9C">
        <w:t> </w:t>
      </w:r>
      <w:r>
        <w:t>olevien Asiakastietojen ja Professional Services -tietojen luovuttamista sovellettavassa laissa mahdollisesti vaaditulla tavalla.</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63521"/>
      <w:bookmarkStart w:id="137" w:name="CJISCustomerAgreement"/>
      <w:r>
        <w:t>CJIS-Asiakassopimus:</w:t>
      </w:r>
      <w:bookmarkEnd w:id="134"/>
      <w:bookmarkEnd w:id="135"/>
      <w:bookmarkEnd w:id="136"/>
    </w:p>
    <w:p w14:paraId="02356BC4" w14:textId="77777777" w:rsidR="00AF5C5B" w:rsidRPr="006D3F64" w:rsidRDefault="00AF5C5B" w:rsidP="00AF5C5B">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3"/>
      <w:bookmarkEnd w:id="137"/>
      <w:r>
        <w:rPr>
          <w:rFonts w:ascii="Calibri" w:eastAsia="Calibri" w:hAnsi="Calibri" w:cs="Arial"/>
          <w:sz w:val="18"/>
        </w:rPr>
        <w:t>Microsoft tarjoaa määrättyjä valtionhallinnon pilvipalveluita (</w:t>
      </w:r>
      <w:bookmarkStart w:id="149" w:name="_Hlk155178374"/>
      <w:r>
        <w:rPr>
          <w:rFonts w:ascii="Calibri" w:eastAsia="Calibri" w:hAnsi="Calibri" w:cs="Arial"/>
          <w:sz w:val="18"/>
        </w:rPr>
        <w:t>”</w:t>
      </w:r>
      <w:bookmarkEnd w:id="149"/>
      <w:r>
        <w:rPr>
          <w:rFonts w:ascii="Calibri" w:eastAsia="Calibri" w:hAnsi="Calibri" w:cs="Arial"/>
          <w:sz w:val="18"/>
        </w:rPr>
        <w:t>Sopimuksen Kattamat Palvelut”) noudattaen FBI:n Criminal Justice Information Services -palveluiden (”CJIS”) tietosuojakäytäntöä (”CJIS-käytäntö”). CIJS-käytäntö määrittää rikosoikeudellisten tietojen käyttöä ja lähettämistä. Kaikkiin Microsoftin CJIS:n sopimuksen kattamiin palveluihin sovelletaan CJIS-hallintasopimuksen ehtoja ja määräyksiä.</w:t>
      </w:r>
    </w:p>
    <w:p w14:paraId="30E671EA" w14:textId="77777777" w:rsidR="00822D08" w:rsidRPr="006366A8" w:rsidRDefault="00822D08" w:rsidP="00822D08">
      <w:pPr>
        <w:pStyle w:val="ProductList-SubSubSectionHeading"/>
        <w:keepNext/>
        <w:spacing w:after="120"/>
        <w:outlineLvl w:val="1"/>
      </w:pPr>
      <w:bookmarkStart w:id="150" w:name="_Toc155363522"/>
      <w:r>
        <w:t>HIPAA Business Associate</w:t>
      </w:r>
      <w:bookmarkEnd w:id="138"/>
      <w:bookmarkEnd w:id="139"/>
      <w:bookmarkEnd w:id="140"/>
      <w:bookmarkEnd w:id="141"/>
      <w:bookmarkEnd w:id="142"/>
      <w:bookmarkEnd w:id="150"/>
    </w:p>
    <w:bookmarkEnd w:id="143"/>
    <w:p w14:paraId="13ACF54D" w14:textId="77777777" w:rsidR="00822D08" w:rsidRPr="006366A8" w:rsidRDefault="00822D08" w:rsidP="00822D08">
      <w:pPr>
        <w:pStyle w:val="ProductList-Body"/>
        <w:spacing w:after="120"/>
      </w:pPr>
      <w:r>
        <w:t xml:space="preserve">jos Asiakas on ”sopimuksen kattama osapuoli” tai ”liiketoimintakumppani” ja Asiakastiedot tai Professional Services -tiedot sisältävät ”suojattuja terveystietoja” siten kuin kyseiset termit on määritetty vuoden 1996 Health Insurance Portability and Accountability Act -laissa, sellaisena kuin se on muutettuna, ja sen nojalla annetuissa asetuksissa (yhteisesti HIPAA), Asiakkaan sopimus sisältää HIPAA-liikekumppanisopimuksen täytäntöönpanon. HIPAA-liikekumppanisopimuksen kokonaistekstissä yksilöidään Online-palvelut tai Professional Services -palvelut, joihin sitä sovelletaan ja se on saatavilla osoitteessa </w:t>
      </w:r>
      <w:hyperlink r:id="rId25" w:history="1">
        <w:r>
          <w:rPr>
            <w:rStyle w:val="Hyperlink"/>
          </w:rPr>
          <w:t>http://aka.ms/BAA</w:t>
        </w:r>
      </w:hyperlink>
      <w:r>
        <w:t>. Asiakas voi lopettaa HIPAA-liikekumppanisopimuksen soveltamisen lähettämällä Microsoftille seuraavat tiedot kirjallisella ilmoituksella (Asiakkaan sopimuksen ehtojen mukaisesti):</w:t>
      </w:r>
    </w:p>
    <w:p w14:paraId="6D4B55E6" w14:textId="77777777" w:rsidR="00822D08" w:rsidRPr="006366A8" w:rsidRDefault="00822D08" w:rsidP="00822D08">
      <w:pPr>
        <w:pStyle w:val="ProductList-Body"/>
        <w:numPr>
          <w:ilvl w:val="0"/>
          <w:numId w:val="4"/>
        </w:numPr>
        <w:ind w:left="720"/>
      </w:pPr>
      <w:r>
        <w:t>Asiakkaan ja muun kieltäytyvän Konserniyhtiön täydellinen virallinen nimi; ja</w:t>
      </w:r>
    </w:p>
    <w:p w14:paraId="7E2B4AF7" w14:textId="77777777" w:rsidR="00822D08" w:rsidRDefault="00822D08" w:rsidP="00822D08">
      <w:pPr>
        <w:pStyle w:val="ProductList-Body"/>
        <w:numPr>
          <w:ilvl w:val="0"/>
          <w:numId w:val="4"/>
        </w:numPr>
        <w:spacing w:after="120"/>
        <w:ind w:left="720"/>
      </w:pPr>
      <w:r>
        <w:t>jos Asiakkaalla on useita sopimuksia, Asiakkaan sopimus, johon kieltäytymistä sovelletaan.</w:t>
      </w:r>
    </w:p>
    <w:p w14:paraId="5DE7F405" w14:textId="77777777" w:rsidR="00822D08" w:rsidRDefault="00822D08" w:rsidP="00822D08">
      <w:pPr>
        <w:pStyle w:val="ProductList-SubSubSectionHeading"/>
        <w:keepNext/>
        <w:spacing w:after="120"/>
        <w:outlineLvl w:val="1"/>
      </w:pPr>
      <w:bookmarkStart w:id="151" w:name="_Toc123049607"/>
      <w:bookmarkStart w:id="152" w:name="_Toc155363523"/>
      <w:r>
        <w:t>Televiestintätiedot</w:t>
      </w:r>
      <w:bookmarkEnd w:id="151"/>
      <w:bookmarkEnd w:id="152"/>
    </w:p>
    <w:p w14:paraId="26893B42" w14:textId="77777777" w:rsidR="00822D08" w:rsidRPr="00822D08" w:rsidRDefault="00822D08" w:rsidP="00822D08">
      <w:pPr>
        <w:pStyle w:val="ProductList-Body"/>
        <w:spacing w:after="120"/>
      </w:pPr>
      <w:r>
        <w:t>Siinä laajuudessa kuin Microsoft käsittelee liikennettä, sisältöä ja muita henkilötietoja tarjotessaan Tuotteita ja Palveluita, jotka tulkitaan sovellettavan lain mukaan televiestintäpalveluiksi, erityisiä lakisääteisiä velvoitteita voidaan soveltaa. Microsoft noudattaa kaikkia televiestintäkohtaisia lakeja ja säännöksiä, jotka säätelevät sen Tuotteiden ja Palvelujen toimittamista, tietoturvaloukkauksista ilmoittamista määrittävä lainsäädäntö, Tietosuojavaatimukset ja televiestinnän salassapito mukaan lukien.</w:t>
      </w:r>
    </w:p>
    <w:p w14:paraId="43E06D60" w14:textId="2EBF7227" w:rsidR="00C85435" w:rsidRPr="00FC77AC" w:rsidRDefault="00C85435" w:rsidP="002A4A50">
      <w:pPr>
        <w:pStyle w:val="ProductList-SubSubSectionHeading"/>
        <w:keepNext/>
        <w:spacing w:after="120"/>
        <w:outlineLvl w:val="1"/>
      </w:pPr>
      <w:bookmarkStart w:id="153" w:name="_Toc155363524"/>
      <w:r>
        <w:t>Kalifornian kuluttajien yksityisyydensuojalaki</w:t>
      </w:r>
      <w:bookmarkEnd w:id="144"/>
      <w:bookmarkEnd w:id="153"/>
    </w:p>
    <w:p w14:paraId="54D15101" w14:textId="69EDA276" w:rsidR="00DD6D76" w:rsidRPr="00FC77AC" w:rsidRDefault="00DD6D76" w:rsidP="00DD6D76">
      <w:pPr>
        <w:pStyle w:val="ProductList-Body"/>
        <w:spacing w:after="120"/>
      </w:pPr>
      <w:bookmarkStart w:id="154" w:name="_Toc26972864"/>
      <w:bookmarkEnd w:id="145"/>
      <w:r>
        <w:t>Jos Microsoft käsittelee Henkilötietoja Kalifornian kuluttajien yksityisyydensuojalain soveltamisalan puitteissa, Microsoft tekee Asiakasta kohtaan seuraavat lisäsitoumukset. Microsoft käsittelee Asiakastietoja, Professional Services -tietoja ja Henkilötietoja Asiakkaan puolesta eikä säilytä, käytä eikä paljasta kyseisiä tietoja mihinkään muuhun tarkoitukseen kuin tässä Tietojenkäsittelysopimuksen ehdoissa mainittuihin tarkoituksiin ja sen mukaisesti kuin Kalifornian kuluttajien yksityisyydensuojalaissa sallitaan, mukaan lukien mahdollisen ”myyntiä” koskevan poikkeuksen nojalla. Microsoft ei missään tapauksessa myy tällaisia tietoja. Kyseiset Kalifornian kuluttajien yksityisyydensuojalakiin liittyvät ehdot eivät rajaa eivätkä vähennä mitään Microsoftin Asiakkaalle Tietojenkäsittelysopimuksen ehdoissa, Tuotteen ehdoissa tai muussa Microsoftin ja Asiakkaan välisessä sopimuksessa antamia tietosuojasitoumuksia.</w:t>
      </w:r>
    </w:p>
    <w:p w14:paraId="7D1D6A80" w14:textId="2ABBCC85" w:rsidR="00DD6D76" w:rsidRPr="00FC77AC" w:rsidRDefault="00DD6D76" w:rsidP="002A4A50">
      <w:pPr>
        <w:pStyle w:val="ProductList-SubSubSectionHeading"/>
        <w:keepNext/>
        <w:spacing w:after="120"/>
        <w:outlineLvl w:val="1"/>
      </w:pPr>
      <w:bookmarkStart w:id="155" w:name="_Toc42764849"/>
      <w:bookmarkStart w:id="156" w:name="_Toc155363525"/>
      <w:bookmarkStart w:id="157" w:name="_Hlk44323010"/>
      <w:r>
        <w:t>Biometriset tiedot</w:t>
      </w:r>
      <w:bookmarkEnd w:id="155"/>
      <w:bookmarkEnd w:id="156"/>
    </w:p>
    <w:p w14:paraId="01A1DFD0" w14:textId="5A32053C" w:rsidR="00DD6D76" w:rsidRPr="00FC77AC" w:rsidRDefault="00DD6D76" w:rsidP="00DD6D76">
      <w:pPr>
        <w:spacing w:after="120" w:line="240" w:lineRule="auto"/>
      </w:pPr>
      <w:r>
        <w:rPr>
          <w:sz w:val="18"/>
        </w:rPr>
        <w:t xml:space="preserve">Jos Asiakas käyttää Tuotteita ja Palveluja Biometristen tietojen käsittelyyn, Asiakas on vastuussa seuraavista: (i) ilmoituksen toimittaminen rekisteröidyille, mukaan lukien ilmoitus tietojen säilytysajasta ja hävittämisestä, (ii) hyväksynnän hankkiminen rekisteröidyiltä ja (iii) Biometristen tietojen poistaminen, kuten soveltuvat Tietosuojavaatimukset asianmukaisesti vaativat. Microsoft käsittelee tällaisia Biometrisia tietoja Asiakkaan dokumentoitujen ohjeiden mukaisesti (kuten yllä kohdassa ”Käsittelijän ja rekisterinpitäjän roolit ja vastuut” on kuvattu) ja suojaa näitä Biometrisia tietoja tässä Tietojenkäsittelysopimuksessa määritettyjen tietosuojaa ja muuta suojausta koskevien ehtojen mukaisesti. Tässä osiossa ”Biometriset tiedot” viittaa tietosuoja-asetuksen 4 artiklan määritelmään ja soveltuvissa tapauksissa muiden Tietosuojavaatimusten vastaaviin ehtoihin. </w:t>
      </w:r>
    </w:p>
    <w:p w14:paraId="0C3C5499" w14:textId="0AAF9DB1" w:rsidR="00052E8A" w:rsidRPr="00FC77AC" w:rsidRDefault="0058447F" w:rsidP="002A4A50">
      <w:pPr>
        <w:pStyle w:val="ProductList-SubSubSectionHeading"/>
        <w:keepNext/>
        <w:spacing w:after="120"/>
        <w:outlineLvl w:val="1"/>
      </w:pPr>
      <w:bookmarkStart w:id="158" w:name="_Toc155363526"/>
      <w:r>
        <w:t>Täydentävät Professional Services -palvelut</w:t>
      </w:r>
      <w:bookmarkEnd w:id="158"/>
    </w:p>
    <w:p w14:paraId="0EAD6ADA" w14:textId="2E3182A4" w:rsidR="00460220" w:rsidRPr="00FC77AC" w:rsidRDefault="00460220" w:rsidP="002A4A50">
      <w:pPr>
        <w:pStyle w:val="ProductList-Body"/>
        <w:spacing w:after="120"/>
      </w:pPr>
      <w:r>
        <w:t>Määritelty termi ”Professional Services -palvelut” sisältää jäljempänä luetelluissa kohdissa Täydentävät Professional Services -palvelut ja määritelty termi ”Professional Services -tiedot” sisältää jäljempänä luetelluissa kohdissa Täydentävät Professional Services -palveluita varten hankitut tiedot.</w:t>
      </w:r>
    </w:p>
    <w:p w14:paraId="5DFAE36C" w14:textId="59B52836" w:rsidR="000A39B0" w:rsidRPr="00FC77AC" w:rsidRDefault="002E58D0" w:rsidP="002A4A50">
      <w:pPr>
        <w:pStyle w:val="ProductList-Body"/>
        <w:spacing w:after="120"/>
      </w:pPr>
      <w:r>
        <w:t xml:space="preserve">Täydentävien Professional Services -palvelujen osalta Tietojenkäsittelysopimuksen seuraavia kohtia sovelletaan samalla tavalla kuin niitä sovelletaan Professional Services -palveluihin: Johdanto, Lakien noudattaminen, Käsittelyn luonne; omistus, Käsiteltyjen tietojen paljastaminen, Henkilötietojen käsittely; yleinen tietosuoja-asetus (GDPR), Tietosuojakäytännöt-kohdan ensimmäinen kappale, Asiakkaan vastuut, Turvallisuusongelmailmoitus, Tietojen siirto (mukaan lukien 2021 Vakiosopimuslausekkeita koskevat ehdot), Tietojen palauttaminen ja poistaminen -kohdan kolmas kappale, Käsittelijän luottamuksellisuussitoumus, Apukäsittelijöiden käytön huomautukset ja valvonta, HIPAA-liikekumppani (Liikekumppanisopimuksessa (BAA) soveltuvin osin), Kalifornian kuluttajien yksityisyydensuojalaki, Biometriset tiedot, Yhteyden ottaminen Microsoftiin, Liite B – Rekisteröidyt ja henkilötietojen ryhmät ja Liite C – Lisäsuojatoimien lisäys. </w:t>
      </w:r>
    </w:p>
    <w:p w14:paraId="73BA0D8E" w14:textId="77777777" w:rsidR="00C85435" w:rsidRPr="00FC77AC" w:rsidRDefault="00C85435" w:rsidP="002A4A50">
      <w:pPr>
        <w:pStyle w:val="ProductList-SubSubSectionHeading"/>
        <w:keepNext/>
        <w:spacing w:after="120"/>
        <w:outlineLvl w:val="1"/>
      </w:pPr>
      <w:bookmarkStart w:id="159" w:name="_Toc155363527"/>
      <w:bookmarkEnd w:id="157"/>
      <w:r>
        <w:t>Yhteyden ottaminen Microsoftiin</w:t>
      </w:r>
      <w:bookmarkEnd w:id="146"/>
      <w:bookmarkEnd w:id="147"/>
      <w:bookmarkEnd w:id="148"/>
      <w:bookmarkEnd w:id="154"/>
      <w:bookmarkEnd w:id="159"/>
    </w:p>
    <w:p w14:paraId="43A6F074" w14:textId="77777777" w:rsidR="00C85435" w:rsidRPr="00FC77AC" w:rsidRDefault="00C85435" w:rsidP="007829B6">
      <w:pPr>
        <w:pStyle w:val="ProductList-Body"/>
        <w:spacing w:after="120"/>
      </w:pPr>
      <w:r>
        <w:t xml:space="preserve">Jos Asiakas uskoo, ettei Microsoft noudata yksityisyydensuoja- tai tietoturvavelvoitteitaan, Asiakas voi ottaa yhteyttä asiakastukeen tai käyttää osoitteessa </w:t>
      </w:r>
      <w:hyperlink r:id="rId26" w:history="1">
        <w:r>
          <w:rPr>
            <w:rStyle w:val="Hyperlink"/>
          </w:rPr>
          <w:t>http://go.microsoft.com/?linkid=9846224</w:t>
        </w:r>
      </w:hyperlink>
      <w:r>
        <w:t xml:space="preserve"> olevaa Microsoftin Yksityisyys-verkkolomaketta. Microsoftin postiosoite: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Microsoft Ireland Operations Limited on Microsoftin tietosuojaedustaja Euroopan talousalueella ja Sveitsissä. Microsoft Ireland Operations Limitedin tietosuojaedustajaan voi ottaa yhteyttä seuraavassa osoitteessa:</w:t>
      </w:r>
    </w:p>
    <w:p w14:paraId="08BB37B2" w14:textId="77777777" w:rsidR="00CE441B" w:rsidRDefault="00CE441B" w:rsidP="002D3CCD">
      <w:pPr>
        <w:pStyle w:val="ProductList-Body"/>
        <w:ind w:left="187"/>
        <w:rPr>
          <w:b/>
        </w:rPr>
      </w:pPr>
    </w:p>
    <w:p w14:paraId="6DEE4915" w14:textId="77777777" w:rsidR="00CE441B" w:rsidRDefault="00CE441B" w:rsidP="002D3CCD">
      <w:pPr>
        <w:pStyle w:val="ProductList-Body"/>
        <w:ind w:left="187"/>
        <w:rPr>
          <w:b/>
        </w:rPr>
      </w:pPr>
    </w:p>
    <w:p w14:paraId="3E9D12E5" w14:textId="11546689"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Ireland</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2B8E1DA8" w:rsidR="0074788A" w:rsidRPr="00FC77AC" w:rsidRDefault="000E6065"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Sisällys</w:t>
      </w:r>
      <w:r>
        <w:fldChar w:fldCharType="end"/>
      </w:r>
      <w:r>
        <w:rPr>
          <w:sz w:val="16"/>
          <w:szCs w:val="16"/>
        </w:rPr>
        <w:t xml:space="preserve"> / </w:t>
      </w:r>
      <w:hyperlink w:anchor="GeneralTerms" w:tooltip="Yleiset ehdot" w:history="1">
        <w:r>
          <w:rPr>
            <w:rStyle w:val="Hyperlink"/>
            <w:sz w:val="16"/>
            <w:szCs w:val="16"/>
          </w:rPr>
          <w:t>Yleiset ehdot</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6E2C05">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63528"/>
      <w:r>
        <w:t>Liite A – Tietoturvamenetelmät</w:t>
      </w:r>
      <w:bookmarkEnd w:id="164"/>
    </w:p>
    <w:p w14:paraId="142FF82A" w14:textId="0C0F3FD3" w:rsidR="006A13BF" w:rsidRPr="00FC77AC" w:rsidRDefault="006A13BF" w:rsidP="006A13BF">
      <w:pPr>
        <w:pStyle w:val="ProductList-Body"/>
        <w:spacing w:after="120"/>
      </w:pPr>
      <w:r>
        <w:t>Microsoft on toteuttanut ja ylläpitää ja noudattaa Online-ydinpalveluissa Asiakastietoja ja Professional Services -tietoja varten seuraavia tietoturvatoimia, jotka ovat Tietojenkäsittelysopimuksen tietoturvavelvoitteiden ohella (mukaan lukien yleiseen tietosuoja-asetukseen liittyvät</w:t>
      </w:r>
      <w:r w:rsidR="005F7C9C">
        <w:t> </w:t>
      </w:r>
      <w:r>
        <w:t>ehdot) Microsoftin ainoa vastuu, mitä tulee Asiakastietojen suojaukseen.</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Toimialue</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Käytännöt</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Tietosuojan organisaatio</w:t>
            </w:r>
          </w:p>
        </w:tc>
        <w:tc>
          <w:tcPr>
            <w:tcW w:w="8190" w:type="dxa"/>
          </w:tcPr>
          <w:p w14:paraId="407C8AD9" w14:textId="77777777" w:rsidR="006A13BF" w:rsidRPr="00FC77AC" w:rsidRDefault="006A13BF" w:rsidP="005F7C9C">
            <w:pPr>
              <w:pStyle w:val="ProductList-Body"/>
              <w:spacing w:after="120"/>
              <w:ind w:right="160"/>
            </w:pPr>
            <w:r>
              <w:rPr>
                <w:b/>
                <w:sz w:val="16"/>
                <w:szCs w:val="16"/>
              </w:rPr>
              <w:t>Vastuu tietosuojasta</w:t>
            </w:r>
            <w:r w:rsidRPr="005F7C9C">
              <w:rPr>
                <w:b/>
                <w:bCs/>
                <w:sz w:val="16"/>
              </w:rPr>
              <w:t>.</w:t>
            </w:r>
            <w:r>
              <w:rPr>
                <w:sz w:val="16"/>
              </w:rPr>
              <w:t xml:space="preserve"> </w:t>
            </w:r>
            <w:r>
              <w:rPr>
                <w:sz w:val="16"/>
                <w:szCs w:val="16"/>
              </w:rPr>
              <w:t>Microsoft on nimennyt ainakin yhden tietoturvapäällikön, joka on vastuussa tietosuojasääntöjen ja -menetelmien koordinoimisesta ja valvonnasta.</w:t>
            </w:r>
          </w:p>
          <w:p w14:paraId="04E77B5B" w14:textId="2837B313" w:rsidR="006A13BF" w:rsidRPr="00FC77AC" w:rsidRDefault="006A13BF" w:rsidP="003452D9">
            <w:pPr>
              <w:pStyle w:val="ProductList-Body"/>
              <w:spacing w:after="120"/>
            </w:pPr>
            <w:r>
              <w:rPr>
                <w:b/>
                <w:sz w:val="16"/>
                <w:szCs w:val="16"/>
              </w:rPr>
              <w:t>Tietosuojaa koskevat roolit ja vastuut</w:t>
            </w:r>
            <w:r w:rsidRPr="005F7C9C">
              <w:rPr>
                <w:b/>
                <w:bCs/>
                <w:sz w:val="16"/>
              </w:rPr>
              <w:t>.</w:t>
            </w:r>
            <w:r>
              <w:rPr>
                <w:sz w:val="16"/>
              </w:rPr>
              <w:t xml:space="preserve"> </w:t>
            </w:r>
            <w:r>
              <w:rPr>
                <w:sz w:val="16"/>
                <w:szCs w:val="16"/>
              </w:rPr>
              <w:t>Asiakastietojen tai Professional Services -palveluiden tietojen käyttöoikeuksilla varustettua Microsoftin henkilöstöä koskevat luottamuksellisuusvelvollisuudet.</w:t>
            </w:r>
          </w:p>
          <w:p w14:paraId="3F740157" w14:textId="22E7BB6A" w:rsidR="006A13BF" w:rsidRPr="00FC77AC" w:rsidRDefault="006A13BF" w:rsidP="003452D9">
            <w:pPr>
              <w:pStyle w:val="ProductList-Body"/>
              <w:spacing w:after="120"/>
            </w:pPr>
            <w:r>
              <w:rPr>
                <w:b/>
                <w:sz w:val="16"/>
                <w:szCs w:val="16"/>
              </w:rPr>
              <w:t>Riskinhallintaohjelma</w:t>
            </w:r>
            <w:r w:rsidRPr="005F7C9C">
              <w:rPr>
                <w:b/>
                <w:bCs/>
                <w:sz w:val="16"/>
              </w:rPr>
              <w:t>.</w:t>
            </w:r>
            <w:r>
              <w:rPr>
                <w:sz w:val="16"/>
              </w:rPr>
              <w:t xml:space="preserve"> </w:t>
            </w:r>
            <w:r>
              <w:rPr>
                <w:sz w:val="16"/>
                <w:szCs w:val="16"/>
              </w:rPr>
              <w:t>Microsoft suoritti riskinarvioinnin ennen Asiakastietojen käsittelyä tai Online-palvelujen käynnistämistä ja ennen Professional Service -tietojen käsittelyä tai Professional Services -palvelujen käynnistämistä.</w:t>
            </w:r>
          </w:p>
          <w:p w14:paraId="606431AF" w14:textId="77777777" w:rsidR="006A13BF" w:rsidRPr="000720BF" w:rsidRDefault="006A13BF" w:rsidP="003452D9">
            <w:pPr>
              <w:pStyle w:val="ProductList-Body"/>
              <w:spacing w:after="120"/>
              <w:rPr>
                <w:sz w:val="16"/>
                <w:szCs w:val="16"/>
              </w:rPr>
            </w:pPr>
            <w:r>
              <w:rPr>
                <w:sz w:val="16"/>
                <w:szCs w:val="16"/>
              </w:rPr>
              <w:t>Microsoft säilyttää tietoturva-asiakirjansa omien säilytysvaatimustensa mukaisesti sen jälkeen, kun ne eivät ole enää voimassa.</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Sovellusten hallinta</w:t>
            </w:r>
          </w:p>
        </w:tc>
        <w:tc>
          <w:tcPr>
            <w:tcW w:w="8190" w:type="dxa"/>
          </w:tcPr>
          <w:p w14:paraId="76B7D5E1" w14:textId="0062402B" w:rsidR="006A13BF" w:rsidRPr="00FC77AC" w:rsidRDefault="006A13BF" w:rsidP="003452D9">
            <w:pPr>
              <w:pStyle w:val="ProductList-Body"/>
              <w:spacing w:after="120"/>
            </w:pPr>
            <w:r>
              <w:rPr>
                <w:b/>
                <w:sz w:val="16"/>
                <w:szCs w:val="16"/>
              </w:rPr>
              <w:t>Tallennusvälineiden inventaario</w:t>
            </w:r>
            <w:r w:rsidRPr="005F7C9C">
              <w:rPr>
                <w:b/>
                <w:bCs/>
                <w:sz w:val="16"/>
              </w:rPr>
              <w:t>.</w:t>
            </w:r>
            <w:r>
              <w:rPr>
                <w:sz w:val="16"/>
              </w:rPr>
              <w:t xml:space="preserve"> </w:t>
            </w:r>
            <w:r>
              <w:rPr>
                <w:sz w:val="16"/>
                <w:szCs w:val="16"/>
              </w:rPr>
              <w:t>Microsoft ylläpitää inventaariota kaikista tallennusvälineistä, joihin Asiakastietojen tai</w:t>
            </w:r>
            <w:r w:rsidR="005F7C9C">
              <w:rPr>
                <w:sz w:val="16"/>
                <w:szCs w:val="16"/>
              </w:rPr>
              <w:t> </w:t>
            </w:r>
            <w:r>
              <w:rPr>
                <w:sz w:val="16"/>
                <w:szCs w:val="16"/>
              </w:rPr>
              <w:t>Professional Services -palveluiden tiedot on tallennettu. Näiden tallennusvälineiden inventaarioiden käyttöoikeus on</w:t>
            </w:r>
            <w:r w:rsidR="005F7C9C">
              <w:rPr>
                <w:sz w:val="16"/>
                <w:szCs w:val="16"/>
              </w:rPr>
              <w:t> </w:t>
            </w:r>
            <w:r>
              <w:rPr>
                <w:sz w:val="16"/>
                <w:szCs w:val="16"/>
              </w:rPr>
              <w:t>vain Microsoftin henkilöstöllä, joilla on kirjallinen valtuutus kyseiseen käyttöoikeuteen.</w:t>
            </w:r>
          </w:p>
          <w:p w14:paraId="05950E28" w14:textId="77777777" w:rsidR="006A13BF" w:rsidRPr="00FC77AC" w:rsidRDefault="006A13BF" w:rsidP="003452D9">
            <w:pPr>
              <w:pStyle w:val="ProductList-Body"/>
              <w:keepNext/>
              <w:spacing w:after="120"/>
            </w:pPr>
            <w:r>
              <w:rPr>
                <w:b/>
                <w:sz w:val="16"/>
                <w:szCs w:val="16"/>
              </w:rPr>
              <w:t>Omaisuuden käsittely</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luokittelee Asiakastiedot tai Professional Services -tiedot niiden tunnistamisen helpottamiseksi ja niiden käyttöoikeuden rajoittamiseksi oikein.</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asettaa rajoituksia Asiakastietojen ja Professional Services -tietojen tulostamiselle ja on luonut menetelmiä Professional Services -palveluiden tietoja sisältävien tulosteiden hävittämistä varten.</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Microsoftin henkilöstön on hankittava Microsoftin valtuutus, ennen kuin he voivat tallentaa Asiakastietoja tai Professional Services -tietoja kannettavaan laitteeseen, etäkäyttää tällaisia tietoja tai käsitellä tällaisia tietoja Microsoftin toimitilojen ulkopuolella.</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Henkilöstöresurssien tietoturva</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Tietoturvakoulutus</w:t>
            </w:r>
            <w:r w:rsidRPr="005F7C9C">
              <w:rPr>
                <w:b/>
                <w:bCs/>
                <w:sz w:val="16"/>
                <w:szCs w:val="16"/>
              </w:rPr>
              <w:t>.</w:t>
            </w:r>
            <w:r>
              <w:rPr>
                <w:sz w:val="16"/>
                <w:szCs w:val="16"/>
              </w:rPr>
              <w:t xml:space="preserve"> Microsoft ilmoittaa henkilöstölleen tietoturvakäytännöistä ja niiden vastaavista rooleista. Microsoft ilmoittaa myös henkilöstölleen tietoturvasääntöjen ja -menetelmien rikkomisen mahdollisista seurauksista. Microsoft käyttää koulutuksessa vain nimettömiä tietoja.</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Fyysinen ja ympäristöön liittyvä tietoturva</w:t>
            </w:r>
          </w:p>
        </w:tc>
        <w:tc>
          <w:tcPr>
            <w:tcW w:w="8190" w:type="dxa"/>
          </w:tcPr>
          <w:p w14:paraId="281C4F79" w14:textId="4E2D4E17" w:rsidR="006A13BF" w:rsidRPr="00FC77AC" w:rsidRDefault="006A13BF" w:rsidP="003452D9">
            <w:pPr>
              <w:pStyle w:val="ProductList-Body"/>
              <w:spacing w:after="120"/>
            </w:pPr>
            <w:r>
              <w:rPr>
                <w:b/>
                <w:sz w:val="16"/>
                <w:szCs w:val="16"/>
              </w:rPr>
              <w:t>Fyysinen pääsy toimitiloihin</w:t>
            </w:r>
            <w:r w:rsidRPr="005F7C9C">
              <w:rPr>
                <w:b/>
                <w:bCs/>
                <w:sz w:val="16"/>
              </w:rPr>
              <w:t>.</w:t>
            </w:r>
            <w:r>
              <w:rPr>
                <w:sz w:val="16"/>
              </w:rPr>
              <w:t xml:space="preserve"> </w:t>
            </w:r>
            <w:r>
              <w:rPr>
                <w:sz w:val="16"/>
                <w:szCs w:val="16"/>
              </w:rPr>
              <w:t>Microsoft rajoittaa pääsyn toimitiloihin, joissa on Asiakastietoja tai Professional Services -tietoja käsitteleviä tietojärjestelmiä, nimettyihin valtuutettuihin henkilöihin.</w:t>
            </w:r>
          </w:p>
          <w:p w14:paraId="6121A4AE" w14:textId="5F97BAC5" w:rsidR="006A13BF" w:rsidRPr="00FC77AC" w:rsidRDefault="006A13BF" w:rsidP="003452D9">
            <w:pPr>
              <w:pStyle w:val="ProductList-Body"/>
              <w:spacing w:after="120"/>
            </w:pPr>
            <w:r>
              <w:rPr>
                <w:b/>
                <w:sz w:val="16"/>
                <w:szCs w:val="16"/>
              </w:rPr>
              <w:t>Fyysinen pääsy osiin</w:t>
            </w:r>
            <w:r w:rsidRPr="005F7C9C">
              <w:rPr>
                <w:b/>
                <w:bCs/>
                <w:sz w:val="16"/>
              </w:rPr>
              <w:t>.</w:t>
            </w:r>
            <w:r>
              <w:rPr>
                <w:sz w:val="16"/>
              </w:rPr>
              <w:t xml:space="preserve"> </w:t>
            </w:r>
            <w:r>
              <w:rPr>
                <w:sz w:val="16"/>
                <w:szCs w:val="16"/>
              </w:rPr>
              <w:t>Microsoft säilyttää tiedot saapuvista ja lähtevistä tallennusvälineistä, jotka sisältävät Asiakastietoja tai Professional Services -tietoja, mukaan lukien tallennusvälineen tyyppi, valtuutettu lähettäjä/vastaanottajat, päivämäärä ja aika, tallennusvälineiden määrä ja niiden sisältämien tietojen tyyppi.</w:t>
            </w:r>
          </w:p>
          <w:p w14:paraId="62B78B3D" w14:textId="77777777" w:rsidR="006A13BF" w:rsidRPr="00FC77AC" w:rsidRDefault="006A13BF" w:rsidP="003452D9">
            <w:pPr>
              <w:pStyle w:val="ProductList-Body"/>
              <w:spacing w:after="120"/>
            </w:pPr>
            <w:r>
              <w:rPr>
                <w:b/>
                <w:sz w:val="16"/>
                <w:szCs w:val="16"/>
              </w:rPr>
              <w:t>Suojaus katkoksilta</w:t>
            </w:r>
            <w:r w:rsidRPr="005F7C9C">
              <w:rPr>
                <w:b/>
                <w:bCs/>
                <w:sz w:val="16"/>
              </w:rPr>
              <w:t>.</w:t>
            </w:r>
            <w:r>
              <w:rPr>
                <w:sz w:val="16"/>
              </w:rPr>
              <w:t xml:space="preserve"> </w:t>
            </w:r>
            <w:r>
              <w:rPr>
                <w:sz w:val="16"/>
                <w:szCs w:val="16"/>
              </w:rPr>
              <w:t>Microsoft käyttää useita erilaisia alan standardin mukaisia järjestelmiä suojaamaa tietojen menetyksiltä virtalähdevian tai linjahäiriöiden ilmetessä.</w:t>
            </w:r>
          </w:p>
          <w:p w14:paraId="36658FCF" w14:textId="5AE4FA2C" w:rsidR="006A13BF" w:rsidRPr="000720BF" w:rsidRDefault="006A13BF" w:rsidP="003452D9">
            <w:pPr>
              <w:pStyle w:val="ProductList-Body"/>
              <w:spacing w:after="120"/>
              <w:rPr>
                <w:sz w:val="16"/>
                <w:szCs w:val="16"/>
              </w:rPr>
            </w:pPr>
            <w:r>
              <w:rPr>
                <w:b/>
                <w:sz w:val="16"/>
                <w:szCs w:val="16"/>
              </w:rPr>
              <w:t>Osien hävittäminen</w:t>
            </w:r>
            <w:r w:rsidRPr="005F7C9C">
              <w:rPr>
                <w:b/>
                <w:bCs/>
                <w:sz w:val="16"/>
              </w:rPr>
              <w:t>.</w:t>
            </w:r>
            <w:r>
              <w:rPr>
                <w:sz w:val="16"/>
              </w:rPr>
              <w:t xml:space="preserve"> </w:t>
            </w:r>
            <w:r>
              <w:rPr>
                <w:sz w:val="16"/>
                <w:szCs w:val="16"/>
              </w:rPr>
              <w:t>Microsoft käyttää alan standardin mukaisia menetelmiä Asiakastietojen ja Professional Services -tietojen poistamiseen, kun niitä ei enää tarvita.</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Viestinnän ja toiminnan hallinta</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Toimintakäytäntö</w:t>
            </w:r>
            <w:r w:rsidRPr="005F7C9C">
              <w:rPr>
                <w:b/>
                <w:bCs/>
                <w:sz w:val="16"/>
                <w:szCs w:val="16"/>
              </w:rPr>
              <w:t>.</w:t>
            </w:r>
            <w:r>
              <w:rPr>
                <w:sz w:val="16"/>
                <w:szCs w:val="16"/>
              </w:rPr>
              <w:t xml:space="preserve"> Microsoft ylläpitää tietosuoja-asiakirjoja, jotka kuvaavat sen tietoturvatoimia ja niihin liittyviä menetelmiä sekä Asiakastietoja tai Professional Services -tietoja käyttävän henkilöstönsä vastuita.</w:t>
            </w:r>
          </w:p>
          <w:p w14:paraId="7E2D8550" w14:textId="77777777" w:rsidR="006A13BF" w:rsidRPr="00FC77AC" w:rsidRDefault="006A13BF" w:rsidP="003452D9">
            <w:pPr>
              <w:pStyle w:val="ProductList-Body"/>
              <w:spacing w:after="120"/>
            </w:pPr>
            <w:r>
              <w:rPr>
                <w:b/>
                <w:sz w:val="16"/>
                <w:szCs w:val="16"/>
              </w:rPr>
              <w:t>Tietojenpalautusmenetelmät</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Microsoft säilyttää jatkuvasti, mutta ei missään tapauksessa harvemmin kuin kerran viikossa (ellei tietoja ole lainkaan päivitetty kyseisen jakson aikana), Asiakastiedoista ja Professional Services -tiedoista useita kopioita, joista tällaiset tiedot voidaan palauttaa.</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tallentaa Asiakastietojen ja Professional Services -tietojen kopiot ja tietojenpalautusmenettelyt eri paikassa kuin, jossa Asiakastietoja ja Professional Services -tietoja käsittelevä ensisijainen tietokonelaitteisto sijaitsee.</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Microsoftilla on erityiset menettelyt, jotka koskevat Asiakastietojen ja Professional Services -tietojen kopioiden käyttöoikeutta.</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tarkistaa tietojen palautusmenettelyt vähintään kuuden kuukauden välein, paitsi Professional Services -palvelujen ja Azuren valtionhallintopalveluiden tietojenpalautuskäytännöt, jotka tarkistetaan 12 kuukauden välein.</w:t>
            </w:r>
          </w:p>
          <w:p w14:paraId="57F3D7F2" w14:textId="4D12E9DE" w:rsidR="006A13BF" w:rsidRPr="00FC77AC" w:rsidRDefault="006A13BF" w:rsidP="003452D9">
            <w:pPr>
              <w:pStyle w:val="ProductList-Body"/>
              <w:spacing w:after="120"/>
              <w:ind w:left="162" w:hanging="162"/>
            </w:pPr>
            <w:r>
              <w:rPr>
                <w:sz w:val="16"/>
                <w:szCs w:val="16"/>
              </w:rPr>
              <w:t>-</w:t>
            </w:r>
            <w:r>
              <w:rPr>
                <w:sz w:val="16"/>
                <w:szCs w:val="16"/>
              </w:rPr>
              <w:tab/>
              <w:t>Microsoft kirjaa tietojenpalautustoimet, vastuuhenkilö mukaan lukien, palautettujen tietojen kuvauksen ja</w:t>
            </w:r>
            <w:r w:rsidR="005F7C9C">
              <w:rPr>
                <w:sz w:val="16"/>
                <w:szCs w:val="16"/>
              </w:rPr>
              <w:t> </w:t>
            </w:r>
            <w:r>
              <w:rPr>
                <w:sz w:val="16"/>
                <w:szCs w:val="16"/>
              </w:rPr>
              <w:t>tarpeen</w:t>
            </w:r>
            <w:r w:rsidR="005F7C9C">
              <w:rPr>
                <w:sz w:val="16"/>
                <w:szCs w:val="16"/>
              </w:rPr>
              <w:t> </w:t>
            </w:r>
            <w:r>
              <w:rPr>
                <w:sz w:val="16"/>
                <w:szCs w:val="16"/>
              </w:rPr>
              <w:t>mukaan vastuuhenkilön ja sen, mitkä tiedot on (mahdollisesti) pitänyt syöttää manuaalisesti tietojenpalautusmenettelyn aikana.</w:t>
            </w:r>
          </w:p>
          <w:p w14:paraId="40B0318F" w14:textId="26434C4A" w:rsidR="006A13BF" w:rsidRPr="00FC77AC" w:rsidRDefault="006A13BF" w:rsidP="003452D9">
            <w:pPr>
              <w:pStyle w:val="ProductList-Body"/>
              <w:spacing w:after="120"/>
            </w:pPr>
            <w:r>
              <w:rPr>
                <w:b/>
                <w:sz w:val="16"/>
                <w:szCs w:val="16"/>
              </w:rPr>
              <w:t>Haittaohjelmisto</w:t>
            </w:r>
            <w:r w:rsidRPr="005F7C9C">
              <w:rPr>
                <w:b/>
                <w:bCs/>
                <w:sz w:val="16"/>
                <w:szCs w:val="16"/>
              </w:rPr>
              <w:t>.</w:t>
            </w:r>
            <w:r>
              <w:rPr>
                <w:sz w:val="16"/>
                <w:szCs w:val="16"/>
              </w:rPr>
              <w:t xml:space="preserve"> Microsoftilla on haittaohjelmiston vastaisia toimia, joilla voidaan estää haitallista ohjelmistoa pääsemästä luvattomasti käsiksi Asiakastietoihin ja Professional Services -tietoihin, julkisista verkoista peräisin oleva</w:t>
            </w:r>
            <w:r w:rsidR="005F7C9C">
              <w:rPr>
                <w:sz w:val="16"/>
                <w:szCs w:val="16"/>
              </w:rPr>
              <w:t> </w:t>
            </w:r>
            <w:r>
              <w:rPr>
                <w:sz w:val="16"/>
                <w:szCs w:val="16"/>
              </w:rPr>
              <w:t>haittaohjelmisto mukaan lukien.</w:t>
            </w:r>
          </w:p>
          <w:p w14:paraId="426A2233" w14:textId="77777777" w:rsidR="006A13BF" w:rsidRPr="00FC77AC" w:rsidRDefault="006A13BF" w:rsidP="003452D9">
            <w:pPr>
              <w:pStyle w:val="ProductList-Body"/>
              <w:spacing w:after="120"/>
            </w:pPr>
            <w:r>
              <w:rPr>
                <w:b/>
                <w:sz w:val="16"/>
                <w:szCs w:val="16"/>
              </w:rPr>
              <w:t>Rajojen ulkopuolella olevat tiedot</w:t>
            </w:r>
          </w:p>
          <w:p w14:paraId="7CAEE3E7" w14:textId="69F55A59" w:rsidR="006A13BF" w:rsidRPr="00FC77AC" w:rsidRDefault="006A13BF" w:rsidP="003452D9">
            <w:pPr>
              <w:pStyle w:val="ProductList-Body"/>
              <w:spacing w:after="120"/>
              <w:ind w:left="162" w:hanging="162"/>
            </w:pPr>
            <w:r>
              <w:rPr>
                <w:sz w:val="16"/>
                <w:szCs w:val="16"/>
              </w:rPr>
              <w:t>-</w:t>
            </w:r>
            <w:r>
              <w:rPr>
                <w:sz w:val="16"/>
                <w:szCs w:val="16"/>
              </w:rPr>
              <w:tab/>
              <w:t>Microsoft salaa tai antaa Asiakkaan salata Asiakastiedot ja Professional Services -tiedot, jotka lähetetään julkisen verkon</w:t>
            </w:r>
            <w:r w:rsidR="005F7C9C">
              <w:rPr>
                <w:sz w:val="16"/>
                <w:szCs w:val="16"/>
              </w:rPr>
              <w:t> </w:t>
            </w:r>
            <w:r>
              <w:rPr>
                <w:sz w:val="16"/>
                <w:szCs w:val="16"/>
              </w:rPr>
              <w:t>kautta.</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rajoittaa käyttöoikeutta Asiakastietoihin ja Professional Services -tietoihin toimitiloistaan lähtevässä mediassa.</w:t>
            </w:r>
          </w:p>
          <w:p w14:paraId="6B5787D7" w14:textId="1F458867" w:rsidR="006A13BF" w:rsidRPr="000720BF" w:rsidRDefault="006A13BF" w:rsidP="003452D9">
            <w:pPr>
              <w:pStyle w:val="ProductList-Body"/>
              <w:spacing w:after="120"/>
              <w:rPr>
                <w:sz w:val="16"/>
                <w:szCs w:val="16"/>
              </w:rPr>
            </w:pPr>
            <w:r>
              <w:rPr>
                <w:b/>
                <w:sz w:val="16"/>
                <w:szCs w:val="16"/>
              </w:rPr>
              <w:t>Tapahtumien kirjaaminen</w:t>
            </w:r>
            <w:r w:rsidRPr="005F7C9C">
              <w:rPr>
                <w:b/>
                <w:bCs/>
                <w:sz w:val="16"/>
                <w:szCs w:val="16"/>
              </w:rPr>
              <w:t>.</w:t>
            </w:r>
            <w:r>
              <w:rPr>
                <w:sz w:val="16"/>
                <w:szCs w:val="16"/>
              </w:rPr>
              <w:t xml:space="preserve"> Microsoft kirjaa tai antaa Asiakkaan kirjata ja käyttää Asiakastietoja tai Professional Services -tietoja sisältäviä tietojärjestelmiä rekisteröiden käytön tunnuksen, ajan, valtuutuksen myöntämisen tai kieltämisen ja asiaan liittyvän tapahtuman.</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Käyttöoikeuksien valvonta</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Käyttöoikeuskäytäntö</w:t>
            </w:r>
            <w:r w:rsidRPr="005F7C9C">
              <w:rPr>
                <w:b/>
                <w:bCs/>
                <w:sz w:val="16"/>
                <w:szCs w:val="16"/>
              </w:rPr>
              <w:t>.</w:t>
            </w:r>
            <w:r>
              <w:rPr>
                <w:sz w:val="16"/>
                <w:szCs w:val="16"/>
              </w:rPr>
              <w:t xml:space="preserve"> Microsoft ylläpitää tietoja niiden henkilöiden tietosuojaoikeuksista, joilla on pääsy Asiakastietoihin tai Professional Services -tietoihin.</w:t>
            </w:r>
          </w:p>
          <w:p w14:paraId="2090F4FF" w14:textId="77777777" w:rsidR="006A13BF" w:rsidRPr="00FC77AC" w:rsidRDefault="006A13BF" w:rsidP="003452D9">
            <w:pPr>
              <w:pStyle w:val="ProductList-Body"/>
              <w:spacing w:after="120"/>
            </w:pPr>
            <w:r>
              <w:rPr>
                <w:b/>
                <w:sz w:val="16"/>
                <w:szCs w:val="16"/>
              </w:rPr>
              <w:t>Käytön valtuutus</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ylläpitää ja päivittää tietuetta henkilöstöstä, jolla on oikeus käyttää Asiakastietoja tai Professional Services -tietoja sisältäviä Microsoft-järjestelmiä.</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poistaa todennusoikeudet käytöstä, jos niitä ei ole käytetty vähintään puolen vuoden aikana.</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tunnistaa henkilöstön, joka voi myöntää, muuttaa tai peruuttaa tietojen ja resurssien valtuutetun käytön.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Microsoft varmistaa, että jos usealla henkilöllä on pääsy Asiakastietoja tai Professional Services -tietoja sisältäviin järjestelmiin, heillä on erilliset tunnisteet/kirjautumistunnukset.</w:t>
            </w:r>
          </w:p>
          <w:p w14:paraId="58546188" w14:textId="77777777" w:rsidR="006A13BF" w:rsidRPr="00FC77AC" w:rsidRDefault="006A13BF" w:rsidP="003452D9">
            <w:pPr>
              <w:pStyle w:val="ProductList-Body"/>
              <w:spacing w:after="120"/>
            </w:pPr>
            <w:r>
              <w:rPr>
                <w:b/>
                <w:sz w:val="16"/>
                <w:szCs w:val="16"/>
              </w:rPr>
              <w:t>Vähäisin oikeus</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Teknisellä tukihenkilöstöllä on käyttöoikeus Asiakastietoihin ja Professional Services -tietoihin vain tarvittaessa.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rajoittaa pääsyn Asiakastietoihin ja Professional Services -tietoihin vain niihin henkilöihin, jotka tarvitsevat käyttöoikeutta työtehtäviensä suorittamiseen.</w:t>
            </w:r>
          </w:p>
          <w:p w14:paraId="017B44EE" w14:textId="77777777" w:rsidR="006A13BF" w:rsidRPr="00FC77AC" w:rsidRDefault="006A13BF" w:rsidP="003452D9">
            <w:pPr>
              <w:pStyle w:val="ProductList-Body"/>
              <w:spacing w:after="120"/>
            </w:pPr>
            <w:r>
              <w:rPr>
                <w:b/>
                <w:sz w:val="16"/>
                <w:szCs w:val="16"/>
              </w:rPr>
              <w:t>Yhtenäisyys ja luottamuksellisuus</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ohjeistaa Microsoftin henkilöstöä poistamaan hallinnalliset istunnot käytöstä poistuessaan Microsoftin hallinnoimista toimitiloista tai, kun tietokoneen äärestä poistutaan.</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tallentaa salasanat sellaisella tavalla, että ne eivät ole luettavissa voimassa ollessaan.</w:t>
            </w:r>
          </w:p>
          <w:p w14:paraId="10F1FE79" w14:textId="77777777" w:rsidR="006A13BF" w:rsidRPr="00FC77AC" w:rsidRDefault="006A13BF" w:rsidP="003452D9">
            <w:pPr>
              <w:pStyle w:val="ProductList-Body"/>
              <w:spacing w:after="120"/>
            </w:pPr>
            <w:r>
              <w:rPr>
                <w:b/>
                <w:sz w:val="16"/>
                <w:szCs w:val="16"/>
              </w:rPr>
              <w:t>Todentaminen</w:t>
            </w:r>
          </w:p>
          <w:p w14:paraId="2EBC228D" w14:textId="5610D283" w:rsidR="006A13BF" w:rsidRPr="00FC77AC" w:rsidRDefault="006A13BF" w:rsidP="003452D9">
            <w:pPr>
              <w:pStyle w:val="ProductList-Body"/>
              <w:spacing w:after="120"/>
              <w:ind w:left="162" w:hanging="162"/>
            </w:pPr>
            <w:r>
              <w:rPr>
                <w:sz w:val="16"/>
                <w:szCs w:val="16"/>
              </w:rPr>
              <w:t>-</w:t>
            </w:r>
            <w:r>
              <w:rPr>
                <w:sz w:val="16"/>
                <w:szCs w:val="16"/>
              </w:rPr>
              <w:tab/>
              <w:t>Microsoft käyttää alan standardin mukaisia käytäntöjä tunnistamaan ja todentamaan käyttäjiä, jotka yrittävät käyttää</w:t>
            </w:r>
            <w:r w:rsidR="005F7C9C">
              <w:rPr>
                <w:sz w:val="16"/>
                <w:szCs w:val="16"/>
              </w:rPr>
              <w:t> </w:t>
            </w:r>
            <w:r>
              <w:rPr>
                <w:sz w:val="16"/>
                <w:szCs w:val="16"/>
              </w:rPr>
              <w:t>tietojärjestelmiä.</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Jos todennus perustuu salasanoihin, Microsoft edellyttää, että salasanat uusitaan säännöllisesti.</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Jos todennus perustuu salasanoihin, Microsoft edellyttää, että salasanat ovat vähintään kahdeksanmerkkisiä.</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varmistaa, että käytöstä poistettuja tai vanhentuneita tunnisteita ei myönnetä muille.</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valvoo tai antaa Asiakkaan valvoa toistuvia yrityksiä päästä käsiksi tietojärjestelmään virheellisellä salasanalla.</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ylläpitää alan standardin mukaisia käytäntöjä, joilla poistetaan käytöstä salasanoja, jotka ovat vioittuneet tai paljastuneet tahattomasti.</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käyttää alan standardin mukaisia salasanasuojauskäytäntöjä, mukaan lukien käytännöt, jotka on suunniteltu ylläpitämään salasanojen luottamuksellisuus ja eheys, kun ne määritetään ja jaetaan, sekä tallennuksen aikana.</w:t>
            </w:r>
          </w:p>
          <w:p w14:paraId="09AB0889" w14:textId="269DF757" w:rsidR="006A13BF" w:rsidRPr="000720BF" w:rsidRDefault="006A13BF" w:rsidP="003452D9">
            <w:pPr>
              <w:pStyle w:val="ProductList-Body"/>
              <w:spacing w:after="120"/>
              <w:rPr>
                <w:sz w:val="16"/>
                <w:szCs w:val="16"/>
              </w:rPr>
            </w:pPr>
            <w:r>
              <w:rPr>
                <w:b/>
                <w:sz w:val="16"/>
                <w:szCs w:val="16"/>
              </w:rPr>
              <w:t>Verkko</w:t>
            </w:r>
            <w:r w:rsidRPr="005F7C9C">
              <w:rPr>
                <w:b/>
                <w:bCs/>
                <w:sz w:val="16"/>
                <w:szCs w:val="16"/>
              </w:rPr>
              <w:t>.</w:t>
            </w:r>
            <w:r>
              <w:rPr>
                <w:sz w:val="16"/>
                <w:szCs w:val="16"/>
              </w:rPr>
              <w:t xml:space="preserve"> Microsoft käyttää valvontatoimenpiteitä estääkseen sen, että henkilöt voivat hankkia Asiakastietojen tai Professional Services -tietojen käyttöoikeuksia, joita heille ei ole määritetty, jos heitä ei ole valtuutettu käyttämään kyseisiä tietoja.</w:t>
            </w:r>
          </w:p>
        </w:tc>
      </w:tr>
      <w:tr w:rsidR="00510995" w14:paraId="32803E14" w14:textId="77777777" w:rsidTr="003452D9">
        <w:tc>
          <w:tcPr>
            <w:tcW w:w="2610" w:type="dxa"/>
            <w:tcBorders>
              <w:top w:val="single" w:sz="4" w:space="0" w:color="auto"/>
            </w:tcBorders>
            <w:vAlign w:val="center"/>
          </w:tcPr>
          <w:p w14:paraId="37C02935" w14:textId="77777777" w:rsidR="006A13BF" w:rsidRPr="00AE190F" w:rsidRDefault="006A13BF" w:rsidP="003452D9">
            <w:pPr>
              <w:pStyle w:val="ProductList-Body"/>
              <w:spacing w:after="120"/>
              <w:rPr>
                <w:sz w:val="16"/>
                <w:szCs w:val="16"/>
              </w:rPr>
            </w:pPr>
            <w:r w:rsidRPr="00AE190F">
              <w:rPr>
                <w:sz w:val="16"/>
                <w:szCs w:val="16"/>
              </w:rPr>
              <w:t>Tietojen turvallisuusongelmailmoitus</w:t>
            </w:r>
          </w:p>
        </w:tc>
        <w:tc>
          <w:tcPr>
            <w:tcW w:w="8190" w:type="dxa"/>
            <w:tcBorders>
              <w:top w:val="single" w:sz="4" w:space="0" w:color="auto"/>
            </w:tcBorders>
          </w:tcPr>
          <w:p w14:paraId="61F9AF91" w14:textId="77777777" w:rsidR="006A13BF" w:rsidRPr="00AE190F" w:rsidRDefault="006A13BF" w:rsidP="00C35BD5">
            <w:pPr>
              <w:pStyle w:val="ProductList-Body"/>
              <w:keepNext/>
              <w:spacing w:after="120"/>
              <w:rPr>
                <w:sz w:val="16"/>
                <w:szCs w:val="16"/>
              </w:rPr>
            </w:pPr>
            <w:r w:rsidRPr="00AE190F">
              <w:rPr>
                <w:b/>
                <w:sz w:val="16"/>
                <w:szCs w:val="16"/>
              </w:rPr>
              <w:t>Menettely häiriötilanteissa</w:t>
            </w:r>
          </w:p>
          <w:p w14:paraId="42D146C3" w14:textId="77777777" w:rsidR="006A13BF" w:rsidRPr="00AE190F" w:rsidRDefault="006A13BF" w:rsidP="003452D9">
            <w:pPr>
              <w:pStyle w:val="ProductList-Body"/>
              <w:spacing w:after="120"/>
              <w:ind w:left="162" w:hanging="162"/>
              <w:rPr>
                <w:sz w:val="16"/>
                <w:szCs w:val="16"/>
              </w:rPr>
            </w:pPr>
            <w:r w:rsidRPr="00AE190F">
              <w:rPr>
                <w:sz w:val="16"/>
                <w:szCs w:val="16"/>
              </w:rPr>
              <w:t>-</w:t>
            </w:r>
            <w:r w:rsidRPr="00AE190F">
              <w:rPr>
                <w:sz w:val="16"/>
                <w:szCs w:val="16"/>
              </w:rPr>
              <w:tab/>
              <w:t xml:space="preserve">Microsoft ylläpitää turvallisuusongelmista tietuetta, joissa on ongelman kuvaus, ajanjakso, ongelman seuraukset, ilmoittajan nimi ja kenelle ongelmasta ilmoitettiin sekä </w:t>
            </w:r>
            <w:r w:rsidRPr="00AE190F">
              <w:rPr>
                <w:color w:val="000000" w:themeColor="text1"/>
                <w:sz w:val="16"/>
                <w:szCs w:val="16"/>
              </w:rPr>
              <w:t>tietojen palautusmenettely</w:t>
            </w:r>
            <w:r w:rsidRPr="00AE190F">
              <w:rPr>
                <w:sz w:val="16"/>
                <w:szCs w:val="16"/>
              </w:rPr>
              <w:t>.</w:t>
            </w:r>
          </w:p>
          <w:p w14:paraId="71946EB2" w14:textId="77777777" w:rsidR="006A13BF" w:rsidRPr="00AE190F" w:rsidRDefault="006A13BF" w:rsidP="003452D9">
            <w:pPr>
              <w:pStyle w:val="ProductList-Body"/>
              <w:spacing w:after="120"/>
              <w:ind w:left="162" w:hanging="162"/>
              <w:rPr>
                <w:sz w:val="16"/>
                <w:szCs w:val="16"/>
              </w:rPr>
            </w:pPr>
            <w:r w:rsidRPr="00AE190F">
              <w:rPr>
                <w:color w:val="000000" w:themeColor="text1"/>
                <w:sz w:val="16"/>
                <w:szCs w:val="16"/>
              </w:rPr>
              <w:t>-</w:t>
            </w:r>
            <w:r w:rsidRPr="00AE190F">
              <w:rPr>
                <w:color w:val="000000" w:themeColor="text1"/>
                <w:sz w:val="16"/>
                <w:szCs w:val="16"/>
              </w:rPr>
              <w:tab/>
              <w:t>Jokaisesta tietomurrosta, joka on Turvallisuusongelma, Microsoft antaa ilmoituksen (joka on kuvattu edellä olevassa kohdassa ”Turvallisuusongelmailmoitus”) ilman aiheetonta viivettä ja joka tapauksessa kolmen vuorokauden kuluessa</w:t>
            </w:r>
            <w:r w:rsidRPr="00AE190F">
              <w:rPr>
                <w:iCs/>
                <w:color w:val="000000" w:themeColor="text1"/>
                <w:sz w:val="16"/>
                <w:szCs w:val="16"/>
              </w:rPr>
              <w:t>.</w:t>
            </w:r>
          </w:p>
          <w:p w14:paraId="666783EB" w14:textId="75621382" w:rsidR="006A13BF" w:rsidRPr="00AE190F" w:rsidRDefault="006A13BF" w:rsidP="003452D9">
            <w:pPr>
              <w:pStyle w:val="ProductList-Body"/>
              <w:spacing w:after="120"/>
              <w:ind w:left="162" w:hanging="162"/>
              <w:rPr>
                <w:sz w:val="16"/>
                <w:szCs w:val="16"/>
              </w:rPr>
            </w:pPr>
            <w:r w:rsidRPr="00AE190F">
              <w:rPr>
                <w:color w:val="000000" w:themeColor="text1"/>
                <w:sz w:val="16"/>
                <w:szCs w:val="16"/>
              </w:rPr>
              <w:t>-</w:t>
            </w:r>
            <w:r w:rsidRPr="00AE190F">
              <w:rPr>
                <w:color w:val="000000" w:themeColor="text1"/>
                <w:sz w:val="16"/>
                <w:szCs w:val="16"/>
              </w:rPr>
              <w:tab/>
              <w:t xml:space="preserve">Microsoft seuraa, tai antaa </w:t>
            </w:r>
            <w:r w:rsidRPr="00AE190F">
              <w:rPr>
                <w:sz w:val="16"/>
                <w:szCs w:val="16"/>
              </w:rPr>
              <w:t>Asiakkaan seurata Asiakastietojen ja Professional Services -tietojen julkaisua mukaan lukien</w:t>
            </w:r>
            <w:r w:rsidR="005F7C9C">
              <w:rPr>
                <w:sz w:val="16"/>
                <w:szCs w:val="16"/>
              </w:rPr>
              <w:t> </w:t>
            </w:r>
            <w:r w:rsidRPr="00AE190F">
              <w:rPr>
                <w:sz w:val="16"/>
                <w:szCs w:val="16"/>
              </w:rPr>
              <w:t>sitä, mitä tietoja on julkaistu, kenelle ja milloin.</w:t>
            </w:r>
          </w:p>
          <w:p w14:paraId="2C3CC5E2" w14:textId="77777777" w:rsidR="006A13BF" w:rsidRPr="00AE190F" w:rsidRDefault="006A13BF" w:rsidP="003452D9">
            <w:pPr>
              <w:pStyle w:val="ProductList-Body"/>
              <w:spacing w:after="120"/>
              <w:rPr>
                <w:sz w:val="16"/>
                <w:szCs w:val="16"/>
              </w:rPr>
            </w:pPr>
            <w:r w:rsidRPr="00AE190F">
              <w:rPr>
                <w:b/>
                <w:sz w:val="16"/>
                <w:szCs w:val="16"/>
              </w:rPr>
              <w:t>Palvelun valvonta</w:t>
            </w:r>
            <w:r w:rsidRPr="005F7C9C">
              <w:rPr>
                <w:b/>
                <w:bCs/>
                <w:sz w:val="16"/>
                <w:szCs w:val="16"/>
              </w:rPr>
              <w:t>.</w:t>
            </w:r>
            <w:r w:rsidRPr="00AE190F">
              <w:rPr>
                <w:sz w:val="16"/>
                <w:szCs w:val="16"/>
              </w:rPr>
              <w:t xml:space="preserve"> Microsoftin tietoturvahenkilöstö tarkistaa lokit vähintään puolen vuoden välein ja ehdottaa tarvittaessa korjaustoimia.</w:t>
            </w:r>
          </w:p>
        </w:tc>
      </w:tr>
      <w:tr w:rsidR="005E5A7A" w14:paraId="65EED5F2" w14:textId="77777777" w:rsidTr="003452D9">
        <w:tc>
          <w:tcPr>
            <w:tcW w:w="2610" w:type="dxa"/>
            <w:vAlign w:val="center"/>
          </w:tcPr>
          <w:p w14:paraId="7CDA49F9" w14:textId="77777777" w:rsidR="006A13BF" w:rsidRPr="00AE190F" w:rsidRDefault="006A13BF" w:rsidP="003452D9">
            <w:pPr>
              <w:pStyle w:val="ProductList-Body"/>
              <w:spacing w:after="120"/>
              <w:rPr>
                <w:sz w:val="16"/>
                <w:szCs w:val="16"/>
              </w:rPr>
            </w:pPr>
            <w:r w:rsidRPr="00AE190F">
              <w:rPr>
                <w:sz w:val="16"/>
                <w:szCs w:val="16"/>
              </w:rPr>
              <w:t>Liiketoiminnan jatkuvuuden hallinta</w:t>
            </w:r>
          </w:p>
        </w:tc>
        <w:tc>
          <w:tcPr>
            <w:tcW w:w="8190" w:type="dxa"/>
          </w:tcPr>
          <w:p w14:paraId="5D54C4F3" w14:textId="4CEC27AF" w:rsidR="006A13BF" w:rsidRPr="00AE190F" w:rsidRDefault="006A13BF" w:rsidP="003452D9">
            <w:pPr>
              <w:pStyle w:val="ProductList-Body"/>
              <w:spacing w:after="120"/>
              <w:ind w:left="162" w:hanging="162"/>
              <w:rPr>
                <w:sz w:val="16"/>
                <w:szCs w:val="16"/>
              </w:rPr>
            </w:pPr>
            <w:r w:rsidRPr="00AE190F">
              <w:rPr>
                <w:sz w:val="16"/>
                <w:szCs w:val="16"/>
              </w:rPr>
              <w:t>-</w:t>
            </w:r>
            <w:r w:rsidRPr="00AE190F">
              <w:rPr>
                <w:sz w:val="16"/>
                <w:szCs w:val="16"/>
              </w:rPr>
              <w:tab/>
              <w:t>Microsoft ylläpitää hätä- ja varasuunnitelmia toimitiloille, joissa Asiakastietoja tai Professional Services -tietoja sisältävät Microsoftin tietojärjestelmät sijaitsevat.</w:t>
            </w:r>
          </w:p>
          <w:p w14:paraId="181482E9" w14:textId="0BFE5793" w:rsidR="006A13BF" w:rsidRPr="00AE190F" w:rsidRDefault="006A13BF" w:rsidP="003452D9">
            <w:pPr>
              <w:pStyle w:val="ProductList-Body"/>
              <w:spacing w:after="120"/>
              <w:ind w:left="162" w:hanging="162"/>
              <w:rPr>
                <w:sz w:val="16"/>
                <w:szCs w:val="16"/>
              </w:rPr>
            </w:pPr>
            <w:r w:rsidRPr="00AE190F">
              <w:rPr>
                <w:sz w:val="16"/>
                <w:szCs w:val="16"/>
              </w:rPr>
              <w:t>-</w:t>
            </w:r>
            <w:r w:rsidRPr="00AE190F">
              <w:rPr>
                <w:sz w:val="16"/>
                <w:szCs w:val="16"/>
              </w:rPr>
              <w:tab/>
              <w:t>Microsoftin vikasietoinen tallennus ja sen tietojenpalautusmenetelmät on suunniteltu yrittämään muodostamaan Asiakastietoja ja Professional Services -tietoja alkuperäisessä tai viimeksi kopioidussa tilassaan ajalta, joka ennen tietojen hukkaamista tai tuhoutumista.</w:t>
            </w:r>
          </w:p>
        </w:tc>
      </w:tr>
    </w:tbl>
    <w:p w14:paraId="169292B0" w14:textId="77777777" w:rsidR="006A13BF" w:rsidRPr="00FC77AC" w:rsidRDefault="006A13BF" w:rsidP="006A13BF">
      <w:pPr>
        <w:pStyle w:val="ProductList-Body"/>
        <w:spacing w:after="120"/>
      </w:pPr>
    </w:p>
    <w:p w14:paraId="10122163" w14:textId="5BD7E717" w:rsidR="006A13BF" w:rsidRPr="00FC77AC" w:rsidRDefault="00E30BB7" w:rsidP="006A13BF">
      <w:pPr>
        <w:pStyle w:val="ProductList-Body"/>
        <w:shd w:val="clear" w:color="auto" w:fill="A6A6A6" w:themeFill="background1" w:themeFillShade="A6"/>
        <w:spacing w:after="120"/>
        <w:jc w:val="right"/>
      </w:pPr>
      <w:hyperlink w:anchor="TableofContents" w:history="1">
        <w:r w:rsidR="000E6065">
          <w:rPr>
            <w:rStyle w:val="Hyperlink"/>
            <w:sz w:val="16"/>
            <w:szCs w:val="16"/>
          </w:rPr>
          <w:t>Sisällys</w:t>
        </w:r>
      </w:hyperlink>
      <w:r w:rsidR="000E6065">
        <w:rPr>
          <w:sz w:val="16"/>
          <w:szCs w:val="16"/>
        </w:rPr>
        <w:t xml:space="preserve"> / </w:t>
      </w:r>
      <w:hyperlink w:anchor="GeneralTerms" w:tooltip="Yleiset ehdot" w:history="1">
        <w:r w:rsidR="000E6065">
          <w:rPr>
            <w:rStyle w:val="Hyperlink"/>
            <w:sz w:val="16"/>
            <w:szCs w:val="16"/>
          </w:rPr>
          <w:t>Yleiset ehdot</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6E2C05">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6E2C05">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63529"/>
      <w:bookmarkStart w:id="166" w:name="_Toc8395062"/>
      <w:bookmarkStart w:id="167" w:name="_Toc6563850"/>
      <w:bookmarkStart w:id="168" w:name="_Toc21617071"/>
      <w:bookmarkStart w:id="169" w:name="_Toc26972866"/>
      <w:r>
        <w:t>Liite B – Rekisteröidyt ja henkilötietojen ryhmät</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14BC67B0" w:rsidR="00AA349D" w:rsidRPr="00FC77AC" w:rsidRDefault="00AA349D" w:rsidP="00AA349D">
      <w:pPr>
        <w:pStyle w:val="ProductList-Body"/>
        <w:spacing w:after="120"/>
      </w:pPr>
      <w:r>
        <w:rPr>
          <w:b/>
        </w:rPr>
        <w:t>Rekisteröidyt</w:t>
      </w:r>
      <w:r w:rsidRPr="005F7C9C">
        <w:rPr>
          <w:b/>
          <w:bCs/>
        </w:rPr>
        <w:t>:</w:t>
      </w:r>
      <w:r>
        <w:t xml:space="preserve"> Rekisteröidyt sisältävät Asiakkaan edustajat ja käyttäjät, mukaan lukien Asiakkaan työntekijät, alihankkijat, yhteistyökumppanit ja</w:t>
      </w:r>
      <w:r w:rsidR="005F7C9C">
        <w:t> </w:t>
      </w:r>
      <w:r>
        <w:t xml:space="preserve">asiakkaat. Rekisteröidyt voivat myös sisältää henkilöitä, jotka yrittävät viestiä tai siirtää henkilökohtaisia tietoja Microsoftin toimittamien palveluiden käyttäjille. </w:t>
      </w:r>
      <w:r>
        <w:rPr>
          <w:rFonts w:cstheme="minorHAnsi"/>
          <w:szCs w:val="18"/>
        </w:rPr>
        <w:t>Microsoft hyväksyy, että Asiakkaan Tuotteisiin ja Palveluihin kohdistaman käytön mukaan Asiakas voi valintansa mukaan</w:t>
      </w:r>
      <w:r w:rsidR="005F7C9C">
        <w:rPr>
          <w:rFonts w:cstheme="minorHAnsi"/>
          <w:szCs w:val="18"/>
        </w:rPr>
        <w:t> </w:t>
      </w:r>
      <w:r>
        <w:rPr>
          <w:rFonts w:cstheme="minorHAnsi"/>
          <w:szCs w:val="18"/>
        </w:rPr>
        <w:t>sisällyttää henkilötietoja, jotka koskevat seuraavia rekisteröityjen ryhmiä:</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Asiakkaan työntekijät, urakoitsijat ja tilapäiset työntekijät (nykyiset, entiset ja tulevat);</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Edellisten huollettavat;</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Asiakkaan työkumppanit/yhteyshenkilöt (luonnolliset henkilöt) tai juridisen henkilön työkumppanien/yhteyshenkilöiden työntekijät, urakoitsijat tai tilapäiset työntekijät (nykyiset, tulevat ja entiset);</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Käyttäjät (esim. asiakkaat, toimeksiantajat, potilaat, vierailijat jne.) ja muut rekisteröidyt, jotka ovat Asiakkaan palvelujen käyttäjiä;</w:t>
      </w:r>
    </w:p>
    <w:p w14:paraId="350460CB" w14:textId="339D97F4"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Kumppanit, sidosryhmät tai henkilöt, jotka tekevät yhteistyötä, viestivät tai ovat muulla tavalla vuorovaikutuksessa aktiivisesti Asiakkaan</w:t>
      </w:r>
      <w:r w:rsidR="00124EB6">
        <w:rPr>
          <w:rFonts w:eastAsia="Times New Roman" w:cstheme="minorHAnsi"/>
          <w:color w:val="212121"/>
          <w:sz w:val="18"/>
          <w:szCs w:val="18"/>
        </w:rPr>
        <w:t> </w:t>
      </w:r>
      <w:r>
        <w:rPr>
          <w:rFonts w:eastAsia="Times New Roman" w:cstheme="minorHAnsi"/>
          <w:color w:val="212121"/>
          <w:sz w:val="18"/>
          <w:szCs w:val="18"/>
        </w:rPr>
        <w:t>työntekijöiden kanssa ja/tai käyttävät viestintätyökaluja, kuten Asiakkaan tarjoamia sovelluksia ja verkkosivustoja;</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Sidosryhmät tai henkilöt, jotka ovat passiivisella tavalla vuorovaikutuksessa Asiakkaan kanssa (esim. koska ne ovat tutkinnan tai tutkimuksen kohteena tai ne mainitaan asiakirjoissa tai kirjeenvaihdossa, jossa toisena osapuolena on Asiakas);</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Alaikäiset; tai</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Ammattihenkilöt, joilla on salassapitovelvollisuus (esim. lääkärit, lakimiehet, notaarit, uskonnolliset työntekijät jne.).</w:t>
      </w:r>
    </w:p>
    <w:p w14:paraId="2014DE8F" w14:textId="073AFFB2" w:rsidR="00AA349D" w:rsidRPr="00FC77AC" w:rsidRDefault="00AA349D" w:rsidP="00AA349D">
      <w:pPr>
        <w:pStyle w:val="ProductList-Body"/>
        <w:spacing w:after="120"/>
      </w:pPr>
      <w:r>
        <w:rPr>
          <w:b/>
        </w:rPr>
        <w:t>Tietoryhmät</w:t>
      </w:r>
      <w:r w:rsidRPr="00571862">
        <w:rPr>
          <w:b/>
          <w:bCs/>
        </w:rPr>
        <w:t>:</w:t>
      </w:r>
      <w:r>
        <w:t xml:space="preserve"> Siirrettävät henkilökohtaiset tiedot, jotka sisältyvät sähköpostiviesteihin, asiakirjoihin ja muihin tietoihin sähköisessä muodossa Tuotteiden ja Palvelujen yhteydessä.</w:t>
      </w:r>
      <w:r>
        <w:rPr>
          <w:rFonts w:eastAsia="Times New Roman" w:cstheme="minorHAnsi"/>
          <w:color w:val="212121"/>
          <w:szCs w:val="18"/>
        </w:rPr>
        <w:t xml:space="preserve"> Microsoft hyväksyy, että Asiakkaan Tuotteisiin ja Palveluihin kohdistaman käytön mukaan Asiakas voi valintansa mukaan sisällyttää Asiakastietoihin henkilötietoja, jotka koskevat seuraavia henkilötietojen ryhmiä:</w:t>
      </w:r>
    </w:p>
    <w:p w14:paraId="5BAAC82C" w14:textId="79E57458"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Perushenkilötiedot (esim. syntymäpaikka, kadun nimi ja talon numero (osoite), postinumero, asuinkunta, asuinmaa, matkapuhelinnumero, etunimi, sukunimi, etukirjaimet, sähköpostiosoite, sukupuoli, syntymäaika), mukaan lukien perheenjäsenten ja</w:t>
      </w:r>
      <w:r w:rsidR="002D398D">
        <w:rPr>
          <w:rFonts w:eastAsia="Times New Roman" w:cstheme="minorHAnsi"/>
          <w:color w:val="212121"/>
          <w:sz w:val="18"/>
          <w:szCs w:val="18"/>
        </w:rPr>
        <w:t> </w:t>
      </w:r>
      <w:r>
        <w:rPr>
          <w:rFonts w:eastAsia="Times New Roman" w:cstheme="minorHAnsi"/>
          <w:color w:val="212121"/>
          <w:sz w:val="18"/>
          <w:szCs w:val="18"/>
        </w:rPr>
        <w:t>lasten perushenkilötiedot;</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Todennustiedot (esimerkiksi käyttäjänimi, salasana tai PIN-koodi, turvakysymys, kirjausketju);</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Yhteystiedot (esimerkiksi osoitteet, sähköposti, puhelinnumerot, sosiaalisen median tunnisteet, hätäyhteystiedot);</w:t>
      </w:r>
    </w:p>
    <w:p w14:paraId="28226AC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Ainutlaatuiset tunnistenumerot ja allekirjoitukset (esimerkiksi sosiaaliturvatunnus, pankkitilinumero, passin ja henkilökortin numero, ajokorttinumero ja ajoneuvon rekisteritiedot, IP-osoitteet, työntekijänumero, opiskelijanumero, potilasnumero, allekirjoitus, ainutlaatuinen tunniste jäljitysevästeissä tai vastaavassa tekniikassa);</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Pseudonyymit tunnisteet; </w:t>
      </w:r>
    </w:p>
    <w:p w14:paraId="31FF3DFB" w14:textId="7DE4D4C4"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Taloudelliset tiedot ja vakuutustiedot (esimerkiksi vakuutusnumero, pankkitilin nimi ja numero, luottokortin nimi ja numero, laskun</w:t>
      </w:r>
      <w:r w:rsidR="002D398D">
        <w:rPr>
          <w:rFonts w:eastAsia="Times New Roman" w:cstheme="minorHAnsi"/>
          <w:color w:val="212121"/>
          <w:sz w:val="18"/>
          <w:szCs w:val="18"/>
        </w:rPr>
        <w:t> </w:t>
      </w:r>
      <w:r>
        <w:rPr>
          <w:rFonts w:eastAsia="Times New Roman" w:cstheme="minorHAnsi"/>
          <w:color w:val="212121"/>
          <w:sz w:val="18"/>
          <w:szCs w:val="18"/>
        </w:rPr>
        <w:t>numero, tulot, vakuutuksen tyyppi, maksuhistoria, luottokelpoisuus);</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Kaupalliset tiedot (esimerkiksi ostohistoria, erityistarjoukset, tilaustiedot, maksuhistoria);</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Biometriset tiedot (esimerkiksi DNA, sormenjäljet ja iris-skannaus);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Paikkatiedot (esimerkiksi matkapuhelimen tunniste, geo-sijaintipaikan verkkotiedot, sijaintipaikka puhelun alkamisen/päättymisen hetkellä. Sijaintitiedot, jotka saadaan wifi-yhteyspisteiden käytön perusteella);</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Valokuvat, video ja ääni;</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Internet-toiminta (esimerkiksi selaushistoria, hakuhistoria, lukutoimet, television katselu, radion kuuntelu);</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Laitetunnus (esimerkiksi IMEI-numero, SIM-kortin numero, MAC-osoite);</w:t>
      </w:r>
    </w:p>
    <w:p w14:paraId="0AB86F09" w14:textId="17258BFB"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Profilointi (esimerkiksi havaittua rikollista tai yhteiskunnan vastaista toimintaa tai pseudonyymeja profiileja koskeva profilointi, joka</w:t>
      </w:r>
      <w:r w:rsidR="002D398D">
        <w:rPr>
          <w:rFonts w:eastAsia="Times New Roman" w:cstheme="minorHAnsi"/>
          <w:color w:val="212121"/>
          <w:sz w:val="18"/>
          <w:szCs w:val="18"/>
        </w:rPr>
        <w:t> </w:t>
      </w:r>
      <w:r>
        <w:rPr>
          <w:rFonts w:eastAsia="Times New Roman" w:cstheme="minorHAnsi"/>
          <w:color w:val="212121"/>
          <w:sz w:val="18"/>
          <w:szCs w:val="18"/>
        </w:rPr>
        <w:t>perustuu vierailtuihin URL-osoitteisiin, klikkivirtoihin, selauslokeihin, IP-osoitteisiin, verkkotunnuksiin, asennettuihin sovelluksiin tai</w:t>
      </w:r>
      <w:r w:rsidR="002D398D">
        <w:rPr>
          <w:rFonts w:eastAsia="Times New Roman" w:cstheme="minorHAnsi"/>
          <w:color w:val="212121"/>
          <w:sz w:val="18"/>
          <w:szCs w:val="18"/>
        </w:rPr>
        <w:t> </w:t>
      </w:r>
      <w:r>
        <w:rPr>
          <w:rFonts w:eastAsia="Times New Roman" w:cstheme="minorHAnsi"/>
          <w:color w:val="212121"/>
          <w:sz w:val="18"/>
          <w:szCs w:val="18"/>
        </w:rPr>
        <w:t>markkinointipreferensseihin perustuviin profiileihin);</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Henkilöstö- ja rekrytointitiedot (esimerkiksi työtilanneselvitys, rekrytointitiedot (kuten curriculum vitae, työhistoria, koulutustiedot), työpaikkaa ja asemaa koskevat tiedot, mukaan lukien tehdyt työtunnit, arvioinnit ja palkka, työlupaa koskevat tiedot, saatavilla olo, työsuhteen ehdot, verotiedot, maksutiedot, vakuutustiedot ja sijainti ja järjestöt);</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Koulutustiedot (esimerkiksi koulutushistoria, nykyinen koulutus, koulutusasteet ja tulokset, korkein suoritettu tutkinto, oppimisvaikeudet);</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Kansalaisuus ja asuinpaikkatiedot (esimerkiksi kansalaisuus, kansalaistamisen tila, siviilisääty, kansalaisuus, maahanmuuton tila, passitiedot, kotipaikkatiedot tai työlupa);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Tietojen käsittely yleistä etua koskevan tai julkisen vallan käyttöön liittyvän tehtävän suorittamiseksi; </w:t>
      </w:r>
    </w:p>
    <w:p w14:paraId="01A3E5F9" w14:textId="0FCA9C86"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Erityiset tietoryhmät (esimerkiksi rodullinen tai etninen alkuperä, poliittiset mielipiteet, uskolliset tai filosofiset uskomukset, ammattiliiton jäsenyys, geneettiset tiedot, biometriset tiedot luonnollisen henkilön yksiselitteistä tunnistamista varten, terveyttä koskevat tiedot, luonnollisen henkilön seksuaalista käyttäytymistä tai seksuaalista suuntautumista koskevat tiedot tai rikostuomioihin tai</w:t>
      </w:r>
      <w:r w:rsidR="002D398D">
        <w:rPr>
          <w:rFonts w:eastAsia="Times New Roman" w:cstheme="minorHAnsi"/>
          <w:color w:val="212121"/>
          <w:sz w:val="18"/>
          <w:szCs w:val="18"/>
        </w:rPr>
        <w:t> </w:t>
      </w:r>
      <w:r>
        <w:rPr>
          <w:rFonts w:eastAsia="Times New Roman" w:cstheme="minorHAnsi"/>
          <w:color w:val="212121"/>
          <w:sz w:val="18"/>
          <w:szCs w:val="18"/>
        </w:rPr>
        <w:t>rikoksiin liittyvät tiedot); tai</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Muut yleisen tietosuoja-asetuksen 4 artiklassa tarkoitetut henkilötiedot.</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63530"/>
      <w:r>
        <w:t>Liite C – Lisäsuojatoimien lisäys</w:t>
      </w:r>
      <w:bookmarkEnd w:id="170"/>
    </w:p>
    <w:p w14:paraId="5FD578E1" w14:textId="357EC3F5" w:rsidR="004D5D88" w:rsidRPr="00FC77AC" w:rsidRDefault="004D5D88" w:rsidP="004D5D88">
      <w:pPr>
        <w:pStyle w:val="ProductList-Body"/>
        <w:spacing w:after="120"/>
      </w:pPr>
      <w:r>
        <w:t xml:space="preserve">Tällä Tietojenkäsittelysopimukseen tehtävällä lisäsuojatoimien lisäyksellä (tämä ”lisäys”) Microsoft tarjoaa lisäsuojatoimia Asiakkaalle Microsoftin Asiakkaan puolesta yleisen tietosuoja-asetuksen soveltamisalan puitteissa suorittamaa käsittelyä varten ja lisäkorjauksen rekisteröityihin, joihin kyseiset henkilötiedot liittyvät. </w:t>
      </w:r>
    </w:p>
    <w:p w14:paraId="1B8B2B27" w14:textId="6B0F7B02" w:rsidR="004D5D88" w:rsidRPr="00FC77AC" w:rsidRDefault="004D5D88" w:rsidP="004D5D88">
      <w:pPr>
        <w:pStyle w:val="ProductList-Body"/>
        <w:spacing w:after="120"/>
      </w:pPr>
      <w:r>
        <w:t>Tämä lisäys täydentää ja on osa Tietojenkäsittelysopimusta mutta ei ole sen toinen versio tai muunnelma.</w:t>
      </w:r>
    </w:p>
    <w:p w14:paraId="450341B9" w14:textId="7CB975CC" w:rsidR="004D5D88" w:rsidRPr="00FC77AC" w:rsidRDefault="004D5D88" w:rsidP="004D5D88">
      <w:pPr>
        <w:pStyle w:val="ProductList-Body"/>
        <w:numPr>
          <w:ilvl w:val="0"/>
          <w:numId w:val="10"/>
        </w:numPr>
        <w:spacing w:after="120"/>
        <w:ind w:left="0" w:firstLine="0"/>
      </w:pPr>
      <w:r>
        <w:rPr>
          <w:b/>
          <w:bCs/>
          <w:u w:val="single"/>
        </w:rPr>
        <w:t>Määräyksistä kieltäytyminen</w:t>
      </w:r>
      <w:r w:rsidRPr="002D398D">
        <w:rPr>
          <w:b/>
          <w:bCs/>
        </w:rPr>
        <w:t>.</w:t>
      </w:r>
      <w:r>
        <w:t xml:space="preserve"> Jos Microsoft kolmannelta osapuolelta pakottavan määräyksen paljastaa tämän Tietojenkäsittelysopimuksen nojalla käsiteltyjä henkilötietoja, Microsoft</w:t>
      </w:r>
    </w:p>
    <w:p w14:paraId="28FD25C8" w14:textId="4A8EEC45" w:rsidR="004D5D88" w:rsidRPr="00FC77AC" w:rsidRDefault="004D5D88" w:rsidP="004D5D88">
      <w:pPr>
        <w:pStyle w:val="ProductList-Body"/>
        <w:numPr>
          <w:ilvl w:val="0"/>
          <w:numId w:val="16"/>
        </w:numPr>
        <w:spacing w:after="120"/>
      </w:pPr>
      <w:r>
        <w:t>pyrkii kaikin kohtuullisin keinoin ohjaamaan kolmannen osapuolen pyytämään tietoja suoraan Asiakkaalta;</w:t>
      </w:r>
    </w:p>
    <w:p w14:paraId="129F3FC1" w14:textId="57D79769" w:rsidR="004D5D88" w:rsidRPr="00FC77AC" w:rsidRDefault="004D5D88" w:rsidP="004D5D88">
      <w:pPr>
        <w:pStyle w:val="ProductList-Body"/>
        <w:numPr>
          <w:ilvl w:val="0"/>
          <w:numId w:val="16"/>
        </w:numPr>
        <w:spacing w:after="120"/>
      </w:pPr>
      <w:r>
        <w:t>ilmoittaa viipymättä Asiakkaalle, ellei pyynnön esittävään kolmanteen osapuoleen sovellettava laki estä sitä, ja jos laki kieltää ilmoittamisen Asiakkaalle, pyrkii kaikkia laillisia keinoja käyttäen kumoamaan kiellon voidakseen välittää Asiakkaalle mahdollisimman paljon tietoja; ja</w:t>
      </w:r>
    </w:p>
    <w:p w14:paraId="31D3C6B0" w14:textId="338A0D17" w:rsidR="000B341C" w:rsidRPr="00FC77AC" w:rsidRDefault="004D5D88" w:rsidP="004D5D88">
      <w:pPr>
        <w:pStyle w:val="ProductList-Body"/>
        <w:numPr>
          <w:ilvl w:val="0"/>
          <w:numId w:val="16"/>
        </w:numPr>
        <w:spacing w:after="120"/>
      </w:pPr>
      <w:r>
        <w:t>pyrkii kaikin laillisin toimin kieltäytymään paljastusmääräyksestä mahdollisten pyytävään osapuoleen sovellettavien lakien puutteiden</w:t>
      </w:r>
      <w:r w:rsidR="002D398D">
        <w:t> </w:t>
      </w:r>
      <w:r>
        <w:t>perusteella tai Euroopan unionin sovellettavan lain tai soveltuvan jäsenvaltion lain asiaankuuluvien erojen perusteella.</w:t>
      </w:r>
    </w:p>
    <w:p w14:paraId="025D7747" w14:textId="71BDDB67" w:rsidR="004D5D88" w:rsidRPr="00FC77AC" w:rsidRDefault="006E33EC" w:rsidP="008C5792">
      <w:pPr>
        <w:pStyle w:val="ProductList-Body"/>
        <w:spacing w:after="120"/>
      </w:pPr>
      <w:r>
        <w:t>Jos edellä kohdissa a–c kuvailtujen vaiheiden jälkeen Microsoft tai jokin sen yhtiöistä on edelleen pakotettu paljastamaan henkilötietoja, Microsoft</w:t>
      </w:r>
      <w:r w:rsidR="002D398D">
        <w:t> </w:t>
      </w:r>
      <w:r>
        <w:t>paljastaa tällaisia tietoja vain niin vähäisessä määrin kuin on tarpeen pakotettua paljastamista koskevan määräyksen noudattamiseksi.</w:t>
      </w:r>
    </w:p>
    <w:p w14:paraId="56B5A00E" w14:textId="4F283FD1" w:rsidR="004D5D88" w:rsidRPr="00FC77AC" w:rsidRDefault="004D5D88" w:rsidP="004D5D88">
      <w:pPr>
        <w:pStyle w:val="ProductList-Body"/>
        <w:spacing w:after="120"/>
      </w:pPr>
      <w:r>
        <w:t>Tässä kohdassa määritetyt lainmukaiset pyrkimykset eivät sisällä toimia, joista voisi seurata asiaankuuluvan oikeustoimialueen lakien mukaan siviili- tai rikosoikeudellinen rangaistus, kuten oikeuden halventaminen.</w:t>
      </w:r>
    </w:p>
    <w:p w14:paraId="10CA1AF3" w14:textId="07B08E2C" w:rsidR="004D5D88" w:rsidRPr="00FC77AC" w:rsidRDefault="004D5D88" w:rsidP="004D5D88">
      <w:pPr>
        <w:pStyle w:val="ProductList-Body"/>
        <w:numPr>
          <w:ilvl w:val="0"/>
          <w:numId w:val="10"/>
        </w:numPr>
        <w:spacing w:after="120"/>
        <w:ind w:left="0" w:firstLine="0"/>
      </w:pPr>
      <w:r>
        <w:rPr>
          <w:b/>
          <w:bCs/>
          <w:u w:val="single"/>
        </w:rPr>
        <w:t>Rekisteröityjen vahingonkorvaukset</w:t>
      </w:r>
      <w:r w:rsidRPr="002D398D">
        <w:rPr>
          <w:b/>
          <w:bCs/>
        </w:rPr>
        <w:t>.</w:t>
      </w:r>
      <w:r>
        <w:t xml:space="preserve"> Kohtien 3 ja 4 mukaisesti Microsoft korvaa rekisteröidylle kaikki aineelliset ja aineettomat vahingot, joita</w:t>
      </w:r>
      <w:r w:rsidR="00895025">
        <w:t> </w:t>
      </w:r>
      <w:r>
        <w:t>rekisteröidylle on aiheutunut Microsoftin paljastettua rekisteröidyn henkilötietoja, jotka on siirretty Microsoftilla yleisen tietosuoja-asetuksen</w:t>
      </w:r>
      <w:r w:rsidR="002D398D">
        <w:t> </w:t>
      </w:r>
      <w:r>
        <w:t>V luvun mukaisten velvoitteiden vastaisesti muun kuin EU- tai ETA-maan valtiollisten tai lainvalvontaviranomaisen määräyksestä (”asiaankuuluva paljastus”). Huolimatta edellisestä Microsoftilla ei ole velvollisuutta suorittaa korvauksia rekisteröidylle tämän kohdan 2 mukaisesti, jos rekisteröity on jo saanut korvauksia samasta vahingosta Microsoftilta tai muualta.</w:t>
      </w:r>
    </w:p>
    <w:p w14:paraId="347888F0" w14:textId="78B816E6" w:rsidR="004D5D88" w:rsidRPr="00FC77AC" w:rsidRDefault="004D5D88" w:rsidP="004D5D88">
      <w:pPr>
        <w:pStyle w:val="ProductList-Body"/>
        <w:numPr>
          <w:ilvl w:val="0"/>
          <w:numId w:val="10"/>
        </w:numPr>
        <w:spacing w:after="120"/>
        <w:ind w:left="0" w:firstLine="0"/>
      </w:pPr>
      <w:r>
        <w:rPr>
          <w:b/>
          <w:bCs/>
          <w:u w:val="single"/>
        </w:rPr>
        <w:t>Vahingonkorvausehdot</w:t>
      </w:r>
      <w:r w:rsidRPr="002D398D">
        <w:rPr>
          <w:b/>
          <w:bCs/>
        </w:rPr>
        <w:t>.</w:t>
      </w:r>
      <w:r>
        <w:t xml:space="preserve"> Kohdan 2 mukaiset korvaukset suoritetaan sillä ehdolla, että rekisteröity on osoittanut Microsoftia tyydyttävällä tavalla,</w:t>
      </w:r>
      <w:r w:rsidR="00895025">
        <w:t> </w:t>
      </w:r>
      <w:r>
        <w:t>että:</w:t>
      </w:r>
    </w:p>
    <w:p w14:paraId="0F2A1C8F" w14:textId="77777777" w:rsidR="004D5D88" w:rsidRPr="00FC77AC" w:rsidRDefault="004D5D88" w:rsidP="004D5D88">
      <w:pPr>
        <w:pStyle w:val="ProductList-Body"/>
        <w:numPr>
          <w:ilvl w:val="0"/>
          <w:numId w:val="17"/>
        </w:numPr>
        <w:spacing w:after="120"/>
      </w:pPr>
      <w:r>
        <w:t xml:space="preserve">Microsoft on osallistunut asiaankuuluvaan paljastukseen; </w:t>
      </w:r>
    </w:p>
    <w:p w14:paraId="5D96445B" w14:textId="227BE042" w:rsidR="004D5D88" w:rsidRPr="00FC77AC" w:rsidRDefault="004D5D88" w:rsidP="004D5D88">
      <w:pPr>
        <w:pStyle w:val="ProductList-Body"/>
        <w:numPr>
          <w:ilvl w:val="0"/>
          <w:numId w:val="17"/>
        </w:numPr>
        <w:spacing w:after="120"/>
      </w:pPr>
      <w:r>
        <w:t>asiaankuuluva paljastus on perustunut muun kuin EU- tai ETA-maan valtiollisten tai lainvalvontaviranomaisen rekisteröityä kohtaan</w:t>
      </w:r>
      <w:r w:rsidR="002D398D">
        <w:t> </w:t>
      </w:r>
      <w:r>
        <w:t>käynnistämään viralliseen toimintamenettelyyn; ja</w:t>
      </w:r>
    </w:p>
    <w:p w14:paraId="68C94FEA" w14:textId="77777777" w:rsidR="004D5D88" w:rsidRPr="00FC77AC" w:rsidRDefault="004D5D88" w:rsidP="004D5D88">
      <w:pPr>
        <w:pStyle w:val="ProductList-Body"/>
        <w:numPr>
          <w:ilvl w:val="0"/>
          <w:numId w:val="17"/>
        </w:numPr>
        <w:spacing w:after="120"/>
      </w:pPr>
      <w:r>
        <w:t>asiaankuuluva paljastus on suoraan aiheuttanut sen, että rekisteröity on kärsinyt aineellista tai aineetonta vahinkoa.</w:t>
      </w:r>
    </w:p>
    <w:p w14:paraId="0E0BC3B0" w14:textId="77777777" w:rsidR="004D5D88" w:rsidRPr="00FC77AC" w:rsidRDefault="004D5D88" w:rsidP="004D5D88">
      <w:pPr>
        <w:pStyle w:val="ProductList-Body"/>
        <w:spacing w:after="120"/>
      </w:pPr>
      <w:r>
        <w:t>Rekisteröidyn on pystyttävä todistamaan ehtojen a.–c. toteutuminen.</w:t>
      </w:r>
    </w:p>
    <w:p w14:paraId="745EFE31" w14:textId="233255B5" w:rsidR="004D5D88" w:rsidRPr="00FC77AC" w:rsidRDefault="004D5D88" w:rsidP="004D5D88">
      <w:pPr>
        <w:pStyle w:val="ProductList-Body"/>
        <w:spacing w:after="120"/>
      </w:pPr>
      <w:r>
        <w:t>Huolimatta edellisestä Microsoftilla ei ole velvollisuutta suorittaa korvauksia rekisteröidylle tämän kohdan 2 mukaisesti, jos Microsoft määrittää,</w:t>
      </w:r>
      <w:r w:rsidR="00895025">
        <w:t> </w:t>
      </w:r>
      <w:r>
        <w:t xml:space="preserve">että asiaankuuluva paljastus ei ole ollut tietosuoja-asetuksen kappaleen V mukaisten Microsoftin velvollisuuksien vastainen. </w:t>
      </w:r>
    </w:p>
    <w:p w14:paraId="7B4A9409" w14:textId="77777777" w:rsidR="004D5D88" w:rsidRPr="00FC77AC" w:rsidRDefault="004D5D88" w:rsidP="004D5D88">
      <w:pPr>
        <w:pStyle w:val="ProductList-Body"/>
        <w:numPr>
          <w:ilvl w:val="0"/>
          <w:numId w:val="10"/>
        </w:numPr>
        <w:spacing w:after="120"/>
        <w:ind w:left="0" w:firstLine="0"/>
      </w:pPr>
      <w:r>
        <w:rPr>
          <w:b/>
          <w:bCs/>
          <w:u w:val="single"/>
        </w:rPr>
        <w:t>Vahinkojen laajuus</w:t>
      </w:r>
      <w:r w:rsidRPr="002D398D">
        <w:rPr>
          <w:b/>
          <w:bCs/>
        </w:rPr>
        <w:t>.</w:t>
      </w:r>
      <w:r>
        <w:t xml:space="preserve"> Kohdan 2 mukaiset vahingonkorvaukset rajoittuvat tietosuoja-asetuksessa ilmoitettuihin aineellisiin ja aineettomiin vahinkoihin eikä sisällä välillisiä vahinkoja ja muita vahinkoja, jotka eivät ole seurausta Microsoftin suorittamasta tietosuoja-asetuksen loukkauksesta.</w:t>
      </w:r>
    </w:p>
    <w:p w14:paraId="771E0F62" w14:textId="19C01A9D" w:rsidR="004D5D88" w:rsidRPr="00FC77AC" w:rsidRDefault="004D5D88" w:rsidP="004D5D88">
      <w:pPr>
        <w:pStyle w:val="ProductList-Body"/>
        <w:numPr>
          <w:ilvl w:val="0"/>
          <w:numId w:val="10"/>
        </w:numPr>
        <w:spacing w:after="120"/>
        <w:ind w:left="0" w:firstLine="0"/>
      </w:pPr>
      <w:r>
        <w:rPr>
          <w:b/>
          <w:bCs/>
          <w:u w:val="single"/>
        </w:rPr>
        <w:t>Oikeuksien käyttö</w:t>
      </w:r>
      <w:r w:rsidRPr="002D398D">
        <w:rPr>
          <w:b/>
          <w:bCs/>
        </w:rPr>
        <w:t>.</w:t>
      </w:r>
      <w:r>
        <w:t xml:space="preserve"> Rekisteröity voi käyttää rekisteröidyille tässä lisäyksessä myönnettyjä oikeuksia huolimatta mahdollisista vakiosopimuspykälien lausekkeiden 3 ja 6 rajoituksista. Rekisteröity voi nostaa tämän täydennyksen mukaisen kanteen ainoastaan yksilötasolla eikä</w:t>
      </w:r>
      <w:r w:rsidR="00895025">
        <w:t> </w:t>
      </w:r>
      <w:r>
        <w:t>välimiesmenettelyssä, ryhmäkanteena tai edustavassa välimiesmenettelyssä. Tässä lisäyksessä rekisteröidyille myönnetyt oikeudet ovat henkilökohtaisia, eikä niitä voi siirtää muille.</w:t>
      </w:r>
    </w:p>
    <w:p w14:paraId="57411504" w14:textId="4C86A5BF" w:rsidR="004D5D88" w:rsidRPr="00FC77AC" w:rsidRDefault="004D5D88" w:rsidP="004D5D88">
      <w:pPr>
        <w:pStyle w:val="ProductList-Body"/>
        <w:numPr>
          <w:ilvl w:val="0"/>
          <w:numId w:val="10"/>
        </w:numPr>
        <w:spacing w:after="120"/>
        <w:ind w:left="0" w:firstLine="0"/>
      </w:pPr>
      <w:r>
        <w:rPr>
          <w:b/>
          <w:bCs/>
          <w:u w:val="single"/>
        </w:rPr>
        <w:t>Muutosilmoitus</w:t>
      </w:r>
      <w:r w:rsidRPr="002D398D">
        <w:rPr>
          <w:b/>
          <w:bCs/>
        </w:rPr>
        <w:t>.</w:t>
      </w:r>
      <w:r>
        <w:t xml:space="preserve"> Microsoft hyväksyy ja takaa, että sillä ei ole syytä olettaa, että Microsoftiin ja sen alikäsittelijöihin soveltuva lainsäädäntö, mukaan lukien lainsäädäntö maissa, joihin se siirtää henkilötietoja itse tai alikäsittelijän kautta, estää Microsoftia noudattamasta Asiakkaan antamia ohjeita ja Microsoftin tämän lisäyksen tai vuoden 2021 vakiosopimuspykälien mukaisia velvoitteita. Microsoft hyväksyy ja takaa myös, että</w:t>
      </w:r>
      <w:r w:rsidR="00895025">
        <w:t> </w:t>
      </w:r>
      <w:r>
        <w:t>jos tätä lainsäädäntöä muutetaan tavalla, joka vaikuttaa merkittävällä tavalla haitallisesti tässä lisäyksessä tai vakiosopimuspykälissä ilmoitettuihin takuisiin ja velvoitteisiin, Microsoft ilmoittaa Asiakkaalle viipymättä muutoksesta välittömästi tiedon saatuaan, missä tapauksessa Asiakas on oikeutettu keskeyttämään tiedonsiirron ja/tai päättämään sopimuksen.</w:t>
      </w:r>
    </w:p>
    <w:p w14:paraId="6EDC203C" w14:textId="77777777" w:rsidR="00590619" w:rsidRDefault="00B143BE">
      <w:pPr>
        <w:sectPr w:rsidR="00590619" w:rsidSect="006E2C05">
          <w:footerReference w:type="default" r:id="rId32"/>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br w:type="page"/>
      </w:r>
    </w:p>
    <w:p w14:paraId="0E478D05" w14:textId="306D0A1D"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3531"/>
      <w:bookmarkEnd w:id="171"/>
      <w:bookmarkEnd w:id="172"/>
      <w:bookmarkEnd w:id="173"/>
      <w:bookmarkEnd w:id="174"/>
      <w:bookmarkEnd w:id="175"/>
      <w:r>
        <w:t>Liitetiedosto 1 – Euroopan unionin yleiseen tietosuoja-asetukseen liittyvät ehdot</w:t>
      </w:r>
      <w:bookmarkEnd w:id="176"/>
      <w:bookmarkEnd w:id="177"/>
      <w:bookmarkEnd w:id="178"/>
      <w:bookmarkEnd w:id="179"/>
      <w:bookmarkEnd w:id="180"/>
      <w:bookmarkEnd w:id="181"/>
      <w:bookmarkEnd w:id="182"/>
    </w:p>
    <w:p w14:paraId="69F9C46B" w14:textId="2BB24021" w:rsidR="00237427" w:rsidRPr="00FC77AC" w:rsidRDefault="00237427" w:rsidP="00237427">
      <w:pPr>
        <w:pStyle w:val="ProductList-Body"/>
        <w:spacing w:after="120"/>
      </w:pPr>
      <w:r>
        <w:t>Näiden tietosuoja-asetuksen ehtojen mukaiset Microsoftin sitoumukset kaikkia asiakkaita kohtaan astuvat voimaan 25. toukokuuta 2018. Nämä sitoumukset velvoittavat Microsoftia Asiakkaan suhteen huolimatta (1) Tuotteen ehtojen ja Tietojenkäsittelysopimuksen versiosta, jota muuten sovellettaisiin mihin tahansa Tuotteen tilaukseen tai käyttöoikeuteen, ja (2) kaikista muista sopimuksista, jotka sisältävät viittauksen tähän liitteeseen.</w:t>
      </w:r>
    </w:p>
    <w:p w14:paraId="1696638F" w14:textId="705305FB" w:rsidR="00237427" w:rsidRPr="00FC77AC" w:rsidRDefault="00DD6D76" w:rsidP="00237427">
      <w:pPr>
        <w:pStyle w:val="ProductList-Body"/>
        <w:spacing w:after="120"/>
      </w:pPr>
      <w:bookmarkStart w:id="183" w:name="_Hlk24455530"/>
      <w:r>
        <w:t>Näiden tietosuoja-asetukseen liittyvien ehtojen osalta Asiakas ja Microsoft sopivat, että Asiakas on Henkilötietojen rekisterinpitäjä ja Microsoft on henkilötietojen käsittelijä, paitsi mikäli Asiakas toimii Henkilötietojen käsittelijänä, jolloin Microsoft on apukäsittelijä. Nämä tietosuoja-asetukseen liittyvät ehdot koskevat Microsoftin suorittamaa Henkilötietojen käsittelyä Asiakkaan puolesta tietosuoja-asetuksen sovellusalueella. Nämä tietosuoja-asetukseen liittyvät ehdot eivät rajaa tai vähennä mitään Microsoftin Asiakkaalle Tuotteen ehdoissa tai muussa Microsoftin ja Asiakkaan välisessä sopimuksessa antamia tietosuojasitoumuksia. Näitä yleiseen tietosuoja-asetukseen liittyviä ehtoja ei sovelleta tilanteisiin, joissa Microsoft on Henkilötietojen rekisterinpitäjä.</w:t>
      </w:r>
      <w:bookmarkEnd w:id="183"/>
    </w:p>
    <w:p w14:paraId="1BBEE0CA" w14:textId="77777777" w:rsidR="00490953" w:rsidRPr="00237427" w:rsidRDefault="00490953" w:rsidP="00490953">
      <w:pPr>
        <w:pStyle w:val="ProductList-Body"/>
        <w:spacing w:after="120"/>
        <w:outlineLvl w:val="1"/>
        <w:rPr>
          <w:b/>
          <w:color w:val="00188F"/>
        </w:rPr>
      </w:pPr>
      <w:bookmarkStart w:id="184" w:name="_Toc26972907"/>
      <w:r>
        <w:rPr>
          <w:b/>
          <w:color w:val="00188F"/>
        </w:rPr>
        <w:t>Yleisen tietosuoja-asetuksen synnyttämät velvoitteet: Artiklat 5, 28, 32 ja 33</w:t>
      </w:r>
      <w:bookmarkEnd w:id="184"/>
    </w:p>
    <w:p w14:paraId="04C25365" w14:textId="77777777" w:rsidR="00490953" w:rsidRPr="00BD53D0" w:rsidRDefault="00490953" w:rsidP="00490953">
      <w:pPr>
        <w:pStyle w:val="ProductList-Body"/>
        <w:spacing w:after="120"/>
        <w:ind w:left="158"/>
        <w:rPr>
          <w:b/>
        </w:rPr>
      </w:pPr>
      <w:r>
        <w:rPr>
          <w:b/>
        </w:rPr>
        <w:t xml:space="preserve">1. </w:t>
      </w:r>
      <w:r>
        <w:rPr>
          <w:bCs/>
        </w:rPr>
        <w:t>Microsoft tukee Asiakkaan vastuuvelvollisuuksien noudattamista tämän Tietojenkäsittelysopimuksen ja Asiakkaalle toimitetun tuotedokumentaation kautta ja jatkaa niin Asiakkaan tilauskauden tai soveltuvan Professional Services -palvelusitoumuksen voimassaoloaikana alla olevan alakohdan 3(h) mukaisesti. (5(2) artikla)</w:t>
      </w:r>
    </w:p>
    <w:p w14:paraId="78427D4D" w14:textId="24918F3D" w:rsidR="00237427" w:rsidRPr="00FC77AC" w:rsidRDefault="00490953" w:rsidP="00237427">
      <w:pPr>
        <w:pStyle w:val="ProductList-Body"/>
        <w:spacing w:after="120"/>
        <w:ind w:left="158"/>
      </w:pPr>
      <w:r>
        <w:rPr>
          <w:b/>
        </w:rPr>
        <w:t>2</w:t>
      </w:r>
      <w:r w:rsidR="00237427">
        <w:rPr>
          <w:b/>
        </w:rPr>
        <w:t xml:space="preserve">. </w:t>
      </w:r>
      <w:r w:rsidR="00237427">
        <w:t>Microsoft ei anna käsittelyä toisen tahon tehtäväksi saamatta Asiakkaalta ennalta nimenomaista tai yleistä kirjallista valtuutusta. Yleisen kirjallisen valtuutuksen saatuaan Microsoft ilmoittaa Asiakkaalle, mikäli se aikoo muuttaa tai lisätä tai korvata muita käsittelijöitä, jolloin Asiakkaalla on tilaisuus esittää vastalauseensa muutoksiin. (28 artiklan 2 kohta)</w:t>
      </w:r>
    </w:p>
    <w:p w14:paraId="29CDF5CD" w14:textId="122D4F19" w:rsidR="00237427" w:rsidRPr="00FC77AC" w:rsidRDefault="00490953" w:rsidP="00237427">
      <w:pPr>
        <w:pStyle w:val="ProductList-Body"/>
        <w:spacing w:after="120"/>
        <w:ind w:left="158"/>
      </w:pPr>
      <w:r>
        <w:rPr>
          <w:b/>
        </w:rPr>
        <w:t>3</w:t>
      </w:r>
      <w:r w:rsidR="00237427">
        <w:rPr>
          <w:b/>
        </w:rPr>
        <w:t>.</w:t>
      </w:r>
      <w:r w:rsidR="00237427">
        <w:t xml:space="preserve"> Microsoftin suorittamaa Henkilötietojen käsittelyä säätelevät nämä yleiseen tietosuoja-asetukseen liittyvät ehdot Euroopan unionin (jäljempänä ”unioni”) tai jäsenvaltioiden lainsäädännön mukaisesti. Nämä ehdot ovat Microsoftia sitovia Asiakkaaseen nähden. Käsittelyn kohde</w:t>
      </w:r>
      <w:r w:rsidR="002D398D">
        <w:t> </w:t>
      </w:r>
      <w:r w:rsidR="00237427">
        <w:t xml:space="preserve">ja kesto, käsittelyn luonne ja tarkoitukset, Henkilötietojen tyyppi ja rekisteröityjen ryhmät ja Asiakkaan velvoitteet ja oikeudet on kirjattu Asiakkaan käyttöoikeussopimukseen, johon nämä yleiseen tietosuoja-asetukseen liittyvät ehdot on sisällytetty. Erityisesti Microsoft sitoutuu seuraaviin asioihin: </w:t>
      </w:r>
    </w:p>
    <w:p w14:paraId="5D5B72A4" w14:textId="23CDB89A" w:rsidR="00237427" w:rsidRPr="00FC77AC" w:rsidRDefault="00237427" w:rsidP="00237427">
      <w:pPr>
        <w:pStyle w:val="ProductList-Body"/>
        <w:spacing w:after="120"/>
        <w:ind w:left="1440" w:hanging="720"/>
      </w:pPr>
      <w:r>
        <w:rPr>
          <w:b/>
        </w:rPr>
        <w:t>(a)</w:t>
      </w:r>
      <w:r>
        <w:tab/>
        <w:t xml:space="preserve">käsittelemään Henkilötietoja ainoastaan Asiakkaan antamien dokumentoitujen ohjeiden mukaisesti, mikä koskee myös henkilötietojen siirtoja kolmanteen maahan tai kansainväliselle järjestölle, paitsi jos Microsoftiin sovellettavassa unionin oikeudessa tai jäsenvaltion lainsäädännössä toisin vaaditaan, missä tapauksessa Microsoft tiedottaa Asiakkaalle tästä oikeudellisesta vaatimuksesta ennen käsittelyä, paitsi jos tällainen tiedottaminen kielletään kyseisessä laissa yleistä etua koskevien tärkeiden syiden vuoksi; </w:t>
      </w:r>
    </w:p>
    <w:p w14:paraId="1849EE20" w14:textId="4488310D" w:rsidR="00237427" w:rsidRPr="00FC77AC" w:rsidRDefault="00237427" w:rsidP="00237427">
      <w:pPr>
        <w:pStyle w:val="ProductList-Body"/>
        <w:spacing w:after="120"/>
        <w:ind w:left="1440" w:hanging="720"/>
      </w:pPr>
      <w:r>
        <w:rPr>
          <w:b/>
        </w:rPr>
        <w:t>(b)</w:t>
      </w:r>
      <w:r>
        <w:tab/>
        <w:t xml:space="preserve">varmistamaan, että henkilöt, joilla on oikeus käsitellä Henkilötietoja, ovat sitoutuneet noudattamaan salassapitovelvollisuutta tai heitä koskee asianmukainen lakisääteinen salassapitovelvollisuus; </w:t>
      </w:r>
    </w:p>
    <w:p w14:paraId="6740EE5B" w14:textId="77777777" w:rsidR="00237427" w:rsidRPr="00FC77AC" w:rsidRDefault="00237427" w:rsidP="00237427">
      <w:pPr>
        <w:pStyle w:val="ProductList-Body"/>
        <w:spacing w:after="120"/>
        <w:ind w:left="720"/>
      </w:pPr>
      <w:r>
        <w:rPr>
          <w:b/>
        </w:rPr>
        <w:t>(c)</w:t>
      </w:r>
      <w:r>
        <w:tab/>
        <w:t xml:space="preserve">toteuttamaan kaikki tietosuoja-asetuksen 32 artiklassa vaaditut toimenpiteet; </w:t>
      </w:r>
    </w:p>
    <w:p w14:paraId="410503C2" w14:textId="77777777" w:rsidR="00237427" w:rsidRPr="00FC77AC" w:rsidRDefault="00237427" w:rsidP="00237427">
      <w:pPr>
        <w:pStyle w:val="ProductList-Body"/>
        <w:spacing w:after="120"/>
        <w:ind w:left="720"/>
      </w:pPr>
      <w:r>
        <w:rPr>
          <w:b/>
        </w:rPr>
        <w:t>(d)</w:t>
      </w:r>
      <w:r>
        <w:tab/>
        <w:t xml:space="preserve">noudattamaan 1 ja 3 kohdassa tarkoitettuja toisen henkilötietojen käsittelijän käytön edellytyksiä; </w:t>
      </w:r>
    </w:p>
    <w:p w14:paraId="786DF620" w14:textId="24AC0837" w:rsidR="00237427" w:rsidRPr="00FC77AC" w:rsidRDefault="00237427" w:rsidP="00237427">
      <w:pPr>
        <w:pStyle w:val="ProductList-Body"/>
        <w:spacing w:after="120"/>
        <w:ind w:left="1440" w:hanging="720"/>
      </w:pPr>
      <w:r>
        <w:rPr>
          <w:b/>
        </w:rPr>
        <w:t>(e)</w:t>
      </w:r>
      <w:r>
        <w:tab/>
        <w:t xml:space="preserve">ottaen huomioon käsittelytoimen luonteen auttamaan Asiakasta asianmukaisilla teknisillä ja organisatorisilla toimenpiteillä mahdollisuuksien mukaan täyttämään Asiakkaan velvollisuuden vastata pyyntöihin, jotka koskevat tietosuoja-asetuksen III luvussa säädettyjen rekisteröidyn oikeuksien käyttämistä; </w:t>
      </w:r>
    </w:p>
    <w:p w14:paraId="2D8822DC" w14:textId="77777777" w:rsidR="00237427" w:rsidRPr="00FC77AC" w:rsidRDefault="00237427" w:rsidP="00237427">
      <w:pPr>
        <w:pStyle w:val="ProductList-Body"/>
        <w:spacing w:after="120"/>
        <w:ind w:left="1440" w:hanging="720"/>
      </w:pPr>
      <w:r>
        <w:rPr>
          <w:b/>
        </w:rPr>
        <w:t>(f)</w:t>
      </w:r>
      <w:r>
        <w:tab/>
        <w:t>auttamaan Asiakasta varmistamaan, että 32–36 artiklassa säädettyjä velvollisuuksia noudatetaan ottaen huomioon käsittelyn luonteen ja Microsoftin saatavilla olevat tiedot;</w:t>
      </w:r>
    </w:p>
    <w:p w14:paraId="5AAE27DD" w14:textId="77777777" w:rsidR="00237427" w:rsidRPr="00FC77AC" w:rsidRDefault="00237427" w:rsidP="00237427">
      <w:pPr>
        <w:pStyle w:val="ProductList-Body"/>
        <w:spacing w:after="120"/>
        <w:ind w:left="1440" w:hanging="720"/>
      </w:pPr>
      <w:r>
        <w:rPr>
          <w:b/>
        </w:rPr>
        <w:t>(g)</w:t>
      </w:r>
      <w:r>
        <w:tab/>
        <w:t xml:space="preserve">Asiakkaan valinnan mukaan poistamaan tai palauttamaan käsittelyyn liittyvien palveluiden tarjoamisen päätyttyä kaikki Henkilötiedot Asiakkaalle ja poistamaan olemassa olevat jäljennökset, paitsi jos unionin oikeudessa tai jäsenvaltion lainsäädännössä vaaditaan säilyttämään Henkilötiedot; </w:t>
      </w:r>
    </w:p>
    <w:p w14:paraId="663C303C" w14:textId="2858752F" w:rsidR="00237427" w:rsidRPr="00FC77AC" w:rsidRDefault="00237427" w:rsidP="00237427">
      <w:pPr>
        <w:pStyle w:val="ProductList-Body"/>
        <w:spacing w:after="120"/>
        <w:ind w:left="1440" w:hanging="720"/>
      </w:pPr>
      <w:r>
        <w:rPr>
          <w:b/>
        </w:rPr>
        <w:t>(h)</w:t>
      </w:r>
      <w:r>
        <w:tab/>
        <w:t>saattamaan Asiakkaan saataville kaikki tiedot, jotka ovat tarpeen yleisen tietosuoja-asetuksen 28 artiklassa säädettyjen velvollisuuksien noudattamisen osoittamista varten, ja sallii Asiakkaan tai muun Asiakkaan valtuuttaman auditoijan suorittamat</w:t>
      </w:r>
      <w:r w:rsidR="002D398D">
        <w:t> </w:t>
      </w:r>
      <w:r>
        <w:t xml:space="preserve">auditoinnit, kuten tarkastukset, sekä osallistuu niihin. </w:t>
      </w:r>
    </w:p>
    <w:p w14:paraId="2E135DAB" w14:textId="77777777" w:rsidR="00237427" w:rsidRPr="00FC77AC" w:rsidRDefault="00237427" w:rsidP="00237427">
      <w:pPr>
        <w:pStyle w:val="ProductList-Body"/>
        <w:spacing w:after="120"/>
        <w:ind w:left="158"/>
      </w:pPr>
      <w:r>
        <w:t>Microsoft ilmoittaa välittömästi Asiakkaalle, jos se katsoo, että ohjeistus rikkoo tietosuoja-asetusta tai muita unionin tai jäsenvaltion tietosuojasäännöksiä. (28 artiklan 3 kohta)</w:t>
      </w:r>
    </w:p>
    <w:p w14:paraId="37FD23DE" w14:textId="0E9106B9" w:rsidR="00237427" w:rsidRPr="00FC77AC" w:rsidRDefault="00490953" w:rsidP="00237427">
      <w:pPr>
        <w:pStyle w:val="ProductList-Body"/>
        <w:spacing w:after="120"/>
        <w:ind w:left="158"/>
      </w:pPr>
      <w:r>
        <w:rPr>
          <w:b/>
        </w:rPr>
        <w:t>4</w:t>
      </w:r>
      <w:r w:rsidR="00237427">
        <w:rPr>
          <w:b/>
        </w:rPr>
        <w:t>.</w:t>
      </w:r>
      <w:r w:rsidR="00237427">
        <w:t xml:space="preserve"> Kun Microsoft käyttää toisen henkilötietojen käsittelijän palveluksia erityisten käsittelytoimintojen suorittamiseksi Asiakkaan puolesta, kyseiseen toiseen henkilötietojen käsittelijään sovelletaan sopimuksen tai unionin oikeuden tai jäsenvaltion lainsäädännön mukaisen muun oikeudellisen asiakirjan mukaisesti samoja tietosuojavelvoitteita kuin on vahvistettu näissä tietosuoja-asetukseen liittyvissä ehdoissa erityisesti antaen riittävät takeet siitä, että käsittelyyn liittyvät asianmukaiset tekniset ja organisatoriset toimet toteutetaan niin, että käsittely täyttää tietosuoja-asetuksen vaatimukset. Kun toinen henkilötietojen käsittelijä ei täytä tietosuojavelvoitteitaan, Microsoft on edelleen täysimääräisesti vastuussa toisen henkilötietojen käsittelijän velvoitteiden suorittamisesta suhteessa Asiakkaaseen. (28 artiklan 4 kohta)</w:t>
      </w:r>
    </w:p>
    <w:p w14:paraId="0555BEB7" w14:textId="753DF0D4" w:rsidR="00237427" w:rsidRPr="00FC77AC" w:rsidRDefault="00490953" w:rsidP="00237427">
      <w:pPr>
        <w:pStyle w:val="ProductList-Body"/>
        <w:spacing w:after="120"/>
        <w:ind w:left="158"/>
      </w:pPr>
      <w:r>
        <w:rPr>
          <w:b/>
        </w:rPr>
        <w:t>5</w:t>
      </w:r>
      <w:r w:rsidR="00237427">
        <w:rPr>
          <w:b/>
        </w:rPr>
        <w:t>.</w:t>
      </w:r>
      <w:r w:rsidR="00237427">
        <w:t xml:space="preserve"> Ottaen huomioon uusin tekniikka ja toteuttamiskustannukset, käsittelyn luonne, laajuus, asiayhteys ja tarkoitukset sekä luonnollisten henkilöiden oikeuksiin ja vapauksiin kohdistuvat, todennäköisyydeltään ja vakavuudeltaan vaihtelevat riskit Asiakkaan ja Microsoftin on toteutettava riskiä vastaavan turvallisuustason varmistamiseksi asianmukaiset tekniset ja organisatoriset toimenpiteet, kuten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Henkilötietojen pseudonymisointi ja salaus;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kyky taata käsittelyjärjestelmien ja palveluiden jatkuva luottamuksellisuus, eheys, käytettävyys ja vikasietoisuus;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kyky palauttaa nopeasti Henkilötietojen saatavuus ja pääsy Henkilötietoihin fyysisen tai teknisen vian sattuessa; ja</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menettely, jolla testataan, tutkitaan ja arvioidaan säännöllisesti teknisten ja organisatoristen toimenpiteiden tehokkuutta tietojenkäsittelyn turvallisuuden varmistamiseksi. (32(1) artikla)</w:t>
      </w:r>
    </w:p>
    <w:p w14:paraId="3520F22C" w14:textId="7590CC4C" w:rsidR="00237427" w:rsidRPr="00FC77AC" w:rsidRDefault="00490953" w:rsidP="00237427">
      <w:pPr>
        <w:pStyle w:val="ProductList-Body"/>
        <w:spacing w:after="120"/>
        <w:ind w:left="158"/>
      </w:pPr>
      <w:r>
        <w:rPr>
          <w:b/>
        </w:rPr>
        <w:t>6</w:t>
      </w:r>
      <w:r w:rsidR="00237427">
        <w:rPr>
          <w:b/>
        </w:rPr>
        <w:t>.</w:t>
      </w:r>
      <w:r w:rsidR="00237427">
        <w:t xml:space="preserve"> Asianmukaisen turvallisuustason arvioimisessa on kiinnitettävä huomiota erityisesti käsittelyn sisältämiin riskeihin, erityisesti siirrettyjen, tallennettujen tai muutoin käsiteltyjen Henkilötietojen vahingossa tapahtuvan tai laittoman tuhoamisen, häviämisen, muuttamisen, luvattoman</w:t>
      </w:r>
      <w:r w:rsidR="002D398D">
        <w:t> </w:t>
      </w:r>
      <w:r w:rsidR="00237427">
        <w:t>luovuttamisen tai henkilötietoihin pääsyn vuoksi. (32 artiklan 2 kohta)</w:t>
      </w:r>
    </w:p>
    <w:p w14:paraId="4BF7427F" w14:textId="79CCCE7A" w:rsidR="00237427" w:rsidRPr="00FC77AC" w:rsidRDefault="00490953" w:rsidP="00237427">
      <w:pPr>
        <w:pStyle w:val="ProductList-Body"/>
        <w:spacing w:after="120"/>
        <w:ind w:left="158"/>
      </w:pPr>
      <w:r>
        <w:rPr>
          <w:b/>
        </w:rPr>
        <w:t>7</w:t>
      </w:r>
      <w:r w:rsidR="00237427">
        <w:rPr>
          <w:b/>
        </w:rPr>
        <w:t>.</w:t>
      </w:r>
      <w:r w:rsidR="00237427">
        <w:t xml:space="preserve"> Asiakkaan ja Microsoftin on toteutettava toimenpiteet sen varmistamiseksi, että jokainen Asiakkaan tai Microsoftin alaisuudessa toimiva luonnollinen henkilö, jolla on pääsy Henkilötietoihin, käsittelee niitä ainoastaan Asiakkaan ohjeiden mukaisesti, ellei unionin oikeudessa tai jäsenvaltion lainsäädännössä toisin vaadita. (32 artiklan 4 kohta)</w:t>
      </w:r>
    </w:p>
    <w:p w14:paraId="67BEEB09" w14:textId="226AE87F" w:rsidR="00237427" w:rsidRPr="00FC77AC" w:rsidRDefault="00490953" w:rsidP="00237427">
      <w:pPr>
        <w:pStyle w:val="ProductList-Body"/>
        <w:spacing w:after="120"/>
        <w:ind w:left="158"/>
      </w:pPr>
      <w:r>
        <w:rPr>
          <w:b/>
          <w:bCs/>
        </w:rPr>
        <w:t>8</w:t>
      </w:r>
      <w:r w:rsidR="00237427">
        <w:rPr>
          <w:b/>
          <w:bCs/>
        </w:rPr>
        <w:t>.</w:t>
      </w:r>
      <w:r w:rsidR="00237427">
        <w:t xml:space="preserve"> Microsoft ilmoittaa Henkilötietojen tietoturvaloukkauksesta Asiakkaalle ilman aiheetonta viivytystä saatuaan sen tietoonsa. (Artikla 33(2)). Tällainen ilmoitus sisältää tiedot, jotka käsittelijän tulee tarjota rekisterinpitäjälle 33 artiklan 3 kohdan mukaan, siinä määrin kuin kyseisten tietojen voi kohtuudella odottaa olevan Microsoftin saatavilla.</w:t>
      </w:r>
    </w:p>
    <w:p w14:paraId="3B4FCA89" w14:textId="38D28E41" w:rsidR="0014507A" w:rsidRPr="00FC77AC" w:rsidRDefault="00E30BB7" w:rsidP="0014507A">
      <w:pPr>
        <w:pStyle w:val="ProductList-Body"/>
        <w:shd w:val="clear" w:color="auto" w:fill="A6A6A6" w:themeFill="background1" w:themeFillShade="A6"/>
        <w:spacing w:after="120"/>
        <w:jc w:val="right"/>
      </w:pPr>
      <w:hyperlink w:anchor="TableofContents" w:history="1">
        <w:r w:rsidR="000E6065">
          <w:rPr>
            <w:rStyle w:val="Hyperlink"/>
            <w:sz w:val="16"/>
            <w:szCs w:val="16"/>
          </w:rPr>
          <w:t>Sisällys</w:t>
        </w:r>
      </w:hyperlink>
      <w:r w:rsidR="000E6065">
        <w:rPr>
          <w:sz w:val="16"/>
          <w:szCs w:val="16"/>
        </w:rPr>
        <w:t xml:space="preserve"> / </w:t>
      </w:r>
      <w:hyperlink w:anchor="GeneralTerms" w:tooltip="Yleiset ehdot" w:history="1">
        <w:r w:rsidR="000E6065">
          <w:rPr>
            <w:rStyle w:val="Hyperlink"/>
            <w:sz w:val="16"/>
            <w:szCs w:val="16"/>
          </w:rPr>
          <w:t>Yleiset ehdot</w:t>
        </w:r>
      </w:hyperlink>
    </w:p>
    <w:sectPr w:rsidR="0014507A" w:rsidRPr="00FC77AC" w:rsidSect="006E2C05">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2410544A" w14:textId="77777777" w:rsidR="006E2C05" w:rsidRDefault="006E2C05" w:rsidP="009A573F">
      <w:pPr>
        <w:spacing w:after="0" w:line="240" w:lineRule="auto"/>
      </w:pPr>
      <w:r>
        <w:separator/>
      </w:r>
    </w:p>
    <w:p w14:paraId="217E6D3B" w14:textId="77777777" w:rsidR="006E2C05" w:rsidRDefault="006E2C05"/>
  </w:endnote>
  <w:endnote w:type="continuationSeparator" w:id="0">
    <w:p w14:paraId="1DD06A10" w14:textId="77777777" w:rsidR="006E2C05" w:rsidRDefault="006E2C05" w:rsidP="009A573F">
      <w:pPr>
        <w:spacing w:after="0" w:line="240" w:lineRule="auto"/>
      </w:pPr>
      <w:r>
        <w:continuationSeparator/>
      </w:r>
    </w:p>
    <w:p w14:paraId="5F81B6EF" w14:textId="77777777" w:rsidR="006E2C05" w:rsidRDefault="006E2C05"/>
  </w:endnote>
  <w:endnote w:type="continuationNotice" w:id="1">
    <w:p w14:paraId="43F1BDA1" w14:textId="77777777" w:rsidR="006E2C05" w:rsidRDefault="006E2C05">
      <w:pPr>
        <w:spacing w:after="0" w:line="240" w:lineRule="auto"/>
      </w:pPr>
    </w:p>
    <w:p w14:paraId="2C04AEDE" w14:textId="77777777" w:rsidR="006E2C05" w:rsidRDefault="006E2C05"/>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70C2" w:rsidRPr="00C76DF3" w14:paraId="3D9FA8F0" w14:textId="77777777" w:rsidTr="00D47F2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9786AA1" w14:textId="77777777" w:rsidR="002270C2" w:rsidRPr="00C76DF3" w:rsidRDefault="00E30BB7" w:rsidP="002270C2">
          <w:pPr>
            <w:pStyle w:val="ProductList-OfferingBody"/>
            <w:ind w:left="-77" w:right="-73"/>
            <w:jc w:val="center"/>
            <w:rPr>
              <w:color w:val="808080" w:themeColor="background1" w:themeShade="80"/>
              <w:sz w:val="14"/>
              <w:szCs w:val="14"/>
            </w:rPr>
          </w:pPr>
          <w:hyperlink w:anchor="TableofContents" w:history="1">
            <w:r w:rsidR="002270C2">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B9F69F8" w14:textId="77777777" w:rsidR="002270C2" w:rsidRPr="00C76DF3" w:rsidRDefault="002270C2" w:rsidP="002270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DB133DF" w14:textId="77777777" w:rsidR="002270C2" w:rsidRPr="00C76DF3" w:rsidRDefault="00E30BB7" w:rsidP="002270C2">
          <w:pPr>
            <w:pStyle w:val="ProductList-OfferingBody"/>
            <w:ind w:left="-72" w:right="-74"/>
            <w:jc w:val="center"/>
            <w:rPr>
              <w:color w:val="808080" w:themeColor="background1" w:themeShade="80"/>
              <w:sz w:val="14"/>
              <w:szCs w:val="14"/>
            </w:rPr>
          </w:pPr>
          <w:hyperlink w:anchor="Introduction" w:history="1">
            <w:r w:rsidR="002270C2">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21FD7B0" w14:textId="77777777" w:rsidR="002270C2" w:rsidRPr="00C76DF3" w:rsidRDefault="002270C2" w:rsidP="002270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AA2676F" w14:textId="77777777" w:rsidR="002270C2" w:rsidRPr="00C76DF3" w:rsidRDefault="00E30BB7" w:rsidP="002270C2">
          <w:pPr>
            <w:pStyle w:val="ProductList-OfferingBody"/>
            <w:ind w:left="-72" w:right="-75"/>
            <w:jc w:val="center"/>
            <w:rPr>
              <w:color w:val="808080" w:themeColor="background1" w:themeShade="80"/>
              <w:sz w:val="14"/>
              <w:szCs w:val="14"/>
            </w:rPr>
          </w:pPr>
          <w:hyperlink w:anchor="GeneralTerms" w:history="1">
            <w:r w:rsidR="002270C2">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66E7C3" w14:textId="77777777" w:rsidR="002270C2" w:rsidRPr="00C76DF3" w:rsidRDefault="002270C2" w:rsidP="002270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DD606E5" w14:textId="77777777" w:rsidR="002270C2" w:rsidRPr="00C76DF3" w:rsidRDefault="00E30BB7" w:rsidP="002270C2">
          <w:pPr>
            <w:pStyle w:val="ProductList-OfferingBody"/>
            <w:ind w:left="-72" w:right="-77"/>
            <w:jc w:val="center"/>
            <w:rPr>
              <w:color w:val="808080" w:themeColor="background1" w:themeShade="80"/>
              <w:sz w:val="14"/>
              <w:szCs w:val="14"/>
            </w:rPr>
          </w:pPr>
          <w:hyperlink w:anchor="DatProtectionTerms" w:history="1">
            <w:r w:rsidR="002270C2">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6D35DFB" w14:textId="77777777" w:rsidR="002270C2" w:rsidRPr="00C76DF3" w:rsidRDefault="002270C2" w:rsidP="002270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C9110A" w14:textId="77777777" w:rsidR="002270C2" w:rsidRPr="00C76DF3" w:rsidRDefault="00E30BB7" w:rsidP="002270C2">
          <w:pPr>
            <w:pStyle w:val="ProductList-OfferingBody"/>
            <w:ind w:left="-72" w:right="-76"/>
            <w:jc w:val="center"/>
            <w:rPr>
              <w:color w:val="808080" w:themeColor="background1" w:themeShade="80"/>
              <w:sz w:val="14"/>
              <w:szCs w:val="14"/>
            </w:rPr>
          </w:pPr>
          <w:hyperlink w:anchor="Attachment1" w:history="1">
            <w:r w:rsidR="002270C2">
              <w:rPr>
                <w:rStyle w:val="Hyperlink"/>
                <w:sz w:val="14"/>
                <w:szCs w:val="14"/>
              </w:rPr>
              <w:t>Liitteet</w:t>
            </w:r>
          </w:hyperlink>
        </w:p>
      </w:tc>
    </w:tr>
  </w:tbl>
  <w:p w14:paraId="3120E637" w14:textId="77777777" w:rsidR="002270C2" w:rsidRPr="0074788A" w:rsidRDefault="002270C2" w:rsidP="002270C2">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E30BB7"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E30BB7" w:rsidP="00591643">
          <w:pPr>
            <w:pStyle w:val="ProductList-OfferingBody"/>
            <w:ind w:left="-72" w:right="-74"/>
            <w:jc w:val="center"/>
            <w:rPr>
              <w:color w:val="808080" w:themeColor="background1" w:themeShade="80"/>
              <w:sz w:val="14"/>
              <w:szCs w:val="14"/>
            </w:rPr>
          </w:pPr>
          <w:hyperlink w:anchor="Johdanto" w:history="1">
            <w:r w:rsidR="00FC72B7">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E30BB7"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E30BB7"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Tietosuoja- ja tietoturvaehdot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E30BB7"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Online-palveluiden palvelukohtaiset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E30BB7" w:rsidP="003812FE">
          <w:pPr>
            <w:pStyle w:val="ProductList-OfferingBody"/>
            <w:ind w:left="-72" w:right="-76"/>
            <w:jc w:val="center"/>
            <w:rPr>
              <w:color w:val="808080" w:themeColor="background1" w:themeShade="80"/>
              <w:sz w:val="14"/>
              <w:szCs w:val="14"/>
            </w:rPr>
          </w:pPr>
          <w:hyperlink w:anchor="Liite 1" w:history="1">
            <w:r w:rsidR="00FC72B7">
              <w:rPr>
                <w:rStyle w:val="Hyperlink"/>
                <w:sz w:val="14"/>
                <w:szCs w:val="14"/>
              </w:rPr>
              <w:t>Liitteet</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E30BB7"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E30BB7" w:rsidP="00B07097">
          <w:pPr>
            <w:pStyle w:val="ProductList-OfferingBody"/>
            <w:ind w:left="-72" w:right="-74"/>
            <w:jc w:val="center"/>
            <w:rPr>
              <w:color w:val="808080" w:themeColor="background1" w:themeShade="80"/>
              <w:sz w:val="14"/>
              <w:szCs w:val="14"/>
            </w:rPr>
          </w:pPr>
          <w:hyperlink w:anchor="Johdanto" w:history="1">
            <w:r w:rsidR="00FC72B7">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E30BB7"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E30BB7"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Tietosuoja- ja tietoturvaehdot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E30BB7"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Online-palveluiden palvelukohtaiset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E30BB7" w:rsidP="00B07097">
          <w:pPr>
            <w:pStyle w:val="ProductList-OfferingBody"/>
            <w:ind w:left="-72" w:right="-76"/>
            <w:jc w:val="center"/>
            <w:rPr>
              <w:color w:val="808080" w:themeColor="background1" w:themeShade="80"/>
              <w:sz w:val="14"/>
              <w:szCs w:val="14"/>
            </w:rPr>
          </w:pPr>
          <w:hyperlink w:anchor="Liite 1" w:history="1">
            <w:r w:rsidR="00FC72B7">
              <w:rPr>
                <w:rStyle w:val="Hyperlink"/>
                <w:sz w:val="14"/>
                <w:szCs w:val="14"/>
              </w:rPr>
              <w:t>Liitteet</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70C2" w:rsidRPr="00C76DF3" w14:paraId="306B292A" w14:textId="77777777" w:rsidTr="00D47F2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7BF7D4" w14:textId="77777777" w:rsidR="002270C2" w:rsidRPr="00C76DF3" w:rsidRDefault="00E30BB7" w:rsidP="002270C2">
          <w:pPr>
            <w:pStyle w:val="ProductList-OfferingBody"/>
            <w:ind w:left="-77" w:right="-73"/>
            <w:jc w:val="center"/>
            <w:rPr>
              <w:color w:val="808080" w:themeColor="background1" w:themeShade="80"/>
              <w:sz w:val="14"/>
              <w:szCs w:val="14"/>
            </w:rPr>
          </w:pPr>
          <w:hyperlink w:anchor="TableofContents" w:history="1">
            <w:r w:rsidR="002270C2">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CDF6099" w14:textId="77777777" w:rsidR="002270C2" w:rsidRPr="00C76DF3" w:rsidRDefault="002270C2" w:rsidP="002270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89AC97" w14:textId="77777777" w:rsidR="002270C2" w:rsidRPr="00C76DF3" w:rsidRDefault="00E30BB7" w:rsidP="002270C2">
          <w:pPr>
            <w:pStyle w:val="ProductList-OfferingBody"/>
            <w:ind w:left="-72" w:right="-74"/>
            <w:jc w:val="center"/>
            <w:rPr>
              <w:color w:val="808080" w:themeColor="background1" w:themeShade="80"/>
              <w:sz w:val="14"/>
              <w:szCs w:val="14"/>
            </w:rPr>
          </w:pPr>
          <w:hyperlink w:anchor="Introduction" w:history="1">
            <w:r w:rsidR="002270C2">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CAF02FB" w14:textId="77777777" w:rsidR="002270C2" w:rsidRPr="00C76DF3" w:rsidRDefault="002270C2" w:rsidP="002270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124720" w14:textId="77777777" w:rsidR="002270C2" w:rsidRPr="00C76DF3" w:rsidRDefault="00E30BB7" w:rsidP="002270C2">
          <w:pPr>
            <w:pStyle w:val="ProductList-OfferingBody"/>
            <w:ind w:left="-72" w:right="-75"/>
            <w:jc w:val="center"/>
            <w:rPr>
              <w:color w:val="808080" w:themeColor="background1" w:themeShade="80"/>
              <w:sz w:val="14"/>
              <w:szCs w:val="14"/>
            </w:rPr>
          </w:pPr>
          <w:hyperlink w:anchor="GeneralTerms" w:history="1">
            <w:r w:rsidR="002270C2">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653F7EB3" w14:textId="77777777" w:rsidR="002270C2" w:rsidRPr="00C76DF3" w:rsidRDefault="002270C2" w:rsidP="002270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FEC7E68" w14:textId="77777777" w:rsidR="002270C2" w:rsidRPr="00C76DF3" w:rsidRDefault="00E30BB7" w:rsidP="002270C2">
          <w:pPr>
            <w:pStyle w:val="ProductList-OfferingBody"/>
            <w:ind w:left="-72" w:right="-77"/>
            <w:jc w:val="center"/>
            <w:rPr>
              <w:color w:val="808080" w:themeColor="background1" w:themeShade="80"/>
              <w:sz w:val="14"/>
              <w:szCs w:val="14"/>
            </w:rPr>
          </w:pPr>
          <w:hyperlink w:anchor="DatProtectionTerms" w:history="1">
            <w:r w:rsidR="002270C2">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EBA2C68" w14:textId="77777777" w:rsidR="002270C2" w:rsidRPr="00C76DF3" w:rsidRDefault="002270C2" w:rsidP="002270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7465658" w14:textId="77777777" w:rsidR="002270C2" w:rsidRPr="00C76DF3" w:rsidRDefault="00E30BB7" w:rsidP="002270C2">
          <w:pPr>
            <w:pStyle w:val="ProductList-OfferingBody"/>
            <w:ind w:left="-72" w:right="-76"/>
            <w:jc w:val="center"/>
            <w:rPr>
              <w:color w:val="808080" w:themeColor="background1" w:themeShade="80"/>
              <w:sz w:val="14"/>
              <w:szCs w:val="14"/>
            </w:rPr>
          </w:pPr>
          <w:hyperlink w:anchor="Attachment1" w:history="1">
            <w:r w:rsidR="002270C2">
              <w:rPr>
                <w:rStyle w:val="Hyperlink"/>
                <w:sz w:val="14"/>
                <w:szCs w:val="14"/>
              </w:rPr>
              <w:t>Liitteet</w:t>
            </w:r>
          </w:hyperlink>
        </w:p>
      </w:tc>
    </w:tr>
  </w:tbl>
  <w:p w14:paraId="1A16F6C5" w14:textId="77777777" w:rsidR="002270C2" w:rsidRPr="0074788A" w:rsidRDefault="002270C2" w:rsidP="002270C2">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70C2" w:rsidRPr="00C76DF3" w14:paraId="15D4236F" w14:textId="77777777" w:rsidTr="00D47F2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E05941E" w14:textId="77777777" w:rsidR="002270C2" w:rsidRPr="00C76DF3" w:rsidRDefault="00E30BB7" w:rsidP="002270C2">
          <w:pPr>
            <w:pStyle w:val="ProductList-OfferingBody"/>
            <w:ind w:left="-77" w:right="-73"/>
            <w:jc w:val="center"/>
            <w:rPr>
              <w:color w:val="808080" w:themeColor="background1" w:themeShade="80"/>
              <w:sz w:val="14"/>
              <w:szCs w:val="14"/>
            </w:rPr>
          </w:pPr>
          <w:hyperlink w:anchor="TableofContents" w:history="1">
            <w:r w:rsidR="002270C2">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71037B6" w14:textId="77777777" w:rsidR="002270C2" w:rsidRPr="00C76DF3" w:rsidRDefault="002270C2" w:rsidP="002270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43621DB" w14:textId="77777777" w:rsidR="002270C2" w:rsidRPr="00C76DF3" w:rsidRDefault="00E30BB7" w:rsidP="002270C2">
          <w:pPr>
            <w:pStyle w:val="ProductList-OfferingBody"/>
            <w:ind w:left="-72" w:right="-74"/>
            <w:jc w:val="center"/>
            <w:rPr>
              <w:color w:val="808080" w:themeColor="background1" w:themeShade="80"/>
              <w:sz w:val="14"/>
              <w:szCs w:val="14"/>
            </w:rPr>
          </w:pPr>
          <w:hyperlink w:anchor="Introduction" w:history="1">
            <w:r w:rsidR="002270C2">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BBD6EC8" w14:textId="77777777" w:rsidR="002270C2" w:rsidRPr="00C76DF3" w:rsidRDefault="002270C2" w:rsidP="002270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D4FA62E" w14:textId="77777777" w:rsidR="002270C2" w:rsidRPr="00C76DF3" w:rsidRDefault="00E30BB7" w:rsidP="002270C2">
          <w:pPr>
            <w:pStyle w:val="ProductList-OfferingBody"/>
            <w:ind w:left="-72" w:right="-75"/>
            <w:jc w:val="center"/>
            <w:rPr>
              <w:color w:val="808080" w:themeColor="background1" w:themeShade="80"/>
              <w:sz w:val="14"/>
              <w:szCs w:val="14"/>
            </w:rPr>
          </w:pPr>
          <w:hyperlink w:anchor="GeneralTerms" w:history="1">
            <w:r w:rsidR="002270C2">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3A6FD0B" w14:textId="77777777" w:rsidR="002270C2" w:rsidRPr="00C76DF3" w:rsidRDefault="002270C2" w:rsidP="002270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84649AB" w14:textId="77777777" w:rsidR="002270C2" w:rsidRPr="00C76DF3" w:rsidRDefault="00E30BB7" w:rsidP="002270C2">
          <w:pPr>
            <w:pStyle w:val="ProductList-OfferingBody"/>
            <w:ind w:left="-72" w:right="-77"/>
            <w:jc w:val="center"/>
            <w:rPr>
              <w:color w:val="808080" w:themeColor="background1" w:themeShade="80"/>
              <w:sz w:val="14"/>
              <w:szCs w:val="14"/>
            </w:rPr>
          </w:pPr>
          <w:hyperlink w:anchor="DatProtectionTerms" w:history="1">
            <w:r w:rsidR="002270C2">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B84E138" w14:textId="77777777" w:rsidR="002270C2" w:rsidRPr="00C76DF3" w:rsidRDefault="002270C2" w:rsidP="002270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3C0C863" w14:textId="77777777" w:rsidR="002270C2" w:rsidRPr="00C76DF3" w:rsidRDefault="00E30BB7" w:rsidP="002270C2">
          <w:pPr>
            <w:pStyle w:val="ProductList-OfferingBody"/>
            <w:ind w:left="-72" w:right="-76"/>
            <w:jc w:val="center"/>
            <w:rPr>
              <w:color w:val="808080" w:themeColor="background1" w:themeShade="80"/>
              <w:sz w:val="14"/>
              <w:szCs w:val="14"/>
            </w:rPr>
          </w:pPr>
          <w:hyperlink w:anchor="Attachment1" w:history="1">
            <w:r w:rsidR="002270C2">
              <w:rPr>
                <w:rStyle w:val="Hyperlink"/>
                <w:sz w:val="14"/>
                <w:szCs w:val="14"/>
              </w:rPr>
              <w:t>Liitteet</w:t>
            </w:r>
          </w:hyperlink>
        </w:p>
      </w:tc>
    </w:tr>
  </w:tbl>
  <w:p w14:paraId="066005E9" w14:textId="77777777" w:rsidR="002270C2" w:rsidRPr="0074788A" w:rsidRDefault="002270C2" w:rsidP="002270C2">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E30BB7"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53D3363E" w:rsidR="006C78B3" w:rsidRPr="00C76DF3" w:rsidRDefault="00E30BB7"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7ACB984B" w:rsidR="006C78B3" w:rsidRPr="00C76DF3" w:rsidRDefault="00E30BB7"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280AA99" w:rsidR="006C78B3" w:rsidRPr="00C76DF3" w:rsidRDefault="00E30BB7"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3F18D480" w:rsidR="006C78B3" w:rsidRPr="00C76DF3" w:rsidRDefault="00E30BB7"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Liitteet</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E30BB7"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E30BB7" w:rsidP="00591643">
          <w:pPr>
            <w:pStyle w:val="ProductList-OfferingBody"/>
            <w:ind w:left="-72" w:right="-74"/>
            <w:jc w:val="center"/>
            <w:rPr>
              <w:color w:val="808080" w:themeColor="background1" w:themeShade="80"/>
              <w:sz w:val="14"/>
              <w:szCs w:val="14"/>
            </w:rPr>
          </w:pPr>
          <w:hyperlink w:anchor="Johdanto" w:history="1">
            <w:r w:rsidR="00FC72B7">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E30BB7"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E30BB7"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Tietosuoja- ja tietoturvaehdot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E30BB7"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Online-palveluiden palvelukohtaiset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E30BB7" w:rsidP="003812FE">
          <w:pPr>
            <w:pStyle w:val="ProductList-OfferingBody"/>
            <w:ind w:left="-72" w:right="-76"/>
            <w:jc w:val="center"/>
            <w:rPr>
              <w:color w:val="808080" w:themeColor="background1" w:themeShade="80"/>
              <w:sz w:val="14"/>
              <w:szCs w:val="14"/>
            </w:rPr>
          </w:pPr>
          <w:hyperlink w:anchor="Liite 1" w:history="1">
            <w:r w:rsidR="00FC72B7">
              <w:rPr>
                <w:rStyle w:val="Hyperlink"/>
                <w:sz w:val="14"/>
                <w:szCs w:val="14"/>
              </w:rPr>
              <w:t>Liitteet</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E30BB7"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E30BB7" w:rsidP="00B43A5F">
          <w:pPr>
            <w:pStyle w:val="ProductList-OfferingBody"/>
            <w:ind w:left="-72" w:right="-74"/>
            <w:jc w:val="center"/>
            <w:rPr>
              <w:color w:val="808080" w:themeColor="background1" w:themeShade="80"/>
              <w:sz w:val="14"/>
              <w:szCs w:val="14"/>
            </w:rPr>
          </w:pPr>
          <w:hyperlink w:anchor="Johdanto" w:history="1">
            <w:r w:rsidR="00FC72B7">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E30BB7"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E30BB7"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E30BB7" w:rsidP="00B43A5F">
          <w:pPr>
            <w:pStyle w:val="ProductList-OfferingBody"/>
            <w:ind w:left="-72" w:right="-76"/>
            <w:jc w:val="center"/>
            <w:rPr>
              <w:color w:val="808080" w:themeColor="background1" w:themeShade="80"/>
              <w:sz w:val="14"/>
              <w:szCs w:val="14"/>
            </w:rPr>
          </w:pPr>
          <w:hyperlink w:anchor="Liite 1" w:history="1">
            <w:r w:rsidR="00FC72B7">
              <w:rPr>
                <w:rStyle w:val="Hyperlink"/>
                <w:sz w:val="14"/>
                <w:szCs w:val="14"/>
              </w:rPr>
              <w:t>Liitteet</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70C2" w:rsidRPr="00C76DF3" w14:paraId="2B247EA9" w14:textId="77777777" w:rsidTr="002270C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D284391" w14:textId="77777777" w:rsidR="002270C2" w:rsidRPr="00C76DF3" w:rsidRDefault="00E30BB7" w:rsidP="002270C2">
          <w:pPr>
            <w:pStyle w:val="ProductList-OfferingBody"/>
            <w:ind w:left="-77" w:right="-73"/>
            <w:jc w:val="center"/>
            <w:rPr>
              <w:color w:val="808080" w:themeColor="background1" w:themeShade="80"/>
              <w:sz w:val="14"/>
              <w:szCs w:val="14"/>
            </w:rPr>
          </w:pPr>
          <w:hyperlink w:anchor="TableofContents" w:history="1">
            <w:r w:rsidR="002270C2">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CB4E406" w14:textId="77777777" w:rsidR="002270C2" w:rsidRPr="00C76DF3" w:rsidRDefault="002270C2" w:rsidP="002270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529C858F" w14:textId="77777777" w:rsidR="002270C2" w:rsidRPr="00C76DF3" w:rsidRDefault="00E30BB7" w:rsidP="002270C2">
          <w:pPr>
            <w:pStyle w:val="ProductList-OfferingBody"/>
            <w:ind w:left="-72" w:right="-74"/>
            <w:jc w:val="center"/>
            <w:rPr>
              <w:color w:val="808080" w:themeColor="background1" w:themeShade="80"/>
              <w:sz w:val="14"/>
              <w:szCs w:val="14"/>
            </w:rPr>
          </w:pPr>
          <w:hyperlink w:anchor="Introduction" w:history="1">
            <w:r w:rsidR="002270C2">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BC8E72" w14:textId="77777777" w:rsidR="002270C2" w:rsidRPr="00C76DF3" w:rsidRDefault="002270C2" w:rsidP="002270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1B1A0E7" w14:textId="77777777" w:rsidR="002270C2" w:rsidRPr="00C76DF3" w:rsidRDefault="00E30BB7" w:rsidP="002270C2">
          <w:pPr>
            <w:pStyle w:val="ProductList-OfferingBody"/>
            <w:ind w:left="-72" w:right="-75"/>
            <w:jc w:val="center"/>
            <w:rPr>
              <w:color w:val="808080" w:themeColor="background1" w:themeShade="80"/>
              <w:sz w:val="14"/>
              <w:szCs w:val="14"/>
            </w:rPr>
          </w:pPr>
          <w:hyperlink w:anchor="GeneralTerms" w:history="1">
            <w:r w:rsidR="002270C2">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6769091" w14:textId="77777777" w:rsidR="002270C2" w:rsidRPr="00C76DF3" w:rsidRDefault="002270C2" w:rsidP="002270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D94CB91" w14:textId="77777777" w:rsidR="002270C2" w:rsidRPr="00C76DF3" w:rsidRDefault="00E30BB7" w:rsidP="002270C2">
          <w:pPr>
            <w:pStyle w:val="ProductList-OfferingBody"/>
            <w:ind w:left="-72" w:right="-77"/>
            <w:jc w:val="center"/>
            <w:rPr>
              <w:color w:val="808080" w:themeColor="background1" w:themeShade="80"/>
              <w:sz w:val="14"/>
              <w:szCs w:val="14"/>
            </w:rPr>
          </w:pPr>
          <w:hyperlink w:anchor="DatProtectionTerms" w:history="1">
            <w:r w:rsidR="002270C2">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5238B1" w14:textId="77777777" w:rsidR="002270C2" w:rsidRPr="00C76DF3" w:rsidRDefault="002270C2" w:rsidP="002270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D55AEED" w14:textId="77777777" w:rsidR="002270C2" w:rsidRPr="00C76DF3" w:rsidRDefault="00E30BB7" w:rsidP="002270C2">
          <w:pPr>
            <w:pStyle w:val="ProductList-OfferingBody"/>
            <w:ind w:left="-72" w:right="-76"/>
            <w:jc w:val="center"/>
            <w:rPr>
              <w:color w:val="808080" w:themeColor="background1" w:themeShade="80"/>
              <w:sz w:val="14"/>
              <w:szCs w:val="14"/>
            </w:rPr>
          </w:pPr>
          <w:hyperlink w:anchor="Attachment1" w:history="1">
            <w:r w:rsidR="002270C2">
              <w:rPr>
                <w:rStyle w:val="Hyperlink"/>
                <w:sz w:val="14"/>
                <w:szCs w:val="14"/>
              </w:rPr>
              <w:t>Liitteet</w:t>
            </w:r>
          </w:hyperlink>
        </w:p>
      </w:tc>
    </w:tr>
  </w:tbl>
  <w:p w14:paraId="70E1610E" w14:textId="77777777" w:rsidR="006C78B3" w:rsidRPr="002270C2" w:rsidRDefault="006C78B3" w:rsidP="002270C2">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70C2" w:rsidRPr="00C76DF3" w14:paraId="7A3C291F" w14:textId="77777777" w:rsidTr="00D47F21">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C7DE85" w14:textId="77777777" w:rsidR="002270C2" w:rsidRPr="00C76DF3" w:rsidRDefault="00E30BB7" w:rsidP="002270C2">
          <w:pPr>
            <w:pStyle w:val="ProductList-OfferingBody"/>
            <w:ind w:left="-77" w:right="-73"/>
            <w:jc w:val="center"/>
            <w:rPr>
              <w:color w:val="808080" w:themeColor="background1" w:themeShade="80"/>
              <w:sz w:val="14"/>
              <w:szCs w:val="14"/>
            </w:rPr>
          </w:pPr>
          <w:hyperlink w:anchor="TableofContents" w:history="1">
            <w:r w:rsidR="002270C2">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28B092B9" w14:textId="77777777" w:rsidR="002270C2" w:rsidRPr="00C76DF3" w:rsidRDefault="002270C2" w:rsidP="002270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8F98718" w14:textId="77777777" w:rsidR="002270C2" w:rsidRPr="00C76DF3" w:rsidRDefault="00E30BB7" w:rsidP="002270C2">
          <w:pPr>
            <w:pStyle w:val="ProductList-OfferingBody"/>
            <w:ind w:left="-72" w:right="-74"/>
            <w:jc w:val="center"/>
            <w:rPr>
              <w:color w:val="808080" w:themeColor="background1" w:themeShade="80"/>
              <w:sz w:val="14"/>
              <w:szCs w:val="14"/>
            </w:rPr>
          </w:pPr>
          <w:hyperlink w:anchor="Introduction" w:history="1">
            <w:r w:rsidR="002270C2">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37C06CED" w14:textId="77777777" w:rsidR="002270C2" w:rsidRPr="00C76DF3" w:rsidRDefault="002270C2" w:rsidP="002270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6C1F8554" w14:textId="77777777" w:rsidR="002270C2" w:rsidRPr="00C76DF3" w:rsidRDefault="00E30BB7" w:rsidP="002270C2">
          <w:pPr>
            <w:pStyle w:val="ProductList-OfferingBody"/>
            <w:ind w:left="-72" w:right="-75"/>
            <w:jc w:val="center"/>
            <w:rPr>
              <w:color w:val="808080" w:themeColor="background1" w:themeShade="80"/>
              <w:sz w:val="14"/>
              <w:szCs w:val="14"/>
            </w:rPr>
          </w:pPr>
          <w:hyperlink w:anchor="GeneralTerms" w:history="1">
            <w:r w:rsidR="002270C2">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04AE16D" w14:textId="77777777" w:rsidR="002270C2" w:rsidRPr="00C76DF3" w:rsidRDefault="002270C2" w:rsidP="002270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B6DA75" w14:textId="77777777" w:rsidR="002270C2" w:rsidRPr="00C76DF3" w:rsidRDefault="00E30BB7" w:rsidP="002270C2">
          <w:pPr>
            <w:pStyle w:val="ProductList-OfferingBody"/>
            <w:ind w:left="-72" w:right="-77"/>
            <w:jc w:val="center"/>
            <w:rPr>
              <w:color w:val="808080" w:themeColor="background1" w:themeShade="80"/>
              <w:sz w:val="14"/>
              <w:szCs w:val="14"/>
            </w:rPr>
          </w:pPr>
          <w:hyperlink w:anchor="DatProtectionTerms" w:history="1">
            <w:r w:rsidR="002270C2">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8E77566" w14:textId="77777777" w:rsidR="002270C2" w:rsidRPr="00C76DF3" w:rsidRDefault="002270C2" w:rsidP="002270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28F9B0E" w14:textId="77777777" w:rsidR="002270C2" w:rsidRPr="00C76DF3" w:rsidRDefault="00E30BB7" w:rsidP="002270C2">
          <w:pPr>
            <w:pStyle w:val="ProductList-OfferingBody"/>
            <w:ind w:left="-72" w:right="-76"/>
            <w:jc w:val="center"/>
            <w:rPr>
              <w:color w:val="808080" w:themeColor="background1" w:themeShade="80"/>
              <w:sz w:val="14"/>
              <w:szCs w:val="14"/>
            </w:rPr>
          </w:pPr>
          <w:hyperlink w:anchor="Attachment1" w:history="1">
            <w:r w:rsidR="002270C2">
              <w:rPr>
                <w:rStyle w:val="Hyperlink"/>
                <w:sz w:val="14"/>
                <w:szCs w:val="14"/>
              </w:rPr>
              <w:t>Liitteet</w:t>
            </w:r>
          </w:hyperlink>
        </w:p>
      </w:tc>
    </w:tr>
  </w:tbl>
  <w:p w14:paraId="71027D93" w14:textId="77777777" w:rsidR="002270C2" w:rsidRPr="0074788A" w:rsidRDefault="002270C2" w:rsidP="002270C2">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2270C2" w:rsidRPr="00C76DF3" w14:paraId="7A42360C" w14:textId="77777777" w:rsidTr="002270C2">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43F5FC7" w14:textId="77777777" w:rsidR="002270C2" w:rsidRPr="00C76DF3" w:rsidRDefault="00E30BB7" w:rsidP="002270C2">
          <w:pPr>
            <w:pStyle w:val="ProductList-OfferingBody"/>
            <w:ind w:left="-77" w:right="-73"/>
            <w:jc w:val="center"/>
            <w:rPr>
              <w:color w:val="808080" w:themeColor="background1" w:themeShade="80"/>
              <w:sz w:val="14"/>
              <w:szCs w:val="14"/>
            </w:rPr>
          </w:pPr>
          <w:hyperlink w:anchor="TableofContents" w:history="1">
            <w:r w:rsidR="002270C2">
              <w:rPr>
                <w:rStyle w:val="Hyperlink"/>
                <w:sz w:val="14"/>
                <w:szCs w:val="14"/>
              </w:rPr>
              <w:t>Sisällysluettelo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E4A39D8" w14:textId="77777777" w:rsidR="002270C2" w:rsidRPr="00C76DF3" w:rsidRDefault="002270C2" w:rsidP="002270C2">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9A0A88" w14:textId="77777777" w:rsidR="002270C2" w:rsidRPr="00C76DF3" w:rsidRDefault="00E30BB7" w:rsidP="002270C2">
          <w:pPr>
            <w:pStyle w:val="ProductList-OfferingBody"/>
            <w:ind w:left="-72" w:right="-74"/>
            <w:jc w:val="center"/>
            <w:rPr>
              <w:color w:val="808080" w:themeColor="background1" w:themeShade="80"/>
              <w:sz w:val="14"/>
              <w:szCs w:val="14"/>
            </w:rPr>
          </w:pPr>
          <w:hyperlink w:anchor="Introduction" w:history="1">
            <w:r w:rsidR="002270C2">
              <w:rPr>
                <w:rStyle w:val="Hyperlink"/>
                <w:sz w:val="14"/>
                <w:szCs w:val="14"/>
              </w:rPr>
              <w:t>Johdanto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092CF03" w14:textId="77777777" w:rsidR="002270C2" w:rsidRPr="00C76DF3" w:rsidRDefault="002270C2" w:rsidP="002270C2">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B1C6422" w14:textId="77777777" w:rsidR="002270C2" w:rsidRPr="00C76DF3" w:rsidRDefault="00E30BB7" w:rsidP="002270C2">
          <w:pPr>
            <w:pStyle w:val="ProductList-OfferingBody"/>
            <w:ind w:left="-72" w:right="-75"/>
            <w:jc w:val="center"/>
            <w:rPr>
              <w:color w:val="808080" w:themeColor="background1" w:themeShade="80"/>
              <w:sz w:val="14"/>
              <w:szCs w:val="14"/>
            </w:rPr>
          </w:pPr>
          <w:hyperlink w:anchor="GeneralTerms" w:history="1">
            <w:r w:rsidR="002270C2">
              <w:rPr>
                <w:rStyle w:val="Hyperlink"/>
                <w:sz w:val="14"/>
                <w:szCs w:val="14"/>
              </w:rPr>
              <w:t>Yleiset ehdot</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4B3A2F1D" w14:textId="77777777" w:rsidR="002270C2" w:rsidRPr="00C76DF3" w:rsidRDefault="002270C2" w:rsidP="002270C2">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E3F4F" w14:textId="77777777" w:rsidR="002270C2" w:rsidRPr="00C76DF3" w:rsidRDefault="00E30BB7" w:rsidP="002270C2">
          <w:pPr>
            <w:pStyle w:val="ProductList-OfferingBody"/>
            <w:ind w:left="-72" w:right="-77"/>
            <w:jc w:val="center"/>
            <w:rPr>
              <w:color w:val="808080" w:themeColor="background1" w:themeShade="80"/>
              <w:sz w:val="14"/>
              <w:szCs w:val="14"/>
            </w:rPr>
          </w:pPr>
          <w:hyperlink w:anchor="DatProtectionTerms" w:history="1">
            <w:r w:rsidR="002270C2">
              <w:rPr>
                <w:rStyle w:val="Hyperlink"/>
                <w:sz w:val="14"/>
                <w:szCs w:val="14"/>
              </w:rPr>
              <w:t>Tietosuojan ehdot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133F7006" w14:textId="77777777" w:rsidR="002270C2" w:rsidRPr="00C76DF3" w:rsidRDefault="002270C2" w:rsidP="002270C2">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3B9641C" w14:textId="77777777" w:rsidR="002270C2" w:rsidRPr="00C76DF3" w:rsidRDefault="00E30BB7" w:rsidP="002270C2">
          <w:pPr>
            <w:pStyle w:val="ProductList-OfferingBody"/>
            <w:ind w:left="-72" w:right="-76"/>
            <w:jc w:val="center"/>
            <w:rPr>
              <w:color w:val="808080" w:themeColor="background1" w:themeShade="80"/>
              <w:sz w:val="14"/>
              <w:szCs w:val="14"/>
            </w:rPr>
          </w:pPr>
          <w:hyperlink w:anchor="Attachment1" w:history="1">
            <w:r w:rsidR="002270C2">
              <w:rPr>
                <w:rStyle w:val="Hyperlink"/>
                <w:sz w:val="14"/>
                <w:szCs w:val="14"/>
              </w:rPr>
              <w:t>Liitteet</w:t>
            </w:r>
          </w:hyperlink>
        </w:p>
      </w:tc>
    </w:tr>
  </w:tbl>
  <w:p w14:paraId="59206D2F" w14:textId="77777777" w:rsidR="002270C2" w:rsidRPr="0074788A" w:rsidRDefault="002270C2" w:rsidP="002270C2">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780B3B30" w14:textId="77777777" w:rsidR="006E2C05" w:rsidRDefault="006E2C05" w:rsidP="009A573F">
      <w:pPr>
        <w:spacing w:after="0" w:line="240" w:lineRule="auto"/>
      </w:pPr>
      <w:r>
        <w:separator/>
      </w:r>
    </w:p>
    <w:p w14:paraId="61EA95EC" w14:textId="77777777" w:rsidR="006E2C05" w:rsidRDefault="006E2C05"/>
  </w:footnote>
  <w:footnote w:type="continuationSeparator" w:id="0">
    <w:p w14:paraId="64AC9B46" w14:textId="77777777" w:rsidR="006E2C05" w:rsidRDefault="006E2C05" w:rsidP="009A573F">
      <w:pPr>
        <w:spacing w:after="0" w:line="240" w:lineRule="auto"/>
      </w:pPr>
      <w:r>
        <w:continuationSeparator/>
      </w:r>
    </w:p>
    <w:p w14:paraId="4CCDB1F5" w14:textId="77777777" w:rsidR="006E2C05" w:rsidRDefault="006E2C05"/>
  </w:footnote>
  <w:footnote w:type="continuationNotice" w:id="1">
    <w:p w14:paraId="107090FF" w14:textId="77777777" w:rsidR="006E2C05" w:rsidRDefault="006E2C05">
      <w:pPr>
        <w:spacing w:after="0" w:line="240" w:lineRule="auto"/>
      </w:pPr>
    </w:p>
    <w:p w14:paraId="49774294" w14:textId="77777777" w:rsidR="006E2C05" w:rsidRDefault="006E2C05"/>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43990E0C" w:rsidR="006C78B3" w:rsidRPr="00DD6D76" w:rsidRDefault="006C78B3" w:rsidP="00DD6D76">
        <w:pPr>
          <w:rPr>
            <w:rFonts w:asciiTheme="majorHAnsi" w:hAnsiTheme="majorHAnsi"/>
            <w:color w:val="FFFFFF" w:themeColor="background1"/>
            <w:sz w:val="20"/>
            <w:szCs w:val="20"/>
          </w:rPr>
        </w:pPr>
        <w:r>
          <w:rPr>
            <w:sz w:val="16"/>
            <w:szCs w:val="16"/>
          </w:rPr>
          <w:t xml:space="preserve">Microsoftin Tuotteiden ja Palvelujen Tietojenkäsittelysopimus (suomi (Finnish), </w:t>
        </w:r>
        <w:r w:rsidR="00C27E83">
          <w:rPr>
            <w:sz w:val="16"/>
            <w:szCs w:val="16"/>
          </w:rPr>
          <w:t xml:space="preserve">Viimeksi päivitetty </w:t>
        </w:r>
        <w:r w:rsidR="00D80734" w:rsidRPr="00D80734">
          <w:rPr>
            <w:sz w:val="16"/>
            <w:szCs w:val="16"/>
          </w:rPr>
          <w:t>2. tammikuuta 2024</w:t>
        </w:r>
        <w:r>
          <w:rPr>
            <w:sz w:val="16"/>
            <w:szCs w:val="16"/>
          </w:rPr>
          <w:t>)</w:t>
        </w:r>
        <w:r>
          <w:rPr>
            <w:sz w:val="16"/>
            <w:szCs w:val="16"/>
          </w:rPr>
          <w:tab/>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7670F5CC" w:rsidR="006C78B3" w:rsidRPr="00DD6D76" w:rsidRDefault="006C78B3" w:rsidP="00DD6D76">
        <w:pPr>
          <w:rPr>
            <w:rFonts w:asciiTheme="majorHAnsi" w:hAnsiTheme="majorHAnsi"/>
            <w:color w:val="FFFFFF" w:themeColor="background1"/>
            <w:sz w:val="20"/>
            <w:szCs w:val="20"/>
          </w:rPr>
        </w:pPr>
        <w:r>
          <w:rPr>
            <w:sz w:val="16"/>
            <w:szCs w:val="16"/>
          </w:rPr>
          <w:t xml:space="preserve">Microsoftin Tuotteiden ja Palvelujen Tietojenkäsittelysopimus (suomi (Finnish), </w:t>
        </w:r>
        <w:r w:rsidR="00C27E83">
          <w:rPr>
            <w:sz w:val="16"/>
            <w:szCs w:val="16"/>
          </w:rPr>
          <w:t xml:space="preserve">Viimeksi päivitetty </w:t>
        </w:r>
        <w:r w:rsidR="00D80734" w:rsidRPr="00D80734">
          <w:rPr>
            <w:sz w:val="16"/>
            <w:szCs w:val="16"/>
          </w:rPr>
          <w:t>2. tammikuuta 2024</w:t>
        </w:r>
        <w:r>
          <w:rPr>
            <w:sz w:val="16"/>
            <w:szCs w:val="16"/>
          </w:rPr>
          <w:t>)</w:t>
        </w:r>
        <w:r>
          <w:rPr>
            <w:sz w:val="16"/>
            <w:szCs w:val="16"/>
          </w:rPr>
          <w:tab/>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3604AF80"/>
    <w:lvl w:ilvl="0" w:tplc="73561FDA">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2113622778">
    <w:abstractNumId w:val="3"/>
  </w:num>
  <w:num w:numId="2" w16cid:durableId="1619994414">
    <w:abstractNumId w:val="6"/>
  </w:num>
  <w:num w:numId="3" w16cid:durableId="1940603529">
    <w:abstractNumId w:val="12"/>
  </w:num>
  <w:num w:numId="4" w16cid:durableId="1713576582">
    <w:abstractNumId w:val="14"/>
  </w:num>
  <w:num w:numId="5" w16cid:durableId="524102034">
    <w:abstractNumId w:val="1"/>
  </w:num>
  <w:num w:numId="6" w16cid:durableId="51734507">
    <w:abstractNumId w:val="17"/>
  </w:num>
  <w:num w:numId="7" w16cid:durableId="2020547475">
    <w:abstractNumId w:val="11"/>
  </w:num>
  <w:num w:numId="8" w16cid:durableId="750009153">
    <w:abstractNumId w:val="4"/>
  </w:num>
  <w:num w:numId="9" w16cid:durableId="1486045455">
    <w:abstractNumId w:val="15"/>
  </w:num>
  <w:num w:numId="10" w16cid:durableId="1912421434">
    <w:abstractNumId w:val="7"/>
  </w:num>
  <w:num w:numId="11" w16cid:durableId="1685090606">
    <w:abstractNumId w:val="13"/>
  </w:num>
  <w:num w:numId="12" w16cid:durableId="600258205">
    <w:abstractNumId w:val="2"/>
  </w:num>
  <w:num w:numId="13" w16cid:durableId="265385496">
    <w:abstractNumId w:val="5"/>
  </w:num>
  <w:num w:numId="14" w16cid:durableId="1347487191">
    <w:abstractNumId w:val="8"/>
  </w:num>
  <w:num w:numId="15" w16cid:durableId="2072850118">
    <w:abstractNumId w:val="16"/>
  </w:num>
  <w:num w:numId="16" w16cid:durableId="745807486">
    <w:abstractNumId w:val="10"/>
  </w:num>
  <w:num w:numId="17" w16cid:durableId="1454859307">
    <w:abstractNumId w:val="0"/>
  </w:num>
  <w:num w:numId="18" w16cid:durableId="2083215186">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lu1PnbmjcC8Y/9qW9LMBwsMnatxnu856e02aZnsdon1P9FaCUN3a53EfMcHea95HM1Kyd0cj4A3wiYGHwYF2ew==" w:salt="OIPFDFE6ehVsWsASR7Xjqg=="/>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C19"/>
    <w:rsid w:val="000E2F11"/>
    <w:rsid w:val="000E35B3"/>
    <w:rsid w:val="000E3993"/>
    <w:rsid w:val="000E39C9"/>
    <w:rsid w:val="000E39CD"/>
    <w:rsid w:val="000E3EFC"/>
    <w:rsid w:val="000E496F"/>
    <w:rsid w:val="000E4B23"/>
    <w:rsid w:val="000E4BCF"/>
    <w:rsid w:val="000E55C0"/>
    <w:rsid w:val="000E55E0"/>
    <w:rsid w:val="000E56D5"/>
    <w:rsid w:val="000E5E82"/>
    <w:rsid w:val="000E6065"/>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87F"/>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4EB6"/>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0C2"/>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1873"/>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98D"/>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10B"/>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2DD"/>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87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6E8"/>
    <w:rsid w:val="00440CC7"/>
    <w:rsid w:val="00441132"/>
    <w:rsid w:val="00441C92"/>
    <w:rsid w:val="00441CA9"/>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49F5"/>
    <w:rsid w:val="0048530B"/>
    <w:rsid w:val="00485348"/>
    <w:rsid w:val="00485515"/>
    <w:rsid w:val="00485AB3"/>
    <w:rsid w:val="00485BAA"/>
    <w:rsid w:val="00485DE5"/>
    <w:rsid w:val="00486119"/>
    <w:rsid w:val="00486B10"/>
    <w:rsid w:val="00486B7F"/>
    <w:rsid w:val="00490614"/>
    <w:rsid w:val="00490953"/>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D9F"/>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67E"/>
    <w:rsid w:val="00535B2A"/>
    <w:rsid w:val="00536442"/>
    <w:rsid w:val="00536EE4"/>
    <w:rsid w:val="0053726B"/>
    <w:rsid w:val="005375A3"/>
    <w:rsid w:val="005402FC"/>
    <w:rsid w:val="005403A3"/>
    <w:rsid w:val="00540473"/>
    <w:rsid w:val="00540D55"/>
    <w:rsid w:val="00540DF8"/>
    <w:rsid w:val="005413A6"/>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EA"/>
    <w:rsid w:val="00562A9C"/>
    <w:rsid w:val="00563691"/>
    <w:rsid w:val="00563F68"/>
    <w:rsid w:val="005642A0"/>
    <w:rsid w:val="0056432C"/>
    <w:rsid w:val="005648B1"/>
    <w:rsid w:val="00564FEB"/>
    <w:rsid w:val="0056554A"/>
    <w:rsid w:val="0056656D"/>
    <w:rsid w:val="0056784F"/>
    <w:rsid w:val="005678A3"/>
    <w:rsid w:val="00567AAC"/>
    <w:rsid w:val="00567D57"/>
    <w:rsid w:val="00567FEE"/>
    <w:rsid w:val="0057014A"/>
    <w:rsid w:val="0057042F"/>
    <w:rsid w:val="00571400"/>
    <w:rsid w:val="00571862"/>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5C2"/>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35D"/>
    <w:rsid w:val="005F4A29"/>
    <w:rsid w:val="005F5126"/>
    <w:rsid w:val="005F7AF2"/>
    <w:rsid w:val="005F7C66"/>
    <w:rsid w:val="005F7C9C"/>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5F"/>
    <w:rsid w:val="00634DB5"/>
    <w:rsid w:val="006366A8"/>
    <w:rsid w:val="00637147"/>
    <w:rsid w:val="006371A8"/>
    <w:rsid w:val="006379B5"/>
    <w:rsid w:val="00637AC6"/>
    <w:rsid w:val="00640366"/>
    <w:rsid w:val="006406B4"/>
    <w:rsid w:val="0064152F"/>
    <w:rsid w:val="00641BD5"/>
    <w:rsid w:val="00642513"/>
    <w:rsid w:val="00642A0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9BE"/>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2C05"/>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6AAD"/>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BA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D08"/>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23"/>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025"/>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2688"/>
    <w:rsid w:val="008C3053"/>
    <w:rsid w:val="008C30AE"/>
    <w:rsid w:val="008C3128"/>
    <w:rsid w:val="008C3B94"/>
    <w:rsid w:val="008C3E2C"/>
    <w:rsid w:val="008C3EA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8F7DEB"/>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20F"/>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6FFB"/>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ADC"/>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5EAB"/>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52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90F"/>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C5B"/>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723"/>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A14"/>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6F8E"/>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AB1"/>
    <w:rsid w:val="00BD2CD5"/>
    <w:rsid w:val="00BD330C"/>
    <w:rsid w:val="00BD3341"/>
    <w:rsid w:val="00BD33EA"/>
    <w:rsid w:val="00BD3A16"/>
    <w:rsid w:val="00BD3ABA"/>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27E83"/>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6E10"/>
    <w:rsid w:val="00C97102"/>
    <w:rsid w:val="00C9711E"/>
    <w:rsid w:val="00C971E5"/>
    <w:rsid w:val="00C9740A"/>
    <w:rsid w:val="00C97D19"/>
    <w:rsid w:val="00CA0318"/>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1B"/>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0FED"/>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4F9E"/>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734"/>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65BD"/>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3A1"/>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1DA"/>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485"/>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1D01"/>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43B7"/>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8B"/>
    <w:rsid w:val="00ED55A2"/>
    <w:rsid w:val="00ED5D60"/>
    <w:rsid w:val="00ED5E39"/>
    <w:rsid w:val="00ED5F82"/>
    <w:rsid w:val="00ED61A6"/>
    <w:rsid w:val="00ED691B"/>
    <w:rsid w:val="00ED6C69"/>
    <w:rsid w:val="00ED7244"/>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1C4D"/>
    <w:rsid w:val="00F12206"/>
    <w:rsid w:val="00F12243"/>
    <w:rsid w:val="00F12588"/>
    <w:rsid w:val="00F128F5"/>
    <w:rsid w:val="00F131AB"/>
    <w:rsid w:val="00F13924"/>
    <w:rsid w:val="00F13A73"/>
    <w:rsid w:val="00F13AAB"/>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644"/>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56E"/>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fi-FI" w:eastAsia="fi-FI" w:bidi="fi-FI"/>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31A89EF3-61DE-4468-B8B0-71E16AC676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9F4716-F622-4142-BD6A-21DA4F588219}">
  <ds:schemaRefs>
    <ds:schemaRef ds:uri="http://schemas.microsoft.com/sharepoint/v3/contenttype/forms"/>
  </ds:schemaRefs>
</ds:datastoreItem>
</file>

<file path=customXml/itemProps4.xml><?xml version="1.0" encoding="utf-8"?>
<ds:datastoreItem xmlns:ds="http://schemas.openxmlformats.org/officeDocument/2006/customXml" ds:itemID="{CDC577BD-236C-4DDA-8FE8-E3BAEBE08A1F}">
  <ds:schemaRefs>
    <ds:schemaRef ds:uri="http://www.w3.org/XML/1998/namespace"/>
    <ds:schemaRef ds:uri="http://schemas.microsoft.com/office/2006/documentManagement/types"/>
    <ds:schemaRef ds:uri="46c117c8-efaa-4cbc-ab65-8fb13803fb07"/>
    <ds:schemaRef ds:uri="http://schemas.microsoft.com/office/infopath/2007/PartnerControls"/>
    <ds:schemaRef ds:uri="http://schemas.openxmlformats.org/package/2006/metadata/core-properties"/>
    <ds:schemaRef ds:uri="http://purl.org/dc/terms/"/>
    <ds:schemaRef ds:uri="http://purl.org/dc/dcmitype/"/>
    <ds:schemaRef ds:uri="http://schemas.microsoft.com/office/2006/metadata/properties"/>
    <ds:schemaRef ds:uri="http://schemas.microsoft.com/sharepoint/v3"/>
    <ds:schemaRef ds:uri="230e9df3-be65-4c73-a93b-d1236ebd677e"/>
    <ds:schemaRef ds:uri="eebf34e1-3ce1-444e-acc4-010185dd52a4"/>
    <ds:schemaRef ds:uri="http://purl.org/dc/elements/1.1/"/>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13057</Words>
  <Characters>74430</Characters>
  <Application>Microsoft Office Word</Application>
  <DocSecurity>8</DocSecurity>
  <Lines>620</Lines>
  <Paragraphs>174</Paragraphs>
  <ScaleCrop>false</ScaleCrop>
  <Company/>
  <LinksUpToDate>false</LinksUpToDate>
  <CharactersWithSpaces>87313</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2024-01-05T22:12:00Z</dcterms:created>
  <dcterms:modified xsi:type="dcterms:W3CDTF">2024-01-05T22:12:00Z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