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273EDF" w:rsidRDefault="00993D40" w:rsidP="00993D40">
      <w:pPr>
        <w:pStyle w:val="ProductList-Body"/>
        <w:shd w:val="clear" w:color="auto" w:fill="00188F"/>
        <w:ind w:right="8640"/>
        <w:rPr>
          <w:sz w:val="6"/>
          <w:szCs w:val="6"/>
        </w:rPr>
      </w:pPr>
      <w:r>
        <w:rPr>
          <w:rFonts w:asciiTheme="majorHAnsi" w:hAnsiTheme="majorHAnsi"/>
          <w:color w:val="FFFFFF" w:themeColor="background1"/>
          <w:sz w:val="6"/>
          <w:szCs w:val="6"/>
        </w:rPr>
        <w:t xml:space="preserve"> </w:t>
      </w:r>
    </w:p>
    <w:p w14:paraId="544830BE" w14:textId="2E770877" w:rsidR="00993D40" w:rsidRPr="00FC77AC" w:rsidRDefault="00993D40" w:rsidP="00326C53">
      <w:pPr>
        <w:pStyle w:val="ProductList-Body"/>
        <w:shd w:val="clear" w:color="auto" w:fill="00188F"/>
        <w:spacing w:after="900"/>
        <w:ind w:left="171" w:right="8640" w:hanging="171"/>
      </w:pPr>
      <w:r>
        <w:rPr>
          <w:rFonts w:asciiTheme="majorHAnsi" w:hAnsiTheme="majorHAnsi"/>
          <w:color w:val="FFFFFF" w:themeColor="background1"/>
          <w:sz w:val="32"/>
          <w:szCs w:val="32"/>
        </w:rPr>
        <w:tab/>
        <w:t>Licence</w:t>
      </w:r>
      <w:bookmarkEnd w:id="0"/>
      <w:r>
        <w:rPr>
          <w:rFonts w:asciiTheme="majorHAnsi" w:hAnsiTheme="majorHAnsi"/>
          <w:color w:val="FFFFFF" w:themeColor="background1"/>
          <w:sz w:val="32"/>
          <w:szCs w:val="32"/>
        </w:rPr>
        <w:t xml:space="preserve"> en</w:t>
      </w:r>
      <w:r w:rsidR="00273EDF">
        <w:rPr>
          <w:rFonts w:asciiTheme="majorHAnsi" w:hAnsiTheme="majorHAnsi"/>
          <w:color w:val="FFFFFF" w:themeColor="background1"/>
          <w:sz w:val="32"/>
          <w:szCs w:val="32"/>
        </w:rPr>
        <w:t> </w:t>
      </w:r>
      <w:r>
        <w:rPr>
          <w:rFonts w:asciiTheme="majorHAnsi" w:hAnsiTheme="majorHAnsi"/>
          <w:color w:val="FFFFFF" w:themeColor="background1"/>
          <w:sz w:val="32"/>
          <w:szCs w:val="32"/>
        </w:rPr>
        <w:t>volume</w:t>
      </w:r>
    </w:p>
    <w:p w14:paraId="7082D943" w14:textId="77777777" w:rsidR="00993D40" w:rsidRPr="00FC77AC" w:rsidRDefault="00993D40" w:rsidP="00993D40">
      <w:pPr>
        <w:pStyle w:val="ProductList-Body"/>
        <w:shd w:val="clear" w:color="auto" w:fill="00188F"/>
        <w:ind w:right="8640"/>
      </w:pPr>
    </w:p>
    <w:p w14:paraId="66D5E349" w14:textId="77777777" w:rsidR="00993D40" w:rsidRPr="00794536" w:rsidRDefault="00993D40" w:rsidP="00993D40">
      <w:pPr>
        <w:pStyle w:val="ProductList-Body"/>
        <w:shd w:val="clear" w:color="auto" w:fill="0072C6"/>
        <w:ind w:right="1800"/>
        <w:rPr>
          <w:sz w:val="72"/>
          <w:szCs w:val="72"/>
        </w:rPr>
      </w:pPr>
    </w:p>
    <w:p w14:paraId="367D62C7" w14:textId="77777777" w:rsidR="00993D40" w:rsidRPr="00794536" w:rsidRDefault="00993D40" w:rsidP="00993D40">
      <w:pPr>
        <w:pStyle w:val="ProductList-Body"/>
        <w:shd w:val="clear" w:color="auto" w:fill="0072C6"/>
        <w:tabs>
          <w:tab w:val="clear" w:pos="158"/>
          <w:tab w:val="left" w:pos="180"/>
        </w:tabs>
        <w:ind w:right="1800"/>
        <w:rPr>
          <w:sz w:val="72"/>
          <w:szCs w:val="72"/>
        </w:rPr>
      </w:pPr>
    </w:p>
    <w:p w14:paraId="03433E6B" w14:textId="6325DBB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Addendum sur la Protection des Données pour les Services et Produits Microsoft</w:t>
      </w:r>
    </w:p>
    <w:p w14:paraId="45BE4558" w14:textId="509BF9E5" w:rsidR="00993D40" w:rsidRPr="00FC77AC" w:rsidRDefault="00DD6D76" w:rsidP="00993D40">
      <w:pPr>
        <w:pStyle w:val="ProductList-Body"/>
        <w:shd w:val="clear" w:color="auto" w:fill="0072C6"/>
        <w:tabs>
          <w:tab w:val="clear" w:pos="158"/>
          <w:tab w:val="left" w:pos="360"/>
        </w:tabs>
        <w:ind w:right="1800"/>
      </w:pPr>
      <w:r w:rsidRPr="552E0C6D">
        <w:rPr>
          <w:rFonts w:asciiTheme="majorHAnsi" w:hAnsiTheme="majorHAnsi"/>
          <w:color w:val="FFFFFF" w:themeColor="background1"/>
          <w:sz w:val="48"/>
          <w:szCs w:val="48"/>
        </w:rPr>
        <w:t>Dernière mise à jour</w:t>
      </w:r>
      <w:r w:rsidR="00551FF4">
        <w:rPr>
          <w:rFonts w:asciiTheme="majorHAnsi" w:hAnsiTheme="majorHAnsi"/>
          <w:color w:val="FFFFFF" w:themeColor="background1"/>
          <w:sz w:val="48"/>
          <w:szCs w:val="48"/>
        </w:rPr>
        <w:t xml:space="preserve"> </w:t>
      </w:r>
      <w:r w:rsidR="009C0E35">
        <w:rPr>
          <w:rFonts w:asciiTheme="majorHAnsi" w:hAnsiTheme="majorHAnsi"/>
          <w:color w:val="FFFFFF" w:themeColor="background1"/>
          <w:sz w:val="48"/>
          <w:szCs w:val="48"/>
        </w:rPr>
        <w:t>:</w:t>
      </w:r>
      <w:r w:rsidR="670813E0" w:rsidRPr="552E0C6D">
        <w:rPr>
          <w:rFonts w:asciiTheme="majorHAnsi" w:hAnsiTheme="majorHAnsi"/>
          <w:color w:val="FFFFFF" w:themeColor="background1"/>
          <w:sz w:val="48"/>
          <w:szCs w:val="48"/>
        </w:rPr>
        <w:t xml:space="preserve"> </w:t>
      </w:r>
      <w:r w:rsidR="009C0E35">
        <w:rPr>
          <w:rFonts w:ascii="Calibri Light" w:eastAsia="Calibri" w:hAnsi="Calibri Light" w:cs="Arial"/>
          <w:color w:val="FFFFFF"/>
          <w:sz w:val="48"/>
          <w:szCs w:val="48"/>
        </w:rPr>
        <w:t>2 janvier 2024</w:t>
      </w:r>
    </w:p>
    <w:p w14:paraId="1AEFD08B" w14:textId="77777777" w:rsidR="0027140C" w:rsidRPr="00FC77AC" w:rsidRDefault="0027140C" w:rsidP="00993D40">
      <w:pPr>
        <w:pStyle w:val="ProductList-Body"/>
        <w:shd w:val="clear" w:color="auto" w:fill="0072C6"/>
        <w:tabs>
          <w:tab w:val="clear" w:pos="158"/>
          <w:tab w:val="left" w:pos="360"/>
        </w:tabs>
        <w:ind w:right="1800"/>
      </w:pPr>
    </w:p>
    <w:p w14:paraId="415B1CA0" w14:textId="3810B39E" w:rsidR="00F710E5" w:rsidRPr="00794536" w:rsidRDefault="00F710E5" w:rsidP="00993D40">
      <w:pPr>
        <w:pStyle w:val="ProductList-Body"/>
        <w:shd w:val="clear" w:color="auto" w:fill="0072C6"/>
        <w:tabs>
          <w:tab w:val="clear" w:pos="158"/>
          <w:tab w:val="left" w:pos="360"/>
        </w:tabs>
        <w:ind w:right="1800"/>
        <w:rPr>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546F73">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546F73">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Table des matières</w:t>
      </w:r>
    </w:p>
    <w:bookmarkEnd w:id="1"/>
    <w:p w14:paraId="5CA0FC2A" w14:textId="00803223" w:rsidR="00F0698A"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8047" w:history="1">
        <w:r w:rsidR="00F0698A" w:rsidRPr="00A80B6E">
          <w:rPr>
            <w:rStyle w:val="Hyperlink"/>
            <w:noProof/>
          </w:rPr>
          <w:t>Introduction</w:t>
        </w:r>
        <w:r w:rsidR="00F0698A">
          <w:rPr>
            <w:noProof/>
            <w:webHidden/>
          </w:rPr>
          <w:tab/>
        </w:r>
        <w:r w:rsidR="00F0698A">
          <w:rPr>
            <w:noProof/>
            <w:webHidden/>
          </w:rPr>
          <w:fldChar w:fldCharType="begin"/>
        </w:r>
        <w:r w:rsidR="00F0698A">
          <w:rPr>
            <w:noProof/>
            <w:webHidden/>
          </w:rPr>
          <w:instrText xml:space="preserve"> PAGEREF _Toc155368047 \h </w:instrText>
        </w:r>
        <w:r w:rsidR="00F0698A">
          <w:rPr>
            <w:noProof/>
            <w:webHidden/>
          </w:rPr>
        </w:r>
        <w:r w:rsidR="00F0698A">
          <w:rPr>
            <w:noProof/>
            <w:webHidden/>
          </w:rPr>
          <w:fldChar w:fldCharType="separate"/>
        </w:r>
        <w:r w:rsidR="00F0698A">
          <w:rPr>
            <w:noProof/>
            <w:webHidden/>
          </w:rPr>
          <w:t>3</w:t>
        </w:r>
        <w:r w:rsidR="00F0698A">
          <w:rPr>
            <w:noProof/>
            <w:webHidden/>
          </w:rPr>
          <w:fldChar w:fldCharType="end"/>
        </w:r>
      </w:hyperlink>
    </w:p>
    <w:p w14:paraId="26F6CE78" w14:textId="2336B382"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48" w:history="1">
        <w:r w:rsidR="00F0698A" w:rsidRPr="00A80B6E">
          <w:rPr>
            <w:rStyle w:val="Hyperlink"/>
            <w:noProof/>
          </w:rPr>
          <w:t>Conditions du DPA et Mises à Jour Applicables</w:t>
        </w:r>
        <w:r w:rsidR="00F0698A">
          <w:rPr>
            <w:noProof/>
            <w:webHidden/>
          </w:rPr>
          <w:tab/>
        </w:r>
        <w:r w:rsidR="00F0698A">
          <w:rPr>
            <w:noProof/>
            <w:webHidden/>
          </w:rPr>
          <w:fldChar w:fldCharType="begin"/>
        </w:r>
        <w:r w:rsidR="00F0698A">
          <w:rPr>
            <w:noProof/>
            <w:webHidden/>
          </w:rPr>
          <w:instrText xml:space="preserve"> PAGEREF _Toc155368048 \h </w:instrText>
        </w:r>
        <w:r w:rsidR="00F0698A">
          <w:rPr>
            <w:noProof/>
            <w:webHidden/>
          </w:rPr>
        </w:r>
        <w:r w:rsidR="00F0698A">
          <w:rPr>
            <w:noProof/>
            <w:webHidden/>
          </w:rPr>
          <w:fldChar w:fldCharType="separate"/>
        </w:r>
        <w:r w:rsidR="00F0698A">
          <w:rPr>
            <w:noProof/>
            <w:webHidden/>
          </w:rPr>
          <w:t>3</w:t>
        </w:r>
        <w:r w:rsidR="00F0698A">
          <w:rPr>
            <w:noProof/>
            <w:webHidden/>
          </w:rPr>
          <w:fldChar w:fldCharType="end"/>
        </w:r>
      </w:hyperlink>
    </w:p>
    <w:p w14:paraId="655BAB0E" w14:textId="494AF845"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49" w:history="1">
        <w:r w:rsidR="00F0698A" w:rsidRPr="00A80B6E">
          <w:rPr>
            <w:rStyle w:val="Hyperlink"/>
            <w:noProof/>
          </w:rPr>
          <w:t>Notifications Electroniques</w:t>
        </w:r>
        <w:r w:rsidR="00F0698A">
          <w:rPr>
            <w:noProof/>
            <w:webHidden/>
          </w:rPr>
          <w:tab/>
        </w:r>
        <w:r w:rsidR="00F0698A">
          <w:rPr>
            <w:noProof/>
            <w:webHidden/>
          </w:rPr>
          <w:fldChar w:fldCharType="begin"/>
        </w:r>
        <w:r w:rsidR="00F0698A">
          <w:rPr>
            <w:noProof/>
            <w:webHidden/>
          </w:rPr>
          <w:instrText xml:space="preserve"> PAGEREF _Toc155368049 \h </w:instrText>
        </w:r>
        <w:r w:rsidR="00F0698A">
          <w:rPr>
            <w:noProof/>
            <w:webHidden/>
          </w:rPr>
        </w:r>
        <w:r w:rsidR="00F0698A">
          <w:rPr>
            <w:noProof/>
            <w:webHidden/>
          </w:rPr>
          <w:fldChar w:fldCharType="separate"/>
        </w:r>
        <w:r w:rsidR="00F0698A">
          <w:rPr>
            <w:noProof/>
            <w:webHidden/>
          </w:rPr>
          <w:t>3</w:t>
        </w:r>
        <w:r w:rsidR="00F0698A">
          <w:rPr>
            <w:noProof/>
            <w:webHidden/>
          </w:rPr>
          <w:fldChar w:fldCharType="end"/>
        </w:r>
      </w:hyperlink>
    </w:p>
    <w:p w14:paraId="08BE33A5" w14:textId="3784FF4A"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50" w:history="1">
        <w:r w:rsidR="00F0698A" w:rsidRPr="00A80B6E">
          <w:rPr>
            <w:rStyle w:val="Hyperlink"/>
            <w:noProof/>
          </w:rPr>
          <w:t>Versions Antérieures</w:t>
        </w:r>
        <w:r w:rsidR="00F0698A">
          <w:rPr>
            <w:noProof/>
            <w:webHidden/>
          </w:rPr>
          <w:tab/>
        </w:r>
        <w:r w:rsidR="00F0698A">
          <w:rPr>
            <w:noProof/>
            <w:webHidden/>
          </w:rPr>
          <w:fldChar w:fldCharType="begin"/>
        </w:r>
        <w:r w:rsidR="00F0698A">
          <w:rPr>
            <w:noProof/>
            <w:webHidden/>
          </w:rPr>
          <w:instrText xml:space="preserve"> PAGEREF _Toc155368050 \h </w:instrText>
        </w:r>
        <w:r w:rsidR="00F0698A">
          <w:rPr>
            <w:noProof/>
            <w:webHidden/>
          </w:rPr>
        </w:r>
        <w:r w:rsidR="00F0698A">
          <w:rPr>
            <w:noProof/>
            <w:webHidden/>
          </w:rPr>
          <w:fldChar w:fldCharType="separate"/>
        </w:r>
        <w:r w:rsidR="00F0698A">
          <w:rPr>
            <w:noProof/>
            <w:webHidden/>
          </w:rPr>
          <w:t>3</w:t>
        </w:r>
        <w:r w:rsidR="00F0698A">
          <w:rPr>
            <w:noProof/>
            <w:webHidden/>
          </w:rPr>
          <w:fldChar w:fldCharType="end"/>
        </w:r>
      </w:hyperlink>
    </w:p>
    <w:p w14:paraId="03D00894" w14:textId="4E8B2E69" w:rsidR="00F0698A" w:rsidRDefault="00791A1E">
      <w:pPr>
        <w:pStyle w:val="TOC1"/>
        <w:rPr>
          <w:rFonts w:eastAsiaTheme="minorEastAsia"/>
          <w:b w:val="0"/>
          <w:caps w:val="0"/>
          <w:noProof/>
          <w:kern w:val="2"/>
          <w:sz w:val="24"/>
          <w:szCs w:val="24"/>
          <w:lang w:val="en-US" w:eastAsia="en-US" w:bidi="ar-SA"/>
          <w14:ligatures w14:val="standardContextual"/>
        </w:rPr>
      </w:pPr>
      <w:hyperlink w:anchor="_Toc155368051" w:history="1">
        <w:r w:rsidR="00F0698A" w:rsidRPr="00A80B6E">
          <w:rPr>
            <w:rStyle w:val="Hyperlink"/>
            <w:noProof/>
          </w:rPr>
          <w:t>Définitions</w:t>
        </w:r>
        <w:r w:rsidR="00F0698A">
          <w:rPr>
            <w:noProof/>
            <w:webHidden/>
          </w:rPr>
          <w:tab/>
        </w:r>
        <w:r w:rsidR="00F0698A">
          <w:rPr>
            <w:noProof/>
            <w:webHidden/>
          </w:rPr>
          <w:fldChar w:fldCharType="begin"/>
        </w:r>
        <w:r w:rsidR="00F0698A">
          <w:rPr>
            <w:noProof/>
            <w:webHidden/>
          </w:rPr>
          <w:instrText xml:space="preserve"> PAGEREF _Toc155368051 \h </w:instrText>
        </w:r>
        <w:r w:rsidR="00F0698A">
          <w:rPr>
            <w:noProof/>
            <w:webHidden/>
          </w:rPr>
        </w:r>
        <w:r w:rsidR="00F0698A">
          <w:rPr>
            <w:noProof/>
            <w:webHidden/>
          </w:rPr>
          <w:fldChar w:fldCharType="separate"/>
        </w:r>
        <w:r w:rsidR="00F0698A">
          <w:rPr>
            <w:noProof/>
            <w:webHidden/>
          </w:rPr>
          <w:t>4</w:t>
        </w:r>
        <w:r w:rsidR="00F0698A">
          <w:rPr>
            <w:noProof/>
            <w:webHidden/>
          </w:rPr>
          <w:fldChar w:fldCharType="end"/>
        </w:r>
      </w:hyperlink>
    </w:p>
    <w:p w14:paraId="5EE5BBC1" w14:textId="31CD7618" w:rsidR="00F0698A" w:rsidRDefault="00791A1E">
      <w:pPr>
        <w:pStyle w:val="TOC1"/>
        <w:rPr>
          <w:rFonts w:eastAsiaTheme="minorEastAsia"/>
          <w:b w:val="0"/>
          <w:caps w:val="0"/>
          <w:noProof/>
          <w:kern w:val="2"/>
          <w:sz w:val="24"/>
          <w:szCs w:val="24"/>
          <w:lang w:val="en-US" w:eastAsia="en-US" w:bidi="ar-SA"/>
          <w14:ligatures w14:val="standardContextual"/>
        </w:rPr>
      </w:pPr>
      <w:hyperlink w:anchor="_Toc155368052" w:history="1">
        <w:r w:rsidR="00F0698A" w:rsidRPr="00A80B6E">
          <w:rPr>
            <w:rStyle w:val="Hyperlink"/>
            <w:noProof/>
          </w:rPr>
          <w:t>Conditions Générales</w:t>
        </w:r>
        <w:r w:rsidR="00F0698A">
          <w:rPr>
            <w:noProof/>
            <w:webHidden/>
          </w:rPr>
          <w:tab/>
        </w:r>
        <w:r w:rsidR="00F0698A">
          <w:rPr>
            <w:noProof/>
            <w:webHidden/>
          </w:rPr>
          <w:fldChar w:fldCharType="begin"/>
        </w:r>
        <w:r w:rsidR="00F0698A">
          <w:rPr>
            <w:noProof/>
            <w:webHidden/>
          </w:rPr>
          <w:instrText xml:space="preserve"> PAGEREF _Toc155368052 \h </w:instrText>
        </w:r>
        <w:r w:rsidR="00F0698A">
          <w:rPr>
            <w:noProof/>
            <w:webHidden/>
          </w:rPr>
        </w:r>
        <w:r w:rsidR="00F0698A">
          <w:rPr>
            <w:noProof/>
            <w:webHidden/>
          </w:rPr>
          <w:fldChar w:fldCharType="separate"/>
        </w:r>
        <w:r w:rsidR="00F0698A">
          <w:rPr>
            <w:noProof/>
            <w:webHidden/>
          </w:rPr>
          <w:t>5</w:t>
        </w:r>
        <w:r w:rsidR="00F0698A">
          <w:rPr>
            <w:noProof/>
            <w:webHidden/>
          </w:rPr>
          <w:fldChar w:fldCharType="end"/>
        </w:r>
      </w:hyperlink>
    </w:p>
    <w:p w14:paraId="2E60B87A" w14:textId="473548E6"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53" w:history="1">
        <w:r w:rsidR="00F0698A" w:rsidRPr="00A80B6E">
          <w:rPr>
            <w:rStyle w:val="Hyperlink"/>
            <w:noProof/>
          </w:rPr>
          <w:t>Respect de la Réglementation Applicable</w:t>
        </w:r>
        <w:r w:rsidR="00F0698A">
          <w:rPr>
            <w:noProof/>
            <w:webHidden/>
          </w:rPr>
          <w:tab/>
        </w:r>
        <w:r w:rsidR="00F0698A">
          <w:rPr>
            <w:noProof/>
            <w:webHidden/>
          </w:rPr>
          <w:fldChar w:fldCharType="begin"/>
        </w:r>
        <w:r w:rsidR="00F0698A">
          <w:rPr>
            <w:noProof/>
            <w:webHidden/>
          </w:rPr>
          <w:instrText xml:space="preserve"> PAGEREF _Toc155368053 \h </w:instrText>
        </w:r>
        <w:r w:rsidR="00F0698A">
          <w:rPr>
            <w:noProof/>
            <w:webHidden/>
          </w:rPr>
        </w:r>
        <w:r w:rsidR="00F0698A">
          <w:rPr>
            <w:noProof/>
            <w:webHidden/>
          </w:rPr>
          <w:fldChar w:fldCharType="separate"/>
        </w:r>
        <w:r w:rsidR="00F0698A">
          <w:rPr>
            <w:noProof/>
            <w:webHidden/>
          </w:rPr>
          <w:t>5</w:t>
        </w:r>
        <w:r w:rsidR="00F0698A">
          <w:rPr>
            <w:noProof/>
            <w:webHidden/>
          </w:rPr>
          <w:fldChar w:fldCharType="end"/>
        </w:r>
      </w:hyperlink>
    </w:p>
    <w:p w14:paraId="4F91E03C" w14:textId="26E4A4E1" w:rsidR="00F0698A" w:rsidRDefault="00791A1E">
      <w:pPr>
        <w:pStyle w:val="TOC1"/>
        <w:rPr>
          <w:rFonts w:eastAsiaTheme="minorEastAsia"/>
          <w:b w:val="0"/>
          <w:caps w:val="0"/>
          <w:noProof/>
          <w:kern w:val="2"/>
          <w:sz w:val="24"/>
          <w:szCs w:val="24"/>
          <w:lang w:val="en-US" w:eastAsia="en-US" w:bidi="ar-SA"/>
          <w14:ligatures w14:val="standardContextual"/>
        </w:rPr>
      </w:pPr>
      <w:hyperlink w:anchor="_Toc155368054" w:history="1">
        <w:r w:rsidR="00F0698A" w:rsidRPr="00A80B6E">
          <w:rPr>
            <w:rStyle w:val="Hyperlink"/>
            <w:noProof/>
          </w:rPr>
          <w:t>Conditions de Protection des Données</w:t>
        </w:r>
        <w:r w:rsidR="00F0698A">
          <w:rPr>
            <w:noProof/>
            <w:webHidden/>
          </w:rPr>
          <w:tab/>
        </w:r>
        <w:r w:rsidR="00F0698A">
          <w:rPr>
            <w:noProof/>
            <w:webHidden/>
          </w:rPr>
          <w:fldChar w:fldCharType="begin"/>
        </w:r>
        <w:r w:rsidR="00F0698A">
          <w:rPr>
            <w:noProof/>
            <w:webHidden/>
          </w:rPr>
          <w:instrText xml:space="preserve"> PAGEREF _Toc155368054 \h </w:instrText>
        </w:r>
        <w:r w:rsidR="00F0698A">
          <w:rPr>
            <w:noProof/>
            <w:webHidden/>
          </w:rPr>
        </w:r>
        <w:r w:rsidR="00F0698A">
          <w:rPr>
            <w:noProof/>
            <w:webHidden/>
          </w:rPr>
          <w:fldChar w:fldCharType="separate"/>
        </w:r>
        <w:r w:rsidR="00F0698A">
          <w:rPr>
            <w:noProof/>
            <w:webHidden/>
          </w:rPr>
          <w:t>5</w:t>
        </w:r>
        <w:r w:rsidR="00F0698A">
          <w:rPr>
            <w:noProof/>
            <w:webHidden/>
          </w:rPr>
          <w:fldChar w:fldCharType="end"/>
        </w:r>
      </w:hyperlink>
    </w:p>
    <w:p w14:paraId="2A543551" w14:textId="19AA1A51"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55" w:history="1">
        <w:r w:rsidR="00F0698A" w:rsidRPr="00A80B6E">
          <w:rPr>
            <w:rStyle w:val="Hyperlink"/>
            <w:noProof/>
          </w:rPr>
          <w:t>Champ d’Application</w:t>
        </w:r>
        <w:r w:rsidR="00F0698A">
          <w:rPr>
            <w:noProof/>
            <w:webHidden/>
          </w:rPr>
          <w:tab/>
        </w:r>
        <w:r w:rsidR="00F0698A">
          <w:rPr>
            <w:noProof/>
            <w:webHidden/>
          </w:rPr>
          <w:fldChar w:fldCharType="begin"/>
        </w:r>
        <w:r w:rsidR="00F0698A">
          <w:rPr>
            <w:noProof/>
            <w:webHidden/>
          </w:rPr>
          <w:instrText xml:space="preserve"> PAGEREF _Toc155368055 \h </w:instrText>
        </w:r>
        <w:r w:rsidR="00F0698A">
          <w:rPr>
            <w:noProof/>
            <w:webHidden/>
          </w:rPr>
        </w:r>
        <w:r w:rsidR="00F0698A">
          <w:rPr>
            <w:noProof/>
            <w:webHidden/>
          </w:rPr>
          <w:fldChar w:fldCharType="separate"/>
        </w:r>
        <w:r w:rsidR="00F0698A">
          <w:rPr>
            <w:noProof/>
            <w:webHidden/>
          </w:rPr>
          <w:t>5</w:t>
        </w:r>
        <w:r w:rsidR="00F0698A">
          <w:rPr>
            <w:noProof/>
            <w:webHidden/>
          </w:rPr>
          <w:fldChar w:fldCharType="end"/>
        </w:r>
      </w:hyperlink>
    </w:p>
    <w:p w14:paraId="7B8E1DE4" w14:textId="738D4172"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56" w:history="1">
        <w:r w:rsidR="00F0698A" w:rsidRPr="00A80B6E">
          <w:rPr>
            <w:rStyle w:val="Hyperlink"/>
            <w:noProof/>
          </w:rPr>
          <w:t>Nature du Traitement des Données ; Propriété</w:t>
        </w:r>
        <w:r w:rsidR="00F0698A">
          <w:rPr>
            <w:noProof/>
            <w:webHidden/>
          </w:rPr>
          <w:tab/>
        </w:r>
        <w:r w:rsidR="00F0698A">
          <w:rPr>
            <w:noProof/>
            <w:webHidden/>
          </w:rPr>
          <w:fldChar w:fldCharType="begin"/>
        </w:r>
        <w:r w:rsidR="00F0698A">
          <w:rPr>
            <w:noProof/>
            <w:webHidden/>
          </w:rPr>
          <w:instrText xml:space="preserve"> PAGEREF _Toc155368056 \h </w:instrText>
        </w:r>
        <w:r w:rsidR="00F0698A">
          <w:rPr>
            <w:noProof/>
            <w:webHidden/>
          </w:rPr>
        </w:r>
        <w:r w:rsidR="00F0698A">
          <w:rPr>
            <w:noProof/>
            <w:webHidden/>
          </w:rPr>
          <w:fldChar w:fldCharType="separate"/>
        </w:r>
        <w:r w:rsidR="00F0698A">
          <w:rPr>
            <w:noProof/>
            <w:webHidden/>
          </w:rPr>
          <w:t>5</w:t>
        </w:r>
        <w:r w:rsidR="00F0698A">
          <w:rPr>
            <w:noProof/>
            <w:webHidden/>
          </w:rPr>
          <w:fldChar w:fldCharType="end"/>
        </w:r>
      </w:hyperlink>
    </w:p>
    <w:p w14:paraId="161DC03F" w14:textId="1F19D0C6"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57" w:history="1">
        <w:r w:rsidR="00F0698A" w:rsidRPr="00A80B6E">
          <w:rPr>
            <w:rStyle w:val="Hyperlink"/>
            <w:noProof/>
          </w:rPr>
          <w:t>Divulgation des Données Traitées</w:t>
        </w:r>
        <w:r w:rsidR="00F0698A">
          <w:rPr>
            <w:noProof/>
            <w:webHidden/>
          </w:rPr>
          <w:tab/>
        </w:r>
        <w:r w:rsidR="00F0698A">
          <w:rPr>
            <w:noProof/>
            <w:webHidden/>
          </w:rPr>
          <w:fldChar w:fldCharType="begin"/>
        </w:r>
        <w:r w:rsidR="00F0698A">
          <w:rPr>
            <w:noProof/>
            <w:webHidden/>
          </w:rPr>
          <w:instrText xml:space="preserve"> PAGEREF _Toc155368057 \h </w:instrText>
        </w:r>
        <w:r w:rsidR="00F0698A">
          <w:rPr>
            <w:noProof/>
            <w:webHidden/>
          </w:rPr>
        </w:r>
        <w:r w:rsidR="00F0698A">
          <w:rPr>
            <w:noProof/>
            <w:webHidden/>
          </w:rPr>
          <w:fldChar w:fldCharType="separate"/>
        </w:r>
        <w:r w:rsidR="00F0698A">
          <w:rPr>
            <w:noProof/>
            <w:webHidden/>
          </w:rPr>
          <w:t>6</w:t>
        </w:r>
        <w:r w:rsidR="00F0698A">
          <w:rPr>
            <w:noProof/>
            <w:webHidden/>
          </w:rPr>
          <w:fldChar w:fldCharType="end"/>
        </w:r>
      </w:hyperlink>
    </w:p>
    <w:p w14:paraId="0E64F3A7" w14:textId="54A6F05B"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58" w:history="1">
        <w:r w:rsidR="00F0698A" w:rsidRPr="00A80B6E">
          <w:rPr>
            <w:rStyle w:val="Hyperlink"/>
            <w:noProof/>
          </w:rPr>
          <w:t>Traitement des Données à Caractère Personnel ; RGPD</w:t>
        </w:r>
        <w:r w:rsidR="00F0698A">
          <w:rPr>
            <w:noProof/>
            <w:webHidden/>
          </w:rPr>
          <w:tab/>
        </w:r>
        <w:r w:rsidR="00F0698A">
          <w:rPr>
            <w:noProof/>
            <w:webHidden/>
          </w:rPr>
          <w:fldChar w:fldCharType="begin"/>
        </w:r>
        <w:r w:rsidR="00F0698A">
          <w:rPr>
            <w:noProof/>
            <w:webHidden/>
          </w:rPr>
          <w:instrText xml:space="preserve"> PAGEREF _Toc155368058 \h </w:instrText>
        </w:r>
        <w:r w:rsidR="00F0698A">
          <w:rPr>
            <w:noProof/>
            <w:webHidden/>
          </w:rPr>
        </w:r>
        <w:r w:rsidR="00F0698A">
          <w:rPr>
            <w:noProof/>
            <w:webHidden/>
          </w:rPr>
          <w:fldChar w:fldCharType="separate"/>
        </w:r>
        <w:r w:rsidR="00F0698A">
          <w:rPr>
            <w:noProof/>
            <w:webHidden/>
          </w:rPr>
          <w:t>7</w:t>
        </w:r>
        <w:r w:rsidR="00F0698A">
          <w:rPr>
            <w:noProof/>
            <w:webHidden/>
          </w:rPr>
          <w:fldChar w:fldCharType="end"/>
        </w:r>
      </w:hyperlink>
    </w:p>
    <w:p w14:paraId="51E3FB13" w14:textId="0AF33E5F"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59" w:history="1">
        <w:r w:rsidR="00F0698A" w:rsidRPr="00A80B6E">
          <w:rPr>
            <w:rStyle w:val="Hyperlink"/>
            <w:noProof/>
          </w:rPr>
          <w:t>Sécurité des Données</w:t>
        </w:r>
        <w:r w:rsidR="00F0698A">
          <w:rPr>
            <w:noProof/>
            <w:webHidden/>
          </w:rPr>
          <w:tab/>
        </w:r>
        <w:r w:rsidR="00F0698A">
          <w:rPr>
            <w:noProof/>
            <w:webHidden/>
          </w:rPr>
          <w:fldChar w:fldCharType="begin"/>
        </w:r>
        <w:r w:rsidR="00F0698A">
          <w:rPr>
            <w:noProof/>
            <w:webHidden/>
          </w:rPr>
          <w:instrText xml:space="preserve"> PAGEREF _Toc155368059 \h </w:instrText>
        </w:r>
        <w:r w:rsidR="00F0698A">
          <w:rPr>
            <w:noProof/>
            <w:webHidden/>
          </w:rPr>
        </w:r>
        <w:r w:rsidR="00F0698A">
          <w:rPr>
            <w:noProof/>
            <w:webHidden/>
          </w:rPr>
          <w:fldChar w:fldCharType="separate"/>
        </w:r>
        <w:r w:rsidR="00F0698A">
          <w:rPr>
            <w:noProof/>
            <w:webHidden/>
          </w:rPr>
          <w:t>8</w:t>
        </w:r>
        <w:r w:rsidR="00F0698A">
          <w:rPr>
            <w:noProof/>
            <w:webHidden/>
          </w:rPr>
          <w:fldChar w:fldCharType="end"/>
        </w:r>
      </w:hyperlink>
    </w:p>
    <w:p w14:paraId="3223E497" w14:textId="1E3A8B00"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60" w:history="1">
        <w:r w:rsidR="00F0698A" w:rsidRPr="00A80B6E">
          <w:rPr>
            <w:rStyle w:val="Hyperlink"/>
            <w:noProof/>
          </w:rPr>
          <w:t>Notification des Incidents de Sécurité</w:t>
        </w:r>
        <w:r w:rsidR="00F0698A">
          <w:rPr>
            <w:noProof/>
            <w:webHidden/>
          </w:rPr>
          <w:tab/>
        </w:r>
        <w:r w:rsidR="00F0698A">
          <w:rPr>
            <w:noProof/>
            <w:webHidden/>
          </w:rPr>
          <w:fldChar w:fldCharType="begin"/>
        </w:r>
        <w:r w:rsidR="00F0698A">
          <w:rPr>
            <w:noProof/>
            <w:webHidden/>
          </w:rPr>
          <w:instrText xml:space="preserve"> PAGEREF _Toc155368060 \h </w:instrText>
        </w:r>
        <w:r w:rsidR="00F0698A">
          <w:rPr>
            <w:noProof/>
            <w:webHidden/>
          </w:rPr>
        </w:r>
        <w:r w:rsidR="00F0698A">
          <w:rPr>
            <w:noProof/>
            <w:webHidden/>
          </w:rPr>
          <w:fldChar w:fldCharType="separate"/>
        </w:r>
        <w:r w:rsidR="00F0698A">
          <w:rPr>
            <w:noProof/>
            <w:webHidden/>
          </w:rPr>
          <w:t>9</w:t>
        </w:r>
        <w:r w:rsidR="00F0698A">
          <w:rPr>
            <w:noProof/>
            <w:webHidden/>
          </w:rPr>
          <w:fldChar w:fldCharType="end"/>
        </w:r>
      </w:hyperlink>
    </w:p>
    <w:p w14:paraId="260542C8" w14:textId="50AF8B0D"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61" w:history="1">
        <w:r w:rsidR="00F0698A" w:rsidRPr="00A80B6E">
          <w:rPr>
            <w:rStyle w:val="Hyperlink"/>
            <w:noProof/>
          </w:rPr>
          <w:t>Transferts et Emplacement des Données</w:t>
        </w:r>
        <w:r w:rsidR="00F0698A">
          <w:rPr>
            <w:noProof/>
            <w:webHidden/>
          </w:rPr>
          <w:tab/>
        </w:r>
        <w:r w:rsidR="00F0698A">
          <w:rPr>
            <w:noProof/>
            <w:webHidden/>
          </w:rPr>
          <w:fldChar w:fldCharType="begin"/>
        </w:r>
        <w:r w:rsidR="00F0698A">
          <w:rPr>
            <w:noProof/>
            <w:webHidden/>
          </w:rPr>
          <w:instrText xml:space="preserve"> PAGEREF _Toc155368061 \h </w:instrText>
        </w:r>
        <w:r w:rsidR="00F0698A">
          <w:rPr>
            <w:noProof/>
            <w:webHidden/>
          </w:rPr>
        </w:r>
        <w:r w:rsidR="00F0698A">
          <w:rPr>
            <w:noProof/>
            <w:webHidden/>
          </w:rPr>
          <w:fldChar w:fldCharType="separate"/>
        </w:r>
        <w:r w:rsidR="00F0698A">
          <w:rPr>
            <w:noProof/>
            <w:webHidden/>
          </w:rPr>
          <w:t>10</w:t>
        </w:r>
        <w:r w:rsidR="00F0698A">
          <w:rPr>
            <w:noProof/>
            <w:webHidden/>
          </w:rPr>
          <w:fldChar w:fldCharType="end"/>
        </w:r>
      </w:hyperlink>
    </w:p>
    <w:p w14:paraId="32DFC8E6" w14:textId="262F99A8"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62" w:history="1">
        <w:r w:rsidR="00F0698A" w:rsidRPr="00A80B6E">
          <w:rPr>
            <w:rStyle w:val="Hyperlink"/>
            <w:noProof/>
          </w:rPr>
          <w:t>Conservation et Suppression des Données</w:t>
        </w:r>
        <w:r w:rsidR="00F0698A">
          <w:rPr>
            <w:noProof/>
            <w:webHidden/>
          </w:rPr>
          <w:tab/>
        </w:r>
        <w:r w:rsidR="00F0698A">
          <w:rPr>
            <w:noProof/>
            <w:webHidden/>
          </w:rPr>
          <w:fldChar w:fldCharType="begin"/>
        </w:r>
        <w:r w:rsidR="00F0698A">
          <w:rPr>
            <w:noProof/>
            <w:webHidden/>
          </w:rPr>
          <w:instrText xml:space="preserve"> PAGEREF _Toc155368062 \h </w:instrText>
        </w:r>
        <w:r w:rsidR="00F0698A">
          <w:rPr>
            <w:noProof/>
            <w:webHidden/>
          </w:rPr>
        </w:r>
        <w:r w:rsidR="00F0698A">
          <w:rPr>
            <w:noProof/>
            <w:webHidden/>
          </w:rPr>
          <w:fldChar w:fldCharType="separate"/>
        </w:r>
        <w:r w:rsidR="00F0698A">
          <w:rPr>
            <w:noProof/>
            <w:webHidden/>
          </w:rPr>
          <w:t>10</w:t>
        </w:r>
        <w:r w:rsidR="00F0698A">
          <w:rPr>
            <w:noProof/>
            <w:webHidden/>
          </w:rPr>
          <w:fldChar w:fldCharType="end"/>
        </w:r>
      </w:hyperlink>
    </w:p>
    <w:p w14:paraId="4E2AFC04" w14:textId="17398083"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63" w:history="1">
        <w:r w:rsidR="00F0698A" w:rsidRPr="00A80B6E">
          <w:rPr>
            <w:rStyle w:val="Hyperlink"/>
            <w:noProof/>
          </w:rPr>
          <w:t>Engagement de Confidentialité du Sous-Traitant</w:t>
        </w:r>
        <w:r w:rsidR="00F0698A">
          <w:rPr>
            <w:noProof/>
            <w:webHidden/>
          </w:rPr>
          <w:tab/>
        </w:r>
        <w:r w:rsidR="00F0698A">
          <w:rPr>
            <w:noProof/>
            <w:webHidden/>
          </w:rPr>
          <w:fldChar w:fldCharType="begin"/>
        </w:r>
        <w:r w:rsidR="00F0698A">
          <w:rPr>
            <w:noProof/>
            <w:webHidden/>
          </w:rPr>
          <w:instrText xml:space="preserve"> PAGEREF _Toc155368063 \h </w:instrText>
        </w:r>
        <w:r w:rsidR="00F0698A">
          <w:rPr>
            <w:noProof/>
            <w:webHidden/>
          </w:rPr>
        </w:r>
        <w:r w:rsidR="00F0698A">
          <w:rPr>
            <w:noProof/>
            <w:webHidden/>
          </w:rPr>
          <w:fldChar w:fldCharType="separate"/>
        </w:r>
        <w:r w:rsidR="00F0698A">
          <w:rPr>
            <w:noProof/>
            <w:webHidden/>
          </w:rPr>
          <w:t>11</w:t>
        </w:r>
        <w:r w:rsidR="00F0698A">
          <w:rPr>
            <w:noProof/>
            <w:webHidden/>
          </w:rPr>
          <w:fldChar w:fldCharType="end"/>
        </w:r>
      </w:hyperlink>
    </w:p>
    <w:p w14:paraId="621304D6" w14:textId="3124B7EC"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64" w:history="1">
        <w:r w:rsidR="00F0698A" w:rsidRPr="00A80B6E">
          <w:rPr>
            <w:rStyle w:val="Hyperlink"/>
            <w:noProof/>
          </w:rPr>
          <w:t>Notifications et Contrôles sur le Recours à des Sous-traitants Ultérieurs</w:t>
        </w:r>
        <w:r w:rsidR="00F0698A">
          <w:rPr>
            <w:noProof/>
            <w:webHidden/>
          </w:rPr>
          <w:tab/>
        </w:r>
        <w:r w:rsidR="00F0698A">
          <w:rPr>
            <w:noProof/>
            <w:webHidden/>
          </w:rPr>
          <w:fldChar w:fldCharType="begin"/>
        </w:r>
        <w:r w:rsidR="00F0698A">
          <w:rPr>
            <w:noProof/>
            <w:webHidden/>
          </w:rPr>
          <w:instrText xml:space="preserve"> PAGEREF _Toc155368064 \h </w:instrText>
        </w:r>
        <w:r w:rsidR="00F0698A">
          <w:rPr>
            <w:noProof/>
            <w:webHidden/>
          </w:rPr>
        </w:r>
        <w:r w:rsidR="00F0698A">
          <w:rPr>
            <w:noProof/>
            <w:webHidden/>
          </w:rPr>
          <w:fldChar w:fldCharType="separate"/>
        </w:r>
        <w:r w:rsidR="00F0698A">
          <w:rPr>
            <w:noProof/>
            <w:webHidden/>
          </w:rPr>
          <w:t>11</w:t>
        </w:r>
        <w:r w:rsidR="00F0698A">
          <w:rPr>
            <w:noProof/>
            <w:webHidden/>
          </w:rPr>
          <w:fldChar w:fldCharType="end"/>
        </w:r>
      </w:hyperlink>
    </w:p>
    <w:p w14:paraId="0EAD685A" w14:textId="2AD3E093"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65" w:history="1">
        <w:r w:rsidR="00F0698A" w:rsidRPr="00A80B6E">
          <w:rPr>
            <w:rStyle w:val="Hyperlink"/>
            <w:noProof/>
          </w:rPr>
          <w:t>Établissements d’Enseignement</w:t>
        </w:r>
        <w:r w:rsidR="00F0698A">
          <w:rPr>
            <w:noProof/>
            <w:webHidden/>
          </w:rPr>
          <w:tab/>
        </w:r>
        <w:r w:rsidR="00F0698A">
          <w:rPr>
            <w:noProof/>
            <w:webHidden/>
          </w:rPr>
          <w:fldChar w:fldCharType="begin"/>
        </w:r>
        <w:r w:rsidR="00F0698A">
          <w:rPr>
            <w:noProof/>
            <w:webHidden/>
          </w:rPr>
          <w:instrText xml:space="preserve"> PAGEREF _Toc155368065 \h </w:instrText>
        </w:r>
        <w:r w:rsidR="00F0698A">
          <w:rPr>
            <w:noProof/>
            <w:webHidden/>
          </w:rPr>
        </w:r>
        <w:r w:rsidR="00F0698A">
          <w:rPr>
            <w:noProof/>
            <w:webHidden/>
          </w:rPr>
          <w:fldChar w:fldCharType="separate"/>
        </w:r>
        <w:r w:rsidR="00F0698A">
          <w:rPr>
            <w:noProof/>
            <w:webHidden/>
          </w:rPr>
          <w:t>11</w:t>
        </w:r>
        <w:r w:rsidR="00F0698A">
          <w:rPr>
            <w:noProof/>
            <w:webHidden/>
          </w:rPr>
          <w:fldChar w:fldCharType="end"/>
        </w:r>
      </w:hyperlink>
    </w:p>
    <w:p w14:paraId="2D88F9AC" w14:textId="430363E7"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66" w:history="1">
        <w:r w:rsidR="00F0698A" w:rsidRPr="00A80B6E">
          <w:rPr>
            <w:rStyle w:val="Hyperlink"/>
            <w:noProof/>
          </w:rPr>
          <w:t>Contrat Client CJIS</w:t>
        </w:r>
        <w:r w:rsidR="00F0698A">
          <w:rPr>
            <w:noProof/>
            <w:webHidden/>
          </w:rPr>
          <w:tab/>
        </w:r>
        <w:r w:rsidR="00F0698A">
          <w:rPr>
            <w:noProof/>
            <w:webHidden/>
          </w:rPr>
          <w:fldChar w:fldCharType="begin"/>
        </w:r>
        <w:r w:rsidR="00F0698A">
          <w:rPr>
            <w:noProof/>
            <w:webHidden/>
          </w:rPr>
          <w:instrText xml:space="preserve"> PAGEREF _Toc155368066 \h </w:instrText>
        </w:r>
        <w:r w:rsidR="00F0698A">
          <w:rPr>
            <w:noProof/>
            <w:webHidden/>
          </w:rPr>
        </w:r>
        <w:r w:rsidR="00F0698A">
          <w:rPr>
            <w:noProof/>
            <w:webHidden/>
          </w:rPr>
          <w:fldChar w:fldCharType="separate"/>
        </w:r>
        <w:r w:rsidR="00F0698A">
          <w:rPr>
            <w:noProof/>
            <w:webHidden/>
          </w:rPr>
          <w:t>12</w:t>
        </w:r>
        <w:r w:rsidR="00F0698A">
          <w:rPr>
            <w:noProof/>
            <w:webHidden/>
          </w:rPr>
          <w:fldChar w:fldCharType="end"/>
        </w:r>
      </w:hyperlink>
    </w:p>
    <w:p w14:paraId="7ADEFF11" w14:textId="630F2D16"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67" w:history="1">
        <w:r w:rsidR="00F0698A" w:rsidRPr="00A80B6E">
          <w:rPr>
            <w:rStyle w:val="Hyperlink"/>
            <w:noProof/>
          </w:rPr>
          <w:t>HIPAA Business Associate</w:t>
        </w:r>
        <w:r w:rsidR="00F0698A">
          <w:rPr>
            <w:noProof/>
            <w:webHidden/>
          </w:rPr>
          <w:tab/>
        </w:r>
        <w:r w:rsidR="00F0698A">
          <w:rPr>
            <w:noProof/>
            <w:webHidden/>
          </w:rPr>
          <w:fldChar w:fldCharType="begin"/>
        </w:r>
        <w:r w:rsidR="00F0698A">
          <w:rPr>
            <w:noProof/>
            <w:webHidden/>
          </w:rPr>
          <w:instrText xml:space="preserve"> PAGEREF _Toc155368067 \h </w:instrText>
        </w:r>
        <w:r w:rsidR="00F0698A">
          <w:rPr>
            <w:noProof/>
            <w:webHidden/>
          </w:rPr>
        </w:r>
        <w:r w:rsidR="00F0698A">
          <w:rPr>
            <w:noProof/>
            <w:webHidden/>
          </w:rPr>
          <w:fldChar w:fldCharType="separate"/>
        </w:r>
        <w:r w:rsidR="00F0698A">
          <w:rPr>
            <w:noProof/>
            <w:webHidden/>
          </w:rPr>
          <w:t>12</w:t>
        </w:r>
        <w:r w:rsidR="00F0698A">
          <w:rPr>
            <w:noProof/>
            <w:webHidden/>
          </w:rPr>
          <w:fldChar w:fldCharType="end"/>
        </w:r>
      </w:hyperlink>
    </w:p>
    <w:p w14:paraId="57EC293C" w14:textId="161BDBA8"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68" w:history="1">
        <w:r w:rsidR="00F0698A" w:rsidRPr="00A80B6E">
          <w:rPr>
            <w:rStyle w:val="Hyperlink"/>
            <w:noProof/>
          </w:rPr>
          <w:t>Données de télécommunication</w:t>
        </w:r>
        <w:r w:rsidR="00F0698A">
          <w:rPr>
            <w:noProof/>
            <w:webHidden/>
          </w:rPr>
          <w:tab/>
        </w:r>
        <w:r w:rsidR="00F0698A">
          <w:rPr>
            <w:noProof/>
            <w:webHidden/>
          </w:rPr>
          <w:fldChar w:fldCharType="begin"/>
        </w:r>
        <w:r w:rsidR="00F0698A">
          <w:rPr>
            <w:noProof/>
            <w:webHidden/>
          </w:rPr>
          <w:instrText xml:space="preserve"> PAGEREF _Toc155368068 \h </w:instrText>
        </w:r>
        <w:r w:rsidR="00F0698A">
          <w:rPr>
            <w:noProof/>
            <w:webHidden/>
          </w:rPr>
        </w:r>
        <w:r w:rsidR="00F0698A">
          <w:rPr>
            <w:noProof/>
            <w:webHidden/>
          </w:rPr>
          <w:fldChar w:fldCharType="separate"/>
        </w:r>
        <w:r w:rsidR="00F0698A">
          <w:rPr>
            <w:noProof/>
            <w:webHidden/>
          </w:rPr>
          <w:t>12</w:t>
        </w:r>
        <w:r w:rsidR="00F0698A">
          <w:rPr>
            <w:noProof/>
            <w:webHidden/>
          </w:rPr>
          <w:fldChar w:fldCharType="end"/>
        </w:r>
      </w:hyperlink>
    </w:p>
    <w:p w14:paraId="19F6B898" w14:textId="2B5BE0B4"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69" w:history="1">
        <w:r w:rsidR="00F0698A" w:rsidRPr="00A80B6E">
          <w:rPr>
            <w:rStyle w:val="Hyperlink"/>
            <w:noProof/>
          </w:rPr>
          <w:t>Loi sur la Protection du Consommateur (California Consumer Privacy Act, CCPA)</w:t>
        </w:r>
        <w:r w:rsidR="00F0698A">
          <w:rPr>
            <w:noProof/>
            <w:webHidden/>
          </w:rPr>
          <w:tab/>
        </w:r>
        <w:r w:rsidR="00F0698A">
          <w:rPr>
            <w:noProof/>
            <w:webHidden/>
          </w:rPr>
          <w:fldChar w:fldCharType="begin"/>
        </w:r>
        <w:r w:rsidR="00F0698A">
          <w:rPr>
            <w:noProof/>
            <w:webHidden/>
          </w:rPr>
          <w:instrText xml:space="preserve"> PAGEREF _Toc155368069 \h </w:instrText>
        </w:r>
        <w:r w:rsidR="00F0698A">
          <w:rPr>
            <w:noProof/>
            <w:webHidden/>
          </w:rPr>
        </w:r>
        <w:r w:rsidR="00F0698A">
          <w:rPr>
            <w:noProof/>
            <w:webHidden/>
          </w:rPr>
          <w:fldChar w:fldCharType="separate"/>
        </w:r>
        <w:r w:rsidR="00F0698A">
          <w:rPr>
            <w:noProof/>
            <w:webHidden/>
          </w:rPr>
          <w:t>12</w:t>
        </w:r>
        <w:r w:rsidR="00F0698A">
          <w:rPr>
            <w:noProof/>
            <w:webHidden/>
          </w:rPr>
          <w:fldChar w:fldCharType="end"/>
        </w:r>
      </w:hyperlink>
    </w:p>
    <w:p w14:paraId="291451DF" w14:textId="429EA7F7"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70" w:history="1">
        <w:r w:rsidR="00F0698A" w:rsidRPr="00A80B6E">
          <w:rPr>
            <w:rStyle w:val="Hyperlink"/>
            <w:noProof/>
          </w:rPr>
          <w:t>Données Biométriques</w:t>
        </w:r>
        <w:r w:rsidR="00F0698A">
          <w:rPr>
            <w:noProof/>
            <w:webHidden/>
          </w:rPr>
          <w:tab/>
        </w:r>
        <w:r w:rsidR="00F0698A">
          <w:rPr>
            <w:noProof/>
            <w:webHidden/>
          </w:rPr>
          <w:fldChar w:fldCharType="begin"/>
        </w:r>
        <w:r w:rsidR="00F0698A">
          <w:rPr>
            <w:noProof/>
            <w:webHidden/>
          </w:rPr>
          <w:instrText xml:space="preserve"> PAGEREF _Toc155368070 \h </w:instrText>
        </w:r>
        <w:r w:rsidR="00F0698A">
          <w:rPr>
            <w:noProof/>
            <w:webHidden/>
          </w:rPr>
        </w:r>
        <w:r w:rsidR="00F0698A">
          <w:rPr>
            <w:noProof/>
            <w:webHidden/>
          </w:rPr>
          <w:fldChar w:fldCharType="separate"/>
        </w:r>
        <w:r w:rsidR="00F0698A">
          <w:rPr>
            <w:noProof/>
            <w:webHidden/>
          </w:rPr>
          <w:t>12</w:t>
        </w:r>
        <w:r w:rsidR="00F0698A">
          <w:rPr>
            <w:noProof/>
            <w:webHidden/>
          </w:rPr>
          <w:fldChar w:fldCharType="end"/>
        </w:r>
      </w:hyperlink>
    </w:p>
    <w:p w14:paraId="0B95A9C3" w14:textId="0348E1CF"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71" w:history="1">
        <w:r w:rsidR="00F0698A" w:rsidRPr="00A80B6E">
          <w:rPr>
            <w:rStyle w:val="Hyperlink"/>
            <w:noProof/>
          </w:rPr>
          <w:t>Services Professionnels Supplémentaires</w:t>
        </w:r>
        <w:r w:rsidR="00F0698A">
          <w:rPr>
            <w:noProof/>
            <w:webHidden/>
          </w:rPr>
          <w:tab/>
        </w:r>
        <w:r w:rsidR="00F0698A">
          <w:rPr>
            <w:noProof/>
            <w:webHidden/>
          </w:rPr>
          <w:fldChar w:fldCharType="begin"/>
        </w:r>
        <w:r w:rsidR="00F0698A">
          <w:rPr>
            <w:noProof/>
            <w:webHidden/>
          </w:rPr>
          <w:instrText xml:space="preserve"> PAGEREF _Toc155368071 \h </w:instrText>
        </w:r>
        <w:r w:rsidR="00F0698A">
          <w:rPr>
            <w:noProof/>
            <w:webHidden/>
          </w:rPr>
        </w:r>
        <w:r w:rsidR="00F0698A">
          <w:rPr>
            <w:noProof/>
            <w:webHidden/>
          </w:rPr>
          <w:fldChar w:fldCharType="separate"/>
        </w:r>
        <w:r w:rsidR="00F0698A">
          <w:rPr>
            <w:noProof/>
            <w:webHidden/>
          </w:rPr>
          <w:t>12</w:t>
        </w:r>
        <w:r w:rsidR="00F0698A">
          <w:rPr>
            <w:noProof/>
            <w:webHidden/>
          </w:rPr>
          <w:fldChar w:fldCharType="end"/>
        </w:r>
      </w:hyperlink>
    </w:p>
    <w:p w14:paraId="079E57D7" w14:textId="10443624" w:rsidR="00F0698A" w:rsidRDefault="00791A1E">
      <w:pPr>
        <w:pStyle w:val="TOC5"/>
        <w:tabs>
          <w:tab w:val="right" w:leader="dot" w:pos="5030"/>
        </w:tabs>
        <w:rPr>
          <w:rFonts w:eastAsiaTheme="minorEastAsia"/>
          <w:noProof/>
          <w:kern w:val="2"/>
          <w:sz w:val="24"/>
          <w:szCs w:val="24"/>
          <w:lang w:val="en-US" w:eastAsia="en-US" w:bidi="ar-SA"/>
          <w14:ligatures w14:val="standardContextual"/>
        </w:rPr>
      </w:pPr>
      <w:hyperlink w:anchor="_Toc155368072" w:history="1">
        <w:r w:rsidR="00F0698A" w:rsidRPr="00A80B6E">
          <w:rPr>
            <w:rStyle w:val="Hyperlink"/>
            <w:noProof/>
          </w:rPr>
          <w:t>Comment contacter Microsoft</w:t>
        </w:r>
        <w:r w:rsidR="00F0698A">
          <w:rPr>
            <w:noProof/>
            <w:webHidden/>
          </w:rPr>
          <w:tab/>
        </w:r>
        <w:r w:rsidR="00F0698A">
          <w:rPr>
            <w:noProof/>
            <w:webHidden/>
          </w:rPr>
          <w:fldChar w:fldCharType="begin"/>
        </w:r>
        <w:r w:rsidR="00F0698A">
          <w:rPr>
            <w:noProof/>
            <w:webHidden/>
          </w:rPr>
          <w:instrText xml:space="preserve"> PAGEREF _Toc155368072 \h </w:instrText>
        </w:r>
        <w:r w:rsidR="00F0698A">
          <w:rPr>
            <w:noProof/>
            <w:webHidden/>
          </w:rPr>
        </w:r>
        <w:r w:rsidR="00F0698A">
          <w:rPr>
            <w:noProof/>
            <w:webHidden/>
          </w:rPr>
          <w:fldChar w:fldCharType="separate"/>
        </w:r>
        <w:r w:rsidR="00F0698A">
          <w:rPr>
            <w:noProof/>
            <w:webHidden/>
          </w:rPr>
          <w:t>13</w:t>
        </w:r>
        <w:r w:rsidR="00F0698A">
          <w:rPr>
            <w:noProof/>
            <w:webHidden/>
          </w:rPr>
          <w:fldChar w:fldCharType="end"/>
        </w:r>
      </w:hyperlink>
    </w:p>
    <w:p w14:paraId="609C76D8" w14:textId="6DA12CBD" w:rsidR="00F0698A" w:rsidRDefault="00791A1E">
      <w:pPr>
        <w:pStyle w:val="TOC1"/>
        <w:rPr>
          <w:rFonts w:eastAsiaTheme="minorEastAsia"/>
          <w:b w:val="0"/>
          <w:caps w:val="0"/>
          <w:noProof/>
          <w:kern w:val="2"/>
          <w:sz w:val="24"/>
          <w:szCs w:val="24"/>
          <w:lang w:val="en-US" w:eastAsia="en-US" w:bidi="ar-SA"/>
          <w14:ligatures w14:val="standardContextual"/>
        </w:rPr>
      </w:pPr>
      <w:hyperlink w:anchor="_Toc155368073" w:history="1">
        <w:r w:rsidR="00F0698A" w:rsidRPr="00A80B6E">
          <w:rPr>
            <w:rStyle w:val="Hyperlink"/>
            <w:noProof/>
          </w:rPr>
          <w:t>Annexe A – Mesures de Sécurité</w:t>
        </w:r>
        <w:r w:rsidR="00F0698A">
          <w:rPr>
            <w:noProof/>
            <w:webHidden/>
          </w:rPr>
          <w:tab/>
        </w:r>
        <w:r w:rsidR="00F0698A">
          <w:rPr>
            <w:noProof/>
            <w:webHidden/>
          </w:rPr>
          <w:fldChar w:fldCharType="begin"/>
        </w:r>
        <w:r w:rsidR="00F0698A">
          <w:rPr>
            <w:noProof/>
            <w:webHidden/>
          </w:rPr>
          <w:instrText xml:space="preserve"> PAGEREF _Toc155368073 \h </w:instrText>
        </w:r>
        <w:r w:rsidR="00F0698A">
          <w:rPr>
            <w:noProof/>
            <w:webHidden/>
          </w:rPr>
        </w:r>
        <w:r w:rsidR="00F0698A">
          <w:rPr>
            <w:noProof/>
            <w:webHidden/>
          </w:rPr>
          <w:fldChar w:fldCharType="separate"/>
        </w:r>
        <w:r w:rsidR="00F0698A">
          <w:rPr>
            <w:noProof/>
            <w:webHidden/>
          </w:rPr>
          <w:t>14</w:t>
        </w:r>
        <w:r w:rsidR="00F0698A">
          <w:rPr>
            <w:noProof/>
            <w:webHidden/>
          </w:rPr>
          <w:fldChar w:fldCharType="end"/>
        </w:r>
      </w:hyperlink>
    </w:p>
    <w:p w14:paraId="6D882EF5" w14:textId="3637CA35" w:rsidR="00F0698A" w:rsidRDefault="00791A1E">
      <w:pPr>
        <w:pStyle w:val="TOC1"/>
        <w:rPr>
          <w:rFonts w:eastAsiaTheme="minorEastAsia"/>
          <w:b w:val="0"/>
          <w:caps w:val="0"/>
          <w:noProof/>
          <w:kern w:val="2"/>
          <w:sz w:val="24"/>
          <w:szCs w:val="24"/>
          <w:lang w:val="en-US" w:eastAsia="en-US" w:bidi="ar-SA"/>
          <w14:ligatures w14:val="standardContextual"/>
        </w:rPr>
      </w:pPr>
      <w:hyperlink w:anchor="_Toc155368074" w:history="1">
        <w:r w:rsidR="00F0698A" w:rsidRPr="00A80B6E">
          <w:rPr>
            <w:rStyle w:val="Hyperlink"/>
            <w:noProof/>
          </w:rPr>
          <w:t>Annexe B – Personnes Concernées et Catégories de Données à Caractère Personnel</w:t>
        </w:r>
        <w:r w:rsidR="00F0698A">
          <w:rPr>
            <w:noProof/>
            <w:webHidden/>
          </w:rPr>
          <w:tab/>
        </w:r>
        <w:r w:rsidR="00F0698A">
          <w:rPr>
            <w:noProof/>
            <w:webHidden/>
          </w:rPr>
          <w:fldChar w:fldCharType="begin"/>
        </w:r>
        <w:r w:rsidR="00F0698A">
          <w:rPr>
            <w:noProof/>
            <w:webHidden/>
          </w:rPr>
          <w:instrText xml:space="preserve"> PAGEREF _Toc155368074 \h </w:instrText>
        </w:r>
        <w:r w:rsidR="00F0698A">
          <w:rPr>
            <w:noProof/>
            <w:webHidden/>
          </w:rPr>
        </w:r>
        <w:r w:rsidR="00F0698A">
          <w:rPr>
            <w:noProof/>
            <w:webHidden/>
          </w:rPr>
          <w:fldChar w:fldCharType="separate"/>
        </w:r>
        <w:r w:rsidR="00F0698A">
          <w:rPr>
            <w:noProof/>
            <w:webHidden/>
          </w:rPr>
          <w:t>17</w:t>
        </w:r>
        <w:r w:rsidR="00F0698A">
          <w:rPr>
            <w:noProof/>
            <w:webHidden/>
          </w:rPr>
          <w:fldChar w:fldCharType="end"/>
        </w:r>
      </w:hyperlink>
    </w:p>
    <w:p w14:paraId="1C7E5BD3" w14:textId="45E94F99" w:rsidR="00F0698A" w:rsidRDefault="00791A1E">
      <w:pPr>
        <w:pStyle w:val="TOC1"/>
        <w:rPr>
          <w:rFonts w:eastAsiaTheme="minorEastAsia"/>
          <w:b w:val="0"/>
          <w:caps w:val="0"/>
          <w:noProof/>
          <w:kern w:val="2"/>
          <w:sz w:val="24"/>
          <w:szCs w:val="24"/>
          <w:lang w:val="en-US" w:eastAsia="en-US" w:bidi="ar-SA"/>
          <w14:ligatures w14:val="standardContextual"/>
        </w:rPr>
      </w:pPr>
      <w:hyperlink w:anchor="_Toc155368075" w:history="1">
        <w:r w:rsidR="00F0698A" w:rsidRPr="00A80B6E">
          <w:rPr>
            <w:rStyle w:val="Hyperlink"/>
            <w:noProof/>
          </w:rPr>
          <w:t>Annexe C – Addendum sur les Mesures Complémentaires</w:t>
        </w:r>
        <w:r w:rsidR="00F0698A">
          <w:rPr>
            <w:noProof/>
            <w:webHidden/>
          </w:rPr>
          <w:tab/>
        </w:r>
        <w:r w:rsidR="00F0698A">
          <w:rPr>
            <w:noProof/>
            <w:webHidden/>
          </w:rPr>
          <w:fldChar w:fldCharType="begin"/>
        </w:r>
        <w:r w:rsidR="00F0698A">
          <w:rPr>
            <w:noProof/>
            <w:webHidden/>
          </w:rPr>
          <w:instrText xml:space="preserve"> PAGEREF _Toc155368075 \h </w:instrText>
        </w:r>
        <w:r w:rsidR="00F0698A">
          <w:rPr>
            <w:noProof/>
            <w:webHidden/>
          </w:rPr>
        </w:r>
        <w:r w:rsidR="00F0698A">
          <w:rPr>
            <w:noProof/>
            <w:webHidden/>
          </w:rPr>
          <w:fldChar w:fldCharType="separate"/>
        </w:r>
        <w:r w:rsidR="00F0698A">
          <w:rPr>
            <w:noProof/>
            <w:webHidden/>
          </w:rPr>
          <w:t>19</w:t>
        </w:r>
        <w:r w:rsidR="00F0698A">
          <w:rPr>
            <w:noProof/>
            <w:webHidden/>
          </w:rPr>
          <w:fldChar w:fldCharType="end"/>
        </w:r>
      </w:hyperlink>
    </w:p>
    <w:p w14:paraId="36957A01" w14:textId="5A4B7D35" w:rsidR="00F0698A" w:rsidRDefault="00791A1E">
      <w:pPr>
        <w:pStyle w:val="TOC1"/>
        <w:rPr>
          <w:rFonts w:eastAsiaTheme="minorEastAsia"/>
          <w:b w:val="0"/>
          <w:caps w:val="0"/>
          <w:noProof/>
          <w:kern w:val="2"/>
          <w:sz w:val="24"/>
          <w:szCs w:val="24"/>
          <w:lang w:val="en-US" w:eastAsia="en-US" w:bidi="ar-SA"/>
          <w14:ligatures w14:val="standardContextual"/>
        </w:rPr>
      </w:pPr>
      <w:hyperlink w:anchor="_Toc155368076" w:history="1">
        <w:r w:rsidR="00F0698A" w:rsidRPr="00A80B6E">
          <w:rPr>
            <w:rStyle w:val="Hyperlink"/>
            <w:noProof/>
          </w:rPr>
          <w:t>Annexe 1 – Conditions du Règlement général sur la protection des données de l’Union européenne</w:t>
        </w:r>
        <w:r w:rsidR="00F0698A">
          <w:rPr>
            <w:noProof/>
            <w:webHidden/>
          </w:rPr>
          <w:tab/>
        </w:r>
        <w:r w:rsidR="00F0698A">
          <w:rPr>
            <w:noProof/>
            <w:webHidden/>
          </w:rPr>
          <w:fldChar w:fldCharType="begin"/>
        </w:r>
        <w:r w:rsidR="00F0698A">
          <w:rPr>
            <w:noProof/>
            <w:webHidden/>
          </w:rPr>
          <w:instrText xml:space="preserve"> PAGEREF _Toc155368076 \h </w:instrText>
        </w:r>
        <w:r w:rsidR="00F0698A">
          <w:rPr>
            <w:noProof/>
            <w:webHidden/>
          </w:rPr>
        </w:r>
        <w:r w:rsidR="00F0698A">
          <w:rPr>
            <w:noProof/>
            <w:webHidden/>
          </w:rPr>
          <w:fldChar w:fldCharType="separate"/>
        </w:r>
        <w:r w:rsidR="00F0698A">
          <w:rPr>
            <w:noProof/>
            <w:webHidden/>
          </w:rPr>
          <w:t>20</w:t>
        </w:r>
        <w:r w:rsidR="00F0698A">
          <w:rPr>
            <w:noProof/>
            <w:webHidden/>
          </w:rPr>
          <w:fldChar w:fldCharType="end"/>
        </w:r>
      </w:hyperlink>
    </w:p>
    <w:p w14:paraId="078B3149" w14:textId="1F7655BA" w:rsidR="00D70DF3" w:rsidRDefault="00A430D3" w:rsidP="0010728E">
      <w:pPr>
        <w:pStyle w:val="TOC1"/>
        <w:sectPr w:rsidR="00D70DF3" w:rsidSect="00546F73">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8047"/>
      <w:bookmarkStart w:id="6" w:name="Introduction"/>
      <w:r>
        <w:t>Introduction</w:t>
      </w:r>
      <w:bookmarkEnd w:id="2"/>
      <w:bookmarkEnd w:id="3"/>
      <w:bookmarkEnd w:id="4"/>
      <w:bookmarkEnd w:id="5"/>
    </w:p>
    <w:p w14:paraId="2B7051A8" w14:textId="77777777" w:rsidR="00BF7D63" w:rsidRPr="003E4AC6" w:rsidRDefault="00BF7D63" w:rsidP="00BF7D63">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Start w:id="13" w:name="_Hlk494736247"/>
      <w:bookmarkStart w:id="14" w:name="_Hlk494736381"/>
      <w:bookmarkEnd w:id="6"/>
      <w:r>
        <w:t>Les parties conviennent que le présent Addendum relatif à la Protection des Données pour les Services et Produits Microsoft (« DPA ») énonce leurs obligations en ce qui concerne le traitement et la sécurité des Données Client, des Données des Services Professionnels et des Données à Caractère Personnel relativement aux Produits et Services.</w:t>
      </w:r>
      <w:r>
        <w:rPr>
          <w:sz w:val="22"/>
        </w:rPr>
        <w:t xml:space="preserve"> </w:t>
      </w:r>
      <w:r>
        <w:t>Le DPA est incorporé par référence dans les Conditions relatives aux Produits et dans d'autres Contrats de Microsoft.</w:t>
      </w:r>
      <w:r>
        <w:rPr>
          <w:sz w:val="22"/>
        </w:rPr>
        <w:t xml:space="preserve"> </w:t>
      </w:r>
      <w:r>
        <w:t xml:space="preserve">Les parties conviennent également que, sauf s'il existe un contrat de prestations de Services Professionnels distinct, le présent DPA régit les traitements et la sécurité des Données des Services Professionnels. Des conditions distinctes, et notamment des conditions différentes concernant la protection des données à caractère personnel et la sécurité, régissent l’utilisation par le Client de Produits Non Fournis par Microsoft. </w:t>
      </w:r>
    </w:p>
    <w:p w14:paraId="0EF9730D" w14:textId="594707E8" w:rsidR="00BF7D63" w:rsidRPr="003E4AC6" w:rsidRDefault="00BF7D63" w:rsidP="00206E5F">
      <w:pPr>
        <w:pStyle w:val="ProductList-Body"/>
        <w:spacing w:after="120"/>
      </w:pPr>
      <w:r>
        <w:rPr>
          <w:szCs w:val="18"/>
        </w:rPr>
        <w:t>En cas de conflit ou d'incohérence entre les Conditions du DPA et tout autre terme du contrat de licence en volume du Client</w:t>
      </w:r>
      <w:r w:rsidR="004D1CC7">
        <w:rPr>
          <w:szCs w:val="18"/>
        </w:rPr>
        <w:t xml:space="preserve"> </w:t>
      </w:r>
      <w:r w:rsidR="004D1CC7" w:rsidRPr="004D1CC7">
        <w:rPr>
          <w:szCs w:val="18"/>
        </w:rPr>
        <w:t>ou tout autre contrat relatif aux Produits et Services (« Contrat client »)</w:t>
      </w:r>
      <w:r>
        <w:rPr>
          <w:szCs w:val="18"/>
        </w:rPr>
        <w:t xml:space="preserve">, les Conditions du DPA prévaudront. Les dispositions des Conditions du DPA annulent et remplacent toutes les dispositions contradictoires de la Déclaration de Confidentialité de Microsoft qui pourraient autrement s’appliquer au traitement des Données Client, des Données des Services Professionnels ou des Données à Caractère Personnel telles que définies dans les présentes. </w:t>
      </w:r>
    </w:p>
    <w:p w14:paraId="12BF651C" w14:textId="43734BFA" w:rsidR="00BF7D63" w:rsidRPr="00332D4D" w:rsidRDefault="00BF7D63" w:rsidP="00BF7D63">
      <w:pPr>
        <w:pStyle w:val="ProductList-Body"/>
        <w:spacing w:after="120"/>
      </w:pPr>
      <w:r>
        <w:t xml:space="preserve">Les termes du présent DPA engagent Microsoft vis-à-vis de l’ensemble de ses clients disposant de </w:t>
      </w:r>
      <w:r w:rsidR="004D1CC7">
        <w:t>C</w:t>
      </w:r>
      <w:r>
        <w:t xml:space="preserve">ontrats </w:t>
      </w:r>
      <w:r w:rsidR="004D1CC7">
        <w:t>client</w:t>
      </w:r>
      <w:r>
        <w:t>. Ces engagements lient Microsoft à l'égard du Client quelles que soient (1) les Conditions relatives aux Produits qui sont par ailleurs applicables à tout abonnement ou licence de Produit, ou (2) indépendamment de tout autre contrat faisant référence aux Conditions relatives aux Produits.</w:t>
      </w:r>
    </w:p>
    <w:p w14:paraId="53969D2A" w14:textId="77777777" w:rsidR="00BF7D63" w:rsidRPr="003E4AC6" w:rsidRDefault="00BF7D63" w:rsidP="00BF7D63">
      <w:pPr>
        <w:pStyle w:val="ProductList-SubSubSectionHeading"/>
        <w:spacing w:after="120"/>
        <w:outlineLvl w:val="1"/>
      </w:pPr>
      <w:bookmarkStart w:id="15" w:name="_Toc42764827"/>
      <w:bookmarkStart w:id="16" w:name="_Toc84407757"/>
      <w:bookmarkStart w:id="17" w:name="_Toc155368048"/>
      <w:bookmarkEnd w:id="7"/>
      <w:bookmarkEnd w:id="8"/>
      <w:bookmarkEnd w:id="9"/>
      <w:r>
        <w:t>Conditions du DPA et Mises à Jour Applicables</w:t>
      </w:r>
      <w:bookmarkEnd w:id="15"/>
      <w:bookmarkEnd w:id="16"/>
      <w:bookmarkEnd w:id="17"/>
    </w:p>
    <w:p w14:paraId="541844B9" w14:textId="77777777" w:rsidR="00BF7D63" w:rsidRPr="003E4AC6" w:rsidRDefault="00BF7D63" w:rsidP="00BF7D63">
      <w:pPr>
        <w:pStyle w:val="ProductList-Body"/>
        <w:spacing w:after="120"/>
        <w:ind w:left="187"/>
        <w:outlineLvl w:val="2"/>
      </w:pPr>
      <w:r>
        <w:rPr>
          <w:b/>
          <w:color w:val="0072C6"/>
        </w:rPr>
        <w:t>Limites des Mises à Jour</w:t>
      </w:r>
    </w:p>
    <w:p w14:paraId="42115FB3" w14:textId="5EA9590C" w:rsidR="00BF7D63" w:rsidRPr="00332D4D" w:rsidRDefault="00BF7D63" w:rsidP="00BF7D63">
      <w:pPr>
        <w:pStyle w:val="ProductList-Body"/>
        <w:spacing w:after="120"/>
        <w:ind w:left="158"/>
      </w:pPr>
      <w:r>
        <w:t xml:space="preserve">Lorsque le Client renouvelle son abonnement ou achète un nouvel abonnement à un Produit ou conclut un ordre de services pour un Service Professionnel, les Conditions du DPA alors en vigueur s’appliquent et ne seront pas modifiées pendant la durée de l’abonnement du Client à ce Produit ou la durée de ce Service Professionnel. Lorsque le Client obtient une licence pour la durée des droits de propriété intellectuelle portant sur un Logiciel, les Conditions du DPA alors en vigueur s’appliquent (suivant le même mécanisme de détermination des Conditions relatives aux Produits applicables pour ce Logiciel en vertu du </w:t>
      </w:r>
      <w:r w:rsidR="00067F64">
        <w:t>C</w:t>
      </w:r>
      <w:r>
        <w:t xml:space="preserve">ontrat </w:t>
      </w:r>
      <w:r w:rsidR="00BD68AC">
        <w:t>c</w:t>
      </w:r>
      <w:r>
        <w:t xml:space="preserve">lient) et ne seront pas modifiées pendant la durée de la licence du Client pour ce Logiciel. </w:t>
      </w:r>
    </w:p>
    <w:p w14:paraId="2F911E7C" w14:textId="77777777" w:rsidR="00BF7D63" w:rsidRPr="003E4AC6" w:rsidRDefault="00BF7D63" w:rsidP="00BF7D63">
      <w:pPr>
        <w:pStyle w:val="ProductList-Body"/>
        <w:spacing w:after="120"/>
        <w:ind w:left="187"/>
        <w:outlineLvl w:val="2"/>
      </w:pPr>
      <w:bookmarkStart w:id="18" w:name="_Hlk40343587"/>
      <w:r>
        <w:rPr>
          <w:b/>
          <w:color w:val="0072C6"/>
        </w:rPr>
        <w:t>Nouvelles Fonctionnalités, Nouveaux Suppléments ou Nouveaux Logiciels Associés</w:t>
      </w:r>
      <w:bookmarkEnd w:id="18"/>
    </w:p>
    <w:p w14:paraId="6D4B4752" w14:textId="77777777" w:rsidR="00BF7D63" w:rsidRPr="003E4AC6" w:rsidRDefault="00BF7D63" w:rsidP="00BF7D63">
      <w:pPr>
        <w:pStyle w:val="ProductList-Body"/>
        <w:spacing w:after="120"/>
        <w:ind w:left="158"/>
      </w:pPr>
      <w:r>
        <w:t>Nonobstant les limites susmentionnées relatives aux mises à jour, lorsque Microsoft introduit des fonctionnalités, offres, suppléments ou logiciels associés qui sont nouveaux (c'est-à-dire qui n’étaient pas précédemment inclus dans les Produits ou Services), Microsoft peut définir des conditions ou mettre à jour le DPA s’appliquant à l’utilisation par le Client de ces nouvelles fonctionnalités, offres, nouveaux suppléments ou nouveaux logiciels associés. Si ces conditions incluent des changements défavorables importants aux Conditions du DPA, Microsoft donnera au Client le choix d'utiliser les nouvelles fonctionnalités, les nouvelles offres, les nouveaux suppléments ou les nouveaux logiciels associés, sans perte de fonctionnalité existante d'un Produit ou Service Professionnel généralement disponible. Si le Client n'installe pas ou n'utilise pas les nouvelles fonctionnalités, offres, les nouveaux suppléments ou les nouveaux logiciels associés, les nouvelles conditions correspondantes ne s’appliqueront pas.</w:t>
      </w:r>
    </w:p>
    <w:p w14:paraId="7BFC118B" w14:textId="77777777" w:rsidR="00BF7D63" w:rsidRPr="003E4AC6" w:rsidRDefault="00BF7D63" w:rsidP="00BF7D63">
      <w:pPr>
        <w:pStyle w:val="ProductList-Body"/>
        <w:spacing w:after="120"/>
        <w:ind w:left="187"/>
        <w:outlineLvl w:val="2"/>
      </w:pPr>
      <w:r>
        <w:rPr>
          <w:b/>
          <w:color w:val="0072C6"/>
        </w:rPr>
        <w:t>Réglementation et Exigences Gouvernementales</w:t>
      </w:r>
    </w:p>
    <w:p w14:paraId="1039EBF9" w14:textId="77777777" w:rsidR="00BF7D63" w:rsidRPr="00332D4D" w:rsidRDefault="00BF7D63" w:rsidP="00BF7D63">
      <w:pPr>
        <w:pStyle w:val="ProductList-Body"/>
        <w:spacing w:after="120"/>
        <w:ind w:left="158"/>
      </w:pPr>
      <w:r>
        <w:t>Nonobstant les limites susmentionnées concernant les mises à jour, Microsoft se réserve le droit de modifier ou de résilier un Produit ou un Service Professionnel dans tous les pays et juridictions dans lesquels les autorités publiques ont imposé ou prévoient d’imposer une obligation (1) selon laquelle Microsoft doit se soumettre à une réglementation ou à des exigences qui ne s’appliquent généralement pas aux entreprises menant des activités dans ce pays, (2) qui rendrait difficile, pour Microsoft, le fait de continuer à fournir le Produit ou le Service Professionnel sans modification, et/ou (3) qui amènerait Microsoft à penser que les Conditions du DPA ou le Produit ou le Service Professionnel peuvent être en conflit avec ladite obligation.</w:t>
      </w:r>
    </w:p>
    <w:p w14:paraId="191E6748" w14:textId="77777777" w:rsidR="00BF7D63" w:rsidRPr="003E4AC6" w:rsidRDefault="00BF7D63" w:rsidP="00BF7D63">
      <w:pPr>
        <w:pStyle w:val="ProductList-SubSubSectionHeading"/>
        <w:spacing w:after="120"/>
        <w:outlineLvl w:val="1"/>
      </w:pPr>
      <w:bookmarkStart w:id="19" w:name="_Toc84407758"/>
      <w:bookmarkStart w:id="20" w:name="_Toc155368049"/>
      <w:r>
        <w:t>Notifications Electroniques</w:t>
      </w:r>
      <w:bookmarkEnd w:id="10"/>
      <w:bookmarkEnd w:id="11"/>
      <w:bookmarkEnd w:id="12"/>
      <w:bookmarkEnd w:id="19"/>
      <w:bookmarkEnd w:id="20"/>
    </w:p>
    <w:p w14:paraId="3E6CF4FF" w14:textId="77777777" w:rsidR="00BF7D63" w:rsidRPr="003E4AC6" w:rsidRDefault="00BF7D63" w:rsidP="00BF7D63">
      <w:pPr>
        <w:pStyle w:val="ProductList-Body"/>
        <w:spacing w:after="120"/>
      </w:pPr>
      <w:r>
        <w:t xml:space="preserve">Microsoft peut fournir au Client des informations et des notifications électroniques sur les Produits et Services par courrier électronique, via le portail d'un Service en Ligne ou par l’intermédiaire d’un site Web désigné par Microsoft. Une notification est envoyée à la date de mise à disposition de ces informations par Microsoft. </w:t>
      </w:r>
    </w:p>
    <w:p w14:paraId="74FFAB2F" w14:textId="77777777" w:rsidR="00BF7D63" w:rsidRPr="003E4AC6" w:rsidRDefault="00BF7D63" w:rsidP="00BF7D63">
      <w:pPr>
        <w:pStyle w:val="ProductList-SubSubSectionHeading"/>
        <w:spacing w:after="120"/>
        <w:outlineLvl w:val="1"/>
      </w:pPr>
      <w:bookmarkStart w:id="21" w:name="_Toc507768535"/>
      <w:bookmarkStart w:id="22" w:name="_Toc6563784"/>
      <w:bookmarkStart w:id="23" w:name="_Toc26883657"/>
      <w:bookmarkStart w:id="24" w:name="_Toc84407759"/>
      <w:bookmarkStart w:id="25" w:name="_Toc155368050"/>
      <w:r>
        <w:t>Versions Antérieures</w:t>
      </w:r>
      <w:bookmarkEnd w:id="21"/>
      <w:bookmarkEnd w:id="22"/>
      <w:bookmarkEnd w:id="23"/>
      <w:bookmarkEnd w:id="24"/>
      <w:bookmarkEnd w:id="25"/>
    </w:p>
    <w:p w14:paraId="0F570E08" w14:textId="77777777" w:rsidR="00BF7D63" w:rsidRPr="003E4AC6" w:rsidRDefault="00BF7D63" w:rsidP="00BF7D63">
      <w:pPr>
        <w:pStyle w:val="ProductList-Body"/>
        <w:spacing w:after="120"/>
      </w:pPr>
      <w:r>
        <w:t xml:space="preserve">Les Conditions du DPA définissent les conditions applicables aux Produits et Services actuellement disponibles. Pour les versions antérieures des Conditions du DPA, le Client peut consulter la page </w:t>
      </w:r>
      <w:bookmarkStart w:id="26" w:name="_Hlk27046654"/>
      <w:r>
        <w:fldChar w:fldCharType="begin"/>
      </w:r>
      <w:r>
        <w:instrText>HYPERLINK "https://aka.ms/licensingdocs"</w:instrText>
      </w:r>
      <w:r>
        <w:fldChar w:fldCharType="separate"/>
      </w:r>
      <w:r>
        <w:rPr>
          <w:rStyle w:val="Hyperlink"/>
        </w:rPr>
        <w:t>https://aka.ms/licensingdocs</w:t>
      </w:r>
      <w:r>
        <w:fldChar w:fldCharType="end"/>
      </w:r>
      <w:bookmarkEnd w:id="26"/>
      <w:r>
        <w:t xml:space="preserve"> ou contacter son revendeur ou Responsable de Compte Microsoft.</w:t>
      </w:r>
    </w:p>
    <w:p w14:paraId="5CA89841" w14:textId="17F40066" w:rsidR="0074788A" w:rsidRPr="00FC77AC" w:rsidRDefault="00791A1E" w:rsidP="0074788A">
      <w:pPr>
        <w:pStyle w:val="ProductList-Body"/>
        <w:shd w:val="clear" w:color="auto" w:fill="A6A6A6" w:themeFill="background1" w:themeFillShade="A6"/>
        <w:spacing w:after="120"/>
        <w:jc w:val="right"/>
      </w:pPr>
      <w:hyperlink w:anchor="TableofContents" w:history="1">
        <w:r w:rsidR="00C942A4">
          <w:rPr>
            <w:rStyle w:val="Hyperlink"/>
            <w:sz w:val="16"/>
            <w:szCs w:val="16"/>
          </w:rPr>
          <w:t>Table des matières</w:t>
        </w:r>
      </w:hyperlink>
      <w:r w:rsidR="00C942A4">
        <w:rPr>
          <w:sz w:val="16"/>
          <w:szCs w:val="16"/>
        </w:rPr>
        <w:t xml:space="preserve"> / </w:t>
      </w:r>
      <w:hyperlink w:anchor="GeneralTerms" w:tooltip="Conditions Générales" w:history="1">
        <w:r w:rsidR="00C942A4">
          <w:rPr>
            <w:rStyle w:val="Hyperlink"/>
            <w:sz w:val="16"/>
            <w:szCs w:val="16"/>
          </w:rPr>
          <w:t>Conditions générales</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546F73">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7" w:name="_Toc507768537"/>
      <w:bookmarkStart w:id="28" w:name="_Toc6563786"/>
      <w:bookmarkStart w:id="29" w:name="_Toc26883659"/>
      <w:bookmarkStart w:id="30" w:name="_Toc155368051"/>
      <w:bookmarkStart w:id="31" w:name="Definitions"/>
      <w:bookmarkEnd w:id="13"/>
      <w:bookmarkEnd w:id="14"/>
      <w:r>
        <w:t>Définitions</w:t>
      </w:r>
      <w:bookmarkEnd w:id="27"/>
      <w:bookmarkEnd w:id="28"/>
      <w:bookmarkEnd w:id="29"/>
      <w:bookmarkEnd w:id="30"/>
    </w:p>
    <w:bookmarkEnd w:id="31"/>
    <w:p w14:paraId="431BD289" w14:textId="10BD4496" w:rsidR="00B0233F" w:rsidRPr="00FC77AC" w:rsidRDefault="00B0233F" w:rsidP="00B0233F">
      <w:pPr>
        <w:pStyle w:val="ProductList-Body"/>
        <w:spacing w:after="120"/>
      </w:pPr>
      <w:r>
        <w:t xml:space="preserve">Les termes commençant par une majuscule qui sont utilisés dans le présent DPA mais qui n’y sont pas définis ont la signification qui leur est attribuée dans le </w:t>
      </w:r>
      <w:r w:rsidR="008C1E3F">
        <w:t>C</w:t>
      </w:r>
      <w:r>
        <w:t xml:space="preserve">ontrat </w:t>
      </w:r>
      <w:r w:rsidR="008C1E3F">
        <w:t>client</w:t>
      </w:r>
      <w:r>
        <w:t>. Les définitions de termes suivantes s’appliquent au présent DPA :</w:t>
      </w:r>
    </w:p>
    <w:p w14:paraId="1D689A74" w14:textId="10214F08" w:rsidR="00B0233F" w:rsidRPr="00FC77AC" w:rsidRDefault="00B0233F" w:rsidP="00B0233F">
      <w:pPr>
        <w:pStyle w:val="ProductList-Body"/>
        <w:spacing w:after="120"/>
      </w:pPr>
      <w:r>
        <w:t>« Données Client » désigne toutes les données, notamment les fichiers de texte, son, vidéo ou image et les logiciels fournis à Microsoft par le Client</w:t>
      </w:r>
      <w:r w:rsidR="00BC368E">
        <w:t> </w:t>
      </w:r>
      <w:r>
        <w:t>ou en son nom dans le cadre de l’utilisation du Service en Ligne. Les Données Client n’incluent pas les Données des Services Professionnels.</w:t>
      </w:r>
    </w:p>
    <w:p w14:paraId="50FA0EF5" w14:textId="558B8955" w:rsidR="00B0233F" w:rsidRPr="00462712" w:rsidRDefault="00B0233F" w:rsidP="00B0233F">
      <w:pPr>
        <w:pStyle w:val="ProductList-Body"/>
        <w:spacing w:after="120"/>
      </w:pPr>
      <w:r w:rsidRPr="00462712">
        <w:rPr>
          <w:spacing w:val="-2"/>
        </w:rPr>
        <w:t>« Obligations de Protection des Données » désigne le RGPD, les lois locales de l'UE/EEE sur la Protection des Données et toutes les lois, réglementations et autres exigences légales applicables relatives à (a) la protection des Données à Caractère Personnel et la sécurité des données ; et à (b) l'utilisation, la collecte, la conservation, le stockage, la sécurité, la divulgation, le transfert, la destruction et tout autre traitement des Données à Caractère Personnel.</w:t>
      </w:r>
    </w:p>
    <w:p w14:paraId="241CBD66" w14:textId="6BFB8F35" w:rsidR="00B0233F" w:rsidRPr="00FC77AC" w:rsidRDefault="00B0233F" w:rsidP="00B0233F">
      <w:pPr>
        <w:pStyle w:val="ProductList-Body"/>
        <w:spacing w:after="120"/>
      </w:pPr>
      <w:r>
        <w:t>« Conditions du DPA » désigne les termes du DPA et toutes les conditions spécifiques relatives aux Produits dans les Conditions relatives aux Produits qui complètent ou modifient spécifiquement les conditions de protection des données à caractère personnel et de sécurité du DPA pour un Produit particulier (ou une fonctionnalité d’un Produit). En cas de conflit ou d’incohérence entre le DPA et ces conditions spécifiques relatives à</w:t>
      </w:r>
      <w:r w:rsidR="00DD04C0">
        <w:t> </w:t>
      </w:r>
      <w:r>
        <w:t>un Produit, les conditions spécifiques relatives au Produit prévaudront pour le Produit concerné (ou la fonctionnalité de ce Produit).</w:t>
      </w:r>
    </w:p>
    <w:p w14:paraId="6F8084EB" w14:textId="77777777" w:rsidR="00BD28D7" w:rsidRPr="00FC77AC" w:rsidRDefault="00B0233F" w:rsidP="00B0233F">
      <w:pPr>
        <w:pStyle w:val="ProductList-Body"/>
        <w:spacing w:after="120"/>
      </w:pPr>
      <w:r>
        <w:t>« RGPD » désigne le Règlement (UE) 2016/679 du Parlement européen et du Conseil du 27 avril 2016 relatif à la protection des personnes physiques à l'égard du traitement des données à caractère personnel et à la libre circulation de ces données, et abrogeant la Directive 95/46/CE (Règlement Général sur la Protection des Données).</w:t>
      </w:r>
    </w:p>
    <w:p w14:paraId="7D9AB736" w14:textId="7EBEEB8C" w:rsidR="00B0233F" w:rsidRPr="00FC77AC" w:rsidRDefault="00B0233F" w:rsidP="00B0233F">
      <w:pPr>
        <w:pStyle w:val="ProductList-Body"/>
        <w:spacing w:after="120"/>
      </w:pPr>
      <w:r>
        <w:t>« Lois Locales de l'UE/EEE sur la Protection des Données » désigne toute législation et réglementation subordonnée mettant en œuvre le RGPD.</w:t>
      </w:r>
    </w:p>
    <w:p w14:paraId="3373858F" w14:textId="21FE9317" w:rsidR="00B0233F" w:rsidRPr="00FC77AC" w:rsidRDefault="00B0233F" w:rsidP="00B0233F">
      <w:pPr>
        <w:pStyle w:val="ProductList-Body"/>
        <w:spacing w:after="120"/>
      </w:pPr>
      <w:r>
        <w:t xml:space="preserve">« Conditions du RGPD » désigne les conditions de </w:t>
      </w:r>
      <w:hyperlink w:anchor="Attachment1" w:history="1">
        <w:r>
          <w:rPr>
            <w:rStyle w:val="Hyperlink"/>
          </w:rPr>
          <w:t>l'Annexe 1</w:t>
        </w:r>
      </w:hyperlink>
      <w:r>
        <w:t>, en vertu desquelles Microsoft prend des engagements contraignants concernant le</w:t>
      </w:r>
      <w:r w:rsidR="007F0B26">
        <w:t> </w:t>
      </w:r>
      <w:r>
        <w:t xml:space="preserve">traitement des Données à </w:t>
      </w:r>
      <w:r w:rsidR="000D202D">
        <w:t>C</w:t>
      </w:r>
      <w:r>
        <w:t>aractère Personnel, comme l'exige l'Article 28 du RGPD.</w:t>
      </w:r>
    </w:p>
    <w:p w14:paraId="71D78B00" w14:textId="77777777" w:rsidR="00B0233F" w:rsidRPr="00FC77AC" w:rsidRDefault="00B0233F" w:rsidP="00B0233F">
      <w:pPr>
        <w:pStyle w:val="ProductList-Body"/>
        <w:spacing w:after="120"/>
      </w:pPr>
      <w:r>
        <w:t xml:space="preserve">« Données à Caractère Personnel » désigne toute information relative à une personne physique identifiée ou identifiable. Est réputée être une personne physique identifiable une personne physique qui peut être identifiée, directement ou indirectement, notamment par référence à un identifiant, tel qu’un nom, un numéro d’identification, des données de localisation, un identifiant en ligne, ou à un ou plusieurs éléments spécifiques propres à son identité physique, physiologique, génétique, psychique, économique, culturelle ou sociale. </w:t>
      </w:r>
    </w:p>
    <w:p w14:paraId="74FC66D9" w14:textId="012EB7D4" w:rsidR="00B0233F" w:rsidRPr="00FC77AC" w:rsidRDefault="00B0233F" w:rsidP="00B0233F">
      <w:pPr>
        <w:pStyle w:val="ProductList-Body"/>
        <w:spacing w:after="120"/>
      </w:pPr>
      <w:r>
        <w:t>« Produit » a le sens prévu dans le contrat de licence en volume. Par souci de commodité, le terme « Produit » comprend les Services en Ligne et le Logiciel, chacun étant défini dans le contrat de licence en volume.</w:t>
      </w:r>
    </w:p>
    <w:p w14:paraId="120289BF" w14:textId="77777777" w:rsidR="00B0233F" w:rsidRPr="00FC77AC" w:rsidRDefault="00B0233F" w:rsidP="00B0233F">
      <w:pPr>
        <w:pStyle w:val="ProductList-Body"/>
        <w:spacing w:after="120"/>
      </w:pPr>
      <w:r>
        <w:t>« Produits et Services » désigne les Produits et Services Professionnels. La disponibilité des Produits et des Services Professionnels peut varier d'une région à l'autre et l'applicabilité du présent DPA à des Produits et Services Professionnels spécifiques est soumise aux limitations de la section Champ d'application du présent DPA.</w:t>
      </w:r>
    </w:p>
    <w:p w14:paraId="066B220E" w14:textId="300775F2" w:rsidR="00B0233F" w:rsidRPr="00A0198D" w:rsidRDefault="00B0233F" w:rsidP="00B0233F">
      <w:pPr>
        <w:pStyle w:val="ProductList-Body"/>
        <w:spacing w:after="120"/>
      </w:pPr>
      <w:r w:rsidRPr="00A0198D">
        <w:rPr>
          <w:spacing w:val="-1"/>
        </w:rPr>
        <w:t>« Services Professionnels » désigne les services suivants : (a) les services de conseil de Microsoft, composés des services de planification, de conseil, d'information, de migration de données, de déploiement et de développement de solutions/logiciels fournis dans le cadre d'un Ordre de Services Microsoft Entreprise ou</w:t>
      </w:r>
      <w:r w:rsidR="001D6715">
        <w:rPr>
          <w:spacing w:val="-1"/>
        </w:rPr>
        <w:t xml:space="preserve">, </w:t>
      </w:r>
      <w:r w:rsidR="00FD6EFB">
        <w:rPr>
          <w:spacing w:val="-1"/>
        </w:rPr>
        <w:t xml:space="preserve">lorsque </w:t>
      </w:r>
      <w:r w:rsidR="00B31E7B">
        <w:rPr>
          <w:spacing w:val="-1"/>
        </w:rPr>
        <w:t>convenu dans une Description Projet, dans le cadre</w:t>
      </w:r>
      <w:r w:rsidRPr="00A0198D">
        <w:rPr>
          <w:spacing w:val="-1"/>
        </w:rPr>
        <w:t xml:space="preserve"> d'un </w:t>
      </w:r>
      <w:r w:rsidR="00ED376A">
        <w:rPr>
          <w:spacing w:val="-1"/>
        </w:rPr>
        <w:t>c</w:t>
      </w:r>
      <w:r w:rsidR="671380A2" w:rsidRPr="00A0198D">
        <w:rPr>
          <w:spacing w:val="-1"/>
        </w:rPr>
        <w:t xml:space="preserve">ontrat </w:t>
      </w:r>
      <w:r w:rsidR="5784B17B" w:rsidRPr="00AF72AE">
        <w:rPr>
          <w:i/>
          <w:iCs/>
          <w:spacing w:val="-1"/>
        </w:rPr>
        <w:t xml:space="preserve">Cloud </w:t>
      </w:r>
      <w:proofErr w:type="spellStart"/>
      <w:r w:rsidR="5784B17B" w:rsidRPr="00AF72AE">
        <w:rPr>
          <w:i/>
          <w:iCs/>
          <w:spacing w:val="-1"/>
        </w:rPr>
        <w:t>Workload</w:t>
      </w:r>
      <w:proofErr w:type="spellEnd"/>
      <w:r w:rsidR="5784B17B" w:rsidRPr="00AF72AE">
        <w:rPr>
          <w:i/>
          <w:iCs/>
          <w:spacing w:val="-1"/>
        </w:rPr>
        <w:t xml:space="preserve"> </w:t>
      </w:r>
      <w:proofErr w:type="spellStart"/>
      <w:r w:rsidR="5784B17B" w:rsidRPr="00AF72AE">
        <w:rPr>
          <w:i/>
          <w:iCs/>
          <w:spacing w:val="-1"/>
        </w:rPr>
        <w:t>Acceleration</w:t>
      </w:r>
      <w:proofErr w:type="spellEnd"/>
      <w:r w:rsidR="5784B17B" w:rsidRPr="00AF72AE">
        <w:rPr>
          <w:i/>
          <w:iCs/>
          <w:spacing w:val="-1"/>
        </w:rPr>
        <w:t xml:space="preserve"> Agreement</w:t>
      </w:r>
      <w:r w:rsidRPr="00A0198D">
        <w:rPr>
          <w:spacing w:val="-1"/>
        </w:rPr>
        <w:t xml:space="preserve"> qui intègre le présent DPA par référence ; et (b) les services d'assistance technique fournis par Microsoft qui aident les clients à identifier et à résoudre les problèmes affectant les Produits, y compris l'assistance technique fournie dans le cadre des </w:t>
      </w:r>
      <w:r w:rsidR="41E27B8F" w:rsidRPr="00A0198D">
        <w:rPr>
          <w:spacing w:val="-1"/>
        </w:rPr>
        <w:t>s</w:t>
      </w:r>
      <w:r w:rsidRPr="00A0198D">
        <w:rPr>
          <w:spacing w:val="-1"/>
        </w:rPr>
        <w:t xml:space="preserve">ervices Support Unifié ou Support Premier de Microsoft et tout autre service </w:t>
      </w:r>
      <w:r w:rsidR="004AD664" w:rsidRPr="00A0198D">
        <w:rPr>
          <w:spacing w:val="-1"/>
        </w:rPr>
        <w:t xml:space="preserve">commercial </w:t>
      </w:r>
      <w:r w:rsidRPr="00A0198D">
        <w:rPr>
          <w:spacing w:val="-1"/>
        </w:rPr>
        <w:t>d'assistance technique. Les Services Professionnels ne comprennent pas les Produits ni, aux fins du DPA uniquement, les Services Professionnels Supplémentaires.</w:t>
      </w:r>
    </w:p>
    <w:p w14:paraId="5706395E" w14:textId="77777777" w:rsidR="00B0233F" w:rsidRPr="00FC77AC" w:rsidRDefault="00B0233F" w:rsidP="00B0233F">
      <w:pPr>
        <w:pStyle w:val="ProductList-Body"/>
        <w:spacing w:after="120"/>
      </w:pPr>
      <w:r>
        <w:t xml:space="preserve">« Données des Services Professionnels » désigne toutes les données, notamment les fichiers de textes, de sons, de vidéos ou d’images, ainsi que tous les logiciels fournis à Microsoft par un Client, ou au nom et pour le compte de celui-ci (ou que Microsoft est autorisée par le Client à recueillir par l’intermédiaire d’un Produit) ou autrement obtenus ou traités par Microsoft ou en son nom dans le cadre d’un contrat Microsoft pour obtenir des Services Professionnels. </w:t>
      </w:r>
    </w:p>
    <w:p w14:paraId="24D3B387" w14:textId="5905D252" w:rsidR="00B0233F" w:rsidRPr="00FC77AC" w:rsidRDefault="00B0233F" w:rsidP="00B0233F">
      <w:pPr>
        <w:pStyle w:val="ProductList-Body"/>
        <w:spacing w:after="120"/>
      </w:pPr>
      <w:r>
        <w:t>« Clauses Contractuelles Types 2021 » désigne les clauses de protection des données types (module de sous-traitant à sous-traitant) entre Microsoft Ireland Operations Limited et Microsoft Corporation pour le transfert de Données à Caractère Personnel depuis des sous-traitants de l'EEE vers des sous-traitants établis dans des pays tiers n’assurant pas un degré de protection des données adéquat, tel que défini à l’Article 46 du</w:t>
      </w:r>
      <w:r w:rsidR="00FD699A">
        <w:t> </w:t>
      </w:r>
      <w:r>
        <w:t>RGPD et approuvé par la décision 2021/914/CE de la Commission européenne, du 4 juin 2021.</w:t>
      </w:r>
    </w:p>
    <w:p w14:paraId="689AF67E" w14:textId="77777777" w:rsidR="00B0233F" w:rsidRPr="00FC77AC" w:rsidRDefault="00B0233F" w:rsidP="00B0233F">
      <w:pPr>
        <w:pStyle w:val="ProductList-Body"/>
        <w:spacing w:after="120"/>
      </w:pPr>
      <w:r>
        <w:t xml:space="preserve">« Sous-traitant Ultérieur » désigne un autre sous-traitant utilisé par Microsoft pour traiter les Données Client, les Données des Services Professionnels et les Données à Caractère Personnel, tel que décrit dans l’Article 28 du RGPD. </w:t>
      </w:r>
    </w:p>
    <w:p w14:paraId="56DAED57" w14:textId="77777777" w:rsidR="00607B19" w:rsidRPr="003E4AC6" w:rsidRDefault="00607B19" w:rsidP="00607B19">
      <w:pPr>
        <w:pStyle w:val="ProductList-Body"/>
        <w:spacing w:after="120"/>
      </w:pPr>
      <w:r>
        <w:t xml:space="preserve">« Services Professionnels Supplémentaires » désigne les demandes d'assistance transmises par une équipe support à une équipe d'ingénierie des Produits pour résolution et autres conseils et assistance fournis par Microsoft en rapport avec les Produits ou un contrat de licence en volume qui ne sont pas inclus dans la définition des Services Professionnels. </w:t>
      </w:r>
    </w:p>
    <w:p w14:paraId="6D4DB565" w14:textId="1B68E24D" w:rsidR="00DD6D76" w:rsidRPr="00FC77AC" w:rsidRDefault="00B0233F" w:rsidP="00B0233F">
      <w:pPr>
        <w:pStyle w:val="ProductList-Body"/>
        <w:spacing w:after="120"/>
      </w:pPr>
      <w:r>
        <w:t>Les termes en lettres minuscules utilisés dans le présent DPA mais qui n’y sont pas définis, tels que « violation de données à caractère personnel », « traitement », « responsable du traitement », « sous-traitant », « profilage », « données à caractère personnel » et « personne concernée » ont la</w:t>
      </w:r>
      <w:r w:rsidR="00165D0B">
        <w:t> </w:t>
      </w:r>
      <w:r>
        <w:t>signification qui leur est attribuée dans l’Article 4 du RGPD, indépendamment de l'application éventuelle du RGPD.</w:t>
      </w:r>
    </w:p>
    <w:p w14:paraId="77C9E5E9" w14:textId="2F7A3C49" w:rsidR="00253BA3" w:rsidRPr="00FC77AC" w:rsidRDefault="00791A1E" w:rsidP="00C35BD5">
      <w:pPr>
        <w:pStyle w:val="ProductList-Body"/>
        <w:shd w:val="clear" w:color="auto" w:fill="A6A6A6" w:themeFill="background1" w:themeFillShade="A6"/>
        <w:spacing w:after="120"/>
        <w:jc w:val="right"/>
      </w:pPr>
      <w:hyperlink w:anchor="TableofContents" w:tooltip="Table des matières" w:history="1">
        <w:r w:rsidR="00FC72B7">
          <w:rPr>
            <w:rStyle w:val="Hyperlink"/>
            <w:sz w:val="16"/>
            <w:szCs w:val="16"/>
          </w:rPr>
          <w:t>Table des matières</w:t>
        </w:r>
      </w:hyperlink>
      <w:r w:rsidR="00FC72B7">
        <w:rPr>
          <w:sz w:val="16"/>
          <w:szCs w:val="16"/>
        </w:rPr>
        <w:t xml:space="preserve"> / </w:t>
      </w:r>
      <w:hyperlink w:anchor="GeneralTerms" w:tooltip="Conditions Générales" w:history="1">
        <w:r w:rsidR="00FC72B7">
          <w:rPr>
            <w:rStyle w:val="Hyperlink"/>
            <w:sz w:val="16"/>
            <w:szCs w:val="16"/>
          </w:rPr>
          <w:t>Conditions générales</w:t>
        </w:r>
      </w:hyperlink>
    </w:p>
    <w:p w14:paraId="67553494" w14:textId="77777777" w:rsidR="009776B9" w:rsidRPr="00FC77AC" w:rsidRDefault="009776B9" w:rsidP="0041679B">
      <w:pPr>
        <w:pStyle w:val="ProductList-SectionHeading"/>
        <w:keepNext/>
        <w:spacing w:after="120"/>
        <w:outlineLvl w:val="0"/>
      </w:pPr>
      <w:bookmarkStart w:id="32" w:name="_Toc507768538"/>
      <w:bookmarkStart w:id="33" w:name="_Toc6563787"/>
      <w:bookmarkStart w:id="34" w:name="_Toc26883660"/>
      <w:bookmarkStart w:id="35" w:name="_Toc155368052"/>
      <w:bookmarkStart w:id="36" w:name="GeneralTerms"/>
      <w:r>
        <w:t>Conditions Générales</w:t>
      </w:r>
      <w:bookmarkEnd w:id="32"/>
      <w:bookmarkEnd w:id="33"/>
      <w:bookmarkEnd w:id="34"/>
      <w:bookmarkEnd w:id="35"/>
    </w:p>
    <w:p w14:paraId="4E2D633A" w14:textId="77777777" w:rsidR="001D7D6A" w:rsidRPr="003E4AC6" w:rsidRDefault="001D7D6A" w:rsidP="001D7D6A">
      <w:pPr>
        <w:pStyle w:val="ProductList-SubSubSectionHeading"/>
        <w:keepNext/>
        <w:spacing w:after="120"/>
        <w:outlineLvl w:val="1"/>
      </w:pPr>
      <w:bookmarkStart w:id="37" w:name="_Toc84407762"/>
      <w:bookmarkStart w:id="38" w:name="_Toc155368053"/>
      <w:bookmarkStart w:id="39" w:name="OnlineServiceSpecificTerms"/>
      <w:bookmarkStart w:id="40" w:name="_Toc6563813"/>
      <w:bookmarkStart w:id="41" w:name="_Toc26883688"/>
      <w:bookmarkStart w:id="42" w:name="_Toc42764834"/>
      <w:bookmarkStart w:id="43" w:name="DatProtectionTerms"/>
      <w:bookmarkEnd w:id="36"/>
      <w:r>
        <w:t>Respect de la Réglementation Applicable</w:t>
      </w:r>
      <w:bookmarkEnd w:id="37"/>
      <w:bookmarkEnd w:id="38"/>
    </w:p>
    <w:p w14:paraId="3E449205" w14:textId="38081BE3" w:rsidR="001D7D6A" w:rsidRPr="00C51023" w:rsidRDefault="001D7D6A" w:rsidP="001D7D6A">
      <w:pPr>
        <w:pStyle w:val="ProductList-Body"/>
        <w:keepNext/>
        <w:spacing w:after="120"/>
      </w:pPr>
      <w:r w:rsidRPr="00C51023">
        <w:rPr>
          <w:spacing w:val="-4"/>
        </w:rPr>
        <w:t>Microsoft s’engage à se conformer à toutes les lois et réglementations applicables à la fourniture des Produits et des Services, y compris à la législation relative à la notification des violations de sécurité et aux Obligations de Protection des Données. Cependant, Microsoft n’est pas responsable du respect de</w:t>
      </w:r>
      <w:r>
        <w:rPr>
          <w:spacing w:val="-4"/>
        </w:rPr>
        <w:t> </w:t>
      </w:r>
      <w:r w:rsidRPr="00C51023">
        <w:rPr>
          <w:spacing w:val="-4"/>
        </w:rPr>
        <w:t>toute loi ou réglementation applicable au Client ou au secteur d’activité du Client qui ne serait pas généralement applicable aux prestataires de services informatiques. Microsoft ne détermine pas si les données du Client incluent des informations soumises à une loi ou réglementation spécifique. Tous les Incidents de Sécurité sont soumis aux termes ci-dessous relatifs aux Notifications d’Incidents de Sécurité.</w:t>
      </w:r>
    </w:p>
    <w:p w14:paraId="67A29D82" w14:textId="2481E039" w:rsidR="001D7D6A" w:rsidRPr="003E4AC6" w:rsidRDefault="001D7D6A" w:rsidP="001D7D6A">
      <w:pPr>
        <w:pStyle w:val="ProductList-Body"/>
        <w:spacing w:after="120"/>
      </w:pPr>
      <w:r>
        <w:t xml:space="preserve">Le Client est tenu de se conformer à toutes les lois et réglementations applicables à son utilisation des Produits et Services, y compris aux lois concernant les données biométriques, la confidentialité des communications ainsi qu'aux Obligations de Protection des Données. Il incombe au Client de déterminer si les Produits et Services sont appropriés au stockage et au traitement d'informations soumises à toute loi ou réglementation spécifique et d'utiliser les Produits et Services d'une manière compatible avec les obligations légales et réglementaires du Client. Il incombe au Client de répondre à toute demande formulée par un tiers concernant son utilisation de Produits et de Services, telle qu’une demande d’accès aux contenus formulée en vertu de la loi américaine Digital Millennium Copyright </w:t>
      </w:r>
      <w:proofErr w:type="spellStart"/>
      <w:r>
        <w:t>Act</w:t>
      </w:r>
      <w:proofErr w:type="spellEnd"/>
      <w:r>
        <w:t xml:space="preserve"> ou autres réglementations applicables.</w:t>
      </w:r>
    </w:p>
    <w:p w14:paraId="34A96171" w14:textId="77777777" w:rsidR="00DD6D76" w:rsidRPr="00FC77AC" w:rsidRDefault="00DD6D76" w:rsidP="00DD6D76">
      <w:pPr>
        <w:pStyle w:val="ProductList-SectionHeading"/>
        <w:spacing w:after="120"/>
        <w:outlineLvl w:val="0"/>
      </w:pPr>
      <w:bookmarkStart w:id="44" w:name="_Toc155368054"/>
      <w:r>
        <w:t>Conditions de Protection des Données</w:t>
      </w:r>
      <w:bookmarkEnd w:id="39"/>
      <w:bookmarkEnd w:id="40"/>
      <w:bookmarkEnd w:id="41"/>
      <w:bookmarkEnd w:id="42"/>
      <w:bookmarkEnd w:id="44"/>
    </w:p>
    <w:bookmarkEnd w:id="43"/>
    <w:p w14:paraId="610BEF1C" w14:textId="3F1BBE54" w:rsidR="00DD6D76" w:rsidRPr="00FC77AC" w:rsidRDefault="00BD6E4B" w:rsidP="00DD6D76">
      <w:pPr>
        <w:pStyle w:val="ProductList-Body"/>
        <w:spacing w:after="120"/>
      </w:pPr>
      <w:r>
        <w:t>Le présent chapitre du DPA comprend les sections suivantes :</w:t>
      </w:r>
    </w:p>
    <w:p w14:paraId="21E0F4D1" w14:textId="77777777" w:rsidR="00DD6D76" w:rsidRPr="001C2724" w:rsidRDefault="00DD6D76" w:rsidP="00DD6D76">
      <w:pPr>
        <w:pStyle w:val="ProductList-Body"/>
        <w:numPr>
          <w:ilvl w:val="0"/>
          <w:numId w:val="5"/>
        </w:numPr>
        <w:spacing w:after="120"/>
        <w:sectPr w:rsidR="00DD6D76" w:rsidRPr="001C2724" w:rsidSect="00546F73">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Champ d’application</w:t>
      </w:r>
    </w:p>
    <w:p w14:paraId="40503B6A" w14:textId="77777777" w:rsidR="00DD6D76" w:rsidRPr="00FC77AC" w:rsidRDefault="00DD6D76" w:rsidP="00DD6D76">
      <w:pPr>
        <w:pStyle w:val="ProductList-Body"/>
        <w:numPr>
          <w:ilvl w:val="0"/>
          <w:numId w:val="5"/>
        </w:numPr>
      </w:pPr>
      <w:r>
        <w:t>Nature du Traitement des Données ; Propriété</w:t>
      </w:r>
    </w:p>
    <w:p w14:paraId="610419A9" w14:textId="77777777" w:rsidR="00DD6D76" w:rsidRPr="00FC77AC" w:rsidRDefault="00DD6D76" w:rsidP="00DD6D76">
      <w:pPr>
        <w:pStyle w:val="ProductList-Body"/>
        <w:numPr>
          <w:ilvl w:val="0"/>
          <w:numId w:val="5"/>
        </w:numPr>
      </w:pPr>
      <w:r>
        <w:t>Divulgation des Données Traitées</w:t>
      </w:r>
    </w:p>
    <w:p w14:paraId="75596586" w14:textId="77777777" w:rsidR="00DD6D76" w:rsidRPr="00FC77AC" w:rsidRDefault="00DD6D76" w:rsidP="00DD6D76">
      <w:pPr>
        <w:pStyle w:val="ProductList-Body"/>
        <w:numPr>
          <w:ilvl w:val="0"/>
          <w:numId w:val="5"/>
        </w:numPr>
      </w:pPr>
      <w:r>
        <w:t>Traitement des Données à Caractère Personnel ; RGPD</w:t>
      </w:r>
    </w:p>
    <w:p w14:paraId="0198AC8F" w14:textId="77777777" w:rsidR="00DD6D76" w:rsidRPr="00FC77AC" w:rsidRDefault="00DD6D76" w:rsidP="00DD6D76">
      <w:pPr>
        <w:pStyle w:val="ProductList-Body"/>
        <w:numPr>
          <w:ilvl w:val="0"/>
          <w:numId w:val="5"/>
        </w:numPr>
      </w:pPr>
      <w:r>
        <w:t>Sécurité des Données</w:t>
      </w:r>
    </w:p>
    <w:p w14:paraId="5920AC8F" w14:textId="77777777" w:rsidR="00DD6D76" w:rsidRPr="00FC77AC" w:rsidRDefault="00DD6D76" w:rsidP="00DD6D76">
      <w:pPr>
        <w:pStyle w:val="ProductList-Body"/>
        <w:numPr>
          <w:ilvl w:val="0"/>
          <w:numId w:val="5"/>
        </w:numPr>
      </w:pPr>
      <w:r>
        <w:t>Notification des Incidents de Sécurité</w:t>
      </w:r>
    </w:p>
    <w:p w14:paraId="5588D625" w14:textId="77777777" w:rsidR="00DD6D76" w:rsidRPr="00FC77AC" w:rsidRDefault="00DD6D76" w:rsidP="00DD6D76">
      <w:pPr>
        <w:pStyle w:val="ProductList-Body"/>
        <w:numPr>
          <w:ilvl w:val="0"/>
          <w:numId w:val="5"/>
        </w:numPr>
      </w:pPr>
      <w:r>
        <w:t>Transferts et Emplacement des Données</w:t>
      </w:r>
    </w:p>
    <w:p w14:paraId="7D8C39D5" w14:textId="77777777" w:rsidR="00DD6D76" w:rsidRPr="00FC77AC" w:rsidRDefault="00DD6D76" w:rsidP="00DD6D76">
      <w:pPr>
        <w:pStyle w:val="ProductList-Body"/>
        <w:numPr>
          <w:ilvl w:val="0"/>
          <w:numId w:val="5"/>
        </w:numPr>
      </w:pPr>
      <w:r>
        <w:t>Conservation et Suppression des Données</w:t>
      </w:r>
    </w:p>
    <w:p w14:paraId="07938BE8" w14:textId="77777777" w:rsidR="00DD6D76" w:rsidRPr="00FC77AC" w:rsidRDefault="00DD6D76" w:rsidP="00DD6D76">
      <w:pPr>
        <w:pStyle w:val="ProductList-Body"/>
        <w:numPr>
          <w:ilvl w:val="0"/>
          <w:numId w:val="5"/>
        </w:numPr>
      </w:pPr>
      <w:r>
        <w:t>Engagement de Confidentialité du Sous-Traitant</w:t>
      </w:r>
    </w:p>
    <w:p w14:paraId="117BDEFD" w14:textId="77777777" w:rsidR="00366DF4" w:rsidRPr="003E4AC6" w:rsidRDefault="00366DF4" w:rsidP="00366DF4">
      <w:pPr>
        <w:pStyle w:val="ProductList-Body"/>
        <w:numPr>
          <w:ilvl w:val="0"/>
          <w:numId w:val="5"/>
        </w:numPr>
      </w:pPr>
      <w:r>
        <w:t>Notifications et Contrôles sur le Recours à des Sous-traitants Ultérieurs</w:t>
      </w:r>
    </w:p>
    <w:p w14:paraId="1A8F58EA" w14:textId="77777777" w:rsidR="00DD6D76" w:rsidRPr="00FC77AC" w:rsidRDefault="00DD6D76" w:rsidP="00DD6D76">
      <w:pPr>
        <w:pStyle w:val="ProductList-Body"/>
        <w:numPr>
          <w:ilvl w:val="0"/>
          <w:numId w:val="5"/>
        </w:numPr>
      </w:pPr>
      <w:r>
        <w:t>Établissements d’Enseignement</w:t>
      </w:r>
    </w:p>
    <w:p w14:paraId="0852B871" w14:textId="77777777" w:rsidR="00DD6D76" w:rsidRPr="00FC77AC" w:rsidRDefault="00DD6D76" w:rsidP="00DD6D76">
      <w:pPr>
        <w:pStyle w:val="ProductList-Body"/>
        <w:numPr>
          <w:ilvl w:val="0"/>
          <w:numId w:val="5"/>
        </w:numPr>
      </w:pPr>
      <w:r>
        <w:t>Contrat Client CJIS</w:t>
      </w:r>
    </w:p>
    <w:p w14:paraId="687A79B3" w14:textId="77777777" w:rsidR="00DD6D76" w:rsidRDefault="00DD6D76" w:rsidP="00DD6D76">
      <w:pPr>
        <w:pStyle w:val="ProductList-Body"/>
        <w:numPr>
          <w:ilvl w:val="0"/>
          <w:numId w:val="5"/>
        </w:numPr>
      </w:pPr>
      <w:r>
        <w:t>HIPAA Business Associate</w:t>
      </w:r>
    </w:p>
    <w:p w14:paraId="2E3E9AA1" w14:textId="22BB689A" w:rsidR="00D13EB7" w:rsidRPr="00FC77AC" w:rsidRDefault="00D13EB7" w:rsidP="00DD6D76">
      <w:pPr>
        <w:pStyle w:val="ProductList-Body"/>
        <w:numPr>
          <w:ilvl w:val="0"/>
          <w:numId w:val="5"/>
        </w:numPr>
      </w:pPr>
      <w:r>
        <w:t>Données de télécommunication</w:t>
      </w:r>
    </w:p>
    <w:p w14:paraId="3D9BC023" w14:textId="0440E78C" w:rsidR="00DD6D76" w:rsidRPr="00FC77AC" w:rsidRDefault="00DD6D76" w:rsidP="00DD6D76">
      <w:pPr>
        <w:pStyle w:val="ProductList-Body"/>
        <w:numPr>
          <w:ilvl w:val="0"/>
          <w:numId w:val="5"/>
        </w:numPr>
      </w:pPr>
      <w:r>
        <w:t xml:space="preserve">Loi sur la Protection du Consommateur (California Consumer </w:t>
      </w:r>
      <w:proofErr w:type="spellStart"/>
      <w:r>
        <w:t>Privacy</w:t>
      </w:r>
      <w:proofErr w:type="spellEnd"/>
      <w:r>
        <w:t xml:space="preserve"> </w:t>
      </w:r>
      <w:proofErr w:type="spellStart"/>
      <w:r>
        <w:t>Act</w:t>
      </w:r>
      <w:proofErr w:type="spellEnd"/>
      <w:r>
        <w:t xml:space="preserve">, CCPA) </w:t>
      </w:r>
    </w:p>
    <w:p w14:paraId="1B26DF13" w14:textId="77777777" w:rsidR="00DD6D76" w:rsidRPr="00FC77AC" w:rsidRDefault="00DD6D76" w:rsidP="00DD6D76">
      <w:pPr>
        <w:pStyle w:val="ProductList-Body"/>
        <w:numPr>
          <w:ilvl w:val="0"/>
          <w:numId w:val="5"/>
        </w:numPr>
      </w:pPr>
      <w:r>
        <w:t>Données Biométriques</w:t>
      </w:r>
    </w:p>
    <w:p w14:paraId="406ABF0E" w14:textId="33BA9C1F" w:rsidR="002E2EC1" w:rsidRPr="00FC77AC" w:rsidRDefault="002E2EC1" w:rsidP="00DD6D76">
      <w:pPr>
        <w:pStyle w:val="ProductList-Body"/>
        <w:numPr>
          <w:ilvl w:val="0"/>
          <w:numId w:val="5"/>
        </w:numPr>
      </w:pPr>
      <w:r>
        <w:t>Services Professionnels Supplémentaires</w:t>
      </w:r>
    </w:p>
    <w:p w14:paraId="3D48A602" w14:textId="77777777" w:rsidR="00DD6D76" w:rsidRPr="00FC77AC" w:rsidRDefault="00DD6D76" w:rsidP="00DD6D76">
      <w:pPr>
        <w:pStyle w:val="ProductList-Body"/>
        <w:numPr>
          <w:ilvl w:val="0"/>
          <w:numId w:val="5"/>
        </w:numPr>
      </w:pPr>
      <w:r>
        <w:t>Comment contacter Microsoft</w:t>
      </w:r>
    </w:p>
    <w:p w14:paraId="09D2EA5B" w14:textId="7B7561F9" w:rsidR="00DD6D76" w:rsidRPr="00FC77AC" w:rsidRDefault="00DD6D76" w:rsidP="00DD6D76">
      <w:pPr>
        <w:pStyle w:val="ProductList-Body"/>
        <w:numPr>
          <w:ilvl w:val="0"/>
          <w:numId w:val="5"/>
        </w:numPr>
      </w:pPr>
      <w:r>
        <w:t>Annexe A – Mesures de Sécurité</w:t>
      </w:r>
    </w:p>
    <w:p w14:paraId="7379A383" w14:textId="606CA6E1" w:rsidR="00E3608A" w:rsidRPr="00FC77AC" w:rsidRDefault="00E3608A" w:rsidP="00E3608A">
      <w:pPr>
        <w:pStyle w:val="ProductList-Body"/>
        <w:numPr>
          <w:ilvl w:val="0"/>
          <w:numId w:val="5"/>
        </w:numPr>
      </w:pPr>
      <w:r>
        <w:t>Annexe B – Personnes Concernées et Catégories de</w:t>
      </w:r>
      <w:r w:rsidR="002F27A0">
        <w:t> </w:t>
      </w:r>
      <w:r>
        <w:t>Données à Caractère Personnel</w:t>
      </w:r>
    </w:p>
    <w:p w14:paraId="4F3F3E86" w14:textId="3B4E27C1" w:rsidR="007B2B15" w:rsidRPr="00FC77AC" w:rsidRDefault="00E3608A">
      <w:pPr>
        <w:pStyle w:val="ProductList-Body"/>
        <w:numPr>
          <w:ilvl w:val="0"/>
          <w:numId w:val="5"/>
        </w:numPr>
      </w:pPr>
      <w:r>
        <w:t>Annexe C – Addendum sur les Mesures Complémentaires.</w:t>
      </w:r>
    </w:p>
    <w:p w14:paraId="271566DB" w14:textId="43720FBF" w:rsidR="004C2B10" w:rsidRPr="001C2724" w:rsidRDefault="004C2B10" w:rsidP="00C35BD5">
      <w:pPr>
        <w:pStyle w:val="ProductList-Body"/>
        <w:ind w:left="720"/>
        <w:sectPr w:rsidR="004C2B10" w:rsidRPr="001C2724" w:rsidSect="00546F73">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16AD3FEE" w14:textId="77777777" w:rsidR="00964DDE" w:rsidRPr="003E4AC6" w:rsidRDefault="00964DDE" w:rsidP="00964DDE">
      <w:pPr>
        <w:pStyle w:val="ProductList-SubSubSectionHeading"/>
        <w:keepNext/>
        <w:spacing w:after="120"/>
        <w:outlineLvl w:val="1"/>
      </w:pPr>
      <w:bookmarkStart w:id="45" w:name="_Toc507768549"/>
      <w:bookmarkStart w:id="46" w:name="_Toc8395009"/>
      <w:bookmarkStart w:id="47" w:name="_Toc6563798"/>
      <w:bookmarkStart w:id="48" w:name="_Toc21617016"/>
      <w:bookmarkStart w:id="49" w:name="_Toc26972836"/>
      <w:bookmarkStart w:id="50" w:name="_Toc42764835"/>
      <w:bookmarkStart w:id="51" w:name="_Toc84407764"/>
      <w:bookmarkStart w:id="52" w:name="_Toc155368055"/>
      <w:bookmarkStart w:id="53" w:name="_Toc6563800"/>
      <w:bookmarkStart w:id="54" w:name="_Toc26972838"/>
      <w:bookmarkStart w:id="55" w:name="_Toc13858350"/>
      <w:bookmarkStart w:id="56" w:name="_Toc21617018"/>
      <w:bookmarkStart w:id="57" w:name="_Toc507768552"/>
      <w:bookmarkStart w:id="58" w:name="_Toc8395012"/>
      <w:r>
        <w:t>Champ d’Application</w:t>
      </w:r>
      <w:bookmarkEnd w:id="45"/>
      <w:bookmarkEnd w:id="46"/>
      <w:bookmarkEnd w:id="47"/>
      <w:bookmarkEnd w:id="48"/>
      <w:bookmarkEnd w:id="49"/>
      <w:bookmarkEnd w:id="50"/>
      <w:bookmarkEnd w:id="51"/>
      <w:bookmarkEnd w:id="52"/>
    </w:p>
    <w:p w14:paraId="0F7A39AC" w14:textId="77777777" w:rsidR="00964DDE" w:rsidRPr="003E4AC6" w:rsidRDefault="00964DDE" w:rsidP="00964DDE">
      <w:pPr>
        <w:pStyle w:val="ProductList-Body"/>
        <w:spacing w:after="120"/>
      </w:pPr>
      <w:r>
        <w:t xml:space="preserve">Les Conditions du DPA s’appliquent à tous les Produits et Services sauf dans les cas décrits dans la présente section.  </w:t>
      </w:r>
    </w:p>
    <w:p w14:paraId="3755B91D" w14:textId="77777777" w:rsidR="00FF548C" w:rsidRPr="00FF548C" w:rsidRDefault="00FF548C" w:rsidP="00FF548C">
      <w:pPr>
        <w:pStyle w:val="ProductList-Body"/>
        <w:spacing w:after="120"/>
      </w:pPr>
      <w:r w:rsidRPr="00FF548C">
        <w:t>Les Conditions du DPA ne s'appliqueront pas aux Produits ou Services Professionnels spécifiquement identifiés comme étant exclus, ou dans la mesure où ils sont identifiés comme exclus, dans les Conditions relatives aux Produits ou l'ordre de travail applicable, qui sont régis par les conditions concernant la protection des données personnelles et la sécurité dans les conditions spécifiques aux Produits ou à l'ordre de travail applicables.</w:t>
      </w:r>
    </w:p>
    <w:p w14:paraId="192499EB" w14:textId="77777777" w:rsidR="00964DDE" w:rsidRPr="003E4AC6" w:rsidRDefault="00964DDE" w:rsidP="00964DDE">
      <w:pPr>
        <w:pStyle w:val="ProductList-Body"/>
        <w:spacing w:after="120"/>
      </w:pPr>
      <w:r>
        <w:t>Pour plus de clarté, les Conditions du DPA s'appliquent uniquement au traitement des données dans des environnements contrôlés par Microsoft et les sous-traitants ultérieurs de Microsoft. Cela inclut les données envoyées à Microsoft par les Produits et Services, mais n'inclut pas les données qui restent dans les locaux du Client ou dans les environnements d'exploitation tiers sélectionnés par le Client.</w:t>
      </w:r>
    </w:p>
    <w:p w14:paraId="2C319C9F" w14:textId="0546AEC4" w:rsidR="00964DDE" w:rsidRPr="003E4AC6" w:rsidRDefault="00964DDE" w:rsidP="00964DDE">
      <w:pPr>
        <w:pStyle w:val="ProductList-Body"/>
        <w:spacing w:after="120"/>
      </w:pPr>
      <w:r>
        <w:t xml:space="preserve">Pour les Services Professionnels Supplémentaires, Microsoft souscrit uniquement </w:t>
      </w:r>
      <w:r w:rsidR="00DB526F">
        <w:t xml:space="preserve">les </w:t>
      </w:r>
      <w:r>
        <w:t xml:space="preserve">engagements décrits dans la section Services Professionnels Supplémentaires ci-dessous. </w:t>
      </w:r>
    </w:p>
    <w:p w14:paraId="065247D9" w14:textId="77777777" w:rsidR="00964DDE" w:rsidRPr="003E4AC6" w:rsidRDefault="00964DDE" w:rsidP="00964DDE">
      <w:pPr>
        <w:pStyle w:val="ProductList-Body"/>
        <w:spacing w:after="120"/>
      </w:pPr>
      <w:r>
        <w:t>Les Évaluations peuvent utiliser des mesures de protection des données à caractère personnel et de sécurité moins strictes ou différentes de celles généralement liées aux Produits et Services. Sauf indication contraire, le Client ne doit pas utiliser les Évaluations pour traiter les Données à Caractère Personnel ou d'autres données soumises à des exigences légales ou réglementaires. Pour les Produits, les conditions suivantes dans le présent DPA ne s'appliquent pas aux Évaluations : Traitement des Données à Caractère Personnel ; RGPD, Sécurité des Données et HIPAA Business Associate. Pour les Services Professionnels, les offres désignées comme Évaluations ou à Diffusion Limitée ne répondent qu’aux conditions des Services Professionnels Supplémentaires.</w:t>
      </w:r>
    </w:p>
    <w:p w14:paraId="1D9AF945" w14:textId="77777777" w:rsidR="00964DDE" w:rsidRPr="003E4AC6" w:rsidRDefault="00964DDE" w:rsidP="00964DDE">
      <w:pPr>
        <w:pStyle w:val="ProductList-SubSubSectionHeading"/>
        <w:keepNext/>
        <w:spacing w:after="120"/>
        <w:outlineLvl w:val="1"/>
      </w:pPr>
      <w:bookmarkStart w:id="59" w:name="_Toc26972837"/>
      <w:bookmarkStart w:id="60" w:name="_Toc84407765"/>
      <w:bookmarkStart w:id="61" w:name="_Toc155368056"/>
      <w:r>
        <w:t xml:space="preserve">Nature du Traitement </w:t>
      </w:r>
      <w:bookmarkStart w:id="62" w:name="_Toc6563799"/>
      <w:bookmarkStart w:id="63" w:name="_Toc21617017"/>
      <w:r>
        <w:t>des Données ; Propriété</w:t>
      </w:r>
      <w:bookmarkEnd w:id="59"/>
      <w:bookmarkEnd w:id="60"/>
      <w:bookmarkEnd w:id="61"/>
      <w:bookmarkEnd w:id="62"/>
      <w:bookmarkEnd w:id="63"/>
    </w:p>
    <w:p w14:paraId="5D5990B3" w14:textId="5B5560CC" w:rsidR="00964DDE" w:rsidRPr="003E4AC6" w:rsidRDefault="00964DDE" w:rsidP="00964DDE">
      <w:pPr>
        <w:pStyle w:val="ProductList-Body"/>
        <w:spacing w:after="120"/>
      </w:pPr>
      <w:r>
        <w:t xml:space="preserve">Microsoft utilisera et traitera de toute autre manière les Données Client, les Données des Services Professionnels et les Données à Caractère Personnel uniquement de la manière décrite et sous réserve des limitations prévues ci-dessous (a) pour fournir au Client les Produits et Services conformément aux instructions documentées du Client, et (b) pour les </w:t>
      </w:r>
      <w:r w:rsidR="00A674C7">
        <w:t>besoins professionnels corollaires</w:t>
      </w:r>
      <w:r>
        <w:t xml:space="preserve"> à la fourniture des Produits et Services au Client. Entre les parties, le Client conservera tous les droits, titres et intérêts sur les Données Client et les Données des Services Professionnels. Microsoft ne pourra se prévaloir d'aucun droit sur les Données Client ou les Données des Services Professionnels </w:t>
      </w:r>
      <w:proofErr w:type="gramStart"/>
      <w:r>
        <w:t>à l'exception du</w:t>
      </w:r>
      <w:proofErr w:type="gramEnd"/>
      <w:r>
        <w:t xml:space="preserve"> droit qui lui est octroyé par le Client dans la présente section. Le présent paragraphe n’affecte pas les droits de Microsoft relatifs aux logiciels ou services concédés sous licence par Microsoft au Client.</w:t>
      </w:r>
    </w:p>
    <w:p w14:paraId="1CCE7D6F" w14:textId="756F6053" w:rsidR="00C85435" w:rsidRPr="00FC77AC" w:rsidRDefault="75395217" w:rsidP="00AF62C2">
      <w:pPr>
        <w:pStyle w:val="ProductList-Body"/>
        <w:keepNext/>
        <w:spacing w:after="120"/>
        <w:ind w:left="187"/>
        <w:outlineLvl w:val="2"/>
      </w:pPr>
      <w:r w:rsidRPr="26D07799">
        <w:rPr>
          <w:b/>
          <w:bCs/>
          <w:color w:val="0072C6"/>
        </w:rPr>
        <w:t>Traitement</w:t>
      </w:r>
      <w:r w:rsidR="38DDB074" w:rsidRPr="26D07799">
        <w:rPr>
          <w:b/>
          <w:bCs/>
          <w:color w:val="0072C6"/>
        </w:rPr>
        <w:t>s</w:t>
      </w:r>
      <w:r w:rsidRPr="26D07799">
        <w:rPr>
          <w:b/>
          <w:bCs/>
          <w:color w:val="0072C6"/>
        </w:rPr>
        <w:t xml:space="preserve"> pour </w:t>
      </w:r>
      <w:r w:rsidR="20F5C22D" w:rsidRPr="26D07799">
        <w:rPr>
          <w:b/>
          <w:bCs/>
          <w:color w:val="0072C6"/>
        </w:rPr>
        <w:t>f</w:t>
      </w:r>
      <w:r w:rsidRPr="26D07799">
        <w:rPr>
          <w:b/>
          <w:bCs/>
          <w:color w:val="0072C6"/>
        </w:rPr>
        <w:t xml:space="preserve">ournir au Client </w:t>
      </w:r>
      <w:bookmarkEnd w:id="53"/>
      <w:r w:rsidRPr="26D07799">
        <w:rPr>
          <w:b/>
          <w:bCs/>
          <w:color w:val="0072C6"/>
        </w:rPr>
        <w:t xml:space="preserve">les </w:t>
      </w:r>
      <w:bookmarkEnd w:id="54"/>
      <w:r w:rsidRPr="26D07799">
        <w:rPr>
          <w:b/>
          <w:bCs/>
          <w:color w:val="0072C6"/>
        </w:rPr>
        <w:t>Produits et Services</w:t>
      </w:r>
    </w:p>
    <w:p w14:paraId="38AED162" w14:textId="7AA8FE28" w:rsidR="00C85435" w:rsidRPr="00FC77AC" w:rsidRDefault="00C85435" w:rsidP="00C35BD5">
      <w:pPr>
        <w:pStyle w:val="ProductList-Body"/>
        <w:keepNext/>
        <w:ind w:left="158"/>
      </w:pPr>
      <w:r>
        <w:rPr>
          <w:rFonts w:ascii="Calibri" w:eastAsia="Calibri" w:hAnsi="Calibri" w:cs="Arial"/>
        </w:rPr>
        <w:t>Aux fins du présent DPA, « fournir » un Produit comprend :</w:t>
      </w:r>
    </w:p>
    <w:p w14:paraId="25A37013" w14:textId="15F9D6FE" w:rsidR="00C85435" w:rsidRPr="00FC77AC" w:rsidRDefault="00C85435" w:rsidP="00F1097D">
      <w:pPr>
        <w:pStyle w:val="ProductList-Body"/>
        <w:numPr>
          <w:ilvl w:val="0"/>
          <w:numId w:val="7"/>
        </w:numPr>
      </w:pPr>
      <w:r>
        <w:rPr>
          <w:rFonts w:ascii="Calibri" w:eastAsia="Calibri" w:hAnsi="Calibri" w:cs="Arial"/>
        </w:rPr>
        <w:t xml:space="preserve">Fournir des capacités fonctionnelles sous licence, configurées </w:t>
      </w:r>
      <w:r>
        <w:rPr>
          <w:rFonts w:ascii="Calibri" w:hAnsi="Calibri"/>
        </w:rPr>
        <w:t xml:space="preserve">et </w:t>
      </w:r>
      <w:bookmarkEnd w:id="55"/>
      <w:bookmarkEnd w:id="56"/>
      <w:r>
        <w:rPr>
          <w:rFonts w:ascii="Calibri" w:eastAsia="Calibri" w:hAnsi="Calibri" w:cs="Arial"/>
        </w:rPr>
        <w:t xml:space="preserve">utilisées par le Client et ses utilisateurs, y compris fournir des expériences utilisateur personnalisées ;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Dépannage (prévention, détection et réparation des problèmes) ; et </w:t>
      </w:r>
    </w:p>
    <w:p w14:paraId="078BCFE5" w14:textId="4CCF57C6" w:rsidR="00C85435" w:rsidRPr="00FC77AC" w:rsidRDefault="00E73F98" w:rsidP="00F1097D">
      <w:pPr>
        <w:pStyle w:val="ProductList-Body"/>
        <w:numPr>
          <w:ilvl w:val="0"/>
          <w:numId w:val="7"/>
        </w:numPr>
        <w:spacing w:after="120"/>
      </w:pPr>
      <w:r>
        <w:rPr>
          <w:rFonts w:ascii="Calibri" w:eastAsia="Calibri" w:hAnsi="Calibri" w:cs="Arial"/>
        </w:rPr>
        <w:t xml:space="preserve">Maintenir les Produits à jour et </w:t>
      </w:r>
      <w:r w:rsidR="00CB0BAA">
        <w:rPr>
          <w:rFonts w:ascii="Calibri" w:eastAsia="Calibri" w:hAnsi="Calibri" w:cs="Arial"/>
        </w:rPr>
        <w:t>en état de fonctionnement</w:t>
      </w:r>
      <w:r>
        <w:rPr>
          <w:rFonts w:ascii="Calibri" w:eastAsia="Calibri" w:hAnsi="Calibri" w:cs="Arial"/>
        </w:rPr>
        <w:t xml:space="preserve">, et améliorer </w:t>
      </w:r>
      <w:r>
        <w:t>la productivité des utilisateurs,</w:t>
      </w:r>
      <w:r>
        <w:rPr>
          <w:rFonts w:ascii="Calibri" w:eastAsia="Calibri" w:hAnsi="Calibri" w:cs="Arial"/>
        </w:rPr>
        <w:t xml:space="preserve"> la fiabilité, l’efficacité, la qualité et la sécurité.</w:t>
      </w:r>
    </w:p>
    <w:p w14:paraId="67A5736F" w14:textId="18735063" w:rsidR="004D3218" w:rsidRPr="00FC77AC" w:rsidRDefault="004D3218" w:rsidP="004D3218">
      <w:pPr>
        <w:pStyle w:val="ProductList-Body"/>
        <w:ind w:left="158"/>
      </w:pPr>
      <w:r>
        <w:rPr>
          <w:rFonts w:ascii="Calibri" w:eastAsia="Calibri" w:hAnsi="Calibri" w:cs="Arial"/>
        </w:rPr>
        <w:t>Aux fins du présent DPA, « fournir » des Services Professionnels comprend :</w:t>
      </w:r>
    </w:p>
    <w:p w14:paraId="514A4E40" w14:textId="3E687AC2" w:rsidR="004D3218" w:rsidRPr="00FC77AC" w:rsidRDefault="004D3218" w:rsidP="004D3218">
      <w:pPr>
        <w:pStyle w:val="ProductList-Body"/>
        <w:numPr>
          <w:ilvl w:val="0"/>
          <w:numId w:val="7"/>
        </w:numPr>
        <w:tabs>
          <w:tab w:val="clear" w:pos="158"/>
        </w:tabs>
        <w:ind w:left="922"/>
      </w:pPr>
      <w:r>
        <w:t>Fournir les Services Professionnels, y compris le support technique, la planification professionnelle, les conseils, l'orientation, la</w:t>
      </w:r>
      <w:r w:rsidR="004C1E1D">
        <w:t> </w:t>
      </w:r>
      <w:r>
        <w:t>migration des données, le déploiement et les services de développement de solutions et de logiciels.</w:t>
      </w:r>
    </w:p>
    <w:p w14:paraId="2AA8E0CB" w14:textId="1BB19ACB" w:rsidR="004D3218" w:rsidRPr="00FC77AC" w:rsidRDefault="004D3218" w:rsidP="004D3218">
      <w:pPr>
        <w:pStyle w:val="ProductList-Body"/>
        <w:numPr>
          <w:ilvl w:val="0"/>
          <w:numId w:val="7"/>
        </w:numPr>
        <w:tabs>
          <w:tab w:val="clear" w:pos="158"/>
        </w:tabs>
        <w:ind w:left="922"/>
      </w:pPr>
      <w:r>
        <w:t>Dépannage (prévention, détection, investigation, atténuation et réparation des problèmes, y compris les Incidents de Sécurité et les problèmes identifiés dans les Services Professionnels ou le(les) Produit(s) lors de la prestation de Services Professionnels) ; et</w:t>
      </w:r>
    </w:p>
    <w:p w14:paraId="7EB6FDAD" w14:textId="16956FEE" w:rsidR="004D3218" w:rsidRPr="00FC77AC" w:rsidRDefault="007821BC" w:rsidP="002369FF">
      <w:pPr>
        <w:pStyle w:val="ProductList-Body"/>
        <w:numPr>
          <w:ilvl w:val="0"/>
          <w:numId w:val="7"/>
        </w:numPr>
        <w:tabs>
          <w:tab w:val="clear" w:pos="158"/>
        </w:tabs>
        <w:spacing w:after="120"/>
        <w:ind w:left="922"/>
      </w:pPr>
      <w:r>
        <w:t xml:space="preserve">Amélioration de la </w:t>
      </w:r>
      <w:r w:rsidR="4232EEC8">
        <w:t>fourniture</w:t>
      </w:r>
      <w:r>
        <w:t xml:space="preserve">, de l'efficacité, de la qualité et de la sécurité des Services Professionnels et du ou des Produits sous-jacents </w:t>
      </w:r>
      <w:r w:rsidR="4EE0B6B2">
        <w:t>sur le fondement</w:t>
      </w:r>
      <w:r>
        <w:t xml:space="preserve"> des problèmes identifiés lors de la fourniture des Services Professionnels, y compris la correction des défauts</w:t>
      </w:r>
      <w:r w:rsidR="600AE1B4">
        <w:t xml:space="preserve"> affectant les</w:t>
      </w:r>
      <w:r>
        <w:t xml:space="preserve"> logiciels </w:t>
      </w:r>
      <w:r w:rsidR="496D1B1A">
        <w:t>ainsi que</w:t>
      </w:r>
      <w:r w:rsidR="3B803D71">
        <w:t xml:space="preserve"> le </w:t>
      </w:r>
      <w:r w:rsidR="7BC905A5">
        <w:t>maintien</w:t>
      </w:r>
      <w:r w:rsidR="3B803D71">
        <w:t xml:space="preserve"> à jour</w:t>
      </w:r>
      <w:r w:rsidR="6AF067A9">
        <w:t xml:space="preserve"> et </w:t>
      </w:r>
      <w:r w:rsidR="1CCF9C28">
        <w:t>en état de fonctionnement</w:t>
      </w:r>
      <w:r w:rsidR="6AF067A9">
        <w:t xml:space="preserve"> des Produits et Services</w:t>
      </w:r>
      <w:r>
        <w:t>.</w:t>
      </w:r>
    </w:p>
    <w:p w14:paraId="46D39A05" w14:textId="1EEE0D3B" w:rsidR="00725F8D" w:rsidRPr="00FC77AC" w:rsidRDefault="00725F8D" w:rsidP="002369FF">
      <w:pPr>
        <w:pStyle w:val="ProductList-Body"/>
        <w:spacing w:after="120"/>
        <w:ind w:left="158"/>
      </w:pPr>
      <w:r w:rsidRPr="552E0C6D">
        <w:rPr>
          <w:rFonts w:ascii="Calibri" w:eastAsia="Calibri" w:hAnsi="Calibri" w:cs="Arial"/>
        </w:rPr>
        <w:t xml:space="preserve">Dans chaque cas, la fourniture des Produits et Services est effectuée dans le respect des obligations de sécurité en vertu des </w:t>
      </w:r>
      <w:r w:rsidR="0AB13878" w:rsidRPr="552E0C6D">
        <w:rPr>
          <w:rFonts w:ascii="Calibri" w:eastAsia="Calibri" w:hAnsi="Calibri" w:cs="Arial"/>
        </w:rPr>
        <w:t>Obligations</w:t>
      </w:r>
      <w:r w:rsidRPr="552E0C6D">
        <w:rPr>
          <w:rFonts w:ascii="Calibri" w:eastAsia="Calibri" w:hAnsi="Calibri" w:cs="Arial"/>
        </w:rPr>
        <w:t xml:space="preserve"> de </w:t>
      </w:r>
      <w:r w:rsidR="1CDF6268" w:rsidRPr="552E0C6D">
        <w:rPr>
          <w:rFonts w:ascii="Calibri" w:eastAsia="Calibri" w:hAnsi="Calibri" w:cs="Arial"/>
        </w:rPr>
        <w:t>P</w:t>
      </w:r>
      <w:r w:rsidRPr="552E0C6D">
        <w:rPr>
          <w:rFonts w:ascii="Calibri" w:eastAsia="Calibri" w:hAnsi="Calibri" w:cs="Arial"/>
        </w:rPr>
        <w:t xml:space="preserve">rotection des </w:t>
      </w:r>
      <w:r w:rsidR="4CBD3926" w:rsidRPr="552E0C6D">
        <w:rPr>
          <w:rFonts w:ascii="Calibri" w:eastAsia="Calibri" w:hAnsi="Calibri" w:cs="Arial"/>
        </w:rPr>
        <w:t>D</w:t>
      </w:r>
      <w:r w:rsidRPr="552E0C6D">
        <w:rPr>
          <w:rFonts w:ascii="Calibri" w:eastAsia="Calibri" w:hAnsi="Calibri" w:cs="Arial"/>
        </w:rPr>
        <w:t>onnées.</w:t>
      </w:r>
    </w:p>
    <w:p w14:paraId="0AA7F597" w14:textId="5030411D" w:rsidR="00C85435" w:rsidRPr="00FC77AC" w:rsidRDefault="00C85435" w:rsidP="007829B6">
      <w:pPr>
        <w:pStyle w:val="ProductList-Body"/>
        <w:spacing w:after="120"/>
        <w:ind w:left="158"/>
      </w:pPr>
      <w:r>
        <w:t>Lors de la fourniture de Produits et de Services, Microsoft ne saurait utiliser ou traiter de toute autre manière les Données Client, les Données des Services Professionnels ou les Données à Caractère Personnel : (a) à des fins de profilage des utilisateurs, (b) de publicité ou à des fins commerciales similaires, ou (c) pour des études de marché visant à créer de nouvelles fonctionnalités, de nouveaux services ou produits ou</w:t>
      </w:r>
      <w:r w:rsidR="00817F69">
        <w:t> </w:t>
      </w:r>
      <w:r>
        <w:t>tout</w:t>
      </w:r>
      <w:r w:rsidR="0053384D">
        <w:t> </w:t>
      </w:r>
      <w:r>
        <w:t>autre but, à moins que cette utilisation ou ce traitement ne soit conforme aux instructions écrites du Client.</w:t>
      </w:r>
    </w:p>
    <w:p w14:paraId="5FD69C26" w14:textId="0F335DB0" w:rsidR="00C85435" w:rsidRPr="00FC77AC" w:rsidRDefault="5892F080" w:rsidP="00C35BD5">
      <w:pPr>
        <w:pStyle w:val="ProductList-Body"/>
        <w:keepNext/>
        <w:spacing w:after="120"/>
        <w:ind w:left="187" w:hanging="7"/>
        <w:outlineLvl w:val="2"/>
      </w:pPr>
      <w:r w:rsidRPr="26D07799">
        <w:rPr>
          <w:b/>
          <w:bCs/>
          <w:color w:val="0072C6"/>
        </w:rPr>
        <w:t>Traitement</w:t>
      </w:r>
      <w:r w:rsidR="383B2F31" w:rsidRPr="26D07799">
        <w:rPr>
          <w:b/>
          <w:bCs/>
          <w:color w:val="0072C6"/>
        </w:rPr>
        <w:t>s</w:t>
      </w:r>
      <w:r w:rsidRPr="26D07799">
        <w:rPr>
          <w:b/>
          <w:bCs/>
          <w:color w:val="0072C6"/>
        </w:rPr>
        <w:t xml:space="preserve"> </w:t>
      </w:r>
      <w:r w:rsidR="083EC5B6" w:rsidRPr="26D07799">
        <w:rPr>
          <w:b/>
          <w:bCs/>
          <w:color w:val="0072C6"/>
        </w:rPr>
        <w:t>pour les</w:t>
      </w:r>
      <w:r w:rsidRPr="26D07799">
        <w:rPr>
          <w:b/>
          <w:bCs/>
          <w:color w:val="0072C6"/>
        </w:rPr>
        <w:t xml:space="preserve"> </w:t>
      </w:r>
      <w:r w:rsidR="0042429C">
        <w:rPr>
          <w:b/>
          <w:bCs/>
          <w:color w:val="0072C6"/>
        </w:rPr>
        <w:t>Besoins Professionnels</w:t>
      </w:r>
      <w:r w:rsidRPr="26D07799">
        <w:rPr>
          <w:b/>
          <w:bCs/>
          <w:color w:val="0072C6"/>
        </w:rPr>
        <w:t xml:space="preserve"> </w:t>
      </w:r>
      <w:r w:rsidR="00851275">
        <w:rPr>
          <w:b/>
          <w:bCs/>
          <w:color w:val="0072C6"/>
        </w:rPr>
        <w:t>C</w:t>
      </w:r>
      <w:r w:rsidR="0042429C">
        <w:rPr>
          <w:b/>
          <w:bCs/>
          <w:color w:val="0072C6"/>
        </w:rPr>
        <w:t>orollaires</w:t>
      </w:r>
      <w:r w:rsidR="5E390EB3" w:rsidRPr="26D07799">
        <w:rPr>
          <w:b/>
          <w:bCs/>
          <w:color w:val="0072C6"/>
        </w:rPr>
        <w:t xml:space="preserve"> à la</w:t>
      </w:r>
      <w:r w:rsidRPr="26D07799">
        <w:rPr>
          <w:b/>
          <w:bCs/>
          <w:color w:val="0072C6"/>
        </w:rPr>
        <w:t xml:space="preserve"> </w:t>
      </w:r>
      <w:r w:rsidR="00851275">
        <w:rPr>
          <w:b/>
          <w:bCs/>
          <w:color w:val="0072C6"/>
        </w:rPr>
        <w:t>F</w:t>
      </w:r>
      <w:r w:rsidRPr="26D07799">
        <w:rPr>
          <w:b/>
          <w:bCs/>
          <w:color w:val="0072C6"/>
        </w:rPr>
        <w:t xml:space="preserve">ourniture des </w:t>
      </w:r>
      <w:r w:rsidR="29F5A2D4" w:rsidRPr="26D07799">
        <w:rPr>
          <w:b/>
          <w:bCs/>
          <w:color w:val="0072C6"/>
        </w:rPr>
        <w:t>P</w:t>
      </w:r>
      <w:r w:rsidRPr="26D07799">
        <w:rPr>
          <w:b/>
          <w:bCs/>
          <w:color w:val="0072C6"/>
        </w:rPr>
        <w:t xml:space="preserve">roduits et </w:t>
      </w:r>
      <w:r w:rsidR="6225F694" w:rsidRPr="26D07799">
        <w:rPr>
          <w:b/>
          <w:bCs/>
          <w:color w:val="0072C6"/>
        </w:rPr>
        <w:t>S</w:t>
      </w:r>
      <w:r w:rsidRPr="26D07799">
        <w:rPr>
          <w:b/>
          <w:bCs/>
          <w:color w:val="0072C6"/>
        </w:rPr>
        <w:t>ervices au Client</w:t>
      </w:r>
    </w:p>
    <w:p w14:paraId="2391517E" w14:textId="78D37427" w:rsidR="001B2BF8" w:rsidRPr="00FC77AC" w:rsidRDefault="001B2BF8" w:rsidP="001B2BF8">
      <w:pPr>
        <w:pStyle w:val="ProductList-Body"/>
        <w:spacing w:after="120"/>
        <w:ind w:left="158"/>
      </w:pPr>
      <w:r>
        <w:t>Aux fins du présent DPA, les « </w:t>
      </w:r>
      <w:r w:rsidR="0042429C">
        <w:t>besoins professionnels</w:t>
      </w:r>
      <w:r>
        <w:t xml:space="preserve"> » désignent les opérations de traitement autorisées par le </w:t>
      </w:r>
      <w:r w:rsidR="0077205D">
        <w:t>C</w:t>
      </w:r>
      <w:r>
        <w:t xml:space="preserve">lient dans </w:t>
      </w:r>
      <w:r w:rsidR="00460396">
        <w:t xml:space="preserve">le présent </w:t>
      </w:r>
      <w:r>
        <w:t>article.</w:t>
      </w:r>
    </w:p>
    <w:p w14:paraId="4FFF8475" w14:textId="057BE43F" w:rsidR="001B2BF8" w:rsidRPr="00FC77AC" w:rsidRDefault="001B2BF8" w:rsidP="00B66EEB">
      <w:pPr>
        <w:pStyle w:val="ProductList-Body"/>
        <w:spacing w:line="216" w:lineRule="auto"/>
        <w:ind w:left="158"/>
      </w:pPr>
      <w:r>
        <w:t>Le Client autorise Microsoft :</w:t>
      </w:r>
    </w:p>
    <w:p w14:paraId="18895A51" w14:textId="631BF613" w:rsidR="001B2BF8" w:rsidRPr="00FC77AC" w:rsidRDefault="72661FEB" w:rsidP="26D07799">
      <w:pPr>
        <w:pStyle w:val="ProductList-Body"/>
        <w:numPr>
          <w:ilvl w:val="0"/>
          <w:numId w:val="18"/>
        </w:numPr>
        <w:ind w:left="900" w:hanging="180"/>
        <w:rPr>
          <w:rFonts w:eastAsiaTheme="minorEastAsia"/>
          <w:szCs w:val="18"/>
        </w:rPr>
      </w:pPr>
      <w:proofErr w:type="gramStart"/>
      <w:r>
        <w:t>à</w:t>
      </w:r>
      <w:proofErr w:type="gramEnd"/>
      <w:r>
        <w:t xml:space="preserve"> créer des données statistiques agrégées et non personnelles à partir de données contenant des identifiants </w:t>
      </w:r>
      <w:proofErr w:type="spellStart"/>
      <w:r>
        <w:t>pseudonymisés</w:t>
      </w:r>
      <w:proofErr w:type="spellEnd"/>
      <w:r>
        <w:t xml:space="preserve"> (tels que des journaux d'utilisation contenant des identifiants </w:t>
      </w:r>
      <w:proofErr w:type="spellStart"/>
      <w:r>
        <w:t>pseudonymisés</w:t>
      </w:r>
      <w:proofErr w:type="spellEnd"/>
      <w:r w:rsidR="01373E65">
        <w:t xml:space="preserve"> uniques</w:t>
      </w:r>
      <w:r>
        <w:t>) ; et</w:t>
      </w:r>
    </w:p>
    <w:p w14:paraId="685A98C9" w14:textId="42BC251F" w:rsidR="001B2BF8" w:rsidRPr="00FC77AC" w:rsidRDefault="72661FEB" w:rsidP="00A607E8">
      <w:pPr>
        <w:pStyle w:val="ProductList-Body"/>
        <w:numPr>
          <w:ilvl w:val="0"/>
          <w:numId w:val="18"/>
        </w:numPr>
        <w:spacing w:after="120"/>
        <w:ind w:left="907" w:hanging="187"/>
      </w:pPr>
      <w:proofErr w:type="gramStart"/>
      <w:r>
        <w:t>à</w:t>
      </w:r>
      <w:proofErr w:type="gramEnd"/>
      <w:r>
        <w:t xml:space="preserve"> calculer des statistiques liées aux Données Client ou aux Données des Services Professionnels</w:t>
      </w:r>
    </w:p>
    <w:p w14:paraId="76A43C2B" w14:textId="2EF2302A" w:rsidR="001B2BF8" w:rsidRPr="00FC77AC" w:rsidRDefault="72661FEB" w:rsidP="00A607E8">
      <w:pPr>
        <w:pStyle w:val="ProductList-Body"/>
        <w:spacing w:after="120"/>
        <w:ind w:left="158"/>
      </w:pPr>
      <w:proofErr w:type="gramStart"/>
      <w:r>
        <w:t>dans</w:t>
      </w:r>
      <w:proofErr w:type="gramEnd"/>
      <w:r>
        <w:t xml:space="preserve"> chaque cas sans accéder</w:t>
      </w:r>
      <w:r w:rsidR="008C768D">
        <w:t xml:space="preserve"> au,</w:t>
      </w:r>
      <w:r>
        <w:t xml:space="preserve"> ou analyser le contenu des Données Client ou des Données de Services Professionnels et</w:t>
      </w:r>
      <w:r w:rsidR="750E1C6E">
        <w:t xml:space="preserve"> </w:t>
      </w:r>
      <w:r w:rsidR="00C76D3A">
        <w:t>uniquement pour</w:t>
      </w:r>
      <w:r>
        <w:t xml:space="preserve"> </w:t>
      </w:r>
      <w:r w:rsidR="06ECED36">
        <w:t>l</w:t>
      </w:r>
      <w:r>
        <w:t xml:space="preserve">es </w:t>
      </w:r>
      <w:r w:rsidR="00C76D3A">
        <w:t xml:space="preserve">finalités </w:t>
      </w:r>
      <w:r>
        <w:t>ci-dessous, chacun</w:t>
      </w:r>
      <w:r w:rsidR="00C76D3A">
        <w:t>e</w:t>
      </w:r>
      <w:r>
        <w:t xml:space="preserve"> </w:t>
      </w:r>
      <w:r w:rsidR="00933AD2">
        <w:t>é</w:t>
      </w:r>
      <w:r>
        <w:t xml:space="preserve">tant </w:t>
      </w:r>
      <w:r w:rsidR="00933AD2">
        <w:t>corollaire</w:t>
      </w:r>
      <w:r>
        <w:t xml:space="preserve"> à la fourniture des Produits et Services au Client.</w:t>
      </w:r>
    </w:p>
    <w:p w14:paraId="15A54612" w14:textId="77777777" w:rsidR="001B2BF8" w:rsidRPr="00FC77AC" w:rsidRDefault="001B2BF8" w:rsidP="00A607E8">
      <w:pPr>
        <w:pStyle w:val="ProductList-Body"/>
        <w:ind w:left="158"/>
      </w:pPr>
      <w:r>
        <w:t>Ces finalités sont :</w:t>
      </w:r>
    </w:p>
    <w:p w14:paraId="007DCB2D" w14:textId="1ABEB992" w:rsidR="001B2BF8" w:rsidRPr="00FC77AC" w:rsidRDefault="001B2BF8" w:rsidP="003A6BB6">
      <w:pPr>
        <w:pStyle w:val="ProductList-Body"/>
        <w:numPr>
          <w:ilvl w:val="0"/>
          <w:numId w:val="7"/>
        </w:numPr>
        <w:tabs>
          <w:tab w:val="clear" w:pos="158"/>
        </w:tabs>
        <w:ind w:left="922"/>
      </w:pPr>
      <w:proofErr w:type="gramStart"/>
      <w:r>
        <w:t>la</w:t>
      </w:r>
      <w:proofErr w:type="gramEnd"/>
      <w:r>
        <w:t xml:space="preserve"> facturation et la gestion des comptes ; </w:t>
      </w:r>
    </w:p>
    <w:p w14:paraId="74E83E62" w14:textId="21E1E5D7" w:rsidR="001B2BF8" w:rsidRPr="00FC77AC" w:rsidRDefault="001B2BF8" w:rsidP="003A6BB6">
      <w:pPr>
        <w:pStyle w:val="ProductList-Body"/>
        <w:numPr>
          <w:ilvl w:val="0"/>
          <w:numId w:val="7"/>
        </w:numPr>
        <w:tabs>
          <w:tab w:val="clear" w:pos="158"/>
        </w:tabs>
        <w:ind w:left="922"/>
      </w:pPr>
      <w:proofErr w:type="gramStart"/>
      <w:r>
        <w:t>la</w:t>
      </w:r>
      <w:proofErr w:type="gramEnd"/>
      <w:r>
        <w:t xml:space="preserve"> rémunération telle que le calcul des commissions des employés et des primes d’encouragement des partenaires ; </w:t>
      </w:r>
    </w:p>
    <w:p w14:paraId="0CAE28EC" w14:textId="1C2E8A62" w:rsidR="001B2BF8" w:rsidRPr="00FC77AC" w:rsidRDefault="72661FEB" w:rsidP="003A6BB6">
      <w:pPr>
        <w:pStyle w:val="ProductList-Body"/>
        <w:numPr>
          <w:ilvl w:val="0"/>
          <w:numId w:val="7"/>
        </w:numPr>
        <w:tabs>
          <w:tab w:val="clear" w:pos="158"/>
        </w:tabs>
        <w:ind w:left="922"/>
      </w:pPr>
      <w:proofErr w:type="gramStart"/>
      <w:r>
        <w:t>le</w:t>
      </w:r>
      <w:proofErr w:type="gramEnd"/>
      <w:r>
        <w:t xml:space="preserve"> </w:t>
      </w:r>
      <w:proofErr w:type="spellStart"/>
      <w:r>
        <w:t>reporting</w:t>
      </w:r>
      <w:proofErr w:type="spellEnd"/>
      <w:r>
        <w:t xml:space="preserve"> interne et la modélisation commerciale (</w:t>
      </w:r>
      <w:r w:rsidR="01E6D749">
        <w:t>tels que</w:t>
      </w:r>
      <w:r>
        <w:t xml:space="preserve"> les prévisions, les revenus, la planification des capacités, la stratégie des produits) ; et</w:t>
      </w:r>
    </w:p>
    <w:p w14:paraId="4616BAD0" w14:textId="3DBED0D1" w:rsidR="00DD6D76" w:rsidRPr="00FC77AC" w:rsidRDefault="001B2BF8" w:rsidP="00A607E8">
      <w:pPr>
        <w:pStyle w:val="ProductList-Body"/>
        <w:numPr>
          <w:ilvl w:val="0"/>
          <w:numId w:val="7"/>
        </w:numPr>
        <w:tabs>
          <w:tab w:val="clear" w:pos="158"/>
        </w:tabs>
        <w:spacing w:after="120"/>
        <w:ind w:left="922"/>
      </w:pPr>
      <w:proofErr w:type="gramStart"/>
      <w:r>
        <w:t>le</w:t>
      </w:r>
      <w:proofErr w:type="gramEnd"/>
      <w:r>
        <w:t xml:space="preserve"> </w:t>
      </w:r>
      <w:proofErr w:type="spellStart"/>
      <w:r>
        <w:t>reporting</w:t>
      </w:r>
      <w:proofErr w:type="spellEnd"/>
      <w:r>
        <w:t xml:space="preserve"> financier.</w:t>
      </w:r>
    </w:p>
    <w:p w14:paraId="71098C16" w14:textId="1B16418D" w:rsidR="00DD6D76" w:rsidRPr="00FC77AC" w:rsidRDefault="72CEF4CC" w:rsidP="00A607E8">
      <w:pPr>
        <w:pStyle w:val="ProductList-Body"/>
        <w:spacing w:after="120"/>
        <w:ind w:left="158"/>
      </w:pPr>
      <w:bookmarkStart w:id="64" w:name="_Hlk24466161"/>
      <w:r>
        <w:t>Dans le cadre des traitements mis en œuvre pour ces besoins professionnels, Microsoft appliquera les principes de minimisation des données et</w:t>
      </w:r>
      <w:r w:rsidR="555E94FC">
        <w:t> </w:t>
      </w:r>
      <w:r>
        <w:t>ne saurait utiliser ou traiter de toute autre manière les Données Client, les Données des Services Professionnels ou les Données à Caractère Personnel : (a) à des fins de profilage des utilisateurs, (b) de publicité ou à des fins commerciales similaires, ou (c) à toute autre fin que celles</w:t>
      </w:r>
      <w:r w:rsidR="555E94FC">
        <w:t> </w:t>
      </w:r>
      <w:r>
        <w:t>énoncées dans le présent article. En outre, comme pour tout traitement dans le cadre du présent DPA, le</w:t>
      </w:r>
      <w:r w:rsidR="00537B48">
        <w:t>s</w:t>
      </w:r>
      <w:r>
        <w:t xml:space="preserve"> traitement</w:t>
      </w:r>
      <w:r w:rsidR="00537B48">
        <w:t>s</w:t>
      </w:r>
      <w:r>
        <w:t xml:space="preserve"> </w:t>
      </w:r>
      <w:r w:rsidR="00537B48">
        <w:t>pour les besoins professionnels</w:t>
      </w:r>
      <w:r>
        <w:t xml:space="preserve"> </w:t>
      </w:r>
      <w:r w:rsidR="00A401F3">
        <w:t xml:space="preserve">demeurent </w:t>
      </w:r>
      <w:r>
        <w:t xml:space="preserve">soumis aux obligations de confidentialité de Microsoft </w:t>
      </w:r>
      <w:r w:rsidR="000B1EF9">
        <w:t>et aux engagements</w:t>
      </w:r>
      <w:r w:rsidR="155089CE">
        <w:t xml:space="preserve"> prévus à l’article </w:t>
      </w:r>
      <w:r>
        <w:t>Divulgation des Données Traitées.</w:t>
      </w:r>
      <w:bookmarkEnd w:id="64"/>
    </w:p>
    <w:p w14:paraId="16500F9F" w14:textId="77777777" w:rsidR="00DD6D76" w:rsidRPr="00FC77AC" w:rsidRDefault="00DD6D76" w:rsidP="002A4A50">
      <w:pPr>
        <w:pStyle w:val="ProductList-SubSubSectionHeading"/>
        <w:keepNext/>
        <w:spacing w:after="120"/>
        <w:outlineLvl w:val="1"/>
      </w:pPr>
      <w:bookmarkStart w:id="65" w:name="_Toc507768551"/>
      <w:bookmarkStart w:id="66" w:name="_Toc8395011"/>
      <w:bookmarkStart w:id="67" w:name="_Toc26972840"/>
      <w:bookmarkStart w:id="68" w:name="_Toc42764837"/>
      <w:bookmarkStart w:id="69" w:name="_Toc155368057"/>
      <w:r>
        <w:t>Divulgation des Données Traitées</w:t>
      </w:r>
      <w:bookmarkEnd w:id="65"/>
      <w:bookmarkEnd w:id="66"/>
      <w:bookmarkEnd w:id="67"/>
      <w:bookmarkEnd w:id="68"/>
      <w:bookmarkEnd w:id="69"/>
    </w:p>
    <w:p w14:paraId="77B14208" w14:textId="5713A8C0" w:rsidR="006A24A4" w:rsidRPr="003E4AC6" w:rsidRDefault="006A24A4" w:rsidP="006A24A4">
      <w:pPr>
        <w:pStyle w:val="ProductList-Body"/>
        <w:spacing w:after="120"/>
      </w:pPr>
      <w:r>
        <w:t xml:space="preserve">Microsoft ne divulguera ni ne donnera accès à aucune Donnée Traitée sauf : (1) selon les instructions du Client ; (2) tel que décrit dans le présent DPA ; ou (3) si la loi l’exige. Pour les besoins du présent paragraphe, « Données Traitées » désigne : (a) les Données Client ; (b) les Données des Services Professionnels ; (c) les Données à Caractère Personnel et (d) toute autre donnée traitée par Microsoft dans le cadre des Produits et Services qui sont des informations confidentielles du Client en vertu du </w:t>
      </w:r>
      <w:r w:rsidR="00CD722F">
        <w:t>C</w:t>
      </w:r>
      <w:r>
        <w:t>ontrat</w:t>
      </w:r>
      <w:r w:rsidR="00CD722F">
        <w:t xml:space="preserve"> client</w:t>
      </w:r>
      <w:r>
        <w:t xml:space="preserve">. Tout traitement des Données Traitées est soumis à l'obligation de confidentialité de Microsoft en vertu du </w:t>
      </w:r>
      <w:r w:rsidR="00CD722F">
        <w:t>C</w:t>
      </w:r>
      <w:r>
        <w:t xml:space="preserve">ontrat </w:t>
      </w:r>
      <w:r w:rsidR="00CD722F">
        <w:t>client</w:t>
      </w:r>
      <w:r>
        <w:t xml:space="preserve">. </w:t>
      </w:r>
    </w:p>
    <w:p w14:paraId="663F143B" w14:textId="5D042AC8" w:rsidR="006A24A4" w:rsidRPr="00097CE0" w:rsidRDefault="006A24A4" w:rsidP="006A24A4">
      <w:pPr>
        <w:pStyle w:val="ProductList-Body"/>
        <w:spacing w:after="120"/>
      </w:pPr>
      <w:r>
        <w:rPr>
          <w:szCs w:val="18"/>
        </w:rPr>
        <w:t>Microsoft ne divulguera ni ne donnera accès à une quelconque Donnée Traitée aux autorités, sauf si la loi l’exige. Dans l’hypothèse où les autorités contacteraient Microsoft pour une demande relative à des Données Traitées, Microsoft leur demandera de s’adresser directement au Client. Si Microsoft est tenue par la loi de divulguer des Données Traitées aux autorités ou de leur y donner accès, Microsoft s’engage à en informer rapidement le Client et à fournir un exemplaire de la demande, sauf interdiction légale</w:t>
      </w:r>
      <w:r>
        <w:t>.</w:t>
      </w:r>
    </w:p>
    <w:p w14:paraId="7C14467D" w14:textId="3E7CBE52" w:rsidR="00C85435" w:rsidRPr="00FC77AC" w:rsidRDefault="00860674" w:rsidP="00741E10">
      <w:pPr>
        <w:pStyle w:val="ProductList-Body"/>
        <w:spacing w:after="120"/>
      </w:pPr>
      <w:r>
        <w:t>Sauf interdiction légale, Microsoft informera rapidement le Client d</w:t>
      </w:r>
      <w:r w:rsidR="0BE0DE87">
        <w:t xml:space="preserve">ès réception d’une demande relative à des Données Traitées émanant d’un tiers. Microsoft rejettera la demande, sauf si </w:t>
      </w:r>
      <w:r w:rsidR="00473015">
        <w:t xml:space="preserve">Microsoft </w:t>
      </w:r>
      <w:r w:rsidR="0BE0DE87">
        <w:t>est tenue par la loi</w:t>
      </w:r>
      <w:r>
        <w:t xml:space="preserve"> d</w:t>
      </w:r>
      <w:r w:rsidR="00473015">
        <w:t>e s</w:t>
      </w:r>
      <w:r>
        <w:t xml:space="preserve">’y </w:t>
      </w:r>
      <w:r w:rsidR="00473015">
        <w:t>conformer</w:t>
      </w:r>
      <w:r w:rsidR="0BE0DE87">
        <w:t>. Si la demande est valable, Microsoft s’efforcera de rediriger le tiers pour qu’il demande les données directement au Client.</w:t>
      </w:r>
    </w:p>
    <w:p w14:paraId="6488B644" w14:textId="77777777" w:rsidR="00D5748F" w:rsidRDefault="00D5748F" w:rsidP="00741E10">
      <w:pPr>
        <w:pStyle w:val="ProductList-Body"/>
        <w:spacing w:after="120"/>
      </w:pPr>
      <w:r>
        <w:t xml:space="preserve">Microsoft ne divulguera ou ne donnera accès à une quelconque Donnée Traitée que si la loi l'exige et à la condition que ces lois et pratiques respectent l'essence des droits et libertés fondamentaux et n'excèdent pas ce qui est nécessaire et proportionné dans une société </w:t>
      </w:r>
      <w:proofErr w:type="gramStart"/>
      <w:r>
        <w:t>démocratique  et</w:t>
      </w:r>
      <w:proofErr w:type="gramEnd"/>
      <w:r>
        <w:t xml:space="preserve"> le cas échéant, pour garantir l'un des objectifs énumérés à l'Article 23(1) du RGPD. </w:t>
      </w:r>
    </w:p>
    <w:p w14:paraId="30E1209F" w14:textId="249E35F5" w:rsidR="00C85435" w:rsidRPr="00FC77AC" w:rsidRDefault="00C85435" w:rsidP="00741E10">
      <w:pPr>
        <w:pStyle w:val="ProductList-Body"/>
        <w:spacing w:after="120"/>
      </w:pPr>
      <w:r>
        <w:t>Microsoft ne saurait fournir à un tiers : (a) un accès direct, indirect, général ou illimité aux Données Traitées ; (b) les clés de chiffrement utilisées pour sécuriser les Données Traitées ou la capacité de déchiffrer un tel chiffrement ; ou (c) l’accès aux Données Traitées si Microsoft sait que ces données sont utilisées à d’autres fins que celles énoncées dans la requête du tiers.</w:t>
      </w:r>
    </w:p>
    <w:p w14:paraId="47AD4D4D" w14:textId="216ECDE3" w:rsidR="00C85435" w:rsidRPr="00FC77AC" w:rsidRDefault="00C85435" w:rsidP="00741E10">
      <w:pPr>
        <w:pStyle w:val="ProductList-Body"/>
        <w:spacing w:after="120"/>
      </w:pPr>
      <w:r>
        <w:t>Dans le cadre de ce qui précède, Microsoft pourra fournir au tiers les coordonnées de base du Client.</w:t>
      </w:r>
    </w:p>
    <w:p w14:paraId="3DFD853A" w14:textId="77777777" w:rsidR="00C85435" w:rsidRPr="00FC77AC" w:rsidRDefault="00C85435" w:rsidP="00C35BD5">
      <w:pPr>
        <w:pStyle w:val="ProductList-SubSubSectionHeading"/>
        <w:keepNext/>
        <w:spacing w:after="120"/>
        <w:outlineLvl w:val="1"/>
      </w:pPr>
      <w:bookmarkStart w:id="70" w:name="_Toc6563801"/>
      <w:bookmarkStart w:id="71" w:name="_Toc21617019"/>
      <w:bookmarkStart w:id="72" w:name="_Toc26972841"/>
      <w:bookmarkStart w:id="73" w:name="_Toc155368058"/>
      <w:r>
        <w:t>Traitement des Données à Caractère Personnel ; RGPD</w:t>
      </w:r>
      <w:bookmarkEnd w:id="57"/>
      <w:bookmarkEnd w:id="58"/>
      <w:bookmarkEnd w:id="70"/>
      <w:bookmarkEnd w:id="71"/>
      <w:bookmarkEnd w:id="72"/>
      <w:bookmarkEnd w:id="73"/>
    </w:p>
    <w:p w14:paraId="776251F7" w14:textId="77777777" w:rsidR="009B6B30" w:rsidRPr="003E4AC6" w:rsidRDefault="009B6B30" w:rsidP="009B6B30">
      <w:pPr>
        <w:pStyle w:val="ProductList-Body"/>
        <w:spacing w:after="120"/>
      </w:pPr>
      <w:bookmarkStart w:id="74" w:name="_Toc489605577"/>
      <w:r>
        <w:t xml:space="preserve">Toutes les Données à Caractère Personnel traitées par Microsoft dans le cadre de la fourniture des Produits et Services sont obtenues en tant que (a) Données Client, (b) Données des Services Professionnels, ou (c) données générées, dérivées ou collectées par Microsoft, y compris les données envoyées à Microsoft à la suite de l'utilisation par le Client des fonctionnalités du service ou obtenues par Microsoft à partir de logiciels installés localement. Les Données à Caractère Personnel fournies à Microsoft par ou au nom du Client, dans le cadre de son utilisation du Service en Ligne sont également des Données Client. Les Données à Caractère Personnel fournies à Microsoft par ou au nom du Client, dans le cadre de son utilisation des Services Professionnels sont également des Données des Services Professionnels. Les identifiants </w:t>
      </w:r>
      <w:proofErr w:type="spellStart"/>
      <w:r>
        <w:t>pseudonymisés</w:t>
      </w:r>
      <w:proofErr w:type="spellEnd"/>
      <w:r>
        <w:t xml:space="preserve"> peuvent être inclus dans les données traitées par Microsoft dans le cadre de la fourniture des Produits et constituent également des Données à Caractère Personnel. Toutes les Données à Caractère Personnel </w:t>
      </w:r>
      <w:proofErr w:type="spellStart"/>
      <w:r>
        <w:t>pseudonymisées</w:t>
      </w:r>
      <w:proofErr w:type="spellEnd"/>
      <w:r>
        <w:t xml:space="preserve"> ou désidentifiées mais non rendues anonymes, ou les Données à Caractère Personnel dérivées de Données à Caractère Personnel sont également des Données à Caractère Personnel. </w:t>
      </w:r>
    </w:p>
    <w:p w14:paraId="34DCD8F3" w14:textId="0ADDAC54" w:rsidR="00C85435" w:rsidRPr="00FC77AC" w:rsidRDefault="00C85435" w:rsidP="00741E10">
      <w:pPr>
        <w:pStyle w:val="ProductList-Body"/>
        <w:spacing w:after="120"/>
      </w:pPr>
      <w:r>
        <w:t xml:space="preserve">Dans la mesure où Microsoft agit en qualité de Sous-traitant ou de Sous-traitant Ultérieur des Données à Caractère Personnel soumises au RGPD, les Conditions du RGPD de </w:t>
      </w:r>
      <w:hyperlink w:anchor="Attachment1" w:history="1">
        <w:r>
          <w:rPr>
            <w:rStyle w:val="Hyperlink"/>
          </w:rPr>
          <w:t>l’Annexe 1</w:t>
        </w:r>
      </w:hyperlink>
      <w:r>
        <w:t xml:space="preserve"> régissent ce traitement et les </w:t>
      </w:r>
      <w:r w:rsidR="004B0E99">
        <w:t>termes</w:t>
      </w:r>
      <w:r>
        <w:t xml:space="preserve"> de la présente clause (« Traitement des Données à Caractère Personnel ; RGPD »)</w:t>
      </w:r>
      <w:r w:rsidR="00486C27">
        <w:t xml:space="preserve"> seront considérés comme complémentaires</w:t>
      </w:r>
      <w:r>
        <w:t> :</w:t>
      </w:r>
    </w:p>
    <w:p w14:paraId="00DB5D5A" w14:textId="77777777" w:rsidR="00C85435" w:rsidRPr="00FC77AC" w:rsidRDefault="00C85435" w:rsidP="002A4A50">
      <w:pPr>
        <w:pStyle w:val="ProductList-Body"/>
        <w:keepNext/>
        <w:spacing w:after="120"/>
        <w:ind w:left="187"/>
        <w:outlineLvl w:val="2"/>
      </w:pPr>
      <w:bookmarkStart w:id="75" w:name="_Toc26972842"/>
      <w:r>
        <w:rPr>
          <w:b/>
          <w:bCs/>
          <w:color w:val="0072C6"/>
        </w:rPr>
        <w:t>Rôles et Responsabilités du Sous-Traitant et du Responsable du Traitement</w:t>
      </w:r>
      <w:bookmarkEnd w:id="75"/>
    </w:p>
    <w:p w14:paraId="3024AC76" w14:textId="46BC2232" w:rsidR="005F03BC" w:rsidRPr="003E4AC6" w:rsidRDefault="005F03BC" w:rsidP="005F03BC">
      <w:pPr>
        <w:pStyle w:val="ProductList-Body"/>
        <w:spacing w:after="120"/>
        <w:ind w:left="158"/>
      </w:pPr>
      <w:bookmarkStart w:id="76" w:name="_Toc26972843"/>
      <w:bookmarkStart w:id="77" w:name="_Toc26972844"/>
      <w:r>
        <w:t xml:space="preserve">Le Client et Microsoft conviennent que le Client est responsable du traitement des Données à Caractère Personnel et que Microsoft est sous-traitant de ces données, excepté (a) lorsque le Client est lui-même sous-traitant de Données à Caractère Personnel, auquel cas Microsoft agit en qualité de Sous-traitant Ultérieur ou (b) stipulation contraire dans les Conditions Spécifiques au Produit ou dans le présent DPA. Lorsque Microsoft agit en qualité de sous-traitant ou de Sous-traitant Ultérieur des Données à Caractère Personnel, elle ne traitera celles-ci que sur instructions documentées du Client. Le Client reconnaît que son </w:t>
      </w:r>
      <w:r w:rsidR="002C27FF">
        <w:t>C</w:t>
      </w:r>
      <w:r>
        <w:t xml:space="preserve">ontrat </w:t>
      </w:r>
      <w:r w:rsidR="002C27FF">
        <w:t>client</w:t>
      </w:r>
      <w:r>
        <w:t xml:space="preserve"> (en ce inclus les Conditions du DPA et toute mise à jour applicable), ainsi que la documentation du produit et l’utilisation et la configuration par le Client des fonctionnalités des Produits constituent les instructions documentées complètes du Client à Microsoft concernant le traitement des Données à Caractère Personnel ou la documentation relative aux Services Professionnels et l'utilisation par le Client des Services Professionnels. Des informations sur l’utilisation et la configuration des Produits sont disponibles à l’adresse </w:t>
      </w:r>
      <w:bookmarkStart w:id="78" w:name="_Hlk24482203"/>
      <w:r>
        <w:fldChar w:fldCharType="begin"/>
      </w:r>
      <w:r>
        <w:instrText xml:space="preserve"> HYPERLINK "</w:instrText>
      </w:r>
      <w:r w:rsidRPr="00EF56FA">
        <w:instrText>https://docs.microsoft.com</w:instrText>
      </w:r>
      <w:r>
        <w:instrText xml:space="preserve">" </w:instrText>
      </w:r>
      <w:r>
        <w:fldChar w:fldCharType="separate"/>
      </w:r>
      <w:r w:rsidRPr="00FF7797">
        <w:rPr>
          <w:rStyle w:val="Hyperlink"/>
        </w:rPr>
        <w:t>https://docs.microsoft.com</w:t>
      </w:r>
      <w:r>
        <w:fldChar w:fldCharType="end"/>
      </w:r>
      <w:r>
        <w:t xml:space="preserve"> </w:t>
      </w:r>
      <w:bookmarkEnd w:id="78"/>
      <w:r>
        <w:t>(ou à un emplacement ultérieur) ou dans tout autre contrat incorporant le présent DPA. Toute instruction supplémentaire ou alternative doit faire l’objet d’un accord, conformément à la procédure d’amendement du contrat du Client. Dans tous les cas où le RGPD s’applique et le Client est un sous-traitant, le Client garantit à Microsoft que les instructions du Client, y compris la nomination de Microsoft en tant que sous-traitant ou Sous-traitant Ultérieur, ont été autorisées par le responsable du traitement concerné.</w:t>
      </w:r>
      <w:bookmarkEnd w:id="76"/>
      <w:r>
        <w:t xml:space="preserve"> </w:t>
      </w:r>
    </w:p>
    <w:p w14:paraId="42C83F6C" w14:textId="51B6E04F" w:rsidR="00C85435" w:rsidRPr="00FC77AC" w:rsidRDefault="036F0186" w:rsidP="002A4A50">
      <w:pPr>
        <w:pStyle w:val="ProductList-Body"/>
        <w:spacing w:after="120"/>
        <w:ind w:left="158"/>
      </w:pPr>
      <w:r>
        <w:t xml:space="preserve">Dans la mesure où Microsoft utilise ou traite de toute autre manière des Données à Caractère Personnel soumises au RGPD pour les besoins professionnels </w:t>
      </w:r>
      <w:r w:rsidR="002C589D">
        <w:t xml:space="preserve">corollaires </w:t>
      </w:r>
      <w:r>
        <w:t xml:space="preserve">à la fourniture des Produits et Services au Client, Microsoft se conformera aux obligations applicables à un </w:t>
      </w:r>
      <w:r w:rsidR="004A636F">
        <w:t>r</w:t>
      </w:r>
      <w:r>
        <w:t>esponsable du</w:t>
      </w:r>
      <w:r w:rsidR="3023FD5A">
        <w:t> </w:t>
      </w:r>
      <w:r>
        <w:t>traitement indépendant au sens du RGPD pour une telle utilisation. À ce titre, Microsoft accepte les obligations supplémentaires d</w:t>
      </w:r>
      <w:r w:rsidR="00D55545">
        <w:t>e</w:t>
      </w:r>
      <w:r>
        <w:t xml:space="preserve"> « responsable du traitement » au sens du RGPD pour ces traitements</w:t>
      </w:r>
      <w:r w:rsidR="006E2974">
        <w:t xml:space="preserve"> et</w:t>
      </w:r>
      <w:r>
        <w:t> : (a) agir</w:t>
      </w:r>
      <w:r w:rsidR="006E2974">
        <w:t>a</w:t>
      </w:r>
      <w:r>
        <w:t xml:space="preserve"> en conformité avec les exigences réglementaires, dans la</w:t>
      </w:r>
      <w:r w:rsidR="3023FD5A">
        <w:t> </w:t>
      </w:r>
      <w:r>
        <w:t>mesure requise par le RGPD ; et (b) fournir</w:t>
      </w:r>
      <w:r w:rsidR="006E2974">
        <w:t>a</w:t>
      </w:r>
      <w:r>
        <w:t xml:space="preserve"> une transparence accrue aux Clients et reconnaît la responsabilité de Microsoft pour un tel traitement. Microsoft utilise des mesures de protection pour protéger les Données Client, les Données des Services Professionnels et les Données à Caractère Personnel lors de ce</w:t>
      </w:r>
      <w:r w:rsidR="003499C7">
        <w:t>s</w:t>
      </w:r>
      <w:r>
        <w:t xml:space="preserve"> traitement</w:t>
      </w:r>
      <w:r w:rsidR="39CD5EF0">
        <w:t>s</w:t>
      </w:r>
      <w:r>
        <w:t>, y compris celles identifiées dans le présent DPA et celles envisagées à l’Article 6(4) du RGPD. En ce qui concerne le traitement des Données à Caractère Personnel au titre du présent paragraphe, Microsoft prend les engagements énoncés dans la section Mesures Complémentaires ; à ces fins, (i) toute divulgation par Microsoft, telle que décrite dans la section Mesures Complémentaires, de</w:t>
      </w:r>
      <w:r w:rsidR="3023FD5A">
        <w:t> </w:t>
      </w:r>
      <w:r>
        <w:t>Données à Caractère Personnel qui ont été transférées dans le cadre des besoins professionnels est considérée comme une « Divulgation Pertinente » et (ii) les engagements énoncés dans la section Mesures Complémentaires s'appliquent à ces Données à Caractère Personnel.</w:t>
      </w:r>
      <w:bookmarkEnd w:id="77"/>
    </w:p>
    <w:p w14:paraId="55A96C30" w14:textId="77777777" w:rsidR="00B449D3" w:rsidRPr="003E4AC6" w:rsidRDefault="00B449D3" w:rsidP="00B449D3">
      <w:pPr>
        <w:pStyle w:val="ProductList-Body"/>
        <w:keepNext/>
        <w:spacing w:after="120"/>
        <w:ind w:left="187"/>
        <w:outlineLvl w:val="2"/>
      </w:pPr>
      <w:bookmarkStart w:id="79" w:name="_Toc26972845"/>
      <w:bookmarkStart w:id="80" w:name="_Toc26972847"/>
      <w:r>
        <w:rPr>
          <w:b/>
          <w:color w:val="0072C6"/>
        </w:rPr>
        <w:t>Détails du traitement</w:t>
      </w:r>
      <w:bookmarkEnd w:id="79"/>
    </w:p>
    <w:p w14:paraId="5FA85FDA" w14:textId="77777777" w:rsidR="00B449D3" w:rsidRPr="003E4AC6" w:rsidRDefault="00B449D3" w:rsidP="00B449D3">
      <w:pPr>
        <w:pStyle w:val="ProductList-Body"/>
        <w:spacing w:after="120"/>
        <w:ind w:left="158"/>
      </w:pPr>
      <w:bookmarkStart w:id="81" w:name="_Toc26972846"/>
      <w:bookmarkStart w:id="82" w:name="_Hlk22881260"/>
      <w:r>
        <w:t>Les parties reconnaissent et acceptent ce qui suit :</w:t>
      </w:r>
      <w:bookmarkEnd w:id="81"/>
    </w:p>
    <w:p w14:paraId="5972160B" w14:textId="77777777" w:rsidR="00B449D3" w:rsidRPr="003E4AC6" w:rsidRDefault="00B449D3" w:rsidP="00B449D3">
      <w:pPr>
        <w:pStyle w:val="ProductList-Body"/>
        <w:numPr>
          <w:ilvl w:val="0"/>
          <w:numId w:val="7"/>
        </w:numPr>
        <w:ind w:left="540"/>
      </w:pPr>
      <w:r>
        <w:rPr>
          <w:rFonts w:ascii="Calibri" w:eastAsia="Calibri" w:hAnsi="Calibri" w:cs="Arial"/>
          <w:b/>
          <w:bCs/>
        </w:rPr>
        <w:t>Objet.</w:t>
      </w:r>
      <w:r>
        <w:rPr>
          <w:rFonts w:ascii="Calibri" w:eastAsia="Calibri" w:hAnsi="Calibri" w:cs="Arial"/>
        </w:rPr>
        <w:t xml:space="preserve"> </w:t>
      </w:r>
      <w:r>
        <w:rPr>
          <w:rFonts w:ascii="Calibri" w:hAnsi="Calibri"/>
        </w:rPr>
        <w:t xml:space="preserve">Le traitement est limité aux Données à Caractère Personnel relevant du champ d’application de la section </w:t>
      </w:r>
      <w:r>
        <w:rPr>
          <w:rFonts w:ascii="Calibri" w:eastAsia="Calibri" w:hAnsi="Calibri" w:cs="Arial"/>
        </w:rPr>
        <w:t xml:space="preserve">du présent DPA intitulé « Nature du Traitement des Données ; Propriété » ci-dessus et du </w:t>
      </w:r>
      <w:r>
        <w:rPr>
          <w:rFonts w:ascii="Calibri" w:hAnsi="Calibri"/>
        </w:rPr>
        <w:t>RGPD</w:t>
      </w:r>
      <w:r>
        <w:rPr>
          <w:rFonts w:ascii="Calibri" w:eastAsia="Calibri" w:hAnsi="Calibri" w:cs="Arial"/>
        </w:rPr>
        <w:t>.</w:t>
      </w:r>
    </w:p>
    <w:p w14:paraId="08C49AC3" w14:textId="77777777" w:rsidR="00B449D3" w:rsidRPr="003E4AC6" w:rsidRDefault="00B449D3" w:rsidP="00B449D3">
      <w:pPr>
        <w:pStyle w:val="ProductList-Body"/>
        <w:numPr>
          <w:ilvl w:val="0"/>
          <w:numId w:val="7"/>
        </w:numPr>
        <w:ind w:left="540"/>
      </w:pPr>
      <w:r>
        <w:rPr>
          <w:rFonts w:ascii="Calibri" w:eastAsia="Calibri" w:hAnsi="Calibri" w:cs="Arial"/>
          <w:b/>
          <w:bCs/>
        </w:rPr>
        <w:t>Durée du Traitement.</w:t>
      </w:r>
      <w:r>
        <w:rPr>
          <w:rFonts w:ascii="Calibri" w:eastAsia="Calibri" w:hAnsi="Calibri" w:cs="Arial"/>
        </w:rPr>
        <w:t xml:space="preserve"> </w:t>
      </w:r>
      <w:r>
        <w:rPr>
          <w:rFonts w:ascii="Calibri" w:hAnsi="Calibri"/>
        </w:rPr>
        <w:t>La durée du traitement doit être conforme aux instructions du Client et aux conditions du DPA</w:t>
      </w:r>
      <w:r>
        <w:rPr>
          <w:rFonts w:ascii="Calibri" w:eastAsia="Calibri" w:hAnsi="Calibri" w:cs="Arial"/>
        </w:rPr>
        <w:t>.</w:t>
      </w:r>
    </w:p>
    <w:p w14:paraId="7971DA7E" w14:textId="65B27EA6" w:rsidR="00B449D3" w:rsidRPr="003E4AC6" w:rsidRDefault="00B449D3" w:rsidP="00B449D3">
      <w:pPr>
        <w:pStyle w:val="ProductList-Body"/>
        <w:numPr>
          <w:ilvl w:val="0"/>
          <w:numId w:val="7"/>
        </w:numPr>
        <w:ind w:left="540"/>
      </w:pPr>
      <w:r>
        <w:rPr>
          <w:rFonts w:ascii="Calibri" w:eastAsia="Calibri" w:hAnsi="Calibri" w:cs="Arial"/>
          <w:b/>
        </w:rPr>
        <w:t>Nature et Finalité du Traitement.</w:t>
      </w:r>
      <w:r>
        <w:rPr>
          <w:rFonts w:ascii="Calibri" w:eastAsia="Calibri" w:hAnsi="Calibri" w:cs="Arial"/>
        </w:rPr>
        <w:t xml:space="preserve"> </w:t>
      </w:r>
      <w:r>
        <w:rPr>
          <w:rFonts w:ascii="Calibri" w:hAnsi="Calibri"/>
        </w:rPr>
        <w:t xml:space="preserve">La nature et la finalité du traitement sont la fourniture des Produits et Services conformément au </w:t>
      </w:r>
      <w:r w:rsidR="00DA2D23">
        <w:rPr>
          <w:rFonts w:ascii="Calibri" w:hAnsi="Calibri"/>
        </w:rPr>
        <w:t>C</w:t>
      </w:r>
      <w:r>
        <w:rPr>
          <w:rFonts w:ascii="Calibri" w:hAnsi="Calibri"/>
        </w:rPr>
        <w:t xml:space="preserve">ontrat </w:t>
      </w:r>
      <w:r w:rsidR="00DA2D23">
        <w:rPr>
          <w:rFonts w:ascii="Calibri" w:hAnsi="Calibri"/>
        </w:rPr>
        <w:t>c</w:t>
      </w:r>
      <w:r>
        <w:rPr>
          <w:rFonts w:ascii="Calibri" w:hAnsi="Calibri"/>
        </w:rPr>
        <w:t>lient</w:t>
      </w:r>
      <w:r>
        <w:rPr>
          <w:rFonts w:ascii="Calibri" w:eastAsia="Calibri" w:hAnsi="Calibri" w:cs="Arial"/>
        </w:rPr>
        <w:t xml:space="preserve"> et pour les besoins professionnels liés à la fourniture des Produits et Services au Client (comme décrit plus en détail dans la section du présent DPA intitulé « Nature du Traitement des Données ; Propriété » ci-dessus).</w:t>
      </w:r>
    </w:p>
    <w:p w14:paraId="1FD801B2" w14:textId="77777777" w:rsidR="00B449D3" w:rsidRPr="003E4AC6" w:rsidRDefault="00B449D3" w:rsidP="00B449D3">
      <w:pPr>
        <w:pStyle w:val="ProductList-Body"/>
        <w:numPr>
          <w:ilvl w:val="0"/>
          <w:numId w:val="7"/>
        </w:numPr>
        <w:spacing w:line="228" w:lineRule="auto"/>
        <w:ind w:left="540"/>
      </w:pPr>
      <w:r>
        <w:rPr>
          <w:rFonts w:ascii="Calibri" w:eastAsia="Calibri" w:hAnsi="Calibri" w:cs="Arial"/>
          <w:b/>
          <w:bCs/>
        </w:rPr>
        <w:t>Catégories de Données.</w:t>
      </w:r>
      <w:r>
        <w:rPr>
          <w:rFonts w:ascii="Calibri" w:eastAsia="Calibri" w:hAnsi="Calibri" w:cs="Arial"/>
        </w:rPr>
        <w:t xml:space="preserve"> </w:t>
      </w:r>
      <w:r>
        <w:rPr>
          <w:rFonts w:ascii="Calibri" w:hAnsi="Calibri"/>
        </w:rPr>
        <w:t>Les types de Données à Caractère Personnel traitées par Microsoft dans le cadre de la fourniture des Produits et Services comprennent</w:t>
      </w:r>
      <w:r>
        <w:rPr>
          <w:rFonts w:ascii="Calibri" w:eastAsia="Calibri" w:hAnsi="Calibri" w:cs="Arial"/>
        </w:rPr>
        <w:t> : (i) les Données à Caractère Personnel que le Client choisit d'inclure dans les Données Client et les Données des Services Professionnels ; et (ii)</w:t>
      </w:r>
      <w:r>
        <w:rPr>
          <w:rFonts w:ascii="Calibri" w:hAnsi="Calibri"/>
        </w:rPr>
        <w:t xml:space="preserve"> celles expressément identifiées à l'Article 4 du RGPD</w:t>
      </w:r>
      <w:r>
        <w:rPr>
          <w:rFonts w:ascii="Calibri" w:eastAsia="Calibri" w:hAnsi="Calibri" w:cs="Arial"/>
        </w:rPr>
        <w:t xml:space="preserve"> qui peuvent être générées, dérivées ou collectées par Microsoft, y compris les données envoyées à Microsoft à la suite de l'utilisation par le Client des fonctionnalités du service ou obtenues par Microsoft à partir de logiciels installés localement. Les types de Données à Caractère Personnel que le Client choisit d'inclure dans les Données Client et les Données des Services Professionnels peuvent être toutes les catégories de Données à Caractère Personnel identifiées dans les registres tenus par le Client agissant en tant que responsable du traitement conformément à l'Article 30 du RGPD, y compris les catégories de Données à Caractère Personnel listées dans l'</w:t>
      </w:r>
      <w:r>
        <w:t>Annexe B</w:t>
      </w:r>
      <w:r>
        <w:rPr>
          <w:rFonts w:ascii="Calibri" w:eastAsia="Calibri" w:hAnsi="Calibri" w:cs="Arial"/>
        </w:rPr>
        <w:t xml:space="preserve">. </w:t>
      </w:r>
    </w:p>
    <w:p w14:paraId="3CC5CF20" w14:textId="77777777" w:rsidR="00B449D3" w:rsidRPr="003E4AC6" w:rsidRDefault="00B449D3" w:rsidP="00B449D3">
      <w:pPr>
        <w:pStyle w:val="ProductList-Body"/>
        <w:numPr>
          <w:ilvl w:val="0"/>
          <w:numId w:val="7"/>
        </w:numPr>
        <w:spacing w:after="120" w:line="228" w:lineRule="auto"/>
        <w:ind w:left="540"/>
      </w:pPr>
      <w:r>
        <w:rPr>
          <w:rFonts w:ascii="Calibri" w:eastAsia="Calibri" w:hAnsi="Calibri" w:cs="Arial"/>
          <w:b/>
          <w:bCs/>
        </w:rPr>
        <w:t>Personnes Concernées.</w:t>
      </w:r>
      <w:r>
        <w:rPr>
          <w:rFonts w:ascii="Calibri" w:eastAsia="Calibri" w:hAnsi="Calibri" w:cs="Arial"/>
        </w:rPr>
        <w:t xml:space="preserve"> </w:t>
      </w:r>
      <w:r>
        <w:rPr>
          <w:rFonts w:ascii="Calibri" w:hAnsi="Calibri"/>
        </w:rPr>
        <w:t>Les catégories de personnes concernées sont les représentants du Client et les utilisateurs finaux, tels que les employés, les prestataires de services, les collaborateurs et les clients</w:t>
      </w:r>
      <w:r>
        <w:rPr>
          <w:rFonts w:ascii="Calibri" w:eastAsia="Calibri" w:hAnsi="Calibri" w:cs="Arial"/>
        </w:rPr>
        <w:t>, et peuvent inclure toute autre catégorie de personnes concernées telle qu'identifiée dans les registres tenus par le Client agissant en tant que responsable du traitement, conformément à l'Article 30 du RGPD, y compris les catégories de personnes concernées listées dans l'</w:t>
      </w:r>
      <w:r>
        <w:t>Annexe B</w:t>
      </w:r>
      <w:r>
        <w:rPr>
          <w:rFonts w:ascii="Calibri" w:eastAsia="Calibri" w:hAnsi="Calibri" w:cs="Arial"/>
        </w:rPr>
        <w:t>.</w:t>
      </w:r>
    </w:p>
    <w:bookmarkEnd w:id="82"/>
    <w:p w14:paraId="56570C63" w14:textId="77777777" w:rsidR="00C85435" w:rsidRPr="00FC77AC" w:rsidRDefault="00C85435" w:rsidP="002A4A50">
      <w:pPr>
        <w:pStyle w:val="ProductList-Body"/>
        <w:keepNext/>
        <w:spacing w:after="120"/>
        <w:ind w:left="187"/>
        <w:outlineLvl w:val="2"/>
      </w:pPr>
      <w:r>
        <w:rPr>
          <w:b/>
          <w:color w:val="0072C6"/>
        </w:rPr>
        <w:t>Droits des Personnes Concernées ; Assistance dans le traitement des Demandes</w:t>
      </w:r>
      <w:bookmarkEnd w:id="80"/>
    </w:p>
    <w:p w14:paraId="64830E93" w14:textId="6A836671" w:rsidR="00C85435" w:rsidRPr="00FC77AC" w:rsidRDefault="00C85435" w:rsidP="00741E10">
      <w:pPr>
        <w:pStyle w:val="ProductList-Body"/>
        <w:spacing w:after="120"/>
        <w:ind w:left="180"/>
      </w:pPr>
      <w:r>
        <w:t>Microsoft mettra à la disposition du Client, d'une manière compatible avec la fonctionnalité des Produits et des Services et le rôle de Microsoft en qualité de sous-traitant des Données à Caractère Personnel des personnes concernées, les moyens de satisfaire les demandes des personnes concernées souhaitant exercer leurs droits au titre du RGPD. Si Microsoft reçoit une demande d'exercice d'un ou plusieurs de ses droits au titre du RGPD de la part d’une personne concernée par des données traitées par le Client, dans le cadre des Produits et des Services pour lesquels Microsoft est un sous-traitant des données ou un Sous-traitant Ultérieur, Microsoft invitera ladite personne concernée à adresser sa demande directement au Client. Il incombera au Client de donner suite à une telle demande, y compris, le cas échéant, en utilisant la fonctionnalité des Produits et Services. Microsoft s’engage à répondre favorablement à toute demande raisonnable d’assistance à la gestion desdites demandes de</w:t>
      </w:r>
      <w:r w:rsidR="001B4BEE">
        <w:t> </w:t>
      </w:r>
      <w:r>
        <w:t>personnes concernées du Client.</w:t>
      </w:r>
    </w:p>
    <w:p w14:paraId="454F3592" w14:textId="77777777" w:rsidR="00C85435" w:rsidRPr="00FC77AC" w:rsidRDefault="00C85435" w:rsidP="00C35BD5">
      <w:pPr>
        <w:pStyle w:val="ProductList-Body"/>
        <w:keepNext/>
        <w:spacing w:after="120"/>
        <w:ind w:left="187"/>
        <w:outlineLvl w:val="2"/>
      </w:pPr>
      <w:bookmarkStart w:id="83" w:name="_Toc26972848"/>
      <w:r>
        <w:rPr>
          <w:b/>
          <w:color w:val="0072C6"/>
        </w:rPr>
        <w:t>Registres des activités de traitement</w:t>
      </w:r>
      <w:bookmarkEnd w:id="83"/>
    </w:p>
    <w:p w14:paraId="0AC6FE21" w14:textId="77777777" w:rsidR="00C85435" w:rsidRPr="00FC77AC" w:rsidRDefault="00C85435" w:rsidP="00741E10">
      <w:pPr>
        <w:pStyle w:val="ProductList-Body"/>
        <w:spacing w:after="120"/>
        <w:ind w:left="158"/>
      </w:pPr>
      <w:r>
        <w:t>Dans la mesure où le RGPD exige que Microsoft recueille et tienne des registres de certaines informations relatives au Client, le Client fournira, sur demande, ces informations à Microsoft et les maintiendra exactes et à jour. Microsoft peut mettre ces informations à la disposition de l'autorité de contrôle si le RGPD l'exige.</w:t>
      </w:r>
    </w:p>
    <w:p w14:paraId="7224D640" w14:textId="77777777" w:rsidR="00C85435" w:rsidRPr="00FC77AC" w:rsidRDefault="00C85435" w:rsidP="00C35BD5">
      <w:pPr>
        <w:pStyle w:val="ProductList-SubSubSectionHeading"/>
        <w:keepNext/>
        <w:spacing w:after="120"/>
        <w:outlineLvl w:val="1"/>
      </w:pPr>
      <w:bookmarkStart w:id="84" w:name="_Toc507768553"/>
      <w:bookmarkStart w:id="85" w:name="_Toc8395013"/>
      <w:bookmarkStart w:id="86" w:name="_Toc6563802"/>
      <w:bookmarkStart w:id="87" w:name="_Toc21617020"/>
      <w:bookmarkStart w:id="88" w:name="_Toc26972849"/>
      <w:bookmarkStart w:id="89" w:name="_Toc155368059"/>
      <w:bookmarkEnd w:id="74"/>
      <w:r>
        <w:t>Sécurité des Données</w:t>
      </w:r>
      <w:bookmarkEnd w:id="84"/>
      <w:bookmarkEnd w:id="85"/>
      <w:bookmarkEnd w:id="86"/>
      <w:bookmarkEnd w:id="87"/>
      <w:bookmarkEnd w:id="88"/>
      <w:bookmarkEnd w:id="89"/>
    </w:p>
    <w:p w14:paraId="4798B59C" w14:textId="77777777" w:rsidR="00C85435" w:rsidRPr="00FC77AC" w:rsidRDefault="00C85435" w:rsidP="002A4A50">
      <w:pPr>
        <w:pStyle w:val="ProductList-Body"/>
        <w:keepNext/>
        <w:spacing w:after="120"/>
        <w:ind w:left="187"/>
        <w:outlineLvl w:val="2"/>
      </w:pPr>
      <w:bookmarkStart w:id="90" w:name="_Toc26972850"/>
      <w:r>
        <w:rPr>
          <w:b/>
          <w:color w:val="0072C6"/>
        </w:rPr>
        <w:t>Stratégies et Pratiques de Sécurité</w:t>
      </w:r>
      <w:bookmarkEnd w:id="90"/>
    </w:p>
    <w:p w14:paraId="487BF73D" w14:textId="03BBA98C" w:rsidR="00C85435" w:rsidRPr="00E21D2D" w:rsidRDefault="00C85435" w:rsidP="00741E10">
      <w:pPr>
        <w:pStyle w:val="ProductList-Body"/>
        <w:spacing w:after="120"/>
        <w:ind w:left="158"/>
        <w:rPr>
          <w:spacing w:val="-2"/>
        </w:rPr>
      </w:pPr>
      <w:bookmarkStart w:id="91" w:name="_Hlk504328104"/>
      <w:r w:rsidRPr="00E21D2D">
        <w:rPr>
          <w:spacing w:val="-2"/>
        </w:rPr>
        <w:t>Microsoft mettra en œuvre et maintiendra les mesures techniques et organisationnelles appropriées visant à protéger les Données Client, les Données des Services Professionnels et les Données à Caractère Personnel de la destruction, de la perte, de l'altération, de la divulgation non autorisée de données à caractère personnel transmises, conservées ou traitées d’une autre manière, ou de l’accès non-autorisé à de telles données, de manière accidentelle ou illicite. Ces mesures sont énoncées dans une Stratégie de Sécurité de Microsoft. Microsoft communiquera cette stratégie au Client, ainsi que d’autres informations relatives aux pratiques et stratégies de sécurité Microsoft, à la demande raisonnable du Client.</w:t>
      </w:r>
    </w:p>
    <w:p w14:paraId="0AEE035D" w14:textId="30FBC736" w:rsidR="009D4FDB" w:rsidRPr="00FC77AC" w:rsidRDefault="00DD6D76" w:rsidP="00741E10">
      <w:pPr>
        <w:pStyle w:val="ProductList-Body"/>
        <w:spacing w:after="120"/>
        <w:ind w:left="158"/>
      </w:pPr>
      <w:bookmarkStart w:id="92" w:name="_Toc26972852"/>
      <w:bookmarkEnd w:id="91"/>
      <w:r>
        <w:t>En outre, ces mesures doivent être conformes aux exigences prévues par les normes ISO 27001, ISO 27002 et ISO 27018. Une description des contrôles de sécurité pour ces exigences est disponible pour les Clients.</w:t>
      </w:r>
    </w:p>
    <w:p w14:paraId="14FF47A5" w14:textId="73EF8970" w:rsidR="00DD6D76" w:rsidRPr="00FC77AC" w:rsidRDefault="00DD6D76" w:rsidP="00741E10">
      <w:pPr>
        <w:pStyle w:val="ProductList-Body"/>
        <w:spacing w:after="120"/>
        <w:ind w:left="158"/>
      </w:pPr>
      <w:r>
        <w:t xml:space="preserve">Chaque Service en Ligne </w:t>
      </w:r>
      <w:proofErr w:type="spellStart"/>
      <w:r>
        <w:t>Core</w:t>
      </w:r>
      <w:proofErr w:type="spellEnd"/>
      <w:r>
        <w:t xml:space="preserve"> est également conforme aux normes et cadres de contrôle indiqués dans le tableau des Conditions relatives aux Produits. Chaque Service en Ligne </w:t>
      </w:r>
      <w:proofErr w:type="spellStart"/>
      <w:r>
        <w:t>Core</w:t>
      </w:r>
      <w:proofErr w:type="spellEnd"/>
      <w:r>
        <w:t xml:space="preserve"> et Service Professionnel met en œuvre et maintient les mesures de sécurité énoncées à l'Annexe A pour la protection des Données </w:t>
      </w:r>
      <w:r w:rsidR="009353E3">
        <w:t>C</w:t>
      </w:r>
      <w:r>
        <w:t>lient et des Données des Services Professionnels.</w:t>
      </w:r>
    </w:p>
    <w:p w14:paraId="3CA41FF1" w14:textId="2BC32B92" w:rsidR="00E83429" w:rsidRDefault="00E83429" w:rsidP="00E83429">
      <w:pPr>
        <w:pStyle w:val="ProductList-Body"/>
        <w:spacing w:after="120"/>
        <w:ind w:left="158"/>
      </w:pPr>
      <w:bookmarkStart w:id="93" w:name="_Toc26972851"/>
      <w:r>
        <w:t>Microsoft met en œuvre et maintient les mesures de sécurité énoncées à l’</w:t>
      </w:r>
      <w:r w:rsidR="00DA2D23">
        <w:t>A</w:t>
      </w:r>
      <w:r>
        <w:t xml:space="preserve">nnexe II des </w:t>
      </w:r>
      <w:r w:rsidR="00DA2D23">
        <w:t>C</w:t>
      </w:r>
      <w:r>
        <w:t xml:space="preserve">lauses </w:t>
      </w:r>
      <w:r w:rsidR="00DA2D23">
        <w:t>C</w:t>
      </w:r>
      <w:r>
        <w:t xml:space="preserve">ontractuelles </w:t>
      </w:r>
      <w:r w:rsidR="00DA2D23">
        <w:t>T</w:t>
      </w:r>
      <w:r>
        <w:t xml:space="preserve">ypes 2021 pour la protection des Données à Caractère Personnel </w:t>
      </w:r>
      <w:r w:rsidR="00991656">
        <w:t>soumises au</w:t>
      </w:r>
      <w:r>
        <w:t xml:space="preserve"> RGPD.</w:t>
      </w:r>
    </w:p>
    <w:p w14:paraId="206C538B" w14:textId="21A7E6E3" w:rsidR="00DD6D76" w:rsidRPr="00FC77AC" w:rsidRDefault="00DD6D76" w:rsidP="00741E10">
      <w:pPr>
        <w:pStyle w:val="ProductList-Body"/>
        <w:spacing w:after="120"/>
        <w:ind w:left="158"/>
      </w:pPr>
      <w:r>
        <w:t xml:space="preserve">Microsoft peut ajouter des normes industrielles ou gouvernementales à tout moment. Microsoft ne supprimera pas les normes ISO 27001, ISO 27002, ISO 27018 ou toute norme ou cadre de contrôle du tableau des Services en Ligne </w:t>
      </w:r>
      <w:proofErr w:type="spellStart"/>
      <w:r>
        <w:t>Core</w:t>
      </w:r>
      <w:proofErr w:type="spellEnd"/>
      <w:r>
        <w:t xml:space="preserve"> dans les Conditions relatives aux Produits, excepté s’il/elle n’est plus utilisé dans l’industrie et est remplacé par un successeur (le cas échéant).</w:t>
      </w:r>
      <w:bookmarkEnd w:id="93"/>
    </w:p>
    <w:p w14:paraId="7010D276" w14:textId="77777777" w:rsidR="00982AD6" w:rsidRPr="003E4AC6" w:rsidRDefault="00982AD6" w:rsidP="00982AD6">
      <w:pPr>
        <w:pStyle w:val="ProductList-Body"/>
        <w:keepNext/>
        <w:spacing w:after="120" w:line="228" w:lineRule="auto"/>
        <w:ind w:left="187"/>
        <w:outlineLvl w:val="2"/>
      </w:pPr>
      <w:bookmarkStart w:id="94" w:name="_Hlk40371496"/>
      <w:r>
        <w:rPr>
          <w:b/>
          <w:color w:val="0072C6"/>
        </w:rPr>
        <w:t xml:space="preserve">Chiffrement des Données </w:t>
      </w:r>
    </w:p>
    <w:p w14:paraId="5066DBD9" w14:textId="77777777" w:rsidR="00982AD6" w:rsidRPr="003E4AC6" w:rsidRDefault="00982AD6" w:rsidP="00982AD6">
      <w:pPr>
        <w:pStyle w:val="ProductList-Body"/>
        <w:spacing w:after="120" w:line="228" w:lineRule="auto"/>
        <w:ind w:left="158"/>
      </w:pPr>
      <w:r>
        <w:t xml:space="preserve">Les Données Client et les Données des Services Professionnels (y compris les Données à Caractère Personnel qui s'y trouvent) en transit sur les réseaux publics entre le Client et Microsoft, ou entre les centres de données de Microsoft, sont chiffrées par défaut. </w:t>
      </w:r>
    </w:p>
    <w:p w14:paraId="150CEBBA" w14:textId="77777777" w:rsidR="00982AD6" w:rsidRPr="003E4AC6" w:rsidRDefault="00982AD6" w:rsidP="00982AD6">
      <w:pPr>
        <w:pStyle w:val="ProductList-Body"/>
        <w:spacing w:after="120" w:line="228" w:lineRule="auto"/>
        <w:ind w:left="158"/>
      </w:pPr>
      <w:r>
        <w:t>Microsoft chiffre également les Données Client stockées au repos dans les Services en Ligne et les Données des Services Professionnels stockées au repos. Dans le cas des Services en Ligne sur lesquels le Client ou un tiers agissant pour le compte du Client peut construire des applications (par exemple, certains Services Azure), le chiffrement des données stockées dans lesdites applications peut être mis en œuvre à la discrétion du Client, en utilisant soit les moyens fournis par Microsoft, soit ceux obtenus par le Client auprès de tiers.</w:t>
      </w:r>
    </w:p>
    <w:p w14:paraId="4DB4D680" w14:textId="77777777" w:rsidR="00DD6D76" w:rsidRPr="00FC77AC" w:rsidRDefault="00DD6D76" w:rsidP="000A6DC7">
      <w:pPr>
        <w:pStyle w:val="ProductList-Body"/>
        <w:keepNext/>
        <w:spacing w:after="120"/>
        <w:ind w:left="187"/>
        <w:outlineLvl w:val="2"/>
      </w:pPr>
      <w:r>
        <w:rPr>
          <w:b/>
          <w:color w:val="0072C6"/>
        </w:rPr>
        <w:t xml:space="preserve">Accès aux Données </w:t>
      </w:r>
    </w:p>
    <w:bookmarkEnd w:id="94"/>
    <w:p w14:paraId="67A5FF66" w14:textId="530A685E" w:rsidR="00022A94" w:rsidRPr="003E4AC6" w:rsidRDefault="7544CCB4" w:rsidP="00022A94">
      <w:pPr>
        <w:pStyle w:val="ProductList-Body"/>
        <w:spacing w:after="120" w:line="228" w:lineRule="auto"/>
        <w:ind w:left="158"/>
      </w:pPr>
      <w:r>
        <w:t xml:space="preserve">Microsoft met en œuvre des mécanismes de droit d'accès minimal pour contrôler l'accès aux Données Client et aux Données des Services professionnels (y compris les Données à Caractère Personnel qui s'y trouvent). Les contrôles d'accès basés sur les rôles sont utilisés pour garantir que l'accès aux Données Client et aux Données des Services professionnels nécessaires pour les opérations de service est effectué pour un objectif approprié et approuvé sous la supervision d’un responsable hiérarchique. Pour les Services en Ligne </w:t>
      </w:r>
      <w:proofErr w:type="spellStart"/>
      <w:r>
        <w:t>Core</w:t>
      </w:r>
      <w:proofErr w:type="spellEnd"/>
      <w:r>
        <w:t xml:space="preserve"> et les Services Professionnels, Microsoft maintient les mécanismes de Contrôle d'Accès décrits dans le tableau intitulé « Mesures de sécurité » à l'Annexe A</w:t>
      </w:r>
      <w:r w:rsidR="3264BA99">
        <w:t> </w:t>
      </w:r>
      <w:proofErr w:type="gramStart"/>
      <w:r w:rsidR="3264BA99">
        <w:t>;</w:t>
      </w:r>
      <w:r>
        <w:t xml:space="preserve"> </w:t>
      </w:r>
      <w:r w:rsidR="58A2903F">
        <w:t xml:space="preserve"> </w:t>
      </w:r>
      <w:r w:rsidR="00E86547">
        <w:t>en</w:t>
      </w:r>
      <w:proofErr w:type="gramEnd"/>
      <w:r w:rsidR="00E86547">
        <w:t xml:space="preserve"> outre,</w:t>
      </w:r>
      <w:r w:rsidR="58A2903F">
        <w:t xml:space="preserve"> </w:t>
      </w:r>
      <w:r>
        <w:t>le personnel de Microsoft ne dispose pas d'un accès permanent aux Données Client et tout accès requis est limité dans le temps.</w:t>
      </w:r>
    </w:p>
    <w:p w14:paraId="11FFA921" w14:textId="77777777" w:rsidR="00C85435" w:rsidRPr="00FC77AC" w:rsidRDefault="00C85435" w:rsidP="002A4A50">
      <w:pPr>
        <w:pStyle w:val="ProductList-Body"/>
        <w:keepNext/>
        <w:spacing w:after="120"/>
        <w:ind w:left="187"/>
        <w:outlineLvl w:val="2"/>
      </w:pPr>
      <w:r>
        <w:rPr>
          <w:b/>
          <w:color w:val="0072C6"/>
        </w:rPr>
        <w:t>Responsabilités du Client</w:t>
      </w:r>
      <w:bookmarkEnd w:id="92"/>
    </w:p>
    <w:p w14:paraId="479BC22B" w14:textId="52DA1A93" w:rsidR="002F6CB1" w:rsidRPr="003E4AC6" w:rsidRDefault="002F6CB1" w:rsidP="002F6CB1">
      <w:pPr>
        <w:pStyle w:val="ProductList-Body"/>
        <w:spacing w:after="120"/>
        <w:ind w:left="158"/>
      </w:pPr>
      <w:bookmarkStart w:id="95" w:name="_Toc26972853"/>
      <w:r>
        <w:t>Le Client est seul responsable pour déterminer de façon indépendante si les mesures techniques et organisationnelles des Produits et des Services répondent aux exigences du Client, y compris ses obligations en matière de sécurité en vertu des Obligations de Protection des Données applicables. Le Client reconnaît et accepte que (compte-tenu de l’état actuel des connaissances, des coûts de mise en œuvre et de la nature, de la portée, du contexte et des finalités du traitement de ses Données à Caractère Personnel ainsi que des risques pour les personnes) les pratiques et stratégies de sécurité mises en œuvre et maintenues par Microsoft garantissent un niveau de sécurité adapté au risque en ce qui concerne ses Données à Caractère Personnel. Le Client est entièrement responsable de la mise en œuvre et du maintien de mesures de sécurité et de protection des Données à Caractère Personnel pour les composants que le Client fournit ou contrôle (comme les dispositifs enregistrés dans Microsoft Intune ou une machine virtuelle ou une application qu’il utilise dans le cadre des Services Microsoft Azure).</w:t>
      </w:r>
    </w:p>
    <w:p w14:paraId="1854A774" w14:textId="77777777" w:rsidR="00C85435" w:rsidRPr="00FC77AC" w:rsidDel="00BA1419" w:rsidRDefault="00C85435" w:rsidP="002A4A50">
      <w:pPr>
        <w:pStyle w:val="ProductList-Body"/>
        <w:keepNext/>
        <w:spacing w:after="120"/>
        <w:ind w:left="187"/>
        <w:outlineLvl w:val="2"/>
      </w:pPr>
      <w:r>
        <w:rPr>
          <w:b/>
          <w:color w:val="0072C6"/>
        </w:rPr>
        <w:t>Respect des Audits</w:t>
      </w:r>
      <w:bookmarkEnd w:id="95"/>
    </w:p>
    <w:p w14:paraId="5E494E2D" w14:textId="77777777" w:rsidR="00BE27F4" w:rsidRPr="003E4AC6" w:rsidDel="00BA1419" w:rsidRDefault="00BE27F4" w:rsidP="00BE27F4">
      <w:pPr>
        <w:pStyle w:val="ProductList-Body"/>
        <w:spacing w:after="120"/>
        <w:ind w:left="158"/>
      </w:pPr>
      <w:r>
        <w:t>Microsoft mènera des audits de la sécurité des ordinateurs, des environnements informatiques et des centres de données physiques qu’elle utilise lors du traitement des Données Client, des Données des Services Professionnels et des Données à Caractère Personnel, comme suit :</w:t>
      </w:r>
    </w:p>
    <w:p w14:paraId="3D490DCF" w14:textId="77777777" w:rsidR="00BE27F4" w:rsidRPr="003E4AC6" w:rsidDel="00BA1419" w:rsidRDefault="00BE27F4" w:rsidP="00BE27F4">
      <w:pPr>
        <w:pStyle w:val="ProductList-Body"/>
        <w:numPr>
          <w:ilvl w:val="0"/>
          <w:numId w:val="2"/>
        </w:numPr>
        <w:ind w:left="605" w:right="-153" w:hanging="274"/>
      </w:pPr>
      <w:r>
        <w:t>Quand une norme ou un cadre prévoit des audits, un audit de cette norme ou de ce cadre de contrôle sera effectué au moins une fois par an.</w:t>
      </w:r>
    </w:p>
    <w:p w14:paraId="36A38289" w14:textId="77777777" w:rsidR="00BE27F4" w:rsidRPr="003E4AC6" w:rsidDel="00BA1419" w:rsidRDefault="00BE27F4" w:rsidP="00BE27F4">
      <w:pPr>
        <w:pStyle w:val="ProductList-Body"/>
        <w:numPr>
          <w:ilvl w:val="0"/>
          <w:numId w:val="2"/>
        </w:numPr>
        <w:ind w:left="605" w:hanging="274"/>
      </w:pPr>
      <w:r>
        <w:t>Chaque audit sera effectué conformément aux standards et règles de l’organisme réglementaire ou d’accréditation pour chaque norme ou cadre de contrôle applicable.</w:t>
      </w:r>
    </w:p>
    <w:p w14:paraId="39D38E6C" w14:textId="77777777" w:rsidR="00BE27F4" w:rsidRPr="003E4AC6" w:rsidDel="00BA1419" w:rsidRDefault="00BE27F4" w:rsidP="00BE27F4">
      <w:pPr>
        <w:pStyle w:val="ProductList-Body"/>
        <w:numPr>
          <w:ilvl w:val="0"/>
          <w:numId w:val="2"/>
        </w:numPr>
        <w:spacing w:after="120"/>
        <w:ind w:left="608" w:hanging="270"/>
      </w:pPr>
      <w:r>
        <w:t>Chaque audit sera effectué par des auditeurs de sécurité tiers, indépendants et qualifiés que Microsoft choisira et rémunérera.</w:t>
      </w:r>
    </w:p>
    <w:p w14:paraId="040B981C" w14:textId="77777777" w:rsidR="00BE27F4" w:rsidRPr="003E4AC6" w:rsidRDefault="00BE27F4" w:rsidP="00BE27F4">
      <w:pPr>
        <w:pStyle w:val="ProductList-Body"/>
        <w:spacing w:after="120"/>
        <w:ind w:left="180"/>
      </w:pPr>
      <w:r>
        <w:t xml:space="preserve">Chaque audit donnera lieu à la génération d'un rapport d'audit (le « Rapport d’Audit Microsoft »), que Microsoft mettra à disposition à l'adresse suivante </w:t>
      </w:r>
      <w:hyperlink r:id="rId24">
        <w:r>
          <w:rPr>
            <w:rStyle w:val="Hyperlink"/>
            <w:color w:val="0070C0"/>
          </w:rPr>
          <w:t>https://servicetrust.microsoft.com/</w:t>
        </w:r>
      </w:hyperlink>
      <w:r>
        <w:t xml:space="preserve"> ou à un autre emplacement identifié par Microsoft. Le Rapport d’Audit Microsoft sera considéré comme étant des Informations Confidentielles de Microsoft et présentera clairement les principales conclusions de l’auditeur. Microsoft remédiera rapidement, à la satisfaction de l’auditeur, aux problèmes soulevés dans un Rapport d’Audit Microsoft. Microsoft fournira au Client chaque Rapport d’Audit Microsoft si le Client en fait la demande. Le Rapport d’Audit Microsoft sera soumis aux restrictions de non-divulgation et de distribution de Microsoft et de l’auditeur.</w:t>
      </w:r>
    </w:p>
    <w:p w14:paraId="4BD7199A" w14:textId="5B818767" w:rsidR="00BE27F4" w:rsidRPr="003E4AC6" w:rsidRDefault="00BE27F4" w:rsidP="00BE27F4">
      <w:pPr>
        <w:pStyle w:val="ProductList-Body"/>
        <w:spacing w:after="120"/>
        <w:ind w:left="158"/>
      </w:pPr>
      <w:r>
        <w:t>Dans la mesure où les exigences d'audit du Client au titre des Obligations de Protection des Données ne peuvent raisonnablement pas être satisfaites par les rapports d'audit, la documentation ou les informations de conformité que Microsoft met généralement à la disposition de ses clients, Microsoft répondra rapidement aux instructions d'audit supplémentaires du Client. Avant le début d'un audit, le Client et Microsoft conviendront mutuellement de la portée, du calendrier, de la durée, des exigences en matière de contrôle et de preuves, ainsi que des honoraires pour l'audit, à condition que cette obligation d'accord ne permette pas à Microsoft de retarder de manière déraisonnable la réalisation de l'audit. Dans la mesure nécessaire à la réalisation de l'audit, Microsoft mettra à disposition les systèmes de traitement, les installations et les documents justificatifs relatifs au traitement des Données Client, des Données des Services Professionnels et des Données à Caractère Personnel par Microsoft, ses Affiliées et ses Sous-traitants Ultérieurs. Un tel audit sera effectué par un cabinet d'audit tiers indépendant et accrédité, pendant les heures normales de travail, avec un préavis raisonnable à Microsoft, et sous réserve de procédures de confidentialité raisonnables. Ni le Client ni l'auditeur n'auront accès aux données des autres clients de Microsoft ou aux systèmes ou installations de Microsoft qui ne sont pas impliqués dans la fourniture des Produits et Services concernés. Le client est responsable de tous les coûts et frais liés à cet audit, y compris tous les coûts et frais raisonnables pour tout le temps que Microsoft consacre à cet audit, en plus des tarifs pour les services effectués par Microsoft. Si le rapport d'audit généré à la suite de l'audit du Client comprend une constatation de non-respect significatif, le Client doit partager ce rapport d'audit avec Microsoft et Microsoft doit remédier rapidement à tout non-respect significatif.</w:t>
      </w:r>
    </w:p>
    <w:p w14:paraId="63F4B7F6" w14:textId="4E4BC196" w:rsidR="00C85435" w:rsidRPr="0092129C" w:rsidRDefault="5DA9007B" w:rsidP="00741E10">
      <w:pPr>
        <w:pStyle w:val="ProductList-Body"/>
        <w:spacing w:after="120"/>
        <w:ind w:left="158"/>
      </w:pPr>
      <w:r w:rsidRPr="0092129C">
        <w:rPr>
          <w:spacing w:val="-2"/>
        </w:rPr>
        <w:t xml:space="preserve">Aucune disposition du présent article du DPA ne saurait modifier les Conditions du RGPD ni affecter les droits d'une autorité de contrôle ou d'une personne concernée en vertu des </w:t>
      </w:r>
      <w:r w:rsidR="4A178439" w:rsidRPr="0092129C">
        <w:rPr>
          <w:spacing w:val="-2"/>
        </w:rPr>
        <w:t>Obligations</w:t>
      </w:r>
      <w:r w:rsidRPr="0092129C">
        <w:rPr>
          <w:spacing w:val="-2"/>
        </w:rPr>
        <w:t xml:space="preserve"> de Protection des Données. Microsoft Corporation est un tiers bénéficiaire du présent article.</w:t>
      </w:r>
    </w:p>
    <w:p w14:paraId="10CE5BEA" w14:textId="77777777" w:rsidR="00C85435" w:rsidRPr="00FC77AC" w:rsidRDefault="00C85435" w:rsidP="002A4A50">
      <w:pPr>
        <w:pStyle w:val="ProductList-SubSubSectionHeading"/>
        <w:keepNext/>
        <w:spacing w:after="120"/>
        <w:outlineLvl w:val="1"/>
      </w:pPr>
      <w:bookmarkStart w:id="96" w:name="_Toc507768554"/>
      <w:bookmarkStart w:id="97" w:name="_Toc8395014"/>
      <w:bookmarkStart w:id="98" w:name="_Toc6563803"/>
      <w:bookmarkStart w:id="99" w:name="_Toc21617021"/>
      <w:bookmarkStart w:id="100" w:name="_Toc26972854"/>
      <w:bookmarkStart w:id="101" w:name="_Toc155368060"/>
      <w:r>
        <w:t>Notification des Incidents de Sécurité</w:t>
      </w:r>
      <w:bookmarkEnd w:id="96"/>
      <w:bookmarkEnd w:id="97"/>
      <w:bookmarkEnd w:id="98"/>
      <w:bookmarkEnd w:id="99"/>
      <w:bookmarkEnd w:id="100"/>
      <w:bookmarkEnd w:id="101"/>
    </w:p>
    <w:p w14:paraId="27B8E046" w14:textId="77777777" w:rsidR="00E450B4" w:rsidRPr="004D0B48" w:rsidRDefault="00E450B4" w:rsidP="00E450B4">
      <w:pPr>
        <w:pStyle w:val="ProductList-Body"/>
        <w:spacing w:after="120"/>
        <w:rPr>
          <w:spacing w:val="-4"/>
        </w:rPr>
      </w:pPr>
      <w:bookmarkStart w:id="102" w:name="_Hlk504328309"/>
      <w:bookmarkStart w:id="103" w:name="_Toc507768555"/>
      <w:bookmarkStart w:id="104" w:name="_Toc8395015"/>
      <w:bookmarkStart w:id="105" w:name="_Toc6563804"/>
      <w:bookmarkStart w:id="106" w:name="_Toc21617022"/>
      <w:bookmarkStart w:id="107" w:name="_Toc26972855"/>
      <w:bookmarkStart w:id="108" w:name="DataTransfersandLocation"/>
      <w:r w:rsidRPr="004D0B48">
        <w:rPr>
          <w:spacing w:val="-4"/>
        </w:rPr>
        <w:t>Si Microsoft a connaissance d'une violation de la sécurité entraînant la destruction, la perte, l’altération, la divulgation non-autorisée de Données Client, de</w:t>
      </w:r>
      <w:r>
        <w:rPr>
          <w:spacing w:val="-4"/>
        </w:rPr>
        <w:t> </w:t>
      </w:r>
      <w:r w:rsidRPr="004D0B48">
        <w:rPr>
          <w:spacing w:val="-4"/>
        </w:rPr>
        <w:t>Données des Services Professionnels ou de Données à Caractère Personnel, ou de l’accès non autorisé(e) à celles-ci, de manière accidentelle ou illicite pendant leur traitement par Microsoft (dans chaque cas un « Incident de Sécurité »)</w:t>
      </w:r>
      <w:bookmarkEnd w:id="102"/>
      <w:r w:rsidRPr="004D0B48">
        <w:rPr>
          <w:spacing w:val="-4"/>
        </w:rPr>
        <w:t>, Microsoft devra rapidement et dans les meilleurs délais (1) aviser le Client de l’Incident de Sécurité ; (2) enquêter sur l’Incident de Sécurité et fournir au Client des informations détaillées concernant ce dernier ; et (3) prendre des mesures raisonnables pour atténuer les effets et minimiser les conséquences préjudiciables de l’Incident de Sécurité.</w:t>
      </w:r>
    </w:p>
    <w:p w14:paraId="7A809399" w14:textId="77777777" w:rsidR="00E450B4" w:rsidRPr="003E4AC6" w:rsidRDefault="00E450B4" w:rsidP="00E450B4">
      <w:pPr>
        <w:pStyle w:val="ProductList-Body"/>
        <w:spacing w:after="120"/>
      </w:pPr>
      <w:r>
        <w:t>Les notifications relatives aux Incidents de Sécurité seront transmises au Client, par tout moyen choisi par Microsoft, y compris par courrier électronique. Il est de la seule responsabilité du Client de s'assurer que le Client mette à jour ses coordonnées avec Microsoft pour chaque Produit et Service Professionnel concerné. Il incombe au Client et à lui seul de respecter ses obligations en vertu des lois sur la notification des incidents applicables au Client et de s'acquitter de toute obligation de notification à un tiers liée à tout Incident de Sécurité.</w:t>
      </w:r>
    </w:p>
    <w:p w14:paraId="31AB614C" w14:textId="77777777" w:rsidR="00E450B4" w:rsidRPr="003E4AC6" w:rsidRDefault="00E450B4" w:rsidP="00E450B4">
      <w:pPr>
        <w:pStyle w:val="ProductList-Body"/>
        <w:keepNext/>
        <w:keepLines/>
        <w:spacing w:after="120"/>
      </w:pPr>
      <w:r>
        <w:t>Microsoft devra consentir des efforts raisonnables pour aider le Client à s’acquitter de son obligation d’informer les autorités compétentes et les personnes concernées de cet Incident de sécurité, en vertu de l'Article 33 du RGPD ou d'une autre loi ou réglementation applicable.</w:t>
      </w:r>
    </w:p>
    <w:p w14:paraId="16C07F3F" w14:textId="77777777" w:rsidR="00E450B4" w:rsidRPr="003E4AC6" w:rsidRDefault="00E450B4" w:rsidP="00E450B4">
      <w:pPr>
        <w:pStyle w:val="ProductList-Body"/>
        <w:spacing w:after="120"/>
      </w:pPr>
      <w:r>
        <w:t>La réponse de Microsoft à un Incident de sécurité ou la notification de Microsoft à ce sujet en vertu du présent article n’est pas une reconnaissance par Microsoft de quelque faute ou responsabilité que ce soit en ce qui concerne l’Incident de Sécurité.</w:t>
      </w:r>
    </w:p>
    <w:p w14:paraId="71DE572B" w14:textId="77777777" w:rsidR="00E450B4" w:rsidRPr="003E4AC6" w:rsidRDefault="00E450B4" w:rsidP="00E450B4">
      <w:pPr>
        <w:pStyle w:val="ProductList-Body"/>
        <w:spacing w:after="120"/>
      </w:pPr>
      <w:r>
        <w:t>Le Client est tenu d'informer promptement Microsoft en cas d'utilisation abusive suspectée ou avérée de ses comptes ou de ses informations d'identification ou d’un incident de sécurité lié aux Produits et aux Services.</w:t>
      </w:r>
    </w:p>
    <w:p w14:paraId="5E88C2A3" w14:textId="77777777" w:rsidR="00C85435" w:rsidRPr="00FC77AC" w:rsidRDefault="00C85435" w:rsidP="00C35BD5">
      <w:pPr>
        <w:pStyle w:val="ProductList-SubSubSectionHeading"/>
        <w:keepNext/>
        <w:spacing w:after="120"/>
        <w:outlineLvl w:val="1"/>
      </w:pPr>
      <w:bookmarkStart w:id="109" w:name="_Toc155368061"/>
      <w:r>
        <w:t xml:space="preserve">Transferts et Emplacement </w:t>
      </w:r>
      <w:bookmarkStart w:id="110" w:name="LocationofDataProcessing"/>
      <w:bookmarkStart w:id="111" w:name="_Toc489605583"/>
      <w:r>
        <w:t>des Données</w:t>
      </w:r>
      <w:bookmarkEnd w:id="103"/>
      <w:bookmarkEnd w:id="104"/>
      <w:bookmarkEnd w:id="105"/>
      <w:bookmarkEnd w:id="106"/>
      <w:bookmarkEnd w:id="107"/>
      <w:bookmarkEnd w:id="109"/>
      <w:bookmarkEnd w:id="110"/>
      <w:bookmarkEnd w:id="111"/>
    </w:p>
    <w:p w14:paraId="6EDDA655" w14:textId="77777777" w:rsidR="00C85435" w:rsidRPr="00FC77AC" w:rsidRDefault="00C85435" w:rsidP="00C35BD5">
      <w:pPr>
        <w:pStyle w:val="ProductList-Body"/>
        <w:keepNext/>
        <w:spacing w:after="120"/>
        <w:ind w:left="187"/>
        <w:outlineLvl w:val="2"/>
      </w:pPr>
      <w:bookmarkStart w:id="112" w:name="_Toc26972856"/>
      <w:bookmarkEnd w:id="108"/>
      <w:r>
        <w:rPr>
          <w:b/>
          <w:bCs/>
          <w:color w:val="0072C6"/>
        </w:rPr>
        <w:t>Transferts des Données</w:t>
      </w:r>
      <w:bookmarkEnd w:id="112"/>
    </w:p>
    <w:p w14:paraId="1E6BFECB" w14:textId="39E0E51F" w:rsidR="00DD6D76" w:rsidRPr="00FC77AC" w:rsidRDefault="00DD6D76" w:rsidP="00741E10">
      <w:pPr>
        <w:pStyle w:val="ProductList-Body"/>
        <w:spacing w:after="120"/>
        <w:ind w:left="158"/>
      </w:pPr>
      <w:r>
        <w:t>Les Données Client, les Données des Services Professionnels et les Données à Caractère Personnel que Microsoft traite pour le compte du Client ne peuvent être transférées, ou stockées et traitées dans une zone géographique, sauf dans les conditions prévues dans les Conditions du DPA et</w:t>
      </w:r>
      <w:r w:rsidR="002D32D3">
        <w:t> </w:t>
      </w:r>
      <w:r>
        <w:t>les garanties prévues ci-dessous dans le présent article. Compte tenu de ces garanties, le Client désigne Microsoft pour transférer les Données Client, les Données des Services Professionnels et les Données à Caractère Personnel aux États-Unis ou dans tout autre pays dans lequel Microsoft ou ses Sous-traitants Ultérieurs opèrent, et pour stocker et traiter les Données Client et les Données à Caractère Personnel a</w:t>
      </w:r>
      <w:r w:rsidR="008463A0">
        <w:t xml:space="preserve">ux </w:t>
      </w:r>
      <w:r>
        <w:t>fin</w:t>
      </w:r>
      <w:r w:rsidR="008463A0">
        <w:t>s</w:t>
      </w:r>
      <w:r>
        <w:t xml:space="preserve"> de</w:t>
      </w:r>
      <w:r w:rsidR="002D32D3">
        <w:t> </w:t>
      </w:r>
      <w:r>
        <w:t>fournir les Produits, sauf exception prévue ailleurs dans les Conditions du DPA.</w:t>
      </w:r>
    </w:p>
    <w:p w14:paraId="0D2705AF" w14:textId="77777777" w:rsidR="000917B1" w:rsidRPr="00F01DB9" w:rsidRDefault="000917B1" w:rsidP="000917B1">
      <w:pPr>
        <w:pStyle w:val="ProductList-Body"/>
        <w:spacing w:after="120"/>
        <w:ind w:left="158"/>
      </w:pPr>
      <w:bookmarkStart w:id="113" w:name="_Toc26972857"/>
      <w:bookmarkStart w:id="114" w:name="LocationofCustomerDataatRest"/>
      <w:r>
        <w:t>Tous les transferts de Données Client, de Données de Services Professionnels et de Données à Caractère Personnel hors de l'Union européenne, de l'Espace Économique Européen, du Royaume-Uni et de la Suisse pour fournir les Produits et les Services sont soumis aux conditions des Clauses Contractuelles Types 2021 mises en œuvre par Microsoft. De plus, les transferts depuis le Royaume-Uni sont soumis aux conditions de l’IDTA mis en œuvre par Microsoft. Aux fins du présent DPA, l</w:t>
      </w:r>
      <w:proofErr w:type="gramStart"/>
      <w:r>
        <w:t>’«</w:t>
      </w:r>
      <w:proofErr w:type="gramEnd"/>
      <w:r>
        <w:t xml:space="preserve"> IDTA » désigne l'addendum sur le transfert international de données (« International data </w:t>
      </w:r>
      <w:proofErr w:type="spellStart"/>
      <w:r>
        <w:t>transfer</w:t>
      </w:r>
      <w:proofErr w:type="spellEnd"/>
      <w:r>
        <w:t xml:space="preserve"> addendum ») aux clauses contractuelles types de la Commission européenne pour les transferts internationaux de données publié par le Bureau du Commissaire aux informations (« Information </w:t>
      </w:r>
      <w:proofErr w:type="spellStart"/>
      <w:r>
        <w:t>Commissioner’s</w:t>
      </w:r>
      <w:proofErr w:type="spellEnd"/>
      <w:r>
        <w:t xml:space="preserve"> Office ») du Royaume-Uni en vertu de l’article S119A(1) de la loi britannique sur la Protection des Données de 2018. Microsoft respectera les exigences de l'Espace économique européen, du Royaume-Uni et de la loi suisse sur la protection des données concernant la collecte, l'utilisation, le transfert, la conservation et tout autre traitement des données à caractère personnel de l'Espace économique européen, du Royaume-Uni et de la Suisse. Tous les transferts de Données à Caractère Personnel vers un pays tiers ou à une organisation internationale seront soumis à des garanties appropriées, telles que définies à l’Article 46 du RGPD, et lesdits transferts et mesures seront documentés conformément aux dispositions de l’Article 30(2) du RGPD.</w:t>
      </w:r>
    </w:p>
    <w:p w14:paraId="2D11C82B" w14:textId="77777777" w:rsidR="000917B1" w:rsidRPr="006366A8" w:rsidRDefault="000917B1" w:rsidP="000917B1">
      <w:pPr>
        <w:pStyle w:val="ProductList-Body"/>
        <w:spacing w:after="120"/>
        <w:ind w:left="158"/>
      </w:pPr>
      <w:r>
        <w:t>En outre, Microsoft est certifiée conforme aux Cadres de Protection des données UE-États-Unis et Suisse-États-Unis, à l'extension au Royaume-Uni du Cadre de Protection des données UE-États-Unis et aux engagements qui en découlent. Microsoft consent à avertir le Client dans l’éventualité où il jugerait qu’il n’est plus en mesure de respecter ses obligations de protection des données en vertu des principes des Cadres de Protection des données.</w:t>
      </w:r>
    </w:p>
    <w:p w14:paraId="59350089" w14:textId="0697C9FC" w:rsidR="00C85435" w:rsidRPr="00FC77AC" w:rsidRDefault="00C85435" w:rsidP="002A4A50">
      <w:pPr>
        <w:pStyle w:val="ProductList-Body"/>
        <w:keepNext/>
        <w:spacing w:after="120"/>
        <w:ind w:left="187"/>
        <w:outlineLvl w:val="2"/>
      </w:pPr>
      <w:r>
        <w:rPr>
          <w:b/>
          <w:color w:val="0072C6"/>
        </w:rPr>
        <w:t>Emplacement des Données Client</w:t>
      </w:r>
      <w:bookmarkEnd w:id="113"/>
    </w:p>
    <w:p w14:paraId="08A51CC2" w14:textId="77777777" w:rsidR="000565E4" w:rsidRPr="00752A4A" w:rsidRDefault="000565E4" w:rsidP="000565E4">
      <w:pPr>
        <w:tabs>
          <w:tab w:val="left" w:pos="360"/>
        </w:tabs>
        <w:spacing w:after="120" w:line="240" w:lineRule="auto"/>
        <w:ind w:left="180"/>
        <w:rPr>
          <w:rFonts w:ascii="Calibri" w:eastAsia="Calibri" w:hAnsi="Calibri" w:cs="Arial"/>
          <w:sz w:val="18"/>
        </w:rPr>
      </w:pPr>
      <w:bookmarkStart w:id="115" w:name="_Toc507768556"/>
      <w:bookmarkStart w:id="116" w:name="_Toc8395016"/>
      <w:bookmarkStart w:id="117" w:name="_Toc6563805"/>
      <w:bookmarkStart w:id="118" w:name="_Toc21617023"/>
      <w:bookmarkStart w:id="119" w:name="_Toc26972858"/>
      <w:bookmarkStart w:id="120" w:name="_Toc84407771"/>
      <w:bookmarkStart w:id="121" w:name="_Toc507768558"/>
      <w:bookmarkStart w:id="122" w:name="_Toc8395018"/>
      <w:bookmarkStart w:id="123" w:name="_Toc6563807"/>
      <w:bookmarkStart w:id="124" w:name="_Toc21617025"/>
      <w:bookmarkStart w:id="125" w:name="_Toc26972860"/>
      <w:bookmarkEnd w:id="114"/>
      <w:r>
        <w:rPr>
          <w:rFonts w:ascii="Calibri" w:eastAsia="Calibri" w:hAnsi="Calibri" w:cs="Arial"/>
          <w:sz w:val="18"/>
        </w:rPr>
        <w:t xml:space="preserve">Pour les Services en Ligne </w:t>
      </w:r>
      <w:proofErr w:type="spellStart"/>
      <w:r>
        <w:rPr>
          <w:rFonts w:ascii="Calibri" w:eastAsia="Calibri" w:hAnsi="Calibri" w:cs="Arial"/>
          <w:sz w:val="18"/>
        </w:rPr>
        <w:t>Core</w:t>
      </w:r>
      <w:proofErr w:type="spellEnd"/>
      <w:r>
        <w:rPr>
          <w:rFonts w:ascii="Calibri" w:eastAsia="Calibri" w:hAnsi="Calibri" w:cs="Arial"/>
          <w:sz w:val="18"/>
        </w:rPr>
        <w:t>, Microsoft entreposera les Données Client au repos dans certaines grandes zones géographiques (chacune étant désignée comme une « Zone Géographique ») comme indiqué dans les Conditions relatives aux Produits.</w:t>
      </w:r>
    </w:p>
    <w:p w14:paraId="414CF686" w14:textId="77777777" w:rsidR="000565E4" w:rsidRPr="00752A4A" w:rsidRDefault="000565E4" w:rsidP="000565E4">
      <w:pPr>
        <w:tabs>
          <w:tab w:val="left" w:pos="360"/>
        </w:tabs>
        <w:spacing w:after="120" w:line="240" w:lineRule="auto"/>
        <w:ind w:left="180"/>
        <w:rPr>
          <w:rFonts w:ascii="Calibri" w:eastAsia="Calibri" w:hAnsi="Calibri" w:cs="Arial"/>
          <w:sz w:val="18"/>
        </w:rPr>
      </w:pPr>
      <w:r>
        <w:rPr>
          <w:rFonts w:ascii="Calibri" w:eastAsia="Calibri" w:hAnsi="Calibri" w:cs="Arial"/>
          <w:sz w:val="18"/>
        </w:rPr>
        <w:t>Pour les Services en ligne des données au sein du réseau UE de Microsoft, Microsoft conservera et traitera les Données Client et les Données à Caractère Personnel au sein de l'Union européenne, comme indiqué dans les Conditions relatives au produit.</w:t>
      </w:r>
    </w:p>
    <w:p w14:paraId="409A476D" w14:textId="77777777" w:rsidR="000565E4" w:rsidRPr="00752A4A" w:rsidRDefault="000565E4" w:rsidP="000565E4">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ne contrôle et ne limite pas les zones géographiques depuis lesquelles le Client ou les utilisateurs finaux du Client peuvent accéder aux Données Client ou vers lesquelles ils peuvent les déplacer.</w:t>
      </w:r>
    </w:p>
    <w:p w14:paraId="777170F0" w14:textId="77777777" w:rsidR="002D1FB6" w:rsidRPr="003E4AC6" w:rsidRDefault="002D1FB6" w:rsidP="002D1FB6">
      <w:pPr>
        <w:pStyle w:val="ProductList-SubSubSectionHeading"/>
        <w:keepNext/>
        <w:spacing w:after="120"/>
        <w:outlineLvl w:val="1"/>
      </w:pPr>
      <w:bookmarkStart w:id="126" w:name="_Toc155368062"/>
      <w:r>
        <w:t>Conservation et Suppression des Données</w:t>
      </w:r>
      <w:bookmarkEnd w:id="115"/>
      <w:bookmarkEnd w:id="116"/>
      <w:bookmarkEnd w:id="117"/>
      <w:bookmarkEnd w:id="118"/>
      <w:bookmarkEnd w:id="119"/>
      <w:bookmarkEnd w:id="120"/>
      <w:bookmarkEnd w:id="126"/>
    </w:p>
    <w:p w14:paraId="5606A823" w14:textId="77777777" w:rsidR="002D1FB6" w:rsidRPr="003E4AC6" w:rsidRDefault="002D1FB6" w:rsidP="002D1FB6">
      <w:pPr>
        <w:pStyle w:val="ProductList-Body"/>
        <w:spacing w:after="120"/>
      </w:pPr>
      <w:r>
        <w:t xml:space="preserve">Pendant toute la durée de l'abonnement du Client ou des prestations de Services Professionnels applicable, ce dernier </w:t>
      </w:r>
      <w:proofErr w:type="gramStart"/>
      <w:r>
        <w:t>aura la possibilité d'accéder</w:t>
      </w:r>
      <w:proofErr w:type="gramEnd"/>
      <w:r>
        <w:t xml:space="preserve"> aux Données Client stockées sur chaque Service en Ligne et Données de Services Professionnels, de les en extraire et de les supprimer.</w:t>
      </w:r>
    </w:p>
    <w:p w14:paraId="586D37C8" w14:textId="77777777" w:rsidR="002D1FB6" w:rsidRPr="003E4AC6" w:rsidRDefault="002D1FB6" w:rsidP="002D1FB6">
      <w:pPr>
        <w:pStyle w:val="ProductList-Body"/>
        <w:spacing w:after="120"/>
      </w:pPr>
      <w:r>
        <w:t>Hormis pour les évaluations gratuites et les services LinkedIn, Microsoft conservera les Données Client qui restent stockées dans les Services en Ligne dans un compte ayant des fonctionnalités limitées pendant 90 jours après l’expiration ou la résiliation de l’abonnement du Client, afin de permettre à celui-ci d’extraire les données. À l’issue de la période de conservation de quatre-vingt-dix (90) jours, Microsoft désactivera le compte du Client et détruira les Données Client et les Données à Caractère Personnel stockées dans les Services en Ligne dans un délai supplémentaire de quatre-vingt-dix (90) jours, sauf si autorisée dans le cadre du présent DPA, de conserver ces données.</w:t>
      </w:r>
    </w:p>
    <w:p w14:paraId="7101D12A" w14:textId="77777777" w:rsidR="002D1FB6" w:rsidRPr="003E4AC6" w:rsidRDefault="002D1FB6" w:rsidP="002D1FB6">
      <w:pPr>
        <w:pStyle w:val="ProductList-Body"/>
        <w:spacing w:after="120"/>
      </w:pPr>
      <w:r>
        <w:t>En ce qui concerne les Données à Caractère Personnel liées aux Logiciels et les Données des Services Professionnels, Microsoft supprimera toutes les copies après que les objectifs pour lesquels les données ont été collectées ou transférées auront été atteints ou plus tôt si le Client en fait la demande, sauf si le présent DPA l'autorise à conserver ces données.</w:t>
      </w:r>
    </w:p>
    <w:p w14:paraId="6DC22C78" w14:textId="77777777" w:rsidR="002D1FB6" w:rsidRPr="003E4AC6" w:rsidRDefault="002D1FB6" w:rsidP="002D1FB6">
      <w:pPr>
        <w:pStyle w:val="ProductList-Body"/>
        <w:spacing w:after="120"/>
      </w:pPr>
      <w:r>
        <w:t>Le Service en Ligne peut ne pas permettre la rétention ou l’extraction du logiciel fourni par le Client. Microsoft exclut toute responsabilité en cas de suppression des Données Client, des Données des Services Professionnels ou des Données à Caractère Personnel comme décrit dans le présent article.</w:t>
      </w:r>
    </w:p>
    <w:p w14:paraId="4D30ED4E" w14:textId="77777777" w:rsidR="002D1FB6" w:rsidRPr="003E4AC6" w:rsidRDefault="002D1FB6" w:rsidP="002D1FB6">
      <w:pPr>
        <w:pStyle w:val="ProductList-SubSubSectionHeading"/>
        <w:keepNext/>
        <w:spacing w:after="120"/>
        <w:outlineLvl w:val="1"/>
      </w:pPr>
      <w:bookmarkStart w:id="127" w:name="_Toc507768557"/>
      <w:bookmarkStart w:id="128" w:name="_Toc8395017"/>
      <w:bookmarkStart w:id="129" w:name="_Toc6563806"/>
      <w:bookmarkStart w:id="130" w:name="_Toc21617024"/>
      <w:bookmarkStart w:id="131" w:name="_Toc26972859"/>
      <w:bookmarkStart w:id="132" w:name="_Toc84407772"/>
      <w:bookmarkStart w:id="133" w:name="_Toc155368063"/>
      <w:r>
        <w:t>Engagement de Confidentialité du Sous-Traitant</w:t>
      </w:r>
      <w:bookmarkEnd w:id="127"/>
      <w:bookmarkEnd w:id="128"/>
      <w:bookmarkEnd w:id="129"/>
      <w:bookmarkEnd w:id="130"/>
      <w:bookmarkEnd w:id="131"/>
      <w:bookmarkEnd w:id="132"/>
      <w:bookmarkEnd w:id="133"/>
    </w:p>
    <w:p w14:paraId="690CB0F6" w14:textId="77777777" w:rsidR="002D1FB6" w:rsidRPr="003E4AC6" w:rsidRDefault="002D1FB6" w:rsidP="002D1FB6">
      <w:pPr>
        <w:pStyle w:val="ProductList-Body"/>
        <w:spacing w:after="120"/>
      </w:pPr>
      <w:r>
        <w:t>Microsoft veillera à ce que son personnel participant au traitement des Données Client, des Données des Services Professionnels et des Données à Caractère Personnel (i) traite ces données conformément aux instructions du Client ou tel que décrit dans le présent DPA et (ii) soit tenu de préserver la confidentialité et la sécurité de ces données, même après la fin de sa mission.</w:t>
      </w:r>
      <w:r>
        <w:rPr>
          <w:rFonts w:cstheme="minorHAnsi"/>
        </w:rPr>
        <w:t xml:space="preserve"> Microsoft </w:t>
      </w:r>
      <w:r>
        <w:rPr>
          <w:rFonts w:cstheme="minorHAnsi"/>
          <w:color w:val="000000"/>
        </w:rPr>
        <w:t xml:space="preserve">est tenue d’assurer des formations et campagnes d’information régulières et obligatoires sur la sécurité et la protection des données à caractère personnel à ses employés accédant aux Données Client aux Données des Services Professionnels et aux Données à Caractère Personnel </w:t>
      </w:r>
      <w:r>
        <w:rPr>
          <w:rFonts w:cstheme="minorHAnsi"/>
        </w:rPr>
        <w:t>conformément aux Obligations de Protection des Données applicables et aux normes du secteur.</w:t>
      </w:r>
    </w:p>
    <w:p w14:paraId="7D3060FF" w14:textId="77777777" w:rsidR="00E0202F" w:rsidRPr="00097CE0" w:rsidRDefault="00E0202F" w:rsidP="00E0202F">
      <w:pPr>
        <w:pStyle w:val="ProductList-SubSubSectionHeading"/>
        <w:spacing w:after="120"/>
        <w:outlineLvl w:val="1"/>
      </w:pPr>
      <w:bookmarkStart w:id="134" w:name="_Toc63066288"/>
      <w:bookmarkStart w:id="135" w:name="_Toc84407773"/>
      <w:bookmarkStart w:id="136" w:name="_Toc155368064"/>
      <w:bookmarkEnd w:id="121"/>
      <w:bookmarkEnd w:id="122"/>
      <w:bookmarkEnd w:id="123"/>
      <w:bookmarkEnd w:id="124"/>
      <w:bookmarkEnd w:id="125"/>
      <w:r>
        <w:t>Notifications et Contrôles sur le Recours à des Sous-traitants Ultérieurs</w:t>
      </w:r>
      <w:bookmarkEnd w:id="134"/>
      <w:bookmarkEnd w:id="135"/>
      <w:bookmarkEnd w:id="136"/>
    </w:p>
    <w:p w14:paraId="44060D40" w14:textId="77777777" w:rsidR="00E0202F" w:rsidRPr="003E4AC6" w:rsidRDefault="00E0202F" w:rsidP="00E0202F">
      <w:pPr>
        <w:pStyle w:val="ProductList-Body"/>
        <w:spacing w:after="120"/>
      </w:pPr>
      <w:r>
        <w:t xml:space="preserve">Microsoft peut engager des Sous-traitants Ultérieurs pour fournir certains services limités ou accessoires en son nom. Le Client accepte ce recours à des Sous-traitants Ultérieurs ainsi qu’aux Affiliés de Microsoft en tant que Sous-traitants Ultérieurs. Les autorisations ci-dessus constitueront le consentement écrit préalable du Client à la sous-traitance par Microsoft du traitement des Données Client, des Données des Services Professionnels et des Données à Caractère Personnel si un tel consentement est requis en vertu des Clauses Contractuelles Types ou des Conditions du RGPD. </w:t>
      </w:r>
    </w:p>
    <w:p w14:paraId="37371868" w14:textId="77777777" w:rsidR="00E0202F" w:rsidRPr="003E4AC6" w:rsidRDefault="00E0202F" w:rsidP="00E0202F">
      <w:pPr>
        <w:pStyle w:val="ProductList-Body"/>
        <w:spacing w:after="120"/>
      </w:pPr>
      <w:r>
        <w:t>Microsoft est responsable du respect par ses Sous-traitants Ultérieurs des obligations de Microsoft en vertu du présent DPA. Microsoft met à disposition des informations sur les Sous-traitants Ultérieurs sur un site Web Microsoft. Lors de l’engagement d’un Sous-traitant Ultérieur, Microsoft s’assurera par un contrat écrit que le Sous-traitant Ultérieur peut accéder aux Données Client, aux Données des Services Professionnels ou aux Données à Caractère Personnel et les utiliser uniquement pour fournir les services que Microsoft lui a confiés et qu’il ne doit en aucun cas utiliser les Données Client, les Données des Services Professionnels ou les Données à Caractère Personnel à d’autres fins. Microsoft veillera à ce que ses Sous-traitants Ultérieurs soient liés par des contrats écrits offrant un niveau de protection des données au moins égal à celui imposé à Microsoft par le DPA, notamment en ce qui concerne les restrictions de divulgation des Données Traitées. Microsoft accepte de superviser les Sous-traitants Ultérieurs pour s'assurer que les présentes obligations contractuelles sont respectées.</w:t>
      </w:r>
    </w:p>
    <w:p w14:paraId="6A08B1D3" w14:textId="2A1B5BED" w:rsidR="00444FB7" w:rsidRPr="00FC77AC" w:rsidRDefault="7BE5C0AB" w:rsidP="00DD6D76">
      <w:pPr>
        <w:pStyle w:val="ProductList-Body"/>
        <w:spacing w:after="120"/>
      </w:pPr>
      <w:r>
        <w:t>Microsoft peut engager à tout moment de nouveaux Sous-traitants Ultérieurs. Microsoft avertira le Client</w:t>
      </w:r>
      <w:r w:rsidR="3E33D646">
        <w:t xml:space="preserve"> et,</w:t>
      </w:r>
      <w:r w:rsidR="00595C93">
        <w:t xml:space="preserve"> </w:t>
      </w:r>
      <w:r>
        <w:t>le cas échéant, actualis</w:t>
      </w:r>
      <w:r w:rsidR="295ADA4B">
        <w:t>era</w:t>
      </w:r>
      <w:r>
        <w:t xml:space="preserve"> le site Web et mett</w:t>
      </w:r>
      <w:r w:rsidR="1FBF7CB8">
        <w:t>ra</w:t>
      </w:r>
      <w:r>
        <w:t xml:space="preserve"> à disposition du Client un mécanisme lui permettant d’être notifié d’un tel </w:t>
      </w:r>
      <w:r w:rsidR="1161C49B">
        <w:t>ajout de</w:t>
      </w:r>
      <w:r>
        <w:t xml:space="preserve"> nouveau Sous-traitant Ultérieur au moins six (6) mois avant de fournir à ce Sous-traitant Ultérieur l'accès aux Données Client. En outre, Microsoft avertira le Client </w:t>
      </w:r>
      <w:r w:rsidR="0844F89A">
        <w:t xml:space="preserve">et, </w:t>
      </w:r>
      <w:r>
        <w:t>le cas échéant, actualis</w:t>
      </w:r>
      <w:r w:rsidR="7124614E">
        <w:t>er</w:t>
      </w:r>
      <w:r>
        <w:t>a le site Web et mett</w:t>
      </w:r>
      <w:r w:rsidR="29A6A571">
        <w:t>r</w:t>
      </w:r>
      <w:r>
        <w:t xml:space="preserve">a à disposition du Client un mécanisme lui permettant d’être notifié d’un tel </w:t>
      </w:r>
      <w:r w:rsidR="5BC31F95">
        <w:t xml:space="preserve">ajout de </w:t>
      </w:r>
      <w:r>
        <w:t>nouveau Sous-traitant Ultérieur au moins trente (30) jours avant de fournir à ce Sous-traitant Ultérieur l’accès aux Données des Services Professionnels ou aux Données à Caractère Personnel autres que celles qui sont contenues dans les Données Client. Si Microsoft engage un nouveau Sous-traitant Ultérieur pour un nouveau Produit ou Service professionnel qui traite des Données Client, des Données des Services Professionnels ou des Données à Caractère Personnel, Microsoft en informera le Client avant la disponibilité de ce Produit ou Service Professionnel.</w:t>
      </w:r>
    </w:p>
    <w:p w14:paraId="1A19C45B" w14:textId="6B19F0C4" w:rsidR="00A93313" w:rsidRPr="00F515D8" w:rsidRDefault="00F515D8" w:rsidP="00F515D8">
      <w:pPr>
        <w:pStyle w:val="ProductList-Body"/>
        <w:spacing w:after="120"/>
        <w:rPr>
          <w:spacing w:val="-2"/>
        </w:rPr>
      </w:pPr>
      <w:bookmarkStart w:id="137" w:name="_Hlk79502497"/>
      <w:r w:rsidRPr="004B3CF2">
        <w:rPr>
          <w:spacing w:val="-2"/>
        </w:rPr>
        <w:t xml:space="preserve">Si le Client </w:t>
      </w:r>
      <w:r>
        <w:rPr>
          <w:spacing w:val="-2"/>
        </w:rPr>
        <w:t>n’approuve pas</w:t>
      </w:r>
      <w:r w:rsidRPr="004B3CF2">
        <w:rPr>
          <w:spacing w:val="-2"/>
        </w:rPr>
        <w:t xml:space="preserve"> un nouveau Sous-traitant Ultérieur pour un Service en Ligne ou des Services Professionnels, il pourra alors résilier tout abonnement pour le Service en Ligne concerné ou les Déclarations de Services applicables pour le Service Professionnel concerné, respectivement, sans</w:t>
      </w:r>
      <w:r>
        <w:rPr>
          <w:spacing w:val="-2"/>
        </w:rPr>
        <w:t> </w:t>
      </w:r>
      <w:r w:rsidRPr="004B3CF2">
        <w:rPr>
          <w:spacing w:val="-2"/>
        </w:rPr>
        <w:t xml:space="preserve">pénalité ni frais de résiliation en fournissant, avant la fin de la période de préavis pertinente, une notification écrite de résiliation. Si le Client </w:t>
      </w:r>
      <w:r>
        <w:rPr>
          <w:spacing w:val="-2"/>
        </w:rPr>
        <w:t>n’approuve pas</w:t>
      </w:r>
      <w:r w:rsidRPr="004B3CF2">
        <w:rPr>
          <w:spacing w:val="-2"/>
        </w:rPr>
        <w:t xml:space="preserve"> un nouveau Sous-traitant Ultérieur pour </w:t>
      </w:r>
      <w:r>
        <w:rPr>
          <w:spacing w:val="-2"/>
        </w:rPr>
        <w:t>un</w:t>
      </w:r>
      <w:r w:rsidRPr="004B3CF2">
        <w:rPr>
          <w:spacing w:val="-2"/>
        </w:rPr>
        <w:t xml:space="preserve"> Logiciel et que le Client ne peut raisonnablement éviter l'utilisation du Sous-traitant Ultérieur en empêchant Microsoft de traiter les données comme indiqué dans la documentation ou le présent DPA, le Client peut alors résilier toute licence pour le produit logiciel concerné sans pénalité en fournissant, avant la fin de la période de préavis pertinente, une notification écrite de résiliation. Le Client peut également indiquer les motifs de son refus avec l'avis de résiliation, afin de permettre à Microsoft de réévaluer tout nouveau Sous-traitant Ultérieur en fonction des préoccupations soulevées. Si le Produit concerné fait partie d’une suite (ou d’un achat unique de services similaire), une telle résiliation s’appliquera à la totalité de la suite. Après la résiliation, Microsoft supprimera les obligations de paiement relatives aux abonnements ou à tout travail </w:t>
      </w:r>
      <w:r>
        <w:rPr>
          <w:spacing w:val="-2"/>
        </w:rPr>
        <w:t>impayé concerné</w:t>
      </w:r>
      <w:r w:rsidRPr="004B3CF2">
        <w:rPr>
          <w:spacing w:val="-2"/>
        </w:rPr>
        <w:t xml:space="preserve"> </w:t>
      </w:r>
      <w:r>
        <w:rPr>
          <w:spacing w:val="-2"/>
        </w:rPr>
        <w:t>pour les</w:t>
      </w:r>
      <w:r w:rsidRPr="004B3CF2">
        <w:rPr>
          <w:spacing w:val="-2"/>
        </w:rPr>
        <w:t xml:space="preserve"> Produits ou Services résiliés des prochaines factures du Client ou de son revendeur. </w:t>
      </w:r>
    </w:p>
    <w:p w14:paraId="5ECD1B46" w14:textId="77777777" w:rsidR="00BD5C6F" w:rsidRPr="003E4AC6" w:rsidRDefault="00BD5C6F" w:rsidP="00BD5C6F">
      <w:pPr>
        <w:pStyle w:val="ProductList-SubSubSectionHeading"/>
        <w:keepNext/>
        <w:spacing w:after="120"/>
        <w:outlineLvl w:val="1"/>
      </w:pPr>
      <w:bookmarkStart w:id="138" w:name="_Toc507768559"/>
      <w:bookmarkStart w:id="139" w:name="_Toc8395019"/>
      <w:bookmarkStart w:id="140" w:name="_Toc6563808"/>
      <w:bookmarkStart w:id="141" w:name="_Toc21617026"/>
      <w:bookmarkStart w:id="142" w:name="_Toc26972861"/>
      <w:bookmarkStart w:id="143" w:name="_Toc84407774"/>
      <w:bookmarkStart w:id="144" w:name="_Toc155368065"/>
      <w:bookmarkStart w:id="145" w:name="_Toc489605586"/>
      <w:bookmarkEnd w:id="137"/>
      <w:r>
        <w:t>Établissements d’Enseignement</w:t>
      </w:r>
      <w:bookmarkEnd w:id="138"/>
      <w:bookmarkEnd w:id="139"/>
      <w:bookmarkEnd w:id="140"/>
      <w:bookmarkEnd w:id="141"/>
      <w:bookmarkEnd w:id="142"/>
      <w:bookmarkEnd w:id="143"/>
      <w:bookmarkEnd w:id="144"/>
    </w:p>
    <w:p w14:paraId="7D9C4057" w14:textId="7FA113A1" w:rsidR="00BD5C6F" w:rsidRPr="003E4AC6" w:rsidRDefault="00BD5C6F" w:rsidP="00BD5C6F">
      <w:pPr>
        <w:pStyle w:val="ProductList-Body"/>
        <w:spacing w:after="120"/>
      </w:pPr>
      <w:r>
        <w:t>Si le Client est un établissement scolaire soumis à la loi américaine FERPA (</w:t>
      </w:r>
      <w:r w:rsidRPr="00AF72AE">
        <w:rPr>
          <w:i/>
          <w:iCs/>
        </w:rPr>
        <w:t xml:space="preserve">Family </w:t>
      </w:r>
      <w:proofErr w:type="spellStart"/>
      <w:r w:rsidRPr="00AF72AE">
        <w:rPr>
          <w:i/>
          <w:iCs/>
        </w:rPr>
        <w:t>Educational</w:t>
      </w:r>
      <w:proofErr w:type="spellEnd"/>
      <w:r w:rsidRPr="00AF72AE">
        <w:rPr>
          <w:i/>
          <w:iCs/>
        </w:rPr>
        <w:t xml:space="preserve"> </w:t>
      </w:r>
      <w:proofErr w:type="spellStart"/>
      <w:r w:rsidRPr="00AF72AE">
        <w:rPr>
          <w:i/>
          <w:iCs/>
        </w:rPr>
        <w:t>Rights</w:t>
      </w:r>
      <w:proofErr w:type="spellEnd"/>
      <w:r w:rsidRPr="00AF72AE">
        <w:rPr>
          <w:i/>
          <w:iCs/>
        </w:rPr>
        <w:t xml:space="preserve"> and </w:t>
      </w:r>
      <w:proofErr w:type="spellStart"/>
      <w:r w:rsidRPr="00AF72AE">
        <w:rPr>
          <w:i/>
          <w:iCs/>
        </w:rPr>
        <w:t>Privacy</w:t>
      </w:r>
      <w:proofErr w:type="spellEnd"/>
      <w:r w:rsidRPr="00AF72AE">
        <w:rPr>
          <w:i/>
          <w:iCs/>
        </w:rPr>
        <w:t xml:space="preserve"> </w:t>
      </w:r>
      <w:proofErr w:type="spellStart"/>
      <w:r w:rsidRPr="00AF72AE">
        <w:rPr>
          <w:i/>
          <w:iCs/>
        </w:rPr>
        <w:t>Act</w:t>
      </w:r>
      <w:proofErr w:type="spellEnd"/>
      <w:r>
        <w:t xml:space="preserve">, 20 U.S.C. § 1232g), Microsoft reconnaît que, pour les besoins </w:t>
      </w:r>
      <w:r w:rsidR="00A57149">
        <w:t>du présent DPA</w:t>
      </w:r>
      <w:r>
        <w:t>, Microsoft sera désignée comme étant un « </w:t>
      </w:r>
      <w:proofErr w:type="spellStart"/>
      <w:r w:rsidR="00A57149" w:rsidRPr="00AF72AE">
        <w:rPr>
          <w:i/>
          <w:iCs/>
        </w:rPr>
        <w:t>school</w:t>
      </w:r>
      <w:proofErr w:type="spellEnd"/>
      <w:r w:rsidR="00A57149" w:rsidRPr="00AF72AE">
        <w:rPr>
          <w:i/>
          <w:iCs/>
        </w:rPr>
        <w:t xml:space="preserve"> official</w:t>
      </w:r>
      <w:r>
        <w:t xml:space="preserve"> » ayant un </w:t>
      </w:r>
      <w:r w:rsidRPr="00AF72AE">
        <w:rPr>
          <w:i/>
          <w:iCs/>
        </w:rPr>
        <w:t>« </w:t>
      </w:r>
      <w:proofErr w:type="spellStart"/>
      <w:r w:rsidR="00A57149" w:rsidRPr="00AF72AE">
        <w:rPr>
          <w:i/>
          <w:iCs/>
        </w:rPr>
        <w:t>legitimate</w:t>
      </w:r>
      <w:proofErr w:type="spellEnd"/>
      <w:r w:rsidR="00A57149" w:rsidRPr="00AF72AE">
        <w:rPr>
          <w:i/>
          <w:iCs/>
        </w:rPr>
        <w:t xml:space="preserve"> </w:t>
      </w:r>
      <w:proofErr w:type="spellStart"/>
      <w:r w:rsidR="00A57149" w:rsidRPr="00AF72AE">
        <w:rPr>
          <w:i/>
          <w:iCs/>
        </w:rPr>
        <w:t>educational</w:t>
      </w:r>
      <w:proofErr w:type="spellEnd"/>
      <w:r w:rsidR="00A57149" w:rsidRPr="00AF72AE">
        <w:rPr>
          <w:i/>
          <w:iCs/>
        </w:rPr>
        <w:t xml:space="preserve"> </w:t>
      </w:r>
      <w:proofErr w:type="spellStart"/>
      <w:r w:rsidR="00A57149" w:rsidRPr="00AF72AE">
        <w:rPr>
          <w:i/>
          <w:iCs/>
        </w:rPr>
        <w:t>interests</w:t>
      </w:r>
      <w:proofErr w:type="spellEnd"/>
      <w:r>
        <w:t xml:space="preserve">» dans les Données Client et les Données des Services Professionnels tels que ces termes sont définis par la loi FERPA et ses décrets d‘application, et Microsoft convient de respecter les limitations et exigences imposées par l’Article 34 CFR 99.33(a) aux </w:t>
      </w:r>
      <w:proofErr w:type="spellStart"/>
      <w:r w:rsidR="00262D8A" w:rsidRPr="00AF72AE">
        <w:rPr>
          <w:i/>
          <w:iCs/>
        </w:rPr>
        <w:t>school</w:t>
      </w:r>
      <w:proofErr w:type="spellEnd"/>
      <w:r w:rsidR="00262D8A" w:rsidRPr="00AF72AE">
        <w:rPr>
          <w:i/>
          <w:iCs/>
        </w:rPr>
        <w:t xml:space="preserve"> </w:t>
      </w:r>
      <w:proofErr w:type="spellStart"/>
      <w:r w:rsidR="00262D8A" w:rsidRPr="00AF72AE">
        <w:rPr>
          <w:i/>
          <w:iCs/>
        </w:rPr>
        <w:t>officials</w:t>
      </w:r>
      <w:proofErr w:type="spellEnd"/>
      <w:r>
        <w:t>.</w:t>
      </w:r>
    </w:p>
    <w:p w14:paraId="6E5D49BB" w14:textId="77777777" w:rsidR="00BD5C6F" w:rsidRPr="003E4AC6" w:rsidRDefault="00BD5C6F" w:rsidP="00BD5C6F">
      <w:pPr>
        <w:pStyle w:val="ProductList-Body"/>
        <w:spacing w:after="120"/>
      </w:pPr>
      <w:r>
        <w:t>Le Client reconnaît que Microsoft peut ne pas disposer des coordonnées des élèves et des parents du Client, ou ne disposer que d’informations limitées. Par conséquent, il incombe au Client d’obtenir le consentement parental pour l‘utilisation des Produits et Services éventuellement requis par la réglementation applicable, et d’informer, au nom de Microsoft, les étudiants (ou leurs parents s’il s’agit d’élèves de moins de 18 ans ne fréquentant pas un établissement d’enseignement supérieur) de toute ordonnance judiciaire ou citation à comparaître émanant d’un tribunal exigeant la divulgation des Données Client et des Données des Services Professionnels en possession de Microsoft, conformément à la réglementation applicable.</w:t>
      </w:r>
    </w:p>
    <w:p w14:paraId="0BE27C27" w14:textId="77777777" w:rsidR="00BD5C6F" w:rsidRPr="003E4AC6" w:rsidRDefault="00BD5C6F" w:rsidP="00BD5C6F">
      <w:pPr>
        <w:pStyle w:val="ProductList-SubSubSectionHeading"/>
        <w:keepNext/>
        <w:spacing w:after="120"/>
        <w:outlineLvl w:val="1"/>
      </w:pPr>
      <w:bookmarkStart w:id="146" w:name="_Toc16510372"/>
      <w:bookmarkStart w:id="147" w:name="_Toc21617027"/>
      <w:bookmarkStart w:id="148" w:name="_Toc84407775"/>
      <w:bookmarkStart w:id="149" w:name="_Toc155368066"/>
      <w:bookmarkStart w:id="150" w:name="CJISCustomerAgreement"/>
      <w:r>
        <w:t>Contrat Client CJIS</w:t>
      </w:r>
      <w:bookmarkEnd w:id="146"/>
      <w:bookmarkEnd w:id="147"/>
      <w:bookmarkEnd w:id="148"/>
      <w:bookmarkEnd w:id="149"/>
    </w:p>
    <w:p w14:paraId="3358A7B1" w14:textId="77777777" w:rsidR="001B468C" w:rsidRPr="00B0223B" w:rsidRDefault="001B468C" w:rsidP="001B468C">
      <w:pPr>
        <w:tabs>
          <w:tab w:val="left" w:pos="158"/>
        </w:tabs>
        <w:spacing w:after="120" w:line="240" w:lineRule="auto"/>
        <w:rPr>
          <w:rFonts w:ascii="Calibri" w:eastAsia="Calibri" w:hAnsi="Calibri" w:cs="Arial"/>
          <w:spacing w:val="-2"/>
          <w:sz w:val="18"/>
        </w:rPr>
      </w:pPr>
      <w:bookmarkStart w:id="151" w:name="_Toc8395020"/>
      <w:bookmarkStart w:id="152" w:name="_Toc6563809"/>
      <w:bookmarkStart w:id="153" w:name="_Toc21617028"/>
      <w:bookmarkStart w:id="154" w:name="_Toc26972862"/>
      <w:bookmarkStart w:id="155" w:name="_Toc84407776"/>
      <w:bookmarkStart w:id="156" w:name="HIPPA"/>
      <w:bookmarkEnd w:id="150"/>
      <w:r w:rsidRPr="00B0223B">
        <w:rPr>
          <w:rFonts w:ascii="Calibri" w:eastAsia="Calibri" w:hAnsi="Calibri" w:cs="Arial"/>
          <w:spacing w:val="-2"/>
          <w:sz w:val="18"/>
        </w:rPr>
        <w:t>Microsoft fournit certains services cloud pour le secteur gouvernemental (« Services Couverts ») conformément à la Politique de Sécurité (« Politique</w:t>
      </w:r>
      <w:r>
        <w:rPr>
          <w:rFonts w:ascii="Calibri" w:eastAsia="Calibri" w:hAnsi="Calibri" w:cs="Arial"/>
          <w:spacing w:val="-2"/>
          <w:sz w:val="18"/>
        </w:rPr>
        <w:t> </w:t>
      </w:r>
      <w:r w:rsidRPr="00B0223B">
        <w:rPr>
          <w:rFonts w:ascii="Calibri" w:eastAsia="Calibri" w:hAnsi="Calibri" w:cs="Arial"/>
          <w:spacing w:val="-2"/>
          <w:sz w:val="18"/>
        </w:rPr>
        <w:t>des CJIS ») du FBI Criminal Justice Information Services (« CJIS »). La Politique des CJIS régit l'utilisation et la transmission de l'information en</w:t>
      </w:r>
      <w:r>
        <w:rPr>
          <w:rFonts w:ascii="Calibri" w:eastAsia="Calibri" w:hAnsi="Calibri" w:cs="Arial"/>
          <w:spacing w:val="-2"/>
          <w:sz w:val="18"/>
        </w:rPr>
        <w:t> </w:t>
      </w:r>
      <w:r w:rsidRPr="00B0223B">
        <w:rPr>
          <w:rFonts w:ascii="Calibri" w:eastAsia="Calibri" w:hAnsi="Calibri" w:cs="Arial"/>
          <w:spacing w:val="-2"/>
          <w:sz w:val="18"/>
        </w:rPr>
        <w:t>matière de justice pénale. Tous les Services Couverts Microsoft CJIS seront régis par les conditions générales du Contrat de gestion CJIS.</w:t>
      </w:r>
    </w:p>
    <w:p w14:paraId="4289C818" w14:textId="46D23799" w:rsidR="00BD5C6F" w:rsidRPr="003E4AC6" w:rsidRDefault="00BD5C6F" w:rsidP="00BD5C6F">
      <w:pPr>
        <w:pStyle w:val="ProductList-SubSubSectionHeading"/>
        <w:keepNext/>
        <w:spacing w:after="120"/>
        <w:outlineLvl w:val="1"/>
      </w:pPr>
      <w:bookmarkStart w:id="157" w:name="_Toc155368067"/>
      <w:r>
        <w:t>HIPAA Business Associate</w:t>
      </w:r>
      <w:bookmarkEnd w:id="151"/>
      <w:bookmarkEnd w:id="152"/>
      <w:bookmarkEnd w:id="153"/>
      <w:bookmarkEnd w:id="154"/>
      <w:bookmarkEnd w:id="155"/>
      <w:bookmarkEnd w:id="157"/>
    </w:p>
    <w:bookmarkEnd w:id="156"/>
    <w:p w14:paraId="3ACE0C9F" w14:textId="37C92C5B" w:rsidR="00BD5C6F" w:rsidRPr="003E4AC6" w:rsidRDefault="00BD5C6F" w:rsidP="00BD5C6F">
      <w:pPr>
        <w:pStyle w:val="ProductList-Body"/>
        <w:spacing w:after="120"/>
      </w:pPr>
      <w:r>
        <w:t xml:space="preserve">Si le Client est une </w:t>
      </w:r>
      <w:r w:rsidR="00DB2B34">
        <w:t>« </w:t>
      </w:r>
      <w:proofErr w:type="spellStart"/>
      <w:r w:rsidR="00262D8A" w:rsidRPr="00AF72AE">
        <w:rPr>
          <w:i/>
          <w:iCs/>
        </w:rPr>
        <w:t>covered</w:t>
      </w:r>
      <w:proofErr w:type="spellEnd"/>
      <w:r w:rsidR="00262D8A" w:rsidRPr="00AF72AE">
        <w:rPr>
          <w:i/>
          <w:iCs/>
        </w:rPr>
        <w:t xml:space="preserve"> </w:t>
      </w:r>
      <w:proofErr w:type="spellStart"/>
      <w:r w:rsidR="00262D8A" w:rsidRPr="00AF72AE">
        <w:rPr>
          <w:i/>
          <w:iCs/>
        </w:rPr>
        <w:t>entity</w:t>
      </w:r>
      <w:proofErr w:type="spellEnd"/>
      <w:r>
        <w:t> » ou un « </w:t>
      </w:r>
      <w:r w:rsidR="00262D8A">
        <w:rPr>
          <w:i/>
          <w:iCs/>
        </w:rPr>
        <w:t>b</w:t>
      </w:r>
      <w:r w:rsidR="00262D8A" w:rsidRPr="00AF72AE">
        <w:rPr>
          <w:i/>
          <w:iCs/>
        </w:rPr>
        <w:t xml:space="preserve">usiness </w:t>
      </w:r>
      <w:proofErr w:type="spellStart"/>
      <w:r w:rsidR="00262D8A">
        <w:rPr>
          <w:i/>
          <w:iCs/>
        </w:rPr>
        <w:t>a</w:t>
      </w:r>
      <w:r w:rsidR="00262D8A" w:rsidRPr="00AF72AE">
        <w:rPr>
          <w:i/>
          <w:iCs/>
        </w:rPr>
        <w:t>ssociate</w:t>
      </w:r>
      <w:proofErr w:type="spellEnd"/>
      <w:r w:rsidR="00262D8A">
        <w:t> </w:t>
      </w:r>
      <w:r>
        <w:t xml:space="preserve">» et inclut des </w:t>
      </w:r>
      <w:r w:rsidRPr="00AF72AE">
        <w:rPr>
          <w:i/>
          <w:iCs/>
        </w:rPr>
        <w:t>« </w:t>
      </w:r>
      <w:proofErr w:type="spellStart"/>
      <w:r w:rsidR="00262D8A" w:rsidRPr="00AF72AE">
        <w:rPr>
          <w:i/>
          <w:iCs/>
        </w:rPr>
        <w:t>protected</w:t>
      </w:r>
      <w:proofErr w:type="spellEnd"/>
      <w:r w:rsidR="00262D8A" w:rsidRPr="00AF72AE">
        <w:rPr>
          <w:i/>
          <w:iCs/>
        </w:rPr>
        <w:t xml:space="preserve"> </w:t>
      </w:r>
      <w:proofErr w:type="spellStart"/>
      <w:r w:rsidR="00262D8A" w:rsidRPr="00AF72AE">
        <w:rPr>
          <w:i/>
          <w:iCs/>
        </w:rPr>
        <w:t>health</w:t>
      </w:r>
      <w:proofErr w:type="spellEnd"/>
      <w:r w:rsidR="00262D8A" w:rsidRPr="00AF72AE">
        <w:rPr>
          <w:i/>
          <w:iCs/>
        </w:rPr>
        <w:t xml:space="preserve"> information</w:t>
      </w:r>
      <w:r>
        <w:t xml:space="preserve"> » dans les Données Client ou les Données des Services Professionnels, tels que ces termes sont définis dans la loi </w:t>
      </w:r>
      <w:proofErr w:type="spellStart"/>
      <w:r w:rsidRPr="00AF72AE">
        <w:rPr>
          <w:i/>
          <w:iCs/>
        </w:rPr>
        <w:t>Health</w:t>
      </w:r>
      <w:proofErr w:type="spellEnd"/>
      <w:r w:rsidRPr="00AF72AE">
        <w:rPr>
          <w:i/>
          <w:iCs/>
        </w:rPr>
        <w:t xml:space="preserve"> </w:t>
      </w:r>
      <w:proofErr w:type="spellStart"/>
      <w:r w:rsidRPr="00AF72AE">
        <w:rPr>
          <w:i/>
          <w:iCs/>
        </w:rPr>
        <w:t>Insurance</w:t>
      </w:r>
      <w:proofErr w:type="spellEnd"/>
      <w:r w:rsidRPr="00AF72AE">
        <w:rPr>
          <w:i/>
          <w:iCs/>
        </w:rPr>
        <w:t xml:space="preserve"> </w:t>
      </w:r>
      <w:proofErr w:type="spellStart"/>
      <w:r w:rsidRPr="00AF72AE">
        <w:rPr>
          <w:i/>
          <w:iCs/>
        </w:rPr>
        <w:t>Portability</w:t>
      </w:r>
      <w:proofErr w:type="spellEnd"/>
      <w:r>
        <w:t xml:space="preserve"> </w:t>
      </w:r>
      <w:r w:rsidRPr="00AF72AE">
        <w:rPr>
          <w:i/>
          <w:iCs/>
        </w:rPr>
        <w:t xml:space="preserve">and </w:t>
      </w:r>
      <w:proofErr w:type="spellStart"/>
      <w:r w:rsidRPr="00AF72AE">
        <w:rPr>
          <w:i/>
          <w:iCs/>
        </w:rPr>
        <w:t>Accountability</w:t>
      </w:r>
      <w:proofErr w:type="spellEnd"/>
      <w:r w:rsidRPr="00AF72AE">
        <w:rPr>
          <w:i/>
          <w:iCs/>
        </w:rPr>
        <w:t xml:space="preserve"> </w:t>
      </w:r>
      <w:proofErr w:type="spellStart"/>
      <w:r w:rsidRPr="00AF72AE">
        <w:rPr>
          <w:i/>
          <w:iCs/>
        </w:rPr>
        <w:t>Act</w:t>
      </w:r>
      <w:proofErr w:type="spellEnd"/>
      <w:r>
        <w:t xml:space="preserve"> de 1996, telle qu'amendée, et les réglementations promulguées à ce titre (collectivement, « HIPAA »), l’exécution du </w:t>
      </w:r>
      <w:r w:rsidR="00D1571F">
        <w:t>C</w:t>
      </w:r>
      <w:r>
        <w:t xml:space="preserve">ontrat </w:t>
      </w:r>
      <w:r w:rsidR="00D1571F">
        <w:t>c</w:t>
      </w:r>
      <w:r>
        <w:t>lient englobe l’exécution du Contrat </w:t>
      </w:r>
      <w:r w:rsidRPr="00AF72AE">
        <w:rPr>
          <w:i/>
          <w:iCs/>
        </w:rPr>
        <w:t xml:space="preserve">HIPAA Business Associate Agreement </w:t>
      </w:r>
      <w:r>
        <w:t xml:space="preserve">(« BAA »). Le texte intégral du BAA identifie les Services en Ligne ou Services Professionnels auxquels il s’applique, et est disponible à l’adresse </w:t>
      </w:r>
      <w:hyperlink r:id="rId25" w:history="1">
        <w:r>
          <w:rPr>
            <w:rStyle w:val="Hyperlink"/>
          </w:rPr>
          <w:t>http://aka.ms/BAA</w:t>
        </w:r>
      </w:hyperlink>
      <w:r>
        <w:t xml:space="preserve">, stipule les Services en Ligne ou les Services Professionnels auxquels il s’applique. Le Client peut refuser le BAA en communiquant par écrit les informations suivantes à Microsoft (conformément aux termes de son </w:t>
      </w:r>
      <w:r w:rsidR="00DB2B34">
        <w:t>C</w:t>
      </w:r>
      <w:r>
        <w:t xml:space="preserve">ontrat </w:t>
      </w:r>
      <w:r w:rsidR="00DB2B34">
        <w:t>client</w:t>
      </w:r>
      <w:r>
        <w:t>) :</w:t>
      </w:r>
    </w:p>
    <w:p w14:paraId="0DC709AE" w14:textId="63079FEE" w:rsidR="00BD5C6F" w:rsidRPr="003E4AC6" w:rsidRDefault="00BD5C6F" w:rsidP="00BD5C6F">
      <w:pPr>
        <w:pStyle w:val="ProductList-Body"/>
        <w:numPr>
          <w:ilvl w:val="0"/>
          <w:numId w:val="4"/>
        </w:numPr>
        <w:ind w:left="720"/>
      </w:pPr>
      <w:proofErr w:type="gramStart"/>
      <w:r>
        <w:t>la</w:t>
      </w:r>
      <w:proofErr w:type="gramEnd"/>
      <w:r>
        <w:t xml:space="preserve"> raison sociale complète du Client et de tout Affilié les refusant ; et</w:t>
      </w:r>
    </w:p>
    <w:bookmarkEnd w:id="145"/>
    <w:p w14:paraId="27CB0A7D" w14:textId="7E27B9A8" w:rsidR="00BD5C6F" w:rsidRPr="003E4AC6" w:rsidRDefault="00BD5C6F" w:rsidP="00BD5C6F">
      <w:pPr>
        <w:pStyle w:val="ProductList-Body"/>
        <w:numPr>
          <w:ilvl w:val="0"/>
          <w:numId w:val="4"/>
        </w:numPr>
        <w:spacing w:after="120"/>
        <w:ind w:left="720"/>
      </w:pPr>
      <w:proofErr w:type="gramStart"/>
      <w:r>
        <w:t>si</w:t>
      </w:r>
      <w:proofErr w:type="gramEnd"/>
      <w:r>
        <w:t xml:space="preserve"> le Client a conclu plusieurs contrats, le </w:t>
      </w:r>
      <w:r w:rsidR="00F95DF6">
        <w:t>C</w:t>
      </w:r>
      <w:r>
        <w:t xml:space="preserve">ontrat </w:t>
      </w:r>
      <w:r w:rsidR="00F95DF6">
        <w:t>client</w:t>
      </w:r>
      <w:r>
        <w:t xml:space="preserve"> auquel s’applique le refus.</w:t>
      </w:r>
    </w:p>
    <w:p w14:paraId="2A16FB52" w14:textId="7A38DE64" w:rsidR="00E07059" w:rsidRDefault="00E07059" w:rsidP="00BD5C6F">
      <w:pPr>
        <w:pStyle w:val="ProductList-SubSubSectionHeading"/>
        <w:keepNext/>
        <w:spacing w:after="120"/>
        <w:outlineLvl w:val="1"/>
      </w:pPr>
      <w:bookmarkStart w:id="158" w:name="_Toc155368068"/>
      <w:bookmarkStart w:id="159" w:name="_Toc26972863"/>
      <w:bookmarkStart w:id="160" w:name="_Toc84407777"/>
      <w:bookmarkStart w:id="161" w:name="_Hlk24722007"/>
      <w:bookmarkStart w:id="162" w:name="_Toc8395021"/>
      <w:bookmarkStart w:id="163" w:name="_Toc6563810"/>
      <w:bookmarkStart w:id="164" w:name="_Toc21617029"/>
      <w:r>
        <w:t>Données de télécommunication</w:t>
      </w:r>
      <w:bookmarkEnd w:id="158"/>
    </w:p>
    <w:p w14:paraId="2C875D0D" w14:textId="66244013" w:rsidR="00E1219A" w:rsidRPr="00F0698A" w:rsidRDefault="00E1219A" w:rsidP="00F0698A">
      <w:pPr>
        <w:pStyle w:val="ProductList-Body"/>
        <w:spacing w:after="120"/>
      </w:pPr>
      <w:r w:rsidRPr="00F0698A">
        <w:t>Dans la mesure</w:t>
      </w:r>
      <w:r w:rsidR="00840C7F" w:rsidRPr="00F0698A">
        <w:t xml:space="preserve"> où Microsoft</w:t>
      </w:r>
      <w:r w:rsidR="006976C1" w:rsidRPr="00F0698A">
        <w:t xml:space="preserve"> traite des données </w:t>
      </w:r>
      <w:r w:rsidR="00840C7F" w:rsidRPr="00F0698A">
        <w:t xml:space="preserve">relatives au trafic, au contenu, ou d’autres Données à Caractère Personnel </w:t>
      </w:r>
      <w:r w:rsidR="00F63064" w:rsidRPr="00F0698A">
        <w:t>dans le cadre de la fourniture de Produits et Services qualifiés de services de télécommunication</w:t>
      </w:r>
      <w:r w:rsidR="00C32C85" w:rsidRPr="00F0698A">
        <w:t xml:space="preserve"> en vertu de la législation en vigueur</w:t>
      </w:r>
      <w:r w:rsidR="00A94381" w:rsidRPr="00F0698A">
        <w:t xml:space="preserve">, des obligations légales spécifiques peuvent s’appliquer. </w:t>
      </w:r>
      <w:r w:rsidR="00E25009" w:rsidRPr="00F0698A">
        <w:t xml:space="preserve">Microsoft se conformera à toutes les lois et réglementations spécifiques aux télécommunications </w:t>
      </w:r>
      <w:r w:rsidR="00834F9D" w:rsidRPr="00F0698A">
        <w:t>qui sont applicables à la fourniture des Produits et Services par Microsoft</w:t>
      </w:r>
      <w:r w:rsidR="00A11B74" w:rsidRPr="00F0698A">
        <w:t>, en ce inclus les lois sur la notification des violations de sécurité,</w:t>
      </w:r>
      <w:r w:rsidR="00095066" w:rsidRPr="00F0698A">
        <w:t xml:space="preserve"> les Obligations de Protection des Données et les lois sur le secret des télécommunications.</w:t>
      </w:r>
      <w:r w:rsidR="00A11B74" w:rsidRPr="00F0698A">
        <w:t xml:space="preserve"> </w:t>
      </w:r>
      <w:r w:rsidR="00C32C85" w:rsidRPr="00F0698A">
        <w:t xml:space="preserve"> </w:t>
      </w:r>
      <w:r w:rsidR="00F63064" w:rsidRPr="00F0698A">
        <w:t xml:space="preserve">  </w:t>
      </w:r>
    </w:p>
    <w:p w14:paraId="335E32AE" w14:textId="639A1B52" w:rsidR="00BD5C6F" w:rsidRPr="003E4AC6" w:rsidRDefault="00BD5C6F" w:rsidP="00BD5C6F">
      <w:pPr>
        <w:pStyle w:val="ProductList-SubSubSectionHeading"/>
        <w:keepNext/>
        <w:spacing w:after="120"/>
        <w:outlineLvl w:val="1"/>
      </w:pPr>
      <w:bookmarkStart w:id="165" w:name="_Toc155368069"/>
      <w:r>
        <w:t xml:space="preserve">Loi sur la Protection du Consommateur (California Consumer </w:t>
      </w:r>
      <w:proofErr w:type="spellStart"/>
      <w:r>
        <w:t>Privacy</w:t>
      </w:r>
      <w:proofErr w:type="spellEnd"/>
      <w:r>
        <w:t xml:space="preserve"> </w:t>
      </w:r>
      <w:proofErr w:type="spellStart"/>
      <w:r>
        <w:t>Act</w:t>
      </w:r>
      <w:proofErr w:type="spellEnd"/>
      <w:r>
        <w:t>, CCPA)</w:t>
      </w:r>
      <w:bookmarkEnd w:id="159"/>
      <w:bookmarkEnd w:id="160"/>
      <w:bookmarkEnd w:id="165"/>
    </w:p>
    <w:p w14:paraId="3FCB0BD0" w14:textId="0C0FB553" w:rsidR="00BD5C6F" w:rsidRPr="003E4AC6" w:rsidRDefault="00BD5C6F" w:rsidP="00BD5C6F">
      <w:pPr>
        <w:pStyle w:val="ProductList-Body"/>
        <w:spacing w:after="120"/>
      </w:pPr>
      <w:bookmarkStart w:id="166" w:name="_Toc26972864"/>
      <w:bookmarkEnd w:id="161"/>
      <w:r>
        <w:t>Si Microsoft traite des Données à Caractère Personnel dans le cadre de la CCPA, Microsoft prend les engagements supplémentaires suivants envers le Client. Microsoft traitera les Données Client, les Données des Services Professionnels et les Données à Caractère Personnel au nom du Client et ne conservera pas, n’utilisera ni ne divulguera ces données à des fins autres que celles énoncées dans les Conditions du DPA et conformément à la CCPA, y compris en vertu de toute exemption de « </w:t>
      </w:r>
      <w:r w:rsidR="002A4D42" w:rsidRPr="00AF72AE">
        <w:rPr>
          <w:i/>
          <w:iCs/>
        </w:rPr>
        <w:t>sale</w:t>
      </w:r>
      <w:r>
        <w:t> ». En aucun cas, Microsoft ne vendra de telles données. Les présents termes relatifs à la CCPA ne limitent aucunement les engagements de protection des données pris par Microsoft envers le Client en vertu du DPA, des Conditions relatives aux Produits ou de tout autre accord conclu entre Microsoft et le Client.</w:t>
      </w:r>
    </w:p>
    <w:p w14:paraId="6B90F2CB" w14:textId="77777777" w:rsidR="00BD5C6F" w:rsidRPr="003E4AC6" w:rsidRDefault="00BD5C6F" w:rsidP="00BD5C6F">
      <w:pPr>
        <w:pStyle w:val="ProductList-SubSubSectionHeading"/>
        <w:keepNext/>
        <w:spacing w:after="120"/>
        <w:outlineLvl w:val="1"/>
      </w:pPr>
      <w:bookmarkStart w:id="167" w:name="_Toc42764849"/>
      <w:bookmarkStart w:id="168" w:name="_Toc84407778"/>
      <w:bookmarkStart w:id="169" w:name="_Toc155368070"/>
      <w:bookmarkStart w:id="170" w:name="_Hlk44323010"/>
      <w:r>
        <w:t>Données Biométriques</w:t>
      </w:r>
      <w:bookmarkEnd w:id="167"/>
      <w:bookmarkEnd w:id="168"/>
      <w:bookmarkEnd w:id="169"/>
    </w:p>
    <w:p w14:paraId="32BF337C" w14:textId="77777777" w:rsidR="00BD5C6F" w:rsidRPr="003E4AC6" w:rsidRDefault="00BD5C6F" w:rsidP="00BD5C6F">
      <w:pPr>
        <w:spacing w:after="120" w:line="240" w:lineRule="auto"/>
      </w:pPr>
      <w:r>
        <w:rPr>
          <w:sz w:val="18"/>
        </w:rPr>
        <w:t xml:space="preserve">Si le Client utilise des Produits et des Services pour traiter des Données Biométriques, </w:t>
      </w:r>
      <w:r w:rsidRPr="00E56455">
        <w:rPr>
          <w:sz w:val="18"/>
        </w:rPr>
        <w:t xml:space="preserve">le </w:t>
      </w:r>
      <w:r>
        <w:rPr>
          <w:sz w:val="18"/>
        </w:rPr>
        <w:t>C</w:t>
      </w:r>
      <w:r w:rsidRPr="00E56455">
        <w:rPr>
          <w:sz w:val="18"/>
        </w:rPr>
        <w:t xml:space="preserve">lient est </w:t>
      </w:r>
      <w:r>
        <w:rPr>
          <w:sz w:val="18"/>
        </w:rPr>
        <w:t xml:space="preserve">responsable : (i) de l’information des personnes concernées, notamment en ce qui concerne les durées de conservation et la destruction des données ; (ii) du recueil du consentement des personnes concernées ; et (iii) de la suppression des Données Biométriques, le cas échéant et conformément aux Obligations de Protection des Données. Microsoft traitera ces Données Biométriques conformément aux instructions documentées du client (comme décrit dans la section « Rôles et responsabilités du Sous-Traitant et du Responsable du Traitement » ci-dessus) et protégera ces Données Biométriques conformément aux conditions de sécurité et de protection des données prévues par le présent DPA. Aux fins du présent article, le terme « Données Biométriques » doit être entendu selon le sens qui en est donné à l’Article 4 du RGPD et, le cas échéant, dans toute disposition équivalente prévue par d’autres Obligations de Protection des Données. </w:t>
      </w:r>
    </w:p>
    <w:p w14:paraId="6C26D883" w14:textId="77777777" w:rsidR="00BD5C6F" w:rsidRPr="003E4AC6" w:rsidRDefault="00BD5C6F" w:rsidP="00BD5C6F">
      <w:pPr>
        <w:pStyle w:val="ProductList-SubSubSectionHeading"/>
        <w:keepNext/>
        <w:spacing w:after="120"/>
        <w:outlineLvl w:val="1"/>
      </w:pPr>
      <w:bookmarkStart w:id="171" w:name="_Toc84407779"/>
      <w:bookmarkStart w:id="172" w:name="_Toc155368071"/>
      <w:r>
        <w:t>Services Professionnels Supplémentaires</w:t>
      </w:r>
      <w:bookmarkEnd w:id="171"/>
      <w:bookmarkEnd w:id="172"/>
    </w:p>
    <w:p w14:paraId="294D09D6" w14:textId="77777777" w:rsidR="00BD5C6F" w:rsidRPr="00103B82" w:rsidRDefault="00BD5C6F" w:rsidP="00BD5C6F">
      <w:pPr>
        <w:pStyle w:val="ProductList-Body"/>
        <w:spacing w:after="120"/>
      </w:pPr>
      <w:r>
        <w:t>Lorsqu'il est utilisé dans les sections répertoriées ci-dessous, le terme « Services Professionnels » inclut les Services Professionnels Supplémentaires, et le terme « Données des Services Professionnels » comprend les données obtenues dans le cadre des Services Professionnels Supplémentaires.</w:t>
      </w:r>
    </w:p>
    <w:p w14:paraId="0B7F0E1E" w14:textId="51ABD93D" w:rsidR="00BD5C6F" w:rsidRPr="003E4AC6" w:rsidRDefault="00BD5C6F" w:rsidP="00BD5C6F">
      <w:pPr>
        <w:pStyle w:val="ProductList-Body"/>
        <w:spacing w:after="120"/>
      </w:pPr>
      <w:r>
        <w:t xml:space="preserve">Pour les Services Professionnels Supplémentaires, les sections suivantes du DPA s'appliquent de la même manière qu'elles s'appliquent aux Services Professionnels : « Introduction », « Respect de la Réglementation applicable », « Nature du Traitement ; Propriété », « Divulgation des Données Traitées », « Traitement des Données à Caractère Personnel ; RGPD », le premier paragraphe des « Stratégies et Pratiques de Sécurité », « Responsabilités du client », « Notification des Incidents de Sécurité », « Transfert de Données » (y compris les termes concernant les Clauses Contractuelles Types 2021), le troisième paragraphe de « Conservation et Suppression des Données », « Engagement de Confidentialité du Sous-Traitant », « Notifications et Contrôles sur l’utilisation de Sous-traitants Ultérieurs », « HIPAA Business Associate » (dans la mesure où cela est applicable dans le BAA), « Loi sur la Protection du Consommateur (California Consumer </w:t>
      </w:r>
      <w:proofErr w:type="spellStart"/>
      <w:r>
        <w:t>Privacy</w:t>
      </w:r>
      <w:proofErr w:type="spellEnd"/>
      <w:r>
        <w:t xml:space="preserve"> </w:t>
      </w:r>
      <w:proofErr w:type="spellStart"/>
      <w:r>
        <w:t>Act</w:t>
      </w:r>
      <w:proofErr w:type="spellEnd"/>
      <w:r>
        <w:t xml:space="preserve">, CCPA) », « Données Biométriques », « Comment contacter Microsoft », « Annexe B – Personnes Concernées et Catégories de Données à Caractère Personnel », et « Annexe C – Addendum sur les Mesures Complémentaires ». </w:t>
      </w:r>
    </w:p>
    <w:p w14:paraId="45346D28" w14:textId="77777777" w:rsidR="00BD5C6F" w:rsidRPr="003E4AC6" w:rsidRDefault="00BD5C6F" w:rsidP="00BD5C6F">
      <w:pPr>
        <w:pStyle w:val="ProductList-SubSubSectionHeading"/>
        <w:keepNext/>
        <w:keepLines/>
        <w:spacing w:after="120"/>
        <w:outlineLvl w:val="1"/>
      </w:pPr>
      <w:bookmarkStart w:id="173" w:name="_Toc84407780"/>
      <w:bookmarkStart w:id="174" w:name="_Toc155368072"/>
      <w:bookmarkEnd w:id="170"/>
      <w:r>
        <w:t>Comment contacter Microsoft</w:t>
      </w:r>
      <w:bookmarkEnd w:id="162"/>
      <w:bookmarkEnd w:id="163"/>
      <w:bookmarkEnd w:id="164"/>
      <w:bookmarkEnd w:id="166"/>
      <w:bookmarkEnd w:id="173"/>
      <w:bookmarkEnd w:id="174"/>
    </w:p>
    <w:p w14:paraId="074C793E" w14:textId="77777777" w:rsidR="00BD5C6F" w:rsidRPr="003E4AC6" w:rsidRDefault="00BD5C6F" w:rsidP="00BD5C6F">
      <w:pPr>
        <w:pStyle w:val="ProductList-Body"/>
        <w:keepNext/>
        <w:keepLines/>
        <w:spacing w:after="120"/>
      </w:pPr>
      <w:r>
        <w:t xml:space="preserve">Si le Client pense que Microsoft ne respecte pas ses engagements de protection des données à caractère personnel ou de sécurité, il peut contacter le support client ou utiliser le formulaire Web relatif à la protection des données à caractère personnel disponible à l’adresse </w:t>
      </w:r>
      <w:hyperlink r:id="rId26" w:history="1">
        <w:r>
          <w:rPr>
            <w:rStyle w:val="Hyperlink"/>
          </w:rPr>
          <w:t>http://go.microsoft.com/?linkid=9846224</w:t>
        </w:r>
      </w:hyperlink>
      <w:r>
        <w:t xml:space="preserve">. L’adresse postale de Microsoft est la suivante : </w:t>
      </w:r>
    </w:p>
    <w:p w14:paraId="1BD3ED9B" w14:textId="77777777" w:rsidR="00BD5C6F" w:rsidRPr="003E4AC6" w:rsidRDefault="00BD5C6F" w:rsidP="00BD5C6F">
      <w:pPr>
        <w:pStyle w:val="ProductList-Body"/>
        <w:keepNext/>
        <w:keepLines/>
        <w:ind w:left="187"/>
      </w:pPr>
      <w:r>
        <w:rPr>
          <w:b/>
        </w:rPr>
        <w:t xml:space="preserve">Microsoft Entreprise Service </w:t>
      </w:r>
      <w:proofErr w:type="spellStart"/>
      <w:r>
        <w:rPr>
          <w:b/>
        </w:rPr>
        <w:t>Privacy</w:t>
      </w:r>
      <w:proofErr w:type="spellEnd"/>
    </w:p>
    <w:p w14:paraId="2C4F21FC" w14:textId="77777777" w:rsidR="00BD5C6F" w:rsidRPr="003E4AC6" w:rsidRDefault="00BD5C6F" w:rsidP="00BD5C6F">
      <w:pPr>
        <w:pStyle w:val="ProductList-Body"/>
        <w:keepNext/>
        <w:keepLines/>
        <w:ind w:left="180"/>
      </w:pPr>
      <w:r>
        <w:t>Microsoft Corporation</w:t>
      </w:r>
    </w:p>
    <w:p w14:paraId="72D78FBE" w14:textId="77777777" w:rsidR="00BD5C6F" w:rsidRPr="003E4AC6" w:rsidRDefault="00BD5C6F" w:rsidP="00BD5C6F">
      <w:pPr>
        <w:pStyle w:val="ProductList-Body"/>
        <w:ind w:left="180"/>
      </w:pPr>
      <w:r>
        <w:t xml:space="preserve">One Microsoft </w:t>
      </w:r>
      <w:proofErr w:type="spellStart"/>
      <w:r>
        <w:t>Way</w:t>
      </w:r>
      <w:proofErr w:type="spellEnd"/>
    </w:p>
    <w:p w14:paraId="52B26C00" w14:textId="77777777" w:rsidR="00BD5C6F" w:rsidRPr="003E4AC6" w:rsidRDefault="00BD5C6F" w:rsidP="00BD5C6F">
      <w:pPr>
        <w:pStyle w:val="ProductList-Body"/>
        <w:spacing w:after="120"/>
        <w:ind w:left="180"/>
      </w:pPr>
      <w:r>
        <w:t>Redmond, Washington 98052, États-Unis</w:t>
      </w:r>
    </w:p>
    <w:p w14:paraId="21E61F22" w14:textId="77777777" w:rsidR="00BD5C6F" w:rsidRPr="003E4AC6" w:rsidRDefault="00BD5C6F" w:rsidP="00BD5C6F">
      <w:pPr>
        <w:pStyle w:val="ProductList-Body"/>
        <w:spacing w:after="120"/>
      </w:pPr>
      <w:r>
        <w:t>Microsoft Ireland Operations Limited est le représentant de Microsoft pour la protection des données dans l’Espace Économique Européen et en Suisse. Le représentant de Microsoft Ireland Operations Limited pour la confidentialité peut être contacté à l’adresse suivante :</w:t>
      </w:r>
    </w:p>
    <w:p w14:paraId="14451ABE" w14:textId="77777777" w:rsidR="00BD5C6F" w:rsidRPr="00692589" w:rsidRDefault="00BD5C6F" w:rsidP="00BD5C6F">
      <w:pPr>
        <w:pStyle w:val="ProductList-Body"/>
        <w:ind w:left="187"/>
        <w:rPr>
          <w:lang w:val="en-US"/>
        </w:rPr>
      </w:pPr>
      <w:r w:rsidRPr="00692589">
        <w:rPr>
          <w:b/>
          <w:lang w:val="en-US"/>
        </w:rPr>
        <w:t>Microsoft Ireland Operations Ltd.</w:t>
      </w:r>
    </w:p>
    <w:p w14:paraId="3A1FB820" w14:textId="77777777" w:rsidR="00BD5C6F" w:rsidRPr="00692589" w:rsidRDefault="00BD5C6F" w:rsidP="00BD5C6F">
      <w:pPr>
        <w:pStyle w:val="ProductList-Body"/>
        <w:ind w:left="180"/>
        <w:rPr>
          <w:lang w:val="en-US"/>
        </w:rPr>
      </w:pPr>
      <w:proofErr w:type="gramStart"/>
      <w:r w:rsidRPr="00692589">
        <w:rPr>
          <w:lang w:val="en-US"/>
        </w:rPr>
        <w:t>Attn :</w:t>
      </w:r>
      <w:proofErr w:type="gramEnd"/>
      <w:r w:rsidRPr="00692589">
        <w:rPr>
          <w:lang w:val="en-US"/>
        </w:rPr>
        <w:t xml:space="preserve"> Data Protection</w:t>
      </w:r>
    </w:p>
    <w:p w14:paraId="6DE779F1" w14:textId="77777777" w:rsidR="00BD5C6F" w:rsidRPr="00692589" w:rsidRDefault="00BD5C6F" w:rsidP="00BD5C6F">
      <w:pPr>
        <w:pStyle w:val="ProductList-Body"/>
        <w:ind w:left="180"/>
        <w:rPr>
          <w:lang w:val="en-US"/>
        </w:rPr>
      </w:pPr>
      <w:r w:rsidRPr="00692589">
        <w:rPr>
          <w:lang w:val="en-US"/>
        </w:rPr>
        <w:t>One Microsoft Place</w:t>
      </w:r>
    </w:p>
    <w:p w14:paraId="643DF5FB" w14:textId="77777777" w:rsidR="00BD5C6F" w:rsidRPr="00692589" w:rsidRDefault="00BD5C6F" w:rsidP="00BD5C6F">
      <w:pPr>
        <w:pStyle w:val="ProductList-Body"/>
        <w:ind w:left="180"/>
        <w:rPr>
          <w:lang w:val="en-US"/>
        </w:rPr>
      </w:pPr>
      <w:r w:rsidRPr="00692589">
        <w:rPr>
          <w:lang w:val="en-US"/>
        </w:rPr>
        <w:t>South County Business Park</w:t>
      </w:r>
    </w:p>
    <w:p w14:paraId="38127986" w14:textId="77777777" w:rsidR="00BD5C6F" w:rsidRPr="00AF72AE" w:rsidRDefault="00BD5C6F" w:rsidP="00BD5C6F">
      <w:pPr>
        <w:pStyle w:val="ProductList-Body"/>
        <w:ind w:left="180"/>
      </w:pPr>
      <w:proofErr w:type="spellStart"/>
      <w:r w:rsidRPr="00AF72AE">
        <w:t>Leopardstown</w:t>
      </w:r>
      <w:proofErr w:type="spellEnd"/>
    </w:p>
    <w:p w14:paraId="37CCCD44" w14:textId="77777777" w:rsidR="00BD5C6F" w:rsidRPr="00AF72AE" w:rsidRDefault="00BD5C6F" w:rsidP="00BD5C6F">
      <w:pPr>
        <w:pStyle w:val="ProductList-Body"/>
        <w:spacing w:after="120"/>
        <w:ind w:left="180"/>
      </w:pPr>
      <w:r w:rsidRPr="00AF72AE">
        <w:t>Dublin 18, D18 P521, Ireland</w:t>
      </w:r>
      <w:bookmarkStart w:id="175" w:name="_Hlk495669384"/>
      <w:bookmarkStart w:id="176" w:name="_Toc431459514"/>
      <w:bookmarkStart w:id="177" w:name="DataProcessingTerms"/>
      <w:bookmarkStart w:id="178" w:name="_Toc489605587"/>
    </w:p>
    <w:bookmarkEnd w:id="175"/>
    <w:bookmarkEnd w:id="176"/>
    <w:bookmarkEnd w:id="177"/>
    <w:bookmarkEnd w:id="178"/>
    <w:p w14:paraId="62F63AB2" w14:textId="75FA85B3" w:rsidR="0074788A" w:rsidRPr="00FC77AC" w:rsidRDefault="0074788A" w:rsidP="0074788A">
      <w:pPr>
        <w:pStyle w:val="ProductList-Body"/>
        <w:shd w:val="clear" w:color="auto" w:fill="A6A6A6" w:themeFill="background1" w:themeFillShade="A6"/>
        <w:spacing w:after="120"/>
        <w:jc w:val="right"/>
      </w:pPr>
      <w:r>
        <w:fldChar w:fldCharType="begin"/>
      </w:r>
      <w:r w:rsidR="00CF5EC9">
        <w:instrText>HYPERLINK  \l "TableofContents"</w:instrText>
      </w:r>
      <w:r>
        <w:fldChar w:fldCharType="separate"/>
      </w:r>
      <w:r>
        <w:rPr>
          <w:rStyle w:val="Hyperlink"/>
          <w:sz w:val="16"/>
          <w:szCs w:val="16"/>
        </w:rPr>
        <w:t>Table des matières</w:t>
      </w:r>
      <w:r>
        <w:fldChar w:fldCharType="end"/>
      </w:r>
      <w:r>
        <w:rPr>
          <w:sz w:val="16"/>
          <w:szCs w:val="16"/>
        </w:rPr>
        <w:t xml:space="preserve"> / </w:t>
      </w:r>
      <w:hyperlink w:anchor="GeneralTerms" w:tooltip="Conditions Générales" w:history="1">
        <w:r>
          <w:rPr>
            <w:rStyle w:val="Hyperlink"/>
            <w:sz w:val="16"/>
            <w:szCs w:val="16"/>
          </w:rPr>
          <w:t>Conditions générales</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546F73">
          <w:footerReference w:type="default" r:id="rId27"/>
          <w:footerReference w:type="first" r:id="rId28"/>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79" w:name="_Toc155368073"/>
      <w:r>
        <w:t>Annexe A – Mesures de Sécurité</w:t>
      </w:r>
      <w:bookmarkEnd w:id="179"/>
    </w:p>
    <w:p w14:paraId="142FF82A" w14:textId="2263C715" w:rsidR="006A13BF" w:rsidRPr="00FC77AC" w:rsidRDefault="006A13BF" w:rsidP="006A13BF">
      <w:pPr>
        <w:pStyle w:val="ProductList-Body"/>
        <w:spacing w:after="120"/>
      </w:pPr>
      <w:r>
        <w:t xml:space="preserve">Pour les Données Client dans les Services en Ligne </w:t>
      </w:r>
      <w:proofErr w:type="spellStart"/>
      <w:r>
        <w:t>Core</w:t>
      </w:r>
      <w:proofErr w:type="spellEnd"/>
      <w:r>
        <w:t xml:space="preserve"> et les Données des Services Professionnels, Microsoft a adopté et maintiendra les mesures de sécurité suivantes qui, avec les engagements de sécurité du présent DPA (y compris les Conditions du RGPD), constituent les seuls engagements pris par Microsoft en ce qui concerne la sécurité de ces données.</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AA44CD" w14:paraId="4524B485" w14:textId="77777777" w:rsidTr="001730EF">
        <w:trPr>
          <w:tblHeader/>
        </w:trPr>
        <w:tc>
          <w:tcPr>
            <w:tcW w:w="2610" w:type="dxa"/>
            <w:shd w:val="clear" w:color="auto" w:fill="0072C6"/>
          </w:tcPr>
          <w:p w14:paraId="0ABE187B" w14:textId="77777777" w:rsidR="00AA44CD" w:rsidRPr="00231971" w:rsidRDefault="00AA44CD" w:rsidP="001730EF">
            <w:pPr>
              <w:pStyle w:val="ProductList-Body"/>
              <w:spacing w:after="120"/>
              <w:rPr>
                <w:color w:val="FFFFFF" w:themeColor="background1"/>
                <w:sz w:val="16"/>
                <w:szCs w:val="16"/>
              </w:rPr>
            </w:pPr>
            <w:r>
              <w:rPr>
                <w:color w:val="FFFFFF" w:themeColor="background1"/>
                <w:sz w:val="16"/>
                <w:szCs w:val="16"/>
              </w:rPr>
              <w:t>Domaine</w:t>
            </w:r>
          </w:p>
        </w:tc>
        <w:tc>
          <w:tcPr>
            <w:tcW w:w="8190" w:type="dxa"/>
            <w:shd w:val="clear" w:color="auto" w:fill="0072C6"/>
          </w:tcPr>
          <w:p w14:paraId="39BDE5C6" w14:textId="77777777" w:rsidR="00AA44CD" w:rsidRPr="00231971" w:rsidRDefault="00AA44CD" w:rsidP="001730EF">
            <w:pPr>
              <w:pStyle w:val="ProductList-Body"/>
              <w:spacing w:after="120"/>
              <w:rPr>
                <w:color w:val="FFFFFF" w:themeColor="background1"/>
                <w:sz w:val="16"/>
                <w:szCs w:val="16"/>
              </w:rPr>
            </w:pPr>
            <w:r>
              <w:rPr>
                <w:color w:val="FFFFFF" w:themeColor="background1"/>
                <w:sz w:val="16"/>
                <w:szCs w:val="16"/>
              </w:rPr>
              <w:t>Pratiques</w:t>
            </w:r>
          </w:p>
        </w:tc>
      </w:tr>
      <w:tr w:rsidR="00AA44CD" w14:paraId="44D36CDA" w14:textId="77777777" w:rsidTr="001730EF">
        <w:tc>
          <w:tcPr>
            <w:tcW w:w="2610" w:type="dxa"/>
            <w:vAlign w:val="center"/>
          </w:tcPr>
          <w:p w14:paraId="2C2E391F" w14:textId="77777777" w:rsidR="00AA44CD" w:rsidRPr="00231971" w:rsidRDefault="00AA44CD" w:rsidP="001730EF">
            <w:pPr>
              <w:pStyle w:val="ProductList-Body"/>
              <w:spacing w:after="120"/>
              <w:rPr>
                <w:sz w:val="16"/>
                <w:szCs w:val="16"/>
              </w:rPr>
            </w:pPr>
            <w:r>
              <w:rPr>
                <w:sz w:val="16"/>
                <w:szCs w:val="16"/>
              </w:rPr>
              <w:t>Organisation de la sécurité des informations</w:t>
            </w:r>
          </w:p>
        </w:tc>
        <w:tc>
          <w:tcPr>
            <w:tcW w:w="8190" w:type="dxa"/>
          </w:tcPr>
          <w:p w14:paraId="045215D5" w14:textId="77777777" w:rsidR="00AA44CD" w:rsidRPr="003E4AC6" w:rsidRDefault="00AA44CD" w:rsidP="001730EF">
            <w:pPr>
              <w:pStyle w:val="ProductList-Body"/>
              <w:spacing w:after="120"/>
            </w:pPr>
            <w:r>
              <w:rPr>
                <w:b/>
                <w:sz w:val="16"/>
                <w:szCs w:val="16"/>
              </w:rPr>
              <w:t>Responsabilité de la Sécurité</w:t>
            </w:r>
            <w:r>
              <w:rPr>
                <w:sz w:val="16"/>
              </w:rPr>
              <w:t xml:space="preserve">. </w:t>
            </w:r>
            <w:r>
              <w:rPr>
                <w:sz w:val="16"/>
                <w:szCs w:val="16"/>
              </w:rPr>
              <w:t>Microsoft charge au moins un agent de coordonner et contrôler les règles et procédures de sécurité.</w:t>
            </w:r>
          </w:p>
          <w:p w14:paraId="5C1C4F5D" w14:textId="77777777" w:rsidR="00AA44CD" w:rsidRPr="003E4AC6" w:rsidRDefault="00AA44CD" w:rsidP="001730EF">
            <w:pPr>
              <w:pStyle w:val="ProductList-Body"/>
              <w:spacing w:after="120"/>
            </w:pPr>
            <w:r>
              <w:rPr>
                <w:b/>
                <w:sz w:val="16"/>
                <w:szCs w:val="16"/>
              </w:rPr>
              <w:t>Rôles et Responsabilités en Matière de Sécurité</w:t>
            </w:r>
            <w:r>
              <w:rPr>
                <w:sz w:val="16"/>
              </w:rPr>
              <w:t xml:space="preserve">. </w:t>
            </w:r>
            <w:r>
              <w:rPr>
                <w:sz w:val="16"/>
                <w:szCs w:val="16"/>
              </w:rPr>
              <w:t>Le personnel de Microsoft accédant aux Données Client ou aux Données des Services Professionnels est soumis à une obligation de confidentialité.</w:t>
            </w:r>
          </w:p>
          <w:p w14:paraId="451D8B76" w14:textId="77777777" w:rsidR="00AA44CD" w:rsidRPr="003E4AC6" w:rsidRDefault="00AA44CD" w:rsidP="001730EF">
            <w:pPr>
              <w:pStyle w:val="ProductList-Body"/>
              <w:spacing w:after="120"/>
            </w:pPr>
            <w:r>
              <w:rPr>
                <w:b/>
                <w:sz w:val="16"/>
                <w:szCs w:val="16"/>
              </w:rPr>
              <w:t>Programme de Gestion des Risques</w:t>
            </w:r>
            <w:r>
              <w:rPr>
                <w:sz w:val="16"/>
              </w:rPr>
              <w:t xml:space="preserve">. </w:t>
            </w:r>
            <w:r>
              <w:rPr>
                <w:sz w:val="16"/>
                <w:szCs w:val="16"/>
              </w:rPr>
              <w:t>Microsoft a procédé à une évaluation des risques avant de traiter les Données Client ou de lancer les Services en Ligne et avant de traiter les Données des Services Professionnel ou de lancer les Services Professionnels.</w:t>
            </w:r>
          </w:p>
          <w:p w14:paraId="197BFE31" w14:textId="77777777" w:rsidR="00AA44CD" w:rsidRPr="000720BF" w:rsidRDefault="00AA44CD" w:rsidP="001730EF">
            <w:pPr>
              <w:pStyle w:val="ProductList-Body"/>
              <w:spacing w:after="120"/>
              <w:rPr>
                <w:sz w:val="16"/>
                <w:szCs w:val="16"/>
              </w:rPr>
            </w:pPr>
            <w:r>
              <w:rPr>
                <w:sz w:val="16"/>
                <w:szCs w:val="16"/>
              </w:rPr>
              <w:t>Microsoft conserve ses documents de sécurité au-delà de la durée fixée par les exigences de rétention applicables.</w:t>
            </w:r>
          </w:p>
        </w:tc>
      </w:tr>
      <w:tr w:rsidR="00AA44CD" w14:paraId="28507C81" w14:textId="77777777" w:rsidTr="001730EF">
        <w:tc>
          <w:tcPr>
            <w:tcW w:w="2610" w:type="dxa"/>
            <w:vAlign w:val="center"/>
          </w:tcPr>
          <w:p w14:paraId="7E03B2DF" w14:textId="77777777" w:rsidR="00AA44CD" w:rsidRPr="00231971" w:rsidRDefault="00AA44CD" w:rsidP="001730EF">
            <w:pPr>
              <w:pStyle w:val="ProductList-Body"/>
              <w:spacing w:after="120"/>
              <w:rPr>
                <w:sz w:val="16"/>
                <w:szCs w:val="16"/>
              </w:rPr>
            </w:pPr>
            <w:r>
              <w:rPr>
                <w:sz w:val="16"/>
                <w:szCs w:val="16"/>
              </w:rPr>
              <w:t>Asset Management (gestion des ressources)</w:t>
            </w:r>
          </w:p>
        </w:tc>
        <w:tc>
          <w:tcPr>
            <w:tcW w:w="8190" w:type="dxa"/>
          </w:tcPr>
          <w:p w14:paraId="6EF20062" w14:textId="77777777" w:rsidR="00AA44CD" w:rsidRPr="003E4AC6" w:rsidRDefault="00AA44CD" w:rsidP="001730EF">
            <w:pPr>
              <w:pStyle w:val="ProductList-Body"/>
              <w:spacing w:after="120"/>
            </w:pPr>
            <w:r>
              <w:rPr>
                <w:b/>
                <w:sz w:val="16"/>
                <w:szCs w:val="16"/>
              </w:rPr>
              <w:t>Inventaire des Ressources</w:t>
            </w:r>
            <w:r>
              <w:rPr>
                <w:sz w:val="16"/>
              </w:rPr>
              <w:t xml:space="preserve">. </w:t>
            </w:r>
            <w:r>
              <w:rPr>
                <w:sz w:val="16"/>
                <w:szCs w:val="16"/>
              </w:rPr>
              <w:t>Microsoft conserve un inventaire de tous les supports sur lesquels les Données Client ou les Données des Services Professionnels sont stockées. L’accès à ces inventaires est restreint au personnel de Microsoft autorisé par écrit.</w:t>
            </w:r>
          </w:p>
          <w:p w14:paraId="550594AE" w14:textId="77777777" w:rsidR="00AA44CD" w:rsidRPr="003E4AC6" w:rsidRDefault="00AA44CD" w:rsidP="001730EF">
            <w:pPr>
              <w:pStyle w:val="ProductList-Body"/>
              <w:keepNext/>
              <w:spacing w:after="120"/>
            </w:pPr>
            <w:r>
              <w:rPr>
                <w:b/>
                <w:sz w:val="16"/>
                <w:szCs w:val="16"/>
              </w:rPr>
              <w:t>Gestion des Ressources</w:t>
            </w:r>
          </w:p>
          <w:p w14:paraId="5225B266" w14:textId="77777777" w:rsidR="00AA44CD" w:rsidRPr="003E4AC6" w:rsidRDefault="00AA44CD" w:rsidP="001730EF">
            <w:pPr>
              <w:pStyle w:val="ProductList-Body"/>
              <w:spacing w:after="120"/>
              <w:ind w:left="162" w:hanging="162"/>
            </w:pPr>
            <w:r>
              <w:rPr>
                <w:sz w:val="16"/>
                <w:szCs w:val="16"/>
              </w:rPr>
              <w:t>-</w:t>
            </w:r>
            <w:r>
              <w:rPr>
                <w:sz w:val="16"/>
                <w:szCs w:val="16"/>
              </w:rPr>
              <w:tab/>
              <w:t>Microsoft classifie les Données Client et les Données des Services Professionnels pour faciliter leur identification et la restriction de l’accès à ces données.</w:t>
            </w:r>
          </w:p>
          <w:p w14:paraId="0B39CF12" w14:textId="77777777" w:rsidR="00AA44CD" w:rsidRPr="003E4AC6" w:rsidRDefault="00AA44CD" w:rsidP="001730EF">
            <w:pPr>
              <w:pStyle w:val="ProductList-Body"/>
              <w:spacing w:after="120"/>
              <w:ind w:left="162" w:hanging="162"/>
            </w:pPr>
            <w:r>
              <w:rPr>
                <w:sz w:val="16"/>
                <w:szCs w:val="16"/>
              </w:rPr>
              <w:t>-</w:t>
            </w:r>
            <w:r>
              <w:rPr>
                <w:sz w:val="16"/>
                <w:szCs w:val="16"/>
              </w:rPr>
              <w:tab/>
              <w:t>Microsoft impose des restrictions au regard de l’impression des Données Client et des Données des Services Professionnels et des procédures de mise au rebut de ces imprimés contenant ce type de données.</w:t>
            </w:r>
          </w:p>
          <w:p w14:paraId="43C99B1D" w14:textId="77777777" w:rsidR="00AA44CD" w:rsidRPr="000720BF" w:rsidRDefault="00AA44CD" w:rsidP="001730EF">
            <w:pPr>
              <w:pStyle w:val="ProductList-Body"/>
              <w:numPr>
                <w:ilvl w:val="0"/>
                <w:numId w:val="3"/>
              </w:numPr>
              <w:spacing w:after="120"/>
              <w:ind w:left="162" w:hanging="180"/>
              <w:rPr>
                <w:sz w:val="16"/>
                <w:szCs w:val="16"/>
              </w:rPr>
            </w:pPr>
            <w:r>
              <w:rPr>
                <w:sz w:val="16"/>
                <w:szCs w:val="16"/>
              </w:rPr>
              <w:t>Le personnel de Microsoft doit obtenir l’autorisation de Microsoft avant de stocker des Données Client et les Données des Services Professionnels sur des dispositifs portables, d'accéder à distance à ces données ou de traiter ces données en dehors des locaux de Microsoft.</w:t>
            </w:r>
          </w:p>
        </w:tc>
      </w:tr>
      <w:tr w:rsidR="00AA44CD" w14:paraId="5092654B" w14:textId="77777777" w:rsidTr="001730EF">
        <w:tc>
          <w:tcPr>
            <w:tcW w:w="2610" w:type="dxa"/>
            <w:vAlign w:val="center"/>
          </w:tcPr>
          <w:p w14:paraId="32C539F4" w14:textId="77777777" w:rsidR="00AA44CD" w:rsidRPr="00231971" w:rsidRDefault="00AA44CD" w:rsidP="001730EF">
            <w:pPr>
              <w:pStyle w:val="ProductList-Body"/>
              <w:spacing w:after="120"/>
              <w:rPr>
                <w:sz w:val="16"/>
                <w:szCs w:val="16"/>
              </w:rPr>
            </w:pPr>
            <w:r>
              <w:rPr>
                <w:sz w:val="16"/>
                <w:szCs w:val="16"/>
              </w:rPr>
              <w:t>Sécurité des ressources humaines</w:t>
            </w:r>
          </w:p>
        </w:tc>
        <w:tc>
          <w:tcPr>
            <w:tcW w:w="8190" w:type="dxa"/>
          </w:tcPr>
          <w:p w14:paraId="534D1E5B" w14:textId="77777777" w:rsidR="00AA44CD" w:rsidRPr="000720BF" w:rsidRDefault="00AA44CD" w:rsidP="001730EF">
            <w:pPr>
              <w:pStyle w:val="ProductList-Body"/>
              <w:spacing w:after="120"/>
              <w:rPr>
                <w:sz w:val="16"/>
                <w:szCs w:val="16"/>
              </w:rPr>
            </w:pPr>
            <w:r>
              <w:rPr>
                <w:b/>
                <w:sz w:val="16"/>
                <w:szCs w:val="16"/>
              </w:rPr>
              <w:t>Formation à la Sécurité</w:t>
            </w:r>
            <w:r>
              <w:rPr>
                <w:sz w:val="16"/>
                <w:szCs w:val="16"/>
              </w:rPr>
              <w:t>. Microsoft informe son personnel des procédures de sécurité applicables et du rôle connexe de chaque employé. Microsoft informe également son personnel des conséquences possibles d’un manquement aux règles et procédures. Microsoft n’utilise que des données anonymes dans le cadre de la formation de son personnel.</w:t>
            </w:r>
          </w:p>
        </w:tc>
      </w:tr>
      <w:tr w:rsidR="00AA44CD" w14:paraId="06927586" w14:textId="77777777" w:rsidTr="001730EF">
        <w:tc>
          <w:tcPr>
            <w:tcW w:w="2610" w:type="dxa"/>
            <w:vAlign w:val="center"/>
          </w:tcPr>
          <w:p w14:paraId="1B44DF17" w14:textId="77777777" w:rsidR="00AA44CD" w:rsidRPr="00231971" w:rsidRDefault="00AA44CD" w:rsidP="001730EF">
            <w:pPr>
              <w:pStyle w:val="ProductList-Body"/>
              <w:spacing w:after="120"/>
              <w:rPr>
                <w:sz w:val="16"/>
                <w:szCs w:val="16"/>
              </w:rPr>
            </w:pPr>
            <w:r>
              <w:rPr>
                <w:sz w:val="16"/>
                <w:szCs w:val="16"/>
              </w:rPr>
              <w:t>Sécurité physique et environnementale</w:t>
            </w:r>
          </w:p>
        </w:tc>
        <w:tc>
          <w:tcPr>
            <w:tcW w:w="8190" w:type="dxa"/>
          </w:tcPr>
          <w:p w14:paraId="3C2F3DF6" w14:textId="77777777" w:rsidR="00AA44CD" w:rsidRPr="003E4AC6" w:rsidRDefault="00AA44CD" w:rsidP="001730EF">
            <w:pPr>
              <w:pStyle w:val="ProductList-Body"/>
              <w:spacing w:after="120"/>
            </w:pPr>
            <w:r>
              <w:rPr>
                <w:b/>
                <w:sz w:val="16"/>
                <w:szCs w:val="16"/>
              </w:rPr>
              <w:t>Accès Physique aux Locaux</w:t>
            </w:r>
            <w:r>
              <w:rPr>
                <w:sz w:val="16"/>
              </w:rPr>
              <w:t xml:space="preserve">. </w:t>
            </w:r>
            <w:r>
              <w:rPr>
                <w:sz w:val="16"/>
                <w:szCs w:val="16"/>
              </w:rPr>
              <w:t>Microsoft limite l’accès aux locaux qui contiennent des systèmes informatiques traitant des Données Client ou des Données des Services Professionnels aux seuls membres autorisés de son personnel.</w:t>
            </w:r>
          </w:p>
          <w:p w14:paraId="7B68E094" w14:textId="77777777" w:rsidR="00AA44CD" w:rsidRPr="003E4AC6" w:rsidRDefault="00AA44CD" w:rsidP="001730EF">
            <w:pPr>
              <w:pStyle w:val="ProductList-Body"/>
              <w:spacing w:after="120"/>
            </w:pPr>
            <w:r>
              <w:rPr>
                <w:b/>
                <w:sz w:val="16"/>
                <w:szCs w:val="16"/>
              </w:rPr>
              <w:t>Accès Physique aux Supports</w:t>
            </w:r>
            <w:r>
              <w:rPr>
                <w:sz w:val="16"/>
              </w:rPr>
              <w:t xml:space="preserve">. </w:t>
            </w:r>
            <w:r>
              <w:rPr>
                <w:sz w:val="16"/>
                <w:szCs w:val="16"/>
              </w:rPr>
              <w:t>Microsoft conserve des registres des entrées et sorties des supports qui renferment des Données Client ou des Données des Services Professionnels, où sont décrits le type de support, l’identité des expéditeurs/destinataires autorisés, la date et l'heure, le nombre de supports et les types de données qu'ils contiennent.</w:t>
            </w:r>
          </w:p>
          <w:p w14:paraId="017C8249" w14:textId="77777777" w:rsidR="00AA44CD" w:rsidRPr="003E4AC6" w:rsidRDefault="00AA44CD" w:rsidP="001730EF">
            <w:pPr>
              <w:pStyle w:val="ProductList-Body"/>
              <w:spacing w:after="120"/>
            </w:pPr>
            <w:r>
              <w:rPr>
                <w:b/>
                <w:sz w:val="16"/>
                <w:szCs w:val="16"/>
              </w:rPr>
              <w:t>Protection Contre les Interruptions de Service</w:t>
            </w:r>
            <w:r>
              <w:rPr>
                <w:sz w:val="16"/>
              </w:rPr>
              <w:t xml:space="preserve">. </w:t>
            </w:r>
            <w:r>
              <w:rPr>
                <w:sz w:val="16"/>
                <w:szCs w:val="16"/>
              </w:rPr>
              <w:t>Microsoft utilise plusieurs systèmes de protection contre la perte de données après panne de courant ou interférences électriques, conformes aux normes de l’industrie.</w:t>
            </w:r>
          </w:p>
          <w:p w14:paraId="209EC905" w14:textId="77777777" w:rsidR="00AA44CD" w:rsidRPr="000720BF" w:rsidRDefault="00AA44CD" w:rsidP="001730EF">
            <w:pPr>
              <w:pStyle w:val="ProductList-Body"/>
              <w:spacing w:after="120"/>
              <w:rPr>
                <w:sz w:val="16"/>
                <w:szCs w:val="16"/>
              </w:rPr>
            </w:pPr>
            <w:r>
              <w:rPr>
                <w:b/>
                <w:sz w:val="16"/>
                <w:szCs w:val="16"/>
              </w:rPr>
              <w:t>Mise au Rebut des Supports</w:t>
            </w:r>
            <w:r>
              <w:rPr>
                <w:sz w:val="16"/>
              </w:rPr>
              <w:t xml:space="preserve">. </w:t>
            </w:r>
            <w:r>
              <w:rPr>
                <w:sz w:val="16"/>
                <w:szCs w:val="16"/>
              </w:rPr>
              <w:t>Microsoft supprime les Données Client et les Données des Services Professionnels obsolètes au moyen de procédures conformes aux normes de l’industrie.</w:t>
            </w:r>
          </w:p>
        </w:tc>
      </w:tr>
      <w:tr w:rsidR="00AA44CD" w14:paraId="4F24AD6F" w14:textId="77777777" w:rsidTr="001730EF">
        <w:tc>
          <w:tcPr>
            <w:tcW w:w="2610" w:type="dxa"/>
            <w:tcBorders>
              <w:bottom w:val="single" w:sz="4" w:space="0" w:color="auto"/>
            </w:tcBorders>
            <w:vAlign w:val="center"/>
          </w:tcPr>
          <w:p w14:paraId="3BB35734" w14:textId="77777777" w:rsidR="00AA44CD" w:rsidRPr="00231971" w:rsidRDefault="00AA44CD" w:rsidP="001730EF">
            <w:pPr>
              <w:pStyle w:val="ProductList-Body"/>
              <w:spacing w:after="120"/>
              <w:rPr>
                <w:sz w:val="16"/>
                <w:szCs w:val="16"/>
              </w:rPr>
            </w:pPr>
            <w:r>
              <w:rPr>
                <w:sz w:val="16"/>
                <w:szCs w:val="16"/>
              </w:rPr>
              <w:t>Gestion des communications et des opérations</w:t>
            </w:r>
          </w:p>
        </w:tc>
        <w:tc>
          <w:tcPr>
            <w:tcW w:w="8190" w:type="dxa"/>
            <w:tcBorders>
              <w:bottom w:val="single" w:sz="4" w:space="0" w:color="auto"/>
            </w:tcBorders>
          </w:tcPr>
          <w:p w14:paraId="6A254CF4" w14:textId="77777777" w:rsidR="00AA44CD" w:rsidRPr="003E4AC6" w:rsidRDefault="00AA44CD" w:rsidP="001730EF">
            <w:pPr>
              <w:pStyle w:val="ProductList-Body"/>
              <w:spacing w:after="120"/>
            </w:pPr>
            <w:r>
              <w:rPr>
                <w:b/>
                <w:sz w:val="16"/>
                <w:szCs w:val="16"/>
              </w:rPr>
              <w:t>Politique Opérationnelle</w:t>
            </w:r>
            <w:r>
              <w:rPr>
                <w:sz w:val="16"/>
                <w:szCs w:val="16"/>
              </w:rPr>
              <w:t>. Microsoft conserve les documents de sécurité décrivant les mesures de sécurité et procédures applicables, ainsi que les responsabilités des membres de son personnel ayant accès aux Données Client ou aux Données des Services Professionnels.</w:t>
            </w:r>
          </w:p>
          <w:p w14:paraId="340613BE" w14:textId="77777777" w:rsidR="00AA44CD" w:rsidRPr="003E4AC6" w:rsidRDefault="00AA44CD" w:rsidP="001730EF">
            <w:pPr>
              <w:pStyle w:val="ProductList-Body"/>
              <w:spacing w:after="120"/>
            </w:pPr>
            <w:r>
              <w:rPr>
                <w:b/>
                <w:sz w:val="16"/>
                <w:szCs w:val="16"/>
              </w:rPr>
              <w:t>Procédures de récupération de données</w:t>
            </w:r>
          </w:p>
          <w:p w14:paraId="68303776" w14:textId="77777777" w:rsidR="00AA44CD" w:rsidRPr="003E4AC6" w:rsidRDefault="00AA44CD" w:rsidP="001730EF">
            <w:pPr>
              <w:pStyle w:val="ProductList-Body"/>
              <w:spacing w:after="120"/>
              <w:ind w:left="162" w:hanging="162"/>
            </w:pPr>
            <w:r>
              <w:rPr>
                <w:sz w:val="16"/>
                <w:szCs w:val="16"/>
              </w:rPr>
              <w:t>-</w:t>
            </w:r>
            <w:r>
              <w:rPr>
                <w:sz w:val="16"/>
                <w:szCs w:val="16"/>
              </w:rPr>
              <w:tab/>
              <w:t>De manière régulière, mais en aucun cas moins d’une fois par semaine (à moins qu'aucune mise à jour n'ait eu lieu pendant cette période), Microsoft conserve plusieurs copies des Données Client et des Données de Services Professionnels à partir desquelles ces données peuvent être récupérées.</w:t>
            </w:r>
          </w:p>
          <w:p w14:paraId="1CCCA919" w14:textId="77777777" w:rsidR="00AA44CD" w:rsidRPr="003E4AC6" w:rsidRDefault="00AA44CD" w:rsidP="001730EF">
            <w:pPr>
              <w:pStyle w:val="ProductList-Body"/>
              <w:spacing w:after="120"/>
              <w:ind w:left="162" w:hanging="162"/>
            </w:pPr>
            <w:r>
              <w:rPr>
                <w:sz w:val="16"/>
                <w:szCs w:val="16"/>
              </w:rPr>
              <w:t>-</w:t>
            </w:r>
            <w:r>
              <w:rPr>
                <w:sz w:val="16"/>
                <w:szCs w:val="16"/>
              </w:rPr>
              <w:tab/>
              <w:t>Microsoft stocke les copies des Données Client et des Données des Services Professionnels et les procédures de récupération de données dans un lieu distinct de celui renfermant les équipements informatiques principaux qui traitent les Données Client et les Données des Services Professionnels.</w:t>
            </w:r>
          </w:p>
          <w:p w14:paraId="727FE7E4" w14:textId="77777777" w:rsidR="00AA44CD" w:rsidRPr="003E4AC6" w:rsidRDefault="00AA44CD" w:rsidP="001730EF">
            <w:pPr>
              <w:pStyle w:val="ProductList-Body"/>
              <w:spacing w:after="120"/>
              <w:ind w:left="162" w:hanging="162"/>
            </w:pPr>
            <w:r>
              <w:rPr>
                <w:sz w:val="16"/>
                <w:szCs w:val="16"/>
              </w:rPr>
              <w:t>-</w:t>
            </w:r>
            <w:r>
              <w:rPr>
                <w:sz w:val="16"/>
                <w:szCs w:val="16"/>
              </w:rPr>
              <w:tab/>
              <w:t>Microsoft applique des procédures spécifiques régissant l’accès aux copies des Données Client et des Données des Services Professionnels.</w:t>
            </w:r>
          </w:p>
          <w:p w14:paraId="2FEFFE6E" w14:textId="77777777" w:rsidR="00AA44CD" w:rsidRPr="003E4AC6" w:rsidRDefault="00AA44CD" w:rsidP="001730EF">
            <w:pPr>
              <w:pStyle w:val="ProductList-Body"/>
              <w:spacing w:after="120"/>
              <w:ind w:left="162" w:hanging="162"/>
            </w:pPr>
            <w:r>
              <w:rPr>
                <w:sz w:val="16"/>
                <w:szCs w:val="16"/>
              </w:rPr>
              <w:t>-</w:t>
            </w:r>
            <w:r>
              <w:rPr>
                <w:sz w:val="16"/>
                <w:szCs w:val="16"/>
              </w:rPr>
              <w:tab/>
              <w:t>Microsoft examine ses procédures de récupération de données chaque semestre au minimum, excepté pour les procédures de récupération de données pour les Services Professionnels et pour le Secteur Public Azure, qui sont réévaluées tous les douze (12) mois.</w:t>
            </w:r>
          </w:p>
          <w:p w14:paraId="25008B51" w14:textId="77777777" w:rsidR="00AA44CD" w:rsidRPr="003E4AC6" w:rsidRDefault="00AA44CD" w:rsidP="001730EF">
            <w:pPr>
              <w:pStyle w:val="ProductList-Body"/>
              <w:spacing w:after="120"/>
              <w:ind w:left="162" w:hanging="162"/>
            </w:pPr>
            <w:r>
              <w:rPr>
                <w:sz w:val="16"/>
                <w:szCs w:val="16"/>
              </w:rPr>
              <w:t>-</w:t>
            </w:r>
            <w:r>
              <w:rPr>
                <w:sz w:val="16"/>
                <w:szCs w:val="16"/>
              </w:rPr>
              <w:tab/>
              <w:t>Microsoft consigne ses tâches de restauration de données dans des journaux, en indiquant le nom de la personne responsable, les données restaurées et, le cas échéant, le nom de la personne responsable et les données (le cas échéant) ayant dû être saisies manuellement au cours de la procédure de récupération.</w:t>
            </w:r>
          </w:p>
          <w:p w14:paraId="20ED7599" w14:textId="77777777" w:rsidR="00AA44CD" w:rsidRPr="003E4AC6" w:rsidRDefault="00AA44CD" w:rsidP="001730EF">
            <w:pPr>
              <w:pStyle w:val="ProductList-Body"/>
              <w:spacing w:after="120"/>
            </w:pPr>
            <w:r>
              <w:rPr>
                <w:b/>
                <w:sz w:val="16"/>
                <w:szCs w:val="16"/>
              </w:rPr>
              <w:t>Logiciels Malveillants</w:t>
            </w:r>
            <w:r>
              <w:rPr>
                <w:sz w:val="16"/>
                <w:szCs w:val="16"/>
              </w:rPr>
              <w:t>. Microsoft a mis en place des mesures de lutte contre les logiciels malveillants afin de protéger les Données Client et les Données des Services Professionnels contre les tentatives d’accès non autorisées, y compris des logiciels malveillants issus des réseaux publics.</w:t>
            </w:r>
          </w:p>
          <w:p w14:paraId="50C539E2" w14:textId="77777777" w:rsidR="00AA44CD" w:rsidRPr="003E4AC6" w:rsidRDefault="00AA44CD" w:rsidP="001730EF">
            <w:pPr>
              <w:pStyle w:val="ProductList-Body"/>
              <w:spacing w:after="120"/>
            </w:pPr>
            <w:r>
              <w:rPr>
                <w:b/>
                <w:sz w:val="16"/>
                <w:szCs w:val="16"/>
              </w:rPr>
              <w:t>Données transitant Hors du Réseau de Microsoft</w:t>
            </w:r>
          </w:p>
          <w:p w14:paraId="394A81FF" w14:textId="77777777" w:rsidR="00AA44CD" w:rsidRPr="003E4AC6" w:rsidRDefault="00AA44CD" w:rsidP="001730EF">
            <w:pPr>
              <w:pStyle w:val="ProductList-Body"/>
              <w:spacing w:after="120"/>
              <w:ind w:left="162" w:hanging="162"/>
            </w:pPr>
            <w:r>
              <w:rPr>
                <w:sz w:val="16"/>
                <w:szCs w:val="16"/>
              </w:rPr>
              <w:t>-</w:t>
            </w:r>
            <w:r>
              <w:rPr>
                <w:sz w:val="16"/>
                <w:szCs w:val="16"/>
              </w:rPr>
              <w:tab/>
              <w:t>Microsoft chiffre ou permet au Client de chiffrer les Données Client et les Données des Services Professionnels transmises via des réseaux publics.</w:t>
            </w:r>
          </w:p>
          <w:p w14:paraId="7A69E6E1" w14:textId="77777777" w:rsidR="00AA44CD" w:rsidRPr="003E4AC6" w:rsidRDefault="00AA44CD" w:rsidP="001730EF">
            <w:pPr>
              <w:pStyle w:val="ProductList-Body"/>
              <w:spacing w:after="120"/>
              <w:ind w:left="162" w:hanging="162"/>
            </w:pPr>
            <w:r>
              <w:rPr>
                <w:sz w:val="16"/>
                <w:szCs w:val="16"/>
              </w:rPr>
              <w:t>-</w:t>
            </w:r>
            <w:r>
              <w:rPr>
                <w:sz w:val="16"/>
                <w:szCs w:val="16"/>
              </w:rPr>
              <w:tab/>
              <w:t>Microsoft restreint l’accès aux Données Client et aux Données des Services Professionnels stockées sur des supports sortant de ses locaux.</w:t>
            </w:r>
          </w:p>
          <w:p w14:paraId="4BCB3E5F" w14:textId="77777777" w:rsidR="00AA44CD" w:rsidRPr="000720BF" w:rsidRDefault="00AA44CD" w:rsidP="001730EF">
            <w:pPr>
              <w:pStyle w:val="ProductList-Body"/>
              <w:spacing w:after="120"/>
              <w:rPr>
                <w:sz w:val="16"/>
                <w:szCs w:val="16"/>
              </w:rPr>
            </w:pPr>
            <w:r>
              <w:rPr>
                <w:b/>
                <w:sz w:val="16"/>
                <w:szCs w:val="16"/>
              </w:rPr>
              <w:t>Journalisation des Événements</w:t>
            </w:r>
            <w:r>
              <w:rPr>
                <w:sz w:val="16"/>
                <w:szCs w:val="16"/>
              </w:rPr>
              <w:t>. Microsoft consigne ou permet au Client de consigner, les accès et les utilisations des systèmes informatiques contenant des Données Client ou des Données des Services Professionnels, en enregistrant les identifiants d’accès, leurs heures et dates d’accès, les autorisations/refus d’accès et les activités effectuées.</w:t>
            </w:r>
          </w:p>
        </w:tc>
      </w:tr>
      <w:tr w:rsidR="00AA44CD" w14:paraId="5149F20C" w14:textId="77777777" w:rsidTr="001730EF">
        <w:tc>
          <w:tcPr>
            <w:tcW w:w="2610" w:type="dxa"/>
            <w:tcBorders>
              <w:top w:val="single" w:sz="4" w:space="0" w:color="auto"/>
              <w:left w:val="single" w:sz="4" w:space="0" w:color="auto"/>
              <w:bottom w:val="single" w:sz="4" w:space="0" w:color="auto"/>
              <w:right w:val="single" w:sz="4" w:space="0" w:color="auto"/>
            </w:tcBorders>
            <w:vAlign w:val="center"/>
          </w:tcPr>
          <w:p w14:paraId="4D1E5CE1" w14:textId="77777777" w:rsidR="00AA44CD" w:rsidRPr="00231971" w:rsidRDefault="00AA44CD" w:rsidP="001730EF">
            <w:pPr>
              <w:pStyle w:val="ProductList-Body"/>
              <w:spacing w:after="120"/>
              <w:rPr>
                <w:sz w:val="16"/>
                <w:szCs w:val="16"/>
              </w:rPr>
            </w:pPr>
            <w:r>
              <w:rPr>
                <w:sz w:val="16"/>
                <w:szCs w:val="16"/>
              </w:rPr>
              <w:t>Contrôle des accès</w:t>
            </w:r>
          </w:p>
        </w:tc>
        <w:tc>
          <w:tcPr>
            <w:tcW w:w="8190" w:type="dxa"/>
            <w:tcBorders>
              <w:top w:val="single" w:sz="4" w:space="0" w:color="auto"/>
              <w:left w:val="single" w:sz="4" w:space="0" w:color="auto"/>
              <w:bottom w:val="single" w:sz="4" w:space="0" w:color="auto"/>
              <w:right w:val="single" w:sz="4" w:space="0" w:color="auto"/>
            </w:tcBorders>
          </w:tcPr>
          <w:p w14:paraId="20DE109C" w14:textId="77777777" w:rsidR="00AA44CD" w:rsidRPr="003E4AC6" w:rsidRDefault="00AA44CD" w:rsidP="001730EF">
            <w:pPr>
              <w:pStyle w:val="ProductList-Body"/>
              <w:spacing w:after="120"/>
            </w:pPr>
            <w:r>
              <w:rPr>
                <w:b/>
                <w:sz w:val="16"/>
                <w:szCs w:val="16"/>
              </w:rPr>
              <w:t>Politique de Gestion des Accès</w:t>
            </w:r>
            <w:r>
              <w:rPr>
                <w:sz w:val="16"/>
                <w:szCs w:val="16"/>
              </w:rPr>
              <w:t>. Microsoft conserve un registre des droits de gestion de la sécurité de chaque individu ayant accès aux Données Client et aux Données des Services Professionnels.</w:t>
            </w:r>
          </w:p>
          <w:p w14:paraId="02300798" w14:textId="77777777" w:rsidR="00AA44CD" w:rsidRPr="003E4AC6" w:rsidRDefault="00AA44CD" w:rsidP="001730EF">
            <w:pPr>
              <w:pStyle w:val="ProductList-Body"/>
              <w:spacing w:after="120"/>
            </w:pPr>
            <w:r>
              <w:rPr>
                <w:b/>
                <w:sz w:val="16"/>
                <w:szCs w:val="16"/>
              </w:rPr>
              <w:t>Autorisation d’Accès</w:t>
            </w:r>
          </w:p>
          <w:p w14:paraId="079FFA4F" w14:textId="77777777" w:rsidR="00AA44CD" w:rsidRPr="003E4AC6" w:rsidRDefault="00AA44CD" w:rsidP="001730EF">
            <w:pPr>
              <w:pStyle w:val="ProductList-Body"/>
              <w:spacing w:after="120"/>
              <w:ind w:left="162" w:hanging="162"/>
            </w:pPr>
            <w:r>
              <w:rPr>
                <w:sz w:val="16"/>
                <w:szCs w:val="16"/>
              </w:rPr>
              <w:t>-</w:t>
            </w:r>
            <w:r>
              <w:rPr>
                <w:sz w:val="16"/>
                <w:szCs w:val="16"/>
              </w:rPr>
              <w:tab/>
              <w:t>Microsoft conserve et actualise un registre des membres du personnel autorisés à accéder aux systèmes renfermant des Données Client ou des Données des Services Professionnels.</w:t>
            </w:r>
          </w:p>
          <w:p w14:paraId="1F526300" w14:textId="77777777" w:rsidR="00AA44CD" w:rsidRPr="003E4AC6" w:rsidRDefault="00AA44CD" w:rsidP="001730EF">
            <w:pPr>
              <w:pStyle w:val="ProductList-Body"/>
              <w:spacing w:after="120"/>
              <w:ind w:left="162" w:hanging="162"/>
            </w:pPr>
            <w:r>
              <w:rPr>
                <w:sz w:val="16"/>
                <w:szCs w:val="16"/>
              </w:rPr>
              <w:t>-</w:t>
            </w:r>
            <w:r>
              <w:rPr>
                <w:sz w:val="16"/>
                <w:szCs w:val="16"/>
              </w:rPr>
              <w:tab/>
              <w:t>Microsoft désactive les droits d’accès inutilisés durant au moins six (6) mois.</w:t>
            </w:r>
          </w:p>
          <w:p w14:paraId="36ACA73F" w14:textId="77777777" w:rsidR="00AA44CD" w:rsidRPr="003E4AC6" w:rsidRDefault="00AA44CD" w:rsidP="001730EF">
            <w:pPr>
              <w:pStyle w:val="ProductList-Body"/>
              <w:spacing w:after="120"/>
              <w:ind w:left="162" w:hanging="162"/>
            </w:pPr>
            <w:r>
              <w:rPr>
                <w:sz w:val="16"/>
                <w:szCs w:val="16"/>
              </w:rPr>
              <w:t>-</w:t>
            </w:r>
            <w:r>
              <w:rPr>
                <w:sz w:val="16"/>
                <w:szCs w:val="16"/>
              </w:rPr>
              <w:tab/>
              <w:t xml:space="preserve">Microsoft identifie les membres de son personnel susceptibles d’accorder, de modifier ou d’annuler une autorisation d’accès aux données et ressources. </w:t>
            </w:r>
          </w:p>
          <w:p w14:paraId="1898E595" w14:textId="77777777" w:rsidR="00AA44CD" w:rsidRPr="003E4AC6" w:rsidRDefault="00AA44CD" w:rsidP="001730EF">
            <w:pPr>
              <w:pStyle w:val="ProductList-Body"/>
              <w:spacing w:after="120"/>
              <w:ind w:left="162" w:right="-232" w:hanging="162"/>
            </w:pPr>
            <w:r>
              <w:rPr>
                <w:sz w:val="16"/>
                <w:szCs w:val="16"/>
              </w:rPr>
              <w:t>-</w:t>
            </w:r>
            <w:r>
              <w:rPr>
                <w:sz w:val="16"/>
                <w:szCs w:val="16"/>
              </w:rPr>
              <w:tab/>
              <w:t>Lorsque plusieurs de ses membres sont autorisés à accéder à des systèmes contenant des Données Client ou des Données des Services Professionnels, Microsoft veille à ce que chacun utilise un mot de passe/identifiant qui lui est propre.</w:t>
            </w:r>
          </w:p>
          <w:p w14:paraId="3CAC3E13" w14:textId="77777777" w:rsidR="00AA44CD" w:rsidRPr="003E4AC6" w:rsidRDefault="00AA44CD" w:rsidP="001730EF">
            <w:pPr>
              <w:pStyle w:val="ProductList-Body"/>
              <w:spacing w:after="120"/>
            </w:pPr>
            <w:r>
              <w:rPr>
                <w:b/>
                <w:sz w:val="16"/>
                <w:szCs w:val="16"/>
              </w:rPr>
              <w:t>Droits d’Accès Minimum</w:t>
            </w:r>
          </w:p>
          <w:p w14:paraId="36D63A8A" w14:textId="77777777" w:rsidR="00AA44CD" w:rsidRPr="003E4AC6" w:rsidRDefault="00AA44CD" w:rsidP="001730EF">
            <w:pPr>
              <w:pStyle w:val="ProductList-Body"/>
              <w:spacing w:after="120"/>
              <w:ind w:left="162" w:hanging="162"/>
            </w:pPr>
            <w:r>
              <w:rPr>
                <w:sz w:val="16"/>
                <w:szCs w:val="16"/>
              </w:rPr>
              <w:t>-</w:t>
            </w:r>
            <w:r>
              <w:rPr>
                <w:sz w:val="16"/>
                <w:szCs w:val="16"/>
              </w:rPr>
              <w:tab/>
              <w:t xml:space="preserve">Les techniciens de support peuvent accéder aux Données Client et aux Données des Services Professionnels uniquement lorsque cet accès est justifié. </w:t>
            </w:r>
          </w:p>
          <w:p w14:paraId="53909F97" w14:textId="77777777" w:rsidR="00AA44CD" w:rsidRPr="003E4AC6" w:rsidRDefault="00AA44CD" w:rsidP="001730EF">
            <w:pPr>
              <w:pStyle w:val="ProductList-Body"/>
              <w:spacing w:after="120"/>
              <w:ind w:left="162" w:hanging="162"/>
            </w:pPr>
            <w:r>
              <w:rPr>
                <w:sz w:val="16"/>
                <w:szCs w:val="16"/>
              </w:rPr>
              <w:t>-</w:t>
            </w:r>
            <w:r>
              <w:rPr>
                <w:sz w:val="16"/>
                <w:szCs w:val="16"/>
              </w:rPr>
              <w:tab/>
              <w:t>Microsoft restreint l’accès aux Données Client et aux Données des Services Professionnels aux seuls membres dont le travail l’exige.</w:t>
            </w:r>
          </w:p>
          <w:p w14:paraId="6E474D6D" w14:textId="77777777" w:rsidR="00AA44CD" w:rsidRPr="003E4AC6" w:rsidRDefault="00AA44CD" w:rsidP="001730EF">
            <w:pPr>
              <w:pStyle w:val="ProductList-Body"/>
              <w:spacing w:after="120"/>
            </w:pPr>
            <w:r>
              <w:rPr>
                <w:b/>
                <w:sz w:val="16"/>
                <w:szCs w:val="16"/>
              </w:rPr>
              <w:t>Intégrité et Confidentialité</w:t>
            </w:r>
          </w:p>
          <w:p w14:paraId="40724C2E" w14:textId="77777777" w:rsidR="00AA44CD" w:rsidRPr="003E4AC6" w:rsidRDefault="00AA44CD" w:rsidP="001730EF">
            <w:pPr>
              <w:pStyle w:val="ProductList-Body"/>
              <w:spacing w:after="120"/>
              <w:ind w:left="162" w:hanging="162"/>
            </w:pPr>
            <w:r>
              <w:rPr>
                <w:sz w:val="16"/>
                <w:szCs w:val="16"/>
              </w:rPr>
              <w:t>-</w:t>
            </w:r>
            <w:r>
              <w:rPr>
                <w:sz w:val="16"/>
                <w:szCs w:val="16"/>
              </w:rPr>
              <w:tab/>
              <w:t>Microsoft enjoint les membres de son personnel à désactiver leurs sessions administrateur lorsqu’ils quittent les locaux sous le contrôle de Microsoft ou s’éloignent de leur ordinateur.</w:t>
            </w:r>
          </w:p>
          <w:p w14:paraId="7BE144AB" w14:textId="77777777" w:rsidR="00AA44CD" w:rsidRPr="003E4AC6" w:rsidRDefault="00AA44CD" w:rsidP="001730EF">
            <w:pPr>
              <w:pStyle w:val="ProductList-Body"/>
              <w:spacing w:after="120"/>
              <w:ind w:left="162" w:hanging="162"/>
            </w:pPr>
            <w:r>
              <w:rPr>
                <w:sz w:val="16"/>
                <w:szCs w:val="16"/>
              </w:rPr>
              <w:t>-</w:t>
            </w:r>
            <w:r>
              <w:rPr>
                <w:sz w:val="16"/>
                <w:szCs w:val="16"/>
              </w:rPr>
              <w:tab/>
              <w:t xml:space="preserve">Microsoft utilise une technologie de stockage des mots de passe qui les rend inintelligibles tant qu’ils sont en vigueur. </w:t>
            </w:r>
          </w:p>
          <w:p w14:paraId="0C144AA9" w14:textId="77777777" w:rsidR="00AA44CD" w:rsidRPr="003E4AC6" w:rsidRDefault="00AA44CD" w:rsidP="001730EF">
            <w:pPr>
              <w:pStyle w:val="ProductList-Body"/>
              <w:spacing w:after="120"/>
            </w:pPr>
            <w:r>
              <w:rPr>
                <w:b/>
                <w:sz w:val="16"/>
                <w:szCs w:val="16"/>
              </w:rPr>
              <w:t>Authentification</w:t>
            </w:r>
          </w:p>
          <w:p w14:paraId="0180F6A9" w14:textId="77777777" w:rsidR="00AA44CD" w:rsidRPr="003E4AC6" w:rsidRDefault="00AA44CD" w:rsidP="001730EF">
            <w:pPr>
              <w:pStyle w:val="ProductList-Body"/>
              <w:spacing w:after="120"/>
              <w:ind w:left="162" w:hanging="162"/>
            </w:pPr>
            <w:r>
              <w:rPr>
                <w:sz w:val="16"/>
                <w:szCs w:val="16"/>
              </w:rPr>
              <w:t>-</w:t>
            </w:r>
            <w:r>
              <w:rPr>
                <w:sz w:val="16"/>
                <w:szCs w:val="16"/>
              </w:rPr>
              <w:tab/>
              <w:t>Microsoft applique des procédures conformes aux normes de l’industrie pour identifier et authentifier les utilisateurs tentant d’accéder à ses systèmes informatiques.</w:t>
            </w:r>
          </w:p>
          <w:p w14:paraId="4B836CE3" w14:textId="77777777" w:rsidR="00AA44CD" w:rsidRPr="003E4AC6" w:rsidRDefault="00AA44CD" w:rsidP="001730EF">
            <w:pPr>
              <w:pStyle w:val="ProductList-Body"/>
              <w:spacing w:after="120"/>
              <w:ind w:left="162" w:hanging="162"/>
            </w:pPr>
            <w:r>
              <w:rPr>
                <w:sz w:val="16"/>
                <w:szCs w:val="16"/>
              </w:rPr>
              <w:t>-</w:t>
            </w:r>
            <w:r>
              <w:rPr>
                <w:sz w:val="16"/>
                <w:szCs w:val="16"/>
              </w:rPr>
              <w:tab/>
              <w:t>Concernant les mécanismes d’authentification fondés sur les mots de passe, Microsoft exige le renouvellement régulier des mots de passe.</w:t>
            </w:r>
          </w:p>
          <w:p w14:paraId="0BF522DA" w14:textId="77777777" w:rsidR="00AA44CD" w:rsidRPr="003E4AC6" w:rsidRDefault="00AA44CD" w:rsidP="001730EF">
            <w:pPr>
              <w:pStyle w:val="ProductList-Body"/>
              <w:spacing w:after="120"/>
              <w:ind w:left="162" w:hanging="162"/>
            </w:pPr>
            <w:r>
              <w:rPr>
                <w:sz w:val="16"/>
                <w:szCs w:val="16"/>
              </w:rPr>
              <w:t>-</w:t>
            </w:r>
            <w:r>
              <w:rPr>
                <w:sz w:val="16"/>
                <w:szCs w:val="16"/>
              </w:rPr>
              <w:tab/>
              <w:t>Concernant les mécanismes d’authentification fondés sur les mots de passe, Microsoft exige que les mots de passe comportent huit (8) caractères au minimum.</w:t>
            </w:r>
          </w:p>
          <w:p w14:paraId="5646B0BA" w14:textId="77777777" w:rsidR="00AA44CD" w:rsidRPr="003E4AC6" w:rsidRDefault="00AA44CD" w:rsidP="001730EF">
            <w:pPr>
              <w:pStyle w:val="ProductList-Body"/>
              <w:spacing w:after="120"/>
              <w:ind w:left="162" w:hanging="162"/>
            </w:pPr>
            <w:r>
              <w:rPr>
                <w:sz w:val="16"/>
                <w:szCs w:val="16"/>
              </w:rPr>
              <w:t>-</w:t>
            </w:r>
            <w:r>
              <w:rPr>
                <w:sz w:val="16"/>
                <w:szCs w:val="16"/>
              </w:rPr>
              <w:tab/>
              <w:t>Microsoft s’assure que les identifiants désactivés ou expirés ne sont pas réaffectés à d’autres individus.</w:t>
            </w:r>
          </w:p>
          <w:p w14:paraId="70F6BDDD" w14:textId="77777777" w:rsidR="00AA44CD" w:rsidRPr="003E4AC6" w:rsidRDefault="00AA44CD" w:rsidP="001730EF">
            <w:pPr>
              <w:pStyle w:val="ProductList-Body"/>
              <w:spacing w:after="120"/>
              <w:ind w:left="162" w:hanging="162"/>
            </w:pPr>
            <w:r>
              <w:rPr>
                <w:sz w:val="16"/>
                <w:szCs w:val="16"/>
              </w:rPr>
              <w:t>-</w:t>
            </w:r>
            <w:r>
              <w:rPr>
                <w:sz w:val="16"/>
                <w:szCs w:val="16"/>
              </w:rPr>
              <w:tab/>
              <w:t>Microsoft contrôle, ou permet au Client de contrôler, les tentatives répétées d’accès aux systèmes d’information avec un mot de passe non valable.</w:t>
            </w:r>
          </w:p>
          <w:p w14:paraId="44DEAF83" w14:textId="77777777" w:rsidR="00AA44CD" w:rsidRPr="003E4AC6" w:rsidRDefault="00AA44CD" w:rsidP="001730EF">
            <w:pPr>
              <w:pStyle w:val="ProductList-Body"/>
              <w:spacing w:after="120"/>
              <w:ind w:left="162" w:hanging="162"/>
            </w:pPr>
            <w:r>
              <w:rPr>
                <w:sz w:val="16"/>
                <w:szCs w:val="16"/>
              </w:rPr>
              <w:t>-</w:t>
            </w:r>
            <w:r>
              <w:rPr>
                <w:sz w:val="16"/>
                <w:szCs w:val="16"/>
              </w:rPr>
              <w:tab/>
              <w:t>Microsoft applique des procédures conformes aux normes de l’industrie pour désactiver les mots de passe corrompus ou involontairement divulgués.</w:t>
            </w:r>
          </w:p>
          <w:p w14:paraId="2E00018B" w14:textId="77777777" w:rsidR="00AA44CD" w:rsidRPr="003E4AC6" w:rsidRDefault="00AA44CD" w:rsidP="001730EF">
            <w:pPr>
              <w:pStyle w:val="ProductList-Body"/>
              <w:spacing w:after="120"/>
              <w:ind w:left="162" w:hanging="162"/>
            </w:pPr>
            <w:r>
              <w:rPr>
                <w:sz w:val="16"/>
                <w:szCs w:val="16"/>
              </w:rPr>
              <w:t>-</w:t>
            </w:r>
            <w:r>
              <w:rPr>
                <w:sz w:val="16"/>
                <w:szCs w:val="16"/>
              </w:rPr>
              <w:tab/>
              <w:t>Microsoft applique des procédures conformes aux normes de l’industrie de protection de mots de passe standard, notamment pour préserver la confidentialité et l’intégrité des mots de passe lors de leur attribution et distribution, puis de leur stockage.</w:t>
            </w:r>
          </w:p>
          <w:p w14:paraId="5147F9E0" w14:textId="77777777" w:rsidR="00AA44CD" w:rsidRPr="000720BF" w:rsidRDefault="00AA44CD" w:rsidP="001730EF">
            <w:pPr>
              <w:pStyle w:val="ProductList-Body"/>
              <w:spacing w:after="120"/>
              <w:rPr>
                <w:sz w:val="16"/>
                <w:szCs w:val="16"/>
              </w:rPr>
            </w:pPr>
            <w:r>
              <w:rPr>
                <w:b/>
                <w:sz w:val="16"/>
                <w:szCs w:val="16"/>
              </w:rPr>
              <w:t>Conception du Réseau</w:t>
            </w:r>
            <w:r>
              <w:rPr>
                <w:sz w:val="16"/>
                <w:szCs w:val="16"/>
              </w:rPr>
              <w:t>. Microsoft a mis en place des mesures de contrôle pour éviter que des individus accèdent à des Données Client et des Données des Services Professionnels au moyen de droits d’accès usurpés.</w:t>
            </w:r>
          </w:p>
        </w:tc>
      </w:tr>
      <w:tr w:rsidR="00AA44CD" w14:paraId="04434E9F" w14:textId="77777777" w:rsidTr="001730EF">
        <w:tc>
          <w:tcPr>
            <w:tcW w:w="2610" w:type="dxa"/>
            <w:tcBorders>
              <w:top w:val="single" w:sz="4" w:space="0" w:color="auto"/>
            </w:tcBorders>
            <w:vAlign w:val="center"/>
          </w:tcPr>
          <w:p w14:paraId="1CD790E0" w14:textId="77777777" w:rsidR="00AA44CD" w:rsidRPr="00231971" w:rsidRDefault="00AA44CD" w:rsidP="001730EF">
            <w:pPr>
              <w:pStyle w:val="ProductList-Body"/>
              <w:spacing w:after="120"/>
              <w:rPr>
                <w:sz w:val="16"/>
                <w:szCs w:val="16"/>
              </w:rPr>
            </w:pPr>
            <w:r>
              <w:rPr>
                <w:sz w:val="16"/>
                <w:szCs w:val="16"/>
              </w:rPr>
              <w:t>Gestion des incidents de sécurité informatique</w:t>
            </w:r>
          </w:p>
        </w:tc>
        <w:tc>
          <w:tcPr>
            <w:tcW w:w="8190" w:type="dxa"/>
            <w:tcBorders>
              <w:top w:val="single" w:sz="4" w:space="0" w:color="auto"/>
            </w:tcBorders>
          </w:tcPr>
          <w:p w14:paraId="14DDA50A" w14:textId="77777777" w:rsidR="00AA44CD" w:rsidRPr="003E4AC6" w:rsidRDefault="00AA44CD" w:rsidP="001730EF">
            <w:pPr>
              <w:pStyle w:val="ProductList-Body"/>
              <w:keepNext/>
              <w:spacing w:after="120"/>
            </w:pPr>
            <w:r>
              <w:rPr>
                <w:b/>
                <w:sz w:val="16"/>
                <w:szCs w:val="16"/>
              </w:rPr>
              <w:t>Procédure de Gestion des Incidents</w:t>
            </w:r>
          </w:p>
          <w:p w14:paraId="161124F0" w14:textId="77777777" w:rsidR="00AA44CD" w:rsidRPr="003E4AC6" w:rsidRDefault="00AA44CD" w:rsidP="001730EF">
            <w:pPr>
              <w:pStyle w:val="ProductList-Body"/>
              <w:spacing w:after="120"/>
              <w:ind w:left="162" w:hanging="162"/>
            </w:pPr>
            <w:r>
              <w:rPr>
                <w:sz w:val="16"/>
                <w:szCs w:val="16"/>
              </w:rPr>
              <w:t>-</w:t>
            </w:r>
            <w:r>
              <w:rPr>
                <w:sz w:val="16"/>
                <w:szCs w:val="16"/>
              </w:rPr>
              <w:tab/>
              <w:t xml:space="preserve">Microsoft conserve un registre des failles de sécurité décrivant les failles, la période concernée, les conséquences des failles, l’identité de l’auteur du signalement et celle du destinataire du signalement, ainsi que la </w:t>
            </w:r>
            <w:r>
              <w:rPr>
                <w:color w:val="000000" w:themeColor="text1"/>
                <w:sz w:val="16"/>
              </w:rPr>
              <w:t>procédure de récupération de données</w:t>
            </w:r>
            <w:r>
              <w:t xml:space="preserve"> appliquée.</w:t>
            </w:r>
          </w:p>
          <w:p w14:paraId="2AC2B66C" w14:textId="77777777" w:rsidR="00AA44CD" w:rsidRPr="003E4AC6" w:rsidRDefault="00AA44CD" w:rsidP="001730EF">
            <w:pPr>
              <w:pStyle w:val="ProductList-Body"/>
              <w:spacing w:after="120"/>
              <w:ind w:left="162" w:hanging="162"/>
            </w:pPr>
            <w:r>
              <w:rPr>
                <w:color w:val="000000" w:themeColor="text1"/>
                <w:sz w:val="16"/>
                <w:szCs w:val="16"/>
              </w:rPr>
              <w:t>-</w:t>
            </w:r>
            <w:r>
              <w:rPr>
                <w:color w:val="000000" w:themeColor="text1"/>
                <w:sz w:val="16"/>
                <w:szCs w:val="16"/>
              </w:rPr>
              <w:tab/>
              <w:t>Pour chaque faille de sécurité qui est un Incident de Sécurité, une notification sera envoyée par Microsoft (comme indiqué dans la clause « Notification des Incidents de Sécurité » ci-dessus) dans les meilleurs délais et, dans tous les cas, dans les soixante-douze (72) heures</w:t>
            </w:r>
            <w:r>
              <w:rPr>
                <w:iCs/>
                <w:color w:val="000000" w:themeColor="text1"/>
                <w:sz w:val="16"/>
                <w:szCs w:val="16"/>
              </w:rPr>
              <w:t>.</w:t>
            </w:r>
          </w:p>
          <w:p w14:paraId="0ADD1FA9" w14:textId="77777777" w:rsidR="00AA44CD" w:rsidRPr="003E4AC6" w:rsidRDefault="00AA44CD" w:rsidP="001730EF">
            <w:pPr>
              <w:pStyle w:val="ProductList-Body"/>
              <w:spacing w:after="120"/>
              <w:ind w:left="162" w:hanging="162"/>
            </w:pPr>
            <w:r>
              <w:rPr>
                <w:color w:val="000000" w:themeColor="text1"/>
                <w:sz w:val="16"/>
              </w:rPr>
              <w:t>-</w:t>
            </w:r>
            <w:r>
              <w:rPr>
                <w:color w:val="000000" w:themeColor="text1"/>
                <w:sz w:val="16"/>
              </w:rPr>
              <w:tab/>
              <w:t xml:space="preserve">Microsoft tient, </w:t>
            </w:r>
            <w:r>
              <w:rPr>
                <w:color w:val="000000" w:themeColor="text1"/>
                <w:sz w:val="16"/>
                <w:szCs w:val="16"/>
              </w:rPr>
              <w:t xml:space="preserve">ou permet au </w:t>
            </w:r>
            <w:r>
              <w:rPr>
                <w:sz w:val="16"/>
                <w:szCs w:val="16"/>
              </w:rPr>
              <w:t>Client de tenir, un registre des divulgations de Données Client et de Données des Services Professionnels, notamment des données divulguées, des destinataires desdites données et du moment des divulgations.</w:t>
            </w:r>
          </w:p>
          <w:p w14:paraId="60144260" w14:textId="77777777" w:rsidR="00AA44CD" w:rsidRPr="000720BF" w:rsidRDefault="00AA44CD" w:rsidP="001730EF">
            <w:pPr>
              <w:pStyle w:val="ProductList-Body"/>
              <w:spacing w:after="120"/>
              <w:rPr>
                <w:sz w:val="16"/>
                <w:szCs w:val="16"/>
              </w:rPr>
            </w:pPr>
            <w:r>
              <w:rPr>
                <w:b/>
                <w:sz w:val="16"/>
                <w:szCs w:val="16"/>
              </w:rPr>
              <w:t>Surveillance des Services</w:t>
            </w:r>
            <w:r>
              <w:rPr>
                <w:sz w:val="16"/>
                <w:szCs w:val="16"/>
              </w:rPr>
              <w:t>. Les agents de sécurité de Microsoft vérifient les journaux au moins tous les six (6) mois afin de proposer des méthodes de résolution des incidents, au besoin.</w:t>
            </w:r>
          </w:p>
        </w:tc>
      </w:tr>
      <w:tr w:rsidR="00AA44CD" w14:paraId="4303F9CF" w14:textId="77777777" w:rsidTr="001730EF">
        <w:tc>
          <w:tcPr>
            <w:tcW w:w="2610" w:type="dxa"/>
            <w:vAlign w:val="center"/>
          </w:tcPr>
          <w:p w14:paraId="252BD2E6" w14:textId="77777777" w:rsidR="00AA44CD" w:rsidRPr="00231971" w:rsidRDefault="00AA44CD" w:rsidP="001730EF">
            <w:pPr>
              <w:pStyle w:val="ProductList-Body"/>
              <w:spacing w:after="120"/>
              <w:rPr>
                <w:sz w:val="16"/>
                <w:szCs w:val="16"/>
              </w:rPr>
            </w:pPr>
            <w:r>
              <w:rPr>
                <w:sz w:val="16"/>
                <w:szCs w:val="16"/>
              </w:rPr>
              <w:t>Gestion de la continuité des opérations</w:t>
            </w:r>
          </w:p>
        </w:tc>
        <w:tc>
          <w:tcPr>
            <w:tcW w:w="8190" w:type="dxa"/>
          </w:tcPr>
          <w:p w14:paraId="1D4690AE" w14:textId="77777777" w:rsidR="00AA44CD" w:rsidRPr="003E4AC6" w:rsidRDefault="00AA44CD" w:rsidP="001730EF">
            <w:pPr>
              <w:pStyle w:val="ProductList-Body"/>
              <w:spacing w:after="120"/>
              <w:ind w:left="162" w:hanging="162"/>
            </w:pPr>
            <w:r>
              <w:rPr>
                <w:sz w:val="16"/>
                <w:szCs w:val="16"/>
              </w:rPr>
              <w:t>-</w:t>
            </w:r>
            <w:r>
              <w:rPr>
                <w:sz w:val="16"/>
                <w:szCs w:val="16"/>
              </w:rPr>
              <w:tab/>
              <w:t>Microsoft dispose de plans de secours et d’urgence pour les locaux qui contiennent des systèmes informatiques traitant des Données Client et des Données des Services Professionnels.</w:t>
            </w:r>
          </w:p>
          <w:p w14:paraId="372935DC" w14:textId="77777777" w:rsidR="00AA44CD" w:rsidRPr="000720BF" w:rsidRDefault="00AA44CD" w:rsidP="001730EF">
            <w:pPr>
              <w:pStyle w:val="ProductList-Body"/>
              <w:spacing w:after="120"/>
              <w:ind w:left="162" w:hanging="162"/>
              <w:rPr>
                <w:sz w:val="16"/>
                <w:szCs w:val="16"/>
              </w:rPr>
            </w:pPr>
            <w:r>
              <w:rPr>
                <w:sz w:val="16"/>
                <w:szCs w:val="16"/>
              </w:rPr>
              <w:t>-</w:t>
            </w:r>
            <w:r>
              <w:rPr>
                <w:sz w:val="16"/>
                <w:szCs w:val="16"/>
              </w:rPr>
              <w:tab/>
              <w:t>Les systèmes de stockage redondants et les procédures de récupération de données de Microsoft sont conçus pour restaurer les Données Client et les Données des Services Professionnels dans l’état d’origine ou précédant leur perte ou destruction.</w:t>
            </w:r>
          </w:p>
        </w:tc>
      </w:tr>
    </w:tbl>
    <w:p w14:paraId="169292B0" w14:textId="77777777" w:rsidR="006A13BF" w:rsidRPr="00FC77AC" w:rsidRDefault="006A13BF" w:rsidP="006A13BF">
      <w:pPr>
        <w:pStyle w:val="ProductList-Body"/>
        <w:spacing w:after="120"/>
      </w:pPr>
    </w:p>
    <w:p w14:paraId="10122163" w14:textId="2F70CF2F" w:rsidR="006A13BF" w:rsidRPr="00FC77AC" w:rsidRDefault="00791A1E" w:rsidP="006A13BF">
      <w:pPr>
        <w:pStyle w:val="ProductList-Body"/>
        <w:shd w:val="clear" w:color="auto" w:fill="A6A6A6" w:themeFill="background1" w:themeFillShade="A6"/>
        <w:spacing w:after="120"/>
        <w:jc w:val="right"/>
      </w:pPr>
      <w:hyperlink w:anchor="TableofContents" w:tooltip="Table des matières" w:history="1">
        <w:r w:rsidR="00FC72B7">
          <w:rPr>
            <w:rStyle w:val="Hyperlink"/>
            <w:sz w:val="16"/>
            <w:szCs w:val="16"/>
          </w:rPr>
          <w:t>Table des matières</w:t>
        </w:r>
      </w:hyperlink>
      <w:r w:rsidR="00FC72B7">
        <w:rPr>
          <w:sz w:val="16"/>
          <w:szCs w:val="16"/>
        </w:rPr>
        <w:t xml:space="preserve"> / </w:t>
      </w:r>
      <w:hyperlink w:anchor="GeneralTerms" w:tooltip="Conditions Générales" w:history="1">
        <w:r w:rsidR="00FC72B7">
          <w:rPr>
            <w:rStyle w:val="Hyperlink"/>
            <w:sz w:val="16"/>
            <w:szCs w:val="16"/>
          </w:rPr>
          <w:t>Conditions générales</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546F73">
          <w:footerReference w:type="first" r:id="rId29"/>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546F73">
          <w:footerReference w:type="default" r:id="rId30"/>
          <w:footerReference w:type="first" r:id="rId31"/>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80" w:name="_Toc155368074"/>
      <w:bookmarkStart w:id="181" w:name="_Toc8395062"/>
      <w:bookmarkStart w:id="182" w:name="_Toc6563850"/>
      <w:bookmarkStart w:id="183" w:name="_Toc21617071"/>
      <w:bookmarkStart w:id="184" w:name="_Toc26972866"/>
      <w:r>
        <w:t>Annexe B – Personnes Concernées et Catégories de Données à Caractère Personnel</w:t>
      </w:r>
      <w:bookmarkEnd w:id="180"/>
    </w:p>
    <w:bookmarkEnd w:id="181"/>
    <w:bookmarkEnd w:id="182"/>
    <w:bookmarkEnd w:id="183"/>
    <w:bookmarkEnd w:id="184"/>
    <w:p w14:paraId="4F8010D3" w14:textId="7F124DCF" w:rsidR="00AA349D" w:rsidRPr="00FC77AC" w:rsidRDefault="00AA349D" w:rsidP="00AA349D">
      <w:pPr>
        <w:pStyle w:val="ProductList-Body"/>
      </w:pPr>
    </w:p>
    <w:p w14:paraId="0454CBE0" w14:textId="77777777" w:rsidR="00D2359B" w:rsidRPr="003E4AC6" w:rsidRDefault="00D2359B" w:rsidP="00D2359B">
      <w:pPr>
        <w:pStyle w:val="ProductList-Body"/>
        <w:spacing w:after="120"/>
      </w:pPr>
      <w:r>
        <w:rPr>
          <w:b/>
        </w:rPr>
        <w:t>Personnes concernées</w:t>
      </w:r>
      <w:r>
        <w:t xml:space="preserve"> : Les personnes concernées sont les utilisateurs finaux et les représentants du Client, parmi lesquels les employés, prestataires de services, collaborateurs et clients du Client. Les personnes concernées peuvent également englober des individus tentant de communiquer ou de transférer des informations personnelles aux utilisateurs des services fournis par Microsoft. </w:t>
      </w:r>
      <w:r>
        <w:rPr>
          <w:rFonts w:cstheme="minorHAnsi"/>
          <w:szCs w:val="18"/>
        </w:rPr>
        <w:t>Microsoft reconnaît que, selon l'utilisation par le Client des Produits et Services, celui-ci peut choisir d'inclure des données à caractère personnel provenant de l'un des types de personnes concernées suivants dans les données à caractère personnel :</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Employés, prestataires et travailleurs temporaires (actuels, anciens, futurs) du Client ;</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Individus placés sous la responsabilité des personnes mentionnées ci-dessus ;</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Les collaborateurs ou interlocuteurs du Client (personnes physiques) ou les employés, prestataires ou travailleurs temporaires des collaborateurs ou interlocuteurs de la personne morale (actuels, potentiels, anciens) ;</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Utilisateurs (par ex., les clients, les patients, les visiteurs, etc.) et les autres personnes concernées qui utilisent les services du Client ;</w:t>
      </w:r>
    </w:p>
    <w:p w14:paraId="350460CB" w14:textId="1E95E0D9"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Les partenaires, les parties prenantes ou les personnes qui collaborent activement, communiquent ou interagissent autrement avec les</w:t>
      </w:r>
      <w:r w:rsidR="00DA12CD">
        <w:rPr>
          <w:rFonts w:eastAsia="Times New Roman" w:cstheme="minorHAnsi"/>
          <w:color w:val="212121"/>
          <w:sz w:val="18"/>
          <w:szCs w:val="18"/>
        </w:rPr>
        <w:t> </w:t>
      </w:r>
      <w:r>
        <w:rPr>
          <w:rFonts w:eastAsia="Times New Roman" w:cstheme="minorHAnsi"/>
          <w:color w:val="212121"/>
          <w:sz w:val="18"/>
          <w:szCs w:val="18"/>
        </w:rPr>
        <w:t>employés du Client et/ou utilisent des outils de communication tels que les applications et les sites Web fournis par le Client ;</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Parties prenantes ou personnes qui interagissent passivement avec le Client (par ex. parce qu’ils font l’objet d’une enquête ou d’une recherche, ou qu’ils sont mentionnés dans des documents ou de la correspondance provenant du Client ou lui étant adressée) ;</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 xml:space="preserve">Mineurs ; </w:t>
      </w:r>
      <w:proofErr w:type="gramStart"/>
      <w:r>
        <w:rPr>
          <w:rFonts w:eastAsia="Times New Roman" w:cstheme="minorHAnsi"/>
          <w:color w:val="212121"/>
          <w:sz w:val="18"/>
          <w:szCs w:val="18"/>
        </w:rPr>
        <w:t>ou</w:t>
      </w:r>
      <w:proofErr w:type="gramEnd"/>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Professionnels bénéficiant d’un privilège professionnel (par ex., médecins, avocats, notaires, travailleurs religieux, etc.).</w:t>
      </w:r>
    </w:p>
    <w:p w14:paraId="2014DE8F" w14:textId="7456DD92" w:rsidR="00AA349D" w:rsidRPr="00FC77AC" w:rsidRDefault="00AA349D" w:rsidP="00AA349D">
      <w:pPr>
        <w:pStyle w:val="ProductList-Body"/>
        <w:spacing w:after="120"/>
      </w:pPr>
      <w:r>
        <w:rPr>
          <w:b/>
        </w:rPr>
        <w:t>Catégories de données</w:t>
      </w:r>
      <w:r>
        <w:t> </w:t>
      </w:r>
      <w:r w:rsidRPr="00C63777">
        <w:rPr>
          <w:b/>
          <w:bCs/>
        </w:rPr>
        <w:t>:</w:t>
      </w:r>
      <w:r>
        <w:t xml:space="preserve"> Les données à caractère personnel qui sont incluses dans des courriers électroniques, documents et autres données sous forme électronique, dans le contexte de la fourniture des Produits et Services.</w:t>
      </w:r>
      <w:r>
        <w:rPr>
          <w:rFonts w:eastAsia="Times New Roman" w:cstheme="minorHAnsi"/>
          <w:color w:val="212121"/>
          <w:szCs w:val="18"/>
        </w:rPr>
        <w:t xml:space="preserve"> Microsoft reconnaît que, selon l'utilisation par le Client des Produits et Services, celui-ci peut choisir d'inclure dans les Données à Caractère Personnel les données de l'une des catégories suivantes :</w:t>
      </w:r>
    </w:p>
    <w:p w14:paraId="5BAAC82C" w14:textId="2232CEA5"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Données à caractère personnel de base (par exemple, lieu de naissance, nom de la rue et numéro de maison (adresse), code postal, ville de résidence, pays de résidence, numéro de téléphone portable, prénom, nom, initiales, adresse électronique, sexe, date de naissance), y</w:t>
      </w:r>
      <w:r w:rsidR="00A34578">
        <w:rPr>
          <w:rFonts w:eastAsia="Times New Roman" w:cstheme="minorHAnsi"/>
          <w:color w:val="212121"/>
          <w:sz w:val="18"/>
          <w:szCs w:val="18"/>
        </w:rPr>
        <w:t> </w:t>
      </w:r>
      <w:r>
        <w:rPr>
          <w:rFonts w:eastAsia="Times New Roman" w:cstheme="minorHAnsi"/>
          <w:color w:val="212121"/>
          <w:sz w:val="18"/>
          <w:szCs w:val="18"/>
        </w:rPr>
        <w:t>compris les données à caractère personnel de base concernant les membres de la famille et les enfants ;</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Données d'authentification (par exemple nom d'utilisateur, mot de passe ou code PIN, question de sécurité, pistes de vérification) ;</w:t>
      </w:r>
    </w:p>
    <w:p w14:paraId="1E39BD5D" w14:textId="182EC551"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Coordonnées (par exemple, adresses, e-mail, numéros de téléphone, identifiants de réseaux sociaux ; coordonnées des personnes à</w:t>
      </w:r>
      <w:r w:rsidR="0095568A">
        <w:rPr>
          <w:rFonts w:eastAsia="Times New Roman" w:cstheme="minorHAnsi"/>
          <w:color w:val="212121"/>
          <w:sz w:val="18"/>
          <w:szCs w:val="18"/>
        </w:rPr>
        <w:t> </w:t>
      </w:r>
      <w:r>
        <w:rPr>
          <w:rFonts w:eastAsia="Times New Roman" w:cstheme="minorHAnsi"/>
          <w:color w:val="212121"/>
          <w:sz w:val="18"/>
          <w:szCs w:val="18"/>
        </w:rPr>
        <w:t>contacter en cas d'urgence) ;</w:t>
      </w:r>
    </w:p>
    <w:p w14:paraId="28226AC2" w14:textId="5EB99AF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Numéros d'identification et signatures uniques (par exemple numéro de sécurité sociale, numéro de compte bancaire, numéro de</w:t>
      </w:r>
      <w:r w:rsidR="0095568A">
        <w:rPr>
          <w:rFonts w:eastAsia="Times New Roman" w:cstheme="minorHAnsi"/>
          <w:color w:val="212121"/>
          <w:sz w:val="18"/>
          <w:szCs w:val="18"/>
        </w:rPr>
        <w:t> </w:t>
      </w:r>
      <w:r>
        <w:rPr>
          <w:rFonts w:eastAsia="Times New Roman" w:cstheme="minorHAnsi"/>
          <w:color w:val="212121"/>
          <w:sz w:val="18"/>
          <w:szCs w:val="18"/>
        </w:rPr>
        <w:t>passeport et de carte d'identité, numéro de permis de conduire et données d'immatriculation du véhicule, adresses IP, immatriculation de l'employé, numéro d'étudiant, numéro de patient, signature, identifiant unique dans les cookies de suivi ou</w:t>
      </w:r>
      <w:r w:rsidR="0095568A">
        <w:rPr>
          <w:rFonts w:eastAsia="Times New Roman" w:cstheme="minorHAnsi"/>
          <w:color w:val="212121"/>
          <w:sz w:val="18"/>
          <w:szCs w:val="18"/>
        </w:rPr>
        <w:t> </w:t>
      </w:r>
      <w:r>
        <w:rPr>
          <w:rFonts w:eastAsia="Times New Roman" w:cstheme="minorHAnsi"/>
          <w:color w:val="212121"/>
          <w:sz w:val="18"/>
          <w:szCs w:val="18"/>
        </w:rPr>
        <w:t>une</w:t>
      </w:r>
      <w:r w:rsidR="0095568A">
        <w:rPr>
          <w:rFonts w:eastAsia="Times New Roman" w:cstheme="minorHAnsi"/>
          <w:color w:val="212121"/>
          <w:sz w:val="18"/>
          <w:szCs w:val="18"/>
        </w:rPr>
        <w:t> </w:t>
      </w:r>
      <w:r>
        <w:rPr>
          <w:rFonts w:eastAsia="Times New Roman" w:cstheme="minorHAnsi"/>
          <w:color w:val="212121"/>
          <w:sz w:val="18"/>
          <w:szCs w:val="18"/>
        </w:rPr>
        <w:t>technologie similaire) ;</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Identifiants </w:t>
      </w:r>
      <w:proofErr w:type="spellStart"/>
      <w:r>
        <w:rPr>
          <w:rFonts w:eastAsia="Times New Roman" w:cstheme="minorHAnsi"/>
          <w:color w:val="212121"/>
          <w:sz w:val="18"/>
          <w:szCs w:val="18"/>
        </w:rPr>
        <w:t>pseudonymisés</w:t>
      </w:r>
      <w:proofErr w:type="spellEnd"/>
      <w:r>
        <w:rPr>
          <w:rFonts w:eastAsia="Times New Roman" w:cstheme="minorHAnsi"/>
          <w:color w:val="212121"/>
          <w:sz w:val="18"/>
          <w:szCs w:val="18"/>
        </w:rPr>
        <w:t xml:space="preserve"> ; </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Informations financières et d'assurance (par exemple, numéro d'assurance, nom et numéro de compte bancaire, nom et numéro de carte de crédit, numéro de facture, revenu, type d'assurance, comportement de paiement, solvabilité) ;</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Informations Commerciales (par exemple, historique des achats, offres spéciales, informations sur les abonnements, historique des paiements) ;</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Informations biométriques (par exemple ADN, empreintes digitales et scanners de l'iris) ;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Données de localisation (par exemple, ID de tél., données de réseau de géolocalisation, localisation par appel de début/fin de l'appel. Données de localisation dérivées de l'utilisation des points d'accès wifi) ;</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Photos, vidéo et audio ;</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Activité sur Internet (par exemple, historique de navigation, historique de recherche, lecture, écoute de la télévision, écoute de la radio) ;</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Identification de l'appareil (par exemple numéro IMEI, numéro de carte SIM, adresse MAC) ;</w:t>
      </w:r>
    </w:p>
    <w:p w14:paraId="0AB86F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Profilage (par exemple basé sur un comportement criminel ou antisocial observé ou des profils pseudonymes basés sur les URL visitées, les flux de clics, les journaux de navigation, les adresses IP, les domaines, les applications installées ou les profils basés sur les préférences marketing) ;</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Données sur les ressources humaines et le recrutement (par exemple, déclaration de la situation d'emploi, informations sur le recrutement (comme le curriculum vitae, les antécédents professionnels, les détails sur les études), données sur les emplois et les postes, y compris les heures travaillées, les évaluations et les salaires, les détails sur les permis de travail, la disponibilité, les conditions d'emploi, les détails fiscaux, les détails sur les paiements, les détails sur les assurances et l'emplacement et les organisations) ;</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Données sur l'éducation (par exemple l'historique de l'éducation, l'éducation actuelle, les notes et les résultats, le plus haut degré atteint, les difficultés d'apprentissage) ;</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Informations sur la citoyenneté et la résidence (par exemple citoyenneté, état de naturalisation, état matrimonial, nationalité, statut d'immigration, données de passeport, détails de résidence ou permis de travail) ;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Informations traitées pour l'exécution d'une mission effectuée dans l'intérêt public ou dans l'exercice de l'autorité publique ;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Catégories particulières de données (par exemple, l'origine raciale ou ethnique, les opinions politiques, les croyances religieuses ou philosophiques, l'appartenance syndicale, les données génétiques, les données biométriques permettant d'identifier une personne physique de manière unique, les données relatives à la santé, les données relatives à la vie sexuelle ou à l'orientation sexuelle d'une personne physique, ou les données relatives aux condamnations ou infractions pénales) ; </w:t>
      </w:r>
      <w:proofErr w:type="gramStart"/>
      <w:r>
        <w:rPr>
          <w:rFonts w:eastAsia="Times New Roman" w:cstheme="minorHAnsi"/>
          <w:color w:val="212121"/>
          <w:sz w:val="18"/>
          <w:szCs w:val="18"/>
        </w:rPr>
        <w:t>ou</w:t>
      </w:r>
      <w:proofErr w:type="gramEnd"/>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Toute autre donnée à caractère personnel identifiée à l’article 4 du RGPD.</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85" w:name="_Toc155368075"/>
      <w:r>
        <w:t>Annexe C – Addendum sur les Mesures Complémentaires</w:t>
      </w:r>
      <w:bookmarkEnd w:id="185"/>
    </w:p>
    <w:p w14:paraId="5D06D02C" w14:textId="77777777" w:rsidR="00602CFF" w:rsidRPr="003E4AC6" w:rsidRDefault="00602CFF" w:rsidP="00602CFF">
      <w:pPr>
        <w:pStyle w:val="ProductList-Body"/>
        <w:spacing w:after="120"/>
      </w:pPr>
      <w:r>
        <w:t>Par le présent Addendum sur les Mesures Complémentaires au DPA (</w:t>
      </w:r>
      <w:proofErr w:type="gramStart"/>
      <w:r>
        <w:t>l’ «</w:t>
      </w:r>
      <w:proofErr w:type="gramEnd"/>
      <w:r>
        <w:t xml:space="preserve"> Addendum »), Microsoft fournit des garanties supplémentaires au Client pour le traitement des données à caractère personnel, dans le cadre du RGPD, par Microsoft pour le compte du Client et des recours supplémentaires aux personnes concernées auxquelles ces données à caractère personnel se rapportent. </w:t>
      </w:r>
    </w:p>
    <w:p w14:paraId="696CFE3A" w14:textId="77777777" w:rsidR="00602CFF" w:rsidRPr="003E4AC6" w:rsidRDefault="00602CFF" w:rsidP="00602CFF">
      <w:pPr>
        <w:pStyle w:val="ProductList-Body"/>
        <w:spacing w:after="120"/>
      </w:pPr>
      <w:r>
        <w:t>Le présent Addendum complète le DPA et en fait partie intégrante, mais ne constitue pas une modification du DPA.</w:t>
      </w:r>
    </w:p>
    <w:p w14:paraId="1561D389" w14:textId="77777777" w:rsidR="00602CFF" w:rsidRPr="003E4AC6" w:rsidRDefault="00602CFF" w:rsidP="00602CFF">
      <w:pPr>
        <w:pStyle w:val="ProductList-Body"/>
        <w:numPr>
          <w:ilvl w:val="0"/>
          <w:numId w:val="10"/>
        </w:numPr>
        <w:spacing w:after="120"/>
        <w:ind w:left="0" w:firstLine="0"/>
      </w:pPr>
      <w:r>
        <w:rPr>
          <w:b/>
          <w:bCs/>
          <w:u w:val="single"/>
        </w:rPr>
        <w:t>Contestations des Injonctions</w:t>
      </w:r>
      <w:r>
        <w:t>. Dans le cas où Microsoft recevrait une injonction d'un tiers visant à contraindre Microsoft à divulguer des données à caractère personnel traitées en vertu du présent DPA, Microsoft :</w:t>
      </w:r>
    </w:p>
    <w:p w14:paraId="64FCE7CA" w14:textId="77777777" w:rsidR="00602CFF" w:rsidRPr="003E4AC6" w:rsidRDefault="00602CFF" w:rsidP="00602CFF">
      <w:pPr>
        <w:pStyle w:val="ProductList-Body"/>
        <w:numPr>
          <w:ilvl w:val="0"/>
          <w:numId w:val="16"/>
        </w:numPr>
        <w:spacing w:after="120"/>
      </w:pPr>
      <w:proofErr w:type="gramStart"/>
      <w:r>
        <w:t>fera</w:t>
      </w:r>
      <w:proofErr w:type="gramEnd"/>
      <w:r>
        <w:t xml:space="preserve"> tous les efforts raisonnables pour rediriger le tiers afin qu’il demande les données directement au Client ; </w:t>
      </w:r>
    </w:p>
    <w:p w14:paraId="555512FD" w14:textId="77777777" w:rsidR="00602CFF" w:rsidRPr="003E4AC6" w:rsidRDefault="00602CFF" w:rsidP="00602CFF">
      <w:pPr>
        <w:pStyle w:val="ProductList-Body"/>
        <w:numPr>
          <w:ilvl w:val="0"/>
          <w:numId w:val="16"/>
        </w:numPr>
        <w:spacing w:after="120"/>
      </w:pPr>
      <w:proofErr w:type="gramStart"/>
      <w:r>
        <w:t>en</w:t>
      </w:r>
      <w:proofErr w:type="gramEnd"/>
      <w:r>
        <w:t xml:space="preserve"> informera rapidement le Client, sauf si la loi applicable au tiers demandeur l'interdit, et, s’il est interdit à Microsoft d’en informer le Client, entreprendra toutes démarches juridiques pour obtenir le droit de lever l'interdiction afin de communiquer le plus d'informations possible au Client dans les meilleurs délais ;</w:t>
      </w:r>
    </w:p>
    <w:p w14:paraId="3BC64F40" w14:textId="77777777" w:rsidR="00602CFF" w:rsidRPr="003E4AC6" w:rsidRDefault="00602CFF" w:rsidP="00602CFF">
      <w:pPr>
        <w:pStyle w:val="ProductList-Body"/>
        <w:numPr>
          <w:ilvl w:val="0"/>
          <w:numId w:val="16"/>
        </w:numPr>
        <w:spacing w:after="120"/>
      </w:pPr>
      <w:proofErr w:type="gramStart"/>
      <w:r>
        <w:t>entreprendra</w:t>
      </w:r>
      <w:proofErr w:type="gramEnd"/>
      <w:r>
        <w:t xml:space="preserve"> toutes démarches juridiques pour contester l’injonction de divulgation des données sur le fondement de toute irrégularité juridique en vertu de la réglementation applicable au demandeur ou de tout conflit applicable avec le droit de l'Union européenne ou le droit applicable de l'État Membre. </w:t>
      </w:r>
    </w:p>
    <w:p w14:paraId="41DB0DD6" w14:textId="77777777" w:rsidR="00602CFF" w:rsidRPr="003E4AC6" w:rsidRDefault="00602CFF" w:rsidP="00602CFF">
      <w:pPr>
        <w:pStyle w:val="ProductList-Body"/>
        <w:spacing w:after="120"/>
      </w:pPr>
      <w:r>
        <w:t>Si, après les étapes décrites aux points a. à c. ci-dessus, Microsoft ou l'une de ses sociétés affiliées reste contrainte de divulguer des données à caractère personnel, Microsoft ne divulguera que les données strictement nécessaires pour satisfaire à l'injonction de divulgation.</w:t>
      </w:r>
    </w:p>
    <w:p w14:paraId="0BAE9E71" w14:textId="77777777" w:rsidR="00602CFF" w:rsidRPr="003E4AC6" w:rsidRDefault="00602CFF" w:rsidP="00602CFF">
      <w:pPr>
        <w:pStyle w:val="ProductList-Body"/>
        <w:spacing w:after="120"/>
      </w:pPr>
      <w:r>
        <w:t xml:space="preserve">Aux fins du présent paragraphe, les démarches juridiques susmentionnées n'incluent pas les actions qui entraîneraient une sanction civile ou pénale telle qu'un outrage au tribunal en vertu des lois de la juridiction concernée. </w:t>
      </w:r>
    </w:p>
    <w:p w14:paraId="45010468" w14:textId="77777777" w:rsidR="00602CFF" w:rsidRPr="003E4AC6" w:rsidRDefault="00602CFF" w:rsidP="00602CFF">
      <w:pPr>
        <w:pStyle w:val="ProductList-Body"/>
        <w:numPr>
          <w:ilvl w:val="0"/>
          <w:numId w:val="10"/>
        </w:numPr>
        <w:spacing w:after="120"/>
        <w:ind w:left="0" w:firstLine="0"/>
      </w:pPr>
      <w:r>
        <w:rPr>
          <w:b/>
          <w:bCs/>
          <w:u w:val="single"/>
        </w:rPr>
        <w:t>Indemnisation des Personnes Concernées</w:t>
      </w:r>
      <w:r>
        <w:t xml:space="preserve">. Sous réserve des Articles 3 et 4, Microsoft indemnisera la personne concernée pour tout dommage matériel ou non matériel causé à la personne concernée par la divulgation par Microsoft de données à caractère personnel la concernant qui ont été transférées en réponse à une injonction d'un organisme gouvernemental ou d'un service répressif d'un pays </w:t>
      </w:r>
      <w:proofErr w:type="gramStart"/>
      <w:r>
        <w:t>non membre</w:t>
      </w:r>
      <w:proofErr w:type="gramEnd"/>
      <w:r>
        <w:t xml:space="preserve"> de l'UE/EEE en violation des obligations de Microsoft en vertu du chapitre V du RGPD (une « Divulgation Pertinente »). Nonobstant ce qui précède, Microsoft n'aura aucune obligation d'indemniser la personne concernée en vertu du présent paragraphe 2 dans la mesure où la personne concernée a déjà reçu une indemnisation pour le même dommage, de la part de Microsoft ou de toute autre manière.</w:t>
      </w:r>
    </w:p>
    <w:p w14:paraId="5312DBD4" w14:textId="77777777" w:rsidR="00602CFF" w:rsidRPr="003E4AC6" w:rsidRDefault="00602CFF" w:rsidP="00602CFF">
      <w:pPr>
        <w:pStyle w:val="ProductList-Body"/>
        <w:numPr>
          <w:ilvl w:val="0"/>
          <w:numId w:val="10"/>
        </w:numPr>
        <w:spacing w:after="120"/>
        <w:ind w:left="0" w:firstLine="0"/>
      </w:pPr>
      <w:r>
        <w:rPr>
          <w:b/>
          <w:bCs/>
          <w:u w:val="single"/>
        </w:rPr>
        <w:t>Conditions d'indemnisation</w:t>
      </w:r>
      <w:r>
        <w:t>. L'indemnisation au titre de l'Article 2 est subordonnée à la condition que la personne concernée établisse, à la satisfaction raisonnable de Microsoft, que :</w:t>
      </w:r>
    </w:p>
    <w:p w14:paraId="158829E3" w14:textId="77777777" w:rsidR="00602CFF" w:rsidRPr="003E4AC6" w:rsidRDefault="00602CFF" w:rsidP="00602CFF">
      <w:pPr>
        <w:pStyle w:val="ProductList-Body"/>
        <w:numPr>
          <w:ilvl w:val="0"/>
          <w:numId w:val="17"/>
        </w:numPr>
        <w:spacing w:after="120"/>
      </w:pPr>
      <w:r>
        <w:t xml:space="preserve">Microsoft a procédé à une Divulgation Pertinente ; </w:t>
      </w:r>
    </w:p>
    <w:p w14:paraId="23BBA316" w14:textId="77777777" w:rsidR="00602CFF" w:rsidRPr="003E4AC6" w:rsidRDefault="00602CFF" w:rsidP="00602CFF">
      <w:pPr>
        <w:pStyle w:val="ProductList-Body"/>
        <w:numPr>
          <w:ilvl w:val="0"/>
          <w:numId w:val="17"/>
        </w:numPr>
        <w:spacing w:after="120"/>
      </w:pPr>
      <w:proofErr w:type="gramStart"/>
      <w:r>
        <w:t>la</w:t>
      </w:r>
      <w:proofErr w:type="gramEnd"/>
      <w:r>
        <w:t xml:space="preserve"> Divulgation Pertinente a servi de fondement  à une procédure officielle engagée par l'organisme gouvernemental ou l'organisme chargé de l'application de la loi d'un pays non membre de l'UE/EEE contre la personne concernée ; et</w:t>
      </w:r>
    </w:p>
    <w:p w14:paraId="706C509E" w14:textId="77777777" w:rsidR="00602CFF" w:rsidRPr="003E4AC6" w:rsidRDefault="00602CFF" w:rsidP="00602CFF">
      <w:pPr>
        <w:pStyle w:val="ProductList-Body"/>
        <w:numPr>
          <w:ilvl w:val="0"/>
          <w:numId w:val="17"/>
        </w:numPr>
        <w:spacing w:after="120"/>
      </w:pPr>
      <w:proofErr w:type="gramStart"/>
      <w:r>
        <w:t>la</w:t>
      </w:r>
      <w:proofErr w:type="gramEnd"/>
      <w:r>
        <w:t xml:space="preserve"> Divulgation Pertinente a directement causé un préjudice matériel ou immatériel à la personne concernée.</w:t>
      </w:r>
    </w:p>
    <w:p w14:paraId="065D9E22" w14:textId="77777777" w:rsidR="00602CFF" w:rsidRPr="003E4AC6" w:rsidRDefault="00602CFF" w:rsidP="00602CFF">
      <w:pPr>
        <w:pStyle w:val="ProductList-Body"/>
        <w:spacing w:after="120"/>
      </w:pPr>
      <w:r>
        <w:t>La personne concernée supporte la charge de la preuve en ce qui concerne les conditions a. à c.</w:t>
      </w:r>
    </w:p>
    <w:p w14:paraId="50884502" w14:textId="77777777" w:rsidR="00602CFF" w:rsidRPr="003E4AC6" w:rsidRDefault="00602CFF" w:rsidP="00602CFF">
      <w:pPr>
        <w:pStyle w:val="ProductList-Body"/>
        <w:spacing w:after="120"/>
      </w:pPr>
      <w:r>
        <w:t xml:space="preserve">Nonobstant ce qui précède, Microsoft n'aura aucune obligation d'indemniser la personne concernée au titre de l'Article 2 si Microsoft établit que la Divulgation Pertinente ne constitue pas un manquement à ses obligations au titre du Chapitre V du RGPD. </w:t>
      </w:r>
    </w:p>
    <w:p w14:paraId="16CC4295" w14:textId="77777777" w:rsidR="00602CFF" w:rsidRPr="003E4AC6" w:rsidRDefault="00602CFF" w:rsidP="00602CFF">
      <w:pPr>
        <w:pStyle w:val="ProductList-Body"/>
        <w:numPr>
          <w:ilvl w:val="0"/>
          <w:numId w:val="10"/>
        </w:numPr>
        <w:spacing w:after="120"/>
        <w:ind w:left="0" w:firstLine="0"/>
      </w:pPr>
      <w:r>
        <w:rPr>
          <w:b/>
          <w:bCs/>
          <w:u w:val="single"/>
        </w:rPr>
        <w:t>Etendue des Dommages</w:t>
      </w:r>
      <w:r>
        <w:t>. L'indemnisation en vertu de l'Article 2 est limitée aux dommages matériels et immatériels tels que prévus dans le RGPD et exclut les dommages indirects et tous les autres dommages ne résultant pas de la violation du RGPD par Microsoft.</w:t>
      </w:r>
    </w:p>
    <w:p w14:paraId="35231456" w14:textId="77777777" w:rsidR="00602CFF" w:rsidRPr="003E4AC6" w:rsidRDefault="00602CFF" w:rsidP="00602CFF">
      <w:pPr>
        <w:pStyle w:val="ProductList-Body"/>
        <w:numPr>
          <w:ilvl w:val="0"/>
          <w:numId w:val="10"/>
        </w:numPr>
        <w:spacing w:after="120"/>
        <w:ind w:left="0" w:firstLine="0"/>
      </w:pPr>
      <w:r>
        <w:rPr>
          <w:b/>
          <w:bCs/>
          <w:u w:val="single"/>
        </w:rPr>
        <w:t>Exercice des Droits</w:t>
      </w:r>
      <w:r>
        <w:t>. Les droits accordés aux personnes concernées en vertu du présent Addendum peuvent être exercés par la personne concernée à l'encontre de Microsoft, indépendamment de toute restriction prévue aux Clauses 3 ou 6 des Clauses Contractuelles Types. La personne concernée ne peut introduire une réclamation au titre du présent Addendum que sur une base individuelle, et non dans le cadre d'une action collective, de groupe ou représentative. Les droits accordés aux personnes concernées en vertu du présent Addendum sont propres à la personne concernée et ne peuvent pas être cédés.</w:t>
      </w:r>
    </w:p>
    <w:p w14:paraId="57411504" w14:textId="57F790D1" w:rsidR="004D5D88" w:rsidRPr="00D577C2" w:rsidRDefault="004D5D88" w:rsidP="004D5D88">
      <w:pPr>
        <w:pStyle w:val="ProductList-Body"/>
        <w:numPr>
          <w:ilvl w:val="0"/>
          <w:numId w:val="10"/>
        </w:numPr>
        <w:spacing w:after="120"/>
        <w:ind w:left="0" w:firstLine="0"/>
        <w:rPr>
          <w:spacing w:val="-3"/>
        </w:rPr>
      </w:pPr>
      <w:r w:rsidRPr="00D577C2">
        <w:rPr>
          <w:b/>
          <w:bCs/>
          <w:spacing w:val="-3"/>
          <w:u w:val="single"/>
        </w:rPr>
        <w:t>Avis de Modification</w:t>
      </w:r>
      <w:r w:rsidRPr="00D577C2">
        <w:rPr>
          <w:b/>
          <w:bCs/>
          <w:spacing w:val="-3"/>
        </w:rPr>
        <w:t>.</w:t>
      </w:r>
      <w:r w:rsidRPr="00D577C2">
        <w:rPr>
          <w:spacing w:val="-3"/>
        </w:rPr>
        <w:t xml:space="preserve"> Microsoft accepte et garantit qu'elle n'a aucune raison de croire que la législation qui lui est applicable ou qui est applicable à</w:t>
      </w:r>
      <w:r w:rsidR="00D577C2">
        <w:rPr>
          <w:spacing w:val="-3"/>
        </w:rPr>
        <w:t> </w:t>
      </w:r>
      <w:r w:rsidRPr="00D577C2">
        <w:rPr>
          <w:spacing w:val="-3"/>
        </w:rPr>
        <w:t>ses</w:t>
      </w:r>
      <w:r w:rsidR="00D577C2">
        <w:rPr>
          <w:spacing w:val="-3"/>
        </w:rPr>
        <w:t> </w:t>
      </w:r>
      <w:r w:rsidRPr="00D577C2">
        <w:rPr>
          <w:spacing w:val="-3"/>
        </w:rPr>
        <w:t>sous-traitants ultérieurs, y compris dans tout pays vers lequel des données à caractère personnel sont transférées, soit par elle-même, soit par l'intermédiaire d'un sous-traitant ultérieur, l'empêche de respecter les instructions reçues du Client et ses obligations en vertu du</w:t>
      </w:r>
      <w:r w:rsidR="005064EC" w:rsidRPr="00D577C2">
        <w:rPr>
          <w:spacing w:val="-3"/>
        </w:rPr>
        <w:t> </w:t>
      </w:r>
      <w:r w:rsidRPr="00D577C2">
        <w:rPr>
          <w:spacing w:val="-3"/>
        </w:rPr>
        <w:t>présent Addendum ou</w:t>
      </w:r>
      <w:r w:rsidR="00D577C2">
        <w:rPr>
          <w:spacing w:val="-3"/>
        </w:rPr>
        <w:t> </w:t>
      </w:r>
      <w:r w:rsidRPr="00D577C2">
        <w:rPr>
          <w:spacing w:val="-3"/>
        </w:rPr>
        <w:t>des Clauses Contractuelles Types 2021 et qu'en cas de modification de cette législation susceptible d'avoir un effet défavorable substantiel sur les garanties et les obligations prévues par le présent Addendum ou les Clauses Contractuelles Types, Microsoft notifiera rapidement le Client de cette modification dès que Microsoft en aura connaissance, auquel cas le Client sera en droit de suspendre le</w:t>
      </w:r>
      <w:r w:rsidR="005064EC" w:rsidRPr="00D577C2">
        <w:rPr>
          <w:spacing w:val="-3"/>
        </w:rPr>
        <w:t> </w:t>
      </w:r>
      <w:r w:rsidRPr="00D577C2">
        <w:rPr>
          <w:spacing w:val="-3"/>
        </w:rPr>
        <w:t>transfert de données et/ou de résilier le contrat.</w:t>
      </w:r>
    </w:p>
    <w:p w14:paraId="6EDC203C" w14:textId="77777777" w:rsidR="00590619" w:rsidRDefault="00B143BE">
      <w:pPr>
        <w:sectPr w:rsidR="00590619" w:rsidSect="00546F73">
          <w:footerReference w:type="default" r:id="rId32"/>
          <w:pgSz w:w="12240" w:h="15840"/>
          <w:pgMar w:top="1440" w:right="720" w:bottom="1440" w:left="720" w:header="720" w:footer="720" w:gutter="0"/>
          <w:cols w:space="720"/>
          <w:titlePg/>
          <w:docGrid w:linePitch="360"/>
        </w:sectPr>
      </w:pPr>
      <w:bookmarkStart w:id="186" w:name="_Toc6563856"/>
      <w:bookmarkStart w:id="187" w:name="_Toc21617077"/>
      <w:bookmarkStart w:id="188" w:name="_Toc489605628"/>
      <w:bookmarkStart w:id="189" w:name="_Toc8395070"/>
      <w:bookmarkStart w:id="190" w:name="_Toc26972890"/>
      <w:r>
        <w:br w:type="page"/>
      </w:r>
    </w:p>
    <w:p w14:paraId="0E478D05" w14:textId="172B9641" w:rsidR="00237427" w:rsidRPr="00FC77AC" w:rsidRDefault="00237427" w:rsidP="00237427">
      <w:pPr>
        <w:pStyle w:val="ProductList-SectionHeading"/>
        <w:spacing w:after="120"/>
        <w:outlineLvl w:val="0"/>
      </w:pPr>
      <w:bookmarkStart w:id="191" w:name="_Toc8395071"/>
      <w:bookmarkStart w:id="192" w:name="_Toc489605629"/>
      <w:bookmarkStart w:id="193" w:name="_Toc6563859"/>
      <w:bookmarkStart w:id="194" w:name="_Toc21617080"/>
      <w:bookmarkStart w:id="195" w:name="_Toc26972906"/>
      <w:bookmarkStart w:id="196" w:name="Attachment1"/>
      <w:bookmarkStart w:id="197" w:name="_Toc155368076"/>
      <w:bookmarkEnd w:id="186"/>
      <w:bookmarkEnd w:id="187"/>
      <w:bookmarkEnd w:id="188"/>
      <w:bookmarkEnd w:id="189"/>
      <w:bookmarkEnd w:id="190"/>
      <w:r>
        <w:t>Annexe 1 – Conditions du Règlement général sur la protection des</w:t>
      </w:r>
      <w:r w:rsidR="00304830">
        <w:t> </w:t>
      </w:r>
      <w:r>
        <w:t>données de l’Union européenne</w:t>
      </w:r>
      <w:bookmarkEnd w:id="191"/>
      <w:bookmarkEnd w:id="192"/>
      <w:bookmarkEnd w:id="193"/>
      <w:bookmarkEnd w:id="194"/>
      <w:bookmarkEnd w:id="195"/>
      <w:bookmarkEnd w:id="196"/>
      <w:bookmarkEnd w:id="197"/>
    </w:p>
    <w:p w14:paraId="7710EA94" w14:textId="77777777" w:rsidR="00A535EA" w:rsidRPr="003E4AC6" w:rsidRDefault="00A535EA" w:rsidP="00A535EA">
      <w:pPr>
        <w:pStyle w:val="ProductList-Body"/>
        <w:spacing w:after="120"/>
      </w:pPr>
      <w:r>
        <w:t>Microsoft s’engage envers l’ensemble de ses clients à appliquer les Conditions du RGPD à compter du 25 mai 2018. Ces engagements lient Microsoft à l'égard du Client quelle que soit (1) la version des Conditions relatives aux Produits et du DPA applicable à tout abonnement ou licence de Produit donné ou (2) indépendamment de tout autre contrat faisant référence aux Conditions relatives aux Produits.</w:t>
      </w:r>
    </w:p>
    <w:p w14:paraId="5F042E05" w14:textId="77777777" w:rsidR="00A535EA" w:rsidRPr="003E4AC6" w:rsidRDefault="00A535EA" w:rsidP="00A535EA">
      <w:pPr>
        <w:pStyle w:val="ProductList-Body"/>
        <w:spacing w:after="120"/>
      </w:pPr>
      <w:bookmarkStart w:id="198" w:name="_Hlk24455530"/>
      <w:r>
        <w:t>Pour les besoins des présentes Conditions du RGPD, le Client et Microsoft conviennent que le Client est le responsable du traitement de ses Données à Caractère Personnel et que Microsoft est sous-traitant, excepté lorsque le Client est lui-même sous-traitant, auquel cas Microsoft est un Sous-traitant Ultérieur. Les présentes Conditions du RGPD s’appliquent au traitement des Données à Caractère Personnel relevant du champ d’application du RGPD par Microsoft pour le compte du Client. Les présentes Conditions du RGPD ne limitent aucunement les engagements de protection des données pris par Microsoft envers le Client en vertu des Conditions relatives aux Produits ou de tout autre accord conclu entre Microsoft et le Client. Les présentes Conditions du RGPD ne s’appliquent pas lorsque Microsoft est responsable du traitement des Données à Caractère Personnel.</w:t>
      </w:r>
      <w:bookmarkEnd w:id="198"/>
    </w:p>
    <w:p w14:paraId="761AEAED" w14:textId="77777777" w:rsidR="00C47629" w:rsidRPr="00237427" w:rsidRDefault="00C47629" w:rsidP="00C47629">
      <w:pPr>
        <w:pStyle w:val="ProductList-Body"/>
        <w:spacing w:after="120"/>
        <w:outlineLvl w:val="1"/>
        <w:rPr>
          <w:b/>
          <w:color w:val="00188F"/>
        </w:rPr>
      </w:pPr>
      <w:bookmarkStart w:id="199" w:name="_Toc26972907"/>
      <w:r>
        <w:rPr>
          <w:b/>
          <w:color w:val="00188F"/>
        </w:rPr>
        <w:t>Obligations pertinentes du RGPD : Articles 5, 28, 32 et 33</w:t>
      </w:r>
    </w:p>
    <w:p w14:paraId="01B38C4C" w14:textId="36B31DD6" w:rsidR="00C47629" w:rsidRPr="00BD53D0" w:rsidRDefault="00C47629" w:rsidP="00C47629">
      <w:pPr>
        <w:pStyle w:val="ProductList-Body"/>
        <w:spacing w:after="120"/>
        <w:ind w:left="158"/>
        <w:rPr>
          <w:b/>
        </w:rPr>
      </w:pPr>
      <w:r>
        <w:rPr>
          <w:b/>
        </w:rPr>
        <w:t xml:space="preserve">1. </w:t>
      </w:r>
      <w:r>
        <w:rPr>
          <w:bCs/>
        </w:rPr>
        <w:t xml:space="preserve">Microsoft </w:t>
      </w:r>
      <w:r w:rsidR="00900365">
        <w:rPr>
          <w:bCs/>
        </w:rPr>
        <w:t>assiste le</w:t>
      </w:r>
      <w:r w:rsidR="009D5FA0">
        <w:rPr>
          <w:bCs/>
        </w:rPr>
        <w:t xml:space="preserve"> Client </w:t>
      </w:r>
      <w:r w:rsidR="000840E2">
        <w:rPr>
          <w:bCs/>
        </w:rPr>
        <w:t>aux fins de lui permettre</w:t>
      </w:r>
      <w:r w:rsidR="009B47D4">
        <w:rPr>
          <w:bCs/>
        </w:rPr>
        <w:t xml:space="preserve"> </w:t>
      </w:r>
      <w:r w:rsidR="000840E2">
        <w:rPr>
          <w:bCs/>
        </w:rPr>
        <w:t xml:space="preserve">de </w:t>
      </w:r>
      <w:r w:rsidR="009B47D4">
        <w:rPr>
          <w:bCs/>
        </w:rPr>
        <w:t>respect</w:t>
      </w:r>
      <w:r w:rsidR="000840E2">
        <w:rPr>
          <w:bCs/>
        </w:rPr>
        <w:t>er</w:t>
      </w:r>
      <w:r w:rsidR="009B47D4">
        <w:rPr>
          <w:bCs/>
        </w:rPr>
        <w:t xml:space="preserve"> </w:t>
      </w:r>
      <w:r w:rsidR="009D5FA0">
        <w:rPr>
          <w:bCs/>
        </w:rPr>
        <w:t xml:space="preserve">ses obligations </w:t>
      </w:r>
      <w:r w:rsidR="00EA5851">
        <w:rPr>
          <w:bCs/>
        </w:rPr>
        <w:t>au titre du principe de responsabilité</w:t>
      </w:r>
      <w:r w:rsidR="0028027F">
        <w:rPr>
          <w:bCs/>
        </w:rPr>
        <w:t xml:space="preserve"> au moyen du</w:t>
      </w:r>
      <w:r>
        <w:rPr>
          <w:bCs/>
        </w:rPr>
        <w:t xml:space="preserve"> présent DPA et </w:t>
      </w:r>
      <w:r w:rsidR="0028027F">
        <w:rPr>
          <w:bCs/>
        </w:rPr>
        <w:t xml:space="preserve">de </w:t>
      </w:r>
      <w:r>
        <w:rPr>
          <w:bCs/>
        </w:rPr>
        <w:t xml:space="preserve">la documentation produit fournie au Client, et </w:t>
      </w:r>
      <w:r w:rsidR="000840E2">
        <w:rPr>
          <w:bCs/>
        </w:rPr>
        <w:t xml:space="preserve">Microsoft </w:t>
      </w:r>
      <w:r>
        <w:rPr>
          <w:bCs/>
        </w:rPr>
        <w:t xml:space="preserve">continuera de le faire pendant la durée de l’abonnement du Client ou </w:t>
      </w:r>
      <w:r w:rsidR="00BB36D5">
        <w:rPr>
          <w:bCs/>
        </w:rPr>
        <w:t xml:space="preserve">la durée </w:t>
      </w:r>
      <w:r w:rsidR="004350B5">
        <w:rPr>
          <w:bCs/>
        </w:rPr>
        <w:t>du contrat de prestations</w:t>
      </w:r>
      <w:r>
        <w:rPr>
          <w:bCs/>
        </w:rPr>
        <w:t xml:space="preserve"> de Services </w:t>
      </w:r>
      <w:r w:rsidR="004350B5">
        <w:rPr>
          <w:bCs/>
        </w:rPr>
        <w:t>P</w:t>
      </w:r>
      <w:r>
        <w:rPr>
          <w:bCs/>
        </w:rPr>
        <w:t>rofessionnels applicable conformément à la sous-section 3(h) ci-dessous. (Article 5(2))</w:t>
      </w:r>
    </w:p>
    <w:bookmarkEnd w:id="199"/>
    <w:p w14:paraId="766C6D4E" w14:textId="6C0FB062" w:rsidR="00A535EA" w:rsidRPr="00097CE0" w:rsidRDefault="00C47629" w:rsidP="00A535EA">
      <w:pPr>
        <w:pStyle w:val="ProductList-Body"/>
        <w:spacing w:after="120"/>
        <w:ind w:left="158"/>
      </w:pPr>
      <w:r>
        <w:rPr>
          <w:b/>
          <w:color w:val="00188F"/>
        </w:rPr>
        <w:t>2</w:t>
      </w:r>
      <w:r w:rsidR="00A535EA">
        <w:rPr>
          <w:b/>
        </w:rPr>
        <w:t xml:space="preserve">. </w:t>
      </w:r>
      <w:r w:rsidR="00A535EA">
        <w:t>Microsoft ne saurait engager un autre sous-traitant sans l’autorisation écrite préalable spécifique ou générale du Client. En cas d’autorisation écrite générale, Microsoft devra informer le Client de tout changement prévu concernant l’ajout ou le remplacement d’autres sous-traitants, donnant ainsi au Client la possibilité d’émettre des objections à l’encontre de ces changements. (Article 28(2))</w:t>
      </w:r>
    </w:p>
    <w:p w14:paraId="38AA3010" w14:textId="30EE90F8" w:rsidR="00A535EA" w:rsidRPr="003E4AC6" w:rsidRDefault="00C47629" w:rsidP="00A535EA">
      <w:pPr>
        <w:pStyle w:val="ProductList-Body"/>
        <w:spacing w:after="120"/>
        <w:ind w:left="158"/>
      </w:pPr>
      <w:r>
        <w:rPr>
          <w:b/>
        </w:rPr>
        <w:t>3</w:t>
      </w:r>
      <w:r w:rsidR="00A535EA">
        <w:rPr>
          <w:b/>
        </w:rPr>
        <w:t>.</w:t>
      </w:r>
      <w:r w:rsidR="00A535EA">
        <w:t xml:space="preserve"> Le traitement des données par Microsoft sera régi par les présentes Conditions du RGPD en vertu du droit de l’Union européenne (ci-après « l’Union ») ou de l’État-membre, opposables à Microsoft. L’objet et la durée, ainsi que la nature et la finalité du traitement, le type de Données à Caractère Personnel, les catégories de personnes concernées, ainsi que les obligations et droits du Client sont spécifiés dans le contrat de licence du Client, y compris les présentes Conditions du RGPD. Ce contrat de licence prévoit notamment que Microsoft : </w:t>
      </w:r>
    </w:p>
    <w:p w14:paraId="7402B0D9" w14:textId="77777777" w:rsidR="00A535EA" w:rsidRPr="003E4AC6" w:rsidRDefault="00A535EA" w:rsidP="00A535EA">
      <w:pPr>
        <w:pStyle w:val="ProductList-Body"/>
        <w:spacing w:after="120"/>
        <w:ind w:left="1440" w:hanging="720"/>
      </w:pPr>
      <w:r>
        <w:rPr>
          <w:b/>
        </w:rPr>
        <w:t>(a)</w:t>
      </w:r>
      <w:r>
        <w:tab/>
        <w:t xml:space="preserve">traitera les Données à Caractère Personnel conformément aux instructions documentées du Client, y compris en ce qui concerne le transfert de Données à Caractère Personnel vers un pays tiers ou à une organisation internationale, à moins que Microsoft ne soit tenue d’y procéder en vertu du droit de l’Union ou du droit de l’État-membre auquel Microsoft est soumise, auquel cas Microsoft devra informer le Client de cette obligation juridique avant le traitement, sauf si le droit concerné interdit une telle information pour des motifs importants d’intérêt public ; </w:t>
      </w:r>
    </w:p>
    <w:p w14:paraId="26476946" w14:textId="77777777" w:rsidR="00A535EA" w:rsidRPr="003E4AC6" w:rsidRDefault="00A535EA" w:rsidP="00A535EA">
      <w:pPr>
        <w:pStyle w:val="ProductList-Body"/>
        <w:spacing w:after="120"/>
        <w:ind w:left="1440" w:hanging="720"/>
      </w:pPr>
      <w:r>
        <w:rPr>
          <w:b/>
        </w:rPr>
        <w:t>(b)</w:t>
      </w:r>
      <w:r>
        <w:tab/>
        <w:t xml:space="preserve">veillera à ce que les personnes autorisées à traiter les Données à Caractère Personnel s'engagent à respecter leur confidentialité ou soient soumises à une obligation légale appropriée de confidentialité ; </w:t>
      </w:r>
    </w:p>
    <w:p w14:paraId="1C9E6066" w14:textId="77777777" w:rsidR="00A535EA" w:rsidRPr="003E4AC6" w:rsidRDefault="00A535EA" w:rsidP="00A535EA">
      <w:pPr>
        <w:pStyle w:val="ProductList-Body"/>
        <w:spacing w:after="120"/>
        <w:ind w:left="720"/>
      </w:pPr>
      <w:r>
        <w:rPr>
          <w:b/>
        </w:rPr>
        <w:t>(c)</w:t>
      </w:r>
      <w:r>
        <w:tab/>
        <w:t xml:space="preserve">prendra toutes les mesures requises en vertu de l’Article 32 du RGPD ; </w:t>
      </w:r>
    </w:p>
    <w:p w14:paraId="02E4E4DA" w14:textId="77777777" w:rsidR="00A535EA" w:rsidRPr="003E4AC6" w:rsidRDefault="00A535EA" w:rsidP="00A535EA">
      <w:pPr>
        <w:pStyle w:val="ProductList-Body"/>
        <w:spacing w:after="120"/>
        <w:ind w:left="720"/>
      </w:pPr>
      <w:r>
        <w:rPr>
          <w:b/>
        </w:rPr>
        <w:t>(d)</w:t>
      </w:r>
      <w:r>
        <w:tab/>
        <w:t xml:space="preserve">respectera les conditions visées dans les paragraphes 1 et 3 pour recruter un autre sous-traitant ; </w:t>
      </w:r>
    </w:p>
    <w:p w14:paraId="222C30BA" w14:textId="77777777" w:rsidR="00A535EA" w:rsidRPr="003E4AC6" w:rsidRDefault="00A535EA" w:rsidP="00A535EA">
      <w:pPr>
        <w:pStyle w:val="ProductList-Body"/>
        <w:spacing w:after="120"/>
        <w:ind w:left="1440" w:hanging="720"/>
      </w:pPr>
      <w:r>
        <w:rPr>
          <w:b/>
        </w:rPr>
        <w:t>(e)</w:t>
      </w:r>
      <w:r>
        <w:tab/>
        <w:t xml:space="preserve">en tenant compte de la nature du traitement, aidera le Client par des mesures techniques et organisationnelles appropriées dans toute la mesure du possible, à s’acquitter de son obligation de donner suite aux demandes dont les personnes concernées le saisissent en vue d’exercer leurs droits prévus au Chapitre III du RGPD ; </w:t>
      </w:r>
    </w:p>
    <w:p w14:paraId="14560586" w14:textId="77777777" w:rsidR="00A535EA" w:rsidRPr="003E4AC6" w:rsidRDefault="00A535EA" w:rsidP="00A535EA">
      <w:pPr>
        <w:pStyle w:val="ProductList-Body"/>
        <w:spacing w:after="120"/>
        <w:ind w:left="1440" w:hanging="720"/>
      </w:pPr>
      <w:r>
        <w:rPr>
          <w:b/>
        </w:rPr>
        <w:t>(f)</w:t>
      </w:r>
      <w:r>
        <w:tab/>
        <w:t>aidera le Client à garantir le respect des obligations prévues aux Articles 32 à 36 du RGPD, compte-tenu de la nature du traitement et des informations à la disposition de Microsoft ;</w:t>
      </w:r>
    </w:p>
    <w:p w14:paraId="431EA7C4" w14:textId="77777777" w:rsidR="00A535EA" w:rsidRPr="003E4AC6" w:rsidRDefault="00A535EA" w:rsidP="00A535EA">
      <w:pPr>
        <w:pStyle w:val="ProductList-Body"/>
        <w:spacing w:after="120"/>
        <w:ind w:left="1440" w:hanging="720"/>
      </w:pPr>
      <w:r>
        <w:rPr>
          <w:b/>
        </w:rPr>
        <w:t>(g)</w:t>
      </w:r>
      <w:r>
        <w:tab/>
        <w:t xml:space="preserve">selon le choix du Client, supprimera toutes les Données à Caractère Personnel ou les restituera au Client à la fin de la fourniture des services relatifs au traitement et détruira les copies existantes, à moins que le droit de l’Union ou le droit de l’État-membre n'exige la conservation des Données à Caractère Personnel ; </w:t>
      </w:r>
    </w:p>
    <w:p w14:paraId="0A16EBFD" w14:textId="77777777" w:rsidR="00A535EA" w:rsidRPr="003E4AC6" w:rsidRDefault="00A535EA" w:rsidP="00A535EA">
      <w:pPr>
        <w:pStyle w:val="ProductList-Body"/>
        <w:spacing w:after="120"/>
        <w:ind w:left="1440" w:hanging="720"/>
      </w:pPr>
      <w:r>
        <w:rPr>
          <w:b/>
        </w:rPr>
        <w:t>(h)</w:t>
      </w:r>
      <w:r>
        <w:tab/>
        <w:t xml:space="preserve">mettra à la disposition du Client toutes les informations nécessaires pour démontrer le respect des obligations prévues à l’Article 28 du RGPD et pour permettre la réalisation d’audits, y compris des inspections, par le Client ou un autre auditeur mandaté par le Client, et contribuer à ces audits. </w:t>
      </w:r>
    </w:p>
    <w:p w14:paraId="2C67FDF6" w14:textId="77777777" w:rsidR="00A535EA" w:rsidRPr="003E4AC6" w:rsidRDefault="00A535EA" w:rsidP="00A535EA">
      <w:pPr>
        <w:pStyle w:val="ProductList-Body"/>
        <w:spacing w:after="120"/>
        <w:ind w:left="158"/>
      </w:pPr>
      <w:r>
        <w:t>Microsoft devra immédiatement informer le Client si Microsoft estime qu’une instruction constitue une violation du RGPD ou d’autres dispositions du droit de l’Union ou du droit d’un État-membre relatives à la protection des données. (Article 28(3))</w:t>
      </w:r>
    </w:p>
    <w:p w14:paraId="2C8690EC" w14:textId="4B3C4D30" w:rsidR="00A535EA" w:rsidRPr="003E4AC6" w:rsidRDefault="00C47629" w:rsidP="00A535EA">
      <w:pPr>
        <w:pStyle w:val="ProductList-Body"/>
        <w:spacing w:after="120"/>
        <w:ind w:left="158"/>
      </w:pPr>
      <w:r>
        <w:rPr>
          <w:b/>
        </w:rPr>
        <w:t>4</w:t>
      </w:r>
      <w:r w:rsidR="00A535EA">
        <w:rPr>
          <w:b/>
        </w:rPr>
        <w:t>.</w:t>
      </w:r>
      <w:r w:rsidR="00A535EA">
        <w:t xml:space="preserve"> Lorsque Microsoft recrute un autre sous-traitant pour mener des activités de traitement spécifiques pour le compte du Client, les mêmes obligations en matière de protection des données que celles fixées dans les présentes Conditions du RGPD sont imposées à cet autre sous-traitant, par contrat ou au moyen d’un autre acte juridique en vertu du droit de l’Union ou du droit d’un État-membre, en particulier pour ce qui est de présenter des garanties suffisantes quant à la mise en œuvre de mesures techniques et organisationnelles appropriées de manière à ce que le traitement réponde aux exigences du RGPD. Lorsque cet autre sous-traitant manque à ses obligations en matière de protection des données, Microsoft demeurera pleinement responsable envers le Client de l’exécution par l’autre sous-traitant de ses obligations. (Article 28(4))</w:t>
      </w:r>
    </w:p>
    <w:p w14:paraId="41727D4F" w14:textId="636A1522" w:rsidR="00A535EA" w:rsidRPr="003E4AC6" w:rsidRDefault="00C47629" w:rsidP="00A535EA">
      <w:pPr>
        <w:pStyle w:val="ProductList-Body"/>
        <w:spacing w:after="120"/>
        <w:ind w:left="158"/>
      </w:pPr>
      <w:r>
        <w:rPr>
          <w:b/>
        </w:rPr>
        <w:t>5</w:t>
      </w:r>
      <w:r w:rsidR="00A535EA">
        <w:rPr>
          <w:b/>
        </w:rPr>
        <w:t>.</w:t>
      </w:r>
      <w:r w:rsidR="00A535EA">
        <w:t xml:space="preserve"> Compte-tenu de l’état des connaissances, des coûts de mise en œuvre et de la nature, de la portée, du contexte et des finalités du traitement ainsi que des risques pour les droits et libertés des personnes physiques, dont le degré de probabilité et de gravité varie, le Client et Microsoft devront mettre en œuvre des mesures techniques et organisationnelles appropriées afin de garantir un niveau de sécurité adapté au risque, y compris, entre autres, selon les besoins : </w:t>
      </w:r>
    </w:p>
    <w:p w14:paraId="603E15CA" w14:textId="77777777" w:rsidR="00A535EA" w:rsidRPr="003E4AC6" w:rsidRDefault="00A535EA" w:rsidP="00A535EA">
      <w:pPr>
        <w:pStyle w:val="ProductList-Body"/>
        <w:spacing w:after="120"/>
        <w:ind w:left="720"/>
      </w:pPr>
      <w:r>
        <w:rPr>
          <w:rFonts w:cstheme="minorHAnsi"/>
          <w:b/>
          <w:szCs w:val="18"/>
        </w:rPr>
        <w:t>(a)</w:t>
      </w:r>
      <w:r>
        <w:rPr>
          <w:rFonts w:cstheme="minorHAnsi"/>
          <w:szCs w:val="18"/>
        </w:rPr>
        <w:tab/>
        <w:t xml:space="preserve">la </w:t>
      </w:r>
      <w:proofErr w:type="spellStart"/>
      <w:r>
        <w:rPr>
          <w:rFonts w:cstheme="minorHAnsi"/>
          <w:szCs w:val="18"/>
        </w:rPr>
        <w:t>pseudonymisation</w:t>
      </w:r>
      <w:proofErr w:type="spellEnd"/>
      <w:r>
        <w:rPr>
          <w:rFonts w:cstheme="minorHAnsi"/>
          <w:szCs w:val="18"/>
        </w:rPr>
        <w:t xml:space="preserve"> et le chiffrement des Données à Caractère Personnel ; </w:t>
      </w:r>
    </w:p>
    <w:p w14:paraId="48D6DB45" w14:textId="77777777" w:rsidR="00A535EA" w:rsidRPr="003E4AC6" w:rsidRDefault="00A535EA" w:rsidP="00A535EA">
      <w:pPr>
        <w:pStyle w:val="ProductList-Body"/>
        <w:spacing w:after="120"/>
        <w:ind w:left="1442" w:hanging="722"/>
      </w:pPr>
      <w:r>
        <w:rPr>
          <w:rFonts w:cstheme="minorHAnsi"/>
          <w:b/>
          <w:szCs w:val="18"/>
        </w:rPr>
        <w:t>(b)</w:t>
      </w:r>
      <w:r>
        <w:rPr>
          <w:rFonts w:cstheme="minorHAnsi"/>
          <w:szCs w:val="18"/>
        </w:rPr>
        <w:tab/>
        <w:t xml:space="preserve">des moyens permettant de garantir la confidentialité, l’intégrité, la disponibilité et la résilience constantes des systèmes et des services de traitement ; </w:t>
      </w:r>
    </w:p>
    <w:p w14:paraId="75A6CDB0" w14:textId="77777777" w:rsidR="00A535EA" w:rsidRPr="003E4AC6" w:rsidRDefault="00A535EA" w:rsidP="00A535EA">
      <w:pPr>
        <w:pStyle w:val="ProductList-Body"/>
        <w:spacing w:after="120"/>
        <w:ind w:left="1440" w:hanging="720"/>
      </w:pPr>
      <w:r>
        <w:rPr>
          <w:rFonts w:cstheme="minorHAnsi"/>
          <w:b/>
          <w:szCs w:val="18"/>
        </w:rPr>
        <w:t>(c)</w:t>
      </w:r>
      <w:r>
        <w:rPr>
          <w:rFonts w:cstheme="minorHAnsi"/>
          <w:szCs w:val="18"/>
        </w:rPr>
        <w:tab/>
        <w:t>des moyens permettant de rétablir la disponibilité et l’accès aux Données à Caractère Personnel dans des délais appropriés en cas d’incident physique ou technique ; et</w:t>
      </w:r>
    </w:p>
    <w:p w14:paraId="1B2DE129" w14:textId="77777777" w:rsidR="00A535EA" w:rsidRPr="003E4AC6" w:rsidRDefault="00A535EA" w:rsidP="00A535EA">
      <w:pPr>
        <w:pStyle w:val="ProductList-Body"/>
        <w:spacing w:after="120"/>
        <w:ind w:left="1440" w:hanging="720"/>
      </w:pPr>
      <w:r>
        <w:rPr>
          <w:rFonts w:cstheme="minorHAnsi"/>
          <w:b/>
          <w:szCs w:val="18"/>
        </w:rPr>
        <w:t>(d)</w:t>
      </w:r>
      <w:r>
        <w:rPr>
          <w:rFonts w:cstheme="minorHAnsi"/>
          <w:szCs w:val="18"/>
        </w:rPr>
        <w:tab/>
        <w:t>une procédure visant à tester, à analyser et à évaluer régulièrement l’efficacité des mesures techniques et organisationnelles pour assurer la sécurité du traitement. (Article 32(1))</w:t>
      </w:r>
    </w:p>
    <w:p w14:paraId="4A239E10" w14:textId="77B9AC5D" w:rsidR="00A535EA" w:rsidRPr="003E4AC6" w:rsidRDefault="00C47629" w:rsidP="00A535EA">
      <w:pPr>
        <w:pStyle w:val="ProductList-Body"/>
        <w:spacing w:after="120"/>
        <w:ind w:left="158"/>
      </w:pPr>
      <w:r>
        <w:rPr>
          <w:b/>
        </w:rPr>
        <w:t>6</w:t>
      </w:r>
      <w:r w:rsidR="00A535EA">
        <w:rPr>
          <w:b/>
        </w:rPr>
        <w:t>.</w:t>
      </w:r>
      <w:r w:rsidR="00A535EA">
        <w:t xml:space="preserve"> Lors de l’évaluation du niveau de sécurité approprié, il est tenu compte des risques que présente le traitement, résultant notamment de la destruction, de la perte, de l’altération, de la divulgation non autorisée de Données à Caractère Personnel transmises, conservées ou traitées d’une autre manière, ou de l’accès non-autorisé à de telles données, de manière accidentelle ou illicite. (Article 32(2))</w:t>
      </w:r>
    </w:p>
    <w:p w14:paraId="5373A02E" w14:textId="29166505" w:rsidR="00A535EA" w:rsidRPr="003E4AC6" w:rsidRDefault="00C47629" w:rsidP="00A535EA">
      <w:pPr>
        <w:pStyle w:val="ProductList-Body"/>
        <w:spacing w:after="120"/>
        <w:ind w:left="158"/>
      </w:pPr>
      <w:r>
        <w:rPr>
          <w:b/>
        </w:rPr>
        <w:t>7</w:t>
      </w:r>
      <w:r w:rsidR="00A535EA">
        <w:rPr>
          <w:b/>
        </w:rPr>
        <w:t>.</w:t>
      </w:r>
      <w:r w:rsidR="00A535EA">
        <w:t xml:space="preserve"> Le Client et Microsoft prendront des mesures afin de garantir que toute personne physique agissant sous l’autorité du Client ou sous celle de Microsoft et qui a accès à des Données à Caractère Personnel, ne les traite pas, excepté sur instruction du Client, à moins d’y être obligé par le droit de l’Union ou le droit d’un État-membre. (Article 32(4))</w:t>
      </w:r>
    </w:p>
    <w:p w14:paraId="15D4F2C9" w14:textId="5B2E46C2" w:rsidR="00A535EA" w:rsidRPr="003E4AC6" w:rsidRDefault="00C47629" w:rsidP="00A535EA">
      <w:pPr>
        <w:pStyle w:val="ProductList-Body"/>
        <w:spacing w:after="120"/>
        <w:ind w:left="158"/>
      </w:pPr>
      <w:r>
        <w:rPr>
          <w:b/>
          <w:bCs/>
        </w:rPr>
        <w:t>8</w:t>
      </w:r>
      <w:r w:rsidR="00A535EA">
        <w:rPr>
          <w:b/>
          <w:bCs/>
        </w:rPr>
        <w:t>.</w:t>
      </w:r>
      <w:r w:rsidR="00A535EA">
        <w:t xml:space="preserve"> Microsoft notifiera au Client toute violation de Données à Caractère Personnel dans les meilleurs délais après en avoir pris connaissance. (Article 33(2)). Cette notification comprendra les informations qu'un sous-traitant doit fournir à un responsable du traitement en vertu de l'Article 33, paragraphe 3, dans la mesure où ces informations sont raisonnablement accessibles à Microsoft.</w:t>
      </w:r>
    </w:p>
    <w:p w14:paraId="3B4FCA89" w14:textId="52B93731" w:rsidR="0014507A" w:rsidRPr="00FC77AC" w:rsidRDefault="00791A1E" w:rsidP="0014507A">
      <w:pPr>
        <w:pStyle w:val="ProductList-Body"/>
        <w:shd w:val="clear" w:color="auto" w:fill="A6A6A6" w:themeFill="background1" w:themeFillShade="A6"/>
        <w:spacing w:after="120"/>
        <w:jc w:val="right"/>
      </w:pPr>
      <w:hyperlink w:anchor="TableofContents" w:tooltip="Table des matières" w:history="1">
        <w:r w:rsidR="00FC72B7">
          <w:rPr>
            <w:rStyle w:val="Hyperlink"/>
            <w:sz w:val="16"/>
            <w:szCs w:val="16"/>
          </w:rPr>
          <w:t>Table des matières</w:t>
        </w:r>
      </w:hyperlink>
      <w:r w:rsidR="00FC72B7">
        <w:rPr>
          <w:sz w:val="16"/>
          <w:szCs w:val="16"/>
        </w:rPr>
        <w:t xml:space="preserve"> / </w:t>
      </w:r>
      <w:hyperlink w:anchor="GeneralTerms" w:tooltip="Conditions Générales" w:history="1">
        <w:r w:rsidR="00FC72B7">
          <w:rPr>
            <w:rStyle w:val="Hyperlink"/>
            <w:sz w:val="16"/>
            <w:szCs w:val="16"/>
          </w:rPr>
          <w:t>Conditions générales</w:t>
        </w:r>
      </w:hyperlink>
    </w:p>
    <w:sectPr w:rsidR="0014507A" w:rsidRPr="00FC77AC" w:rsidSect="00546F73">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2EBFAA94" w14:textId="77777777" w:rsidR="00546F73" w:rsidRDefault="00546F73" w:rsidP="009A573F">
      <w:pPr>
        <w:spacing w:after="0" w:line="240" w:lineRule="auto"/>
      </w:pPr>
      <w:r>
        <w:separator/>
      </w:r>
    </w:p>
    <w:p w14:paraId="09FFB587" w14:textId="77777777" w:rsidR="00546F73" w:rsidRDefault="00546F73"/>
  </w:endnote>
  <w:endnote w:type="continuationSeparator" w:id="0">
    <w:p w14:paraId="076F6BE1" w14:textId="77777777" w:rsidR="00546F73" w:rsidRDefault="00546F73" w:rsidP="009A573F">
      <w:pPr>
        <w:spacing w:after="0" w:line="240" w:lineRule="auto"/>
      </w:pPr>
      <w:r>
        <w:continuationSeparator/>
      </w:r>
    </w:p>
    <w:p w14:paraId="588A4D49" w14:textId="77777777" w:rsidR="00546F73" w:rsidRDefault="00546F73"/>
  </w:endnote>
  <w:endnote w:type="continuationNotice" w:id="1">
    <w:p w14:paraId="0E836294" w14:textId="77777777" w:rsidR="00546F73" w:rsidRDefault="00546F73">
      <w:pPr>
        <w:spacing w:after="0" w:line="240" w:lineRule="auto"/>
      </w:pPr>
    </w:p>
    <w:p w14:paraId="61697EFC" w14:textId="77777777" w:rsidR="00546F73" w:rsidRDefault="00546F73"/>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E95111" w:rsidRPr="00C76DF3" w14:paraId="4B7CD93A" w14:textId="77777777" w:rsidTr="001730E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38A1FE" w14:textId="77777777" w:rsidR="00E95111" w:rsidRPr="00C76DF3" w:rsidRDefault="00791A1E" w:rsidP="00E95111">
          <w:pPr>
            <w:pStyle w:val="ProductList-OfferingBody"/>
            <w:ind w:left="-77" w:right="-73"/>
            <w:jc w:val="center"/>
            <w:rPr>
              <w:color w:val="808080" w:themeColor="background1" w:themeShade="80"/>
              <w:sz w:val="14"/>
              <w:szCs w:val="14"/>
            </w:rPr>
          </w:pPr>
          <w:hyperlink w:anchor="TableofContents" w:history="1">
            <w:r w:rsidR="00E95111">
              <w:rPr>
                <w:rStyle w:val="Hyperlink"/>
                <w:sz w:val="14"/>
                <w:szCs w:val="14"/>
              </w:rPr>
              <w:t>Table des matières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8AB4611" w14:textId="77777777" w:rsidR="00E95111" w:rsidRPr="00C76DF3" w:rsidRDefault="00E95111" w:rsidP="00E951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DABEE3E" w14:textId="77777777" w:rsidR="00E95111" w:rsidRPr="00C76DF3" w:rsidRDefault="00791A1E" w:rsidP="00E95111">
          <w:pPr>
            <w:pStyle w:val="ProductList-OfferingBody"/>
            <w:ind w:left="-72" w:right="-74"/>
            <w:jc w:val="center"/>
            <w:rPr>
              <w:color w:val="808080" w:themeColor="background1" w:themeShade="80"/>
              <w:sz w:val="14"/>
              <w:szCs w:val="14"/>
            </w:rPr>
          </w:pPr>
          <w:hyperlink w:anchor="Introduction" w:history="1">
            <w:r w:rsidR="00E95111">
              <w:rPr>
                <w:rStyle w:val="Hyperlink"/>
                <w:sz w:val="14"/>
                <w:szCs w:val="14"/>
              </w:rPr>
              <w:t>Introduction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7DF81DD" w14:textId="77777777" w:rsidR="00E95111" w:rsidRPr="00C76DF3" w:rsidRDefault="00E95111" w:rsidP="00E951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485BDBE" w14:textId="77777777" w:rsidR="00E95111" w:rsidRPr="00C76DF3" w:rsidRDefault="00791A1E" w:rsidP="00E95111">
          <w:pPr>
            <w:pStyle w:val="ProductList-OfferingBody"/>
            <w:ind w:left="-72" w:right="-75"/>
            <w:jc w:val="center"/>
            <w:rPr>
              <w:color w:val="808080" w:themeColor="background1" w:themeShade="80"/>
              <w:sz w:val="14"/>
              <w:szCs w:val="14"/>
            </w:rPr>
          </w:pPr>
          <w:hyperlink w:anchor="GeneralTerms" w:history="1">
            <w:r w:rsidR="00E95111">
              <w:rPr>
                <w:rStyle w:val="Hyperlink"/>
                <w:sz w:val="14"/>
                <w:szCs w:val="14"/>
              </w:rPr>
              <w:t>Conditions Générales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9CD26A5" w14:textId="77777777" w:rsidR="00E95111" w:rsidRPr="00C76DF3" w:rsidRDefault="00E95111" w:rsidP="00E951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5E507543" w14:textId="77777777" w:rsidR="00E95111" w:rsidRPr="00C76DF3" w:rsidRDefault="00791A1E" w:rsidP="00E95111">
          <w:pPr>
            <w:pStyle w:val="ProductList-OfferingBody"/>
            <w:ind w:left="-72" w:right="-77"/>
            <w:jc w:val="center"/>
            <w:rPr>
              <w:color w:val="808080" w:themeColor="background1" w:themeShade="80"/>
              <w:sz w:val="14"/>
              <w:szCs w:val="14"/>
            </w:rPr>
          </w:pPr>
          <w:hyperlink w:anchor="DatProtectionTerms" w:history="1">
            <w:r w:rsidR="00E95111">
              <w:rPr>
                <w:rStyle w:val="Hyperlink"/>
                <w:sz w:val="14"/>
                <w:szCs w:val="14"/>
              </w:rPr>
              <w:t>Conditions de Protection des Données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FAF65B4" w14:textId="77777777" w:rsidR="00E95111" w:rsidRPr="00C76DF3" w:rsidRDefault="00E95111" w:rsidP="00E951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DD867B" w14:textId="77777777" w:rsidR="00E95111" w:rsidRPr="00C76DF3" w:rsidRDefault="00791A1E" w:rsidP="00E95111">
          <w:pPr>
            <w:pStyle w:val="ProductList-OfferingBody"/>
            <w:ind w:left="-72" w:right="-76"/>
            <w:jc w:val="center"/>
            <w:rPr>
              <w:color w:val="808080" w:themeColor="background1" w:themeShade="80"/>
              <w:sz w:val="14"/>
              <w:szCs w:val="14"/>
            </w:rPr>
          </w:pPr>
          <w:hyperlink w:anchor="Attachment1" w:history="1">
            <w:r w:rsidR="00E95111">
              <w:rPr>
                <w:rStyle w:val="Hyperlink"/>
                <w:sz w:val="14"/>
                <w:szCs w:val="14"/>
              </w:rPr>
              <w:t>Annexes</w:t>
            </w:r>
          </w:hyperlink>
        </w:p>
      </w:tc>
    </w:tr>
  </w:tbl>
  <w:p w14:paraId="0FA656EC" w14:textId="77777777" w:rsidR="00E95111" w:rsidRPr="0074788A" w:rsidRDefault="00E95111" w:rsidP="00E95111">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791A1E"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Table des matières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791A1E" w:rsidP="00591643">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Introduction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791A1E"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Conditions Générales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791A1E"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Conditions de Protection des Données Personnelles et de Sécurité</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791A1E"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Service en Ligne - Conditions spécifiques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791A1E" w:rsidP="003812FE">
          <w:pPr>
            <w:pStyle w:val="ProductList-OfferingBody"/>
            <w:ind w:left="-72" w:right="-76"/>
            <w:jc w:val="center"/>
            <w:rPr>
              <w:color w:val="808080" w:themeColor="background1" w:themeShade="80"/>
              <w:sz w:val="14"/>
              <w:szCs w:val="14"/>
            </w:rPr>
          </w:pPr>
          <w:hyperlink w:anchor="Annexe1" w:history="1">
            <w:r w:rsidR="00FC72B7">
              <w:rPr>
                <w:rStyle w:val="Hyperlink"/>
                <w:sz w:val="14"/>
                <w:szCs w:val="14"/>
              </w:rPr>
              <w:t>Annexes</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791A1E"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Table des matières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791A1E" w:rsidP="00B07097">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Introduction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791A1E"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Conditions Générales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791A1E"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Conditions de Protection des Données Personnelles et de Sécurité</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791A1E"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Service en Ligne - Conditions spécifiques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791A1E" w:rsidP="00B07097">
          <w:pPr>
            <w:pStyle w:val="ProductList-OfferingBody"/>
            <w:ind w:left="-72" w:right="-76"/>
            <w:jc w:val="center"/>
            <w:rPr>
              <w:color w:val="808080" w:themeColor="background1" w:themeShade="80"/>
              <w:sz w:val="14"/>
              <w:szCs w:val="14"/>
            </w:rPr>
          </w:pPr>
          <w:hyperlink w:anchor="Annexe1" w:history="1">
            <w:r w:rsidR="00FC72B7">
              <w:rPr>
                <w:rStyle w:val="Hyperlink"/>
                <w:sz w:val="14"/>
                <w:szCs w:val="14"/>
              </w:rPr>
              <w:t>Annexes</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E95111" w:rsidRPr="00C76DF3" w14:paraId="3299F25E" w14:textId="77777777" w:rsidTr="001730E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ED539F3" w14:textId="77777777" w:rsidR="00E95111" w:rsidRPr="00C76DF3" w:rsidRDefault="00791A1E" w:rsidP="00E95111">
          <w:pPr>
            <w:pStyle w:val="ProductList-OfferingBody"/>
            <w:ind w:left="-77" w:right="-73"/>
            <w:jc w:val="center"/>
            <w:rPr>
              <w:color w:val="808080" w:themeColor="background1" w:themeShade="80"/>
              <w:sz w:val="14"/>
              <w:szCs w:val="14"/>
            </w:rPr>
          </w:pPr>
          <w:hyperlink w:anchor="TableofContents" w:history="1">
            <w:r w:rsidR="00E95111">
              <w:rPr>
                <w:rStyle w:val="Hyperlink"/>
                <w:sz w:val="14"/>
                <w:szCs w:val="14"/>
              </w:rPr>
              <w:t>Table des matières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51CFFA4" w14:textId="77777777" w:rsidR="00E95111" w:rsidRPr="00C76DF3" w:rsidRDefault="00E95111" w:rsidP="00E951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487DA78" w14:textId="77777777" w:rsidR="00E95111" w:rsidRPr="00C76DF3" w:rsidRDefault="00791A1E" w:rsidP="00E95111">
          <w:pPr>
            <w:pStyle w:val="ProductList-OfferingBody"/>
            <w:ind w:left="-72" w:right="-74"/>
            <w:jc w:val="center"/>
            <w:rPr>
              <w:color w:val="808080" w:themeColor="background1" w:themeShade="80"/>
              <w:sz w:val="14"/>
              <w:szCs w:val="14"/>
            </w:rPr>
          </w:pPr>
          <w:hyperlink w:anchor="Introduction" w:history="1">
            <w:r w:rsidR="00E95111">
              <w:rPr>
                <w:rStyle w:val="Hyperlink"/>
                <w:sz w:val="14"/>
                <w:szCs w:val="14"/>
              </w:rPr>
              <w:t>Introduction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AD507A9" w14:textId="77777777" w:rsidR="00E95111" w:rsidRPr="00C76DF3" w:rsidRDefault="00E95111" w:rsidP="00E951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9939E9C" w14:textId="77777777" w:rsidR="00E95111" w:rsidRPr="00C76DF3" w:rsidRDefault="00791A1E" w:rsidP="00E95111">
          <w:pPr>
            <w:pStyle w:val="ProductList-OfferingBody"/>
            <w:ind w:left="-72" w:right="-75"/>
            <w:jc w:val="center"/>
            <w:rPr>
              <w:color w:val="808080" w:themeColor="background1" w:themeShade="80"/>
              <w:sz w:val="14"/>
              <w:szCs w:val="14"/>
            </w:rPr>
          </w:pPr>
          <w:hyperlink w:anchor="GeneralTerms" w:history="1">
            <w:r w:rsidR="00E95111">
              <w:rPr>
                <w:rStyle w:val="Hyperlink"/>
                <w:sz w:val="14"/>
                <w:szCs w:val="14"/>
              </w:rPr>
              <w:t>Conditions Générales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F3893B3" w14:textId="77777777" w:rsidR="00E95111" w:rsidRPr="00C76DF3" w:rsidRDefault="00E95111" w:rsidP="00E951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8870960" w14:textId="77777777" w:rsidR="00E95111" w:rsidRPr="00C76DF3" w:rsidRDefault="00791A1E" w:rsidP="00E95111">
          <w:pPr>
            <w:pStyle w:val="ProductList-OfferingBody"/>
            <w:ind w:left="-72" w:right="-77"/>
            <w:jc w:val="center"/>
            <w:rPr>
              <w:color w:val="808080" w:themeColor="background1" w:themeShade="80"/>
              <w:sz w:val="14"/>
              <w:szCs w:val="14"/>
            </w:rPr>
          </w:pPr>
          <w:hyperlink w:anchor="DatProtectionTerms" w:history="1">
            <w:r w:rsidR="00E95111">
              <w:rPr>
                <w:rStyle w:val="Hyperlink"/>
                <w:sz w:val="14"/>
                <w:szCs w:val="14"/>
              </w:rPr>
              <w:t>Conditions de Protection des Données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F7F8F6C" w14:textId="77777777" w:rsidR="00E95111" w:rsidRPr="00C76DF3" w:rsidRDefault="00E95111" w:rsidP="00E951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BAE23A4" w14:textId="77777777" w:rsidR="00E95111" w:rsidRPr="00C76DF3" w:rsidRDefault="00791A1E" w:rsidP="00E95111">
          <w:pPr>
            <w:pStyle w:val="ProductList-OfferingBody"/>
            <w:ind w:left="-72" w:right="-76"/>
            <w:jc w:val="center"/>
            <w:rPr>
              <w:color w:val="808080" w:themeColor="background1" w:themeShade="80"/>
              <w:sz w:val="14"/>
              <w:szCs w:val="14"/>
            </w:rPr>
          </w:pPr>
          <w:hyperlink w:anchor="Attachment1" w:history="1">
            <w:r w:rsidR="00E95111">
              <w:rPr>
                <w:rStyle w:val="Hyperlink"/>
                <w:sz w:val="14"/>
                <w:szCs w:val="14"/>
              </w:rPr>
              <w:t>Annexes</w:t>
            </w:r>
          </w:hyperlink>
        </w:p>
      </w:tc>
    </w:tr>
  </w:tbl>
  <w:p w14:paraId="56F3C4EE" w14:textId="77777777" w:rsidR="00E95111" w:rsidRPr="0074788A" w:rsidRDefault="00E95111" w:rsidP="00E95111">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E95111" w:rsidRPr="00C76DF3" w14:paraId="513AADB1" w14:textId="77777777" w:rsidTr="001730E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0D6D4EC" w14:textId="77777777" w:rsidR="00E95111" w:rsidRPr="00C76DF3" w:rsidRDefault="00791A1E" w:rsidP="00E95111">
          <w:pPr>
            <w:pStyle w:val="ProductList-OfferingBody"/>
            <w:ind w:left="-77" w:right="-73"/>
            <w:jc w:val="center"/>
            <w:rPr>
              <w:color w:val="808080" w:themeColor="background1" w:themeShade="80"/>
              <w:sz w:val="14"/>
              <w:szCs w:val="14"/>
            </w:rPr>
          </w:pPr>
          <w:hyperlink w:anchor="TableofContents" w:history="1">
            <w:r w:rsidR="00E95111">
              <w:rPr>
                <w:rStyle w:val="Hyperlink"/>
                <w:sz w:val="14"/>
                <w:szCs w:val="14"/>
              </w:rPr>
              <w:t>Table des matières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CB3423E" w14:textId="77777777" w:rsidR="00E95111" w:rsidRPr="00C76DF3" w:rsidRDefault="00E95111" w:rsidP="00E951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4011C90" w14:textId="77777777" w:rsidR="00E95111" w:rsidRPr="00C76DF3" w:rsidRDefault="00791A1E" w:rsidP="00E95111">
          <w:pPr>
            <w:pStyle w:val="ProductList-OfferingBody"/>
            <w:ind w:left="-72" w:right="-74"/>
            <w:jc w:val="center"/>
            <w:rPr>
              <w:color w:val="808080" w:themeColor="background1" w:themeShade="80"/>
              <w:sz w:val="14"/>
              <w:szCs w:val="14"/>
            </w:rPr>
          </w:pPr>
          <w:hyperlink w:anchor="Introduction" w:history="1">
            <w:r w:rsidR="00E95111">
              <w:rPr>
                <w:rStyle w:val="Hyperlink"/>
                <w:sz w:val="14"/>
                <w:szCs w:val="14"/>
              </w:rPr>
              <w:t>Introduction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9B1AA8F" w14:textId="77777777" w:rsidR="00E95111" w:rsidRPr="00C76DF3" w:rsidRDefault="00E95111" w:rsidP="00E951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FE91FAA" w14:textId="77777777" w:rsidR="00E95111" w:rsidRPr="00C76DF3" w:rsidRDefault="00791A1E" w:rsidP="00E95111">
          <w:pPr>
            <w:pStyle w:val="ProductList-OfferingBody"/>
            <w:ind w:left="-72" w:right="-75"/>
            <w:jc w:val="center"/>
            <w:rPr>
              <w:color w:val="808080" w:themeColor="background1" w:themeShade="80"/>
              <w:sz w:val="14"/>
              <w:szCs w:val="14"/>
            </w:rPr>
          </w:pPr>
          <w:hyperlink w:anchor="GeneralTerms" w:history="1">
            <w:r w:rsidR="00E95111">
              <w:rPr>
                <w:rStyle w:val="Hyperlink"/>
                <w:sz w:val="14"/>
                <w:szCs w:val="14"/>
              </w:rPr>
              <w:t>Conditions Générales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D70B64B" w14:textId="77777777" w:rsidR="00E95111" w:rsidRPr="00C76DF3" w:rsidRDefault="00E95111" w:rsidP="00E951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80E268D" w14:textId="77777777" w:rsidR="00E95111" w:rsidRPr="00C76DF3" w:rsidRDefault="00791A1E" w:rsidP="00E95111">
          <w:pPr>
            <w:pStyle w:val="ProductList-OfferingBody"/>
            <w:ind w:left="-72" w:right="-77"/>
            <w:jc w:val="center"/>
            <w:rPr>
              <w:color w:val="808080" w:themeColor="background1" w:themeShade="80"/>
              <w:sz w:val="14"/>
              <w:szCs w:val="14"/>
            </w:rPr>
          </w:pPr>
          <w:hyperlink w:anchor="DatProtectionTerms" w:history="1">
            <w:r w:rsidR="00E95111">
              <w:rPr>
                <w:rStyle w:val="Hyperlink"/>
                <w:sz w:val="14"/>
                <w:szCs w:val="14"/>
              </w:rPr>
              <w:t>Conditions de Protection des Données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1E9B7C2" w14:textId="77777777" w:rsidR="00E95111" w:rsidRPr="00C76DF3" w:rsidRDefault="00E95111" w:rsidP="00E951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4E3B3A5C" w14:textId="77777777" w:rsidR="00E95111" w:rsidRPr="00C76DF3" w:rsidRDefault="00791A1E" w:rsidP="00E95111">
          <w:pPr>
            <w:pStyle w:val="ProductList-OfferingBody"/>
            <w:ind w:left="-72" w:right="-76"/>
            <w:jc w:val="center"/>
            <w:rPr>
              <w:color w:val="808080" w:themeColor="background1" w:themeShade="80"/>
              <w:sz w:val="14"/>
              <w:szCs w:val="14"/>
            </w:rPr>
          </w:pPr>
          <w:hyperlink w:anchor="Attachment1" w:history="1">
            <w:r w:rsidR="00E95111">
              <w:rPr>
                <w:rStyle w:val="Hyperlink"/>
                <w:sz w:val="14"/>
                <w:szCs w:val="14"/>
              </w:rPr>
              <w:t>Annexes</w:t>
            </w:r>
          </w:hyperlink>
        </w:p>
      </w:tc>
    </w:tr>
  </w:tbl>
  <w:p w14:paraId="53264A13" w14:textId="77777777" w:rsidR="00E95111" w:rsidRPr="0074788A" w:rsidRDefault="00E95111" w:rsidP="00E95111">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543BDCD9" w:rsidR="006C78B3" w:rsidRPr="00C76DF3" w:rsidRDefault="00791A1E"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Table des matières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2C9CEB3F" w:rsidR="006C78B3" w:rsidRPr="00C76DF3" w:rsidRDefault="00791A1E"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Introduction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6B0DC54" w:rsidR="006C78B3" w:rsidRPr="00C76DF3" w:rsidRDefault="00791A1E"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Conditions Générales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181CA368" w:rsidR="006C78B3" w:rsidRPr="00C76DF3" w:rsidRDefault="00791A1E"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Conditions de Protection des Données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1DD5914C" w:rsidR="006C78B3" w:rsidRPr="00C76DF3" w:rsidRDefault="00791A1E"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Annexes</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791A1E"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Table des matières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791A1E" w:rsidP="00591643">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Introduction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791A1E"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Conditions Générales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791A1E"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Conditions de Protection des Données Personnelles et de Sécurité</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791A1E"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Service en Ligne - Conditions spécifiques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791A1E" w:rsidP="003812FE">
          <w:pPr>
            <w:pStyle w:val="ProductList-OfferingBody"/>
            <w:ind w:left="-72" w:right="-76"/>
            <w:jc w:val="center"/>
            <w:rPr>
              <w:color w:val="808080" w:themeColor="background1" w:themeShade="80"/>
              <w:sz w:val="14"/>
              <w:szCs w:val="14"/>
            </w:rPr>
          </w:pPr>
          <w:hyperlink w:anchor="Annexe1" w:history="1">
            <w:r w:rsidR="00FC72B7">
              <w:rPr>
                <w:rStyle w:val="Hyperlink"/>
                <w:sz w:val="14"/>
                <w:szCs w:val="14"/>
              </w:rPr>
              <w:t>Annexes</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791A1E"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Table des matières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791A1E" w:rsidP="00B43A5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Introduction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791A1E"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Conditions Générales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791A1E"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Conditions de Protection des Données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791A1E" w:rsidP="00B43A5F">
          <w:pPr>
            <w:pStyle w:val="ProductList-OfferingBody"/>
            <w:ind w:left="-72" w:right="-76"/>
            <w:jc w:val="center"/>
            <w:rPr>
              <w:color w:val="808080" w:themeColor="background1" w:themeShade="80"/>
              <w:sz w:val="14"/>
              <w:szCs w:val="14"/>
            </w:rPr>
          </w:pPr>
          <w:hyperlink w:anchor="Annexe1" w:history="1">
            <w:r w:rsidR="00FC72B7">
              <w:rPr>
                <w:rStyle w:val="Hyperlink"/>
                <w:sz w:val="14"/>
                <w:szCs w:val="14"/>
              </w:rPr>
              <w:t>Annexes</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56111" w:rsidRPr="00C76DF3" w14:paraId="049B9C18" w14:textId="77777777" w:rsidTr="00D5611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E053211" w14:textId="77777777" w:rsidR="00D56111" w:rsidRPr="00C76DF3" w:rsidRDefault="00791A1E" w:rsidP="00D56111">
          <w:pPr>
            <w:pStyle w:val="ProductList-OfferingBody"/>
            <w:ind w:left="-77" w:right="-73"/>
            <w:jc w:val="center"/>
            <w:rPr>
              <w:color w:val="808080" w:themeColor="background1" w:themeShade="80"/>
              <w:sz w:val="14"/>
              <w:szCs w:val="14"/>
            </w:rPr>
          </w:pPr>
          <w:hyperlink w:anchor="TableofContents" w:history="1">
            <w:r w:rsidR="00D56111">
              <w:rPr>
                <w:rStyle w:val="Hyperlink"/>
                <w:sz w:val="14"/>
                <w:szCs w:val="14"/>
              </w:rPr>
              <w:t>Table des matières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185E7D10" w14:textId="77777777" w:rsidR="00D56111" w:rsidRPr="00C76DF3" w:rsidRDefault="00D56111" w:rsidP="00D561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BF07BD7" w14:textId="77777777" w:rsidR="00D56111" w:rsidRPr="00C76DF3" w:rsidRDefault="00791A1E" w:rsidP="00D56111">
          <w:pPr>
            <w:pStyle w:val="ProductList-OfferingBody"/>
            <w:ind w:left="-72" w:right="-74"/>
            <w:jc w:val="center"/>
            <w:rPr>
              <w:color w:val="808080" w:themeColor="background1" w:themeShade="80"/>
              <w:sz w:val="14"/>
              <w:szCs w:val="14"/>
            </w:rPr>
          </w:pPr>
          <w:hyperlink w:anchor="Introduction" w:history="1">
            <w:r w:rsidR="00D56111">
              <w:rPr>
                <w:rStyle w:val="Hyperlink"/>
                <w:sz w:val="14"/>
                <w:szCs w:val="14"/>
              </w:rPr>
              <w:t>Introduction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3CBEDAD" w14:textId="77777777" w:rsidR="00D56111" w:rsidRPr="00C76DF3" w:rsidRDefault="00D56111" w:rsidP="00D561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169E861" w14:textId="77777777" w:rsidR="00D56111" w:rsidRPr="00C76DF3" w:rsidRDefault="00791A1E" w:rsidP="00D56111">
          <w:pPr>
            <w:pStyle w:val="ProductList-OfferingBody"/>
            <w:ind w:left="-72" w:right="-75"/>
            <w:jc w:val="center"/>
            <w:rPr>
              <w:color w:val="808080" w:themeColor="background1" w:themeShade="80"/>
              <w:sz w:val="14"/>
              <w:szCs w:val="14"/>
            </w:rPr>
          </w:pPr>
          <w:hyperlink w:anchor="GeneralTerms" w:history="1">
            <w:r w:rsidR="00D56111">
              <w:rPr>
                <w:rStyle w:val="Hyperlink"/>
                <w:sz w:val="14"/>
                <w:szCs w:val="14"/>
              </w:rPr>
              <w:t>Conditions Générales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704A59B" w14:textId="77777777" w:rsidR="00D56111" w:rsidRPr="00C76DF3" w:rsidRDefault="00D56111" w:rsidP="00D561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8521961" w14:textId="77777777" w:rsidR="00D56111" w:rsidRPr="00C76DF3" w:rsidRDefault="00791A1E" w:rsidP="00D56111">
          <w:pPr>
            <w:pStyle w:val="ProductList-OfferingBody"/>
            <w:ind w:left="-72" w:right="-77"/>
            <w:jc w:val="center"/>
            <w:rPr>
              <w:color w:val="808080" w:themeColor="background1" w:themeShade="80"/>
              <w:sz w:val="14"/>
              <w:szCs w:val="14"/>
            </w:rPr>
          </w:pPr>
          <w:hyperlink w:anchor="DatProtectionTerms" w:history="1">
            <w:r w:rsidR="00D56111">
              <w:rPr>
                <w:rStyle w:val="Hyperlink"/>
                <w:sz w:val="14"/>
                <w:szCs w:val="14"/>
              </w:rPr>
              <w:t>Conditions de Protection des Données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0A4718F" w14:textId="77777777" w:rsidR="00D56111" w:rsidRPr="00C76DF3" w:rsidRDefault="00D56111" w:rsidP="00D561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FA5542F" w14:textId="77777777" w:rsidR="00D56111" w:rsidRPr="00C76DF3" w:rsidRDefault="00791A1E" w:rsidP="00D56111">
          <w:pPr>
            <w:pStyle w:val="ProductList-OfferingBody"/>
            <w:ind w:left="-72" w:right="-76"/>
            <w:jc w:val="center"/>
            <w:rPr>
              <w:color w:val="808080" w:themeColor="background1" w:themeShade="80"/>
              <w:sz w:val="14"/>
              <w:szCs w:val="14"/>
            </w:rPr>
          </w:pPr>
          <w:hyperlink w:anchor="Attachment1" w:history="1">
            <w:r w:rsidR="00D56111">
              <w:rPr>
                <w:rStyle w:val="Hyperlink"/>
                <w:sz w:val="14"/>
                <w:szCs w:val="14"/>
              </w:rPr>
              <w:t>Annexes</w:t>
            </w:r>
          </w:hyperlink>
        </w:p>
      </w:tc>
    </w:tr>
  </w:tbl>
  <w:p w14:paraId="60BFF280" w14:textId="77777777" w:rsidR="00D56111" w:rsidRPr="0074788A" w:rsidRDefault="00D56111" w:rsidP="00D56111">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56111" w:rsidRPr="00C76DF3" w14:paraId="3041A7FF" w14:textId="77777777" w:rsidTr="001730E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4BD74C" w14:textId="2A9A6707" w:rsidR="00D56111" w:rsidRPr="00C76DF3" w:rsidRDefault="00791A1E" w:rsidP="00D56111">
          <w:pPr>
            <w:pStyle w:val="ProductList-OfferingBody"/>
            <w:ind w:left="-77" w:right="-73"/>
            <w:jc w:val="center"/>
            <w:rPr>
              <w:color w:val="808080" w:themeColor="background1" w:themeShade="80"/>
              <w:sz w:val="14"/>
              <w:szCs w:val="14"/>
            </w:rPr>
          </w:pPr>
          <w:hyperlink w:anchor="TableofContents" w:history="1">
            <w:r w:rsidR="00D56111">
              <w:rPr>
                <w:rStyle w:val="Hyperlink"/>
                <w:sz w:val="14"/>
                <w:szCs w:val="14"/>
              </w:rPr>
              <w:t>Table des matières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F8F3469" w14:textId="77777777" w:rsidR="00D56111" w:rsidRPr="00C76DF3" w:rsidRDefault="00D56111" w:rsidP="00D561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DA63A8" w14:textId="5403A8D5" w:rsidR="00D56111" w:rsidRPr="00C76DF3" w:rsidRDefault="00791A1E" w:rsidP="00D56111">
          <w:pPr>
            <w:pStyle w:val="ProductList-OfferingBody"/>
            <w:ind w:left="-72" w:right="-74"/>
            <w:jc w:val="center"/>
            <w:rPr>
              <w:color w:val="808080" w:themeColor="background1" w:themeShade="80"/>
              <w:sz w:val="14"/>
              <w:szCs w:val="14"/>
            </w:rPr>
          </w:pPr>
          <w:hyperlink w:anchor="Introduction" w:history="1">
            <w:r w:rsidR="00D56111">
              <w:rPr>
                <w:rStyle w:val="Hyperlink"/>
                <w:sz w:val="14"/>
                <w:szCs w:val="14"/>
              </w:rPr>
              <w:t>Introduction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0C2DF0C3" w14:textId="77777777" w:rsidR="00D56111" w:rsidRPr="00C76DF3" w:rsidRDefault="00D56111" w:rsidP="00D561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597A1C50" w14:textId="7C7FF962" w:rsidR="00D56111" w:rsidRPr="00C76DF3" w:rsidRDefault="00791A1E" w:rsidP="00D56111">
          <w:pPr>
            <w:pStyle w:val="ProductList-OfferingBody"/>
            <w:ind w:left="-72" w:right="-75"/>
            <w:jc w:val="center"/>
            <w:rPr>
              <w:color w:val="808080" w:themeColor="background1" w:themeShade="80"/>
              <w:sz w:val="14"/>
              <w:szCs w:val="14"/>
            </w:rPr>
          </w:pPr>
          <w:hyperlink w:anchor="GeneralTerms" w:history="1">
            <w:r w:rsidR="00D56111">
              <w:rPr>
                <w:rStyle w:val="Hyperlink"/>
                <w:sz w:val="14"/>
                <w:szCs w:val="14"/>
              </w:rPr>
              <w:t>Conditions Générales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C9D2119" w14:textId="77777777" w:rsidR="00D56111" w:rsidRPr="00C76DF3" w:rsidRDefault="00D56111" w:rsidP="00D561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30B9578" w14:textId="185849D9" w:rsidR="00D56111" w:rsidRPr="00C76DF3" w:rsidRDefault="00791A1E" w:rsidP="00D56111">
          <w:pPr>
            <w:pStyle w:val="ProductList-OfferingBody"/>
            <w:ind w:left="-72" w:right="-77"/>
            <w:jc w:val="center"/>
            <w:rPr>
              <w:color w:val="808080" w:themeColor="background1" w:themeShade="80"/>
              <w:sz w:val="14"/>
              <w:szCs w:val="14"/>
            </w:rPr>
          </w:pPr>
          <w:hyperlink w:anchor="DatProtectionTerms" w:history="1">
            <w:r w:rsidR="00D56111">
              <w:rPr>
                <w:rStyle w:val="Hyperlink"/>
                <w:sz w:val="14"/>
                <w:szCs w:val="14"/>
              </w:rPr>
              <w:t>Conditions de Protection des Données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E72112F" w14:textId="77777777" w:rsidR="00D56111" w:rsidRPr="00C76DF3" w:rsidRDefault="00D56111" w:rsidP="00D561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0A03D4" w14:textId="3C123049" w:rsidR="00D56111" w:rsidRPr="00C76DF3" w:rsidRDefault="00791A1E" w:rsidP="00D56111">
          <w:pPr>
            <w:pStyle w:val="ProductList-OfferingBody"/>
            <w:ind w:left="-72" w:right="-76"/>
            <w:jc w:val="center"/>
            <w:rPr>
              <w:color w:val="808080" w:themeColor="background1" w:themeShade="80"/>
              <w:sz w:val="14"/>
              <w:szCs w:val="14"/>
            </w:rPr>
          </w:pPr>
          <w:hyperlink w:anchor="Attachment1" w:history="1">
            <w:r w:rsidR="00D56111">
              <w:rPr>
                <w:rStyle w:val="Hyperlink"/>
                <w:sz w:val="14"/>
                <w:szCs w:val="14"/>
              </w:rPr>
              <w:t>Annexes</w:t>
            </w:r>
          </w:hyperlink>
        </w:p>
      </w:tc>
    </w:tr>
  </w:tbl>
  <w:p w14:paraId="61D69C27" w14:textId="77777777" w:rsidR="00D56111" w:rsidRPr="0074788A" w:rsidRDefault="00D56111" w:rsidP="00D56111">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56111" w:rsidRPr="00C76DF3" w14:paraId="5F177038" w14:textId="77777777" w:rsidTr="00D5611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9DA5849" w14:textId="77777777" w:rsidR="00D56111" w:rsidRPr="00C76DF3" w:rsidRDefault="00791A1E" w:rsidP="00D56111">
          <w:pPr>
            <w:pStyle w:val="ProductList-OfferingBody"/>
            <w:ind w:left="-77" w:right="-73"/>
            <w:jc w:val="center"/>
            <w:rPr>
              <w:color w:val="808080" w:themeColor="background1" w:themeShade="80"/>
              <w:sz w:val="14"/>
              <w:szCs w:val="14"/>
            </w:rPr>
          </w:pPr>
          <w:hyperlink w:anchor="TableofContents" w:history="1">
            <w:r w:rsidR="00D56111">
              <w:rPr>
                <w:rStyle w:val="Hyperlink"/>
                <w:sz w:val="14"/>
                <w:szCs w:val="14"/>
              </w:rPr>
              <w:t>Table des matières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879AC1C" w14:textId="77777777" w:rsidR="00D56111" w:rsidRPr="00C76DF3" w:rsidRDefault="00D56111" w:rsidP="00D561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ECC5B81" w14:textId="77777777" w:rsidR="00D56111" w:rsidRPr="00C76DF3" w:rsidRDefault="00791A1E" w:rsidP="00D56111">
          <w:pPr>
            <w:pStyle w:val="ProductList-OfferingBody"/>
            <w:ind w:left="-72" w:right="-74"/>
            <w:jc w:val="center"/>
            <w:rPr>
              <w:color w:val="808080" w:themeColor="background1" w:themeShade="80"/>
              <w:sz w:val="14"/>
              <w:szCs w:val="14"/>
            </w:rPr>
          </w:pPr>
          <w:hyperlink w:anchor="Introduction" w:history="1">
            <w:r w:rsidR="00D56111">
              <w:rPr>
                <w:rStyle w:val="Hyperlink"/>
                <w:sz w:val="14"/>
                <w:szCs w:val="14"/>
              </w:rPr>
              <w:t>Introduction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0DF3995" w14:textId="77777777" w:rsidR="00D56111" w:rsidRPr="00C76DF3" w:rsidRDefault="00D56111" w:rsidP="00D561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4EB0DB2D" w14:textId="77777777" w:rsidR="00D56111" w:rsidRPr="00C76DF3" w:rsidRDefault="00791A1E" w:rsidP="00D56111">
          <w:pPr>
            <w:pStyle w:val="ProductList-OfferingBody"/>
            <w:ind w:left="-72" w:right="-75"/>
            <w:jc w:val="center"/>
            <w:rPr>
              <w:color w:val="808080" w:themeColor="background1" w:themeShade="80"/>
              <w:sz w:val="14"/>
              <w:szCs w:val="14"/>
            </w:rPr>
          </w:pPr>
          <w:hyperlink w:anchor="GeneralTerms" w:history="1">
            <w:r w:rsidR="00D56111">
              <w:rPr>
                <w:rStyle w:val="Hyperlink"/>
                <w:sz w:val="14"/>
                <w:szCs w:val="14"/>
              </w:rPr>
              <w:t>Conditions Générales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71D52336" w14:textId="77777777" w:rsidR="00D56111" w:rsidRPr="00C76DF3" w:rsidRDefault="00D56111" w:rsidP="00D561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8B4D4F7" w14:textId="77777777" w:rsidR="00D56111" w:rsidRPr="00C76DF3" w:rsidRDefault="00791A1E" w:rsidP="00D56111">
          <w:pPr>
            <w:pStyle w:val="ProductList-OfferingBody"/>
            <w:ind w:left="-72" w:right="-77"/>
            <w:jc w:val="center"/>
            <w:rPr>
              <w:color w:val="808080" w:themeColor="background1" w:themeShade="80"/>
              <w:sz w:val="14"/>
              <w:szCs w:val="14"/>
            </w:rPr>
          </w:pPr>
          <w:hyperlink w:anchor="DatProtectionTerms" w:history="1">
            <w:r w:rsidR="00D56111">
              <w:rPr>
                <w:rStyle w:val="Hyperlink"/>
                <w:sz w:val="14"/>
                <w:szCs w:val="14"/>
              </w:rPr>
              <w:t>Conditions de Protection des Données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C5AD56E" w14:textId="77777777" w:rsidR="00D56111" w:rsidRPr="00C76DF3" w:rsidRDefault="00D56111" w:rsidP="00D561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3BAC4A9" w14:textId="77777777" w:rsidR="00D56111" w:rsidRPr="00C76DF3" w:rsidRDefault="00791A1E" w:rsidP="00D56111">
          <w:pPr>
            <w:pStyle w:val="ProductList-OfferingBody"/>
            <w:ind w:left="-72" w:right="-76"/>
            <w:jc w:val="center"/>
            <w:rPr>
              <w:color w:val="808080" w:themeColor="background1" w:themeShade="80"/>
              <w:sz w:val="14"/>
              <w:szCs w:val="14"/>
            </w:rPr>
          </w:pPr>
          <w:hyperlink w:anchor="Attachment1" w:history="1">
            <w:r w:rsidR="00D56111">
              <w:rPr>
                <w:rStyle w:val="Hyperlink"/>
                <w:sz w:val="14"/>
                <w:szCs w:val="14"/>
              </w:rPr>
              <w:t>Annexes</w:t>
            </w:r>
          </w:hyperlink>
        </w:p>
      </w:tc>
    </w:tr>
  </w:tbl>
  <w:p w14:paraId="2138F2AE" w14:textId="77777777" w:rsidR="00D56111" w:rsidRPr="0074788A" w:rsidRDefault="00D56111" w:rsidP="00D56111">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4F414212" w14:textId="77777777" w:rsidR="00546F73" w:rsidRDefault="00546F73" w:rsidP="009A573F">
      <w:pPr>
        <w:spacing w:after="0" w:line="240" w:lineRule="auto"/>
      </w:pPr>
      <w:r>
        <w:separator/>
      </w:r>
    </w:p>
    <w:p w14:paraId="1590882E" w14:textId="77777777" w:rsidR="00546F73" w:rsidRDefault="00546F73"/>
  </w:footnote>
  <w:footnote w:type="continuationSeparator" w:id="0">
    <w:p w14:paraId="757C9968" w14:textId="77777777" w:rsidR="00546F73" w:rsidRDefault="00546F73" w:rsidP="009A573F">
      <w:pPr>
        <w:spacing w:after="0" w:line="240" w:lineRule="auto"/>
      </w:pPr>
      <w:r>
        <w:continuationSeparator/>
      </w:r>
    </w:p>
    <w:p w14:paraId="4816285C" w14:textId="77777777" w:rsidR="00546F73" w:rsidRDefault="00546F73"/>
  </w:footnote>
  <w:footnote w:type="continuationNotice" w:id="1">
    <w:p w14:paraId="375BDE90" w14:textId="77777777" w:rsidR="00546F73" w:rsidRDefault="00546F73">
      <w:pPr>
        <w:spacing w:after="0" w:line="240" w:lineRule="auto"/>
      </w:pPr>
    </w:p>
    <w:p w14:paraId="5A75FB6D" w14:textId="77777777" w:rsidR="00546F73" w:rsidRDefault="00546F73"/>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sz w:val="16"/>
        <w:szCs w:val="16"/>
      </w:rPr>
      <w:id w:val="479964641"/>
      <w:docPartObj>
        <w:docPartGallery w:val="Page Numbers (Top of Page)"/>
        <w:docPartUnique/>
      </w:docPartObj>
    </w:sdtPr>
    <w:sdtEndPr>
      <w:rPr>
        <w:noProof/>
      </w:rPr>
    </w:sdtEndPr>
    <w:sdtContent>
      <w:p w14:paraId="2CA2F500" w14:textId="61207804" w:rsidR="006C78B3" w:rsidRPr="00DD6D76" w:rsidRDefault="006C78B3" w:rsidP="00DD6D76">
        <w:pPr>
          <w:rPr>
            <w:rFonts w:asciiTheme="majorHAnsi" w:hAnsiTheme="majorHAnsi"/>
            <w:color w:val="FFFFFF" w:themeColor="background1"/>
            <w:sz w:val="20"/>
            <w:szCs w:val="20"/>
          </w:rPr>
        </w:pPr>
        <w:r>
          <w:rPr>
            <w:sz w:val="16"/>
            <w:szCs w:val="16"/>
          </w:rPr>
          <w:t xml:space="preserve">Addendum </w:t>
        </w:r>
        <w:r w:rsidR="001E19E3">
          <w:rPr>
            <w:sz w:val="16"/>
            <w:szCs w:val="16"/>
          </w:rPr>
          <w:t>sur</w:t>
        </w:r>
        <w:r>
          <w:rPr>
            <w:sz w:val="16"/>
            <w:szCs w:val="16"/>
          </w:rPr>
          <w:t xml:space="preserve"> la Protection des Données </w:t>
        </w:r>
        <w:r w:rsidR="001E19E3">
          <w:rPr>
            <w:sz w:val="16"/>
            <w:szCs w:val="16"/>
          </w:rPr>
          <w:t>pour l</w:t>
        </w:r>
        <w:r>
          <w:rPr>
            <w:sz w:val="16"/>
            <w:szCs w:val="16"/>
          </w:rPr>
          <w:t xml:space="preserve">es </w:t>
        </w:r>
        <w:r w:rsidR="001E19E3">
          <w:rPr>
            <w:sz w:val="16"/>
            <w:szCs w:val="16"/>
          </w:rPr>
          <w:t xml:space="preserve">Services et </w:t>
        </w:r>
        <w:r>
          <w:rPr>
            <w:sz w:val="16"/>
            <w:szCs w:val="16"/>
          </w:rPr>
          <w:t>Produits Microsoft (Français – neutre | Dernière mise à jour</w:t>
        </w:r>
        <w:r w:rsidR="009C0E35">
          <w:rPr>
            <w:sz w:val="16"/>
            <w:szCs w:val="16"/>
          </w:rPr>
          <w:t> :</w:t>
        </w:r>
        <w:r>
          <w:rPr>
            <w:sz w:val="16"/>
            <w:szCs w:val="16"/>
          </w:rPr>
          <w:t xml:space="preserve"> </w:t>
        </w:r>
        <w:r w:rsidR="00BE6419" w:rsidRPr="00BE6419">
          <w:rPr>
            <w:sz w:val="16"/>
            <w:szCs w:val="16"/>
          </w:rPr>
          <w:t>2 janvier 2024</w:t>
        </w:r>
        <w:r>
          <w:rPr>
            <w:sz w:val="16"/>
            <w:szCs w:val="16"/>
          </w:rPr>
          <w:t>)</w:t>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72039CEF" w14:textId="3F5C3CF9" w:rsidR="006C78B3" w:rsidRPr="00DD6D76" w:rsidRDefault="006C78B3" w:rsidP="00DD6D76">
    <w:pPr>
      <w:rPr>
        <w:rFonts w:asciiTheme="majorHAnsi" w:hAnsiTheme="majorHAnsi"/>
        <w:color w:val="FFFFFF" w:themeColor="background1"/>
        <w:sz w:val="20"/>
        <w:szCs w:val="20"/>
      </w:rPr>
    </w:pPr>
    <w:r>
      <w:rPr>
        <w:sz w:val="16"/>
        <w:szCs w:val="16"/>
      </w:rPr>
      <w:t xml:space="preserve">Addendum </w:t>
    </w:r>
    <w:r w:rsidR="001E19E3">
      <w:rPr>
        <w:sz w:val="16"/>
        <w:szCs w:val="16"/>
      </w:rPr>
      <w:t>sur</w:t>
    </w:r>
    <w:r>
      <w:rPr>
        <w:sz w:val="16"/>
        <w:szCs w:val="16"/>
      </w:rPr>
      <w:t xml:space="preserve"> la Protection des Données </w:t>
    </w:r>
    <w:r w:rsidR="001E19E3">
      <w:rPr>
        <w:sz w:val="16"/>
        <w:szCs w:val="16"/>
      </w:rPr>
      <w:t>pour l</w:t>
    </w:r>
    <w:r>
      <w:rPr>
        <w:sz w:val="16"/>
        <w:szCs w:val="16"/>
      </w:rPr>
      <w:t xml:space="preserve">es </w:t>
    </w:r>
    <w:r w:rsidR="001E19E3">
      <w:rPr>
        <w:sz w:val="16"/>
        <w:szCs w:val="16"/>
      </w:rPr>
      <w:t xml:space="preserve">Services et </w:t>
    </w:r>
    <w:r>
      <w:rPr>
        <w:sz w:val="16"/>
        <w:szCs w:val="16"/>
      </w:rPr>
      <w:t xml:space="preserve">Produits Microsoft (Français – neutre | Dernière mise à jour </w:t>
    </w:r>
    <w:r w:rsidR="00551FF4">
      <w:rPr>
        <w:sz w:val="16"/>
        <w:szCs w:val="16"/>
      </w:rPr>
      <w:t xml:space="preserve">: </w:t>
    </w:r>
    <w:r w:rsidR="00551FF4" w:rsidRPr="00BE6419">
      <w:rPr>
        <w:sz w:val="16"/>
        <w:szCs w:val="16"/>
      </w:rPr>
      <w:t>2 janvier 2024</w:t>
    </w:r>
    <w:r>
      <w:rPr>
        <w:sz w:val="16"/>
        <w:szCs w:val="16"/>
      </w:rPr>
      <w:t>)</w:t>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2B90B8F0"/>
    <w:lvl w:ilvl="0" w:tplc="7F3217A4">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351495776">
    <w:abstractNumId w:val="3"/>
  </w:num>
  <w:num w:numId="2" w16cid:durableId="1232305040">
    <w:abstractNumId w:val="6"/>
  </w:num>
  <w:num w:numId="3" w16cid:durableId="190611389">
    <w:abstractNumId w:val="12"/>
  </w:num>
  <w:num w:numId="4" w16cid:durableId="1591811154">
    <w:abstractNumId w:val="14"/>
  </w:num>
  <w:num w:numId="5" w16cid:durableId="52437446">
    <w:abstractNumId w:val="1"/>
  </w:num>
  <w:num w:numId="6" w16cid:durableId="133255759">
    <w:abstractNumId w:val="17"/>
  </w:num>
  <w:num w:numId="7" w16cid:durableId="1645163676">
    <w:abstractNumId w:val="11"/>
  </w:num>
  <w:num w:numId="8" w16cid:durableId="1783038631">
    <w:abstractNumId w:val="4"/>
  </w:num>
  <w:num w:numId="9" w16cid:durableId="535460504">
    <w:abstractNumId w:val="15"/>
  </w:num>
  <w:num w:numId="10" w16cid:durableId="1247225383">
    <w:abstractNumId w:val="7"/>
  </w:num>
  <w:num w:numId="11" w16cid:durableId="1452819601">
    <w:abstractNumId w:val="13"/>
  </w:num>
  <w:num w:numId="12" w16cid:durableId="55474180">
    <w:abstractNumId w:val="2"/>
  </w:num>
  <w:num w:numId="13" w16cid:durableId="2074506207">
    <w:abstractNumId w:val="5"/>
  </w:num>
  <w:num w:numId="14" w16cid:durableId="712657124">
    <w:abstractNumId w:val="8"/>
  </w:num>
  <w:num w:numId="15" w16cid:durableId="138961674">
    <w:abstractNumId w:val="16"/>
  </w:num>
  <w:num w:numId="16" w16cid:durableId="1917595106">
    <w:abstractNumId w:val="10"/>
  </w:num>
  <w:num w:numId="17" w16cid:durableId="349726780">
    <w:abstractNumId w:val="0"/>
  </w:num>
  <w:num w:numId="18" w16cid:durableId="329066724">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64e9aB0OOWJ9yug3YJLsu3XcMvjVeM+3TC7aFuWlF/L1zzitPTJ2CpGLURS1rwAAE5G5DjX1djEvdU5SLJDiqw==" w:salt="NN7m6upPg+cJGhcL1vM3FA=="/>
  <w:defaultTabStop w:val="720"/>
  <w:hyphenationZone w:val="425"/>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0CD2"/>
    <w:rsid w:val="0000104C"/>
    <w:rsid w:val="00001800"/>
    <w:rsid w:val="00001886"/>
    <w:rsid w:val="000018B8"/>
    <w:rsid w:val="000021AA"/>
    <w:rsid w:val="000022D8"/>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466"/>
    <w:rsid w:val="00017A1A"/>
    <w:rsid w:val="00017A5A"/>
    <w:rsid w:val="00017A85"/>
    <w:rsid w:val="00017A87"/>
    <w:rsid w:val="00020D7C"/>
    <w:rsid w:val="00020F32"/>
    <w:rsid w:val="000217C1"/>
    <w:rsid w:val="00021FAE"/>
    <w:rsid w:val="00022972"/>
    <w:rsid w:val="00022A94"/>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AB3"/>
    <w:rsid w:val="00026CD0"/>
    <w:rsid w:val="00026DDE"/>
    <w:rsid w:val="00026E0A"/>
    <w:rsid w:val="00026E1A"/>
    <w:rsid w:val="00026E57"/>
    <w:rsid w:val="0002719C"/>
    <w:rsid w:val="00027239"/>
    <w:rsid w:val="0002766C"/>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10B"/>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5E4"/>
    <w:rsid w:val="000566CE"/>
    <w:rsid w:val="0005673A"/>
    <w:rsid w:val="00056B9F"/>
    <w:rsid w:val="00056BD9"/>
    <w:rsid w:val="00056FAF"/>
    <w:rsid w:val="0005709B"/>
    <w:rsid w:val="00057FC0"/>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67F64"/>
    <w:rsid w:val="00070AF8"/>
    <w:rsid w:val="0007165F"/>
    <w:rsid w:val="00071A79"/>
    <w:rsid w:val="00071A9B"/>
    <w:rsid w:val="00071BC4"/>
    <w:rsid w:val="00071C2C"/>
    <w:rsid w:val="000720BF"/>
    <w:rsid w:val="00072441"/>
    <w:rsid w:val="00072464"/>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0E2"/>
    <w:rsid w:val="000842F8"/>
    <w:rsid w:val="000843ED"/>
    <w:rsid w:val="00085166"/>
    <w:rsid w:val="0008544B"/>
    <w:rsid w:val="000854B2"/>
    <w:rsid w:val="000857E9"/>
    <w:rsid w:val="00085D21"/>
    <w:rsid w:val="00086974"/>
    <w:rsid w:val="00086EDC"/>
    <w:rsid w:val="00086F17"/>
    <w:rsid w:val="000872EB"/>
    <w:rsid w:val="00087BC2"/>
    <w:rsid w:val="00090623"/>
    <w:rsid w:val="00090C2D"/>
    <w:rsid w:val="00090EF6"/>
    <w:rsid w:val="0009139F"/>
    <w:rsid w:val="000913C3"/>
    <w:rsid w:val="0009164C"/>
    <w:rsid w:val="000917B1"/>
    <w:rsid w:val="00092C3B"/>
    <w:rsid w:val="00093601"/>
    <w:rsid w:val="00093ADB"/>
    <w:rsid w:val="00093C44"/>
    <w:rsid w:val="0009433E"/>
    <w:rsid w:val="00094551"/>
    <w:rsid w:val="00094AE0"/>
    <w:rsid w:val="00095066"/>
    <w:rsid w:val="000950A1"/>
    <w:rsid w:val="0009524E"/>
    <w:rsid w:val="0009527F"/>
    <w:rsid w:val="000953A4"/>
    <w:rsid w:val="0009588E"/>
    <w:rsid w:val="00095975"/>
    <w:rsid w:val="00096071"/>
    <w:rsid w:val="000962C1"/>
    <w:rsid w:val="00096C3B"/>
    <w:rsid w:val="000976A9"/>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1EF9"/>
    <w:rsid w:val="000B2305"/>
    <w:rsid w:val="000B280E"/>
    <w:rsid w:val="000B341C"/>
    <w:rsid w:val="000B3935"/>
    <w:rsid w:val="000B39CD"/>
    <w:rsid w:val="000B3BAB"/>
    <w:rsid w:val="000B4D3E"/>
    <w:rsid w:val="000B522A"/>
    <w:rsid w:val="000B523A"/>
    <w:rsid w:val="000B552B"/>
    <w:rsid w:val="000B56E2"/>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02D"/>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69"/>
    <w:rsid w:val="000E13E7"/>
    <w:rsid w:val="000E16D8"/>
    <w:rsid w:val="000E18F3"/>
    <w:rsid w:val="000E1DEC"/>
    <w:rsid w:val="000E1F33"/>
    <w:rsid w:val="000E1F69"/>
    <w:rsid w:val="000E2F11"/>
    <w:rsid w:val="000E32CA"/>
    <w:rsid w:val="000E35B3"/>
    <w:rsid w:val="000E3993"/>
    <w:rsid w:val="000E39CD"/>
    <w:rsid w:val="000E496F"/>
    <w:rsid w:val="000E4B23"/>
    <w:rsid w:val="000E4BCF"/>
    <w:rsid w:val="000E55C0"/>
    <w:rsid w:val="000E55E0"/>
    <w:rsid w:val="000E56D5"/>
    <w:rsid w:val="000E5E82"/>
    <w:rsid w:val="000E696A"/>
    <w:rsid w:val="000E6BA5"/>
    <w:rsid w:val="000E6D1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76"/>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5BB"/>
    <w:rsid w:val="00104DBC"/>
    <w:rsid w:val="0010587C"/>
    <w:rsid w:val="00105B4C"/>
    <w:rsid w:val="00105CE6"/>
    <w:rsid w:val="00106F77"/>
    <w:rsid w:val="0010728E"/>
    <w:rsid w:val="00107333"/>
    <w:rsid w:val="00107485"/>
    <w:rsid w:val="00107F31"/>
    <w:rsid w:val="001108E3"/>
    <w:rsid w:val="0011102E"/>
    <w:rsid w:val="001113C6"/>
    <w:rsid w:val="00111B6A"/>
    <w:rsid w:val="001127BA"/>
    <w:rsid w:val="00113734"/>
    <w:rsid w:val="00113B3D"/>
    <w:rsid w:val="00114506"/>
    <w:rsid w:val="00114774"/>
    <w:rsid w:val="00114C70"/>
    <w:rsid w:val="00114EFE"/>
    <w:rsid w:val="00115497"/>
    <w:rsid w:val="00115D84"/>
    <w:rsid w:val="00116951"/>
    <w:rsid w:val="00116F12"/>
    <w:rsid w:val="00117EB2"/>
    <w:rsid w:val="00120A93"/>
    <w:rsid w:val="00120DCD"/>
    <w:rsid w:val="001214C1"/>
    <w:rsid w:val="00121567"/>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136"/>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1D68"/>
    <w:rsid w:val="00162480"/>
    <w:rsid w:val="00162F94"/>
    <w:rsid w:val="0016324D"/>
    <w:rsid w:val="00165D0B"/>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0EF"/>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40D"/>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5F5B"/>
    <w:rsid w:val="001862B3"/>
    <w:rsid w:val="00186359"/>
    <w:rsid w:val="00186565"/>
    <w:rsid w:val="001867D2"/>
    <w:rsid w:val="00186BF6"/>
    <w:rsid w:val="0018717E"/>
    <w:rsid w:val="001875B3"/>
    <w:rsid w:val="00190149"/>
    <w:rsid w:val="0019022D"/>
    <w:rsid w:val="00190386"/>
    <w:rsid w:val="00190A62"/>
    <w:rsid w:val="00190C8C"/>
    <w:rsid w:val="00191210"/>
    <w:rsid w:val="00191560"/>
    <w:rsid w:val="001923CF"/>
    <w:rsid w:val="00192660"/>
    <w:rsid w:val="00192858"/>
    <w:rsid w:val="00192C05"/>
    <w:rsid w:val="00192FBE"/>
    <w:rsid w:val="00193084"/>
    <w:rsid w:val="00193997"/>
    <w:rsid w:val="00194126"/>
    <w:rsid w:val="00195A0E"/>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3F7C"/>
    <w:rsid w:val="001A434B"/>
    <w:rsid w:val="001A44F2"/>
    <w:rsid w:val="001A46DF"/>
    <w:rsid w:val="001A4CBF"/>
    <w:rsid w:val="001A5485"/>
    <w:rsid w:val="001A56AE"/>
    <w:rsid w:val="001A57B4"/>
    <w:rsid w:val="001A6A97"/>
    <w:rsid w:val="001A6D23"/>
    <w:rsid w:val="001A739E"/>
    <w:rsid w:val="001A7A17"/>
    <w:rsid w:val="001A7CCC"/>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68C"/>
    <w:rsid w:val="001B497B"/>
    <w:rsid w:val="001B4BEE"/>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1F1B"/>
    <w:rsid w:val="001D2169"/>
    <w:rsid w:val="001D243F"/>
    <w:rsid w:val="001D2A76"/>
    <w:rsid w:val="001D3604"/>
    <w:rsid w:val="001D3DB6"/>
    <w:rsid w:val="001D414A"/>
    <w:rsid w:val="001D451C"/>
    <w:rsid w:val="001D494D"/>
    <w:rsid w:val="001D4F66"/>
    <w:rsid w:val="001D51A3"/>
    <w:rsid w:val="001D5D55"/>
    <w:rsid w:val="001D5E13"/>
    <w:rsid w:val="001D643A"/>
    <w:rsid w:val="001D6715"/>
    <w:rsid w:val="001D6AD6"/>
    <w:rsid w:val="001D6AE8"/>
    <w:rsid w:val="001D6AFB"/>
    <w:rsid w:val="001D7C37"/>
    <w:rsid w:val="001D7D6A"/>
    <w:rsid w:val="001E02C9"/>
    <w:rsid w:val="001E19E3"/>
    <w:rsid w:val="001E26A6"/>
    <w:rsid w:val="001E2A7F"/>
    <w:rsid w:val="001E32A0"/>
    <w:rsid w:val="001E33A8"/>
    <w:rsid w:val="001E3855"/>
    <w:rsid w:val="001E3F01"/>
    <w:rsid w:val="001E4084"/>
    <w:rsid w:val="001E424B"/>
    <w:rsid w:val="001E46CC"/>
    <w:rsid w:val="001E489B"/>
    <w:rsid w:val="001E48E9"/>
    <w:rsid w:val="001E4A24"/>
    <w:rsid w:val="001E4ECB"/>
    <w:rsid w:val="001E5012"/>
    <w:rsid w:val="001E5024"/>
    <w:rsid w:val="001E578E"/>
    <w:rsid w:val="001E589F"/>
    <w:rsid w:val="001E5995"/>
    <w:rsid w:val="001E5ABE"/>
    <w:rsid w:val="001E5AE1"/>
    <w:rsid w:val="001E5CBD"/>
    <w:rsid w:val="001E6605"/>
    <w:rsid w:val="001F130A"/>
    <w:rsid w:val="001F15CE"/>
    <w:rsid w:val="001F1AF2"/>
    <w:rsid w:val="001F243D"/>
    <w:rsid w:val="001F2A42"/>
    <w:rsid w:val="001F2DDF"/>
    <w:rsid w:val="001F3133"/>
    <w:rsid w:val="001F3142"/>
    <w:rsid w:val="001F39D4"/>
    <w:rsid w:val="001F3B2D"/>
    <w:rsid w:val="001F3E2F"/>
    <w:rsid w:val="001F3F1F"/>
    <w:rsid w:val="001F4069"/>
    <w:rsid w:val="001F474F"/>
    <w:rsid w:val="001F47DC"/>
    <w:rsid w:val="001F4A2A"/>
    <w:rsid w:val="001F4ECB"/>
    <w:rsid w:val="001F66D1"/>
    <w:rsid w:val="001F6E5E"/>
    <w:rsid w:val="001F7759"/>
    <w:rsid w:val="002001F8"/>
    <w:rsid w:val="002009E9"/>
    <w:rsid w:val="00200AF6"/>
    <w:rsid w:val="002010BD"/>
    <w:rsid w:val="00201D8A"/>
    <w:rsid w:val="00201DFF"/>
    <w:rsid w:val="002023B2"/>
    <w:rsid w:val="0020319C"/>
    <w:rsid w:val="00203232"/>
    <w:rsid w:val="0020346B"/>
    <w:rsid w:val="00204099"/>
    <w:rsid w:val="00204AE9"/>
    <w:rsid w:val="00204D96"/>
    <w:rsid w:val="00205079"/>
    <w:rsid w:val="00205A59"/>
    <w:rsid w:val="00206C82"/>
    <w:rsid w:val="00206E5F"/>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535"/>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3D"/>
    <w:rsid w:val="00253ADF"/>
    <w:rsid w:val="00253BA3"/>
    <w:rsid w:val="00254448"/>
    <w:rsid w:val="00254CA5"/>
    <w:rsid w:val="00254FFB"/>
    <w:rsid w:val="002553A2"/>
    <w:rsid w:val="0025540D"/>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2D8A"/>
    <w:rsid w:val="00263085"/>
    <w:rsid w:val="002634DC"/>
    <w:rsid w:val="0026350A"/>
    <w:rsid w:val="002635F6"/>
    <w:rsid w:val="00263B09"/>
    <w:rsid w:val="00263CA4"/>
    <w:rsid w:val="002645AF"/>
    <w:rsid w:val="002647B9"/>
    <w:rsid w:val="00265230"/>
    <w:rsid w:val="00265676"/>
    <w:rsid w:val="00266B49"/>
    <w:rsid w:val="00266D6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A6D"/>
    <w:rsid w:val="00272B9D"/>
    <w:rsid w:val="00272E8F"/>
    <w:rsid w:val="002731FA"/>
    <w:rsid w:val="00273364"/>
    <w:rsid w:val="00273A1B"/>
    <w:rsid w:val="00273EDF"/>
    <w:rsid w:val="002743C4"/>
    <w:rsid w:val="002747B8"/>
    <w:rsid w:val="00274A9F"/>
    <w:rsid w:val="0027581D"/>
    <w:rsid w:val="00275A91"/>
    <w:rsid w:val="00275CCC"/>
    <w:rsid w:val="0027677D"/>
    <w:rsid w:val="002767DC"/>
    <w:rsid w:val="00276B5C"/>
    <w:rsid w:val="00276C3F"/>
    <w:rsid w:val="00276E61"/>
    <w:rsid w:val="0027756E"/>
    <w:rsid w:val="002778C5"/>
    <w:rsid w:val="00277FDA"/>
    <w:rsid w:val="0028027F"/>
    <w:rsid w:val="002804F8"/>
    <w:rsid w:val="00280709"/>
    <w:rsid w:val="002807C4"/>
    <w:rsid w:val="002815A7"/>
    <w:rsid w:val="00281F09"/>
    <w:rsid w:val="00281F9F"/>
    <w:rsid w:val="002822A7"/>
    <w:rsid w:val="002822C7"/>
    <w:rsid w:val="00282598"/>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74D"/>
    <w:rsid w:val="002A4A3B"/>
    <w:rsid w:val="002A4A50"/>
    <w:rsid w:val="002A4D42"/>
    <w:rsid w:val="002A5314"/>
    <w:rsid w:val="002A5AE0"/>
    <w:rsid w:val="002A6167"/>
    <w:rsid w:val="002A6939"/>
    <w:rsid w:val="002A7180"/>
    <w:rsid w:val="002A7291"/>
    <w:rsid w:val="002A7B29"/>
    <w:rsid w:val="002A7C90"/>
    <w:rsid w:val="002B102A"/>
    <w:rsid w:val="002B108E"/>
    <w:rsid w:val="002B11F5"/>
    <w:rsid w:val="002B123C"/>
    <w:rsid w:val="002B1713"/>
    <w:rsid w:val="002B1E1B"/>
    <w:rsid w:val="002B24FE"/>
    <w:rsid w:val="002B2E8E"/>
    <w:rsid w:val="002B3793"/>
    <w:rsid w:val="002B3852"/>
    <w:rsid w:val="002B40BE"/>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7FF"/>
    <w:rsid w:val="002C2D16"/>
    <w:rsid w:val="002C2D67"/>
    <w:rsid w:val="002C2FC4"/>
    <w:rsid w:val="002C3399"/>
    <w:rsid w:val="002C3EE0"/>
    <w:rsid w:val="002C463B"/>
    <w:rsid w:val="002C50FD"/>
    <w:rsid w:val="002C5235"/>
    <w:rsid w:val="002C5271"/>
    <w:rsid w:val="002C54A4"/>
    <w:rsid w:val="002C589D"/>
    <w:rsid w:val="002C60C3"/>
    <w:rsid w:val="002C6113"/>
    <w:rsid w:val="002C61BE"/>
    <w:rsid w:val="002C6359"/>
    <w:rsid w:val="002C6552"/>
    <w:rsid w:val="002C67D9"/>
    <w:rsid w:val="002C680D"/>
    <w:rsid w:val="002C6BA3"/>
    <w:rsid w:val="002C6BAD"/>
    <w:rsid w:val="002C7172"/>
    <w:rsid w:val="002C7279"/>
    <w:rsid w:val="002C72EA"/>
    <w:rsid w:val="002C7590"/>
    <w:rsid w:val="002C8810"/>
    <w:rsid w:val="002D0CAA"/>
    <w:rsid w:val="002D111F"/>
    <w:rsid w:val="002D1FB6"/>
    <w:rsid w:val="002D32D3"/>
    <w:rsid w:val="002D3658"/>
    <w:rsid w:val="002D38D7"/>
    <w:rsid w:val="002D3CCD"/>
    <w:rsid w:val="002D3DD8"/>
    <w:rsid w:val="002D3FE2"/>
    <w:rsid w:val="002D41CB"/>
    <w:rsid w:val="002D4B2C"/>
    <w:rsid w:val="002D5CF8"/>
    <w:rsid w:val="002D6563"/>
    <w:rsid w:val="002D6FE3"/>
    <w:rsid w:val="002D7665"/>
    <w:rsid w:val="002D77A2"/>
    <w:rsid w:val="002D7FDC"/>
    <w:rsid w:val="002E028F"/>
    <w:rsid w:val="002E06FF"/>
    <w:rsid w:val="002E0B82"/>
    <w:rsid w:val="002E0D34"/>
    <w:rsid w:val="002E16B0"/>
    <w:rsid w:val="002E1894"/>
    <w:rsid w:val="002E1D3A"/>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7A0"/>
    <w:rsid w:val="002F2B79"/>
    <w:rsid w:val="002F3019"/>
    <w:rsid w:val="002F307A"/>
    <w:rsid w:val="002F33F1"/>
    <w:rsid w:val="002F3775"/>
    <w:rsid w:val="002F3779"/>
    <w:rsid w:val="002F386B"/>
    <w:rsid w:val="002F3D5E"/>
    <w:rsid w:val="002F3D6C"/>
    <w:rsid w:val="002F3DF8"/>
    <w:rsid w:val="002F3FF6"/>
    <w:rsid w:val="002F502F"/>
    <w:rsid w:val="002F5F3E"/>
    <w:rsid w:val="002F6407"/>
    <w:rsid w:val="002F6AF2"/>
    <w:rsid w:val="002F6B85"/>
    <w:rsid w:val="002F6CB1"/>
    <w:rsid w:val="002F6CBE"/>
    <w:rsid w:val="002F6EA5"/>
    <w:rsid w:val="002F7349"/>
    <w:rsid w:val="002F7413"/>
    <w:rsid w:val="002F7BE2"/>
    <w:rsid w:val="002F7DDC"/>
    <w:rsid w:val="00300CEE"/>
    <w:rsid w:val="00301068"/>
    <w:rsid w:val="003018C3"/>
    <w:rsid w:val="00301AD6"/>
    <w:rsid w:val="00302225"/>
    <w:rsid w:val="003027B8"/>
    <w:rsid w:val="00303530"/>
    <w:rsid w:val="003035AD"/>
    <w:rsid w:val="00303A6C"/>
    <w:rsid w:val="00303B90"/>
    <w:rsid w:val="003047E5"/>
    <w:rsid w:val="00304830"/>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D82"/>
    <w:rsid w:val="00321FEE"/>
    <w:rsid w:val="0032256C"/>
    <w:rsid w:val="003225D5"/>
    <w:rsid w:val="00322BB7"/>
    <w:rsid w:val="00323244"/>
    <w:rsid w:val="003234E0"/>
    <w:rsid w:val="00325895"/>
    <w:rsid w:val="00326460"/>
    <w:rsid w:val="0032653B"/>
    <w:rsid w:val="003267F2"/>
    <w:rsid w:val="0032687B"/>
    <w:rsid w:val="00326C53"/>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499C7"/>
    <w:rsid w:val="003503F1"/>
    <w:rsid w:val="0035140B"/>
    <w:rsid w:val="00351641"/>
    <w:rsid w:val="0035168F"/>
    <w:rsid w:val="00351B78"/>
    <w:rsid w:val="00351D9C"/>
    <w:rsid w:val="003521B5"/>
    <w:rsid w:val="003523BA"/>
    <w:rsid w:val="003525B8"/>
    <w:rsid w:val="003528B6"/>
    <w:rsid w:val="00353083"/>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279A"/>
    <w:rsid w:val="00363164"/>
    <w:rsid w:val="003632D9"/>
    <w:rsid w:val="00363A18"/>
    <w:rsid w:val="003651AC"/>
    <w:rsid w:val="00365541"/>
    <w:rsid w:val="00366418"/>
    <w:rsid w:val="00366639"/>
    <w:rsid w:val="00366C8E"/>
    <w:rsid w:val="00366DF4"/>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223A"/>
    <w:rsid w:val="0038335A"/>
    <w:rsid w:val="003836D2"/>
    <w:rsid w:val="003836DB"/>
    <w:rsid w:val="00383C90"/>
    <w:rsid w:val="00383EC0"/>
    <w:rsid w:val="00384162"/>
    <w:rsid w:val="0038421C"/>
    <w:rsid w:val="00384C0E"/>
    <w:rsid w:val="003856B2"/>
    <w:rsid w:val="0038614C"/>
    <w:rsid w:val="0038740F"/>
    <w:rsid w:val="003877E8"/>
    <w:rsid w:val="0038794D"/>
    <w:rsid w:val="00387DF9"/>
    <w:rsid w:val="00387E08"/>
    <w:rsid w:val="003904F0"/>
    <w:rsid w:val="00390EC6"/>
    <w:rsid w:val="003912D9"/>
    <w:rsid w:val="00391EFC"/>
    <w:rsid w:val="00392282"/>
    <w:rsid w:val="00393010"/>
    <w:rsid w:val="00393110"/>
    <w:rsid w:val="0039364B"/>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29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18"/>
    <w:rsid w:val="003C399B"/>
    <w:rsid w:val="003C3B94"/>
    <w:rsid w:val="003C4238"/>
    <w:rsid w:val="003C56EB"/>
    <w:rsid w:val="003C5B5B"/>
    <w:rsid w:val="003C6283"/>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154"/>
    <w:rsid w:val="003E0686"/>
    <w:rsid w:val="003E1133"/>
    <w:rsid w:val="003E1139"/>
    <w:rsid w:val="003E13EF"/>
    <w:rsid w:val="003E1568"/>
    <w:rsid w:val="003E1F95"/>
    <w:rsid w:val="003E2AB8"/>
    <w:rsid w:val="003E2F70"/>
    <w:rsid w:val="003E3362"/>
    <w:rsid w:val="003E3526"/>
    <w:rsid w:val="003E35BF"/>
    <w:rsid w:val="003E40ED"/>
    <w:rsid w:val="003E4578"/>
    <w:rsid w:val="003E4720"/>
    <w:rsid w:val="003E4BAF"/>
    <w:rsid w:val="003E5A4D"/>
    <w:rsid w:val="003E5E41"/>
    <w:rsid w:val="003E6BF5"/>
    <w:rsid w:val="003E6F35"/>
    <w:rsid w:val="003E75EB"/>
    <w:rsid w:val="003F05C4"/>
    <w:rsid w:val="003F1232"/>
    <w:rsid w:val="003F14DA"/>
    <w:rsid w:val="003F165B"/>
    <w:rsid w:val="003F1B20"/>
    <w:rsid w:val="003F1C92"/>
    <w:rsid w:val="003F1CB6"/>
    <w:rsid w:val="003F27D2"/>
    <w:rsid w:val="003F2CA3"/>
    <w:rsid w:val="003F2E21"/>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99F"/>
    <w:rsid w:val="00404E2B"/>
    <w:rsid w:val="004050A4"/>
    <w:rsid w:val="00405189"/>
    <w:rsid w:val="00405B77"/>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2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0B5"/>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396"/>
    <w:rsid w:val="004605BC"/>
    <w:rsid w:val="00460AF4"/>
    <w:rsid w:val="00460BEB"/>
    <w:rsid w:val="00460CEE"/>
    <w:rsid w:val="0046179E"/>
    <w:rsid w:val="00461AC1"/>
    <w:rsid w:val="00461F02"/>
    <w:rsid w:val="0046208F"/>
    <w:rsid w:val="00462712"/>
    <w:rsid w:val="00462987"/>
    <w:rsid w:val="00462C59"/>
    <w:rsid w:val="00463013"/>
    <w:rsid w:val="0046392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015"/>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09F4"/>
    <w:rsid w:val="00480E64"/>
    <w:rsid w:val="004813DC"/>
    <w:rsid w:val="00481542"/>
    <w:rsid w:val="00481839"/>
    <w:rsid w:val="00483D06"/>
    <w:rsid w:val="0048409D"/>
    <w:rsid w:val="0048430D"/>
    <w:rsid w:val="0048530B"/>
    <w:rsid w:val="00485348"/>
    <w:rsid w:val="00485515"/>
    <w:rsid w:val="00485AB3"/>
    <w:rsid w:val="00485BAA"/>
    <w:rsid w:val="00485DE5"/>
    <w:rsid w:val="00486119"/>
    <w:rsid w:val="00486B10"/>
    <w:rsid w:val="00486B7F"/>
    <w:rsid w:val="00486C27"/>
    <w:rsid w:val="00490614"/>
    <w:rsid w:val="00490B5E"/>
    <w:rsid w:val="004916D3"/>
    <w:rsid w:val="00491BB3"/>
    <w:rsid w:val="00491BBF"/>
    <w:rsid w:val="004923B4"/>
    <w:rsid w:val="004925A1"/>
    <w:rsid w:val="00492782"/>
    <w:rsid w:val="00492BEC"/>
    <w:rsid w:val="0049363D"/>
    <w:rsid w:val="00493820"/>
    <w:rsid w:val="00494784"/>
    <w:rsid w:val="004947AF"/>
    <w:rsid w:val="004947FD"/>
    <w:rsid w:val="004949B3"/>
    <w:rsid w:val="0049534B"/>
    <w:rsid w:val="004956F0"/>
    <w:rsid w:val="004959A2"/>
    <w:rsid w:val="00495DD9"/>
    <w:rsid w:val="004972C0"/>
    <w:rsid w:val="004975E0"/>
    <w:rsid w:val="004976E7"/>
    <w:rsid w:val="004976F4"/>
    <w:rsid w:val="00497D2D"/>
    <w:rsid w:val="00497E15"/>
    <w:rsid w:val="004A13D2"/>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36F"/>
    <w:rsid w:val="004A6BD0"/>
    <w:rsid w:val="004A6CAA"/>
    <w:rsid w:val="004A7D90"/>
    <w:rsid w:val="004A7E06"/>
    <w:rsid w:val="004AD664"/>
    <w:rsid w:val="004B009D"/>
    <w:rsid w:val="004B01C0"/>
    <w:rsid w:val="004B097B"/>
    <w:rsid w:val="004B0A12"/>
    <w:rsid w:val="004B0E99"/>
    <w:rsid w:val="004B16BC"/>
    <w:rsid w:val="004B21D7"/>
    <w:rsid w:val="004B3437"/>
    <w:rsid w:val="004B3528"/>
    <w:rsid w:val="004B3C1F"/>
    <w:rsid w:val="004B3D1F"/>
    <w:rsid w:val="004B454D"/>
    <w:rsid w:val="004B525E"/>
    <w:rsid w:val="004B5E16"/>
    <w:rsid w:val="004B5F85"/>
    <w:rsid w:val="004B6C6D"/>
    <w:rsid w:val="004B6DAB"/>
    <w:rsid w:val="004B6E31"/>
    <w:rsid w:val="004B7451"/>
    <w:rsid w:val="004B7622"/>
    <w:rsid w:val="004B79A4"/>
    <w:rsid w:val="004B79E4"/>
    <w:rsid w:val="004B7D1B"/>
    <w:rsid w:val="004B7DE9"/>
    <w:rsid w:val="004C05A7"/>
    <w:rsid w:val="004C1D23"/>
    <w:rsid w:val="004C1D7D"/>
    <w:rsid w:val="004C1E1D"/>
    <w:rsid w:val="004C2B10"/>
    <w:rsid w:val="004C2D29"/>
    <w:rsid w:val="004C2D78"/>
    <w:rsid w:val="004C2EC4"/>
    <w:rsid w:val="004C3350"/>
    <w:rsid w:val="004C49B0"/>
    <w:rsid w:val="004C49FB"/>
    <w:rsid w:val="004C4ED8"/>
    <w:rsid w:val="004C523B"/>
    <w:rsid w:val="004C5BF5"/>
    <w:rsid w:val="004C5DFE"/>
    <w:rsid w:val="004C6107"/>
    <w:rsid w:val="004C69FD"/>
    <w:rsid w:val="004C6CF9"/>
    <w:rsid w:val="004C6E40"/>
    <w:rsid w:val="004C6FE4"/>
    <w:rsid w:val="004C74A0"/>
    <w:rsid w:val="004C770D"/>
    <w:rsid w:val="004C78BC"/>
    <w:rsid w:val="004D0623"/>
    <w:rsid w:val="004D0ACF"/>
    <w:rsid w:val="004D0AF6"/>
    <w:rsid w:val="004D0EBB"/>
    <w:rsid w:val="004D1CC7"/>
    <w:rsid w:val="004D27A6"/>
    <w:rsid w:val="004D2B1C"/>
    <w:rsid w:val="004D2DE3"/>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842"/>
    <w:rsid w:val="004E4CF2"/>
    <w:rsid w:val="004E4EF5"/>
    <w:rsid w:val="004E50B0"/>
    <w:rsid w:val="004E52BA"/>
    <w:rsid w:val="004E53FA"/>
    <w:rsid w:val="004E5676"/>
    <w:rsid w:val="004E5B80"/>
    <w:rsid w:val="004E5E72"/>
    <w:rsid w:val="004E626B"/>
    <w:rsid w:val="004E6938"/>
    <w:rsid w:val="004E6EAF"/>
    <w:rsid w:val="004F0740"/>
    <w:rsid w:val="004F0D57"/>
    <w:rsid w:val="004F0F08"/>
    <w:rsid w:val="004F12A4"/>
    <w:rsid w:val="004F19ED"/>
    <w:rsid w:val="004F20BD"/>
    <w:rsid w:val="004F2172"/>
    <w:rsid w:val="004F224F"/>
    <w:rsid w:val="004F226F"/>
    <w:rsid w:val="004F2979"/>
    <w:rsid w:val="004F36CE"/>
    <w:rsid w:val="004F37BC"/>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490"/>
    <w:rsid w:val="00504547"/>
    <w:rsid w:val="00504CB6"/>
    <w:rsid w:val="00504D2B"/>
    <w:rsid w:val="0050503A"/>
    <w:rsid w:val="00505BA6"/>
    <w:rsid w:val="00505FEA"/>
    <w:rsid w:val="005064EC"/>
    <w:rsid w:val="00507288"/>
    <w:rsid w:val="00507653"/>
    <w:rsid w:val="0050798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614"/>
    <w:rsid w:val="005179C1"/>
    <w:rsid w:val="00517A19"/>
    <w:rsid w:val="00517D37"/>
    <w:rsid w:val="00517D47"/>
    <w:rsid w:val="00517DAC"/>
    <w:rsid w:val="00517F62"/>
    <w:rsid w:val="005201E3"/>
    <w:rsid w:val="005208FF"/>
    <w:rsid w:val="00521B08"/>
    <w:rsid w:val="00522FC7"/>
    <w:rsid w:val="00523663"/>
    <w:rsid w:val="005237D9"/>
    <w:rsid w:val="005238B6"/>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84D"/>
    <w:rsid w:val="00533901"/>
    <w:rsid w:val="00533DD5"/>
    <w:rsid w:val="0053420D"/>
    <w:rsid w:val="00534C6B"/>
    <w:rsid w:val="005352DF"/>
    <w:rsid w:val="005353F7"/>
    <w:rsid w:val="0053554F"/>
    <w:rsid w:val="0053555F"/>
    <w:rsid w:val="00535B2A"/>
    <w:rsid w:val="00536442"/>
    <w:rsid w:val="00536EE4"/>
    <w:rsid w:val="0053726B"/>
    <w:rsid w:val="005375A3"/>
    <w:rsid w:val="00537B48"/>
    <w:rsid w:val="00537FFC"/>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6F73"/>
    <w:rsid w:val="005470A9"/>
    <w:rsid w:val="005473F4"/>
    <w:rsid w:val="00547DBE"/>
    <w:rsid w:val="00550011"/>
    <w:rsid w:val="00550187"/>
    <w:rsid w:val="005501DB"/>
    <w:rsid w:val="0055028E"/>
    <w:rsid w:val="0055052D"/>
    <w:rsid w:val="00550829"/>
    <w:rsid w:val="005513BA"/>
    <w:rsid w:val="005513D3"/>
    <w:rsid w:val="005515C8"/>
    <w:rsid w:val="00551FF4"/>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D6F"/>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3FE4"/>
    <w:rsid w:val="00594255"/>
    <w:rsid w:val="00594422"/>
    <w:rsid w:val="00594501"/>
    <w:rsid w:val="0059474C"/>
    <w:rsid w:val="00594ECE"/>
    <w:rsid w:val="00595676"/>
    <w:rsid w:val="005959D0"/>
    <w:rsid w:val="00595C93"/>
    <w:rsid w:val="00595E9E"/>
    <w:rsid w:val="00596280"/>
    <w:rsid w:val="00596636"/>
    <w:rsid w:val="00596D38"/>
    <w:rsid w:val="00596DCB"/>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709"/>
    <w:rsid w:val="005A6A87"/>
    <w:rsid w:val="005A7800"/>
    <w:rsid w:val="005A7910"/>
    <w:rsid w:val="005B0300"/>
    <w:rsid w:val="005B0342"/>
    <w:rsid w:val="005B0B81"/>
    <w:rsid w:val="005B0E08"/>
    <w:rsid w:val="005B16BB"/>
    <w:rsid w:val="005B180E"/>
    <w:rsid w:val="005B1B59"/>
    <w:rsid w:val="005B252C"/>
    <w:rsid w:val="005B2559"/>
    <w:rsid w:val="005B2831"/>
    <w:rsid w:val="005B2B73"/>
    <w:rsid w:val="005B2F53"/>
    <w:rsid w:val="005B39AC"/>
    <w:rsid w:val="005B3DD8"/>
    <w:rsid w:val="005B3EB3"/>
    <w:rsid w:val="005B409E"/>
    <w:rsid w:val="005B4EDF"/>
    <w:rsid w:val="005B6B79"/>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2F50"/>
    <w:rsid w:val="005E3296"/>
    <w:rsid w:val="005E3CA2"/>
    <w:rsid w:val="005E46D8"/>
    <w:rsid w:val="005E47BB"/>
    <w:rsid w:val="005E49B1"/>
    <w:rsid w:val="005E5A7A"/>
    <w:rsid w:val="005E64EE"/>
    <w:rsid w:val="005E69C9"/>
    <w:rsid w:val="005E6A59"/>
    <w:rsid w:val="005E7036"/>
    <w:rsid w:val="005E7F3E"/>
    <w:rsid w:val="005F013C"/>
    <w:rsid w:val="005F03BC"/>
    <w:rsid w:val="005F068D"/>
    <w:rsid w:val="005F08E6"/>
    <w:rsid w:val="005F0BFB"/>
    <w:rsid w:val="005F161D"/>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2CFF"/>
    <w:rsid w:val="006030D2"/>
    <w:rsid w:val="006037ED"/>
    <w:rsid w:val="00603B87"/>
    <w:rsid w:val="006045F3"/>
    <w:rsid w:val="0060460B"/>
    <w:rsid w:val="00604ADF"/>
    <w:rsid w:val="00604DD7"/>
    <w:rsid w:val="006051EA"/>
    <w:rsid w:val="006056D6"/>
    <w:rsid w:val="00605D7F"/>
    <w:rsid w:val="00605E40"/>
    <w:rsid w:val="00605FF5"/>
    <w:rsid w:val="006065E6"/>
    <w:rsid w:val="00606601"/>
    <w:rsid w:val="00606930"/>
    <w:rsid w:val="00607190"/>
    <w:rsid w:val="00607B19"/>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423"/>
    <w:rsid w:val="006146A3"/>
    <w:rsid w:val="00614983"/>
    <w:rsid w:val="00614E26"/>
    <w:rsid w:val="0061507D"/>
    <w:rsid w:val="006154EB"/>
    <w:rsid w:val="00615570"/>
    <w:rsid w:val="006177F3"/>
    <w:rsid w:val="00617CC7"/>
    <w:rsid w:val="00617D2A"/>
    <w:rsid w:val="00617FDC"/>
    <w:rsid w:val="0062022E"/>
    <w:rsid w:val="0062068A"/>
    <w:rsid w:val="00621EE0"/>
    <w:rsid w:val="00622288"/>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090"/>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547"/>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57D9A"/>
    <w:rsid w:val="006601E9"/>
    <w:rsid w:val="00660791"/>
    <w:rsid w:val="00660952"/>
    <w:rsid w:val="00660D85"/>
    <w:rsid w:val="00661085"/>
    <w:rsid w:val="00661180"/>
    <w:rsid w:val="00661288"/>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56F"/>
    <w:rsid w:val="00667695"/>
    <w:rsid w:val="0067047C"/>
    <w:rsid w:val="0067047F"/>
    <w:rsid w:val="006706C6"/>
    <w:rsid w:val="00670712"/>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A42"/>
    <w:rsid w:val="00681B4E"/>
    <w:rsid w:val="00681F10"/>
    <w:rsid w:val="006824EE"/>
    <w:rsid w:val="006825D7"/>
    <w:rsid w:val="00683183"/>
    <w:rsid w:val="00684714"/>
    <w:rsid w:val="00684974"/>
    <w:rsid w:val="00684A60"/>
    <w:rsid w:val="00684CB8"/>
    <w:rsid w:val="00685787"/>
    <w:rsid w:val="00685ABF"/>
    <w:rsid w:val="00685BAA"/>
    <w:rsid w:val="00685F75"/>
    <w:rsid w:val="00686EBC"/>
    <w:rsid w:val="00686EF8"/>
    <w:rsid w:val="00686F25"/>
    <w:rsid w:val="00687226"/>
    <w:rsid w:val="006873B0"/>
    <w:rsid w:val="00687B9D"/>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6C1"/>
    <w:rsid w:val="00697AE3"/>
    <w:rsid w:val="006A01D5"/>
    <w:rsid w:val="006A07C3"/>
    <w:rsid w:val="006A0A97"/>
    <w:rsid w:val="006A0FCA"/>
    <w:rsid w:val="006A13BF"/>
    <w:rsid w:val="006A164A"/>
    <w:rsid w:val="006A16BA"/>
    <w:rsid w:val="006A20A7"/>
    <w:rsid w:val="006A24A4"/>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35D6"/>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0E84"/>
    <w:rsid w:val="006C1838"/>
    <w:rsid w:val="006C215E"/>
    <w:rsid w:val="006C217F"/>
    <w:rsid w:val="006C2303"/>
    <w:rsid w:val="006C2505"/>
    <w:rsid w:val="006C25BF"/>
    <w:rsid w:val="006C265A"/>
    <w:rsid w:val="006C292C"/>
    <w:rsid w:val="006C2E4A"/>
    <w:rsid w:val="006C2FA1"/>
    <w:rsid w:val="006C357E"/>
    <w:rsid w:val="006C381B"/>
    <w:rsid w:val="006C3A28"/>
    <w:rsid w:val="006C3FD6"/>
    <w:rsid w:val="006C46EB"/>
    <w:rsid w:val="006C5342"/>
    <w:rsid w:val="006C5708"/>
    <w:rsid w:val="006C5BD4"/>
    <w:rsid w:val="006C5E55"/>
    <w:rsid w:val="006C61A4"/>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22B"/>
    <w:rsid w:val="006D6373"/>
    <w:rsid w:val="006D69F9"/>
    <w:rsid w:val="006D6C6C"/>
    <w:rsid w:val="006E0389"/>
    <w:rsid w:val="006E0832"/>
    <w:rsid w:val="006E10C4"/>
    <w:rsid w:val="006E2974"/>
    <w:rsid w:val="006E3035"/>
    <w:rsid w:val="006E30F0"/>
    <w:rsid w:val="006E3143"/>
    <w:rsid w:val="006E33EC"/>
    <w:rsid w:val="006E34EC"/>
    <w:rsid w:val="006E3A81"/>
    <w:rsid w:val="006E3B3F"/>
    <w:rsid w:val="006E40C4"/>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4CF"/>
    <w:rsid w:val="0070068C"/>
    <w:rsid w:val="00700CEC"/>
    <w:rsid w:val="0070170D"/>
    <w:rsid w:val="00701A3E"/>
    <w:rsid w:val="00701CF0"/>
    <w:rsid w:val="00701D31"/>
    <w:rsid w:val="00702486"/>
    <w:rsid w:val="0070296D"/>
    <w:rsid w:val="00703044"/>
    <w:rsid w:val="0070384E"/>
    <w:rsid w:val="00704BC1"/>
    <w:rsid w:val="00704BE4"/>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2EC2"/>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3D"/>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9C1"/>
    <w:rsid w:val="00727C3E"/>
    <w:rsid w:val="0073002A"/>
    <w:rsid w:val="00730342"/>
    <w:rsid w:val="00730343"/>
    <w:rsid w:val="0073039C"/>
    <w:rsid w:val="007303AE"/>
    <w:rsid w:val="007304A1"/>
    <w:rsid w:val="00730587"/>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92D"/>
    <w:rsid w:val="00734E1C"/>
    <w:rsid w:val="00735051"/>
    <w:rsid w:val="00736578"/>
    <w:rsid w:val="00736643"/>
    <w:rsid w:val="00736AEB"/>
    <w:rsid w:val="00736BFA"/>
    <w:rsid w:val="00737E45"/>
    <w:rsid w:val="0074013B"/>
    <w:rsid w:val="007401B3"/>
    <w:rsid w:val="00740D08"/>
    <w:rsid w:val="00740E12"/>
    <w:rsid w:val="00741CF8"/>
    <w:rsid w:val="00741E10"/>
    <w:rsid w:val="00741ED8"/>
    <w:rsid w:val="007420F5"/>
    <w:rsid w:val="00743740"/>
    <w:rsid w:val="00743918"/>
    <w:rsid w:val="0074447C"/>
    <w:rsid w:val="00744B5A"/>
    <w:rsid w:val="00744DD3"/>
    <w:rsid w:val="00744F4E"/>
    <w:rsid w:val="00745478"/>
    <w:rsid w:val="00745DDE"/>
    <w:rsid w:val="00745E69"/>
    <w:rsid w:val="007460A4"/>
    <w:rsid w:val="00746539"/>
    <w:rsid w:val="00747192"/>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2E68"/>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67B4"/>
    <w:rsid w:val="00767845"/>
    <w:rsid w:val="007700B3"/>
    <w:rsid w:val="007703F8"/>
    <w:rsid w:val="0077075B"/>
    <w:rsid w:val="00770B39"/>
    <w:rsid w:val="00770BBE"/>
    <w:rsid w:val="007711D1"/>
    <w:rsid w:val="00771828"/>
    <w:rsid w:val="00771E2F"/>
    <w:rsid w:val="00771FD6"/>
    <w:rsid w:val="0077205D"/>
    <w:rsid w:val="00772A70"/>
    <w:rsid w:val="007732EC"/>
    <w:rsid w:val="00773334"/>
    <w:rsid w:val="00773E0B"/>
    <w:rsid w:val="0077418E"/>
    <w:rsid w:val="0077422D"/>
    <w:rsid w:val="0077427B"/>
    <w:rsid w:val="00774586"/>
    <w:rsid w:val="007749A4"/>
    <w:rsid w:val="00774CF6"/>
    <w:rsid w:val="00775292"/>
    <w:rsid w:val="00775DD3"/>
    <w:rsid w:val="00775FA0"/>
    <w:rsid w:val="00776175"/>
    <w:rsid w:val="007762E9"/>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BE9"/>
    <w:rsid w:val="00793274"/>
    <w:rsid w:val="00794536"/>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300"/>
    <w:rsid w:val="007B1754"/>
    <w:rsid w:val="007B1D78"/>
    <w:rsid w:val="007B20E0"/>
    <w:rsid w:val="007B26C6"/>
    <w:rsid w:val="007B2A9C"/>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3F82"/>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2D07"/>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2D9F"/>
    <w:rsid w:val="007E3F14"/>
    <w:rsid w:val="007E4431"/>
    <w:rsid w:val="007E4B71"/>
    <w:rsid w:val="007E507B"/>
    <w:rsid w:val="007E55F3"/>
    <w:rsid w:val="007E5B3C"/>
    <w:rsid w:val="007E5DFA"/>
    <w:rsid w:val="007E61C1"/>
    <w:rsid w:val="007E63D2"/>
    <w:rsid w:val="007E763C"/>
    <w:rsid w:val="007E7D92"/>
    <w:rsid w:val="007E7DB0"/>
    <w:rsid w:val="007E7F34"/>
    <w:rsid w:val="007F0B26"/>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07F7C"/>
    <w:rsid w:val="008105E4"/>
    <w:rsid w:val="008105E5"/>
    <w:rsid w:val="00810D92"/>
    <w:rsid w:val="00810F01"/>
    <w:rsid w:val="008115E6"/>
    <w:rsid w:val="00811610"/>
    <w:rsid w:val="00811BBF"/>
    <w:rsid w:val="008120B6"/>
    <w:rsid w:val="00812583"/>
    <w:rsid w:val="008125BA"/>
    <w:rsid w:val="0081279F"/>
    <w:rsid w:val="0081293D"/>
    <w:rsid w:val="00812DA2"/>
    <w:rsid w:val="008133EA"/>
    <w:rsid w:val="00813783"/>
    <w:rsid w:val="00813C95"/>
    <w:rsid w:val="00813FC9"/>
    <w:rsid w:val="008143F9"/>
    <w:rsid w:val="0081488D"/>
    <w:rsid w:val="008155C0"/>
    <w:rsid w:val="0081576A"/>
    <w:rsid w:val="00815A94"/>
    <w:rsid w:val="00815C71"/>
    <w:rsid w:val="00816487"/>
    <w:rsid w:val="0081660E"/>
    <w:rsid w:val="00816615"/>
    <w:rsid w:val="00816846"/>
    <w:rsid w:val="00816A2B"/>
    <w:rsid w:val="00816E31"/>
    <w:rsid w:val="00816F38"/>
    <w:rsid w:val="0081713D"/>
    <w:rsid w:val="0081726D"/>
    <w:rsid w:val="00817B1A"/>
    <w:rsid w:val="00817F69"/>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EE7"/>
    <w:rsid w:val="00833F37"/>
    <w:rsid w:val="008349C4"/>
    <w:rsid w:val="00834A87"/>
    <w:rsid w:val="00834E96"/>
    <w:rsid w:val="00834F9D"/>
    <w:rsid w:val="0083500E"/>
    <w:rsid w:val="0083545F"/>
    <w:rsid w:val="0083582B"/>
    <w:rsid w:val="0083582D"/>
    <w:rsid w:val="00836BC8"/>
    <w:rsid w:val="00836EB7"/>
    <w:rsid w:val="00836FA6"/>
    <w:rsid w:val="00837474"/>
    <w:rsid w:val="0083768C"/>
    <w:rsid w:val="00840373"/>
    <w:rsid w:val="008403CD"/>
    <w:rsid w:val="00840978"/>
    <w:rsid w:val="00840C7F"/>
    <w:rsid w:val="00840E39"/>
    <w:rsid w:val="00840F96"/>
    <w:rsid w:val="0084136D"/>
    <w:rsid w:val="008414C4"/>
    <w:rsid w:val="00842574"/>
    <w:rsid w:val="00842FC2"/>
    <w:rsid w:val="008433CF"/>
    <w:rsid w:val="0084348F"/>
    <w:rsid w:val="00843525"/>
    <w:rsid w:val="00843D51"/>
    <w:rsid w:val="00844534"/>
    <w:rsid w:val="00844CBF"/>
    <w:rsid w:val="00844CE4"/>
    <w:rsid w:val="00844F89"/>
    <w:rsid w:val="008452B4"/>
    <w:rsid w:val="00845311"/>
    <w:rsid w:val="00845C6E"/>
    <w:rsid w:val="008463A0"/>
    <w:rsid w:val="00846616"/>
    <w:rsid w:val="00847092"/>
    <w:rsid w:val="0084727A"/>
    <w:rsid w:val="00850011"/>
    <w:rsid w:val="00850384"/>
    <w:rsid w:val="008507CF"/>
    <w:rsid w:val="00851275"/>
    <w:rsid w:val="00851D89"/>
    <w:rsid w:val="00852464"/>
    <w:rsid w:val="00852623"/>
    <w:rsid w:val="008526EC"/>
    <w:rsid w:val="00852FFA"/>
    <w:rsid w:val="00853173"/>
    <w:rsid w:val="00853240"/>
    <w:rsid w:val="00853328"/>
    <w:rsid w:val="00854286"/>
    <w:rsid w:val="00854C2D"/>
    <w:rsid w:val="00854E47"/>
    <w:rsid w:val="0085555D"/>
    <w:rsid w:val="0085570F"/>
    <w:rsid w:val="008566B1"/>
    <w:rsid w:val="008566DE"/>
    <w:rsid w:val="0085720F"/>
    <w:rsid w:val="008573BE"/>
    <w:rsid w:val="00860633"/>
    <w:rsid w:val="00860674"/>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9E6"/>
    <w:rsid w:val="00875A20"/>
    <w:rsid w:val="00875C9E"/>
    <w:rsid w:val="008761C7"/>
    <w:rsid w:val="0087636D"/>
    <w:rsid w:val="00876AC3"/>
    <w:rsid w:val="00876C5D"/>
    <w:rsid w:val="008774E5"/>
    <w:rsid w:val="00877679"/>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97E6C"/>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3F"/>
    <w:rsid w:val="008C1E99"/>
    <w:rsid w:val="008C2FBB"/>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C768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A5"/>
    <w:rsid w:val="008D7AE7"/>
    <w:rsid w:val="008D7D77"/>
    <w:rsid w:val="008E07C5"/>
    <w:rsid w:val="008E0AAA"/>
    <w:rsid w:val="008E0B7F"/>
    <w:rsid w:val="008E0B8A"/>
    <w:rsid w:val="008E0F07"/>
    <w:rsid w:val="008E1076"/>
    <w:rsid w:val="008E15EC"/>
    <w:rsid w:val="008E1A0D"/>
    <w:rsid w:val="008E1D84"/>
    <w:rsid w:val="008E1EAF"/>
    <w:rsid w:val="008E2448"/>
    <w:rsid w:val="008E266E"/>
    <w:rsid w:val="008E2A51"/>
    <w:rsid w:val="008E36C0"/>
    <w:rsid w:val="008E36F2"/>
    <w:rsid w:val="008E3AD5"/>
    <w:rsid w:val="008E3C80"/>
    <w:rsid w:val="008E426F"/>
    <w:rsid w:val="008E4366"/>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29D"/>
    <w:rsid w:val="008F17CE"/>
    <w:rsid w:val="008F19F0"/>
    <w:rsid w:val="008F1CDB"/>
    <w:rsid w:val="008F1DCE"/>
    <w:rsid w:val="008F2449"/>
    <w:rsid w:val="008F2849"/>
    <w:rsid w:val="008F28D6"/>
    <w:rsid w:val="008F2951"/>
    <w:rsid w:val="008F2DFE"/>
    <w:rsid w:val="008F2EEC"/>
    <w:rsid w:val="008F35A3"/>
    <w:rsid w:val="008F3685"/>
    <w:rsid w:val="008F4ABC"/>
    <w:rsid w:val="008F59F9"/>
    <w:rsid w:val="008F6235"/>
    <w:rsid w:val="008F7245"/>
    <w:rsid w:val="008F7BC4"/>
    <w:rsid w:val="00900330"/>
    <w:rsid w:val="00900365"/>
    <w:rsid w:val="009007FB"/>
    <w:rsid w:val="00900DCC"/>
    <w:rsid w:val="00901F48"/>
    <w:rsid w:val="00902DDC"/>
    <w:rsid w:val="00902E59"/>
    <w:rsid w:val="00902E6E"/>
    <w:rsid w:val="00903003"/>
    <w:rsid w:val="009035FB"/>
    <w:rsid w:val="00903D35"/>
    <w:rsid w:val="009041B8"/>
    <w:rsid w:val="0090445B"/>
    <w:rsid w:val="00904843"/>
    <w:rsid w:val="009048D8"/>
    <w:rsid w:val="00904D1C"/>
    <w:rsid w:val="00904FEB"/>
    <w:rsid w:val="0090511B"/>
    <w:rsid w:val="00905C62"/>
    <w:rsid w:val="00905E39"/>
    <w:rsid w:val="0090692C"/>
    <w:rsid w:val="00906A75"/>
    <w:rsid w:val="00906D83"/>
    <w:rsid w:val="009071DE"/>
    <w:rsid w:val="00907B94"/>
    <w:rsid w:val="00907FB9"/>
    <w:rsid w:val="00910066"/>
    <w:rsid w:val="009103EF"/>
    <w:rsid w:val="0091146A"/>
    <w:rsid w:val="0091186E"/>
    <w:rsid w:val="0091213A"/>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0C3"/>
    <w:rsid w:val="0092129C"/>
    <w:rsid w:val="0092195E"/>
    <w:rsid w:val="00921F0D"/>
    <w:rsid w:val="00922C80"/>
    <w:rsid w:val="00922EEB"/>
    <w:rsid w:val="00923A8C"/>
    <w:rsid w:val="00923B0A"/>
    <w:rsid w:val="00923FFE"/>
    <w:rsid w:val="00924601"/>
    <w:rsid w:val="00924CF2"/>
    <w:rsid w:val="00924D10"/>
    <w:rsid w:val="0092559C"/>
    <w:rsid w:val="00925750"/>
    <w:rsid w:val="009267F8"/>
    <w:rsid w:val="00926904"/>
    <w:rsid w:val="009269BA"/>
    <w:rsid w:val="0092747C"/>
    <w:rsid w:val="00927552"/>
    <w:rsid w:val="00927648"/>
    <w:rsid w:val="00927AEA"/>
    <w:rsid w:val="00927C62"/>
    <w:rsid w:val="00927DFB"/>
    <w:rsid w:val="00927E82"/>
    <w:rsid w:val="00927EBF"/>
    <w:rsid w:val="00927F8F"/>
    <w:rsid w:val="00930A79"/>
    <w:rsid w:val="00930C3F"/>
    <w:rsid w:val="00930D5E"/>
    <w:rsid w:val="00931A8C"/>
    <w:rsid w:val="00931FB6"/>
    <w:rsid w:val="00932636"/>
    <w:rsid w:val="009327B8"/>
    <w:rsid w:val="009329E7"/>
    <w:rsid w:val="00933671"/>
    <w:rsid w:val="00933AD2"/>
    <w:rsid w:val="0093432B"/>
    <w:rsid w:val="00934410"/>
    <w:rsid w:val="00934B9C"/>
    <w:rsid w:val="00934C30"/>
    <w:rsid w:val="0093529F"/>
    <w:rsid w:val="009353E3"/>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47385"/>
    <w:rsid w:val="00950AC5"/>
    <w:rsid w:val="00950AEA"/>
    <w:rsid w:val="0095114F"/>
    <w:rsid w:val="00951973"/>
    <w:rsid w:val="0095203F"/>
    <w:rsid w:val="009528C2"/>
    <w:rsid w:val="00952900"/>
    <w:rsid w:val="00953100"/>
    <w:rsid w:val="00953EC4"/>
    <w:rsid w:val="009542DD"/>
    <w:rsid w:val="0095444F"/>
    <w:rsid w:val="00954C5F"/>
    <w:rsid w:val="0095518C"/>
    <w:rsid w:val="00955221"/>
    <w:rsid w:val="0095568A"/>
    <w:rsid w:val="00955BC0"/>
    <w:rsid w:val="00955D21"/>
    <w:rsid w:val="00956AFC"/>
    <w:rsid w:val="00956CE3"/>
    <w:rsid w:val="0095714B"/>
    <w:rsid w:val="0095788D"/>
    <w:rsid w:val="009606BE"/>
    <w:rsid w:val="00961509"/>
    <w:rsid w:val="009616E2"/>
    <w:rsid w:val="009619C2"/>
    <w:rsid w:val="00961FBE"/>
    <w:rsid w:val="0096347F"/>
    <w:rsid w:val="0096350D"/>
    <w:rsid w:val="00964DDE"/>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C3D"/>
    <w:rsid w:val="00976EB6"/>
    <w:rsid w:val="009774C9"/>
    <w:rsid w:val="009776B9"/>
    <w:rsid w:val="00977FA5"/>
    <w:rsid w:val="00981940"/>
    <w:rsid w:val="00981B7C"/>
    <w:rsid w:val="00981C56"/>
    <w:rsid w:val="00982068"/>
    <w:rsid w:val="009829CB"/>
    <w:rsid w:val="00982AD6"/>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69BF"/>
    <w:rsid w:val="0098719B"/>
    <w:rsid w:val="009903C8"/>
    <w:rsid w:val="00990867"/>
    <w:rsid w:val="009912E6"/>
    <w:rsid w:val="00991656"/>
    <w:rsid w:val="009919D2"/>
    <w:rsid w:val="00991B25"/>
    <w:rsid w:val="00992355"/>
    <w:rsid w:val="0099256C"/>
    <w:rsid w:val="009926BB"/>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27BF"/>
    <w:rsid w:val="009A3046"/>
    <w:rsid w:val="009A38BC"/>
    <w:rsid w:val="009A39A6"/>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7D4"/>
    <w:rsid w:val="009B4B87"/>
    <w:rsid w:val="009B4EDF"/>
    <w:rsid w:val="009B5155"/>
    <w:rsid w:val="009B5302"/>
    <w:rsid w:val="009B5611"/>
    <w:rsid w:val="009B56B6"/>
    <w:rsid w:val="009B68F5"/>
    <w:rsid w:val="009B6922"/>
    <w:rsid w:val="009B6B30"/>
    <w:rsid w:val="009B7110"/>
    <w:rsid w:val="009B7F76"/>
    <w:rsid w:val="009C0BFB"/>
    <w:rsid w:val="009C0E35"/>
    <w:rsid w:val="009C1170"/>
    <w:rsid w:val="009C1A77"/>
    <w:rsid w:val="009C2051"/>
    <w:rsid w:val="009C2439"/>
    <w:rsid w:val="009C27A2"/>
    <w:rsid w:val="009C3152"/>
    <w:rsid w:val="009C3946"/>
    <w:rsid w:val="009C3E92"/>
    <w:rsid w:val="009C429C"/>
    <w:rsid w:val="009C45A3"/>
    <w:rsid w:val="009C4690"/>
    <w:rsid w:val="009C4B7E"/>
    <w:rsid w:val="009C522C"/>
    <w:rsid w:val="009C5468"/>
    <w:rsid w:val="009C54AF"/>
    <w:rsid w:val="009C5898"/>
    <w:rsid w:val="009C631E"/>
    <w:rsid w:val="009C6340"/>
    <w:rsid w:val="009C6732"/>
    <w:rsid w:val="009C684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2C66"/>
    <w:rsid w:val="009D35DD"/>
    <w:rsid w:val="009D375D"/>
    <w:rsid w:val="009D3F6E"/>
    <w:rsid w:val="009D47AA"/>
    <w:rsid w:val="009D48DC"/>
    <w:rsid w:val="009D4D64"/>
    <w:rsid w:val="009D4FDB"/>
    <w:rsid w:val="009D55C7"/>
    <w:rsid w:val="009D5766"/>
    <w:rsid w:val="009D5928"/>
    <w:rsid w:val="009D5FA0"/>
    <w:rsid w:val="009D605D"/>
    <w:rsid w:val="009D6293"/>
    <w:rsid w:val="009D6BE6"/>
    <w:rsid w:val="009D6EEB"/>
    <w:rsid w:val="009D7029"/>
    <w:rsid w:val="009D7559"/>
    <w:rsid w:val="009D75E4"/>
    <w:rsid w:val="009D786D"/>
    <w:rsid w:val="009D7B57"/>
    <w:rsid w:val="009D7DE8"/>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0AD2"/>
    <w:rsid w:val="009F123B"/>
    <w:rsid w:val="009F1E36"/>
    <w:rsid w:val="009F2065"/>
    <w:rsid w:val="009F24A1"/>
    <w:rsid w:val="009F26F9"/>
    <w:rsid w:val="009F282C"/>
    <w:rsid w:val="009F2FA5"/>
    <w:rsid w:val="009F3339"/>
    <w:rsid w:val="009F3345"/>
    <w:rsid w:val="009F3ED4"/>
    <w:rsid w:val="009F45DF"/>
    <w:rsid w:val="009F5AE7"/>
    <w:rsid w:val="009F5B17"/>
    <w:rsid w:val="009F5FEB"/>
    <w:rsid w:val="009F6B33"/>
    <w:rsid w:val="009F75D1"/>
    <w:rsid w:val="009F7D89"/>
    <w:rsid w:val="00A00443"/>
    <w:rsid w:val="00A0071A"/>
    <w:rsid w:val="00A00880"/>
    <w:rsid w:val="00A008BC"/>
    <w:rsid w:val="00A0198D"/>
    <w:rsid w:val="00A01E47"/>
    <w:rsid w:val="00A01ED2"/>
    <w:rsid w:val="00A01F41"/>
    <w:rsid w:val="00A020AA"/>
    <w:rsid w:val="00A02C0B"/>
    <w:rsid w:val="00A02CFB"/>
    <w:rsid w:val="00A033F8"/>
    <w:rsid w:val="00A03CFD"/>
    <w:rsid w:val="00A043E6"/>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B74"/>
    <w:rsid w:val="00A11E3B"/>
    <w:rsid w:val="00A1213B"/>
    <w:rsid w:val="00A12C31"/>
    <w:rsid w:val="00A133DD"/>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332"/>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1CD1"/>
    <w:rsid w:val="00A328B7"/>
    <w:rsid w:val="00A33689"/>
    <w:rsid w:val="00A33A3A"/>
    <w:rsid w:val="00A34578"/>
    <w:rsid w:val="00A34826"/>
    <w:rsid w:val="00A35873"/>
    <w:rsid w:val="00A35A4A"/>
    <w:rsid w:val="00A3654B"/>
    <w:rsid w:val="00A374C9"/>
    <w:rsid w:val="00A374DA"/>
    <w:rsid w:val="00A4006C"/>
    <w:rsid w:val="00A400FC"/>
    <w:rsid w:val="00A401F3"/>
    <w:rsid w:val="00A40375"/>
    <w:rsid w:val="00A405CB"/>
    <w:rsid w:val="00A40728"/>
    <w:rsid w:val="00A4090B"/>
    <w:rsid w:val="00A41043"/>
    <w:rsid w:val="00A41670"/>
    <w:rsid w:val="00A41808"/>
    <w:rsid w:val="00A41D32"/>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299"/>
    <w:rsid w:val="00A47BC2"/>
    <w:rsid w:val="00A50201"/>
    <w:rsid w:val="00A50671"/>
    <w:rsid w:val="00A508D1"/>
    <w:rsid w:val="00A50B0B"/>
    <w:rsid w:val="00A50B6A"/>
    <w:rsid w:val="00A50D45"/>
    <w:rsid w:val="00A50F2D"/>
    <w:rsid w:val="00A510DE"/>
    <w:rsid w:val="00A5152B"/>
    <w:rsid w:val="00A52DD6"/>
    <w:rsid w:val="00A535EA"/>
    <w:rsid w:val="00A53D5C"/>
    <w:rsid w:val="00A53F54"/>
    <w:rsid w:val="00A5509A"/>
    <w:rsid w:val="00A5561D"/>
    <w:rsid w:val="00A55F5E"/>
    <w:rsid w:val="00A568DD"/>
    <w:rsid w:val="00A56954"/>
    <w:rsid w:val="00A57149"/>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674C7"/>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5A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7C"/>
    <w:rsid w:val="00A83F96"/>
    <w:rsid w:val="00A84C7C"/>
    <w:rsid w:val="00A84F89"/>
    <w:rsid w:val="00A85103"/>
    <w:rsid w:val="00A852FC"/>
    <w:rsid w:val="00A8539D"/>
    <w:rsid w:val="00A85A5C"/>
    <w:rsid w:val="00A86FC6"/>
    <w:rsid w:val="00A878C7"/>
    <w:rsid w:val="00A87B20"/>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381"/>
    <w:rsid w:val="00A94738"/>
    <w:rsid w:val="00A94C02"/>
    <w:rsid w:val="00A94FDF"/>
    <w:rsid w:val="00A950CF"/>
    <w:rsid w:val="00A963F2"/>
    <w:rsid w:val="00A9699C"/>
    <w:rsid w:val="00A97498"/>
    <w:rsid w:val="00A97CA1"/>
    <w:rsid w:val="00AA0B21"/>
    <w:rsid w:val="00AA0F4D"/>
    <w:rsid w:val="00AA1B21"/>
    <w:rsid w:val="00AA1E91"/>
    <w:rsid w:val="00AA209C"/>
    <w:rsid w:val="00AA2A25"/>
    <w:rsid w:val="00AA2A48"/>
    <w:rsid w:val="00AA2BD8"/>
    <w:rsid w:val="00AA2CFB"/>
    <w:rsid w:val="00AA2EAC"/>
    <w:rsid w:val="00AA349D"/>
    <w:rsid w:val="00AA44CD"/>
    <w:rsid w:val="00AA483D"/>
    <w:rsid w:val="00AA4E8A"/>
    <w:rsid w:val="00AA4EE6"/>
    <w:rsid w:val="00AA504B"/>
    <w:rsid w:val="00AA56FC"/>
    <w:rsid w:val="00AA5B88"/>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34C"/>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347"/>
    <w:rsid w:val="00AD7853"/>
    <w:rsid w:val="00AE0160"/>
    <w:rsid w:val="00AE03D9"/>
    <w:rsid w:val="00AE0497"/>
    <w:rsid w:val="00AE0679"/>
    <w:rsid w:val="00AE0857"/>
    <w:rsid w:val="00AE12F3"/>
    <w:rsid w:val="00AE18F6"/>
    <w:rsid w:val="00AE1C26"/>
    <w:rsid w:val="00AE1CE5"/>
    <w:rsid w:val="00AE2309"/>
    <w:rsid w:val="00AE35AB"/>
    <w:rsid w:val="00AE3662"/>
    <w:rsid w:val="00AE3CE0"/>
    <w:rsid w:val="00AE3D1A"/>
    <w:rsid w:val="00AE421F"/>
    <w:rsid w:val="00AE433F"/>
    <w:rsid w:val="00AE45FC"/>
    <w:rsid w:val="00AE4B31"/>
    <w:rsid w:val="00AE4F40"/>
    <w:rsid w:val="00AE55C3"/>
    <w:rsid w:val="00AE5C7B"/>
    <w:rsid w:val="00AE5E15"/>
    <w:rsid w:val="00AE64A9"/>
    <w:rsid w:val="00AE6795"/>
    <w:rsid w:val="00AE6867"/>
    <w:rsid w:val="00AE69BA"/>
    <w:rsid w:val="00AE6BDB"/>
    <w:rsid w:val="00AE6DAB"/>
    <w:rsid w:val="00AE709D"/>
    <w:rsid w:val="00AE71F2"/>
    <w:rsid w:val="00AE75BF"/>
    <w:rsid w:val="00AE7C8E"/>
    <w:rsid w:val="00AF0128"/>
    <w:rsid w:val="00AF0674"/>
    <w:rsid w:val="00AF0905"/>
    <w:rsid w:val="00AF0C9B"/>
    <w:rsid w:val="00AF128E"/>
    <w:rsid w:val="00AF20B8"/>
    <w:rsid w:val="00AF2557"/>
    <w:rsid w:val="00AF2ABC"/>
    <w:rsid w:val="00AF2C90"/>
    <w:rsid w:val="00AF2CC0"/>
    <w:rsid w:val="00AF369F"/>
    <w:rsid w:val="00AF3BA8"/>
    <w:rsid w:val="00AF3F37"/>
    <w:rsid w:val="00AF421B"/>
    <w:rsid w:val="00AF4271"/>
    <w:rsid w:val="00AF46D3"/>
    <w:rsid w:val="00AF4A2E"/>
    <w:rsid w:val="00AF4AE7"/>
    <w:rsid w:val="00AF5DE3"/>
    <w:rsid w:val="00AF60BD"/>
    <w:rsid w:val="00AF62C2"/>
    <w:rsid w:val="00AF6659"/>
    <w:rsid w:val="00AF67A7"/>
    <w:rsid w:val="00AF69EB"/>
    <w:rsid w:val="00AF6A3B"/>
    <w:rsid w:val="00AF7101"/>
    <w:rsid w:val="00AF72A6"/>
    <w:rsid w:val="00AF72AE"/>
    <w:rsid w:val="00AF77D6"/>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0F53"/>
    <w:rsid w:val="00B112FF"/>
    <w:rsid w:val="00B114AD"/>
    <w:rsid w:val="00B12713"/>
    <w:rsid w:val="00B12C95"/>
    <w:rsid w:val="00B12D11"/>
    <w:rsid w:val="00B12E15"/>
    <w:rsid w:val="00B1353B"/>
    <w:rsid w:val="00B1396C"/>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E7B"/>
    <w:rsid w:val="00B31F73"/>
    <w:rsid w:val="00B31FB6"/>
    <w:rsid w:val="00B31FF4"/>
    <w:rsid w:val="00B32745"/>
    <w:rsid w:val="00B331BB"/>
    <w:rsid w:val="00B331F6"/>
    <w:rsid w:val="00B33511"/>
    <w:rsid w:val="00B33642"/>
    <w:rsid w:val="00B34268"/>
    <w:rsid w:val="00B34525"/>
    <w:rsid w:val="00B3494A"/>
    <w:rsid w:val="00B352FB"/>
    <w:rsid w:val="00B35314"/>
    <w:rsid w:val="00B35D26"/>
    <w:rsid w:val="00B366C5"/>
    <w:rsid w:val="00B36E50"/>
    <w:rsid w:val="00B372E6"/>
    <w:rsid w:val="00B375B3"/>
    <w:rsid w:val="00B3772C"/>
    <w:rsid w:val="00B3775E"/>
    <w:rsid w:val="00B379A1"/>
    <w:rsid w:val="00B40291"/>
    <w:rsid w:val="00B41006"/>
    <w:rsid w:val="00B4165E"/>
    <w:rsid w:val="00B41EA7"/>
    <w:rsid w:val="00B4204F"/>
    <w:rsid w:val="00B429BE"/>
    <w:rsid w:val="00B431A8"/>
    <w:rsid w:val="00B43387"/>
    <w:rsid w:val="00B434CF"/>
    <w:rsid w:val="00B43A5F"/>
    <w:rsid w:val="00B43ACA"/>
    <w:rsid w:val="00B43B1A"/>
    <w:rsid w:val="00B43FDD"/>
    <w:rsid w:val="00B4449F"/>
    <w:rsid w:val="00B4452E"/>
    <w:rsid w:val="00B449D3"/>
    <w:rsid w:val="00B44A54"/>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69F"/>
    <w:rsid w:val="00B608EC"/>
    <w:rsid w:val="00B60ECF"/>
    <w:rsid w:val="00B61488"/>
    <w:rsid w:val="00B61B9E"/>
    <w:rsid w:val="00B62373"/>
    <w:rsid w:val="00B627EE"/>
    <w:rsid w:val="00B628CB"/>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702"/>
    <w:rsid w:val="00B76867"/>
    <w:rsid w:val="00B76BB7"/>
    <w:rsid w:val="00B76D83"/>
    <w:rsid w:val="00B76E99"/>
    <w:rsid w:val="00B76EC8"/>
    <w:rsid w:val="00B77037"/>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577"/>
    <w:rsid w:val="00B82E27"/>
    <w:rsid w:val="00B83303"/>
    <w:rsid w:val="00B83B55"/>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97A"/>
    <w:rsid w:val="00B95A57"/>
    <w:rsid w:val="00B96540"/>
    <w:rsid w:val="00B96E63"/>
    <w:rsid w:val="00B9706D"/>
    <w:rsid w:val="00B972A5"/>
    <w:rsid w:val="00B975B2"/>
    <w:rsid w:val="00B97856"/>
    <w:rsid w:val="00B97C59"/>
    <w:rsid w:val="00B97C8B"/>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4F23"/>
    <w:rsid w:val="00BA575D"/>
    <w:rsid w:val="00BA6030"/>
    <w:rsid w:val="00BA6D40"/>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36D5"/>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68E"/>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5C6F"/>
    <w:rsid w:val="00BD639F"/>
    <w:rsid w:val="00BD68AC"/>
    <w:rsid w:val="00BD68F8"/>
    <w:rsid w:val="00BD6A30"/>
    <w:rsid w:val="00BD6D88"/>
    <w:rsid w:val="00BD6E4B"/>
    <w:rsid w:val="00BD7D7B"/>
    <w:rsid w:val="00BE0147"/>
    <w:rsid w:val="00BE016E"/>
    <w:rsid w:val="00BE03C4"/>
    <w:rsid w:val="00BE0658"/>
    <w:rsid w:val="00BE0CC8"/>
    <w:rsid w:val="00BE100D"/>
    <w:rsid w:val="00BE1FC2"/>
    <w:rsid w:val="00BE27AD"/>
    <w:rsid w:val="00BE27F4"/>
    <w:rsid w:val="00BE2C2E"/>
    <w:rsid w:val="00BE34E2"/>
    <w:rsid w:val="00BE396A"/>
    <w:rsid w:val="00BE4610"/>
    <w:rsid w:val="00BE4EAA"/>
    <w:rsid w:val="00BE539A"/>
    <w:rsid w:val="00BE54FE"/>
    <w:rsid w:val="00BE5700"/>
    <w:rsid w:val="00BE59BD"/>
    <w:rsid w:val="00BE619B"/>
    <w:rsid w:val="00BE6413"/>
    <w:rsid w:val="00BE6419"/>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AC"/>
    <w:rsid w:val="00BF2CFD"/>
    <w:rsid w:val="00BF3377"/>
    <w:rsid w:val="00BF3468"/>
    <w:rsid w:val="00BF408D"/>
    <w:rsid w:val="00BF41FF"/>
    <w:rsid w:val="00BF4D05"/>
    <w:rsid w:val="00BF4ED0"/>
    <w:rsid w:val="00BF52A0"/>
    <w:rsid w:val="00BF6860"/>
    <w:rsid w:val="00BF6A60"/>
    <w:rsid w:val="00BF7415"/>
    <w:rsid w:val="00BF7562"/>
    <w:rsid w:val="00BF7D63"/>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147"/>
    <w:rsid w:val="00C063C9"/>
    <w:rsid w:val="00C06AD3"/>
    <w:rsid w:val="00C07088"/>
    <w:rsid w:val="00C07D94"/>
    <w:rsid w:val="00C1022B"/>
    <w:rsid w:val="00C1085E"/>
    <w:rsid w:val="00C109A8"/>
    <w:rsid w:val="00C114AE"/>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2C85"/>
    <w:rsid w:val="00C347FF"/>
    <w:rsid w:val="00C34ACB"/>
    <w:rsid w:val="00C351CD"/>
    <w:rsid w:val="00C35416"/>
    <w:rsid w:val="00C35601"/>
    <w:rsid w:val="00C35769"/>
    <w:rsid w:val="00C35965"/>
    <w:rsid w:val="00C35BD5"/>
    <w:rsid w:val="00C36239"/>
    <w:rsid w:val="00C3635D"/>
    <w:rsid w:val="00C367BB"/>
    <w:rsid w:val="00C3691F"/>
    <w:rsid w:val="00C36DBB"/>
    <w:rsid w:val="00C36F7F"/>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7629"/>
    <w:rsid w:val="00C47698"/>
    <w:rsid w:val="00C476E0"/>
    <w:rsid w:val="00C47B65"/>
    <w:rsid w:val="00C507D4"/>
    <w:rsid w:val="00C51886"/>
    <w:rsid w:val="00C518E5"/>
    <w:rsid w:val="00C519BD"/>
    <w:rsid w:val="00C51FAA"/>
    <w:rsid w:val="00C52410"/>
    <w:rsid w:val="00C524DB"/>
    <w:rsid w:val="00C52952"/>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0F42"/>
    <w:rsid w:val="00C614E7"/>
    <w:rsid w:val="00C614F3"/>
    <w:rsid w:val="00C62848"/>
    <w:rsid w:val="00C62A5A"/>
    <w:rsid w:val="00C62C23"/>
    <w:rsid w:val="00C62FB6"/>
    <w:rsid w:val="00C63212"/>
    <w:rsid w:val="00C636B1"/>
    <w:rsid w:val="00C636C5"/>
    <w:rsid w:val="00C63777"/>
    <w:rsid w:val="00C637F5"/>
    <w:rsid w:val="00C6394A"/>
    <w:rsid w:val="00C63AF9"/>
    <w:rsid w:val="00C64019"/>
    <w:rsid w:val="00C643C2"/>
    <w:rsid w:val="00C6453B"/>
    <w:rsid w:val="00C64C21"/>
    <w:rsid w:val="00C65A8E"/>
    <w:rsid w:val="00C6619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3A"/>
    <w:rsid w:val="00C76DF3"/>
    <w:rsid w:val="00C776CD"/>
    <w:rsid w:val="00C77E75"/>
    <w:rsid w:val="00C77EA7"/>
    <w:rsid w:val="00C80153"/>
    <w:rsid w:val="00C80294"/>
    <w:rsid w:val="00C803A4"/>
    <w:rsid w:val="00C8059B"/>
    <w:rsid w:val="00C8066F"/>
    <w:rsid w:val="00C809C1"/>
    <w:rsid w:val="00C812EC"/>
    <w:rsid w:val="00C8172B"/>
    <w:rsid w:val="00C81ADE"/>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219"/>
    <w:rsid w:val="00C9572C"/>
    <w:rsid w:val="00C95762"/>
    <w:rsid w:val="00C95CCF"/>
    <w:rsid w:val="00C96CAD"/>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BAA"/>
    <w:rsid w:val="00CB0BEF"/>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46D"/>
    <w:rsid w:val="00CC6BFE"/>
    <w:rsid w:val="00CC7292"/>
    <w:rsid w:val="00CC730A"/>
    <w:rsid w:val="00CC7DCB"/>
    <w:rsid w:val="00CD0274"/>
    <w:rsid w:val="00CD05CC"/>
    <w:rsid w:val="00CD0A57"/>
    <w:rsid w:val="00CD0A96"/>
    <w:rsid w:val="00CD0D6F"/>
    <w:rsid w:val="00CD10FB"/>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22F"/>
    <w:rsid w:val="00CD7782"/>
    <w:rsid w:val="00CD7817"/>
    <w:rsid w:val="00CD7D82"/>
    <w:rsid w:val="00CD7F8D"/>
    <w:rsid w:val="00CE051D"/>
    <w:rsid w:val="00CE0666"/>
    <w:rsid w:val="00CE0B60"/>
    <w:rsid w:val="00CE0C80"/>
    <w:rsid w:val="00CE1320"/>
    <w:rsid w:val="00CE14C4"/>
    <w:rsid w:val="00CE1A3A"/>
    <w:rsid w:val="00CE1FBF"/>
    <w:rsid w:val="00CE2524"/>
    <w:rsid w:val="00CE2C91"/>
    <w:rsid w:val="00CE35B2"/>
    <w:rsid w:val="00CE3F17"/>
    <w:rsid w:val="00CE4450"/>
    <w:rsid w:val="00CE45F9"/>
    <w:rsid w:val="00CE4C90"/>
    <w:rsid w:val="00CE4D13"/>
    <w:rsid w:val="00CE4F19"/>
    <w:rsid w:val="00CE52EA"/>
    <w:rsid w:val="00CE5348"/>
    <w:rsid w:val="00CE586E"/>
    <w:rsid w:val="00CE5CBB"/>
    <w:rsid w:val="00CE5EEC"/>
    <w:rsid w:val="00CE64EF"/>
    <w:rsid w:val="00CE72EE"/>
    <w:rsid w:val="00CE7EA6"/>
    <w:rsid w:val="00CF012D"/>
    <w:rsid w:val="00CF0373"/>
    <w:rsid w:val="00CF1759"/>
    <w:rsid w:val="00CF18DD"/>
    <w:rsid w:val="00CF2D69"/>
    <w:rsid w:val="00CF3296"/>
    <w:rsid w:val="00CF32E6"/>
    <w:rsid w:val="00CF347B"/>
    <w:rsid w:val="00CF395D"/>
    <w:rsid w:val="00CF4104"/>
    <w:rsid w:val="00CF4D41"/>
    <w:rsid w:val="00CF560D"/>
    <w:rsid w:val="00CF5C18"/>
    <w:rsid w:val="00CF5EC9"/>
    <w:rsid w:val="00CF6908"/>
    <w:rsid w:val="00CF6997"/>
    <w:rsid w:val="00CF69B2"/>
    <w:rsid w:val="00CF7135"/>
    <w:rsid w:val="00CF7FFC"/>
    <w:rsid w:val="00D004EF"/>
    <w:rsid w:val="00D012C3"/>
    <w:rsid w:val="00D019F1"/>
    <w:rsid w:val="00D02229"/>
    <w:rsid w:val="00D023EB"/>
    <w:rsid w:val="00D02A2D"/>
    <w:rsid w:val="00D02B5B"/>
    <w:rsid w:val="00D0302B"/>
    <w:rsid w:val="00D03201"/>
    <w:rsid w:val="00D043C2"/>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3EB7"/>
    <w:rsid w:val="00D14649"/>
    <w:rsid w:val="00D146F5"/>
    <w:rsid w:val="00D14765"/>
    <w:rsid w:val="00D14D27"/>
    <w:rsid w:val="00D14E32"/>
    <w:rsid w:val="00D1571F"/>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59B"/>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BD5"/>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B81"/>
    <w:rsid w:val="00D37F31"/>
    <w:rsid w:val="00D37F3F"/>
    <w:rsid w:val="00D419D7"/>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545"/>
    <w:rsid w:val="00D55AEF"/>
    <w:rsid w:val="00D55C79"/>
    <w:rsid w:val="00D56111"/>
    <w:rsid w:val="00D565F2"/>
    <w:rsid w:val="00D565F4"/>
    <w:rsid w:val="00D56A1B"/>
    <w:rsid w:val="00D56BBD"/>
    <w:rsid w:val="00D56E54"/>
    <w:rsid w:val="00D5748F"/>
    <w:rsid w:val="00D577C2"/>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67ED3"/>
    <w:rsid w:val="00D67ED7"/>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4FAD"/>
    <w:rsid w:val="00D75453"/>
    <w:rsid w:val="00D756E9"/>
    <w:rsid w:val="00D75CA4"/>
    <w:rsid w:val="00D76293"/>
    <w:rsid w:val="00D77037"/>
    <w:rsid w:val="00D77ACF"/>
    <w:rsid w:val="00D77D3C"/>
    <w:rsid w:val="00D77EAD"/>
    <w:rsid w:val="00D80558"/>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6F8"/>
    <w:rsid w:val="00D96D75"/>
    <w:rsid w:val="00D96DCC"/>
    <w:rsid w:val="00D972ED"/>
    <w:rsid w:val="00D97771"/>
    <w:rsid w:val="00D97825"/>
    <w:rsid w:val="00D97B87"/>
    <w:rsid w:val="00D97E70"/>
    <w:rsid w:val="00DA037A"/>
    <w:rsid w:val="00DA126E"/>
    <w:rsid w:val="00DA12CD"/>
    <w:rsid w:val="00DA1559"/>
    <w:rsid w:val="00DA1769"/>
    <w:rsid w:val="00DA21CB"/>
    <w:rsid w:val="00DA224E"/>
    <w:rsid w:val="00DA2953"/>
    <w:rsid w:val="00DA2D2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612"/>
    <w:rsid w:val="00DB19D0"/>
    <w:rsid w:val="00DB1C17"/>
    <w:rsid w:val="00DB1D41"/>
    <w:rsid w:val="00DB2119"/>
    <w:rsid w:val="00DB278A"/>
    <w:rsid w:val="00DB2AF8"/>
    <w:rsid w:val="00DB2B34"/>
    <w:rsid w:val="00DB2CB5"/>
    <w:rsid w:val="00DB2E0B"/>
    <w:rsid w:val="00DB31F3"/>
    <w:rsid w:val="00DB4213"/>
    <w:rsid w:val="00DB4830"/>
    <w:rsid w:val="00DB4866"/>
    <w:rsid w:val="00DB4910"/>
    <w:rsid w:val="00DB4C09"/>
    <w:rsid w:val="00DB5001"/>
    <w:rsid w:val="00DB526F"/>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37E"/>
    <w:rsid w:val="00DD04C0"/>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629"/>
    <w:rsid w:val="00DD7B52"/>
    <w:rsid w:val="00DD7D80"/>
    <w:rsid w:val="00DE0F4A"/>
    <w:rsid w:val="00DE1B8D"/>
    <w:rsid w:val="00DE1E5C"/>
    <w:rsid w:val="00DE1E7C"/>
    <w:rsid w:val="00DE2198"/>
    <w:rsid w:val="00DE26CF"/>
    <w:rsid w:val="00DE28A7"/>
    <w:rsid w:val="00DE28E8"/>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0D75"/>
    <w:rsid w:val="00DF11C9"/>
    <w:rsid w:val="00DF1449"/>
    <w:rsid w:val="00DF146A"/>
    <w:rsid w:val="00DF1858"/>
    <w:rsid w:val="00DF1D5B"/>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02F"/>
    <w:rsid w:val="00E02916"/>
    <w:rsid w:val="00E0305F"/>
    <w:rsid w:val="00E033C9"/>
    <w:rsid w:val="00E034E5"/>
    <w:rsid w:val="00E03C7E"/>
    <w:rsid w:val="00E04037"/>
    <w:rsid w:val="00E04948"/>
    <w:rsid w:val="00E04A7C"/>
    <w:rsid w:val="00E0548E"/>
    <w:rsid w:val="00E05C3B"/>
    <w:rsid w:val="00E05EAE"/>
    <w:rsid w:val="00E05F95"/>
    <w:rsid w:val="00E066A5"/>
    <w:rsid w:val="00E069E0"/>
    <w:rsid w:val="00E06AC8"/>
    <w:rsid w:val="00E07059"/>
    <w:rsid w:val="00E07D74"/>
    <w:rsid w:val="00E10A4E"/>
    <w:rsid w:val="00E10E43"/>
    <w:rsid w:val="00E11027"/>
    <w:rsid w:val="00E11653"/>
    <w:rsid w:val="00E11C2C"/>
    <w:rsid w:val="00E11DA2"/>
    <w:rsid w:val="00E1219A"/>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1876"/>
    <w:rsid w:val="00E21D2D"/>
    <w:rsid w:val="00E22ED9"/>
    <w:rsid w:val="00E23A80"/>
    <w:rsid w:val="00E23C48"/>
    <w:rsid w:val="00E23EC1"/>
    <w:rsid w:val="00E24565"/>
    <w:rsid w:val="00E24C84"/>
    <w:rsid w:val="00E25009"/>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CBE"/>
    <w:rsid w:val="00E42D1E"/>
    <w:rsid w:val="00E42DE8"/>
    <w:rsid w:val="00E42F77"/>
    <w:rsid w:val="00E43043"/>
    <w:rsid w:val="00E43154"/>
    <w:rsid w:val="00E43193"/>
    <w:rsid w:val="00E43562"/>
    <w:rsid w:val="00E44A07"/>
    <w:rsid w:val="00E44A63"/>
    <w:rsid w:val="00E44B79"/>
    <w:rsid w:val="00E450B4"/>
    <w:rsid w:val="00E46232"/>
    <w:rsid w:val="00E464E6"/>
    <w:rsid w:val="00E46617"/>
    <w:rsid w:val="00E46B4F"/>
    <w:rsid w:val="00E46B8F"/>
    <w:rsid w:val="00E47171"/>
    <w:rsid w:val="00E472B1"/>
    <w:rsid w:val="00E474B6"/>
    <w:rsid w:val="00E47D53"/>
    <w:rsid w:val="00E47FDE"/>
    <w:rsid w:val="00E50434"/>
    <w:rsid w:val="00E50DA2"/>
    <w:rsid w:val="00E51153"/>
    <w:rsid w:val="00E526D8"/>
    <w:rsid w:val="00E52867"/>
    <w:rsid w:val="00E52C39"/>
    <w:rsid w:val="00E532BF"/>
    <w:rsid w:val="00E53948"/>
    <w:rsid w:val="00E53A06"/>
    <w:rsid w:val="00E53AC9"/>
    <w:rsid w:val="00E53C1F"/>
    <w:rsid w:val="00E53F8E"/>
    <w:rsid w:val="00E553C4"/>
    <w:rsid w:val="00E55711"/>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99"/>
    <w:rsid w:val="00E61EC2"/>
    <w:rsid w:val="00E62306"/>
    <w:rsid w:val="00E6243B"/>
    <w:rsid w:val="00E62551"/>
    <w:rsid w:val="00E63261"/>
    <w:rsid w:val="00E63507"/>
    <w:rsid w:val="00E63903"/>
    <w:rsid w:val="00E63F16"/>
    <w:rsid w:val="00E6409D"/>
    <w:rsid w:val="00E643A5"/>
    <w:rsid w:val="00E644C9"/>
    <w:rsid w:val="00E64C6A"/>
    <w:rsid w:val="00E64D28"/>
    <w:rsid w:val="00E652A8"/>
    <w:rsid w:val="00E6530A"/>
    <w:rsid w:val="00E6533B"/>
    <w:rsid w:val="00E65CB2"/>
    <w:rsid w:val="00E65CF6"/>
    <w:rsid w:val="00E6673A"/>
    <w:rsid w:val="00E669E4"/>
    <w:rsid w:val="00E66E5C"/>
    <w:rsid w:val="00E6727D"/>
    <w:rsid w:val="00E674A5"/>
    <w:rsid w:val="00E67853"/>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65F"/>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429"/>
    <w:rsid w:val="00E8388F"/>
    <w:rsid w:val="00E83C0D"/>
    <w:rsid w:val="00E84308"/>
    <w:rsid w:val="00E8452D"/>
    <w:rsid w:val="00E84583"/>
    <w:rsid w:val="00E84A23"/>
    <w:rsid w:val="00E85011"/>
    <w:rsid w:val="00E8509E"/>
    <w:rsid w:val="00E856EF"/>
    <w:rsid w:val="00E85897"/>
    <w:rsid w:val="00E85E68"/>
    <w:rsid w:val="00E86531"/>
    <w:rsid w:val="00E86547"/>
    <w:rsid w:val="00E866E4"/>
    <w:rsid w:val="00E86F80"/>
    <w:rsid w:val="00E877F9"/>
    <w:rsid w:val="00E87EC1"/>
    <w:rsid w:val="00E9018A"/>
    <w:rsid w:val="00E902E4"/>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111"/>
    <w:rsid w:val="00E95596"/>
    <w:rsid w:val="00E957F0"/>
    <w:rsid w:val="00E95A03"/>
    <w:rsid w:val="00E95F62"/>
    <w:rsid w:val="00E965F0"/>
    <w:rsid w:val="00E96915"/>
    <w:rsid w:val="00E96972"/>
    <w:rsid w:val="00E96D66"/>
    <w:rsid w:val="00E9701C"/>
    <w:rsid w:val="00E9786C"/>
    <w:rsid w:val="00E97AA5"/>
    <w:rsid w:val="00EA044F"/>
    <w:rsid w:val="00EA0550"/>
    <w:rsid w:val="00EA0A51"/>
    <w:rsid w:val="00EA0F84"/>
    <w:rsid w:val="00EA0F8C"/>
    <w:rsid w:val="00EA116D"/>
    <w:rsid w:val="00EA1BAA"/>
    <w:rsid w:val="00EA2F79"/>
    <w:rsid w:val="00EA3784"/>
    <w:rsid w:val="00EA38E1"/>
    <w:rsid w:val="00EA38E6"/>
    <w:rsid w:val="00EA3C48"/>
    <w:rsid w:val="00EA43F2"/>
    <w:rsid w:val="00EA4BEE"/>
    <w:rsid w:val="00EA4C47"/>
    <w:rsid w:val="00EA4D0E"/>
    <w:rsid w:val="00EA51B5"/>
    <w:rsid w:val="00EA52D1"/>
    <w:rsid w:val="00EA5851"/>
    <w:rsid w:val="00EA5EB6"/>
    <w:rsid w:val="00EA5FCC"/>
    <w:rsid w:val="00EA63B0"/>
    <w:rsid w:val="00EA673B"/>
    <w:rsid w:val="00EA7404"/>
    <w:rsid w:val="00EA7C7D"/>
    <w:rsid w:val="00EA7E4B"/>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41C"/>
    <w:rsid w:val="00EC552C"/>
    <w:rsid w:val="00EC5BD9"/>
    <w:rsid w:val="00EC632B"/>
    <w:rsid w:val="00EC7BC1"/>
    <w:rsid w:val="00ED080D"/>
    <w:rsid w:val="00ED0B19"/>
    <w:rsid w:val="00ED0B1B"/>
    <w:rsid w:val="00ED0F92"/>
    <w:rsid w:val="00ED10ED"/>
    <w:rsid w:val="00ED1509"/>
    <w:rsid w:val="00ED1DE6"/>
    <w:rsid w:val="00ED1FF7"/>
    <w:rsid w:val="00ED260A"/>
    <w:rsid w:val="00ED279F"/>
    <w:rsid w:val="00ED28AC"/>
    <w:rsid w:val="00ED2AAD"/>
    <w:rsid w:val="00ED3508"/>
    <w:rsid w:val="00ED376A"/>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6EFC"/>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1FA"/>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4C9F"/>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CD8"/>
    <w:rsid w:val="00F01DB9"/>
    <w:rsid w:val="00F02066"/>
    <w:rsid w:val="00F02139"/>
    <w:rsid w:val="00F026AE"/>
    <w:rsid w:val="00F036AC"/>
    <w:rsid w:val="00F046FE"/>
    <w:rsid w:val="00F04DBF"/>
    <w:rsid w:val="00F062A5"/>
    <w:rsid w:val="00F06505"/>
    <w:rsid w:val="00F068A4"/>
    <w:rsid w:val="00F0698A"/>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2EF4"/>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0E7"/>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15D8"/>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064"/>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779F7"/>
    <w:rsid w:val="00F8009D"/>
    <w:rsid w:val="00F802E6"/>
    <w:rsid w:val="00F8070D"/>
    <w:rsid w:val="00F80A49"/>
    <w:rsid w:val="00F810D6"/>
    <w:rsid w:val="00F81332"/>
    <w:rsid w:val="00F81954"/>
    <w:rsid w:val="00F81D7A"/>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581E"/>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EA3"/>
    <w:rsid w:val="00F93FF7"/>
    <w:rsid w:val="00F941F3"/>
    <w:rsid w:val="00F944EC"/>
    <w:rsid w:val="00F94EE1"/>
    <w:rsid w:val="00F95DC9"/>
    <w:rsid w:val="00F95DF6"/>
    <w:rsid w:val="00F961CB"/>
    <w:rsid w:val="00F97607"/>
    <w:rsid w:val="00FA00BF"/>
    <w:rsid w:val="00FA0172"/>
    <w:rsid w:val="00FA0202"/>
    <w:rsid w:val="00FA046D"/>
    <w:rsid w:val="00FA119D"/>
    <w:rsid w:val="00FA17F0"/>
    <w:rsid w:val="00FA18B4"/>
    <w:rsid w:val="00FA24BA"/>
    <w:rsid w:val="00FA2596"/>
    <w:rsid w:val="00FA25C0"/>
    <w:rsid w:val="00FA27CC"/>
    <w:rsid w:val="00FA2901"/>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0DD"/>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B87"/>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6DA"/>
    <w:rsid w:val="00FD4854"/>
    <w:rsid w:val="00FD4F22"/>
    <w:rsid w:val="00FD67D5"/>
    <w:rsid w:val="00FD699A"/>
    <w:rsid w:val="00FD6C6F"/>
    <w:rsid w:val="00FD6EFB"/>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4D8F"/>
    <w:rsid w:val="00FE4E5B"/>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48C"/>
    <w:rsid w:val="00FF5F1E"/>
    <w:rsid w:val="00FF67AF"/>
    <w:rsid w:val="00FF690E"/>
    <w:rsid w:val="00FF6BE6"/>
    <w:rsid w:val="00FF6D2E"/>
    <w:rsid w:val="00FF73BD"/>
    <w:rsid w:val="00FF7B73"/>
    <w:rsid w:val="00FF7EB8"/>
    <w:rsid w:val="01373E65"/>
    <w:rsid w:val="01446439"/>
    <w:rsid w:val="019AD794"/>
    <w:rsid w:val="01E1F9B9"/>
    <w:rsid w:val="01E6D749"/>
    <w:rsid w:val="01EFB023"/>
    <w:rsid w:val="02010A5C"/>
    <w:rsid w:val="02407C44"/>
    <w:rsid w:val="036F0186"/>
    <w:rsid w:val="03D5B879"/>
    <w:rsid w:val="041137AD"/>
    <w:rsid w:val="043E352F"/>
    <w:rsid w:val="04546834"/>
    <w:rsid w:val="04B99CE2"/>
    <w:rsid w:val="04E47C35"/>
    <w:rsid w:val="052D9671"/>
    <w:rsid w:val="05A3C7C7"/>
    <w:rsid w:val="05F0D00D"/>
    <w:rsid w:val="062C4E0D"/>
    <w:rsid w:val="062F86A5"/>
    <w:rsid w:val="06A52064"/>
    <w:rsid w:val="06ECED36"/>
    <w:rsid w:val="07037CD9"/>
    <w:rsid w:val="07437A9F"/>
    <w:rsid w:val="0773A04A"/>
    <w:rsid w:val="07EF931C"/>
    <w:rsid w:val="083EC5B6"/>
    <w:rsid w:val="0844F89A"/>
    <w:rsid w:val="0848B5D2"/>
    <w:rsid w:val="0849E4C2"/>
    <w:rsid w:val="0885F20C"/>
    <w:rsid w:val="088D147D"/>
    <w:rsid w:val="08DE771A"/>
    <w:rsid w:val="08E766B9"/>
    <w:rsid w:val="09840B6A"/>
    <w:rsid w:val="09926D22"/>
    <w:rsid w:val="09CAC2E7"/>
    <w:rsid w:val="0A151C02"/>
    <w:rsid w:val="0AB13878"/>
    <w:rsid w:val="0B2733DE"/>
    <w:rsid w:val="0B81C2ED"/>
    <w:rsid w:val="0BE0DE87"/>
    <w:rsid w:val="0C07DBFA"/>
    <w:rsid w:val="0C0992C5"/>
    <w:rsid w:val="0C38D6F3"/>
    <w:rsid w:val="0CB31C29"/>
    <w:rsid w:val="0CB64357"/>
    <w:rsid w:val="0CE91BB1"/>
    <w:rsid w:val="0D93F8D8"/>
    <w:rsid w:val="0E4C1F6B"/>
    <w:rsid w:val="0E7098EA"/>
    <w:rsid w:val="0EFF5EF3"/>
    <w:rsid w:val="0F4129EB"/>
    <w:rsid w:val="0F918B35"/>
    <w:rsid w:val="0FACD7E5"/>
    <w:rsid w:val="0FB14A5C"/>
    <w:rsid w:val="1032C710"/>
    <w:rsid w:val="10614550"/>
    <w:rsid w:val="1161C49B"/>
    <w:rsid w:val="12E944C0"/>
    <w:rsid w:val="12EEE066"/>
    <w:rsid w:val="133C992B"/>
    <w:rsid w:val="138D61B2"/>
    <w:rsid w:val="1428BC3D"/>
    <w:rsid w:val="14519672"/>
    <w:rsid w:val="155089CE"/>
    <w:rsid w:val="1574A906"/>
    <w:rsid w:val="17F2D978"/>
    <w:rsid w:val="1821D033"/>
    <w:rsid w:val="185F0215"/>
    <w:rsid w:val="19E7DCF7"/>
    <w:rsid w:val="1A3B4644"/>
    <w:rsid w:val="1A48B675"/>
    <w:rsid w:val="1B58D97D"/>
    <w:rsid w:val="1B67F74A"/>
    <w:rsid w:val="1BA1F3B9"/>
    <w:rsid w:val="1BDB66B5"/>
    <w:rsid w:val="1BF9B83A"/>
    <w:rsid w:val="1CCF9C28"/>
    <w:rsid w:val="1CDF6268"/>
    <w:rsid w:val="1D2E5AB0"/>
    <w:rsid w:val="1DD56EFF"/>
    <w:rsid w:val="1E23A53A"/>
    <w:rsid w:val="1F225610"/>
    <w:rsid w:val="1FB8E9D6"/>
    <w:rsid w:val="1FBF7CB8"/>
    <w:rsid w:val="201162E8"/>
    <w:rsid w:val="2044440D"/>
    <w:rsid w:val="204FEF3E"/>
    <w:rsid w:val="20F5C22D"/>
    <w:rsid w:val="2187535F"/>
    <w:rsid w:val="22045084"/>
    <w:rsid w:val="2277BC53"/>
    <w:rsid w:val="22FABBCA"/>
    <w:rsid w:val="2306FC6E"/>
    <w:rsid w:val="23E4643F"/>
    <w:rsid w:val="24F1B8D4"/>
    <w:rsid w:val="25A653C8"/>
    <w:rsid w:val="25C975CE"/>
    <w:rsid w:val="25FC2E69"/>
    <w:rsid w:val="2608E772"/>
    <w:rsid w:val="2630D11B"/>
    <w:rsid w:val="26D07799"/>
    <w:rsid w:val="26FC462B"/>
    <w:rsid w:val="276A06FA"/>
    <w:rsid w:val="27C19ED6"/>
    <w:rsid w:val="284E01BD"/>
    <w:rsid w:val="288255C6"/>
    <w:rsid w:val="2893B569"/>
    <w:rsid w:val="295ADA4B"/>
    <w:rsid w:val="29971F9C"/>
    <w:rsid w:val="29A6A571"/>
    <w:rsid w:val="29D28C95"/>
    <w:rsid w:val="29DF49D5"/>
    <w:rsid w:val="29F5A2D4"/>
    <w:rsid w:val="2A65D198"/>
    <w:rsid w:val="2A791D4A"/>
    <w:rsid w:val="2A7B087E"/>
    <w:rsid w:val="2AA7FAF6"/>
    <w:rsid w:val="2B095617"/>
    <w:rsid w:val="2B113965"/>
    <w:rsid w:val="2BE8799C"/>
    <w:rsid w:val="2C443B08"/>
    <w:rsid w:val="2D0B96F6"/>
    <w:rsid w:val="2D3E4C57"/>
    <w:rsid w:val="2DC06647"/>
    <w:rsid w:val="2E2B8E1D"/>
    <w:rsid w:val="2EC0D08A"/>
    <w:rsid w:val="2F063CDF"/>
    <w:rsid w:val="2F634AE5"/>
    <w:rsid w:val="2F7B4452"/>
    <w:rsid w:val="2FAA0D4F"/>
    <w:rsid w:val="2FB75304"/>
    <w:rsid w:val="3023FD5A"/>
    <w:rsid w:val="302EE3B8"/>
    <w:rsid w:val="307CB601"/>
    <w:rsid w:val="3192D038"/>
    <w:rsid w:val="31E4CA90"/>
    <w:rsid w:val="32135BA9"/>
    <w:rsid w:val="32408BFC"/>
    <w:rsid w:val="3242E8E1"/>
    <w:rsid w:val="32516E9D"/>
    <w:rsid w:val="3264BA99"/>
    <w:rsid w:val="32B2806D"/>
    <w:rsid w:val="3353EB55"/>
    <w:rsid w:val="33C9B49A"/>
    <w:rsid w:val="33D10DDB"/>
    <w:rsid w:val="3479E1F7"/>
    <w:rsid w:val="34F7055C"/>
    <w:rsid w:val="350254DB"/>
    <w:rsid w:val="3649A141"/>
    <w:rsid w:val="36F448FD"/>
    <w:rsid w:val="383B2F31"/>
    <w:rsid w:val="3857A7F6"/>
    <w:rsid w:val="38BB7F41"/>
    <w:rsid w:val="38DDB074"/>
    <w:rsid w:val="39281AE5"/>
    <w:rsid w:val="394CBBE2"/>
    <w:rsid w:val="39CD5EF0"/>
    <w:rsid w:val="39FF04B2"/>
    <w:rsid w:val="3B803D71"/>
    <w:rsid w:val="3BAF8485"/>
    <w:rsid w:val="3BD0A3C5"/>
    <w:rsid w:val="3C6BBCE3"/>
    <w:rsid w:val="3CBC0B58"/>
    <w:rsid w:val="3CD8A084"/>
    <w:rsid w:val="3CDF8646"/>
    <w:rsid w:val="3D6B7807"/>
    <w:rsid w:val="3D6D0B9E"/>
    <w:rsid w:val="3DE4C18B"/>
    <w:rsid w:val="3E33D646"/>
    <w:rsid w:val="3E41EF50"/>
    <w:rsid w:val="3E9DE292"/>
    <w:rsid w:val="3F28F693"/>
    <w:rsid w:val="3F2E2CD1"/>
    <w:rsid w:val="3FEEBD1F"/>
    <w:rsid w:val="40013C3F"/>
    <w:rsid w:val="405DE471"/>
    <w:rsid w:val="4078AAFD"/>
    <w:rsid w:val="40CF743B"/>
    <w:rsid w:val="40D1453B"/>
    <w:rsid w:val="4175BB41"/>
    <w:rsid w:val="418638CA"/>
    <w:rsid w:val="41963781"/>
    <w:rsid w:val="41E27B8F"/>
    <w:rsid w:val="41E980B2"/>
    <w:rsid w:val="42198135"/>
    <w:rsid w:val="4232EEC8"/>
    <w:rsid w:val="4273F88E"/>
    <w:rsid w:val="42D56CA2"/>
    <w:rsid w:val="43BBCFB2"/>
    <w:rsid w:val="44267C1A"/>
    <w:rsid w:val="4427CFD6"/>
    <w:rsid w:val="446E278B"/>
    <w:rsid w:val="448F5510"/>
    <w:rsid w:val="44AA34D5"/>
    <w:rsid w:val="44F640CD"/>
    <w:rsid w:val="4501BC19"/>
    <w:rsid w:val="450BB8B8"/>
    <w:rsid w:val="452973A1"/>
    <w:rsid w:val="4533676A"/>
    <w:rsid w:val="45CA2BFC"/>
    <w:rsid w:val="46076836"/>
    <w:rsid w:val="4620D06E"/>
    <w:rsid w:val="463C9530"/>
    <w:rsid w:val="489FB163"/>
    <w:rsid w:val="492855A5"/>
    <w:rsid w:val="496D1B1A"/>
    <w:rsid w:val="4A178439"/>
    <w:rsid w:val="4A5A1C97"/>
    <w:rsid w:val="4A973898"/>
    <w:rsid w:val="4AA66A4D"/>
    <w:rsid w:val="4AE2613D"/>
    <w:rsid w:val="4B0F5EBF"/>
    <w:rsid w:val="4B36D659"/>
    <w:rsid w:val="4C178D83"/>
    <w:rsid w:val="4C2AC25F"/>
    <w:rsid w:val="4CBD3926"/>
    <w:rsid w:val="4CC5539C"/>
    <w:rsid w:val="4CFE06E7"/>
    <w:rsid w:val="4D8A5D3D"/>
    <w:rsid w:val="4DA1B7A4"/>
    <w:rsid w:val="4DA9CED2"/>
    <w:rsid w:val="4DD10A15"/>
    <w:rsid w:val="4E10528E"/>
    <w:rsid w:val="4E68ACE1"/>
    <w:rsid w:val="4EE0B6B2"/>
    <w:rsid w:val="4F9AA72D"/>
    <w:rsid w:val="504C40A7"/>
    <w:rsid w:val="5128BD15"/>
    <w:rsid w:val="5162E998"/>
    <w:rsid w:val="520C32A9"/>
    <w:rsid w:val="52574608"/>
    <w:rsid w:val="52CD2788"/>
    <w:rsid w:val="54D6F82F"/>
    <w:rsid w:val="54E4C129"/>
    <w:rsid w:val="55266F0E"/>
    <w:rsid w:val="552E0C6D"/>
    <w:rsid w:val="552E9BC6"/>
    <w:rsid w:val="555E94FC"/>
    <w:rsid w:val="55BB7FA5"/>
    <w:rsid w:val="5610EDB3"/>
    <w:rsid w:val="56498D63"/>
    <w:rsid w:val="567F41B9"/>
    <w:rsid w:val="5684DC64"/>
    <w:rsid w:val="56960C36"/>
    <w:rsid w:val="56A6ED6B"/>
    <w:rsid w:val="571090AA"/>
    <w:rsid w:val="571CD1EB"/>
    <w:rsid w:val="571E28A2"/>
    <w:rsid w:val="57518B8A"/>
    <w:rsid w:val="5765EC27"/>
    <w:rsid w:val="5784B17B"/>
    <w:rsid w:val="57BEB936"/>
    <w:rsid w:val="57E75166"/>
    <w:rsid w:val="5883D498"/>
    <w:rsid w:val="5892F080"/>
    <w:rsid w:val="58A2903F"/>
    <w:rsid w:val="59204FBF"/>
    <w:rsid w:val="59744871"/>
    <w:rsid w:val="59781317"/>
    <w:rsid w:val="5A8B88C4"/>
    <w:rsid w:val="5B0A4CEB"/>
    <w:rsid w:val="5B31CFCA"/>
    <w:rsid w:val="5B3D7063"/>
    <w:rsid w:val="5BA3C43B"/>
    <w:rsid w:val="5BBAE907"/>
    <w:rsid w:val="5BC31F95"/>
    <w:rsid w:val="5BEF54F4"/>
    <w:rsid w:val="5C0081C6"/>
    <w:rsid w:val="5C038523"/>
    <w:rsid w:val="5C4578B5"/>
    <w:rsid w:val="5DA9007B"/>
    <w:rsid w:val="5DC2920E"/>
    <w:rsid w:val="5E390EB3"/>
    <w:rsid w:val="5E8CE354"/>
    <w:rsid w:val="5EF9C7EF"/>
    <w:rsid w:val="5F28A381"/>
    <w:rsid w:val="5FCC5AD1"/>
    <w:rsid w:val="600AE1B4"/>
    <w:rsid w:val="602AB68B"/>
    <w:rsid w:val="60E3F573"/>
    <w:rsid w:val="61311616"/>
    <w:rsid w:val="6173927C"/>
    <w:rsid w:val="61A572FF"/>
    <w:rsid w:val="61C84D54"/>
    <w:rsid w:val="6225F694"/>
    <w:rsid w:val="625276C6"/>
    <w:rsid w:val="62E2BD86"/>
    <w:rsid w:val="63AAA786"/>
    <w:rsid w:val="63DE6453"/>
    <w:rsid w:val="64218A42"/>
    <w:rsid w:val="64D2CDA6"/>
    <w:rsid w:val="64EA84F3"/>
    <w:rsid w:val="65968F44"/>
    <w:rsid w:val="665D15E4"/>
    <w:rsid w:val="670813E0"/>
    <w:rsid w:val="671380A2"/>
    <w:rsid w:val="68053481"/>
    <w:rsid w:val="6818D7D0"/>
    <w:rsid w:val="68F367CE"/>
    <w:rsid w:val="69324237"/>
    <w:rsid w:val="69C711F8"/>
    <w:rsid w:val="6A0C46BD"/>
    <w:rsid w:val="6A66523A"/>
    <w:rsid w:val="6A8367D6"/>
    <w:rsid w:val="6A853932"/>
    <w:rsid w:val="6A9724BA"/>
    <w:rsid w:val="6AF067A9"/>
    <w:rsid w:val="6B1B28E3"/>
    <w:rsid w:val="6B86DF1D"/>
    <w:rsid w:val="6B941DAD"/>
    <w:rsid w:val="6BBB7B9C"/>
    <w:rsid w:val="6BD7F8BD"/>
    <w:rsid w:val="6BF7923A"/>
    <w:rsid w:val="6CB2823B"/>
    <w:rsid w:val="6CD7120D"/>
    <w:rsid w:val="6D27C02D"/>
    <w:rsid w:val="6D2FA141"/>
    <w:rsid w:val="6D7FD68C"/>
    <w:rsid w:val="6D893715"/>
    <w:rsid w:val="6E502AF1"/>
    <w:rsid w:val="6E797097"/>
    <w:rsid w:val="6FA57532"/>
    <w:rsid w:val="6FC1DC49"/>
    <w:rsid w:val="6FD5026A"/>
    <w:rsid w:val="7019F959"/>
    <w:rsid w:val="703EEC15"/>
    <w:rsid w:val="7081708E"/>
    <w:rsid w:val="708D8BF9"/>
    <w:rsid w:val="70B30197"/>
    <w:rsid w:val="7124614E"/>
    <w:rsid w:val="71FD9860"/>
    <w:rsid w:val="71FE3045"/>
    <w:rsid w:val="720611CB"/>
    <w:rsid w:val="72661FEB"/>
    <w:rsid w:val="728F0F57"/>
    <w:rsid w:val="72CEF4CC"/>
    <w:rsid w:val="72D06DA9"/>
    <w:rsid w:val="73DC67DF"/>
    <w:rsid w:val="7451557C"/>
    <w:rsid w:val="74563DD6"/>
    <w:rsid w:val="745BF4BA"/>
    <w:rsid w:val="74CB92D5"/>
    <w:rsid w:val="750E1C6E"/>
    <w:rsid w:val="75395217"/>
    <w:rsid w:val="7544CCB4"/>
    <w:rsid w:val="75625DE2"/>
    <w:rsid w:val="76A824F6"/>
    <w:rsid w:val="76A93972"/>
    <w:rsid w:val="770D9149"/>
    <w:rsid w:val="77AE21A4"/>
    <w:rsid w:val="77DFE17E"/>
    <w:rsid w:val="77E14DD7"/>
    <w:rsid w:val="77FA1415"/>
    <w:rsid w:val="782FA660"/>
    <w:rsid w:val="785F5DF4"/>
    <w:rsid w:val="7901456B"/>
    <w:rsid w:val="7956AC7B"/>
    <w:rsid w:val="79A2F87D"/>
    <w:rsid w:val="79BBB51C"/>
    <w:rsid w:val="79FCF381"/>
    <w:rsid w:val="7A4871AB"/>
    <w:rsid w:val="7AE63A33"/>
    <w:rsid w:val="7B0C75B7"/>
    <w:rsid w:val="7B4EE3CD"/>
    <w:rsid w:val="7B68F941"/>
    <w:rsid w:val="7B7CAA95"/>
    <w:rsid w:val="7B9DE449"/>
    <w:rsid w:val="7BC905A5"/>
    <w:rsid w:val="7BE5C0AB"/>
    <w:rsid w:val="7C000CAE"/>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fr-FR" w:eastAsia="fr-FR" w:bidi="fr-FR"/>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10728E"/>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B222EFF8-A52D-4193-95F6-FCE28247BB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99BDF9E-14C5-4617-A2BE-80C140080186}">
  <ds:schemaRefs>
    <ds:schemaRef ds:uri="http://schemas.microsoft.com/sharepoint/v3/contenttype/forms"/>
  </ds:schemaRefs>
</ds:datastoreItem>
</file>

<file path=customXml/itemProps4.xml><?xml version="1.0" encoding="utf-8"?>
<ds:datastoreItem xmlns:ds="http://schemas.openxmlformats.org/officeDocument/2006/customXml" ds:itemID="{4BFAA956-60BB-4D08-910E-8A8ACD71F827}">
  <ds:schemaRefs>
    <ds:schemaRef ds:uri="http://schemas.microsoft.com/office/2006/documentManagement/types"/>
    <ds:schemaRef ds:uri="eebf34e1-3ce1-444e-acc4-010185dd52a4"/>
    <ds:schemaRef ds:uri="46c117c8-efaa-4cbc-ab65-8fb13803fb07"/>
    <ds:schemaRef ds:uri="http://schemas.microsoft.com/office/2006/metadata/properties"/>
    <ds:schemaRef ds:uri="http://purl.org/dc/terms/"/>
    <ds:schemaRef ds:uri="http://www.w3.org/XML/1998/namespace"/>
    <ds:schemaRef ds:uri="http://schemas.microsoft.com/office/infopath/2007/PartnerControls"/>
    <ds:schemaRef ds:uri="http://schemas.openxmlformats.org/package/2006/metadata/core-properties"/>
    <ds:schemaRef ds:uri="230e9df3-be65-4c73-a93b-d1236ebd677e"/>
    <ds:schemaRef ds:uri="http://schemas.microsoft.com/sharepoint/v3"/>
    <ds:schemaRef ds:uri="http://purl.org/dc/dcmitype/"/>
    <ds:schemaRef ds:uri="http://purl.org/dc/elements/1.1/"/>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21</Pages>
  <Words>14385</Words>
  <Characters>81996</Characters>
  <Application>Microsoft Office Word</Application>
  <DocSecurity>8</DocSecurity>
  <Lines>683</Lines>
  <Paragraphs>192</Paragraphs>
  <ScaleCrop>false</ScaleCrop>
  <Company/>
  <LinksUpToDate>false</LinksUpToDate>
  <CharactersWithSpaces>96189</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2024-01-05T23:29:00Z</dcterms:created>
  <dcterms:modified xsi:type="dcterms:W3CDTF">2024-01-05T23:29:00Z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