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header2.xml" ContentType="application/vnd.openxmlformats-officedocument.wordprocessingml.header+xml"/>
  <Override PartName="/word/footer2.xml" ContentType="application/vnd.openxmlformats-officedocument.wordprocessingml.footer+xml"/>
  <Override PartName="/word/footer3.xml" ContentType="application/vnd.openxmlformats-officedocument.wordprocessingml.footer+xml"/>
  <Override PartName="/word/footer4.xml" ContentType="application/vnd.openxmlformats-officedocument.wordprocessingml.footer+xml"/>
  <Override PartName="/word/footer5.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6F4D5BC9" w14:textId="5D3F54F3" w:rsidR="00E20EB7" w:rsidRPr="00FF1042" w:rsidRDefault="00FF1042" w:rsidP="00E20EB7">
      <w:pPr>
        <w:rPr>
          <w:noProof/>
          <w:color w:val="auto"/>
          <w:szCs w:val="24"/>
        </w:rPr>
      </w:pPr>
      <w:r w:rsidRPr="00FF1042">
        <w:rPr>
          <w:noProof/>
          <w:szCs w:val="24"/>
        </w:rPr>
        <mc:AlternateContent>
          <mc:Choice Requires="wps">
            <w:drawing>
              <wp:anchor distT="0" distB="0" distL="114300" distR="114300" simplePos="0" relativeHeight="251658240" behindDoc="0" locked="0" layoutInCell="1" allowOverlap="1" wp14:anchorId="7E7CF6EA" wp14:editId="104FDA85">
                <wp:simplePos x="0" y="0"/>
                <wp:positionH relativeFrom="column">
                  <wp:posOffset>-628650</wp:posOffset>
                </wp:positionH>
                <wp:positionV relativeFrom="page">
                  <wp:posOffset>-38100</wp:posOffset>
                </wp:positionV>
                <wp:extent cx="8029575" cy="1983740"/>
                <wp:effectExtent l="0" t="0" r="28575" b="16510"/>
                <wp:wrapTopAndBottom/>
                <wp:docPr id="533511443" name="Rectangle 2"/>
                <wp:cNvGraphicFramePr/>
                <a:graphic xmlns:a="http://schemas.openxmlformats.org/drawingml/2006/main">
                  <a:graphicData uri="http://schemas.microsoft.com/office/word/2010/wordprocessingShape">
                    <wps:wsp>
                      <wps:cNvSpPr/>
                      <wps:spPr>
                        <a:xfrm>
                          <a:off x="0" y="0"/>
                          <a:ext cx="8029575"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688BF431" w14:textId="77777777" w:rsidR="00FF1042" w:rsidRPr="002173D0" w:rsidRDefault="00FF1042" w:rsidP="00FF1042">
                            <w:pPr>
                              <w:pStyle w:val="Title"/>
                              <w:rPr>
                                <w:rFonts w:cs="Segoe Sans Display"/>
                                <w:szCs w:val="52"/>
                              </w:rPr>
                            </w:pPr>
                            <w:bookmarkStart w:id="0" w:name="_Toc187414617"/>
                            <w:r>
                              <w:rPr>
                                <w:rFonts w:cs="Segoe Sans Display"/>
                                <w:szCs w:val="52"/>
                              </w:rPr>
                              <w:t>Microsoft-</w:t>
                            </w:r>
                            <w:proofErr w:type="spellStart"/>
                            <w:r>
                              <w:rPr>
                                <w:rFonts w:cs="Segoe Sans Display"/>
                                <w:szCs w:val="52"/>
                              </w:rPr>
                              <w:t>produkter</w:t>
                            </w:r>
                            <w:proofErr w:type="spellEnd"/>
                            <w:r>
                              <w:rPr>
                                <w:rFonts w:cs="Segoe Sans Display"/>
                                <w:szCs w:val="52"/>
                              </w:rPr>
                              <w:t xml:space="preserve"> </w:t>
                            </w:r>
                            <w:proofErr w:type="spellStart"/>
                            <w:r>
                              <w:rPr>
                                <w:rFonts w:cs="Segoe Sans Display"/>
                                <w:szCs w:val="52"/>
                              </w:rPr>
                              <w:t>og</w:t>
                            </w:r>
                            <w:proofErr w:type="spellEnd"/>
                            <w:r>
                              <w:rPr>
                                <w:rFonts w:cs="Segoe Sans Display"/>
                                <w:szCs w:val="52"/>
                              </w:rPr>
                              <w:t xml:space="preserve"> -</w:t>
                            </w:r>
                            <w:proofErr w:type="spellStart"/>
                            <w:r>
                              <w:rPr>
                                <w:rFonts w:cs="Segoe Sans Display"/>
                                <w:szCs w:val="52"/>
                              </w:rPr>
                              <w:t>tjenester</w:t>
                            </w:r>
                            <w:proofErr w:type="spellEnd"/>
                            <w:r>
                              <w:rPr>
                                <w:rFonts w:cs="Segoe Sans Display"/>
                                <w:szCs w:val="52"/>
                              </w:rPr>
                              <w:t xml:space="preserve"> </w:t>
                            </w:r>
                            <w:proofErr w:type="spellStart"/>
                            <w:r>
                              <w:rPr>
                                <w:rFonts w:cs="Segoe Sans Display"/>
                                <w:szCs w:val="52"/>
                              </w:rPr>
                              <w:t>Tillegg</w:t>
                            </w:r>
                            <w:proofErr w:type="spellEnd"/>
                            <w:r>
                              <w:rPr>
                                <w:rFonts w:cs="Segoe Sans Display"/>
                                <w:szCs w:val="52"/>
                              </w:rPr>
                              <w:t xml:space="preserve"> om </w:t>
                            </w:r>
                            <w:proofErr w:type="spellStart"/>
                            <w:r>
                              <w:rPr>
                                <w:rFonts w:cs="Segoe Sans Display"/>
                                <w:szCs w:val="52"/>
                              </w:rPr>
                              <w:t>databeskyttelse</w:t>
                            </w:r>
                            <w:proofErr w:type="spellEnd"/>
                          </w:p>
                          <w:bookmarkEnd w:id="0"/>
                          <w:p w14:paraId="299F3A34" w14:textId="13E58E2C" w:rsidR="008F11BF" w:rsidRDefault="00BF3E24" w:rsidP="008F11BF">
                            <w:pPr>
                              <w:pStyle w:val="Title"/>
                            </w:pPr>
                            <w:r>
                              <w:t xml:space="preserve"> </w:t>
                            </w:r>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7E7CF6EA" id="Rectangle 2" o:spid="_x0000_s1026" style="position:absolute;margin-left:-49.5pt;margin-top:-3pt;width:632.25pt;height:156.2pt;z-index:251658240;visibility:visible;mso-wrap-style:square;mso-width-percent:0;mso-height-percent:0;mso-wrap-distance-left:9pt;mso-wrap-distance-top:0;mso-wrap-distance-right:9pt;mso-wrap-distance-bottom:0;mso-position-horizontal:absolute;mso-position-horizontal-relative:text;mso-position-vertical:absolute;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Cqja0nhAIAAFUFAAAOAAAAZHJzL2Uyb0RvYy54bWysVE1v2zAMvQ/YfxB0X21nTpsGdYogRYYB&#10;RVusHXpWZCk2IEsapcTOfv0o2XGCtthh2EUmTfLxQ4+6ue0aRfYCXG10QbOLlBKhuSlrvS3oz5f1&#10;lxklzjNdMmW0KOhBOHq7+PzpprVzMTGVUaUAgiDazVtb0Mp7O08SxyvRMHdhrNBolAYa5lGFbVIC&#10;axG9UckkTS+T1kBpwXDhHP696410EfGlFNw/SumEJ6qgWJuPJ8RzE85kccPmW2C2qvlQBvuHKhpW&#10;a0w6Qt0xz8gO6ndQTc3BOCP9BTdNYqSsuYg9YDdZ+qab54pZEXvB4Tg7jsn9P1j+sH+2T4BjaK2b&#10;OxRDF52EJnyxPtLFYR3GYYnOE44/Z+nkeno1pYSjLbuefb3K4ziTU7gF578J05AgFBTwNuKQ2P7e&#10;eUyJrkeXkM0ZVZfrWqmowHazUkD2DG9usszzy3W4LAw5c0tORUfJH5QIwUr/EJLUJZY5iRkjn8SI&#10;xzgX2me9qWKl6NNk0zQ99jBGxJwRMCBLLG/EHgACV99j98UO/iFURDqOwenfCuuDx4iY2Wg/Bje1&#10;NvARgMKuhsy9P5Z/Npog+m7ToUsQN6Y8PAEB0++Fs3xd41XdM+efGOAi4MrgcvtHPKQybUHNIFFS&#10;Gfj90f/gj/xEKyUtLlZB3a8dA0GJ+q6RudN8dolMIT5q11me48wJnDRKNlHJp1cTtOhdszLIgQwf&#10;EsujGPy9OooSTPOKr8Ay5EUT0xyzF5R7OCor3688viNcLJfRDffPMn+vny0P4GHEgYwv3SsDOzDW&#10;I9kfzHEN2fwNcXvfEKnNcueNrCOrT5Mdho+7G1k0vDPhcTjXo9fpNVz8AQAA//8DAFBLAwQUAAYA&#10;CAAAACEAb9sjweEAAAALAQAADwAAAGRycy9kb3ducmV2LnhtbEyPQU8CMRCF7yb+h2ZMvEEXlI2s&#10;2yXGqCRciGDgWtq6u6Gdrm1Zln/vcNLTzOS9vPleuRicZb0JsfUoYDLOgBlUXrdYC/javo+egMUk&#10;UUvr0Qi4mAiL6vamlIX2Z/w0/SbVjEIwFlJAk1JXcB5VY5yMY98ZJO3bBycTnaHmOsgzhTvLp1mW&#10;cydbpA+N7MxrY9Rxc3ICjuuw79V0t9zKy0eL9me1fFMrIe7vhpdnYMkM6c8MV3xCh4qYDv6EOjIr&#10;YDSfU5dES07zapjksxmwg4CHLH8EXpX8f4fqFwAA//8DAFBLAQItABQABgAIAAAAIQC2gziS/gAA&#10;AOEBAAATAAAAAAAAAAAAAAAAAAAAAABbQ29udGVudF9UeXBlc10ueG1sUEsBAi0AFAAGAAgAAAAh&#10;ADj9If/WAAAAlAEAAAsAAAAAAAAAAAAAAAAALwEAAF9yZWxzLy5yZWxzUEsBAi0AFAAGAAgAAAAh&#10;AKqNrSeEAgAAVQUAAA4AAAAAAAAAAAAAAAAALgIAAGRycy9lMm9Eb2MueG1sUEsBAi0AFAAGAAgA&#10;AAAhAG/bI8HhAAAACwEAAA8AAAAAAAAAAAAAAAAA3gQAAGRycy9kb3ducmV2LnhtbFBLBQYAAAAA&#10;BAAEAPMAAADsBQAAAAA=&#10;" fillcolor="#2a446f" strokecolor="#09101d [484]" strokeweight="1pt">
                <v:textbox inset="43.2pt,1in">
                  <w:txbxContent>
                    <w:p w14:paraId="688BF431" w14:textId="77777777" w:rsidR="00FF1042" w:rsidRPr="002173D0" w:rsidRDefault="00FF1042" w:rsidP="00FF1042">
                      <w:pPr>
                        <w:pStyle w:val="Title"/>
                        <w:rPr>
                          <w:rFonts w:cs="Segoe Sans Display"/>
                          <w:szCs w:val="52"/>
                        </w:rPr>
                      </w:pPr>
                      <w:bookmarkStart w:id="1" w:name="_Toc187414617"/>
                      <w:r>
                        <w:rPr>
                          <w:rFonts w:cs="Segoe Sans Display"/>
                          <w:szCs w:val="52"/>
                        </w:rPr>
                        <w:t>Microsoft-</w:t>
                      </w:r>
                      <w:proofErr w:type="spellStart"/>
                      <w:r>
                        <w:rPr>
                          <w:rFonts w:cs="Segoe Sans Display"/>
                          <w:szCs w:val="52"/>
                        </w:rPr>
                        <w:t>produkter</w:t>
                      </w:r>
                      <w:proofErr w:type="spellEnd"/>
                      <w:r>
                        <w:rPr>
                          <w:rFonts w:cs="Segoe Sans Display"/>
                          <w:szCs w:val="52"/>
                        </w:rPr>
                        <w:t xml:space="preserve"> </w:t>
                      </w:r>
                      <w:proofErr w:type="spellStart"/>
                      <w:r>
                        <w:rPr>
                          <w:rFonts w:cs="Segoe Sans Display"/>
                          <w:szCs w:val="52"/>
                        </w:rPr>
                        <w:t>og</w:t>
                      </w:r>
                      <w:proofErr w:type="spellEnd"/>
                      <w:r>
                        <w:rPr>
                          <w:rFonts w:cs="Segoe Sans Display"/>
                          <w:szCs w:val="52"/>
                        </w:rPr>
                        <w:t xml:space="preserve"> -</w:t>
                      </w:r>
                      <w:proofErr w:type="spellStart"/>
                      <w:r>
                        <w:rPr>
                          <w:rFonts w:cs="Segoe Sans Display"/>
                          <w:szCs w:val="52"/>
                        </w:rPr>
                        <w:t>tjenester</w:t>
                      </w:r>
                      <w:proofErr w:type="spellEnd"/>
                      <w:r>
                        <w:rPr>
                          <w:rFonts w:cs="Segoe Sans Display"/>
                          <w:szCs w:val="52"/>
                        </w:rPr>
                        <w:t xml:space="preserve"> </w:t>
                      </w:r>
                      <w:proofErr w:type="spellStart"/>
                      <w:r>
                        <w:rPr>
                          <w:rFonts w:cs="Segoe Sans Display"/>
                          <w:szCs w:val="52"/>
                        </w:rPr>
                        <w:t>Tillegg</w:t>
                      </w:r>
                      <w:proofErr w:type="spellEnd"/>
                      <w:r>
                        <w:rPr>
                          <w:rFonts w:cs="Segoe Sans Display"/>
                          <w:szCs w:val="52"/>
                        </w:rPr>
                        <w:t xml:space="preserve"> om </w:t>
                      </w:r>
                      <w:proofErr w:type="spellStart"/>
                      <w:r>
                        <w:rPr>
                          <w:rFonts w:cs="Segoe Sans Display"/>
                          <w:szCs w:val="52"/>
                        </w:rPr>
                        <w:t>databeskyttelse</w:t>
                      </w:r>
                      <w:proofErr w:type="spellEnd"/>
                    </w:p>
                    <w:bookmarkEnd w:id="1"/>
                    <w:p w14:paraId="299F3A34" w14:textId="13E58E2C" w:rsidR="008F11BF" w:rsidRDefault="00BF3E24" w:rsidP="008F11BF">
                      <w:pPr>
                        <w:pStyle w:val="Title"/>
                      </w:pPr>
                      <w:r>
                        <w:t xml:space="preserve"> </w:t>
                      </w:r>
                    </w:p>
                  </w:txbxContent>
                </v:textbox>
                <w10:wrap type="topAndBottom" anchory="page"/>
              </v:rect>
            </w:pict>
          </mc:Fallback>
        </mc:AlternateContent>
      </w:r>
      <w:r w:rsidRPr="00FF1042">
        <w:rPr>
          <w:noProof/>
          <w:color w:val="auto"/>
          <w:szCs w:val="24"/>
        </w:rPr>
        <w:t xml:space="preserve">Sist oppdatert </w:t>
      </w:r>
      <w:r w:rsidR="00392F63">
        <w:t xml:space="preserve">1. </w:t>
      </w:r>
      <w:r w:rsidR="00543AC1" w:rsidRPr="00F914C6">
        <w:rPr>
          <w:lang w:val="nb-NO"/>
        </w:rPr>
        <w:t>september</w:t>
      </w:r>
      <w:r w:rsidR="00392F63">
        <w:t xml:space="preserve"> </w:t>
      </w:r>
      <w:r w:rsidRPr="00FF1042">
        <w:rPr>
          <w:noProof/>
          <w:color w:val="auto"/>
          <w:szCs w:val="24"/>
        </w:rPr>
        <w:t>2025</w:t>
      </w:r>
      <w:r w:rsidR="008F11BF" w:rsidRPr="00FF1042">
        <w:rPr>
          <w:noProof/>
          <w:szCs w:val="24"/>
        </w:rPr>
        <w:drawing>
          <wp:anchor distT="0" distB="0" distL="114300" distR="114300" simplePos="0" relativeHeight="251658241" behindDoc="0" locked="0" layoutInCell="1" allowOverlap="1" wp14:anchorId="36BE5F8B" wp14:editId="406419E2">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05C72995" w14:textId="77777777" w:rsidR="005D05BB" w:rsidRPr="00A05345" w:rsidRDefault="005D05BB" w:rsidP="00E20EB7">
          <w:pPr>
            <w:pStyle w:val="TOCHeading"/>
          </w:pPr>
          <w:r w:rsidRPr="00A05345">
            <w:t>Contents</w:t>
          </w:r>
          <w:r w:rsidR="00BF3E24">
            <w:t xml:space="preserve"> </w:t>
          </w:r>
        </w:p>
        <w:p w14:paraId="6FCA7773" w14:textId="79E26A0C" w:rsidR="00864176" w:rsidRDefault="00FF1042">
          <w:pPr>
            <w:pStyle w:val="TOC1"/>
            <w:rPr>
              <w:rFonts w:asciiTheme="minorHAnsi" w:eastAsiaTheme="minorEastAsia" w:hAnsiTheme="minorHAnsi"/>
              <w:color w:val="auto"/>
              <w:kern w:val="2"/>
              <w:szCs w:val="24"/>
              <w14:ligatures w14:val="standardContextual"/>
            </w:rPr>
          </w:pPr>
          <w:r>
            <w:rPr>
              <w:sz w:val="18"/>
              <w:szCs w:val="18"/>
            </w:rPr>
            <w:fldChar w:fldCharType="begin"/>
          </w:r>
          <w:r>
            <w:rPr>
              <w:sz w:val="18"/>
              <w:szCs w:val="18"/>
            </w:rPr>
            <w:instrText xml:space="preserve"> TOC \o "1-2" \h \z \u </w:instrText>
          </w:r>
          <w:r>
            <w:rPr>
              <w:sz w:val="18"/>
              <w:szCs w:val="18"/>
            </w:rPr>
            <w:fldChar w:fldCharType="separate"/>
          </w:r>
          <w:hyperlink w:anchor="_Toc206767259" w:history="1">
            <w:r w:rsidR="00864176" w:rsidRPr="007848AC">
              <w:rPr>
                <w:rStyle w:val="Hyperlink"/>
                <w:rFonts w:cs="Segoe Sans Display"/>
                <w:lang w:val="nb-NO"/>
              </w:rPr>
              <w:t>Sammendrag av endringer</w:t>
            </w:r>
            <w:r w:rsidR="00864176">
              <w:rPr>
                <w:webHidden/>
              </w:rPr>
              <w:tab/>
            </w:r>
            <w:r w:rsidR="00864176">
              <w:rPr>
                <w:webHidden/>
              </w:rPr>
              <w:fldChar w:fldCharType="begin"/>
            </w:r>
            <w:r w:rsidR="00864176">
              <w:rPr>
                <w:webHidden/>
              </w:rPr>
              <w:instrText xml:space="preserve"> PAGEREF _Toc206767259 \h </w:instrText>
            </w:r>
            <w:r w:rsidR="00864176">
              <w:rPr>
                <w:webHidden/>
              </w:rPr>
            </w:r>
            <w:r w:rsidR="00864176">
              <w:rPr>
                <w:webHidden/>
              </w:rPr>
              <w:fldChar w:fldCharType="separate"/>
            </w:r>
            <w:r w:rsidR="00864176">
              <w:rPr>
                <w:webHidden/>
              </w:rPr>
              <w:t>2</w:t>
            </w:r>
            <w:r w:rsidR="00864176">
              <w:rPr>
                <w:webHidden/>
              </w:rPr>
              <w:fldChar w:fldCharType="end"/>
            </w:r>
          </w:hyperlink>
        </w:p>
        <w:p w14:paraId="4555599C" w14:textId="13B4D1EC" w:rsidR="00864176" w:rsidRDefault="00864176">
          <w:pPr>
            <w:pStyle w:val="TOC1"/>
            <w:rPr>
              <w:rFonts w:asciiTheme="minorHAnsi" w:eastAsiaTheme="minorEastAsia" w:hAnsiTheme="minorHAnsi"/>
              <w:color w:val="auto"/>
              <w:kern w:val="2"/>
              <w:szCs w:val="24"/>
              <w14:ligatures w14:val="standardContextual"/>
            </w:rPr>
          </w:pPr>
          <w:hyperlink w:anchor="_Toc206767260" w:history="1">
            <w:r w:rsidRPr="007848AC">
              <w:rPr>
                <w:rStyle w:val="Hyperlink"/>
              </w:rPr>
              <w:t>Introduksjon</w:t>
            </w:r>
            <w:r>
              <w:rPr>
                <w:webHidden/>
              </w:rPr>
              <w:tab/>
            </w:r>
            <w:r>
              <w:rPr>
                <w:webHidden/>
              </w:rPr>
              <w:fldChar w:fldCharType="begin"/>
            </w:r>
            <w:r>
              <w:rPr>
                <w:webHidden/>
              </w:rPr>
              <w:instrText xml:space="preserve"> PAGEREF _Toc206767260 \h </w:instrText>
            </w:r>
            <w:r>
              <w:rPr>
                <w:webHidden/>
              </w:rPr>
            </w:r>
            <w:r>
              <w:rPr>
                <w:webHidden/>
              </w:rPr>
              <w:fldChar w:fldCharType="separate"/>
            </w:r>
            <w:r>
              <w:rPr>
                <w:webHidden/>
              </w:rPr>
              <w:t>2</w:t>
            </w:r>
            <w:r>
              <w:rPr>
                <w:webHidden/>
              </w:rPr>
              <w:fldChar w:fldCharType="end"/>
            </w:r>
          </w:hyperlink>
        </w:p>
        <w:p w14:paraId="765B7FA0" w14:textId="0392B816" w:rsidR="00864176" w:rsidRDefault="00864176">
          <w:pPr>
            <w:pStyle w:val="TOC2"/>
            <w:rPr>
              <w:rFonts w:asciiTheme="minorHAnsi" w:eastAsiaTheme="minorEastAsia" w:hAnsiTheme="minorHAnsi"/>
              <w:noProof/>
              <w:color w:val="auto"/>
              <w:kern w:val="2"/>
              <w:szCs w:val="24"/>
              <w14:ligatures w14:val="standardContextual"/>
            </w:rPr>
          </w:pPr>
          <w:hyperlink w:anchor="_Toc206767261" w:history="1">
            <w:r w:rsidRPr="007848AC">
              <w:rPr>
                <w:rStyle w:val="Hyperlink"/>
                <w:noProof/>
              </w:rPr>
              <w:t>Gjeldende DPA-vilkår og -oppdateringer</w:t>
            </w:r>
            <w:r>
              <w:rPr>
                <w:noProof/>
                <w:webHidden/>
              </w:rPr>
              <w:tab/>
            </w:r>
            <w:r>
              <w:rPr>
                <w:noProof/>
                <w:webHidden/>
              </w:rPr>
              <w:fldChar w:fldCharType="begin"/>
            </w:r>
            <w:r>
              <w:rPr>
                <w:noProof/>
                <w:webHidden/>
              </w:rPr>
              <w:instrText xml:space="preserve"> PAGEREF _Toc206767261 \h </w:instrText>
            </w:r>
            <w:r>
              <w:rPr>
                <w:noProof/>
                <w:webHidden/>
              </w:rPr>
            </w:r>
            <w:r>
              <w:rPr>
                <w:noProof/>
                <w:webHidden/>
              </w:rPr>
              <w:fldChar w:fldCharType="separate"/>
            </w:r>
            <w:r>
              <w:rPr>
                <w:noProof/>
                <w:webHidden/>
              </w:rPr>
              <w:t>3</w:t>
            </w:r>
            <w:r>
              <w:rPr>
                <w:noProof/>
                <w:webHidden/>
              </w:rPr>
              <w:fldChar w:fldCharType="end"/>
            </w:r>
          </w:hyperlink>
        </w:p>
        <w:p w14:paraId="2F3C01AE" w14:textId="398214DE" w:rsidR="00864176" w:rsidRDefault="00864176">
          <w:pPr>
            <w:pStyle w:val="TOC2"/>
            <w:rPr>
              <w:rFonts w:asciiTheme="minorHAnsi" w:eastAsiaTheme="minorEastAsia" w:hAnsiTheme="minorHAnsi"/>
              <w:noProof/>
              <w:color w:val="auto"/>
              <w:kern w:val="2"/>
              <w:szCs w:val="24"/>
              <w14:ligatures w14:val="standardContextual"/>
            </w:rPr>
          </w:pPr>
          <w:hyperlink w:anchor="_Toc206767262" w:history="1">
            <w:r w:rsidRPr="007848AC">
              <w:rPr>
                <w:rStyle w:val="Hyperlink"/>
                <w:noProof/>
              </w:rPr>
              <w:t>Elektroniske meddelelser</w:t>
            </w:r>
            <w:r>
              <w:rPr>
                <w:noProof/>
                <w:webHidden/>
              </w:rPr>
              <w:tab/>
            </w:r>
            <w:r>
              <w:rPr>
                <w:noProof/>
                <w:webHidden/>
              </w:rPr>
              <w:fldChar w:fldCharType="begin"/>
            </w:r>
            <w:r>
              <w:rPr>
                <w:noProof/>
                <w:webHidden/>
              </w:rPr>
              <w:instrText xml:space="preserve"> PAGEREF _Toc206767262 \h </w:instrText>
            </w:r>
            <w:r>
              <w:rPr>
                <w:noProof/>
                <w:webHidden/>
              </w:rPr>
            </w:r>
            <w:r>
              <w:rPr>
                <w:noProof/>
                <w:webHidden/>
              </w:rPr>
              <w:fldChar w:fldCharType="separate"/>
            </w:r>
            <w:r>
              <w:rPr>
                <w:noProof/>
                <w:webHidden/>
              </w:rPr>
              <w:t>4</w:t>
            </w:r>
            <w:r>
              <w:rPr>
                <w:noProof/>
                <w:webHidden/>
              </w:rPr>
              <w:fldChar w:fldCharType="end"/>
            </w:r>
          </w:hyperlink>
        </w:p>
        <w:p w14:paraId="2C19410F" w14:textId="6E822F5B" w:rsidR="00864176" w:rsidRDefault="00864176">
          <w:pPr>
            <w:pStyle w:val="TOC2"/>
            <w:rPr>
              <w:rFonts w:asciiTheme="minorHAnsi" w:eastAsiaTheme="minorEastAsia" w:hAnsiTheme="minorHAnsi"/>
              <w:noProof/>
              <w:color w:val="auto"/>
              <w:kern w:val="2"/>
              <w:szCs w:val="24"/>
              <w14:ligatures w14:val="standardContextual"/>
            </w:rPr>
          </w:pPr>
          <w:hyperlink w:anchor="_Toc206767263" w:history="1">
            <w:r w:rsidRPr="007848AC">
              <w:rPr>
                <w:rStyle w:val="Hyperlink"/>
                <w:noProof/>
              </w:rPr>
              <w:t>Tidligere versjoner</w:t>
            </w:r>
            <w:r>
              <w:rPr>
                <w:noProof/>
                <w:webHidden/>
              </w:rPr>
              <w:tab/>
            </w:r>
            <w:r>
              <w:rPr>
                <w:noProof/>
                <w:webHidden/>
              </w:rPr>
              <w:fldChar w:fldCharType="begin"/>
            </w:r>
            <w:r>
              <w:rPr>
                <w:noProof/>
                <w:webHidden/>
              </w:rPr>
              <w:instrText xml:space="preserve"> PAGEREF _Toc206767263 \h </w:instrText>
            </w:r>
            <w:r>
              <w:rPr>
                <w:noProof/>
                <w:webHidden/>
              </w:rPr>
            </w:r>
            <w:r>
              <w:rPr>
                <w:noProof/>
                <w:webHidden/>
              </w:rPr>
              <w:fldChar w:fldCharType="separate"/>
            </w:r>
            <w:r>
              <w:rPr>
                <w:noProof/>
                <w:webHidden/>
              </w:rPr>
              <w:t>4</w:t>
            </w:r>
            <w:r>
              <w:rPr>
                <w:noProof/>
                <w:webHidden/>
              </w:rPr>
              <w:fldChar w:fldCharType="end"/>
            </w:r>
          </w:hyperlink>
        </w:p>
        <w:p w14:paraId="5FE1B5E9" w14:textId="5916C323" w:rsidR="00864176" w:rsidRDefault="00864176">
          <w:pPr>
            <w:pStyle w:val="TOC1"/>
            <w:rPr>
              <w:rFonts w:asciiTheme="minorHAnsi" w:eastAsiaTheme="minorEastAsia" w:hAnsiTheme="minorHAnsi"/>
              <w:color w:val="auto"/>
              <w:kern w:val="2"/>
              <w:szCs w:val="24"/>
              <w14:ligatures w14:val="standardContextual"/>
            </w:rPr>
          </w:pPr>
          <w:hyperlink w:anchor="_Toc206767264" w:history="1">
            <w:r w:rsidRPr="007848AC">
              <w:rPr>
                <w:rStyle w:val="Hyperlink"/>
              </w:rPr>
              <w:t>Definisjoner</w:t>
            </w:r>
            <w:r>
              <w:rPr>
                <w:webHidden/>
              </w:rPr>
              <w:tab/>
            </w:r>
            <w:r>
              <w:rPr>
                <w:webHidden/>
              </w:rPr>
              <w:fldChar w:fldCharType="begin"/>
            </w:r>
            <w:r>
              <w:rPr>
                <w:webHidden/>
              </w:rPr>
              <w:instrText xml:space="preserve"> PAGEREF _Toc206767264 \h </w:instrText>
            </w:r>
            <w:r>
              <w:rPr>
                <w:webHidden/>
              </w:rPr>
            </w:r>
            <w:r>
              <w:rPr>
                <w:webHidden/>
              </w:rPr>
              <w:fldChar w:fldCharType="separate"/>
            </w:r>
            <w:r>
              <w:rPr>
                <w:webHidden/>
              </w:rPr>
              <w:t>4</w:t>
            </w:r>
            <w:r>
              <w:rPr>
                <w:webHidden/>
              </w:rPr>
              <w:fldChar w:fldCharType="end"/>
            </w:r>
          </w:hyperlink>
        </w:p>
        <w:p w14:paraId="710CA733" w14:textId="62119E9B" w:rsidR="00864176" w:rsidRDefault="00864176">
          <w:pPr>
            <w:pStyle w:val="TOC1"/>
            <w:rPr>
              <w:rFonts w:asciiTheme="minorHAnsi" w:eastAsiaTheme="minorEastAsia" w:hAnsiTheme="minorHAnsi"/>
              <w:color w:val="auto"/>
              <w:kern w:val="2"/>
              <w:szCs w:val="24"/>
              <w14:ligatures w14:val="standardContextual"/>
            </w:rPr>
          </w:pPr>
          <w:hyperlink w:anchor="_Toc206767265" w:history="1">
            <w:r w:rsidRPr="007848AC">
              <w:rPr>
                <w:rStyle w:val="Hyperlink"/>
              </w:rPr>
              <w:t>Generelle Vilkår</w:t>
            </w:r>
            <w:r>
              <w:rPr>
                <w:webHidden/>
              </w:rPr>
              <w:tab/>
            </w:r>
            <w:r>
              <w:rPr>
                <w:webHidden/>
              </w:rPr>
              <w:fldChar w:fldCharType="begin"/>
            </w:r>
            <w:r>
              <w:rPr>
                <w:webHidden/>
              </w:rPr>
              <w:instrText xml:space="preserve"> PAGEREF _Toc206767265 \h </w:instrText>
            </w:r>
            <w:r>
              <w:rPr>
                <w:webHidden/>
              </w:rPr>
            </w:r>
            <w:r>
              <w:rPr>
                <w:webHidden/>
              </w:rPr>
              <w:fldChar w:fldCharType="separate"/>
            </w:r>
            <w:r>
              <w:rPr>
                <w:webHidden/>
              </w:rPr>
              <w:t>7</w:t>
            </w:r>
            <w:r>
              <w:rPr>
                <w:webHidden/>
              </w:rPr>
              <w:fldChar w:fldCharType="end"/>
            </w:r>
          </w:hyperlink>
        </w:p>
        <w:p w14:paraId="0D773D87" w14:textId="360570F3" w:rsidR="00864176" w:rsidRDefault="00864176">
          <w:pPr>
            <w:pStyle w:val="TOC2"/>
            <w:rPr>
              <w:rFonts w:asciiTheme="minorHAnsi" w:eastAsiaTheme="minorEastAsia" w:hAnsiTheme="minorHAnsi"/>
              <w:noProof/>
              <w:color w:val="auto"/>
              <w:kern w:val="2"/>
              <w:szCs w:val="24"/>
              <w14:ligatures w14:val="standardContextual"/>
            </w:rPr>
          </w:pPr>
          <w:hyperlink w:anchor="_Toc206767266" w:history="1">
            <w:r w:rsidRPr="007848AC">
              <w:rPr>
                <w:rStyle w:val="Hyperlink"/>
                <w:noProof/>
              </w:rPr>
              <w:t>Samsvar med lovgivning</w:t>
            </w:r>
            <w:r>
              <w:rPr>
                <w:noProof/>
                <w:webHidden/>
              </w:rPr>
              <w:tab/>
            </w:r>
            <w:r>
              <w:rPr>
                <w:noProof/>
                <w:webHidden/>
              </w:rPr>
              <w:fldChar w:fldCharType="begin"/>
            </w:r>
            <w:r>
              <w:rPr>
                <w:noProof/>
                <w:webHidden/>
              </w:rPr>
              <w:instrText xml:space="preserve"> PAGEREF _Toc206767266 \h </w:instrText>
            </w:r>
            <w:r>
              <w:rPr>
                <w:noProof/>
                <w:webHidden/>
              </w:rPr>
            </w:r>
            <w:r>
              <w:rPr>
                <w:noProof/>
                <w:webHidden/>
              </w:rPr>
              <w:fldChar w:fldCharType="separate"/>
            </w:r>
            <w:r>
              <w:rPr>
                <w:noProof/>
                <w:webHidden/>
              </w:rPr>
              <w:t>7</w:t>
            </w:r>
            <w:r>
              <w:rPr>
                <w:noProof/>
                <w:webHidden/>
              </w:rPr>
              <w:fldChar w:fldCharType="end"/>
            </w:r>
          </w:hyperlink>
        </w:p>
        <w:p w14:paraId="32800A08" w14:textId="4B544570" w:rsidR="00864176" w:rsidRDefault="00864176">
          <w:pPr>
            <w:pStyle w:val="TOC1"/>
            <w:rPr>
              <w:rFonts w:asciiTheme="minorHAnsi" w:eastAsiaTheme="minorEastAsia" w:hAnsiTheme="minorHAnsi"/>
              <w:color w:val="auto"/>
              <w:kern w:val="2"/>
              <w:szCs w:val="24"/>
              <w14:ligatures w14:val="standardContextual"/>
            </w:rPr>
          </w:pPr>
          <w:hyperlink w:anchor="_Toc206767267" w:history="1">
            <w:r w:rsidRPr="007848AC">
              <w:rPr>
                <w:rStyle w:val="Hyperlink"/>
              </w:rPr>
              <w:t>Vilkår for personvern</w:t>
            </w:r>
            <w:r>
              <w:rPr>
                <w:webHidden/>
              </w:rPr>
              <w:tab/>
            </w:r>
            <w:r>
              <w:rPr>
                <w:webHidden/>
              </w:rPr>
              <w:fldChar w:fldCharType="begin"/>
            </w:r>
            <w:r>
              <w:rPr>
                <w:webHidden/>
              </w:rPr>
              <w:instrText xml:space="preserve"> PAGEREF _Toc206767267 \h </w:instrText>
            </w:r>
            <w:r>
              <w:rPr>
                <w:webHidden/>
              </w:rPr>
            </w:r>
            <w:r>
              <w:rPr>
                <w:webHidden/>
              </w:rPr>
              <w:fldChar w:fldCharType="separate"/>
            </w:r>
            <w:r>
              <w:rPr>
                <w:webHidden/>
              </w:rPr>
              <w:t>7</w:t>
            </w:r>
            <w:r>
              <w:rPr>
                <w:webHidden/>
              </w:rPr>
              <w:fldChar w:fldCharType="end"/>
            </w:r>
          </w:hyperlink>
        </w:p>
        <w:p w14:paraId="750DB244" w14:textId="347617E9" w:rsidR="00864176" w:rsidRDefault="00864176">
          <w:pPr>
            <w:pStyle w:val="TOC2"/>
            <w:rPr>
              <w:rFonts w:asciiTheme="minorHAnsi" w:eastAsiaTheme="minorEastAsia" w:hAnsiTheme="minorHAnsi"/>
              <w:noProof/>
              <w:color w:val="auto"/>
              <w:kern w:val="2"/>
              <w:szCs w:val="24"/>
              <w14:ligatures w14:val="standardContextual"/>
            </w:rPr>
          </w:pPr>
          <w:hyperlink w:anchor="_Toc206767268" w:history="1">
            <w:r w:rsidRPr="007848AC">
              <w:rPr>
                <w:rStyle w:val="Hyperlink"/>
                <w:noProof/>
              </w:rPr>
              <w:t>Omfang</w:t>
            </w:r>
            <w:r>
              <w:rPr>
                <w:noProof/>
                <w:webHidden/>
              </w:rPr>
              <w:tab/>
            </w:r>
            <w:r>
              <w:rPr>
                <w:noProof/>
                <w:webHidden/>
              </w:rPr>
              <w:fldChar w:fldCharType="begin"/>
            </w:r>
            <w:r>
              <w:rPr>
                <w:noProof/>
                <w:webHidden/>
              </w:rPr>
              <w:instrText xml:space="preserve"> PAGEREF _Toc206767268 \h </w:instrText>
            </w:r>
            <w:r>
              <w:rPr>
                <w:noProof/>
                <w:webHidden/>
              </w:rPr>
            </w:r>
            <w:r>
              <w:rPr>
                <w:noProof/>
                <w:webHidden/>
              </w:rPr>
              <w:fldChar w:fldCharType="separate"/>
            </w:r>
            <w:r>
              <w:rPr>
                <w:noProof/>
                <w:webHidden/>
              </w:rPr>
              <w:t>7</w:t>
            </w:r>
            <w:r>
              <w:rPr>
                <w:noProof/>
                <w:webHidden/>
              </w:rPr>
              <w:fldChar w:fldCharType="end"/>
            </w:r>
          </w:hyperlink>
        </w:p>
        <w:p w14:paraId="297CC0FB" w14:textId="1AA970B4" w:rsidR="00864176" w:rsidRDefault="00864176">
          <w:pPr>
            <w:pStyle w:val="TOC2"/>
            <w:rPr>
              <w:rFonts w:asciiTheme="minorHAnsi" w:eastAsiaTheme="minorEastAsia" w:hAnsiTheme="minorHAnsi"/>
              <w:noProof/>
              <w:color w:val="auto"/>
              <w:kern w:val="2"/>
              <w:szCs w:val="24"/>
              <w14:ligatures w14:val="standardContextual"/>
            </w:rPr>
          </w:pPr>
          <w:hyperlink w:anchor="_Toc206767269" w:history="1">
            <w:r w:rsidRPr="007848AC">
              <w:rPr>
                <w:rStyle w:val="Hyperlink"/>
                <w:noProof/>
              </w:rPr>
              <w:t>Art av databehandling; eierskap</w:t>
            </w:r>
            <w:r>
              <w:rPr>
                <w:noProof/>
                <w:webHidden/>
              </w:rPr>
              <w:tab/>
            </w:r>
            <w:r>
              <w:rPr>
                <w:noProof/>
                <w:webHidden/>
              </w:rPr>
              <w:fldChar w:fldCharType="begin"/>
            </w:r>
            <w:r>
              <w:rPr>
                <w:noProof/>
                <w:webHidden/>
              </w:rPr>
              <w:instrText xml:space="preserve"> PAGEREF _Toc206767269 \h </w:instrText>
            </w:r>
            <w:r>
              <w:rPr>
                <w:noProof/>
                <w:webHidden/>
              </w:rPr>
            </w:r>
            <w:r>
              <w:rPr>
                <w:noProof/>
                <w:webHidden/>
              </w:rPr>
              <w:fldChar w:fldCharType="separate"/>
            </w:r>
            <w:r>
              <w:rPr>
                <w:noProof/>
                <w:webHidden/>
              </w:rPr>
              <w:t>8</w:t>
            </w:r>
            <w:r>
              <w:rPr>
                <w:noProof/>
                <w:webHidden/>
              </w:rPr>
              <w:fldChar w:fldCharType="end"/>
            </w:r>
          </w:hyperlink>
        </w:p>
        <w:p w14:paraId="320434C7" w14:textId="7761CE12" w:rsidR="00864176" w:rsidRDefault="00864176">
          <w:pPr>
            <w:pStyle w:val="TOC2"/>
            <w:rPr>
              <w:rFonts w:asciiTheme="minorHAnsi" w:eastAsiaTheme="minorEastAsia" w:hAnsiTheme="minorHAnsi"/>
              <w:noProof/>
              <w:color w:val="auto"/>
              <w:kern w:val="2"/>
              <w:szCs w:val="24"/>
              <w14:ligatures w14:val="standardContextual"/>
            </w:rPr>
          </w:pPr>
          <w:hyperlink w:anchor="_Toc206767270" w:history="1">
            <w:r w:rsidRPr="007848AC">
              <w:rPr>
                <w:rStyle w:val="Hyperlink"/>
                <w:noProof/>
              </w:rPr>
              <w:t>Utlevering av behandlede opplysninger</w:t>
            </w:r>
            <w:r>
              <w:rPr>
                <w:noProof/>
                <w:webHidden/>
              </w:rPr>
              <w:tab/>
            </w:r>
            <w:r>
              <w:rPr>
                <w:noProof/>
                <w:webHidden/>
              </w:rPr>
              <w:fldChar w:fldCharType="begin"/>
            </w:r>
            <w:r>
              <w:rPr>
                <w:noProof/>
                <w:webHidden/>
              </w:rPr>
              <w:instrText xml:space="preserve"> PAGEREF _Toc206767270 \h </w:instrText>
            </w:r>
            <w:r>
              <w:rPr>
                <w:noProof/>
                <w:webHidden/>
              </w:rPr>
            </w:r>
            <w:r>
              <w:rPr>
                <w:noProof/>
                <w:webHidden/>
              </w:rPr>
              <w:fldChar w:fldCharType="separate"/>
            </w:r>
            <w:r>
              <w:rPr>
                <w:noProof/>
                <w:webHidden/>
              </w:rPr>
              <w:t>9</w:t>
            </w:r>
            <w:r>
              <w:rPr>
                <w:noProof/>
                <w:webHidden/>
              </w:rPr>
              <w:fldChar w:fldCharType="end"/>
            </w:r>
          </w:hyperlink>
        </w:p>
        <w:p w14:paraId="666976BB" w14:textId="64D3CDAB" w:rsidR="00864176" w:rsidRDefault="00864176">
          <w:pPr>
            <w:pStyle w:val="TOC2"/>
            <w:rPr>
              <w:rFonts w:asciiTheme="minorHAnsi" w:eastAsiaTheme="minorEastAsia" w:hAnsiTheme="minorHAnsi"/>
              <w:noProof/>
              <w:color w:val="auto"/>
              <w:kern w:val="2"/>
              <w:szCs w:val="24"/>
              <w14:ligatures w14:val="standardContextual"/>
            </w:rPr>
          </w:pPr>
          <w:hyperlink w:anchor="_Toc206767271" w:history="1">
            <w:r w:rsidRPr="007848AC">
              <w:rPr>
                <w:rStyle w:val="Hyperlink"/>
                <w:noProof/>
              </w:rPr>
              <w:t>Behandling av personopplysninger; GDPR</w:t>
            </w:r>
            <w:r>
              <w:rPr>
                <w:noProof/>
                <w:webHidden/>
              </w:rPr>
              <w:tab/>
            </w:r>
            <w:r>
              <w:rPr>
                <w:noProof/>
                <w:webHidden/>
              </w:rPr>
              <w:fldChar w:fldCharType="begin"/>
            </w:r>
            <w:r>
              <w:rPr>
                <w:noProof/>
                <w:webHidden/>
              </w:rPr>
              <w:instrText xml:space="preserve"> PAGEREF _Toc206767271 \h </w:instrText>
            </w:r>
            <w:r>
              <w:rPr>
                <w:noProof/>
                <w:webHidden/>
              </w:rPr>
            </w:r>
            <w:r>
              <w:rPr>
                <w:noProof/>
                <w:webHidden/>
              </w:rPr>
              <w:fldChar w:fldCharType="separate"/>
            </w:r>
            <w:r>
              <w:rPr>
                <w:noProof/>
                <w:webHidden/>
              </w:rPr>
              <w:t>10</w:t>
            </w:r>
            <w:r>
              <w:rPr>
                <w:noProof/>
                <w:webHidden/>
              </w:rPr>
              <w:fldChar w:fldCharType="end"/>
            </w:r>
          </w:hyperlink>
        </w:p>
        <w:p w14:paraId="76FCC5DD" w14:textId="2CBD76E6" w:rsidR="00864176" w:rsidRDefault="00864176">
          <w:pPr>
            <w:pStyle w:val="TOC2"/>
            <w:rPr>
              <w:rFonts w:asciiTheme="minorHAnsi" w:eastAsiaTheme="minorEastAsia" w:hAnsiTheme="minorHAnsi"/>
              <w:noProof/>
              <w:color w:val="auto"/>
              <w:kern w:val="2"/>
              <w:szCs w:val="24"/>
              <w14:ligatures w14:val="standardContextual"/>
            </w:rPr>
          </w:pPr>
          <w:hyperlink w:anchor="_Toc206767272" w:history="1">
            <w:r w:rsidRPr="007848AC">
              <w:rPr>
                <w:rStyle w:val="Hyperlink"/>
                <w:noProof/>
              </w:rPr>
              <w:t>Datasikkerhet</w:t>
            </w:r>
            <w:r>
              <w:rPr>
                <w:noProof/>
                <w:webHidden/>
              </w:rPr>
              <w:tab/>
            </w:r>
            <w:r>
              <w:rPr>
                <w:noProof/>
                <w:webHidden/>
              </w:rPr>
              <w:fldChar w:fldCharType="begin"/>
            </w:r>
            <w:r>
              <w:rPr>
                <w:noProof/>
                <w:webHidden/>
              </w:rPr>
              <w:instrText xml:space="preserve"> PAGEREF _Toc206767272 \h </w:instrText>
            </w:r>
            <w:r>
              <w:rPr>
                <w:noProof/>
                <w:webHidden/>
              </w:rPr>
            </w:r>
            <w:r>
              <w:rPr>
                <w:noProof/>
                <w:webHidden/>
              </w:rPr>
              <w:fldChar w:fldCharType="separate"/>
            </w:r>
            <w:r>
              <w:rPr>
                <w:noProof/>
                <w:webHidden/>
              </w:rPr>
              <w:t>13</w:t>
            </w:r>
            <w:r>
              <w:rPr>
                <w:noProof/>
                <w:webHidden/>
              </w:rPr>
              <w:fldChar w:fldCharType="end"/>
            </w:r>
          </w:hyperlink>
        </w:p>
        <w:p w14:paraId="5A3F98A2" w14:textId="0A0FDFF0" w:rsidR="00864176" w:rsidRDefault="00864176">
          <w:pPr>
            <w:pStyle w:val="TOC2"/>
            <w:rPr>
              <w:rFonts w:asciiTheme="minorHAnsi" w:eastAsiaTheme="minorEastAsia" w:hAnsiTheme="minorHAnsi"/>
              <w:noProof/>
              <w:color w:val="auto"/>
              <w:kern w:val="2"/>
              <w:szCs w:val="24"/>
              <w14:ligatures w14:val="standardContextual"/>
            </w:rPr>
          </w:pPr>
          <w:hyperlink w:anchor="_Toc206767273" w:history="1">
            <w:r w:rsidRPr="007848AC">
              <w:rPr>
                <w:rStyle w:val="Hyperlink"/>
                <w:noProof/>
              </w:rPr>
              <w:t>Varsling om sikkerhetsbrudd</w:t>
            </w:r>
            <w:r>
              <w:rPr>
                <w:noProof/>
                <w:webHidden/>
              </w:rPr>
              <w:tab/>
            </w:r>
            <w:r>
              <w:rPr>
                <w:noProof/>
                <w:webHidden/>
              </w:rPr>
              <w:fldChar w:fldCharType="begin"/>
            </w:r>
            <w:r>
              <w:rPr>
                <w:noProof/>
                <w:webHidden/>
              </w:rPr>
              <w:instrText xml:space="preserve"> PAGEREF _Toc206767273 \h </w:instrText>
            </w:r>
            <w:r>
              <w:rPr>
                <w:noProof/>
                <w:webHidden/>
              </w:rPr>
            </w:r>
            <w:r>
              <w:rPr>
                <w:noProof/>
                <w:webHidden/>
              </w:rPr>
              <w:fldChar w:fldCharType="separate"/>
            </w:r>
            <w:r>
              <w:rPr>
                <w:noProof/>
                <w:webHidden/>
              </w:rPr>
              <w:t>16</w:t>
            </w:r>
            <w:r>
              <w:rPr>
                <w:noProof/>
                <w:webHidden/>
              </w:rPr>
              <w:fldChar w:fldCharType="end"/>
            </w:r>
          </w:hyperlink>
        </w:p>
        <w:p w14:paraId="54CF67AD" w14:textId="36738A0C" w:rsidR="00864176" w:rsidRDefault="00864176">
          <w:pPr>
            <w:pStyle w:val="TOC2"/>
            <w:rPr>
              <w:rFonts w:asciiTheme="minorHAnsi" w:eastAsiaTheme="minorEastAsia" w:hAnsiTheme="minorHAnsi"/>
              <w:noProof/>
              <w:color w:val="auto"/>
              <w:kern w:val="2"/>
              <w:szCs w:val="24"/>
              <w14:ligatures w14:val="standardContextual"/>
            </w:rPr>
          </w:pPr>
          <w:hyperlink w:anchor="_Toc206767274" w:history="1">
            <w:r w:rsidRPr="007848AC">
              <w:rPr>
                <w:rStyle w:val="Hyperlink"/>
                <w:noProof/>
              </w:rPr>
              <w:t>Overføring og lokalisering av opplysninger</w:t>
            </w:r>
            <w:r>
              <w:rPr>
                <w:noProof/>
                <w:webHidden/>
              </w:rPr>
              <w:tab/>
            </w:r>
            <w:r>
              <w:rPr>
                <w:noProof/>
                <w:webHidden/>
              </w:rPr>
              <w:fldChar w:fldCharType="begin"/>
            </w:r>
            <w:r>
              <w:rPr>
                <w:noProof/>
                <w:webHidden/>
              </w:rPr>
              <w:instrText xml:space="preserve"> PAGEREF _Toc206767274 \h </w:instrText>
            </w:r>
            <w:r>
              <w:rPr>
                <w:noProof/>
                <w:webHidden/>
              </w:rPr>
            </w:r>
            <w:r>
              <w:rPr>
                <w:noProof/>
                <w:webHidden/>
              </w:rPr>
              <w:fldChar w:fldCharType="separate"/>
            </w:r>
            <w:r>
              <w:rPr>
                <w:noProof/>
                <w:webHidden/>
              </w:rPr>
              <w:t>16</w:t>
            </w:r>
            <w:r>
              <w:rPr>
                <w:noProof/>
                <w:webHidden/>
              </w:rPr>
              <w:fldChar w:fldCharType="end"/>
            </w:r>
          </w:hyperlink>
        </w:p>
        <w:p w14:paraId="33C9361C" w14:textId="20115949" w:rsidR="00864176" w:rsidRDefault="00864176">
          <w:pPr>
            <w:pStyle w:val="TOC2"/>
            <w:rPr>
              <w:rFonts w:asciiTheme="minorHAnsi" w:eastAsiaTheme="minorEastAsia" w:hAnsiTheme="minorHAnsi"/>
              <w:noProof/>
              <w:color w:val="auto"/>
              <w:kern w:val="2"/>
              <w:szCs w:val="24"/>
              <w14:ligatures w14:val="standardContextual"/>
            </w:rPr>
          </w:pPr>
          <w:hyperlink w:anchor="_Toc206767275" w:history="1">
            <w:r w:rsidRPr="007848AC">
              <w:rPr>
                <w:rStyle w:val="Hyperlink"/>
                <w:noProof/>
              </w:rPr>
              <w:t>Oppbevaring av data og sletting</w:t>
            </w:r>
            <w:r>
              <w:rPr>
                <w:noProof/>
                <w:webHidden/>
              </w:rPr>
              <w:tab/>
            </w:r>
            <w:r>
              <w:rPr>
                <w:noProof/>
                <w:webHidden/>
              </w:rPr>
              <w:fldChar w:fldCharType="begin"/>
            </w:r>
            <w:r>
              <w:rPr>
                <w:noProof/>
                <w:webHidden/>
              </w:rPr>
              <w:instrText xml:space="preserve"> PAGEREF _Toc206767275 \h </w:instrText>
            </w:r>
            <w:r>
              <w:rPr>
                <w:noProof/>
                <w:webHidden/>
              </w:rPr>
            </w:r>
            <w:r>
              <w:rPr>
                <w:noProof/>
                <w:webHidden/>
              </w:rPr>
              <w:fldChar w:fldCharType="separate"/>
            </w:r>
            <w:r>
              <w:rPr>
                <w:noProof/>
                <w:webHidden/>
              </w:rPr>
              <w:t>17</w:t>
            </w:r>
            <w:r>
              <w:rPr>
                <w:noProof/>
                <w:webHidden/>
              </w:rPr>
              <w:fldChar w:fldCharType="end"/>
            </w:r>
          </w:hyperlink>
        </w:p>
        <w:p w14:paraId="492D96FB" w14:textId="5D84E44D" w:rsidR="00864176" w:rsidRDefault="00864176">
          <w:pPr>
            <w:pStyle w:val="TOC2"/>
            <w:rPr>
              <w:rFonts w:asciiTheme="minorHAnsi" w:eastAsiaTheme="minorEastAsia" w:hAnsiTheme="minorHAnsi"/>
              <w:noProof/>
              <w:color w:val="auto"/>
              <w:kern w:val="2"/>
              <w:szCs w:val="24"/>
              <w14:ligatures w14:val="standardContextual"/>
            </w:rPr>
          </w:pPr>
          <w:hyperlink w:anchor="_Toc206767276" w:history="1">
            <w:r w:rsidRPr="007848AC">
              <w:rPr>
                <w:rStyle w:val="Hyperlink"/>
                <w:noProof/>
                <w:lang w:val="nb-NO"/>
              </w:rPr>
              <w:t>EU Data Act</w:t>
            </w:r>
            <w:r>
              <w:rPr>
                <w:noProof/>
                <w:webHidden/>
              </w:rPr>
              <w:tab/>
            </w:r>
            <w:r>
              <w:rPr>
                <w:noProof/>
                <w:webHidden/>
              </w:rPr>
              <w:fldChar w:fldCharType="begin"/>
            </w:r>
            <w:r>
              <w:rPr>
                <w:noProof/>
                <w:webHidden/>
              </w:rPr>
              <w:instrText xml:space="preserve"> PAGEREF _Toc206767276 \h </w:instrText>
            </w:r>
            <w:r>
              <w:rPr>
                <w:noProof/>
                <w:webHidden/>
              </w:rPr>
            </w:r>
            <w:r>
              <w:rPr>
                <w:noProof/>
                <w:webHidden/>
              </w:rPr>
              <w:fldChar w:fldCharType="separate"/>
            </w:r>
            <w:r>
              <w:rPr>
                <w:noProof/>
                <w:webHidden/>
              </w:rPr>
              <w:t>18</w:t>
            </w:r>
            <w:r>
              <w:rPr>
                <w:noProof/>
                <w:webHidden/>
              </w:rPr>
              <w:fldChar w:fldCharType="end"/>
            </w:r>
          </w:hyperlink>
        </w:p>
        <w:p w14:paraId="7505E79C" w14:textId="3839AEAA" w:rsidR="00864176" w:rsidRDefault="00864176">
          <w:pPr>
            <w:pStyle w:val="TOC2"/>
            <w:rPr>
              <w:rFonts w:asciiTheme="minorHAnsi" w:eastAsiaTheme="minorEastAsia" w:hAnsiTheme="minorHAnsi"/>
              <w:noProof/>
              <w:color w:val="auto"/>
              <w:kern w:val="2"/>
              <w:szCs w:val="24"/>
              <w14:ligatures w14:val="standardContextual"/>
            </w:rPr>
          </w:pPr>
          <w:hyperlink w:anchor="_Toc206767277" w:history="1">
            <w:r w:rsidRPr="007848AC">
              <w:rPr>
                <w:rStyle w:val="Hyperlink"/>
                <w:noProof/>
              </w:rPr>
              <w:t>Databehandlers taushetsplikt</w:t>
            </w:r>
            <w:r>
              <w:rPr>
                <w:noProof/>
                <w:webHidden/>
              </w:rPr>
              <w:tab/>
            </w:r>
            <w:r>
              <w:rPr>
                <w:noProof/>
                <w:webHidden/>
              </w:rPr>
              <w:fldChar w:fldCharType="begin"/>
            </w:r>
            <w:r>
              <w:rPr>
                <w:noProof/>
                <w:webHidden/>
              </w:rPr>
              <w:instrText xml:space="preserve"> PAGEREF _Toc206767277 \h </w:instrText>
            </w:r>
            <w:r>
              <w:rPr>
                <w:noProof/>
                <w:webHidden/>
              </w:rPr>
            </w:r>
            <w:r>
              <w:rPr>
                <w:noProof/>
                <w:webHidden/>
              </w:rPr>
              <w:fldChar w:fldCharType="separate"/>
            </w:r>
            <w:r>
              <w:rPr>
                <w:noProof/>
                <w:webHidden/>
              </w:rPr>
              <w:t>18</w:t>
            </w:r>
            <w:r>
              <w:rPr>
                <w:noProof/>
                <w:webHidden/>
              </w:rPr>
              <w:fldChar w:fldCharType="end"/>
            </w:r>
          </w:hyperlink>
        </w:p>
        <w:p w14:paraId="7E932FFF" w14:textId="355B01AB" w:rsidR="00864176" w:rsidRDefault="00864176">
          <w:pPr>
            <w:pStyle w:val="TOC2"/>
            <w:rPr>
              <w:rFonts w:asciiTheme="minorHAnsi" w:eastAsiaTheme="minorEastAsia" w:hAnsiTheme="minorHAnsi"/>
              <w:noProof/>
              <w:color w:val="auto"/>
              <w:kern w:val="2"/>
              <w:szCs w:val="24"/>
              <w14:ligatures w14:val="standardContextual"/>
            </w:rPr>
          </w:pPr>
          <w:hyperlink w:anchor="_Toc206767278" w:history="1">
            <w:r w:rsidRPr="007848AC">
              <w:rPr>
                <w:rStyle w:val="Hyperlink"/>
                <w:noProof/>
              </w:rPr>
              <w:t>Varsel og kontroller ved bruk av Underdatabehandlere</w:t>
            </w:r>
            <w:r>
              <w:rPr>
                <w:noProof/>
                <w:webHidden/>
              </w:rPr>
              <w:tab/>
            </w:r>
            <w:r>
              <w:rPr>
                <w:noProof/>
                <w:webHidden/>
              </w:rPr>
              <w:fldChar w:fldCharType="begin"/>
            </w:r>
            <w:r>
              <w:rPr>
                <w:noProof/>
                <w:webHidden/>
              </w:rPr>
              <w:instrText xml:space="preserve"> PAGEREF _Toc206767278 \h </w:instrText>
            </w:r>
            <w:r>
              <w:rPr>
                <w:noProof/>
                <w:webHidden/>
              </w:rPr>
            </w:r>
            <w:r>
              <w:rPr>
                <w:noProof/>
                <w:webHidden/>
              </w:rPr>
              <w:fldChar w:fldCharType="separate"/>
            </w:r>
            <w:r>
              <w:rPr>
                <w:noProof/>
                <w:webHidden/>
              </w:rPr>
              <w:t>19</w:t>
            </w:r>
            <w:r>
              <w:rPr>
                <w:noProof/>
                <w:webHidden/>
              </w:rPr>
              <w:fldChar w:fldCharType="end"/>
            </w:r>
          </w:hyperlink>
        </w:p>
        <w:p w14:paraId="6FA5523A" w14:textId="0066B7A6" w:rsidR="00864176" w:rsidRDefault="00864176">
          <w:pPr>
            <w:pStyle w:val="TOC2"/>
            <w:rPr>
              <w:rFonts w:asciiTheme="minorHAnsi" w:eastAsiaTheme="minorEastAsia" w:hAnsiTheme="minorHAnsi"/>
              <w:noProof/>
              <w:color w:val="auto"/>
              <w:kern w:val="2"/>
              <w:szCs w:val="24"/>
              <w14:ligatures w14:val="standardContextual"/>
            </w:rPr>
          </w:pPr>
          <w:hyperlink w:anchor="_Toc206767279" w:history="1">
            <w:r w:rsidRPr="007848AC">
              <w:rPr>
                <w:rStyle w:val="Hyperlink"/>
                <w:noProof/>
              </w:rPr>
              <w:t>Forhåndsvisninger</w:t>
            </w:r>
            <w:r>
              <w:rPr>
                <w:noProof/>
                <w:webHidden/>
              </w:rPr>
              <w:tab/>
            </w:r>
            <w:r>
              <w:rPr>
                <w:noProof/>
                <w:webHidden/>
              </w:rPr>
              <w:fldChar w:fldCharType="begin"/>
            </w:r>
            <w:r>
              <w:rPr>
                <w:noProof/>
                <w:webHidden/>
              </w:rPr>
              <w:instrText xml:space="preserve"> PAGEREF _Toc206767279 \h </w:instrText>
            </w:r>
            <w:r>
              <w:rPr>
                <w:noProof/>
                <w:webHidden/>
              </w:rPr>
            </w:r>
            <w:r>
              <w:rPr>
                <w:noProof/>
                <w:webHidden/>
              </w:rPr>
              <w:fldChar w:fldCharType="separate"/>
            </w:r>
            <w:r>
              <w:rPr>
                <w:noProof/>
                <w:webHidden/>
              </w:rPr>
              <w:t>20</w:t>
            </w:r>
            <w:r>
              <w:rPr>
                <w:noProof/>
                <w:webHidden/>
              </w:rPr>
              <w:fldChar w:fldCharType="end"/>
            </w:r>
          </w:hyperlink>
        </w:p>
        <w:p w14:paraId="3450805E" w14:textId="3938EDC8" w:rsidR="00864176" w:rsidRDefault="00864176">
          <w:pPr>
            <w:pStyle w:val="TOC2"/>
            <w:rPr>
              <w:rFonts w:asciiTheme="minorHAnsi" w:eastAsiaTheme="minorEastAsia" w:hAnsiTheme="minorHAnsi"/>
              <w:noProof/>
              <w:color w:val="auto"/>
              <w:kern w:val="2"/>
              <w:szCs w:val="24"/>
              <w14:ligatures w14:val="standardContextual"/>
            </w:rPr>
          </w:pPr>
          <w:hyperlink w:anchor="_Toc206767280" w:history="1">
            <w:r w:rsidRPr="007848AC">
              <w:rPr>
                <w:rStyle w:val="Hyperlink"/>
                <w:noProof/>
              </w:rPr>
              <w:t>Utdanningsinstitusjoner</w:t>
            </w:r>
            <w:r>
              <w:rPr>
                <w:noProof/>
                <w:webHidden/>
              </w:rPr>
              <w:tab/>
            </w:r>
            <w:r>
              <w:rPr>
                <w:noProof/>
                <w:webHidden/>
              </w:rPr>
              <w:fldChar w:fldCharType="begin"/>
            </w:r>
            <w:r>
              <w:rPr>
                <w:noProof/>
                <w:webHidden/>
              </w:rPr>
              <w:instrText xml:space="preserve"> PAGEREF _Toc206767280 \h </w:instrText>
            </w:r>
            <w:r>
              <w:rPr>
                <w:noProof/>
                <w:webHidden/>
              </w:rPr>
            </w:r>
            <w:r>
              <w:rPr>
                <w:noProof/>
                <w:webHidden/>
              </w:rPr>
              <w:fldChar w:fldCharType="separate"/>
            </w:r>
            <w:r>
              <w:rPr>
                <w:noProof/>
                <w:webHidden/>
              </w:rPr>
              <w:t>21</w:t>
            </w:r>
            <w:r>
              <w:rPr>
                <w:noProof/>
                <w:webHidden/>
              </w:rPr>
              <w:fldChar w:fldCharType="end"/>
            </w:r>
          </w:hyperlink>
        </w:p>
        <w:p w14:paraId="0F597563" w14:textId="19D91797" w:rsidR="00864176" w:rsidRDefault="00864176">
          <w:pPr>
            <w:pStyle w:val="TOC2"/>
            <w:rPr>
              <w:rFonts w:asciiTheme="minorHAnsi" w:eastAsiaTheme="minorEastAsia" w:hAnsiTheme="minorHAnsi"/>
              <w:noProof/>
              <w:color w:val="auto"/>
              <w:kern w:val="2"/>
              <w:szCs w:val="24"/>
              <w14:ligatures w14:val="standardContextual"/>
            </w:rPr>
          </w:pPr>
          <w:hyperlink w:anchor="_Toc206767281" w:history="1">
            <w:r w:rsidRPr="007848AC">
              <w:rPr>
                <w:rStyle w:val="Hyperlink"/>
                <w:noProof/>
              </w:rPr>
              <w:t>CJIS-kundeavtale</w:t>
            </w:r>
            <w:r>
              <w:rPr>
                <w:noProof/>
                <w:webHidden/>
              </w:rPr>
              <w:tab/>
            </w:r>
            <w:r>
              <w:rPr>
                <w:noProof/>
                <w:webHidden/>
              </w:rPr>
              <w:fldChar w:fldCharType="begin"/>
            </w:r>
            <w:r>
              <w:rPr>
                <w:noProof/>
                <w:webHidden/>
              </w:rPr>
              <w:instrText xml:space="preserve"> PAGEREF _Toc206767281 \h </w:instrText>
            </w:r>
            <w:r>
              <w:rPr>
                <w:noProof/>
                <w:webHidden/>
              </w:rPr>
            </w:r>
            <w:r>
              <w:rPr>
                <w:noProof/>
                <w:webHidden/>
              </w:rPr>
              <w:fldChar w:fldCharType="separate"/>
            </w:r>
            <w:r>
              <w:rPr>
                <w:noProof/>
                <w:webHidden/>
              </w:rPr>
              <w:t>21</w:t>
            </w:r>
            <w:r>
              <w:rPr>
                <w:noProof/>
                <w:webHidden/>
              </w:rPr>
              <w:fldChar w:fldCharType="end"/>
            </w:r>
          </w:hyperlink>
        </w:p>
        <w:p w14:paraId="75F90544" w14:textId="73057CD2" w:rsidR="00864176" w:rsidRDefault="00864176">
          <w:pPr>
            <w:pStyle w:val="TOC2"/>
            <w:rPr>
              <w:rFonts w:asciiTheme="minorHAnsi" w:eastAsiaTheme="minorEastAsia" w:hAnsiTheme="minorHAnsi"/>
              <w:noProof/>
              <w:color w:val="auto"/>
              <w:kern w:val="2"/>
              <w:szCs w:val="24"/>
              <w14:ligatures w14:val="standardContextual"/>
            </w:rPr>
          </w:pPr>
          <w:hyperlink w:anchor="_Toc206767282" w:history="1">
            <w:r w:rsidRPr="007848AC">
              <w:rPr>
                <w:rStyle w:val="Hyperlink"/>
                <w:noProof/>
              </w:rPr>
              <w:t>HIPAA Business Associate</w:t>
            </w:r>
            <w:r>
              <w:rPr>
                <w:noProof/>
                <w:webHidden/>
              </w:rPr>
              <w:tab/>
            </w:r>
            <w:r>
              <w:rPr>
                <w:noProof/>
                <w:webHidden/>
              </w:rPr>
              <w:fldChar w:fldCharType="begin"/>
            </w:r>
            <w:r>
              <w:rPr>
                <w:noProof/>
                <w:webHidden/>
              </w:rPr>
              <w:instrText xml:space="preserve"> PAGEREF _Toc206767282 \h </w:instrText>
            </w:r>
            <w:r>
              <w:rPr>
                <w:noProof/>
                <w:webHidden/>
              </w:rPr>
            </w:r>
            <w:r>
              <w:rPr>
                <w:noProof/>
                <w:webHidden/>
              </w:rPr>
              <w:fldChar w:fldCharType="separate"/>
            </w:r>
            <w:r>
              <w:rPr>
                <w:noProof/>
                <w:webHidden/>
              </w:rPr>
              <w:t>21</w:t>
            </w:r>
            <w:r>
              <w:rPr>
                <w:noProof/>
                <w:webHidden/>
              </w:rPr>
              <w:fldChar w:fldCharType="end"/>
            </w:r>
          </w:hyperlink>
        </w:p>
        <w:p w14:paraId="6D4C0BA5" w14:textId="70F509EB" w:rsidR="00864176" w:rsidRDefault="00864176">
          <w:pPr>
            <w:pStyle w:val="TOC2"/>
            <w:rPr>
              <w:rFonts w:asciiTheme="minorHAnsi" w:eastAsiaTheme="minorEastAsia" w:hAnsiTheme="minorHAnsi"/>
              <w:noProof/>
              <w:color w:val="auto"/>
              <w:kern w:val="2"/>
              <w:szCs w:val="24"/>
              <w14:ligatures w14:val="standardContextual"/>
            </w:rPr>
          </w:pPr>
          <w:hyperlink w:anchor="_Toc206767283" w:history="1">
            <w:r w:rsidRPr="007848AC">
              <w:rPr>
                <w:rStyle w:val="Hyperlink"/>
                <w:noProof/>
              </w:rPr>
              <w:t>Telekommunikasjonsdata</w:t>
            </w:r>
            <w:r>
              <w:rPr>
                <w:noProof/>
                <w:webHidden/>
              </w:rPr>
              <w:tab/>
            </w:r>
            <w:r>
              <w:rPr>
                <w:noProof/>
                <w:webHidden/>
              </w:rPr>
              <w:fldChar w:fldCharType="begin"/>
            </w:r>
            <w:r>
              <w:rPr>
                <w:noProof/>
                <w:webHidden/>
              </w:rPr>
              <w:instrText xml:space="preserve"> PAGEREF _Toc206767283 \h </w:instrText>
            </w:r>
            <w:r>
              <w:rPr>
                <w:noProof/>
                <w:webHidden/>
              </w:rPr>
            </w:r>
            <w:r>
              <w:rPr>
                <w:noProof/>
                <w:webHidden/>
              </w:rPr>
              <w:fldChar w:fldCharType="separate"/>
            </w:r>
            <w:r>
              <w:rPr>
                <w:noProof/>
                <w:webHidden/>
              </w:rPr>
              <w:t>22</w:t>
            </w:r>
            <w:r>
              <w:rPr>
                <w:noProof/>
                <w:webHidden/>
              </w:rPr>
              <w:fldChar w:fldCharType="end"/>
            </w:r>
          </w:hyperlink>
        </w:p>
        <w:p w14:paraId="1967A238" w14:textId="71615603" w:rsidR="00864176" w:rsidRDefault="00864176">
          <w:pPr>
            <w:pStyle w:val="TOC2"/>
            <w:rPr>
              <w:rFonts w:asciiTheme="minorHAnsi" w:eastAsiaTheme="minorEastAsia" w:hAnsiTheme="minorHAnsi"/>
              <w:noProof/>
              <w:color w:val="auto"/>
              <w:kern w:val="2"/>
              <w:szCs w:val="24"/>
              <w14:ligatures w14:val="standardContextual"/>
            </w:rPr>
          </w:pPr>
          <w:hyperlink w:anchor="_Toc206767284" w:history="1">
            <w:r w:rsidRPr="007848AC">
              <w:rPr>
                <w:rStyle w:val="Hyperlink"/>
                <w:noProof/>
              </w:rPr>
              <w:t>California Consumer Privacy Act (CCPA)</w:t>
            </w:r>
            <w:r>
              <w:rPr>
                <w:noProof/>
                <w:webHidden/>
              </w:rPr>
              <w:tab/>
            </w:r>
            <w:r>
              <w:rPr>
                <w:noProof/>
                <w:webHidden/>
              </w:rPr>
              <w:fldChar w:fldCharType="begin"/>
            </w:r>
            <w:r>
              <w:rPr>
                <w:noProof/>
                <w:webHidden/>
              </w:rPr>
              <w:instrText xml:space="preserve"> PAGEREF _Toc206767284 \h </w:instrText>
            </w:r>
            <w:r>
              <w:rPr>
                <w:noProof/>
                <w:webHidden/>
              </w:rPr>
            </w:r>
            <w:r>
              <w:rPr>
                <w:noProof/>
                <w:webHidden/>
              </w:rPr>
              <w:fldChar w:fldCharType="separate"/>
            </w:r>
            <w:r>
              <w:rPr>
                <w:noProof/>
                <w:webHidden/>
              </w:rPr>
              <w:t>22</w:t>
            </w:r>
            <w:r>
              <w:rPr>
                <w:noProof/>
                <w:webHidden/>
              </w:rPr>
              <w:fldChar w:fldCharType="end"/>
            </w:r>
          </w:hyperlink>
        </w:p>
        <w:p w14:paraId="37C6F9C3" w14:textId="7A50780E" w:rsidR="00864176" w:rsidRDefault="00864176">
          <w:pPr>
            <w:pStyle w:val="TOC2"/>
            <w:rPr>
              <w:rFonts w:asciiTheme="minorHAnsi" w:eastAsiaTheme="minorEastAsia" w:hAnsiTheme="minorHAnsi"/>
              <w:noProof/>
              <w:color w:val="auto"/>
              <w:kern w:val="2"/>
              <w:szCs w:val="24"/>
              <w14:ligatures w14:val="standardContextual"/>
            </w:rPr>
          </w:pPr>
          <w:hyperlink w:anchor="_Toc206767285" w:history="1">
            <w:r w:rsidRPr="007848AC">
              <w:rPr>
                <w:rStyle w:val="Hyperlink"/>
                <w:noProof/>
              </w:rPr>
              <w:t>Biometriske Data</w:t>
            </w:r>
            <w:r>
              <w:rPr>
                <w:noProof/>
                <w:webHidden/>
              </w:rPr>
              <w:tab/>
            </w:r>
            <w:r>
              <w:rPr>
                <w:noProof/>
                <w:webHidden/>
              </w:rPr>
              <w:fldChar w:fldCharType="begin"/>
            </w:r>
            <w:r>
              <w:rPr>
                <w:noProof/>
                <w:webHidden/>
              </w:rPr>
              <w:instrText xml:space="preserve"> PAGEREF _Toc206767285 \h </w:instrText>
            </w:r>
            <w:r>
              <w:rPr>
                <w:noProof/>
                <w:webHidden/>
              </w:rPr>
            </w:r>
            <w:r>
              <w:rPr>
                <w:noProof/>
                <w:webHidden/>
              </w:rPr>
              <w:fldChar w:fldCharType="separate"/>
            </w:r>
            <w:r>
              <w:rPr>
                <w:noProof/>
                <w:webHidden/>
              </w:rPr>
              <w:t>22</w:t>
            </w:r>
            <w:r>
              <w:rPr>
                <w:noProof/>
                <w:webHidden/>
              </w:rPr>
              <w:fldChar w:fldCharType="end"/>
            </w:r>
          </w:hyperlink>
        </w:p>
        <w:p w14:paraId="67688940" w14:textId="272FD449" w:rsidR="00864176" w:rsidRDefault="00864176">
          <w:pPr>
            <w:pStyle w:val="TOC2"/>
            <w:rPr>
              <w:rFonts w:asciiTheme="minorHAnsi" w:eastAsiaTheme="minorEastAsia" w:hAnsiTheme="minorHAnsi"/>
              <w:noProof/>
              <w:color w:val="auto"/>
              <w:kern w:val="2"/>
              <w:szCs w:val="24"/>
              <w14:ligatures w14:val="standardContextual"/>
            </w:rPr>
          </w:pPr>
          <w:hyperlink w:anchor="_Toc206767286" w:history="1">
            <w:r w:rsidRPr="007848AC">
              <w:rPr>
                <w:rStyle w:val="Hyperlink"/>
                <w:noProof/>
              </w:rPr>
              <w:t>Supplerende faglige tjenester</w:t>
            </w:r>
            <w:r>
              <w:rPr>
                <w:noProof/>
                <w:webHidden/>
              </w:rPr>
              <w:tab/>
            </w:r>
            <w:r>
              <w:rPr>
                <w:noProof/>
                <w:webHidden/>
              </w:rPr>
              <w:fldChar w:fldCharType="begin"/>
            </w:r>
            <w:r>
              <w:rPr>
                <w:noProof/>
                <w:webHidden/>
              </w:rPr>
              <w:instrText xml:space="preserve"> PAGEREF _Toc206767286 \h </w:instrText>
            </w:r>
            <w:r>
              <w:rPr>
                <w:noProof/>
                <w:webHidden/>
              </w:rPr>
            </w:r>
            <w:r>
              <w:rPr>
                <w:noProof/>
                <w:webHidden/>
              </w:rPr>
              <w:fldChar w:fldCharType="separate"/>
            </w:r>
            <w:r>
              <w:rPr>
                <w:noProof/>
                <w:webHidden/>
              </w:rPr>
              <w:t>23</w:t>
            </w:r>
            <w:r>
              <w:rPr>
                <w:noProof/>
                <w:webHidden/>
              </w:rPr>
              <w:fldChar w:fldCharType="end"/>
            </w:r>
          </w:hyperlink>
        </w:p>
        <w:p w14:paraId="30664D2B" w14:textId="3609A7EE" w:rsidR="00864176" w:rsidRDefault="00864176">
          <w:pPr>
            <w:pStyle w:val="TOC2"/>
            <w:rPr>
              <w:rFonts w:asciiTheme="minorHAnsi" w:eastAsiaTheme="minorEastAsia" w:hAnsiTheme="minorHAnsi"/>
              <w:noProof/>
              <w:color w:val="auto"/>
              <w:kern w:val="2"/>
              <w:szCs w:val="24"/>
              <w14:ligatures w14:val="standardContextual"/>
            </w:rPr>
          </w:pPr>
          <w:hyperlink w:anchor="_Toc206767287" w:history="1">
            <w:r w:rsidRPr="007848AC">
              <w:rPr>
                <w:rStyle w:val="Hyperlink"/>
                <w:noProof/>
              </w:rPr>
              <w:t>Hvordan kontakte Microsoft</w:t>
            </w:r>
            <w:r>
              <w:rPr>
                <w:noProof/>
                <w:webHidden/>
              </w:rPr>
              <w:tab/>
            </w:r>
            <w:r>
              <w:rPr>
                <w:noProof/>
                <w:webHidden/>
              </w:rPr>
              <w:fldChar w:fldCharType="begin"/>
            </w:r>
            <w:r>
              <w:rPr>
                <w:noProof/>
                <w:webHidden/>
              </w:rPr>
              <w:instrText xml:space="preserve"> PAGEREF _Toc206767287 \h </w:instrText>
            </w:r>
            <w:r>
              <w:rPr>
                <w:noProof/>
                <w:webHidden/>
              </w:rPr>
            </w:r>
            <w:r>
              <w:rPr>
                <w:noProof/>
                <w:webHidden/>
              </w:rPr>
              <w:fldChar w:fldCharType="separate"/>
            </w:r>
            <w:r>
              <w:rPr>
                <w:noProof/>
                <w:webHidden/>
              </w:rPr>
              <w:t>23</w:t>
            </w:r>
            <w:r>
              <w:rPr>
                <w:noProof/>
                <w:webHidden/>
              </w:rPr>
              <w:fldChar w:fldCharType="end"/>
            </w:r>
          </w:hyperlink>
        </w:p>
        <w:p w14:paraId="5FAB3A31" w14:textId="53890D2A" w:rsidR="00864176" w:rsidRDefault="00864176">
          <w:pPr>
            <w:pStyle w:val="TOC1"/>
            <w:rPr>
              <w:rFonts w:asciiTheme="minorHAnsi" w:eastAsiaTheme="minorEastAsia" w:hAnsiTheme="minorHAnsi"/>
              <w:color w:val="auto"/>
              <w:kern w:val="2"/>
              <w:szCs w:val="24"/>
              <w14:ligatures w14:val="standardContextual"/>
            </w:rPr>
          </w:pPr>
          <w:hyperlink w:anchor="_Toc206767288" w:history="1">
            <w:r w:rsidRPr="007848AC">
              <w:rPr>
                <w:rStyle w:val="Hyperlink"/>
              </w:rPr>
              <w:t>Tillegg A – Sikkerhetstiltak</w:t>
            </w:r>
            <w:r>
              <w:rPr>
                <w:webHidden/>
              </w:rPr>
              <w:tab/>
            </w:r>
            <w:r>
              <w:rPr>
                <w:webHidden/>
              </w:rPr>
              <w:fldChar w:fldCharType="begin"/>
            </w:r>
            <w:r>
              <w:rPr>
                <w:webHidden/>
              </w:rPr>
              <w:instrText xml:space="preserve"> PAGEREF _Toc206767288 \h </w:instrText>
            </w:r>
            <w:r>
              <w:rPr>
                <w:webHidden/>
              </w:rPr>
            </w:r>
            <w:r>
              <w:rPr>
                <w:webHidden/>
              </w:rPr>
              <w:fldChar w:fldCharType="separate"/>
            </w:r>
            <w:r>
              <w:rPr>
                <w:webHidden/>
              </w:rPr>
              <w:t>24</w:t>
            </w:r>
            <w:r>
              <w:rPr>
                <w:webHidden/>
              </w:rPr>
              <w:fldChar w:fldCharType="end"/>
            </w:r>
          </w:hyperlink>
        </w:p>
        <w:p w14:paraId="46E46642" w14:textId="42AB6040" w:rsidR="00864176" w:rsidRDefault="00864176">
          <w:pPr>
            <w:pStyle w:val="TOC1"/>
            <w:rPr>
              <w:rFonts w:asciiTheme="minorHAnsi" w:eastAsiaTheme="minorEastAsia" w:hAnsiTheme="minorHAnsi"/>
              <w:color w:val="auto"/>
              <w:kern w:val="2"/>
              <w:szCs w:val="24"/>
              <w14:ligatures w14:val="standardContextual"/>
            </w:rPr>
          </w:pPr>
          <w:hyperlink w:anchor="_Toc206767289" w:history="1">
            <w:r w:rsidRPr="007848AC">
              <w:rPr>
                <w:rStyle w:val="Hyperlink"/>
              </w:rPr>
              <w:t>Tillegg B – Datasubjekter og kategorier av personopplysninger</w:t>
            </w:r>
            <w:r>
              <w:rPr>
                <w:webHidden/>
              </w:rPr>
              <w:tab/>
            </w:r>
            <w:r>
              <w:rPr>
                <w:webHidden/>
              </w:rPr>
              <w:fldChar w:fldCharType="begin"/>
            </w:r>
            <w:r>
              <w:rPr>
                <w:webHidden/>
              </w:rPr>
              <w:instrText xml:space="preserve"> PAGEREF _Toc206767289 \h </w:instrText>
            </w:r>
            <w:r>
              <w:rPr>
                <w:webHidden/>
              </w:rPr>
            </w:r>
            <w:r>
              <w:rPr>
                <w:webHidden/>
              </w:rPr>
              <w:fldChar w:fldCharType="separate"/>
            </w:r>
            <w:r>
              <w:rPr>
                <w:webHidden/>
              </w:rPr>
              <w:t>29</w:t>
            </w:r>
            <w:r>
              <w:rPr>
                <w:webHidden/>
              </w:rPr>
              <w:fldChar w:fldCharType="end"/>
            </w:r>
          </w:hyperlink>
        </w:p>
        <w:p w14:paraId="4333C080" w14:textId="47209D5F" w:rsidR="00864176" w:rsidRDefault="00864176">
          <w:pPr>
            <w:pStyle w:val="TOC1"/>
            <w:rPr>
              <w:rFonts w:asciiTheme="minorHAnsi" w:eastAsiaTheme="minorEastAsia" w:hAnsiTheme="minorHAnsi"/>
              <w:color w:val="auto"/>
              <w:kern w:val="2"/>
              <w:szCs w:val="24"/>
              <w14:ligatures w14:val="standardContextual"/>
            </w:rPr>
          </w:pPr>
          <w:hyperlink w:anchor="_Toc206767290" w:history="1">
            <w:r w:rsidRPr="007848AC">
              <w:rPr>
                <w:rStyle w:val="Hyperlink"/>
              </w:rPr>
              <w:t>Tillegg C – tillegg om ekstra sikkerhetstiltak</w:t>
            </w:r>
            <w:r>
              <w:rPr>
                <w:webHidden/>
              </w:rPr>
              <w:tab/>
            </w:r>
            <w:r>
              <w:rPr>
                <w:webHidden/>
              </w:rPr>
              <w:fldChar w:fldCharType="begin"/>
            </w:r>
            <w:r>
              <w:rPr>
                <w:webHidden/>
              </w:rPr>
              <w:instrText xml:space="preserve"> PAGEREF _Toc206767290 \h </w:instrText>
            </w:r>
            <w:r>
              <w:rPr>
                <w:webHidden/>
              </w:rPr>
            </w:r>
            <w:r>
              <w:rPr>
                <w:webHidden/>
              </w:rPr>
              <w:fldChar w:fldCharType="separate"/>
            </w:r>
            <w:r>
              <w:rPr>
                <w:webHidden/>
              </w:rPr>
              <w:t>32</w:t>
            </w:r>
            <w:r>
              <w:rPr>
                <w:webHidden/>
              </w:rPr>
              <w:fldChar w:fldCharType="end"/>
            </w:r>
          </w:hyperlink>
        </w:p>
        <w:p w14:paraId="336CD620" w14:textId="06C567E0" w:rsidR="00864176" w:rsidRDefault="00864176">
          <w:pPr>
            <w:pStyle w:val="TOC1"/>
            <w:rPr>
              <w:rFonts w:asciiTheme="minorHAnsi" w:eastAsiaTheme="minorEastAsia" w:hAnsiTheme="minorHAnsi"/>
              <w:color w:val="auto"/>
              <w:kern w:val="2"/>
              <w:szCs w:val="24"/>
              <w14:ligatures w14:val="standardContextual"/>
            </w:rPr>
          </w:pPr>
          <w:hyperlink w:anchor="_Toc206767291" w:history="1">
            <w:r w:rsidRPr="007848AC">
              <w:rPr>
                <w:rStyle w:val="Hyperlink"/>
                <w:rFonts w:cs="Segoe Sans Display"/>
                <w:lang w:val="nb-NO"/>
              </w:rPr>
              <w:t>Tillegg D – Utfordringer ved ordre eller bindende juridisk forpliktelse som suspenderer onlinetjenester</w:t>
            </w:r>
            <w:r>
              <w:rPr>
                <w:webHidden/>
              </w:rPr>
              <w:tab/>
            </w:r>
            <w:r>
              <w:rPr>
                <w:webHidden/>
              </w:rPr>
              <w:fldChar w:fldCharType="begin"/>
            </w:r>
            <w:r>
              <w:rPr>
                <w:webHidden/>
              </w:rPr>
              <w:instrText xml:space="preserve"> PAGEREF _Toc206767291 \h </w:instrText>
            </w:r>
            <w:r>
              <w:rPr>
                <w:webHidden/>
              </w:rPr>
            </w:r>
            <w:r>
              <w:rPr>
                <w:webHidden/>
              </w:rPr>
              <w:fldChar w:fldCharType="separate"/>
            </w:r>
            <w:r>
              <w:rPr>
                <w:webHidden/>
              </w:rPr>
              <w:t>34</w:t>
            </w:r>
            <w:r>
              <w:rPr>
                <w:webHidden/>
              </w:rPr>
              <w:fldChar w:fldCharType="end"/>
            </w:r>
          </w:hyperlink>
        </w:p>
        <w:p w14:paraId="715F6B7B" w14:textId="3E45A514" w:rsidR="00864176" w:rsidRDefault="00864176">
          <w:pPr>
            <w:pStyle w:val="TOC1"/>
            <w:rPr>
              <w:rFonts w:asciiTheme="minorHAnsi" w:eastAsiaTheme="minorEastAsia" w:hAnsiTheme="minorHAnsi"/>
              <w:color w:val="auto"/>
              <w:kern w:val="2"/>
              <w:szCs w:val="24"/>
              <w14:ligatures w14:val="standardContextual"/>
            </w:rPr>
          </w:pPr>
          <w:hyperlink w:anchor="_Toc206767292" w:history="1">
            <w:r w:rsidRPr="007848AC">
              <w:rPr>
                <w:rStyle w:val="Hyperlink"/>
              </w:rPr>
              <w:t>Vedlegg 1 – Vilkår i EUs personvernforordning (GDPR)</w:t>
            </w:r>
            <w:r>
              <w:rPr>
                <w:webHidden/>
              </w:rPr>
              <w:tab/>
            </w:r>
            <w:r>
              <w:rPr>
                <w:webHidden/>
              </w:rPr>
              <w:fldChar w:fldCharType="begin"/>
            </w:r>
            <w:r>
              <w:rPr>
                <w:webHidden/>
              </w:rPr>
              <w:instrText xml:space="preserve"> PAGEREF _Toc206767292 \h </w:instrText>
            </w:r>
            <w:r>
              <w:rPr>
                <w:webHidden/>
              </w:rPr>
            </w:r>
            <w:r>
              <w:rPr>
                <w:webHidden/>
              </w:rPr>
              <w:fldChar w:fldCharType="separate"/>
            </w:r>
            <w:r>
              <w:rPr>
                <w:webHidden/>
              </w:rPr>
              <w:t>35</w:t>
            </w:r>
            <w:r>
              <w:rPr>
                <w:webHidden/>
              </w:rPr>
              <w:fldChar w:fldCharType="end"/>
            </w:r>
          </w:hyperlink>
        </w:p>
        <w:p w14:paraId="74AB3010" w14:textId="3243999B" w:rsidR="00864176" w:rsidRDefault="00864176">
          <w:pPr>
            <w:pStyle w:val="TOC2"/>
            <w:rPr>
              <w:rFonts w:asciiTheme="minorHAnsi" w:eastAsiaTheme="minorEastAsia" w:hAnsiTheme="minorHAnsi"/>
              <w:noProof/>
              <w:color w:val="auto"/>
              <w:kern w:val="2"/>
              <w:szCs w:val="24"/>
              <w14:ligatures w14:val="standardContextual"/>
            </w:rPr>
          </w:pPr>
          <w:hyperlink w:anchor="_Toc206767293" w:history="1">
            <w:r w:rsidRPr="007848AC">
              <w:rPr>
                <w:rStyle w:val="Hyperlink"/>
                <w:noProof/>
              </w:rPr>
              <w:t>Relevante GDPR-forpliktelser: Artikkel 5, 28, 32 og 33</w:t>
            </w:r>
            <w:r>
              <w:rPr>
                <w:noProof/>
                <w:webHidden/>
              </w:rPr>
              <w:tab/>
            </w:r>
            <w:r>
              <w:rPr>
                <w:noProof/>
                <w:webHidden/>
              </w:rPr>
              <w:fldChar w:fldCharType="begin"/>
            </w:r>
            <w:r>
              <w:rPr>
                <w:noProof/>
                <w:webHidden/>
              </w:rPr>
              <w:instrText xml:space="preserve"> PAGEREF _Toc206767293 \h </w:instrText>
            </w:r>
            <w:r>
              <w:rPr>
                <w:noProof/>
                <w:webHidden/>
              </w:rPr>
            </w:r>
            <w:r>
              <w:rPr>
                <w:noProof/>
                <w:webHidden/>
              </w:rPr>
              <w:fldChar w:fldCharType="separate"/>
            </w:r>
            <w:r>
              <w:rPr>
                <w:noProof/>
                <w:webHidden/>
              </w:rPr>
              <w:t>35</w:t>
            </w:r>
            <w:r>
              <w:rPr>
                <w:noProof/>
                <w:webHidden/>
              </w:rPr>
              <w:fldChar w:fldCharType="end"/>
            </w:r>
          </w:hyperlink>
        </w:p>
        <w:p w14:paraId="50D42747" w14:textId="665FC2AE" w:rsidR="005D05BB" w:rsidRPr="005D05BB" w:rsidRDefault="00FF1042" w:rsidP="0098748D">
          <w:pPr>
            <w:pStyle w:val="TOC1"/>
            <w:rPr>
              <w:rStyle w:val="TitleChar"/>
              <w:rFonts w:ascii="Segoe Sans Text" w:eastAsiaTheme="minorHAnsi" w:hAnsi="Segoe Sans Text" w:cstheme="minorBidi"/>
              <w:color w:val="auto"/>
              <w:sz w:val="20"/>
              <w:szCs w:val="22"/>
            </w:rPr>
          </w:pPr>
          <w:r>
            <w:rPr>
              <w:szCs w:val="18"/>
            </w:rPr>
            <w:fldChar w:fldCharType="end"/>
          </w:r>
        </w:p>
      </w:sdtContent>
    </w:sdt>
    <w:p w14:paraId="72307ACE" w14:textId="77777777" w:rsidR="00E729A9" w:rsidRPr="00F914C6" w:rsidRDefault="00E729A9" w:rsidP="00E729A9">
      <w:pPr>
        <w:pStyle w:val="Heading1"/>
        <w:rPr>
          <w:rFonts w:cs="Segoe Sans Display"/>
          <w:szCs w:val="52"/>
          <w:lang w:val="nb-NO"/>
        </w:rPr>
      </w:pPr>
      <w:bookmarkStart w:id="2" w:name="_Toc203992339"/>
      <w:bookmarkStart w:id="3" w:name="_Toc206767259"/>
      <w:bookmarkStart w:id="4" w:name="_Toc507768531"/>
      <w:bookmarkStart w:id="5" w:name="_Toc6563780"/>
      <w:bookmarkStart w:id="6" w:name="_Toc26883653"/>
      <w:bookmarkStart w:id="7" w:name="_Toc155366315"/>
      <w:bookmarkStart w:id="8" w:name="Introduction"/>
      <w:r w:rsidRPr="00F914C6">
        <w:rPr>
          <w:rFonts w:cs="Segoe Sans Display"/>
          <w:szCs w:val="52"/>
          <w:lang w:val="nb-NO"/>
        </w:rPr>
        <w:t>Sammendrag av endringer</w:t>
      </w:r>
      <w:bookmarkEnd w:id="2"/>
      <w:bookmarkEnd w:id="3"/>
    </w:p>
    <w:p w14:paraId="38389B0E" w14:textId="6093BC10" w:rsidR="007F15B3" w:rsidRPr="00DF5436" w:rsidRDefault="00DF5436" w:rsidP="00E729A9">
      <w:pPr>
        <w:rPr>
          <w:lang w:val="nb-NO"/>
        </w:rPr>
      </w:pPr>
      <w:r w:rsidRPr="00F914C6">
        <w:rPr>
          <w:lang w:val="nb-NO"/>
        </w:rPr>
        <w:t>09.01.2025 – La til Det europeiske frihandelsforbundet (EFTA) på plasseringer hvor Microsoft lagrer og behandler kundedata og personopplysninger, og lagrer inaktive data om profesjonelle tjenester for EU-datagrensetjenester. La til formuleringer i telekommunikasjonsdata om kundens forpliktelser til å innhente sluttbrukeres samtykke. La til formuleringer om EU Data Act. La til formuleringer i tillegg D om Microsofts forpliktelse til digital robusthet i EU.</w:t>
      </w:r>
    </w:p>
    <w:p w14:paraId="6D3D3B62" w14:textId="2B7164E6" w:rsidR="00FF1042" w:rsidRPr="00FC77AC" w:rsidRDefault="00FF1042" w:rsidP="009A699A">
      <w:pPr>
        <w:pStyle w:val="Heading1"/>
        <w:shd w:val="clear" w:color="auto" w:fill="auto"/>
      </w:pPr>
      <w:bookmarkStart w:id="9" w:name="_Toc206767260"/>
      <w:proofErr w:type="spellStart"/>
      <w:r>
        <w:t>Introduksjon</w:t>
      </w:r>
      <w:bookmarkEnd w:id="4"/>
      <w:bookmarkEnd w:id="5"/>
      <w:bookmarkEnd w:id="6"/>
      <w:bookmarkEnd w:id="7"/>
      <w:bookmarkEnd w:id="9"/>
      <w:proofErr w:type="spellEnd"/>
    </w:p>
    <w:p w14:paraId="611C0447" w14:textId="77777777" w:rsidR="00FF1042" w:rsidRPr="00FC77AC" w:rsidRDefault="00FF1042" w:rsidP="001A4BAF">
      <w:bookmarkStart w:id="10" w:name="_Toc507768532"/>
      <w:bookmarkStart w:id="11" w:name="_Toc6563781"/>
      <w:bookmarkStart w:id="12" w:name="_Toc26883654"/>
      <w:bookmarkStart w:id="13" w:name="_Toc507768534"/>
      <w:bookmarkStart w:id="14" w:name="_Toc6563783"/>
      <w:bookmarkStart w:id="15" w:name="_Toc26883656"/>
      <w:bookmarkEnd w:id="8"/>
      <w:r>
        <w:t xml:space="preserve">Partene er enige om at Microsoft produkter og tjenester og tilleggskontrakt for databeskyttelse (“DPA”) angir sine forpliktelser med hensyn til behandling og sikkerhet av kundedata, faglig tjenestedata og personopplysninger i forbindelse med produktene og tjenestene. DPA-en er innarbeidet ved henvisning i produktvilkårene og andre Microsoft-avtaler. Partene er også enige om </w:t>
      </w:r>
      <w:r>
        <w:lastRenderedPageBreak/>
        <w:t xml:space="preserve">at med mindre det eksisterer en egen avtale om Faglige Tjenester, skal denne DPA-en regulere behandlingen av og sikkerheten til Data for Faglige Tjenester. Separate vilkår, inkludert ulike personvern- og sikkerhetsvilkår, regulerer Kundens bruk av Ikke-Microsoft-produkter. </w:t>
      </w:r>
    </w:p>
    <w:p w14:paraId="0ADD045E" w14:textId="77777777" w:rsidR="00FF1042" w:rsidRDefault="00FF1042" w:rsidP="001A4BAF">
      <w:r>
        <w:t xml:space="preserve">I tilfelle konflikt eller inkonsekvens mellom DPA-vilkårene og andre vilkår i Kundens volumlisensavtale eller andre gjeldende avtaler i forbindelse med Produktene og Tjenestene (“Kundens avtale”), skal DPA-vilkårene ha forrang. Bestemmelsene i DPA-vilkårene har forrang for alle motstridende bestemmelser i Microsofts Personvernerklæring som ellers kan gjelde for behandling av Kundedata, Data for Faglige Tjenester eller personopplysninger, som definert her. </w:t>
      </w:r>
    </w:p>
    <w:p w14:paraId="5BFD4531" w14:textId="77777777" w:rsidR="00FF1042" w:rsidRDefault="00FF1042" w:rsidP="001A4BAF">
      <w:r>
        <w:t>Microsoft tar på seg forpliktelsene i denne DPA-en overfor alle kunder med en eksisterende volumlisensavtale. Forpliktelsene er bindende for Microsoft overfor Kunden uavhengig av (1) produktvilkårene som ellers gjelder for et gitt produktabonnement eller lisens, eller (2) enhver annen avtale som refererer til produktvilkårene.</w:t>
      </w:r>
    </w:p>
    <w:p w14:paraId="1E5447BD" w14:textId="77777777" w:rsidR="00FF1042" w:rsidRPr="00FC77AC" w:rsidRDefault="00FF1042" w:rsidP="00FF1042">
      <w:pPr>
        <w:pStyle w:val="Heading2"/>
      </w:pPr>
      <w:bookmarkStart w:id="16" w:name="_Toc42764827"/>
      <w:bookmarkStart w:id="17" w:name="_Toc155366316"/>
      <w:bookmarkStart w:id="18" w:name="_Toc206767261"/>
      <w:bookmarkEnd w:id="10"/>
      <w:bookmarkEnd w:id="11"/>
      <w:bookmarkEnd w:id="12"/>
      <w:r>
        <w:t>Gjeldende DPA-vilkår og -oppdateringer</w:t>
      </w:r>
      <w:bookmarkEnd w:id="16"/>
      <w:bookmarkEnd w:id="17"/>
      <w:bookmarkEnd w:id="18"/>
    </w:p>
    <w:p w14:paraId="2250D675" w14:textId="77777777" w:rsidR="00FF1042" w:rsidRPr="00FC77AC" w:rsidRDefault="00FF1042" w:rsidP="00FF1042">
      <w:pPr>
        <w:pStyle w:val="Heading3"/>
      </w:pPr>
      <w:r>
        <w:t>Begrensninger på Oppdateringer</w:t>
      </w:r>
    </w:p>
    <w:p w14:paraId="12401435" w14:textId="77777777" w:rsidR="00FF1042" w:rsidRDefault="00FF1042" w:rsidP="001A4BAF">
      <w:r>
        <w:t xml:space="preserve">Når kunden fornyer eller kjøper et nytt abonnement på et produkt eller inngår en arbeidsbestilling for en faglig tjeneste, vil de gjeldende DPA-vilkårene gjelde og vil ikke endres under kundens abonnement på det produktet eller begrepet for den faglige tjenesten. Når kunden får en permanent lisens til programvare, vil de gjeldende DPA-vilkårene gjelde (etter samme bestemmelse for å bestemme de gjeldende produktvilkårene for den programvaren i kundens avtale) og vil ikke endres under kundens lisens for den programvaren. </w:t>
      </w:r>
    </w:p>
    <w:p w14:paraId="3F53F697" w14:textId="77777777" w:rsidR="00FF1042" w:rsidRPr="00FC77AC" w:rsidRDefault="00FF1042" w:rsidP="00FF1042">
      <w:pPr>
        <w:pStyle w:val="Heading3"/>
      </w:pPr>
      <w:bookmarkStart w:id="19" w:name="_Hlk40343587"/>
      <w:r>
        <w:t>Nye Funksjoner, Tillegg eller Relatert programvare</w:t>
      </w:r>
      <w:bookmarkEnd w:id="19"/>
    </w:p>
    <w:p w14:paraId="1327E7AF" w14:textId="77777777" w:rsidR="00FF1042" w:rsidRPr="00FC77AC" w:rsidRDefault="00FF1042" w:rsidP="001A4BAF">
      <w:r>
        <w:t>Uavhengig av de foregående grensene for oppdateringer, gjelder følgende: Når Microsoft introduserer funksjoner, tilbud, tillegg eller relatert programvare som er ny (dvs. som ikke tidligere var inkludert i produktene eller tjenestene), kan Microsoft gi vilkår eller foreta oppdateringer av DPA-en som skal gjelder for kundens bruk av de nye funksjonene, tilbudene, tilleggene eller relaterte programvaren. Hvis disse vilkårene inkluderer vesentlige endringer i DPA-vilkårene, skal Microsoft gi kunden et valg om å bruke de nye funksjonene, tilbudene, tilleggene eller den relaterte programvaren, uten å miste eksisterende funksjonalitet ved et generelt tilgjengelig produkt eller faglig tjeneste. Hvis kunden ikke installerer eller bruker de nye funksjonene, tilbudene, tilleggene eller den relaterte programvaren, skal de tilsvarende nye vilkårene ikke gjelde.</w:t>
      </w:r>
    </w:p>
    <w:p w14:paraId="7CEFDC78" w14:textId="77777777" w:rsidR="00FF1042" w:rsidRPr="00FC77AC" w:rsidRDefault="00FF1042" w:rsidP="00FF1042">
      <w:pPr>
        <w:pStyle w:val="Heading3"/>
      </w:pPr>
      <w:r>
        <w:lastRenderedPageBreak/>
        <w:t>Offentlige forskrifter og krav</w:t>
      </w:r>
    </w:p>
    <w:p w14:paraId="18E9D4C4" w14:textId="77777777" w:rsidR="00FF1042" w:rsidRPr="00FC77AC" w:rsidRDefault="00FF1042" w:rsidP="001A4BAF">
      <w:r>
        <w:t>Uavhengig av de foregående grensene for oppdateringer gjelder følgende: Microsoft kan endre eller avslutte produkter eller faglige tjenester i ethvert land eller enhver jurisdiksjon der det finnes nåværende eller fremtidige offentlige krav eller forpliktelser som (1) utsetter Microsoft for reguleringer eller krav som ikke allment gjelder for selskaper som driver virksomhet der, (2) gjør det vanskelig for Microsoft å fortsette driften av produktet eller den faglige tjenesten uten endringer, og/eller (3) gir Microsoft grunn til å tro at DPA-vilkårene eller produktet eller den faglige tjenesten kan være i konflikt med slike krav eller forpliktelser.</w:t>
      </w:r>
    </w:p>
    <w:p w14:paraId="5D942FB4" w14:textId="77777777" w:rsidR="00FF1042" w:rsidRPr="00FC77AC" w:rsidRDefault="00FF1042" w:rsidP="00FF1042">
      <w:pPr>
        <w:pStyle w:val="Heading2"/>
      </w:pPr>
      <w:bookmarkStart w:id="20" w:name="_Toc155366317"/>
      <w:bookmarkStart w:id="21" w:name="_Toc206767262"/>
      <w:r>
        <w:t>Elektroniske meddelelser</w:t>
      </w:r>
      <w:bookmarkEnd w:id="13"/>
      <w:bookmarkEnd w:id="14"/>
      <w:bookmarkEnd w:id="15"/>
      <w:bookmarkEnd w:id="20"/>
      <w:bookmarkEnd w:id="21"/>
    </w:p>
    <w:p w14:paraId="18F6F7B1" w14:textId="77777777" w:rsidR="00FF1042" w:rsidRPr="00FC77AC" w:rsidRDefault="00FF1042" w:rsidP="001A4BAF">
      <w:r>
        <w:t xml:space="preserve">Microsoft kan formidle informasjon og meldinger til kunden om produkter og tjenester elektronisk, inkludert per e-post, gjennom portalen for den Elektroniske Tjenesten eller et nettsted som Microsoft angir. En melding anses for å være gitt på datoen den gjøres tilgjengelig av Microsoft. </w:t>
      </w:r>
    </w:p>
    <w:p w14:paraId="5588F8F9" w14:textId="77777777" w:rsidR="00FF1042" w:rsidRPr="00FC77AC" w:rsidRDefault="00FF1042" w:rsidP="00FF1042">
      <w:pPr>
        <w:pStyle w:val="Heading2"/>
      </w:pPr>
      <w:bookmarkStart w:id="22" w:name="_Toc507768535"/>
      <w:bookmarkStart w:id="23" w:name="_Toc6563784"/>
      <w:bookmarkStart w:id="24" w:name="_Toc26883657"/>
      <w:bookmarkStart w:id="25" w:name="_Toc155366318"/>
      <w:bookmarkStart w:id="26" w:name="_Toc206767263"/>
      <w:r>
        <w:t>Tidligere versjoner</w:t>
      </w:r>
      <w:bookmarkEnd w:id="22"/>
      <w:bookmarkEnd w:id="23"/>
      <w:bookmarkEnd w:id="24"/>
      <w:bookmarkEnd w:id="25"/>
      <w:bookmarkEnd w:id="26"/>
    </w:p>
    <w:p w14:paraId="02C440BA" w14:textId="77777777" w:rsidR="00FF1042" w:rsidRPr="00FC77AC" w:rsidRDefault="00FF1042" w:rsidP="001A4BAF">
      <w:r>
        <w:t xml:space="preserve">DPA-vilkårene gir vilkår for produkter og tjenester som for øyeblikket er tilgjengelige. Kunden kan finne tidligere versjoner av DPA-vilkårene på </w:t>
      </w:r>
      <w:bookmarkStart w:id="27" w:name="_Hlk27046654"/>
      <w:r>
        <w:fldChar w:fldCharType="begin"/>
      </w:r>
      <w:r>
        <w:instrText>HYPERLINK "https://aka.ms/licensingdocs"</w:instrText>
      </w:r>
      <w:r>
        <w:fldChar w:fldCharType="separate"/>
      </w:r>
      <w:r>
        <w:rPr>
          <w:rStyle w:val="Hyperlink"/>
        </w:rPr>
        <w:t>https://aka.ms/licensingdocs</w:t>
      </w:r>
      <w:r>
        <w:fldChar w:fldCharType="end"/>
      </w:r>
      <w:bookmarkEnd w:id="27"/>
      <w:r>
        <w:t xml:space="preserve"> eller ved å kontakte sin forhandler eller Microsoft Account Manager.</w:t>
      </w:r>
    </w:p>
    <w:p w14:paraId="4DCC06D8" w14:textId="77777777" w:rsidR="00FF1042" w:rsidRPr="00FC77AC" w:rsidRDefault="00FF1042" w:rsidP="009A699A">
      <w:pPr>
        <w:pStyle w:val="Heading1"/>
        <w:shd w:val="clear" w:color="auto" w:fill="auto"/>
      </w:pPr>
      <w:bookmarkStart w:id="28" w:name="_Toc507768537"/>
      <w:bookmarkStart w:id="29" w:name="_Toc6563786"/>
      <w:bookmarkStart w:id="30" w:name="_Toc26883659"/>
      <w:bookmarkStart w:id="31" w:name="_Toc155366319"/>
      <w:bookmarkStart w:id="32" w:name="_Toc206767264"/>
      <w:bookmarkStart w:id="33" w:name="Definitions"/>
      <w:proofErr w:type="spellStart"/>
      <w:r>
        <w:t>Definisjoner</w:t>
      </w:r>
      <w:bookmarkEnd w:id="28"/>
      <w:bookmarkEnd w:id="29"/>
      <w:bookmarkEnd w:id="30"/>
      <w:bookmarkEnd w:id="31"/>
      <w:bookmarkEnd w:id="32"/>
      <w:proofErr w:type="spellEnd"/>
    </w:p>
    <w:bookmarkEnd w:id="33"/>
    <w:p w14:paraId="70247189" w14:textId="77777777" w:rsidR="0068205E" w:rsidRDefault="0068205E" w:rsidP="0068205E">
      <w:proofErr w:type="spellStart"/>
      <w:r>
        <w:t>Begreper</w:t>
      </w:r>
      <w:proofErr w:type="spellEnd"/>
      <w:r>
        <w:t xml:space="preserve"> med store </w:t>
      </w:r>
      <w:proofErr w:type="spellStart"/>
      <w:r>
        <w:t>forbokstaver</w:t>
      </w:r>
      <w:proofErr w:type="spellEnd"/>
      <w:r>
        <w:t xml:space="preserve"> </w:t>
      </w:r>
      <w:proofErr w:type="spellStart"/>
      <w:r>
        <w:t>som</w:t>
      </w:r>
      <w:proofErr w:type="spellEnd"/>
      <w:r>
        <w:t xml:space="preserve"> er </w:t>
      </w:r>
      <w:proofErr w:type="spellStart"/>
      <w:r>
        <w:t>brukt</w:t>
      </w:r>
      <w:proofErr w:type="spellEnd"/>
      <w:r>
        <w:t xml:space="preserve">, men </w:t>
      </w:r>
      <w:proofErr w:type="spellStart"/>
      <w:r>
        <w:t>ikke</w:t>
      </w:r>
      <w:proofErr w:type="spellEnd"/>
      <w:r>
        <w:t xml:space="preserve"> </w:t>
      </w:r>
      <w:proofErr w:type="spellStart"/>
      <w:r>
        <w:t>definert</w:t>
      </w:r>
      <w:proofErr w:type="spellEnd"/>
      <w:r>
        <w:t xml:space="preserve"> </w:t>
      </w:r>
      <w:proofErr w:type="spellStart"/>
      <w:r>
        <w:t>i</w:t>
      </w:r>
      <w:proofErr w:type="spellEnd"/>
      <w:r>
        <w:t xml:space="preserve"> </w:t>
      </w:r>
      <w:proofErr w:type="spellStart"/>
      <w:r>
        <w:t>denne</w:t>
      </w:r>
      <w:proofErr w:type="spellEnd"/>
      <w:r>
        <w:t xml:space="preserve"> DPA-</w:t>
      </w:r>
      <w:proofErr w:type="spellStart"/>
      <w:r>
        <w:t>en</w:t>
      </w:r>
      <w:proofErr w:type="spellEnd"/>
      <w:r>
        <w:t xml:space="preserve">, </w:t>
      </w:r>
      <w:proofErr w:type="spellStart"/>
      <w:r>
        <w:t>skal</w:t>
      </w:r>
      <w:proofErr w:type="spellEnd"/>
      <w:r>
        <w:t xml:space="preserve"> ha den </w:t>
      </w:r>
      <w:proofErr w:type="spellStart"/>
      <w:r>
        <w:t>betydningen</w:t>
      </w:r>
      <w:proofErr w:type="spellEnd"/>
      <w:r>
        <w:t xml:space="preserve"> </w:t>
      </w:r>
      <w:proofErr w:type="spellStart"/>
      <w:r>
        <w:t>som</w:t>
      </w:r>
      <w:proofErr w:type="spellEnd"/>
      <w:r>
        <w:t xml:space="preserve"> er </w:t>
      </w:r>
      <w:proofErr w:type="spellStart"/>
      <w:r>
        <w:t>gitt</w:t>
      </w:r>
      <w:proofErr w:type="spellEnd"/>
      <w:r>
        <w:t xml:space="preserve"> </w:t>
      </w:r>
      <w:proofErr w:type="spellStart"/>
      <w:r>
        <w:t>i</w:t>
      </w:r>
      <w:proofErr w:type="spellEnd"/>
      <w:r>
        <w:t xml:space="preserve"> </w:t>
      </w:r>
      <w:proofErr w:type="spellStart"/>
      <w:r>
        <w:t>Kundens</w:t>
      </w:r>
      <w:proofErr w:type="spellEnd"/>
      <w:r>
        <w:t xml:space="preserve"> </w:t>
      </w:r>
      <w:proofErr w:type="spellStart"/>
      <w:r>
        <w:t>avtale</w:t>
      </w:r>
      <w:proofErr w:type="spellEnd"/>
      <w:r>
        <w:t xml:space="preserve">. </w:t>
      </w:r>
      <w:proofErr w:type="spellStart"/>
      <w:r>
        <w:t>Følgende</w:t>
      </w:r>
      <w:proofErr w:type="spellEnd"/>
      <w:r>
        <w:t xml:space="preserve"> </w:t>
      </w:r>
      <w:proofErr w:type="spellStart"/>
      <w:r>
        <w:t>definerte</w:t>
      </w:r>
      <w:proofErr w:type="spellEnd"/>
      <w:r>
        <w:t xml:space="preserve"> </w:t>
      </w:r>
      <w:proofErr w:type="spellStart"/>
      <w:r>
        <w:t>begrep</w:t>
      </w:r>
      <w:proofErr w:type="spellEnd"/>
      <w:r>
        <w:t xml:space="preserve"> </w:t>
      </w:r>
      <w:proofErr w:type="spellStart"/>
      <w:r>
        <w:t>brukes</w:t>
      </w:r>
      <w:proofErr w:type="spellEnd"/>
      <w:r>
        <w:t xml:space="preserve"> </w:t>
      </w:r>
      <w:proofErr w:type="spellStart"/>
      <w:r>
        <w:t>i</w:t>
      </w:r>
      <w:proofErr w:type="spellEnd"/>
      <w:r>
        <w:t xml:space="preserve"> </w:t>
      </w:r>
      <w:proofErr w:type="spellStart"/>
      <w:r>
        <w:t>denne</w:t>
      </w:r>
      <w:proofErr w:type="spellEnd"/>
      <w:r>
        <w:t xml:space="preserve"> DPA-</w:t>
      </w:r>
      <w:proofErr w:type="spellStart"/>
      <w:r>
        <w:t>en</w:t>
      </w:r>
      <w:proofErr w:type="spellEnd"/>
      <w:r>
        <w:t>:</w:t>
      </w:r>
    </w:p>
    <w:p w14:paraId="41249678" w14:textId="77777777" w:rsidR="0068205E" w:rsidRDefault="0068205E" w:rsidP="0068205E">
      <w:r>
        <w:t>Med “</w:t>
      </w:r>
      <w:proofErr w:type="spellStart"/>
      <w:r>
        <w:t>Kundedata</w:t>
      </w:r>
      <w:proofErr w:type="spellEnd"/>
      <w:r>
        <w:t xml:space="preserve">” </w:t>
      </w:r>
      <w:proofErr w:type="spellStart"/>
      <w:r>
        <w:t>menes</w:t>
      </w:r>
      <w:proofErr w:type="spellEnd"/>
      <w:r>
        <w:t xml:space="preserve"> alle data, </w:t>
      </w:r>
      <w:proofErr w:type="spellStart"/>
      <w:r>
        <w:t>inkludert</w:t>
      </w:r>
      <w:proofErr w:type="spellEnd"/>
      <w:r>
        <w:t xml:space="preserve"> alle </w:t>
      </w:r>
      <w:proofErr w:type="spellStart"/>
      <w:r>
        <w:t>tekst</w:t>
      </w:r>
      <w:proofErr w:type="spellEnd"/>
      <w:r>
        <w:t xml:space="preserve">-, </w:t>
      </w:r>
      <w:proofErr w:type="spellStart"/>
      <w:r>
        <w:t>lyd</w:t>
      </w:r>
      <w:proofErr w:type="spellEnd"/>
      <w:r>
        <w:t xml:space="preserve">-, video- </w:t>
      </w:r>
      <w:proofErr w:type="spellStart"/>
      <w:r>
        <w:t>og</w:t>
      </w:r>
      <w:proofErr w:type="spellEnd"/>
      <w:r>
        <w:t xml:space="preserve"> </w:t>
      </w:r>
      <w:proofErr w:type="spellStart"/>
      <w:r>
        <w:t>bildefiler</w:t>
      </w:r>
      <w:proofErr w:type="spellEnd"/>
      <w:r>
        <w:t xml:space="preserve"> </w:t>
      </w:r>
      <w:proofErr w:type="spellStart"/>
      <w:r>
        <w:t>samt</w:t>
      </w:r>
      <w:proofErr w:type="spellEnd"/>
      <w:r>
        <w:t xml:space="preserve"> </w:t>
      </w:r>
      <w:proofErr w:type="spellStart"/>
      <w:r>
        <w:t>programvare</w:t>
      </w:r>
      <w:proofErr w:type="spellEnd"/>
      <w:r>
        <w:t xml:space="preserve">, </w:t>
      </w:r>
      <w:proofErr w:type="spellStart"/>
      <w:r>
        <w:t>som</w:t>
      </w:r>
      <w:proofErr w:type="spellEnd"/>
      <w:r>
        <w:t xml:space="preserve"> </w:t>
      </w:r>
      <w:proofErr w:type="spellStart"/>
      <w:r>
        <w:t>overføres</w:t>
      </w:r>
      <w:proofErr w:type="spellEnd"/>
      <w:r>
        <w:t xml:space="preserve"> </w:t>
      </w:r>
      <w:proofErr w:type="spellStart"/>
      <w:r>
        <w:t>til</w:t>
      </w:r>
      <w:proofErr w:type="spellEnd"/>
      <w:r>
        <w:t xml:space="preserve"> Microsoft av, </w:t>
      </w:r>
      <w:proofErr w:type="spellStart"/>
      <w:r>
        <w:t>eller</w:t>
      </w:r>
      <w:proofErr w:type="spellEnd"/>
      <w:r>
        <w:t xml:space="preserve"> </w:t>
      </w:r>
      <w:proofErr w:type="spellStart"/>
      <w:r>
        <w:t>på</w:t>
      </w:r>
      <w:proofErr w:type="spellEnd"/>
      <w:r>
        <w:t xml:space="preserve"> </w:t>
      </w:r>
      <w:proofErr w:type="spellStart"/>
      <w:r>
        <w:t>vegne</w:t>
      </w:r>
      <w:proofErr w:type="spellEnd"/>
      <w:r>
        <w:t xml:space="preserve"> av, Kunden </w:t>
      </w:r>
      <w:proofErr w:type="spellStart"/>
      <w:r>
        <w:t>gjennom</w:t>
      </w:r>
      <w:proofErr w:type="spellEnd"/>
      <w:r>
        <w:t xml:space="preserve"> bruk av den </w:t>
      </w:r>
      <w:proofErr w:type="spellStart"/>
      <w:r>
        <w:t>Elektroniske</w:t>
      </w:r>
      <w:proofErr w:type="spellEnd"/>
      <w:r>
        <w:t xml:space="preserve"> </w:t>
      </w:r>
      <w:proofErr w:type="spellStart"/>
      <w:r>
        <w:t>Tjenesten</w:t>
      </w:r>
      <w:proofErr w:type="spellEnd"/>
      <w:r>
        <w:t xml:space="preserve">. </w:t>
      </w:r>
      <w:proofErr w:type="spellStart"/>
      <w:r>
        <w:t>Kundedata</w:t>
      </w:r>
      <w:proofErr w:type="spellEnd"/>
      <w:r>
        <w:t xml:space="preserve"> </w:t>
      </w:r>
      <w:proofErr w:type="spellStart"/>
      <w:r>
        <w:t>omfatter</w:t>
      </w:r>
      <w:proofErr w:type="spellEnd"/>
      <w:r>
        <w:t xml:space="preserve"> </w:t>
      </w:r>
      <w:proofErr w:type="spellStart"/>
      <w:r>
        <w:t>ikke</w:t>
      </w:r>
      <w:proofErr w:type="spellEnd"/>
      <w:r>
        <w:t xml:space="preserve"> Data for </w:t>
      </w:r>
      <w:proofErr w:type="spellStart"/>
      <w:r>
        <w:t>Faglige</w:t>
      </w:r>
      <w:proofErr w:type="spellEnd"/>
      <w:r>
        <w:t xml:space="preserve"> Tjenester.</w:t>
      </w:r>
    </w:p>
    <w:p w14:paraId="33AD639E" w14:textId="77777777" w:rsidR="0068205E" w:rsidRDefault="0068205E" w:rsidP="0068205E">
      <w:r>
        <w:t>Med “</w:t>
      </w:r>
      <w:proofErr w:type="spellStart"/>
      <w:r>
        <w:t>Personvernkrav</w:t>
      </w:r>
      <w:proofErr w:type="spellEnd"/>
      <w:r>
        <w:t xml:space="preserve">” </w:t>
      </w:r>
      <w:proofErr w:type="spellStart"/>
      <w:r>
        <w:t>menes</w:t>
      </w:r>
      <w:proofErr w:type="spellEnd"/>
      <w:r>
        <w:t xml:space="preserve"> GDPR, </w:t>
      </w:r>
      <w:proofErr w:type="spellStart"/>
      <w:r>
        <w:t>lokal</w:t>
      </w:r>
      <w:proofErr w:type="spellEnd"/>
      <w:r>
        <w:t xml:space="preserve"> </w:t>
      </w:r>
      <w:proofErr w:type="spellStart"/>
      <w:r>
        <w:t>personvernlovgivning</w:t>
      </w:r>
      <w:proofErr w:type="spellEnd"/>
      <w:r>
        <w:t xml:space="preserve"> </w:t>
      </w:r>
      <w:proofErr w:type="spellStart"/>
      <w:r>
        <w:t>i</w:t>
      </w:r>
      <w:proofErr w:type="spellEnd"/>
      <w:r>
        <w:t xml:space="preserve"> EU/EØS </w:t>
      </w:r>
      <w:proofErr w:type="spellStart"/>
      <w:r>
        <w:t>og</w:t>
      </w:r>
      <w:proofErr w:type="spellEnd"/>
      <w:r>
        <w:t xml:space="preserve"> </w:t>
      </w:r>
      <w:proofErr w:type="spellStart"/>
      <w:r>
        <w:t>eventuelle</w:t>
      </w:r>
      <w:proofErr w:type="spellEnd"/>
      <w:r>
        <w:t xml:space="preserve"> </w:t>
      </w:r>
      <w:proofErr w:type="spellStart"/>
      <w:r>
        <w:t>gjeldende</w:t>
      </w:r>
      <w:proofErr w:type="spellEnd"/>
      <w:r>
        <w:t xml:space="preserve"> lover, </w:t>
      </w:r>
      <w:proofErr w:type="spellStart"/>
      <w:r>
        <w:t>regler</w:t>
      </w:r>
      <w:proofErr w:type="spellEnd"/>
      <w:r>
        <w:t xml:space="preserve"> </w:t>
      </w:r>
      <w:proofErr w:type="spellStart"/>
      <w:r>
        <w:t>og</w:t>
      </w:r>
      <w:proofErr w:type="spellEnd"/>
      <w:r>
        <w:t xml:space="preserve"> </w:t>
      </w:r>
      <w:proofErr w:type="spellStart"/>
      <w:r>
        <w:t>andre</w:t>
      </w:r>
      <w:proofErr w:type="spellEnd"/>
      <w:r>
        <w:t xml:space="preserve"> </w:t>
      </w:r>
      <w:proofErr w:type="spellStart"/>
      <w:r>
        <w:t>juridiske</w:t>
      </w:r>
      <w:proofErr w:type="spellEnd"/>
      <w:r>
        <w:t xml:space="preserve"> </w:t>
      </w:r>
      <w:proofErr w:type="spellStart"/>
      <w:r>
        <w:t>krav</w:t>
      </w:r>
      <w:proofErr w:type="spellEnd"/>
      <w:r>
        <w:t xml:space="preserve"> </w:t>
      </w:r>
      <w:proofErr w:type="spellStart"/>
      <w:r>
        <w:t>knyttet</w:t>
      </w:r>
      <w:proofErr w:type="spellEnd"/>
      <w:r>
        <w:t xml:space="preserve"> </w:t>
      </w:r>
      <w:proofErr w:type="spellStart"/>
      <w:r>
        <w:t>til</w:t>
      </w:r>
      <w:proofErr w:type="spellEnd"/>
      <w:r>
        <w:t xml:space="preserve"> (a) </w:t>
      </w:r>
      <w:proofErr w:type="spellStart"/>
      <w:r>
        <w:t>personvern</w:t>
      </w:r>
      <w:proofErr w:type="spellEnd"/>
      <w:r>
        <w:t xml:space="preserve"> </w:t>
      </w:r>
      <w:proofErr w:type="spellStart"/>
      <w:r>
        <w:t>og</w:t>
      </w:r>
      <w:proofErr w:type="spellEnd"/>
      <w:r>
        <w:t xml:space="preserve"> </w:t>
      </w:r>
      <w:proofErr w:type="spellStart"/>
      <w:r>
        <w:t>datasikkerhet</w:t>
      </w:r>
      <w:proofErr w:type="spellEnd"/>
      <w:r>
        <w:t xml:space="preserve">; </w:t>
      </w:r>
      <w:proofErr w:type="spellStart"/>
      <w:r>
        <w:t>og</w:t>
      </w:r>
      <w:proofErr w:type="spellEnd"/>
      <w:r>
        <w:t xml:space="preserve"> (b) bruk, </w:t>
      </w:r>
      <w:proofErr w:type="spellStart"/>
      <w:r>
        <w:t>innsamling</w:t>
      </w:r>
      <w:proofErr w:type="spellEnd"/>
      <w:r>
        <w:t xml:space="preserve">, </w:t>
      </w:r>
      <w:proofErr w:type="spellStart"/>
      <w:r>
        <w:t>oppbevaring</w:t>
      </w:r>
      <w:proofErr w:type="spellEnd"/>
      <w:r>
        <w:t xml:space="preserve">, </w:t>
      </w:r>
      <w:proofErr w:type="spellStart"/>
      <w:r>
        <w:t>lagring</w:t>
      </w:r>
      <w:proofErr w:type="spellEnd"/>
      <w:r>
        <w:t xml:space="preserve">, </w:t>
      </w:r>
      <w:proofErr w:type="spellStart"/>
      <w:r>
        <w:t>sikkerhet</w:t>
      </w:r>
      <w:proofErr w:type="spellEnd"/>
      <w:r>
        <w:t xml:space="preserve">, </w:t>
      </w:r>
      <w:proofErr w:type="spellStart"/>
      <w:r>
        <w:t>fremlegging</w:t>
      </w:r>
      <w:proofErr w:type="spellEnd"/>
      <w:r>
        <w:t xml:space="preserve">, </w:t>
      </w:r>
      <w:proofErr w:type="spellStart"/>
      <w:r>
        <w:t>overføring</w:t>
      </w:r>
      <w:proofErr w:type="spellEnd"/>
      <w:r>
        <w:t xml:space="preserve">, </w:t>
      </w:r>
      <w:proofErr w:type="spellStart"/>
      <w:r>
        <w:t>avhending</w:t>
      </w:r>
      <w:proofErr w:type="spellEnd"/>
      <w:r>
        <w:t xml:space="preserve"> </w:t>
      </w:r>
      <w:proofErr w:type="spellStart"/>
      <w:r>
        <w:t>og</w:t>
      </w:r>
      <w:proofErr w:type="spellEnd"/>
      <w:r>
        <w:t xml:space="preserve"> </w:t>
      </w:r>
      <w:proofErr w:type="spellStart"/>
      <w:r>
        <w:t>annen</w:t>
      </w:r>
      <w:proofErr w:type="spellEnd"/>
      <w:r>
        <w:t xml:space="preserve"> </w:t>
      </w:r>
      <w:proofErr w:type="spellStart"/>
      <w:r>
        <w:t>behandling</w:t>
      </w:r>
      <w:proofErr w:type="spellEnd"/>
      <w:r>
        <w:t xml:space="preserve"> av </w:t>
      </w:r>
      <w:proofErr w:type="spellStart"/>
      <w:r>
        <w:t>personopplysninger</w:t>
      </w:r>
      <w:proofErr w:type="spellEnd"/>
      <w:r>
        <w:t>.</w:t>
      </w:r>
    </w:p>
    <w:p w14:paraId="1DD37F10" w14:textId="77777777" w:rsidR="0068205E" w:rsidRDefault="0068205E" w:rsidP="0068205E">
      <w:r>
        <w:t>“DPA-</w:t>
      </w:r>
      <w:proofErr w:type="spellStart"/>
      <w:r>
        <w:t>vilkår</w:t>
      </w:r>
      <w:proofErr w:type="spellEnd"/>
      <w:r>
        <w:t xml:space="preserve">” </w:t>
      </w:r>
      <w:proofErr w:type="spellStart"/>
      <w:r>
        <w:t>betyr</w:t>
      </w:r>
      <w:proofErr w:type="spellEnd"/>
      <w:r>
        <w:t xml:space="preserve"> </w:t>
      </w:r>
      <w:proofErr w:type="spellStart"/>
      <w:r>
        <w:t>vilkår</w:t>
      </w:r>
      <w:proofErr w:type="spellEnd"/>
      <w:r>
        <w:t xml:space="preserve"> </w:t>
      </w:r>
      <w:proofErr w:type="spellStart"/>
      <w:r>
        <w:t>i</w:t>
      </w:r>
      <w:proofErr w:type="spellEnd"/>
      <w:r>
        <w:t xml:space="preserve"> DPA-</w:t>
      </w:r>
      <w:proofErr w:type="spellStart"/>
      <w:r>
        <w:t>en</w:t>
      </w:r>
      <w:proofErr w:type="spellEnd"/>
      <w:r>
        <w:t xml:space="preserve"> </w:t>
      </w:r>
      <w:proofErr w:type="spellStart"/>
      <w:r>
        <w:t>og</w:t>
      </w:r>
      <w:proofErr w:type="spellEnd"/>
      <w:r>
        <w:t xml:space="preserve"> </w:t>
      </w:r>
      <w:proofErr w:type="spellStart"/>
      <w:r>
        <w:t>eventuelle</w:t>
      </w:r>
      <w:proofErr w:type="spellEnd"/>
      <w:r>
        <w:t xml:space="preserve"> </w:t>
      </w:r>
      <w:proofErr w:type="spellStart"/>
      <w:r>
        <w:t>produktspesifikke</w:t>
      </w:r>
      <w:proofErr w:type="spellEnd"/>
      <w:r>
        <w:t xml:space="preserve"> </w:t>
      </w:r>
      <w:proofErr w:type="spellStart"/>
      <w:r>
        <w:t>vilkår</w:t>
      </w:r>
      <w:proofErr w:type="spellEnd"/>
      <w:r>
        <w:t xml:space="preserve"> </w:t>
      </w:r>
      <w:proofErr w:type="spellStart"/>
      <w:r>
        <w:t>i</w:t>
      </w:r>
      <w:proofErr w:type="spellEnd"/>
      <w:r>
        <w:t xml:space="preserve"> </w:t>
      </w:r>
      <w:proofErr w:type="spellStart"/>
      <w:r>
        <w:t>produktvilkårene</w:t>
      </w:r>
      <w:proofErr w:type="spellEnd"/>
      <w:r>
        <w:t xml:space="preserve"> </w:t>
      </w:r>
      <w:proofErr w:type="spellStart"/>
      <w:r>
        <w:t>som</w:t>
      </w:r>
      <w:proofErr w:type="spellEnd"/>
      <w:r>
        <w:t xml:space="preserve"> </w:t>
      </w:r>
      <w:proofErr w:type="spellStart"/>
      <w:r>
        <w:t>spesifikt</w:t>
      </w:r>
      <w:proofErr w:type="spellEnd"/>
      <w:r>
        <w:t xml:space="preserve"> </w:t>
      </w:r>
      <w:proofErr w:type="spellStart"/>
      <w:r>
        <w:t>supplerer</w:t>
      </w:r>
      <w:proofErr w:type="spellEnd"/>
      <w:r>
        <w:t xml:space="preserve"> </w:t>
      </w:r>
      <w:proofErr w:type="spellStart"/>
      <w:r>
        <w:t>eller</w:t>
      </w:r>
      <w:proofErr w:type="spellEnd"/>
      <w:r>
        <w:t xml:space="preserve"> </w:t>
      </w:r>
      <w:proofErr w:type="spellStart"/>
      <w:r>
        <w:t>modifiserer</w:t>
      </w:r>
      <w:proofErr w:type="spellEnd"/>
      <w:r>
        <w:t xml:space="preserve"> </w:t>
      </w:r>
      <w:proofErr w:type="spellStart"/>
      <w:r>
        <w:t>personvern</w:t>
      </w:r>
      <w:proofErr w:type="spellEnd"/>
      <w:r>
        <w:t xml:space="preserve"> </w:t>
      </w:r>
      <w:proofErr w:type="spellStart"/>
      <w:r>
        <w:t>og</w:t>
      </w:r>
      <w:proofErr w:type="spellEnd"/>
      <w:r>
        <w:t xml:space="preserve"> </w:t>
      </w:r>
      <w:proofErr w:type="spellStart"/>
      <w:r>
        <w:t>sikkerhetsvilkår</w:t>
      </w:r>
      <w:proofErr w:type="spellEnd"/>
      <w:r>
        <w:t xml:space="preserve"> </w:t>
      </w:r>
      <w:proofErr w:type="spellStart"/>
      <w:r>
        <w:t>i</w:t>
      </w:r>
      <w:proofErr w:type="spellEnd"/>
      <w:r>
        <w:t xml:space="preserve"> DPA-</w:t>
      </w:r>
      <w:proofErr w:type="spellStart"/>
      <w:r>
        <w:t>en</w:t>
      </w:r>
      <w:proofErr w:type="spellEnd"/>
      <w:r>
        <w:t xml:space="preserve"> for et </w:t>
      </w:r>
      <w:proofErr w:type="spellStart"/>
      <w:r>
        <w:t>spesifikk</w:t>
      </w:r>
      <w:proofErr w:type="spellEnd"/>
      <w:r>
        <w:t xml:space="preserve"> </w:t>
      </w:r>
      <w:proofErr w:type="spellStart"/>
      <w:r>
        <w:t>produkt</w:t>
      </w:r>
      <w:proofErr w:type="spellEnd"/>
      <w:r>
        <w:t xml:space="preserve"> (</w:t>
      </w:r>
      <w:proofErr w:type="spellStart"/>
      <w:r>
        <w:t>eller</w:t>
      </w:r>
      <w:proofErr w:type="spellEnd"/>
      <w:r>
        <w:t xml:space="preserve"> </w:t>
      </w:r>
      <w:proofErr w:type="spellStart"/>
      <w:r>
        <w:t>funksjonen</w:t>
      </w:r>
      <w:proofErr w:type="spellEnd"/>
      <w:r>
        <w:t xml:space="preserve"> </w:t>
      </w:r>
      <w:proofErr w:type="spellStart"/>
      <w:r>
        <w:t>i</w:t>
      </w:r>
      <w:proofErr w:type="spellEnd"/>
      <w:r>
        <w:t xml:space="preserve"> et </w:t>
      </w:r>
      <w:proofErr w:type="spellStart"/>
      <w:r>
        <w:t>produkt</w:t>
      </w:r>
      <w:proofErr w:type="spellEnd"/>
      <w:r>
        <w:t xml:space="preserve">). I </w:t>
      </w:r>
      <w:proofErr w:type="spellStart"/>
      <w:r>
        <w:t>tilfelle</w:t>
      </w:r>
      <w:proofErr w:type="spellEnd"/>
      <w:r>
        <w:t xml:space="preserve"> </w:t>
      </w:r>
      <w:proofErr w:type="spellStart"/>
      <w:r>
        <w:t>konflikt</w:t>
      </w:r>
      <w:proofErr w:type="spellEnd"/>
      <w:r>
        <w:t xml:space="preserve"> </w:t>
      </w:r>
      <w:proofErr w:type="spellStart"/>
      <w:r>
        <w:t>eller</w:t>
      </w:r>
      <w:proofErr w:type="spellEnd"/>
      <w:r>
        <w:t xml:space="preserve"> </w:t>
      </w:r>
      <w:proofErr w:type="spellStart"/>
      <w:r>
        <w:t>manglende</w:t>
      </w:r>
      <w:proofErr w:type="spellEnd"/>
      <w:r>
        <w:t xml:space="preserve"> </w:t>
      </w:r>
      <w:proofErr w:type="spellStart"/>
      <w:r>
        <w:t>overensstemmelse</w:t>
      </w:r>
      <w:proofErr w:type="spellEnd"/>
      <w:r>
        <w:t xml:space="preserve"> </w:t>
      </w:r>
      <w:proofErr w:type="spellStart"/>
      <w:r>
        <w:t>mellom</w:t>
      </w:r>
      <w:proofErr w:type="spellEnd"/>
      <w:r>
        <w:t xml:space="preserve"> DPA-</w:t>
      </w:r>
      <w:proofErr w:type="spellStart"/>
      <w:r>
        <w:t>en</w:t>
      </w:r>
      <w:proofErr w:type="spellEnd"/>
      <w:r>
        <w:t xml:space="preserve"> </w:t>
      </w:r>
      <w:proofErr w:type="spellStart"/>
      <w:r>
        <w:t>og</w:t>
      </w:r>
      <w:proofErr w:type="spellEnd"/>
      <w:r>
        <w:t xml:space="preserve"> </w:t>
      </w:r>
      <w:proofErr w:type="spellStart"/>
      <w:r>
        <w:lastRenderedPageBreak/>
        <w:t>slike</w:t>
      </w:r>
      <w:proofErr w:type="spellEnd"/>
      <w:r>
        <w:t xml:space="preserve"> </w:t>
      </w:r>
      <w:proofErr w:type="spellStart"/>
      <w:r>
        <w:t>produktspesifikke</w:t>
      </w:r>
      <w:proofErr w:type="spellEnd"/>
      <w:r>
        <w:t xml:space="preserve"> </w:t>
      </w:r>
      <w:proofErr w:type="spellStart"/>
      <w:r>
        <w:t>vilkår</w:t>
      </w:r>
      <w:proofErr w:type="spellEnd"/>
      <w:r>
        <w:t xml:space="preserve">, </w:t>
      </w:r>
      <w:proofErr w:type="spellStart"/>
      <w:r>
        <w:t>skal</w:t>
      </w:r>
      <w:proofErr w:type="spellEnd"/>
      <w:r>
        <w:t xml:space="preserve"> de </w:t>
      </w:r>
      <w:proofErr w:type="spellStart"/>
      <w:r>
        <w:t>produktspesifikke</w:t>
      </w:r>
      <w:proofErr w:type="spellEnd"/>
      <w:r>
        <w:t xml:space="preserve"> </w:t>
      </w:r>
      <w:proofErr w:type="spellStart"/>
      <w:r>
        <w:t>vilkårene</w:t>
      </w:r>
      <w:proofErr w:type="spellEnd"/>
      <w:r>
        <w:t xml:space="preserve"> ha </w:t>
      </w:r>
      <w:proofErr w:type="spellStart"/>
      <w:r>
        <w:t>forrang</w:t>
      </w:r>
      <w:proofErr w:type="spellEnd"/>
      <w:r>
        <w:t xml:space="preserve"> for det </w:t>
      </w:r>
      <w:proofErr w:type="spellStart"/>
      <w:r>
        <w:t>gjeldende</w:t>
      </w:r>
      <w:proofErr w:type="spellEnd"/>
      <w:r>
        <w:t xml:space="preserve"> </w:t>
      </w:r>
      <w:proofErr w:type="spellStart"/>
      <w:r>
        <w:t>produktet</w:t>
      </w:r>
      <w:proofErr w:type="spellEnd"/>
      <w:r>
        <w:t xml:space="preserve"> (</w:t>
      </w:r>
      <w:proofErr w:type="spellStart"/>
      <w:r>
        <w:t>eller</w:t>
      </w:r>
      <w:proofErr w:type="spellEnd"/>
      <w:r>
        <w:t xml:space="preserve"> </w:t>
      </w:r>
      <w:proofErr w:type="spellStart"/>
      <w:r>
        <w:t>funksjonen</w:t>
      </w:r>
      <w:proofErr w:type="spellEnd"/>
      <w:r>
        <w:t xml:space="preserve"> </w:t>
      </w:r>
      <w:proofErr w:type="spellStart"/>
      <w:r>
        <w:t>til</w:t>
      </w:r>
      <w:proofErr w:type="spellEnd"/>
      <w:r>
        <w:t xml:space="preserve"> </w:t>
      </w:r>
      <w:proofErr w:type="spellStart"/>
      <w:r>
        <w:t>dette</w:t>
      </w:r>
      <w:proofErr w:type="spellEnd"/>
      <w:r>
        <w:t xml:space="preserve"> </w:t>
      </w:r>
      <w:proofErr w:type="spellStart"/>
      <w:r>
        <w:t>produktet</w:t>
      </w:r>
      <w:proofErr w:type="spellEnd"/>
      <w:r>
        <w:t xml:space="preserve">). </w:t>
      </w:r>
    </w:p>
    <w:p w14:paraId="6714358F" w14:textId="77777777" w:rsidR="000809A7" w:rsidRPr="00F914C6" w:rsidRDefault="000809A7" w:rsidP="000809A7">
      <w:pPr>
        <w:rPr>
          <w:lang w:val="nb-NO"/>
        </w:rPr>
      </w:pPr>
      <w:r w:rsidRPr="00DA0475">
        <w:rPr>
          <w:lang w:val="nb-NO"/>
        </w:rPr>
        <w:t>“</w:t>
      </w:r>
      <w:r w:rsidRPr="00F914C6">
        <w:rPr>
          <w:lang w:val="nb-NO"/>
        </w:rPr>
        <w:t>EU-kunde</w:t>
      </w:r>
      <w:r w:rsidRPr="004755EE">
        <w:rPr>
          <w:lang w:val="nb-NO"/>
        </w:rPr>
        <w:t>”</w:t>
      </w:r>
      <w:r w:rsidRPr="00F914C6">
        <w:rPr>
          <w:lang w:val="nb-NO"/>
        </w:rPr>
        <w:t xml:space="preserve"> betyr en kunde som har en faktureringsadresse i Det europeiske økonomiske samarbeidsområdet (</w:t>
      </w:r>
      <w:r w:rsidRPr="00DA0475">
        <w:rPr>
          <w:lang w:val="nb-NO"/>
        </w:rPr>
        <w:t>“</w:t>
      </w:r>
      <w:r w:rsidRPr="00F914C6">
        <w:rPr>
          <w:lang w:val="nb-NO"/>
        </w:rPr>
        <w:t>EØS</w:t>
      </w:r>
      <w:r w:rsidRPr="004755EE">
        <w:rPr>
          <w:lang w:val="nb-NO"/>
        </w:rPr>
        <w:t>”</w:t>
      </w:r>
      <w:r w:rsidRPr="00F914C6">
        <w:rPr>
          <w:lang w:val="nb-NO"/>
        </w:rPr>
        <w:t>).</w:t>
      </w:r>
    </w:p>
    <w:p w14:paraId="0D57A7AA" w14:textId="77777777" w:rsidR="000809A7" w:rsidRPr="00F914C6" w:rsidRDefault="000809A7" w:rsidP="000809A7">
      <w:pPr>
        <w:rPr>
          <w:lang w:val="nb-NO"/>
        </w:rPr>
      </w:pPr>
      <w:r w:rsidRPr="00DA0475">
        <w:rPr>
          <w:lang w:val="nb-NO"/>
        </w:rPr>
        <w:t>“</w:t>
      </w:r>
      <w:r w:rsidRPr="00F914C6">
        <w:rPr>
          <w:lang w:val="nb-NO"/>
        </w:rPr>
        <w:t>EU Data Act</w:t>
      </w:r>
      <w:r w:rsidRPr="004755EE">
        <w:rPr>
          <w:lang w:val="nb-NO"/>
        </w:rPr>
        <w:t>”</w:t>
      </w:r>
      <w:r w:rsidRPr="00F914C6">
        <w:rPr>
          <w:lang w:val="nb-NO"/>
        </w:rPr>
        <w:t xml:space="preserve"> betyr forordning (EU) 2023/2854 fra Europaparlamentet og Rådet for Den europeiske union av 13. desember 2023 om harmoniserte regler for rettferdig tilgang til og bruk av data og om endring av forordning (EU) 2020/1828 (Data Act).</w:t>
      </w:r>
    </w:p>
    <w:p w14:paraId="76C7C9C5" w14:textId="77777777" w:rsidR="000809A7" w:rsidRPr="00F914C6" w:rsidRDefault="000809A7" w:rsidP="000809A7">
      <w:pPr>
        <w:rPr>
          <w:lang w:val="nb-NO"/>
        </w:rPr>
      </w:pPr>
      <w:r w:rsidRPr="00DA0475">
        <w:rPr>
          <w:lang w:val="nb-NO"/>
        </w:rPr>
        <w:t>“</w:t>
      </w:r>
      <w:r w:rsidRPr="00F914C6">
        <w:rPr>
          <w:lang w:val="nb-NO"/>
        </w:rPr>
        <w:t>EU Data Act-tjeneste</w:t>
      </w:r>
      <w:r w:rsidRPr="004755EE">
        <w:rPr>
          <w:lang w:val="nb-NO"/>
        </w:rPr>
        <w:t>”</w:t>
      </w:r>
      <w:r w:rsidRPr="00F914C6">
        <w:rPr>
          <w:lang w:val="nb-NO"/>
        </w:rPr>
        <w:t xml:space="preserve"> betyr en onlinetjeneste lisensiert til en EU-kunde, unntatt en onlinetjeneste hvor EU-kunden har valgt å lagre kundedata utenfor EØS. </w:t>
      </w:r>
    </w:p>
    <w:p w14:paraId="724BF573" w14:textId="06124EA5" w:rsidR="000809A7" w:rsidRPr="000809A7" w:rsidRDefault="000809A7" w:rsidP="0068205E">
      <w:pPr>
        <w:rPr>
          <w:lang w:val="nb-NO"/>
        </w:rPr>
      </w:pPr>
      <w:r w:rsidRPr="00DA0475">
        <w:rPr>
          <w:lang w:val="nb-NO"/>
        </w:rPr>
        <w:t>“</w:t>
      </w:r>
      <w:r w:rsidRPr="00F914C6">
        <w:rPr>
          <w:lang w:val="nb-NO"/>
        </w:rPr>
        <w:t>Eksporterbare data og digitale eiendeler</w:t>
      </w:r>
      <w:r w:rsidRPr="004755EE">
        <w:rPr>
          <w:lang w:val="nb-NO"/>
        </w:rPr>
        <w:t>”</w:t>
      </w:r>
      <w:r w:rsidRPr="00F914C6">
        <w:rPr>
          <w:lang w:val="nb-NO"/>
        </w:rPr>
        <w:t xml:space="preserve"> (EDDA) betyr kundedata. For klarhetens skyld inkluderer ikke EDDA Microsofts forretningshemmeligheter eller immaterielle rettigheter, eller data som kan kompromittere sikkerheten eller integriteten til onlinetjenestene. </w:t>
      </w:r>
    </w:p>
    <w:p w14:paraId="55BE5A69" w14:textId="05DC5F98" w:rsidR="0068205E" w:rsidRDefault="0068205E" w:rsidP="0068205E">
      <w:r>
        <w:t xml:space="preserve">Med “GDPR” </w:t>
      </w:r>
      <w:proofErr w:type="spellStart"/>
      <w:r>
        <w:t>menes</w:t>
      </w:r>
      <w:proofErr w:type="spellEnd"/>
      <w:r>
        <w:t xml:space="preserve"> </w:t>
      </w:r>
      <w:proofErr w:type="spellStart"/>
      <w:r>
        <w:t>Europaparlaments</w:t>
      </w:r>
      <w:proofErr w:type="spellEnd"/>
      <w:r>
        <w:t xml:space="preserve">- </w:t>
      </w:r>
      <w:proofErr w:type="spellStart"/>
      <w:r>
        <w:t>og</w:t>
      </w:r>
      <w:proofErr w:type="spellEnd"/>
      <w:r>
        <w:t xml:space="preserve"> </w:t>
      </w:r>
      <w:proofErr w:type="spellStart"/>
      <w:r>
        <w:t>rådsforordning</w:t>
      </w:r>
      <w:proofErr w:type="spellEnd"/>
      <w:r>
        <w:t xml:space="preserve"> (EU) 2016/679 av 27. </w:t>
      </w:r>
      <w:proofErr w:type="spellStart"/>
      <w:r>
        <w:t>april</w:t>
      </w:r>
      <w:proofErr w:type="spellEnd"/>
      <w:r>
        <w:t xml:space="preserve"> 2016 om </w:t>
      </w:r>
      <w:proofErr w:type="spellStart"/>
      <w:r>
        <w:t>vern</w:t>
      </w:r>
      <w:proofErr w:type="spellEnd"/>
      <w:r>
        <w:t xml:space="preserve"> av </w:t>
      </w:r>
      <w:proofErr w:type="spellStart"/>
      <w:r>
        <w:t>fysiske</w:t>
      </w:r>
      <w:proofErr w:type="spellEnd"/>
      <w:r>
        <w:t xml:space="preserve"> </w:t>
      </w:r>
      <w:proofErr w:type="spellStart"/>
      <w:r>
        <w:t>personer</w:t>
      </w:r>
      <w:proofErr w:type="spellEnd"/>
      <w:r>
        <w:t xml:space="preserve"> </w:t>
      </w:r>
      <w:proofErr w:type="spellStart"/>
      <w:r>
        <w:t>i</w:t>
      </w:r>
      <w:proofErr w:type="spellEnd"/>
      <w:r>
        <w:t xml:space="preserve"> </w:t>
      </w:r>
      <w:proofErr w:type="spellStart"/>
      <w:r>
        <w:t>forbindelse</w:t>
      </w:r>
      <w:proofErr w:type="spellEnd"/>
      <w:r>
        <w:t xml:space="preserve"> med </w:t>
      </w:r>
      <w:proofErr w:type="spellStart"/>
      <w:r>
        <w:t>behandling</w:t>
      </w:r>
      <w:proofErr w:type="spellEnd"/>
      <w:r>
        <w:t xml:space="preserve"> av </w:t>
      </w:r>
      <w:proofErr w:type="spellStart"/>
      <w:r>
        <w:t>personopplysninger</w:t>
      </w:r>
      <w:proofErr w:type="spellEnd"/>
      <w:r>
        <w:t xml:space="preserve"> </w:t>
      </w:r>
      <w:proofErr w:type="spellStart"/>
      <w:r>
        <w:t>og</w:t>
      </w:r>
      <w:proofErr w:type="spellEnd"/>
      <w:r>
        <w:t xml:space="preserve"> om </w:t>
      </w:r>
      <w:proofErr w:type="spellStart"/>
      <w:r>
        <w:t>fri</w:t>
      </w:r>
      <w:proofErr w:type="spellEnd"/>
      <w:r>
        <w:t xml:space="preserve"> </w:t>
      </w:r>
      <w:proofErr w:type="spellStart"/>
      <w:r>
        <w:t>utveksling</w:t>
      </w:r>
      <w:proofErr w:type="spellEnd"/>
      <w:r>
        <w:t xml:space="preserve"> av </w:t>
      </w:r>
      <w:proofErr w:type="spellStart"/>
      <w:r>
        <w:t>slike</w:t>
      </w:r>
      <w:proofErr w:type="spellEnd"/>
      <w:r>
        <w:t xml:space="preserve"> </w:t>
      </w:r>
      <w:proofErr w:type="spellStart"/>
      <w:r>
        <w:t>opplysninger</w:t>
      </w:r>
      <w:proofErr w:type="spellEnd"/>
      <w:r>
        <w:t xml:space="preserve"> </w:t>
      </w:r>
      <w:proofErr w:type="spellStart"/>
      <w:r>
        <w:t>samt</w:t>
      </w:r>
      <w:proofErr w:type="spellEnd"/>
      <w:r>
        <w:t xml:space="preserve"> om </w:t>
      </w:r>
      <w:proofErr w:type="spellStart"/>
      <w:r>
        <w:t>oppheving</w:t>
      </w:r>
      <w:proofErr w:type="spellEnd"/>
      <w:r>
        <w:t xml:space="preserve"> av </w:t>
      </w:r>
      <w:proofErr w:type="spellStart"/>
      <w:r>
        <w:t>direktiv</w:t>
      </w:r>
      <w:proofErr w:type="spellEnd"/>
      <w:r>
        <w:t xml:space="preserve"> 95/46/EF (</w:t>
      </w:r>
      <w:proofErr w:type="spellStart"/>
      <w:r>
        <w:t>generell</w:t>
      </w:r>
      <w:proofErr w:type="spellEnd"/>
      <w:r>
        <w:t xml:space="preserve"> </w:t>
      </w:r>
      <w:proofErr w:type="spellStart"/>
      <w:r>
        <w:t>personvernforordning</w:t>
      </w:r>
      <w:proofErr w:type="spellEnd"/>
      <w:r>
        <w:t>).</w:t>
      </w:r>
    </w:p>
    <w:p w14:paraId="029F4092" w14:textId="77777777" w:rsidR="0068205E" w:rsidRDefault="0068205E" w:rsidP="0068205E">
      <w:r>
        <w:t>Med “</w:t>
      </w:r>
      <w:proofErr w:type="spellStart"/>
      <w:r>
        <w:t>Lokal</w:t>
      </w:r>
      <w:proofErr w:type="spellEnd"/>
      <w:r>
        <w:t xml:space="preserve"> </w:t>
      </w:r>
      <w:proofErr w:type="spellStart"/>
      <w:r>
        <w:t>personvernlovgivning</w:t>
      </w:r>
      <w:proofErr w:type="spellEnd"/>
      <w:r>
        <w:t xml:space="preserve"> </w:t>
      </w:r>
      <w:proofErr w:type="spellStart"/>
      <w:r>
        <w:t>i</w:t>
      </w:r>
      <w:proofErr w:type="spellEnd"/>
      <w:r>
        <w:t xml:space="preserve"> EU/EØS” </w:t>
      </w:r>
      <w:proofErr w:type="spellStart"/>
      <w:r>
        <w:t>menes</w:t>
      </w:r>
      <w:proofErr w:type="spellEnd"/>
      <w:r>
        <w:t xml:space="preserve"> alle </w:t>
      </w:r>
      <w:proofErr w:type="spellStart"/>
      <w:r>
        <w:t>underordnede</w:t>
      </w:r>
      <w:proofErr w:type="spellEnd"/>
      <w:r>
        <w:t xml:space="preserve"> lover </w:t>
      </w:r>
      <w:proofErr w:type="spellStart"/>
      <w:r>
        <w:t>og</w:t>
      </w:r>
      <w:proofErr w:type="spellEnd"/>
      <w:r>
        <w:t xml:space="preserve"> </w:t>
      </w:r>
      <w:proofErr w:type="spellStart"/>
      <w:r>
        <w:t>regler</w:t>
      </w:r>
      <w:proofErr w:type="spellEnd"/>
      <w:r>
        <w:t xml:space="preserve"> </w:t>
      </w:r>
      <w:proofErr w:type="spellStart"/>
      <w:r>
        <w:t>som</w:t>
      </w:r>
      <w:proofErr w:type="spellEnd"/>
      <w:r>
        <w:t xml:space="preserve"> </w:t>
      </w:r>
      <w:proofErr w:type="spellStart"/>
      <w:r>
        <w:t>implementerer</w:t>
      </w:r>
      <w:proofErr w:type="spellEnd"/>
      <w:r>
        <w:t xml:space="preserve"> GDPR. </w:t>
      </w:r>
    </w:p>
    <w:p w14:paraId="327CCD06" w14:textId="77777777" w:rsidR="0068205E" w:rsidRDefault="0068205E" w:rsidP="0068205E">
      <w:r>
        <w:t>Med “GDPR-</w:t>
      </w:r>
      <w:proofErr w:type="spellStart"/>
      <w:r>
        <w:t>vilkår</w:t>
      </w:r>
      <w:proofErr w:type="spellEnd"/>
      <w:r>
        <w:t xml:space="preserve">” </w:t>
      </w:r>
      <w:proofErr w:type="spellStart"/>
      <w:r>
        <w:t>menes</w:t>
      </w:r>
      <w:proofErr w:type="spellEnd"/>
      <w:r>
        <w:t xml:space="preserve"> </w:t>
      </w:r>
      <w:proofErr w:type="spellStart"/>
      <w:r>
        <w:t>vilkårene</w:t>
      </w:r>
      <w:proofErr w:type="spellEnd"/>
      <w:r>
        <w:t xml:space="preserve"> </w:t>
      </w:r>
      <w:proofErr w:type="spellStart"/>
      <w:r>
        <w:t>i</w:t>
      </w:r>
      <w:proofErr w:type="spellEnd"/>
      <w:r>
        <w:t xml:space="preserve"> </w:t>
      </w:r>
      <w:hyperlink w:anchor="Attachment1" w:history="1">
        <w:proofErr w:type="spellStart"/>
        <w:r>
          <w:rPr>
            <w:rStyle w:val="Hyperlink"/>
          </w:rPr>
          <w:t>vedlegg</w:t>
        </w:r>
        <w:proofErr w:type="spellEnd"/>
        <w:r>
          <w:rPr>
            <w:rStyle w:val="Hyperlink"/>
          </w:rPr>
          <w:t xml:space="preserve"> 1</w:t>
        </w:r>
      </w:hyperlink>
      <w:r>
        <w:t xml:space="preserve">, der Microsoft tar </w:t>
      </w:r>
      <w:proofErr w:type="spellStart"/>
      <w:r>
        <w:t>på</w:t>
      </w:r>
      <w:proofErr w:type="spellEnd"/>
      <w:r>
        <w:t xml:space="preserve"> seg </w:t>
      </w:r>
      <w:proofErr w:type="spellStart"/>
      <w:r>
        <w:t>bindende</w:t>
      </w:r>
      <w:proofErr w:type="spellEnd"/>
      <w:r>
        <w:t xml:space="preserve"> </w:t>
      </w:r>
      <w:proofErr w:type="spellStart"/>
      <w:r>
        <w:t>forpliktelser</w:t>
      </w:r>
      <w:proofErr w:type="spellEnd"/>
      <w:r>
        <w:t xml:space="preserve"> </w:t>
      </w:r>
      <w:proofErr w:type="spellStart"/>
      <w:r>
        <w:t>knyttet</w:t>
      </w:r>
      <w:proofErr w:type="spellEnd"/>
      <w:r>
        <w:t xml:space="preserve"> </w:t>
      </w:r>
      <w:proofErr w:type="spellStart"/>
      <w:r>
        <w:t>til</w:t>
      </w:r>
      <w:proofErr w:type="spellEnd"/>
      <w:r>
        <w:t xml:space="preserve"> sin </w:t>
      </w:r>
      <w:proofErr w:type="spellStart"/>
      <w:r>
        <w:t>behandling</w:t>
      </w:r>
      <w:proofErr w:type="spellEnd"/>
      <w:r>
        <w:t xml:space="preserve"> av </w:t>
      </w:r>
      <w:proofErr w:type="spellStart"/>
      <w:r>
        <w:t>Personopplysninger</w:t>
      </w:r>
      <w:proofErr w:type="spellEnd"/>
      <w:r>
        <w:t xml:space="preserve"> </w:t>
      </w:r>
      <w:proofErr w:type="spellStart"/>
      <w:r>
        <w:t>i</w:t>
      </w:r>
      <w:proofErr w:type="spellEnd"/>
      <w:r>
        <w:t xml:space="preserve"> </w:t>
      </w:r>
      <w:proofErr w:type="spellStart"/>
      <w:r>
        <w:t>samsvar</w:t>
      </w:r>
      <w:proofErr w:type="spellEnd"/>
      <w:r>
        <w:t xml:space="preserve"> med </w:t>
      </w:r>
      <w:proofErr w:type="spellStart"/>
      <w:r>
        <w:t>artikkel</w:t>
      </w:r>
      <w:proofErr w:type="spellEnd"/>
      <w:r>
        <w:t xml:space="preserve"> 28 </w:t>
      </w:r>
      <w:proofErr w:type="spellStart"/>
      <w:r>
        <w:t>i</w:t>
      </w:r>
      <w:proofErr w:type="spellEnd"/>
      <w:r>
        <w:t> GDPR.</w:t>
      </w:r>
    </w:p>
    <w:p w14:paraId="78D22A8F" w14:textId="77777777" w:rsidR="0068205E" w:rsidRDefault="0068205E" w:rsidP="0068205E">
      <w:r>
        <w:t>Med “</w:t>
      </w:r>
      <w:proofErr w:type="spellStart"/>
      <w:r>
        <w:t>Personopplysninger</w:t>
      </w:r>
      <w:proofErr w:type="spellEnd"/>
      <w:r>
        <w:t xml:space="preserve">” </w:t>
      </w:r>
      <w:proofErr w:type="spellStart"/>
      <w:r>
        <w:t>menes</w:t>
      </w:r>
      <w:proofErr w:type="spellEnd"/>
      <w:r>
        <w:t xml:space="preserve"> </w:t>
      </w:r>
      <w:proofErr w:type="spellStart"/>
      <w:r>
        <w:t>enhver</w:t>
      </w:r>
      <w:proofErr w:type="spellEnd"/>
      <w:r>
        <w:t xml:space="preserve"> </w:t>
      </w:r>
      <w:proofErr w:type="spellStart"/>
      <w:r>
        <w:t>opplysning</w:t>
      </w:r>
      <w:proofErr w:type="spellEnd"/>
      <w:r>
        <w:t xml:space="preserve"> om </w:t>
      </w:r>
      <w:proofErr w:type="spellStart"/>
      <w:r>
        <w:t>en</w:t>
      </w:r>
      <w:proofErr w:type="spellEnd"/>
      <w:r>
        <w:t xml:space="preserve"> </w:t>
      </w:r>
      <w:proofErr w:type="spellStart"/>
      <w:r>
        <w:t>identifisert</w:t>
      </w:r>
      <w:proofErr w:type="spellEnd"/>
      <w:r>
        <w:t xml:space="preserve"> </w:t>
      </w:r>
      <w:proofErr w:type="spellStart"/>
      <w:r>
        <w:t>eller</w:t>
      </w:r>
      <w:proofErr w:type="spellEnd"/>
      <w:r>
        <w:t xml:space="preserve"> </w:t>
      </w:r>
      <w:proofErr w:type="spellStart"/>
      <w:r>
        <w:t>identifiserbar</w:t>
      </w:r>
      <w:proofErr w:type="spellEnd"/>
      <w:r>
        <w:t xml:space="preserve"> </w:t>
      </w:r>
      <w:proofErr w:type="spellStart"/>
      <w:r>
        <w:t>fysisk</w:t>
      </w:r>
      <w:proofErr w:type="spellEnd"/>
      <w:r>
        <w:t xml:space="preserve"> person. En </w:t>
      </w:r>
      <w:proofErr w:type="spellStart"/>
      <w:r>
        <w:t>identifiserbar</w:t>
      </w:r>
      <w:proofErr w:type="spellEnd"/>
      <w:r>
        <w:t xml:space="preserve"> </w:t>
      </w:r>
      <w:proofErr w:type="spellStart"/>
      <w:r>
        <w:t>fysisk</w:t>
      </w:r>
      <w:proofErr w:type="spellEnd"/>
      <w:r>
        <w:t xml:space="preserve"> person er </w:t>
      </w:r>
      <w:proofErr w:type="spellStart"/>
      <w:r>
        <w:t>én</w:t>
      </w:r>
      <w:proofErr w:type="spellEnd"/>
      <w:r>
        <w:t xml:space="preserve"> </w:t>
      </w:r>
      <w:proofErr w:type="spellStart"/>
      <w:r>
        <w:t>som</w:t>
      </w:r>
      <w:proofErr w:type="spellEnd"/>
      <w:r>
        <w:t xml:space="preserve"> </w:t>
      </w:r>
      <w:proofErr w:type="spellStart"/>
      <w:r>
        <w:t>kan</w:t>
      </w:r>
      <w:proofErr w:type="spellEnd"/>
      <w:r>
        <w:t xml:space="preserve"> </w:t>
      </w:r>
      <w:proofErr w:type="spellStart"/>
      <w:r>
        <w:t>identifiseres</w:t>
      </w:r>
      <w:proofErr w:type="spellEnd"/>
      <w:r>
        <w:t xml:space="preserve">, </w:t>
      </w:r>
      <w:proofErr w:type="spellStart"/>
      <w:r>
        <w:t>direkte</w:t>
      </w:r>
      <w:proofErr w:type="spellEnd"/>
      <w:r>
        <w:t xml:space="preserve"> </w:t>
      </w:r>
      <w:proofErr w:type="spellStart"/>
      <w:r>
        <w:t>eller</w:t>
      </w:r>
      <w:proofErr w:type="spellEnd"/>
      <w:r>
        <w:t xml:space="preserve"> </w:t>
      </w:r>
      <w:proofErr w:type="spellStart"/>
      <w:r>
        <w:t>indirekte</w:t>
      </w:r>
      <w:proofErr w:type="spellEnd"/>
      <w:r>
        <w:t xml:space="preserve">, </w:t>
      </w:r>
      <w:proofErr w:type="spellStart"/>
      <w:r>
        <w:t>spesielt</w:t>
      </w:r>
      <w:proofErr w:type="spellEnd"/>
      <w:r>
        <w:t xml:space="preserve"> </w:t>
      </w:r>
      <w:proofErr w:type="spellStart"/>
      <w:r>
        <w:t>ved</w:t>
      </w:r>
      <w:proofErr w:type="spellEnd"/>
      <w:r>
        <w:t xml:space="preserve"> </w:t>
      </w:r>
      <w:proofErr w:type="spellStart"/>
      <w:r>
        <w:t>henvisning</w:t>
      </w:r>
      <w:proofErr w:type="spellEnd"/>
      <w:r>
        <w:t xml:space="preserve"> </w:t>
      </w:r>
      <w:proofErr w:type="spellStart"/>
      <w:r>
        <w:t>til</w:t>
      </w:r>
      <w:proofErr w:type="spellEnd"/>
      <w:r>
        <w:t xml:space="preserve"> </w:t>
      </w:r>
      <w:proofErr w:type="spellStart"/>
      <w:r>
        <w:t>en</w:t>
      </w:r>
      <w:proofErr w:type="spellEnd"/>
      <w:r>
        <w:t xml:space="preserve"> </w:t>
      </w:r>
      <w:proofErr w:type="spellStart"/>
      <w:r>
        <w:t>identifikator</w:t>
      </w:r>
      <w:proofErr w:type="spellEnd"/>
      <w:r>
        <w:t xml:space="preserve"> </w:t>
      </w:r>
      <w:proofErr w:type="spellStart"/>
      <w:r>
        <w:t>som</w:t>
      </w:r>
      <w:proofErr w:type="spellEnd"/>
      <w:r>
        <w:t xml:space="preserve"> et </w:t>
      </w:r>
      <w:proofErr w:type="spellStart"/>
      <w:r>
        <w:t>navn</w:t>
      </w:r>
      <w:proofErr w:type="spellEnd"/>
      <w:r>
        <w:t xml:space="preserve">, et </w:t>
      </w:r>
      <w:proofErr w:type="spellStart"/>
      <w:r>
        <w:t>identifikasjonsnummer</w:t>
      </w:r>
      <w:proofErr w:type="spellEnd"/>
      <w:r>
        <w:t xml:space="preserve">, </w:t>
      </w:r>
      <w:proofErr w:type="spellStart"/>
      <w:r>
        <w:t>stedsdata</w:t>
      </w:r>
      <w:proofErr w:type="spellEnd"/>
      <w:r>
        <w:t xml:space="preserve">, </w:t>
      </w:r>
      <w:proofErr w:type="spellStart"/>
      <w:r>
        <w:t>en</w:t>
      </w:r>
      <w:proofErr w:type="spellEnd"/>
      <w:r>
        <w:t xml:space="preserve"> </w:t>
      </w:r>
      <w:proofErr w:type="spellStart"/>
      <w:r>
        <w:t>nettidentifikator</w:t>
      </w:r>
      <w:proofErr w:type="spellEnd"/>
      <w:r>
        <w:t xml:space="preserve"> </w:t>
      </w:r>
      <w:proofErr w:type="spellStart"/>
      <w:r>
        <w:t>eller</w:t>
      </w:r>
      <w:proofErr w:type="spellEnd"/>
      <w:r>
        <w:t xml:space="preserve"> </w:t>
      </w:r>
      <w:proofErr w:type="spellStart"/>
      <w:r>
        <w:t>til</w:t>
      </w:r>
      <w:proofErr w:type="spellEnd"/>
      <w:r>
        <w:t xml:space="preserve"> </w:t>
      </w:r>
      <w:proofErr w:type="spellStart"/>
      <w:r>
        <w:t>én</w:t>
      </w:r>
      <w:proofErr w:type="spellEnd"/>
      <w:r>
        <w:t xml:space="preserve"> </w:t>
      </w:r>
      <w:proofErr w:type="spellStart"/>
      <w:r>
        <w:t>eller</w:t>
      </w:r>
      <w:proofErr w:type="spellEnd"/>
      <w:r>
        <w:t xml:space="preserve"> </w:t>
      </w:r>
      <w:proofErr w:type="spellStart"/>
      <w:r>
        <w:t>flere</w:t>
      </w:r>
      <w:proofErr w:type="spellEnd"/>
      <w:r>
        <w:t xml:space="preserve"> </w:t>
      </w:r>
      <w:proofErr w:type="spellStart"/>
      <w:r>
        <w:t>faktorer</w:t>
      </w:r>
      <w:proofErr w:type="spellEnd"/>
      <w:r>
        <w:t xml:space="preserve"> </w:t>
      </w:r>
      <w:proofErr w:type="spellStart"/>
      <w:r>
        <w:t>som</w:t>
      </w:r>
      <w:proofErr w:type="spellEnd"/>
      <w:r>
        <w:t xml:space="preserve"> er </w:t>
      </w:r>
      <w:proofErr w:type="spellStart"/>
      <w:r>
        <w:t>spesifikke</w:t>
      </w:r>
      <w:proofErr w:type="spellEnd"/>
      <w:r>
        <w:t xml:space="preserve"> for den </w:t>
      </w:r>
      <w:proofErr w:type="spellStart"/>
      <w:r>
        <w:t>fysiske</w:t>
      </w:r>
      <w:proofErr w:type="spellEnd"/>
      <w:r>
        <w:t xml:space="preserve"> </w:t>
      </w:r>
      <w:proofErr w:type="spellStart"/>
      <w:r>
        <w:t>personens</w:t>
      </w:r>
      <w:proofErr w:type="spellEnd"/>
      <w:r>
        <w:t xml:space="preserve"> </w:t>
      </w:r>
      <w:proofErr w:type="spellStart"/>
      <w:r>
        <w:t>fysiske</w:t>
      </w:r>
      <w:proofErr w:type="spellEnd"/>
      <w:r>
        <w:t xml:space="preserve">, </w:t>
      </w:r>
      <w:proofErr w:type="spellStart"/>
      <w:r>
        <w:t>fysiologiske</w:t>
      </w:r>
      <w:proofErr w:type="spellEnd"/>
      <w:r>
        <w:t xml:space="preserve">, </w:t>
      </w:r>
      <w:proofErr w:type="spellStart"/>
      <w:r>
        <w:t>genetiske</w:t>
      </w:r>
      <w:proofErr w:type="spellEnd"/>
      <w:r>
        <w:t xml:space="preserve">, </w:t>
      </w:r>
      <w:proofErr w:type="spellStart"/>
      <w:r>
        <w:t>mentale</w:t>
      </w:r>
      <w:proofErr w:type="spellEnd"/>
      <w:r>
        <w:t xml:space="preserve">, </w:t>
      </w:r>
      <w:proofErr w:type="spellStart"/>
      <w:r>
        <w:t>økonomiske</w:t>
      </w:r>
      <w:proofErr w:type="spellEnd"/>
      <w:r>
        <w:t xml:space="preserve">, </w:t>
      </w:r>
      <w:proofErr w:type="spellStart"/>
      <w:r>
        <w:t>kulturelle</w:t>
      </w:r>
      <w:proofErr w:type="spellEnd"/>
      <w:r>
        <w:t xml:space="preserve"> </w:t>
      </w:r>
      <w:proofErr w:type="spellStart"/>
      <w:r>
        <w:t>eller</w:t>
      </w:r>
      <w:proofErr w:type="spellEnd"/>
      <w:r>
        <w:t xml:space="preserve"> </w:t>
      </w:r>
      <w:proofErr w:type="spellStart"/>
      <w:r>
        <w:t>sosiale</w:t>
      </w:r>
      <w:proofErr w:type="spellEnd"/>
      <w:r>
        <w:t xml:space="preserve"> </w:t>
      </w:r>
      <w:proofErr w:type="spellStart"/>
      <w:r>
        <w:t>identitet</w:t>
      </w:r>
      <w:proofErr w:type="spellEnd"/>
      <w:r>
        <w:t xml:space="preserve">. </w:t>
      </w:r>
    </w:p>
    <w:p w14:paraId="31B79674" w14:textId="77777777" w:rsidR="0068205E" w:rsidRDefault="0068205E" w:rsidP="0068205E">
      <w:r>
        <w:t>“</w:t>
      </w:r>
      <w:proofErr w:type="spellStart"/>
      <w:r>
        <w:t>Forhåndsvisningsdata</w:t>
      </w:r>
      <w:proofErr w:type="spellEnd"/>
      <w:r>
        <w:t xml:space="preserve">” </w:t>
      </w:r>
      <w:proofErr w:type="spellStart"/>
      <w:r>
        <w:t>betyr</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personopplysninger</w:t>
      </w:r>
      <w:proofErr w:type="spellEnd"/>
      <w:r>
        <w:t xml:space="preserve"> </w:t>
      </w:r>
      <w:proofErr w:type="spellStart"/>
      <w:r>
        <w:t>gitt</w:t>
      </w:r>
      <w:proofErr w:type="spellEnd"/>
      <w:r>
        <w:t xml:space="preserve"> </w:t>
      </w:r>
      <w:proofErr w:type="spellStart"/>
      <w:r>
        <w:t>til</w:t>
      </w:r>
      <w:proofErr w:type="spellEnd"/>
      <w:r>
        <w:t xml:space="preserve"> Microsoft av, </w:t>
      </w:r>
      <w:proofErr w:type="spellStart"/>
      <w:r>
        <w:t>eller</w:t>
      </w:r>
      <w:proofErr w:type="spellEnd"/>
      <w:r>
        <w:t xml:space="preserve"> </w:t>
      </w:r>
      <w:proofErr w:type="spellStart"/>
      <w:r>
        <w:t>på</w:t>
      </w:r>
      <w:proofErr w:type="spellEnd"/>
      <w:r>
        <w:t xml:space="preserve"> </w:t>
      </w:r>
      <w:proofErr w:type="spellStart"/>
      <w:r>
        <w:t>vegne</w:t>
      </w:r>
      <w:proofErr w:type="spellEnd"/>
      <w:r>
        <w:t xml:space="preserve"> av, </w:t>
      </w:r>
      <w:proofErr w:type="spellStart"/>
      <w:r>
        <w:t>kunden</w:t>
      </w:r>
      <w:proofErr w:type="spellEnd"/>
      <w:r>
        <w:t xml:space="preserve"> </w:t>
      </w:r>
      <w:proofErr w:type="spellStart"/>
      <w:r>
        <w:t>ved</w:t>
      </w:r>
      <w:proofErr w:type="spellEnd"/>
      <w:r>
        <w:t xml:space="preserve"> bruk av </w:t>
      </w:r>
      <w:proofErr w:type="spellStart"/>
      <w:r>
        <w:t>en</w:t>
      </w:r>
      <w:proofErr w:type="spellEnd"/>
      <w:r>
        <w:t xml:space="preserve"> </w:t>
      </w:r>
      <w:proofErr w:type="spellStart"/>
      <w:r>
        <w:t>forhåndsvisning</w:t>
      </w:r>
      <w:proofErr w:type="spellEnd"/>
      <w:r>
        <w:t xml:space="preserve"> </w:t>
      </w:r>
      <w:proofErr w:type="spellStart"/>
      <w:r>
        <w:t>eller</w:t>
      </w:r>
      <w:proofErr w:type="spellEnd"/>
      <w:r>
        <w:t xml:space="preserve"> </w:t>
      </w:r>
      <w:proofErr w:type="spellStart"/>
      <w:r>
        <w:t>generert</w:t>
      </w:r>
      <w:proofErr w:type="spellEnd"/>
      <w:r>
        <w:t xml:space="preserve"> </w:t>
      </w:r>
      <w:proofErr w:type="spellStart"/>
      <w:r>
        <w:t>ved</w:t>
      </w:r>
      <w:proofErr w:type="spellEnd"/>
      <w:r>
        <w:t xml:space="preserve"> </w:t>
      </w:r>
      <w:proofErr w:type="spellStart"/>
      <w:r>
        <w:t>kundens</w:t>
      </w:r>
      <w:proofErr w:type="spellEnd"/>
      <w:r>
        <w:t xml:space="preserve"> bruk av </w:t>
      </w:r>
      <w:proofErr w:type="spellStart"/>
      <w:r>
        <w:t>en</w:t>
      </w:r>
      <w:proofErr w:type="spellEnd"/>
      <w:r>
        <w:t xml:space="preserve"> </w:t>
      </w:r>
      <w:proofErr w:type="spellStart"/>
      <w:r>
        <w:t>forhåndsvisning</w:t>
      </w:r>
      <w:proofErr w:type="spellEnd"/>
      <w:r>
        <w:t>.</w:t>
      </w:r>
    </w:p>
    <w:p w14:paraId="6B13A632" w14:textId="77777777" w:rsidR="0068205E" w:rsidRDefault="0068205E" w:rsidP="0068205E">
      <w:r>
        <w:t>“</w:t>
      </w:r>
      <w:proofErr w:type="spellStart"/>
      <w:r>
        <w:t>Produkt</w:t>
      </w:r>
      <w:proofErr w:type="spellEnd"/>
      <w:r>
        <w:t xml:space="preserve">” </w:t>
      </w:r>
      <w:proofErr w:type="spellStart"/>
      <w:r>
        <w:t>har</w:t>
      </w:r>
      <w:proofErr w:type="spellEnd"/>
      <w:r>
        <w:t xml:space="preserve"> </w:t>
      </w:r>
      <w:proofErr w:type="spellStart"/>
      <w:r>
        <w:t>betydningen</w:t>
      </w:r>
      <w:proofErr w:type="spellEnd"/>
      <w:r>
        <w:t xml:space="preserve"> </w:t>
      </w:r>
      <w:proofErr w:type="spellStart"/>
      <w:r>
        <w:t>som</w:t>
      </w:r>
      <w:proofErr w:type="spellEnd"/>
      <w:r>
        <w:t xml:space="preserve"> er </w:t>
      </w:r>
      <w:proofErr w:type="spellStart"/>
      <w:r>
        <w:t>angitt</w:t>
      </w:r>
      <w:proofErr w:type="spellEnd"/>
      <w:r>
        <w:t xml:space="preserve"> </w:t>
      </w:r>
      <w:proofErr w:type="spellStart"/>
      <w:r>
        <w:t>i</w:t>
      </w:r>
      <w:proofErr w:type="spellEnd"/>
      <w:r>
        <w:t xml:space="preserve"> </w:t>
      </w:r>
      <w:proofErr w:type="spellStart"/>
      <w:r>
        <w:t>volumlisensavtalen</w:t>
      </w:r>
      <w:proofErr w:type="spellEnd"/>
      <w:r>
        <w:t xml:space="preserve">. For </w:t>
      </w:r>
      <w:proofErr w:type="spellStart"/>
      <w:r>
        <w:t>enkel</w:t>
      </w:r>
      <w:proofErr w:type="spellEnd"/>
      <w:r>
        <w:t xml:space="preserve"> </w:t>
      </w:r>
      <w:proofErr w:type="spellStart"/>
      <w:r>
        <w:t>referanse</w:t>
      </w:r>
      <w:proofErr w:type="spellEnd"/>
      <w:r>
        <w:t xml:space="preserve"> </w:t>
      </w:r>
      <w:proofErr w:type="spellStart"/>
      <w:r>
        <w:t>inkluderes</w:t>
      </w:r>
      <w:proofErr w:type="spellEnd"/>
      <w:r>
        <w:t xml:space="preserve"> “</w:t>
      </w:r>
      <w:proofErr w:type="spellStart"/>
      <w:r>
        <w:t>Produkt</w:t>
      </w:r>
      <w:proofErr w:type="spellEnd"/>
      <w:r>
        <w:t xml:space="preserve">” </w:t>
      </w:r>
      <w:proofErr w:type="spellStart"/>
      <w:r>
        <w:t>i</w:t>
      </w:r>
      <w:proofErr w:type="spellEnd"/>
      <w:r>
        <w:t xml:space="preserve"> </w:t>
      </w:r>
      <w:proofErr w:type="spellStart"/>
      <w:r>
        <w:t>Elektroniske</w:t>
      </w:r>
      <w:proofErr w:type="spellEnd"/>
      <w:r>
        <w:t xml:space="preserve"> </w:t>
      </w:r>
      <w:proofErr w:type="spellStart"/>
      <w:r>
        <w:t>Tjenester</w:t>
      </w:r>
      <w:proofErr w:type="spellEnd"/>
      <w:r>
        <w:t xml:space="preserve"> </w:t>
      </w:r>
      <w:proofErr w:type="spellStart"/>
      <w:r>
        <w:t>og</w:t>
      </w:r>
      <w:proofErr w:type="spellEnd"/>
      <w:r>
        <w:t xml:space="preserve"> </w:t>
      </w:r>
      <w:proofErr w:type="spellStart"/>
      <w:r>
        <w:t>programvare</w:t>
      </w:r>
      <w:proofErr w:type="spellEnd"/>
      <w:r>
        <w:t xml:space="preserve">, </w:t>
      </w:r>
      <w:proofErr w:type="spellStart"/>
      <w:r>
        <w:t>hver</w:t>
      </w:r>
      <w:proofErr w:type="spellEnd"/>
      <w:r>
        <w:t xml:space="preserve"> </w:t>
      </w:r>
      <w:proofErr w:type="spellStart"/>
      <w:r>
        <w:t>som</w:t>
      </w:r>
      <w:proofErr w:type="spellEnd"/>
      <w:r>
        <w:t xml:space="preserve"> </w:t>
      </w:r>
      <w:proofErr w:type="spellStart"/>
      <w:r>
        <w:t>definert</w:t>
      </w:r>
      <w:proofErr w:type="spellEnd"/>
      <w:r>
        <w:t xml:space="preserve"> </w:t>
      </w:r>
      <w:proofErr w:type="spellStart"/>
      <w:r>
        <w:t>i</w:t>
      </w:r>
      <w:proofErr w:type="spellEnd"/>
      <w:r>
        <w:t xml:space="preserve"> </w:t>
      </w:r>
      <w:proofErr w:type="spellStart"/>
      <w:r>
        <w:t>volumlisensavtalen</w:t>
      </w:r>
      <w:proofErr w:type="spellEnd"/>
      <w:r>
        <w:t xml:space="preserve">. </w:t>
      </w:r>
    </w:p>
    <w:p w14:paraId="6BDBC5FF" w14:textId="77777777" w:rsidR="0068205E" w:rsidRDefault="0068205E" w:rsidP="0068205E">
      <w:r>
        <w:t>Med “</w:t>
      </w:r>
      <w:proofErr w:type="spellStart"/>
      <w:r>
        <w:t>Produkt</w:t>
      </w:r>
      <w:proofErr w:type="spellEnd"/>
      <w:r>
        <w:t xml:space="preserve"> </w:t>
      </w:r>
      <w:proofErr w:type="spellStart"/>
      <w:r>
        <w:t>og</w:t>
      </w:r>
      <w:proofErr w:type="spellEnd"/>
      <w:r>
        <w:t xml:space="preserve"> </w:t>
      </w:r>
      <w:proofErr w:type="spellStart"/>
      <w:r>
        <w:t>Tjenester</w:t>
      </w:r>
      <w:proofErr w:type="spellEnd"/>
      <w:r>
        <w:t xml:space="preserve">” </w:t>
      </w:r>
      <w:proofErr w:type="spellStart"/>
      <w:r>
        <w:t>menes</w:t>
      </w:r>
      <w:proofErr w:type="spellEnd"/>
      <w:r>
        <w:t xml:space="preserve"> </w:t>
      </w:r>
      <w:proofErr w:type="spellStart"/>
      <w:r>
        <w:t>produkter</w:t>
      </w:r>
      <w:proofErr w:type="spellEnd"/>
      <w:r>
        <w:t xml:space="preserve"> </w:t>
      </w:r>
      <w:proofErr w:type="spellStart"/>
      <w:r>
        <w:t>og</w:t>
      </w:r>
      <w:proofErr w:type="spellEnd"/>
      <w:r>
        <w:t xml:space="preserve"> </w:t>
      </w:r>
      <w:proofErr w:type="spellStart"/>
      <w:r>
        <w:t>faglige</w:t>
      </w:r>
      <w:proofErr w:type="spellEnd"/>
      <w:r>
        <w:t xml:space="preserve"> </w:t>
      </w:r>
      <w:proofErr w:type="spellStart"/>
      <w:r>
        <w:t>tjenester</w:t>
      </w:r>
      <w:proofErr w:type="spellEnd"/>
      <w:r>
        <w:t xml:space="preserve">. </w:t>
      </w:r>
      <w:proofErr w:type="spellStart"/>
      <w:r>
        <w:t>Tilgjengeligheten</w:t>
      </w:r>
      <w:proofErr w:type="spellEnd"/>
      <w:r>
        <w:t xml:space="preserve"> av </w:t>
      </w:r>
      <w:proofErr w:type="spellStart"/>
      <w:r>
        <w:t>produkter</w:t>
      </w:r>
      <w:proofErr w:type="spellEnd"/>
      <w:r>
        <w:t xml:space="preserve"> </w:t>
      </w:r>
      <w:proofErr w:type="spellStart"/>
      <w:r>
        <w:t>og</w:t>
      </w:r>
      <w:proofErr w:type="spellEnd"/>
      <w:r>
        <w:t xml:space="preserve"> </w:t>
      </w:r>
      <w:proofErr w:type="spellStart"/>
      <w:r>
        <w:t>faglige</w:t>
      </w:r>
      <w:proofErr w:type="spellEnd"/>
      <w:r>
        <w:t xml:space="preserve"> </w:t>
      </w:r>
      <w:proofErr w:type="spellStart"/>
      <w:r>
        <w:t>tjenester</w:t>
      </w:r>
      <w:proofErr w:type="spellEnd"/>
      <w:r>
        <w:t xml:space="preserve"> </w:t>
      </w:r>
      <w:proofErr w:type="spellStart"/>
      <w:r>
        <w:t>kan</w:t>
      </w:r>
      <w:proofErr w:type="spellEnd"/>
      <w:r>
        <w:t xml:space="preserve"> </w:t>
      </w:r>
      <w:proofErr w:type="spellStart"/>
      <w:r>
        <w:t>variere</w:t>
      </w:r>
      <w:proofErr w:type="spellEnd"/>
      <w:r>
        <w:t xml:space="preserve"> </w:t>
      </w:r>
      <w:proofErr w:type="spellStart"/>
      <w:r>
        <w:t>etter</w:t>
      </w:r>
      <w:proofErr w:type="spellEnd"/>
      <w:r>
        <w:t xml:space="preserve"> region </w:t>
      </w:r>
      <w:proofErr w:type="spellStart"/>
      <w:r>
        <w:t>og</w:t>
      </w:r>
      <w:proofErr w:type="spellEnd"/>
      <w:r>
        <w:t xml:space="preserve"> </w:t>
      </w:r>
      <w:proofErr w:type="spellStart"/>
      <w:r>
        <w:t>anvendelighet</w:t>
      </w:r>
      <w:proofErr w:type="spellEnd"/>
      <w:r>
        <w:t xml:space="preserve"> av </w:t>
      </w:r>
      <w:proofErr w:type="spellStart"/>
      <w:r>
        <w:t>denne</w:t>
      </w:r>
      <w:proofErr w:type="spellEnd"/>
      <w:r>
        <w:t xml:space="preserve"> DPA-</w:t>
      </w:r>
      <w:proofErr w:type="spellStart"/>
      <w:r>
        <w:t>en</w:t>
      </w:r>
      <w:proofErr w:type="spellEnd"/>
      <w:r>
        <w:t xml:space="preserve">, </w:t>
      </w:r>
      <w:proofErr w:type="spellStart"/>
      <w:r>
        <w:t>og</w:t>
      </w:r>
      <w:proofErr w:type="spellEnd"/>
      <w:r>
        <w:t xml:space="preserve"> om </w:t>
      </w:r>
      <w:proofErr w:type="spellStart"/>
      <w:r>
        <w:t>spesifikke</w:t>
      </w:r>
      <w:proofErr w:type="spellEnd"/>
      <w:r>
        <w:t xml:space="preserve"> </w:t>
      </w:r>
      <w:proofErr w:type="spellStart"/>
      <w:r>
        <w:t>produkter</w:t>
      </w:r>
      <w:proofErr w:type="spellEnd"/>
      <w:r>
        <w:t xml:space="preserve"> </w:t>
      </w:r>
      <w:proofErr w:type="spellStart"/>
      <w:r>
        <w:t>og</w:t>
      </w:r>
      <w:proofErr w:type="spellEnd"/>
      <w:r>
        <w:t xml:space="preserve"> </w:t>
      </w:r>
      <w:proofErr w:type="spellStart"/>
      <w:r>
        <w:t>faglige</w:t>
      </w:r>
      <w:proofErr w:type="spellEnd"/>
      <w:r>
        <w:t xml:space="preserve"> </w:t>
      </w:r>
      <w:proofErr w:type="spellStart"/>
      <w:r>
        <w:t>tjenester</w:t>
      </w:r>
      <w:proofErr w:type="spellEnd"/>
      <w:r>
        <w:t xml:space="preserve"> er </w:t>
      </w:r>
      <w:proofErr w:type="spellStart"/>
      <w:r>
        <w:t>underlagt</w:t>
      </w:r>
      <w:proofErr w:type="spellEnd"/>
      <w:r>
        <w:t xml:space="preserve"> </w:t>
      </w:r>
      <w:proofErr w:type="spellStart"/>
      <w:r>
        <w:t>begrensningene</w:t>
      </w:r>
      <w:proofErr w:type="spellEnd"/>
      <w:r>
        <w:t xml:space="preserve"> </w:t>
      </w:r>
      <w:proofErr w:type="spellStart"/>
      <w:r>
        <w:t>i</w:t>
      </w:r>
      <w:proofErr w:type="spellEnd"/>
      <w:r>
        <w:t xml:space="preserve"> </w:t>
      </w:r>
      <w:proofErr w:type="spellStart"/>
      <w:r>
        <w:t>omfanget</w:t>
      </w:r>
      <w:proofErr w:type="spellEnd"/>
      <w:r>
        <w:t xml:space="preserve"> </w:t>
      </w:r>
      <w:proofErr w:type="spellStart"/>
      <w:r>
        <w:t>i</w:t>
      </w:r>
      <w:proofErr w:type="spellEnd"/>
      <w:r>
        <w:t xml:space="preserve"> </w:t>
      </w:r>
      <w:proofErr w:type="spellStart"/>
      <w:r>
        <w:t>denne</w:t>
      </w:r>
      <w:proofErr w:type="spellEnd"/>
      <w:r>
        <w:t xml:space="preserve"> DPA-</w:t>
      </w:r>
      <w:proofErr w:type="spellStart"/>
      <w:r>
        <w:t>en</w:t>
      </w:r>
      <w:proofErr w:type="spellEnd"/>
      <w:r>
        <w:t>.</w:t>
      </w:r>
    </w:p>
    <w:p w14:paraId="6947AEF6" w14:textId="77777777" w:rsidR="0068205E" w:rsidRDefault="0068205E" w:rsidP="0068205E">
      <w:r>
        <w:lastRenderedPageBreak/>
        <w:t>Med “</w:t>
      </w:r>
      <w:proofErr w:type="spellStart"/>
      <w:r>
        <w:t>Faglige</w:t>
      </w:r>
      <w:proofErr w:type="spellEnd"/>
      <w:r>
        <w:t xml:space="preserve"> </w:t>
      </w:r>
      <w:proofErr w:type="spellStart"/>
      <w:r>
        <w:t>tjenester</w:t>
      </w:r>
      <w:proofErr w:type="spellEnd"/>
      <w:r>
        <w:t xml:space="preserve">” </w:t>
      </w:r>
      <w:proofErr w:type="spellStart"/>
      <w:r>
        <w:t>menes</w:t>
      </w:r>
      <w:proofErr w:type="spellEnd"/>
      <w:r>
        <w:t xml:space="preserve"> de </w:t>
      </w:r>
      <w:proofErr w:type="spellStart"/>
      <w:r>
        <w:t>følgende</w:t>
      </w:r>
      <w:proofErr w:type="spellEnd"/>
      <w:r>
        <w:t xml:space="preserve"> </w:t>
      </w:r>
      <w:proofErr w:type="spellStart"/>
      <w:r>
        <w:t>tjenestene</w:t>
      </w:r>
      <w:proofErr w:type="spellEnd"/>
      <w:r>
        <w:t xml:space="preserve">: (a) </w:t>
      </w:r>
      <w:proofErr w:type="spellStart"/>
      <w:r>
        <w:t>Microsofts</w:t>
      </w:r>
      <w:proofErr w:type="spellEnd"/>
      <w:r>
        <w:t xml:space="preserve"> </w:t>
      </w:r>
      <w:proofErr w:type="spellStart"/>
      <w:r>
        <w:t>konsulenttjenester</w:t>
      </w:r>
      <w:proofErr w:type="spellEnd"/>
      <w:r>
        <w:t xml:space="preserve">, </w:t>
      </w:r>
      <w:proofErr w:type="spellStart"/>
      <w:r>
        <w:t>bestående</w:t>
      </w:r>
      <w:proofErr w:type="spellEnd"/>
      <w:r>
        <w:t xml:space="preserve"> av </w:t>
      </w:r>
      <w:proofErr w:type="spellStart"/>
      <w:r>
        <w:t>planlegging</w:t>
      </w:r>
      <w:proofErr w:type="spellEnd"/>
      <w:r>
        <w:t xml:space="preserve">, </w:t>
      </w:r>
      <w:proofErr w:type="spellStart"/>
      <w:r>
        <w:t>råd</w:t>
      </w:r>
      <w:proofErr w:type="spellEnd"/>
      <w:r>
        <w:t xml:space="preserve">, </w:t>
      </w:r>
      <w:proofErr w:type="spellStart"/>
      <w:r>
        <w:t>veiledning</w:t>
      </w:r>
      <w:proofErr w:type="spellEnd"/>
      <w:r>
        <w:t xml:space="preserve">, </w:t>
      </w:r>
      <w:proofErr w:type="spellStart"/>
      <w:r>
        <w:t>datamigrering</w:t>
      </w:r>
      <w:proofErr w:type="spellEnd"/>
      <w:r>
        <w:t xml:space="preserve">, </w:t>
      </w:r>
      <w:proofErr w:type="spellStart"/>
      <w:r>
        <w:t>distribusjon</w:t>
      </w:r>
      <w:proofErr w:type="spellEnd"/>
      <w:r>
        <w:t xml:space="preserve"> </w:t>
      </w:r>
      <w:proofErr w:type="spellStart"/>
      <w:r>
        <w:t>og</w:t>
      </w:r>
      <w:proofErr w:type="spellEnd"/>
      <w:r>
        <w:t xml:space="preserve"> </w:t>
      </w:r>
      <w:proofErr w:type="spellStart"/>
      <w:r>
        <w:t>løsning</w:t>
      </w:r>
      <w:proofErr w:type="spellEnd"/>
      <w:r>
        <w:t xml:space="preserve">-/ </w:t>
      </w:r>
      <w:proofErr w:type="spellStart"/>
      <w:r>
        <w:t>programvareutviklingstjenester</w:t>
      </w:r>
      <w:proofErr w:type="spellEnd"/>
      <w:r>
        <w:t xml:space="preserve"> </w:t>
      </w:r>
      <w:proofErr w:type="spellStart"/>
      <w:r>
        <w:t>levert</w:t>
      </w:r>
      <w:proofErr w:type="spellEnd"/>
      <w:r>
        <w:t xml:space="preserve"> under </w:t>
      </w:r>
      <w:proofErr w:type="spellStart"/>
      <w:r>
        <w:t>en</w:t>
      </w:r>
      <w:proofErr w:type="spellEnd"/>
      <w:r>
        <w:t xml:space="preserve"> Microsoft Enterprise Services </w:t>
      </w:r>
      <w:proofErr w:type="spellStart"/>
      <w:r>
        <w:t>arbeidsbestilling</w:t>
      </w:r>
      <w:proofErr w:type="spellEnd"/>
      <w:r>
        <w:t xml:space="preserve">, </w:t>
      </w:r>
      <w:proofErr w:type="spellStart"/>
      <w:r>
        <w:t>eller</w:t>
      </w:r>
      <w:proofErr w:type="spellEnd"/>
      <w:r>
        <w:t xml:space="preserve"> </w:t>
      </w:r>
      <w:proofErr w:type="spellStart"/>
      <w:r>
        <w:t>når</w:t>
      </w:r>
      <w:proofErr w:type="spellEnd"/>
      <w:r>
        <w:t xml:space="preserve"> det er </w:t>
      </w:r>
      <w:proofErr w:type="spellStart"/>
      <w:r>
        <w:t>avtalt</w:t>
      </w:r>
      <w:proofErr w:type="spellEnd"/>
      <w:r>
        <w:t xml:space="preserve"> </w:t>
      </w:r>
      <w:proofErr w:type="spellStart"/>
      <w:r>
        <w:t>i</w:t>
      </w:r>
      <w:proofErr w:type="spellEnd"/>
      <w:r>
        <w:t xml:space="preserve"> </w:t>
      </w:r>
      <w:proofErr w:type="spellStart"/>
      <w:r>
        <w:t>prosjektbeskrivelsen</w:t>
      </w:r>
      <w:proofErr w:type="spellEnd"/>
      <w:r>
        <w:t xml:space="preserve"> under </w:t>
      </w:r>
      <w:proofErr w:type="spellStart"/>
      <w:r>
        <w:t>en</w:t>
      </w:r>
      <w:proofErr w:type="spellEnd"/>
      <w:r>
        <w:t xml:space="preserve"> Cloud Workload Acceleration-</w:t>
      </w:r>
      <w:proofErr w:type="spellStart"/>
      <w:r>
        <w:t>avtale</w:t>
      </w:r>
      <w:proofErr w:type="spellEnd"/>
      <w:r>
        <w:t xml:space="preserve"> </w:t>
      </w:r>
      <w:proofErr w:type="spellStart"/>
      <w:r>
        <w:t>som</w:t>
      </w:r>
      <w:proofErr w:type="spellEnd"/>
      <w:r>
        <w:t xml:space="preserve"> </w:t>
      </w:r>
      <w:proofErr w:type="spellStart"/>
      <w:r>
        <w:t>inneholder</w:t>
      </w:r>
      <w:proofErr w:type="spellEnd"/>
      <w:r>
        <w:t xml:space="preserve"> </w:t>
      </w:r>
      <w:proofErr w:type="spellStart"/>
      <w:r>
        <w:t>denne</w:t>
      </w:r>
      <w:proofErr w:type="spellEnd"/>
      <w:r>
        <w:t xml:space="preserve"> DPA-</w:t>
      </w:r>
      <w:proofErr w:type="spellStart"/>
      <w:r>
        <w:t>en</w:t>
      </w:r>
      <w:proofErr w:type="spellEnd"/>
      <w:r>
        <w:t xml:space="preserve"> </w:t>
      </w:r>
      <w:proofErr w:type="spellStart"/>
      <w:r>
        <w:t>som</w:t>
      </w:r>
      <w:proofErr w:type="spellEnd"/>
      <w:r>
        <w:t xml:space="preserve"> </w:t>
      </w:r>
      <w:proofErr w:type="spellStart"/>
      <w:r>
        <w:t>referanse</w:t>
      </w:r>
      <w:proofErr w:type="spellEnd"/>
      <w:r>
        <w:t xml:space="preserve">; </w:t>
      </w:r>
      <w:proofErr w:type="spellStart"/>
      <w:r>
        <w:t>og</w:t>
      </w:r>
      <w:proofErr w:type="spellEnd"/>
      <w:r>
        <w:t xml:space="preserve"> (b) </w:t>
      </w:r>
      <w:proofErr w:type="spellStart"/>
      <w:r>
        <w:t>tekniske</w:t>
      </w:r>
      <w:proofErr w:type="spellEnd"/>
      <w:r>
        <w:t xml:space="preserve"> </w:t>
      </w:r>
      <w:proofErr w:type="spellStart"/>
      <w:r>
        <w:t>støttetjenester</w:t>
      </w:r>
      <w:proofErr w:type="spellEnd"/>
      <w:r>
        <w:t xml:space="preserve"> </w:t>
      </w:r>
      <w:proofErr w:type="spellStart"/>
      <w:r>
        <w:t>levert</w:t>
      </w:r>
      <w:proofErr w:type="spellEnd"/>
      <w:r>
        <w:t xml:space="preserve"> av Microsoft </w:t>
      </w:r>
      <w:proofErr w:type="spellStart"/>
      <w:r>
        <w:t>som</w:t>
      </w:r>
      <w:proofErr w:type="spellEnd"/>
      <w:r>
        <w:t xml:space="preserve"> </w:t>
      </w:r>
      <w:proofErr w:type="spellStart"/>
      <w:r>
        <w:t>hjelper</w:t>
      </w:r>
      <w:proofErr w:type="spellEnd"/>
      <w:r>
        <w:t xml:space="preserve"> </w:t>
      </w:r>
      <w:proofErr w:type="spellStart"/>
      <w:r>
        <w:t>kunder</w:t>
      </w:r>
      <w:proofErr w:type="spellEnd"/>
      <w:r>
        <w:t xml:space="preserve"> med å </w:t>
      </w:r>
      <w:proofErr w:type="spellStart"/>
      <w:r>
        <w:t>identifisere</w:t>
      </w:r>
      <w:proofErr w:type="spellEnd"/>
      <w:r>
        <w:t xml:space="preserve"> </w:t>
      </w:r>
      <w:proofErr w:type="spellStart"/>
      <w:r>
        <w:t>og</w:t>
      </w:r>
      <w:proofErr w:type="spellEnd"/>
      <w:r>
        <w:t xml:space="preserve"> </w:t>
      </w:r>
      <w:proofErr w:type="spellStart"/>
      <w:r>
        <w:t>løse</w:t>
      </w:r>
      <w:proofErr w:type="spellEnd"/>
      <w:r>
        <w:t xml:space="preserve"> </w:t>
      </w:r>
      <w:proofErr w:type="spellStart"/>
      <w:r>
        <w:t>problemer</w:t>
      </w:r>
      <w:proofErr w:type="spellEnd"/>
      <w:r>
        <w:t xml:space="preserve"> </w:t>
      </w:r>
      <w:proofErr w:type="spellStart"/>
      <w:r>
        <w:t>som</w:t>
      </w:r>
      <w:proofErr w:type="spellEnd"/>
      <w:r>
        <w:t xml:space="preserve"> </w:t>
      </w:r>
      <w:proofErr w:type="spellStart"/>
      <w:r>
        <w:t>påvirker</w:t>
      </w:r>
      <w:proofErr w:type="spellEnd"/>
      <w:r>
        <w:t xml:space="preserve"> </w:t>
      </w:r>
      <w:proofErr w:type="spellStart"/>
      <w:r>
        <w:t>produkter</w:t>
      </w:r>
      <w:proofErr w:type="spellEnd"/>
      <w:r>
        <w:t xml:space="preserve">, </w:t>
      </w:r>
      <w:proofErr w:type="spellStart"/>
      <w:r>
        <w:t>inkludert</w:t>
      </w:r>
      <w:proofErr w:type="spellEnd"/>
      <w:r>
        <w:t xml:space="preserve"> </w:t>
      </w:r>
      <w:proofErr w:type="spellStart"/>
      <w:r>
        <w:t>teknisk</w:t>
      </w:r>
      <w:proofErr w:type="spellEnd"/>
      <w:r>
        <w:t xml:space="preserve"> </w:t>
      </w:r>
      <w:proofErr w:type="spellStart"/>
      <w:r>
        <w:t>støtte</w:t>
      </w:r>
      <w:proofErr w:type="spellEnd"/>
      <w:r>
        <w:t xml:space="preserve"> </w:t>
      </w:r>
      <w:proofErr w:type="spellStart"/>
      <w:r>
        <w:t>som</w:t>
      </w:r>
      <w:proofErr w:type="spellEnd"/>
      <w:r>
        <w:t xml:space="preserve"> </w:t>
      </w:r>
      <w:proofErr w:type="spellStart"/>
      <w:r>
        <w:t>en</w:t>
      </w:r>
      <w:proofErr w:type="spellEnd"/>
      <w:r>
        <w:t xml:space="preserve"> del av Microsoft Unified Support </w:t>
      </w:r>
      <w:proofErr w:type="spellStart"/>
      <w:r>
        <w:t>eller</w:t>
      </w:r>
      <w:proofErr w:type="spellEnd"/>
      <w:r>
        <w:t xml:space="preserve"> Premier Support Services (</w:t>
      </w:r>
      <w:proofErr w:type="spellStart"/>
      <w:r>
        <w:t>som</w:t>
      </w:r>
      <w:proofErr w:type="spellEnd"/>
      <w:r>
        <w:t xml:space="preserve"> </w:t>
      </w:r>
      <w:proofErr w:type="spellStart"/>
      <w:r>
        <w:t>henholdsvis</w:t>
      </w:r>
      <w:proofErr w:type="spellEnd"/>
      <w:r>
        <w:t xml:space="preserve"> </w:t>
      </w:r>
      <w:proofErr w:type="spellStart"/>
      <w:r>
        <w:t>beskrevet</w:t>
      </w:r>
      <w:proofErr w:type="spellEnd"/>
      <w:r>
        <w:t xml:space="preserve"> </w:t>
      </w:r>
      <w:proofErr w:type="spellStart"/>
      <w:r>
        <w:t>i</w:t>
      </w:r>
      <w:proofErr w:type="spellEnd"/>
      <w:r>
        <w:t xml:space="preserve"> Services Consulting and Support Description </w:t>
      </w:r>
      <w:proofErr w:type="spellStart"/>
      <w:r>
        <w:t>eller</w:t>
      </w:r>
      <w:proofErr w:type="spellEnd"/>
      <w:r>
        <w:t xml:space="preserve"> Description of Services) </w:t>
      </w:r>
      <w:proofErr w:type="spellStart"/>
      <w:r>
        <w:t>og</w:t>
      </w:r>
      <w:proofErr w:type="spellEnd"/>
      <w:r>
        <w:t xml:space="preserve"> </w:t>
      </w:r>
      <w:proofErr w:type="spellStart"/>
      <w:r>
        <w:t>andre</w:t>
      </w:r>
      <w:proofErr w:type="spellEnd"/>
      <w:r>
        <w:t xml:space="preserve"> </w:t>
      </w:r>
      <w:proofErr w:type="spellStart"/>
      <w:r>
        <w:t>kommersielle</w:t>
      </w:r>
      <w:proofErr w:type="spellEnd"/>
      <w:r>
        <w:t xml:space="preserve"> </w:t>
      </w:r>
      <w:proofErr w:type="spellStart"/>
      <w:r>
        <w:t>tekniske</w:t>
      </w:r>
      <w:proofErr w:type="spellEnd"/>
      <w:r>
        <w:t xml:space="preserve"> </w:t>
      </w:r>
      <w:proofErr w:type="spellStart"/>
      <w:r>
        <w:t>støttetjenester</w:t>
      </w:r>
      <w:proofErr w:type="spellEnd"/>
      <w:r>
        <w:t xml:space="preserve">. </w:t>
      </w:r>
      <w:proofErr w:type="spellStart"/>
      <w:r>
        <w:t>Faglige</w:t>
      </w:r>
      <w:proofErr w:type="spellEnd"/>
      <w:r>
        <w:t xml:space="preserve"> </w:t>
      </w:r>
      <w:proofErr w:type="spellStart"/>
      <w:r>
        <w:t>tjenester</w:t>
      </w:r>
      <w:proofErr w:type="spellEnd"/>
      <w:r>
        <w:t xml:space="preserve"> </w:t>
      </w:r>
      <w:proofErr w:type="spellStart"/>
      <w:r>
        <w:t>inkluderer</w:t>
      </w:r>
      <w:proofErr w:type="spellEnd"/>
      <w:r>
        <w:t xml:space="preserve"> </w:t>
      </w:r>
      <w:proofErr w:type="spellStart"/>
      <w:r>
        <w:t>ikke</w:t>
      </w:r>
      <w:proofErr w:type="spellEnd"/>
      <w:r>
        <w:t xml:space="preserve"> </w:t>
      </w:r>
      <w:proofErr w:type="spellStart"/>
      <w:r>
        <w:t>produktene</w:t>
      </w:r>
      <w:proofErr w:type="spellEnd"/>
      <w:r>
        <w:t xml:space="preserve"> </w:t>
      </w:r>
      <w:proofErr w:type="spellStart"/>
      <w:r>
        <w:t>eller</w:t>
      </w:r>
      <w:proofErr w:type="spellEnd"/>
      <w:r>
        <w:t xml:space="preserve">, </w:t>
      </w:r>
      <w:proofErr w:type="spellStart"/>
      <w:r>
        <w:t>kun</w:t>
      </w:r>
      <w:proofErr w:type="spellEnd"/>
      <w:r>
        <w:t xml:space="preserve"> for </w:t>
      </w:r>
      <w:proofErr w:type="spellStart"/>
      <w:r>
        <w:t>formålene</w:t>
      </w:r>
      <w:proofErr w:type="spellEnd"/>
      <w:r>
        <w:t xml:space="preserve"> med DPA-</w:t>
      </w:r>
      <w:proofErr w:type="spellStart"/>
      <w:r>
        <w:t>en</w:t>
      </w:r>
      <w:proofErr w:type="spellEnd"/>
      <w:r>
        <w:t xml:space="preserve">, </w:t>
      </w:r>
      <w:proofErr w:type="spellStart"/>
      <w:r>
        <w:t>supplerende</w:t>
      </w:r>
      <w:proofErr w:type="spellEnd"/>
      <w:r>
        <w:t xml:space="preserve"> </w:t>
      </w:r>
      <w:proofErr w:type="spellStart"/>
      <w:r>
        <w:t>faglige</w:t>
      </w:r>
      <w:proofErr w:type="spellEnd"/>
      <w:r>
        <w:t xml:space="preserve"> </w:t>
      </w:r>
      <w:proofErr w:type="spellStart"/>
      <w:r>
        <w:t>tjenester</w:t>
      </w:r>
      <w:proofErr w:type="spellEnd"/>
      <w:r>
        <w:t>.</w:t>
      </w:r>
    </w:p>
    <w:p w14:paraId="7E0FFFC9" w14:textId="77777777" w:rsidR="0068205E" w:rsidRDefault="0068205E" w:rsidP="0068205E">
      <w:r>
        <w:t>Med “</w:t>
      </w:r>
      <w:proofErr w:type="spellStart"/>
      <w:r>
        <w:t>Faglig</w:t>
      </w:r>
      <w:proofErr w:type="spellEnd"/>
      <w:r>
        <w:t xml:space="preserve"> </w:t>
      </w:r>
      <w:proofErr w:type="spellStart"/>
      <w:r>
        <w:t>Tjenestedata</w:t>
      </w:r>
      <w:proofErr w:type="spellEnd"/>
      <w:r>
        <w:t xml:space="preserve">” </w:t>
      </w:r>
      <w:proofErr w:type="spellStart"/>
      <w:r>
        <w:t>menes</w:t>
      </w:r>
      <w:proofErr w:type="spellEnd"/>
      <w:r>
        <w:t xml:space="preserve"> alle data, </w:t>
      </w:r>
      <w:proofErr w:type="spellStart"/>
      <w:r>
        <w:t>herunder</w:t>
      </w:r>
      <w:proofErr w:type="spellEnd"/>
      <w:r>
        <w:t xml:space="preserve"> </w:t>
      </w:r>
      <w:proofErr w:type="spellStart"/>
      <w:r>
        <w:t>tekst</w:t>
      </w:r>
      <w:proofErr w:type="spellEnd"/>
      <w:r>
        <w:t xml:space="preserve">-, </w:t>
      </w:r>
      <w:proofErr w:type="spellStart"/>
      <w:r>
        <w:t>lyd</w:t>
      </w:r>
      <w:proofErr w:type="spellEnd"/>
      <w:r>
        <w:t xml:space="preserve">-, video, </w:t>
      </w:r>
      <w:proofErr w:type="spellStart"/>
      <w:r>
        <w:t>bildefiler</w:t>
      </w:r>
      <w:proofErr w:type="spellEnd"/>
      <w:r>
        <w:t xml:space="preserve"> </w:t>
      </w:r>
      <w:proofErr w:type="spellStart"/>
      <w:r>
        <w:t>eller</w:t>
      </w:r>
      <w:proofErr w:type="spellEnd"/>
      <w:r>
        <w:t xml:space="preserve"> </w:t>
      </w:r>
      <w:proofErr w:type="spellStart"/>
      <w:r>
        <w:t>programvare</w:t>
      </w:r>
      <w:proofErr w:type="spellEnd"/>
      <w:r>
        <w:t xml:space="preserve"> </w:t>
      </w:r>
      <w:proofErr w:type="spellStart"/>
      <w:r>
        <w:t>som</w:t>
      </w:r>
      <w:proofErr w:type="spellEnd"/>
      <w:r>
        <w:t xml:space="preserve"> </w:t>
      </w:r>
      <w:proofErr w:type="spellStart"/>
      <w:r>
        <w:t>gjøres</w:t>
      </w:r>
      <w:proofErr w:type="spellEnd"/>
      <w:r>
        <w:t xml:space="preserve"> </w:t>
      </w:r>
      <w:proofErr w:type="spellStart"/>
      <w:r>
        <w:t>tilgjengelig</w:t>
      </w:r>
      <w:proofErr w:type="spellEnd"/>
      <w:r>
        <w:t xml:space="preserve"> for Microsoft av </w:t>
      </w:r>
      <w:proofErr w:type="spellStart"/>
      <w:r>
        <w:t>eller</w:t>
      </w:r>
      <w:proofErr w:type="spellEnd"/>
      <w:r>
        <w:t xml:space="preserve"> </w:t>
      </w:r>
      <w:proofErr w:type="spellStart"/>
      <w:r>
        <w:t>på</w:t>
      </w:r>
      <w:proofErr w:type="spellEnd"/>
      <w:r>
        <w:t> </w:t>
      </w:r>
      <w:proofErr w:type="spellStart"/>
      <w:r>
        <w:t>vegne</w:t>
      </w:r>
      <w:proofErr w:type="spellEnd"/>
      <w:r>
        <w:t xml:space="preserve"> av </w:t>
      </w:r>
      <w:proofErr w:type="spellStart"/>
      <w:r>
        <w:t>kunden</w:t>
      </w:r>
      <w:proofErr w:type="spellEnd"/>
      <w:r>
        <w:t xml:space="preserve"> (</w:t>
      </w:r>
      <w:proofErr w:type="spellStart"/>
      <w:r>
        <w:t>eller</w:t>
      </w:r>
      <w:proofErr w:type="spellEnd"/>
      <w:r>
        <w:t xml:space="preserve"> </w:t>
      </w:r>
      <w:proofErr w:type="spellStart"/>
      <w:r>
        <w:t>som</w:t>
      </w:r>
      <w:proofErr w:type="spellEnd"/>
      <w:r>
        <w:t xml:space="preserve"> </w:t>
      </w:r>
      <w:proofErr w:type="spellStart"/>
      <w:r>
        <w:t>kunden</w:t>
      </w:r>
      <w:proofErr w:type="spellEnd"/>
      <w:r>
        <w:t xml:space="preserve"> </w:t>
      </w:r>
      <w:proofErr w:type="spellStart"/>
      <w:r>
        <w:t>gir</w:t>
      </w:r>
      <w:proofErr w:type="spellEnd"/>
      <w:r>
        <w:t xml:space="preserve"> Microsoft </w:t>
      </w:r>
      <w:proofErr w:type="spellStart"/>
      <w:r>
        <w:t>fullmakt</w:t>
      </w:r>
      <w:proofErr w:type="spellEnd"/>
      <w:r>
        <w:t xml:space="preserve"> </w:t>
      </w:r>
      <w:proofErr w:type="spellStart"/>
      <w:r>
        <w:t>til</w:t>
      </w:r>
      <w:proofErr w:type="spellEnd"/>
      <w:r>
        <w:t xml:space="preserve"> å </w:t>
      </w:r>
      <w:proofErr w:type="spellStart"/>
      <w:r>
        <w:t>hente</w:t>
      </w:r>
      <w:proofErr w:type="spellEnd"/>
      <w:r>
        <w:t xml:space="preserve"> </w:t>
      </w:r>
      <w:proofErr w:type="spellStart"/>
      <w:r>
        <w:t>fra</w:t>
      </w:r>
      <w:proofErr w:type="spellEnd"/>
      <w:r>
        <w:t xml:space="preserve"> et </w:t>
      </w:r>
      <w:proofErr w:type="spellStart"/>
      <w:r>
        <w:t>produkt</w:t>
      </w:r>
      <w:proofErr w:type="spellEnd"/>
      <w:r>
        <w:t xml:space="preserve">), </w:t>
      </w:r>
      <w:proofErr w:type="spellStart"/>
      <w:r>
        <w:t>eller</w:t>
      </w:r>
      <w:proofErr w:type="spellEnd"/>
      <w:r>
        <w:t xml:space="preserve"> </w:t>
      </w:r>
      <w:proofErr w:type="spellStart"/>
      <w:r>
        <w:t>som</w:t>
      </w:r>
      <w:proofErr w:type="spellEnd"/>
      <w:r>
        <w:t xml:space="preserve"> </w:t>
      </w:r>
      <w:proofErr w:type="spellStart"/>
      <w:r>
        <w:t>på</w:t>
      </w:r>
      <w:proofErr w:type="spellEnd"/>
      <w:r>
        <w:t xml:space="preserve"> </w:t>
      </w:r>
      <w:proofErr w:type="spellStart"/>
      <w:r>
        <w:t>annet</w:t>
      </w:r>
      <w:proofErr w:type="spellEnd"/>
      <w:r>
        <w:t xml:space="preserve"> vis </w:t>
      </w:r>
      <w:proofErr w:type="spellStart"/>
      <w:r>
        <w:t>innhentes</w:t>
      </w:r>
      <w:proofErr w:type="spellEnd"/>
      <w:r>
        <w:t xml:space="preserve"> </w:t>
      </w:r>
      <w:proofErr w:type="spellStart"/>
      <w:r>
        <w:t>eller</w:t>
      </w:r>
      <w:proofErr w:type="spellEnd"/>
      <w:r>
        <w:t xml:space="preserve"> </w:t>
      </w:r>
      <w:proofErr w:type="spellStart"/>
      <w:r>
        <w:t>behandles</w:t>
      </w:r>
      <w:proofErr w:type="spellEnd"/>
      <w:r>
        <w:t xml:space="preserve"> av </w:t>
      </w:r>
      <w:proofErr w:type="spellStart"/>
      <w:r>
        <w:t>eller</w:t>
      </w:r>
      <w:proofErr w:type="spellEnd"/>
      <w:r>
        <w:t xml:space="preserve"> </w:t>
      </w:r>
      <w:proofErr w:type="spellStart"/>
      <w:r>
        <w:t>på</w:t>
      </w:r>
      <w:proofErr w:type="spellEnd"/>
      <w:r>
        <w:t> </w:t>
      </w:r>
      <w:proofErr w:type="spellStart"/>
      <w:r>
        <w:t>vegne</w:t>
      </w:r>
      <w:proofErr w:type="spellEnd"/>
      <w:r>
        <w:t xml:space="preserve"> av Microsoft </w:t>
      </w:r>
      <w:proofErr w:type="spellStart"/>
      <w:r>
        <w:t>i</w:t>
      </w:r>
      <w:proofErr w:type="spellEnd"/>
      <w:r>
        <w:t xml:space="preserve"> </w:t>
      </w:r>
      <w:proofErr w:type="spellStart"/>
      <w:r>
        <w:t>forbindelse</w:t>
      </w:r>
      <w:proofErr w:type="spellEnd"/>
      <w:r>
        <w:t xml:space="preserve"> med et Microsoft-</w:t>
      </w:r>
      <w:proofErr w:type="spellStart"/>
      <w:r>
        <w:t>oppdrag</w:t>
      </w:r>
      <w:proofErr w:type="spellEnd"/>
      <w:r>
        <w:t xml:space="preserve"> for å </w:t>
      </w:r>
      <w:proofErr w:type="spellStart"/>
      <w:r>
        <w:t>få</w:t>
      </w:r>
      <w:proofErr w:type="spellEnd"/>
      <w:r>
        <w:t xml:space="preserve"> </w:t>
      </w:r>
      <w:proofErr w:type="spellStart"/>
      <w:r>
        <w:t>faglige</w:t>
      </w:r>
      <w:proofErr w:type="spellEnd"/>
      <w:r>
        <w:t xml:space="preserve"> </w:t>
      </w:r>
      <w:proofErr w:type="spellStart"/>
      <w:r>
        <w:t>tjenester</w:t>
      </w:r>
      <w:proofErr w:type="spellEnd"/>
      <w:r>
        <w:t xml:space="preserve">. </w:t>
      </w:r>
    </w:p>
    <w:p w14:paraId="46D4BBDA" w14:textId="77777777" w:rsidR="0068205E" w:rsidRDefault="0068205E" w:rsidP="0068205E">
      <w:r>
        <w:t xml:space="preserve">Med “2021 </w:t>
      </w:r>
      <w:proofErr w:type="spellStart"/>
      <w:r>
        <w:t>standardkontraktsvilkår</w:t>
      </w:r>
      <w:proofErr w:type="spellEnd"/>
      <w:r>
        <w:t xml:space="preserve">” </w:t>
      </w:r>
      <w:proofErr w:type="spellStart"/>
      <w:r>
        <w:t>menes</w:t>
      </w:r>
      <w:proofErr w:type="spellEnd"/>
      <w:r>
        <w:t xml:space="preserve"> standard </w:t>
      </w:r>
      <w:proofErr w:type="spellStart"/>
      <w:r>
        <w:t>databeskyttelsesklausuler</w:t>
      </w:r>
      <w:proofErr w:type="spellEnd"/>
      <w:r>
        <w:t xml:space="preserve"> (</w:t>
      </w:r>
      <w:proofErr w:type="spellStart"/>
      <w:r>
        <w:t>databehandler-til-databehandler</w:t>
      </w:r>
      <w:proofErr w:type="spellEnd"/>
      <w:r>
        <w:t xml:space="preserve"> </w:t>
      </w:r>
      <w:proofErr w:type="spellStart"/>
      <w:r>
        <w:t>modul</w:t>
      </w:r>
      <w:proofErr w:type="spellEnd"/>
      <w:r>
        <w:t xml:space="preserve">) </w:t>
      </w:r>
      <w:proofErr w:type="spellStart"/>
      <w:r>
        <w:t>mellom</w:t>
      </w:r>
      <w:proofErr w:type="spellEnd"/>
      <w:r>
        <w:t xml:space="preserve"> Microsoft Ireland Operations Limited </w:t>
      </w:r>
      <w:proofErr w:type="spellStart"/>
      <w:r>
        <w:t>og</w:t>
      </w:r>
      <w:proofErr w:type="spellEnd"/>
      <w:r>
        <w:t xml:space="preserve"> Microsoft Corporation for </w:t>
      </w:r>
      <w:proofErr w:type="spellStart"/>
      <w:r>
        <w:t>overføring</w:t>
      </w:r>
      <w:proofErr w:type="spellEnd"/>
      <w:r>
        <w:t xml:space="preserve"> av </w:t>
      </w:r>
      <w:proofErr w:type="spellStart"/>
      <w:r>
        <w:t>personopplysninger</w:t>
      </w:r>
      <w:proofErr w:type="spellEnd"/>
      <w:r>
        <w:t xml:space="preserve"> </w:t>
      </w:r>
      <w:proofErr w:type="spellStart"/>
      <w:r>
        <w:t>fra</w:t>
      </w:r>
      <w:proofErr w:type="spellEnd"/>
      <w:r>
        <w:t xml:space="preserve"> </w:t>
      </w:r>
      <w:proofErr w:type="spellStart"/>
      <w:r>
        <w:t>databehandlere</w:t>
      </w:r>
      <w:proofErr w:type="spellEnd"/>
      <w:r>
        <w:t xml:space="preserve"> </w:t>
      </w:r>
      <w:proofErr w:type="spellStart"/>
      <w:r>
        <w:t>i</w:t>
      </w:r>
      <w:proofErr w:type="spellEnd"/>
      <w:r>
        <w:t xml:space="preserve"> EØS </w:t>
      </w:r>
      <w:proofErr w:type="spellStart"/>
      <w:r>
        <w:t>til</w:t>
      </w:r>
      <w:proofErr w:type="spellEnd"/>
      <w:r>
        <w:t xml:space="preserve"> </w:t>
      </w:r>
      <w:proofErr w:type="spellStart"/>
      <w:r>
        <w:t>behandlere</w:t>
      </w:r>
      <w:proofErr w:type="spellEnd"/>
      <w:r>
        <w:t xml:space="preserve"> </w:t>
      </w:r>
      <w:proofErr w:type="spellStart"/>
      <w:r>
        <w:t>etablert</w:t>
      </w:r>
      <w:proofErr w:type="spellEnd"/>
      <w:r>
        <w:t xml:space="preserve"> </w:t>
      </w:r>
      <w:proofErr w:type="spellStart"/>
      <w:r>
        <w:t>i</w:t>
      </w:r>
      <w:proofErr w:type="spellEnd"/>
      <w:r>
        <w:t xml:space="preserve"> </w:t>
      </w:r>
      <w:proofErr w:type="spellStart"/>
      <w:r>
        <w:t>tredjeland</w:t>
      </w:r>
      <w:proofErr w:type="spellEnd"/>
      <w:r>
        <w:t xml:space="preserve"> </w:t>
      </w:r>
      <w:proofErr w:type="spellStart"/>
      <w:r>
        <w:t>som</w:t>
      </w:r>
      <w:proofErr w:type="spellEnd"/>
      <w:r>
        <w:t xml:space="preserve"> </w:t>
      </w:r>
      <w:proofErr w:type="spellStart"/>
      <w:r>
        <w:t>ikke</w:t>
      </w:r>
      <w:proofErr w:type="spellEnd"/>
      <w:r>
        <w:t xml:space="preserve"> </w:t>
      </w:r>
      <w:proofErr w:type="spellStart"/>
      <w:r>
        <w:t>sikrer</w:t>
      </w:r>
      <w:proofErr w:type="spellEnd"/>
      <w:r>
        <w:t xml:space="preserve"> </w:t>
      </w:r>
      <w:proofErr w:type="spellStart"/>
      <w:r>
        <w:t>tilstrekkelig</w:t>
      </w:r>
      <w:proofErr w:type="spellEnd"/>
      <w:r>
        <w:t xml:space="preserve"> </w:t>
      </w:r>
      <w:proofErr w:type="spellStart"/>
      <w:r>
        <w:t>databeskyttelse</w:t>
      </w:r>
      <w:proofErr w:type="spellEnd"/>
      <w:r>
        <w:t xml:space="preserve">, </w:t>
      </w:r>
      <w:proofErr w:type="spellStart"/>
      <w:r>
        <w:t>som</w:t>
      </w:r>
      <w:proofErr w:type="spellEnd"/>
      <w:r>
        <w:t xml:space="preserve"> </w:t>
      </w:r>
      <w:proofErr w:type="spellStart"/>
      <w:r>
        <w:t>beskrevet</w:t>
      </w:r>
      <w:proofErr w:type="spellEnd"/>
      <w:r>
        <w:t xml:space="preserve"> </w:t>
      </w:r>
      <w:proofErr w:type="spellStart"/>
      <w:r>
        <w:t>i</w:t>
      </w:r>
      <w:proofErr w:type="spellEnd"/>
      <w:r>
        <w:t xml:space="preserve"> </w:t>
      </w:r>
      <w:proofErr w:type="spellStart"/>
      <w:r>
        <w:t>artikkel</w:t>
      </w:r>
      <w:proofErr w:type="spellEnd"/>
      <w:r>
        <w:t xml:space="preserve"> 46 </w:t>
      </w:r>
      <w:proofErr w:type="spellStart"/>
      <w:r>
        <w:t>i</w:t>
      </w:r>
      <w:proofErr w:type="spellEnd"/>
      <w:r>
        <w:t xml:space="preserve"> GDPR </w:t>
      </w:r>
      <w:proofErr w:type="spellStart"/>
      <w:r>
        <w:t>og</w:t>
      </w:r>
      <w:proofErr w:type="spellEnd"/>
      <w:r>
        <w:t xml:space="preserve"> </w:t>
      </w:r>
      <w:proofErr w:type="spellStart"/>
      <w:r>
        <w:t>godkjent</w:t>
      </w:r>
      <w:proofErr w:type="spellEnd"/>
      <w:r>
        <w:t xml:space="preserve"> av EU-</w:t>
      </w:r>
      <w:proofErr w:type="spellStart"/>
      <w:r>
        <w:t>kommisjonen</w:t>
      </w:r>
      <w:proofErr w:type="spellEnd"/>
      <w:r>
        <w:t xml:space="preserve"> </w:t>
      </w:r>
      <w:proofErr w:type="spellStart"/>
      <w:r>
        <w:t>i</w:t>
      </w:r>
      <w:proofErr w:type="spellEnd"/>
      <w:r>
        <w:t xml:space="preserve"> </w:t>
      </w:r>
      <w:proofErr w:type="spellStart"/>
      <w:r>
        <w:t>vedtak</w:t>
      </w:r>
      <w:proofErr w:type="spellEnd"/>
      <w:r>
        <w:t xml:space="preserve"> 2021/914/EC, </w:t>
      </w:r>
      <w:proofErr w:type="spellStart"/>
      <w:r>
        <w:t>datert</w:t>
      </w:r>
      <w:proofErr w:type="spellEnd"/>
      <w:r>
        <w:t xml:space="preserve"> 4. </w:t>
      </w:r>
      <w:proofErr w:type="spellStart"/>
      <w:r>
        <w:t>juni</w:t>
      </w:r>
      <w:proofErr w:type="spellEnd"/>
      <w:r>
        <w:t xml:space="preserve"> 2021.</w:t>
      </w:r>
    </w:p>
    <w:p w14:paraId="6A378185" w14:textId="77777777" w:rsidR="0068205E" w:rsidRDefault="0068205E" w:rsidP="0068205E">
      <w:r>
        <w:t>Med “</w:t>
      </w:r>
      <w:proofErr w:type="spellStart"/>
      <w:r>
        <w:t>Underbehandler</w:t>
      </w:r>
      <w:proofErr w:type="spellEnd"/>
      <w:r>
        <w:t xml:space="preserve">” </w:t>
      </w:r>
      <w:proofErr w:type="spellStart"/>
      <w:r>
        <w:t>menes</w:t>
      </w:r>
      <w:proofErr w:type="spellEnd"/>
      <w:r>
        <w:t xml:space="preserve"> </w:t>
      </w:r>
      <w:proofErr w:type="spellStart"/>
      <w:r>
        <w:t>andre</w:t>
      </w:r>
      <w:proofErr w:type="spellEnd"/>
      <w:r>
        <w:t xml:space="preserve"> </w:t>
      </w:r>
      <w:proofErr w:type="spellStart"/>
      <w:r>
        <w:t>behandlere</w:t>
      </w:r>
      <w:proofErr w:type="spellEnd"/>
      <w:r>
        <w:t xml:space="preserve"> </w:t>
      </w:r>
      <w:proofErr w:type="spellStart"/>
      <w:r>
        <w:t>som</w:t>
      </w:r>
      <w:proofErr w:type="spellEnd"/>
      <w:r>
        <w:t xml:space="preserve"> </w:t>
      </w:r>
      <w:proofErr w:type="spellStart"/>
      <w:r>
        <w:t>brukes</w:t>
      </w:r>
      <w:proofErr w:type="spellEnd"/>
      <w:r>
        <w:t xml:space="preserve"> av Microsoft </w:t>
      </w:r>
      <w:proofErr w:type="spellStart"/>
      <w:r>
        <w:t>til</w:t>
      </w:r>
      <w:proofErr w:type="spellEnd"/>
      <w:r>
        <w:t xml:space="preserve"> å </w:t>
      </w:r>
      <w:proofErr w:type="spellStart"/>
      <w:r>
        <w:t>behandle</w:t>
      </w:r>
      <w:proofErr w:type="spellEnd"/>
      <w:r>
        <w:t xml:space="preserve"> </w:t>
      </w:r>
      <w:proofErr w:type="spellStart"/>
      <w:r>
        <w:t>kundedata</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og</w:t>
      </w:r>
      <w:proofErr w:type="spellEnd"/>
      <w:r>
        <w:t xml:space="preserve"> </w:t>
      </w:r>
      <w:proofErr w:type="spellStart"/>
      <w:r>
        <w:t>personopplysninger</w:t>
      </w:r>
      <w:proofErr w:type="spellEnd"/>
      <w:r>
        <w:t xml:space="preserve">, </w:t>
      </w:r>
      <w:proofErr w:type="spellStart"/>
      <w:r>
        <w:t>som</w:t>
      </w:r>
      <w:proofErr w:type="spellEnd"/>
      <w:r>
        <w:t xml:space="preserve"> </w:t>
      </w:r>
      <w:proofErr w:type="spellStart"/>
      <w:r>
        <w:t>beskrevet</w:t>
      </w:r>
      <w:proofErr w:type="spellEnd"/>
      <w:r>
        <w:t xml:space="preserve"> </w:t>
      </w:r>
      <w:proofErr w:type="spellStart"/>
      <w:r>
        <w:t>i</w:t>
      </w:r>
      <w:proofErr w:type="spellEnd"/>
      <w:r>
        <w:t xml:space="preserve"> </w:t>
      </w:r>
      <w:proofErr w:type="spellStart"/>
      <w:r>
        <w:t>Artikkel</w:t>
      </w:r>
      <w:proofErr w:type="spellEnd"/>
      <w:r>
        <w:t xml:space="preserve"> 28 </w:t>
      </w:r>
      <w:proofErr w:type="spellStart"/>
      <w:r>
        <w:t>i</w:t>
      </w:r>
      <w:proofErr w:type="spellEnd"/>
      <w:r>
        <w:t xml:space="preserve"> GDPR. </w:t>
      </w:r>
    </w:p>
    <w:p w14:paraId="12F1D67E" w14:textId="2D7592CD" w:rsidR="00E638DE" w:rsidRPr="00E638DE" w:rsidRDefault="00E638DE" w:rsidP="0068205E">
      <w:pPr>
        <w:rPr>
          <w:lang w:val="nb-NO"/>
        </w:rPr>
      </w:pPr>
      <w:r w:rsidRPr="00DA0475">
        <w:rPr>
          <w:lang w:val="nb-NO"/>
        </w:rPr>
        <w:t>“</w:t>
      </w:r>
      <w:r w:rsidRPr="00F914C6">
        <w:rPr>
          <w:lang w:val="nb-NO"/>
        </w:rPr>
        <w:t>Bytte</w:t>
      </w:r>
      <w:r w:rsidRPr="004755EE">
        <w:rPr>
          <w:lang w:val="nb-NO"/>
        </w:rPr>
        <w:t>”</w:t>
      </w:r>
      <w:r w:rsidRPr="00F914C6">
        <w:rPr>
          <w:lang w:val="nb-NO"/>
        </w:rPr>
        <w:t xml:space="preserve"> betyr en EU-kundes engangsoverføring av EDDA fra en EU Data Act-tjeneste til en ikke-Microsoft-leverandør av skytjenester identifisert av EU-kunden, og hvis informasjon EU-kunden oppgir til Microsoft, eller til EU-kundens lokale IKT-miljø, når EU-kunden sier opp abonnementet sitt og avslutter bruken av EU Data Act-tjenesten.</w:t>
      </w:r>
    </w:p>
    <w:p w14:paraId="6E70B7A9" w14:textId="5193174D" w:rsidR="0068205E" w:rsidRDefault="0068205E" w:rsidP="0068205E">
      <w:r>
        <w:t>Med “</w:t>
      </w:r>
      <w:proofErr w:type="spellStart"/>
      <w:r>
        <w:t>Supplerende</w:t>
      </w:r>
      <w:proofErr w:type="spellEnd"/>
      <w:r>
        <w:t xml:space="preserve"> </w:t>
      </w:r>
      <w:proofErr w:type="spellStart"/>
      <w:r>
        <w:t>Faglige</w:t>
      </w:r>
      <w:proofErr w:type="spellEnd"/>
      <w:r>
        <w:t xml:space="preserve"> Tjenester” </w:t>
      </w:r>
      <w:proofErr w:type="spellStart"/>
      <w:r>
        <w:t>menes</w:t>
      </w:r>
      <w:proofErr w:type="spellEnd"/>
      <w:r>
        <w:t xml:space="preserve"> </w:t>
      </w:r>
      <w:proofErr w:type="spellStart"/>
      <w:r>
        <w:t>støtteforespørsler</w:t>
      </w:r>
      <w:proofErr w:type="spellEnd"/>
      <w:r>
        <w:t xml:space="preserve"> </w:t>
      </w:r>
      <w:proofErr w:type="spellStart"/>
      <w:r>
        <w:t>som</w:t>
      </w:r>
      <w:proofErr w:type="spellEnd"/>
      <w:r>
        <w:t xml:space="preserve"> </w:t>
      </w:r>
      <w:proofErr w:type="spellStart"/>
      <w:r>
        <w:t>eskaleres</w:t>
      </w:r>
      <w:proofErr w:type="spellEnd"/>
      <w:r>
        <w:t xml:space="preserve"> </w:t>
      </w:r>
      <w:proofErr w:type="spellStart"/>
      <w:r>
        <w:t>fra</w:t>
      </w:r>
      <w:proofErr w:type="spellEnd"/>
      <w:r>
        <w:t xml:space="preserve"> support </w:t>
      </w:r>
      <w:proofErr w:type="spellStart"/>
      <w:r>
        <w:t>til</w:t>
      </w:r>
      <w:proofErr w:type="spellEnd"/>
      <w:r>
        <w:t xml:space="preserve"> et </w:t>
      </w:r>
      <w:proofErr w:type="spellStart"/>
      <w:r>
        <w:t>produktingeniørteam</w:t>
      </w:r>
      <w:proofErr w:type="spellEnd"/>
      <w:r>
        <w:t xml:space="preserve"> for </w:t>
      </w:r>
      <w:proofErr w:type="spellStart"/>
      <w:r>
        <w:t>løsning</w:t>
      </w:r>
      <w:proofErr w:type="spellEnd"/>
      <w:r>
        <w:t xml:space="preserve"> </w:t>
      </w:r>
      <w:proofErr w:type="spellStart"/>
      <w:r>
        <w:t>og</w:t>
      </w:r>
      <w:proofErr w:type="spellEnd"/>
      <w:r>
        <w:t xml:space="preserve"> </w:t>
      </w:r>
      <w:proofErr w:type="spellStart"/>
      <w:r>
        <w:t>annen</w:t>
      </w:r>
      <w:proofErr w:type="spellEnd"/>
      <w:r>
        <w:t xml:space="preserve"> </w:t>
      </w:r>
      <w:proofErr w:type="spellStart"/>
      <w:r>
        <w:t>rådgivning</w:t>
      </w:r>
      <w:proofErr w:type="spellEnd"/>
      <w:r>
        <w:t xml:space="preserve"> </w:t>
      </w:r>
      <w:proofErr w:type="spellStart"/>
      <w:r>
        <w:t>og</w:t>
      </w:r>
      <w:proofErr w:type="spellEnd"/>
      <w:r>
        <w:t xml:space="preserve"> </w:t>
      </w:r>
      <w:proofErr w:type="spellStart"/>
      <w:r>
        <w:t>støtte</w:t>
      </w:r>
      <w:proofErr w:type="spellEnd"/>
      <w:r>
        <w:t xml:space="preserve"> </w:t>
      </w:r>
      <w:proofErr w:type="spellStart"/>
      <w:r>
        <w:t>fra</w:t>
      </w:r>
      <w:proofErr w:type="spellEnd"/>
      <w:r>
        <w:t xml:space="preserve"> Microsoft </w:t>
      </w:r>
      <w:proofErr w:type="spellStart"/>
      <w:r>
        <w:t>levert</w:t>
      </w:r>
      <w:proofErr w:type="spellEnd"/>
      <w:r>
        <w:t xml:space="preserve"> </w:t>
      </w:r>
      <w:proofErr w:type="spellStart"/>
      <w:r>
        <w:t>i</w:t>
      </w:r>
      <w:proofErr w:type="spellEnd"/>
      <w:r>
        <w:t> </w:t>
      </w:r>
      <w:proofErr w:type="spellStart"/>
      <w:r>
        <w:t>forbindelse</w:t>
      </w:r>
      <w:proofErr w:type="spellEnd"/>
      <w:r>
        <w:t xml:space="preserve"> med </w:t>
      </w:r>
      <w:proofErr w:type="spellStart"/>
      <w:r>
        <w:t>produkter</w:t>
      </w:r>
      <w:proofErr w:type="spellEnd"/>
      <w:r>
        <w:t xml:space="preserve"> </w:t>
      </w:r>
      <w:proofErr w:type="spellStart"/>
      <w:r>
        <w:t>eller</w:t>
      </w:r>
      <w:proofErr w:type="spellEnd"/>
      <w:r>
        <w:t xml:space="preserve"> </w:t>
      </w:r>
      <w:proofErr w:type="spellStart"/>
      <w:r>
        <w:t>en</w:t>
      </w:r>
      <w:proofErr w:type="spellEnd"/>
      <w:r>
        <w:t xml:space="preserve"> </w:t>
      </w:r>
      <w:proofErr w:type="spellStart"/>
      <w:r>
        <w:t>volumlisensavtale</w:t>
      </w:r>
      <w:proofErr w:type="spellEnd"/>
      <w:r>
        <w:t xml:space="preserve"> </w:t>
      </w:r>
      <w:proofErr w:type="spellStart"/>
      <w:r>
        <w:t>som</w:t>
      </w:r>
      <w:proofErr w:type="spellEnd"/>
      <w:r>
        <w:t xml:space="preserve"> </w:t>
      </w:r>
      <w:proofErr w:type="spellStart"/>
      <w:r>
        <w:t>ikke</w:t>
      </w:r>
      <w:proofErr w:type="spellEnd"/>
      <w:r>
        <w:t xml:space="preserve"> er </w:t>
      </w:r>
      <w:proofErr w:type="spellStart"/>
      <w:r>
        <w:t>inkludert</w:t>
      </w:r>
      <w:proofErr w:type="spellEnd"/>
      <w:r>
        <w:t xml:space="preserve"> </w:t>
      </w:r>
      <w:proofErr w:type="spellStart"/>
      <w:r>
        <w:t>i</w:t>
      </w:r>
      <w:proofErr w:type="spellEnd"/>
      <w:r>
        <w:t xml:space="preserve"> </w:t>
      </w:r>
      <w:proofErr w:type="spellStart"/>
      <w:r>
        <w:t>definisjonen</w:t>
      </w:r>
      <w:proofErr w:type="spellEnd"/>
      <w:r>
        <w:t xml:space="preserve"> av </w:t>
      </w:r>
      <w:proofErr w:type="spellStart"/>
      <w:r>
        <w:t>faglige</w:t>
      </w:r>
      <w:proofErr w:type="spellEnd"/>
      <w:r>
        <w:t xml:space="preserve"> </w:t>
      </w:r>
      <w:proofErr w:type="spellStart"/>
      <w:r>
        <w:t>tjenester</w:t>
      </w:r>
      <w:proofErr w:type="spellEnd"/>
      <w:r>
        <w:t xml:space="preserve">. </w:t>
      </w:r>
    </w:p>
    <w:p w14:paraId="15156B11" w14:textId="7542C142" w:rsidR="00FF1042" w:rsidRPr="00FC77AC" w:rsidRDefault="0068205E" w:rsidP="0068205E">
      <w:proofErr w:type="spellStart"/>
      <w:r>
        <w:t>Små</w:t>
      </w:r>
      <w:proofErr w:type="spellEnd"/>
      <w:r>
        <w:t xml:space="preserve"> </w:t>
      </w:r>
      <w:proofErr w:type="spellStart"/>
      <w:r>
        <w:t>bokstaver</w:t>
      </w:r>
      <w:proofErr w:type="spellEnd"/>
      <w:r>
        <w:t xml:space="preserve"> </w:t>
      </w:r>
      <w:proofErr w:type="spellStart"/>
      <w:r>
        <w:t>som</w:t>
      </w:r>
      <w:proofErr w:type="spellEnd"/>
      <w:r>
        <w:t xml:space="preserve"> </w:t>
      </w:r>
      <w:proofErr w:type="spellStart"/>
      <w:r>
        <w:t>brukes</w:t>
      </w:r>
      <w:proofErr w:type="spellEnd"/>
      <w:r>
        <w:t xml:space="preserve">, men </w:t>
      </w:r>
      <w:proofErr w:type="spellStart"/>
      <w:r>
        <w:t>ikke</w:t>
      </w:r>
      <w:proofErr w:type="spellEnd"/>
      <w:r>
        <w:t xml:space="preserve"> er </w:t>
      </w:r>
      <w:proofErr w:type="spellStart"/>
      <w:r>
        <w:t>definert</w:t>
      </w:r>
      <w:proofErr w:type="spellEnd"/>
      <w:r>
        <w:t xml:space="preserve"> </w:t>
      </w:r>
      <w:proofErr w:type="spellStart"/>
      <w:r>
        <w:t>i</w:t>
      </w:r>
      <w:proofErr w:type="spellEnd"/>
      <w:r>
        <w:t xml:space="preserve"> </w:t>
      </w:r>
      <w:proofErr w:type="spellStart"/>
      <w:r>
        <w:t>denne</w:t>
      </w:r>
      <w:proofErr w:type="spellEnd"/>
      <w:r>
        <w:t xml:space="preserve"> </w:t>
      </w:r>
      <w:proofErr w:type="spellStart"/>
      <w:r>
        <w:t>databeskyttelsesavtalen</w:t>
      </w:r>
      <w:proofErr w:type="spellEnd"/>
      <w:r>
        <w:t xml:space="preserve">, for </w:t>
      </w:r>
      <w:proofErr w:type="spellStart"/>
      <w:r>
        <w:t>eksempel</w:t>
      </w:r>
      <w:proofErr w:type="spellEnd"/>
      <w:r>
        <w:t xml:space="preserve"> “</w:t>
      </w:r>
      <w:proofErr w:type="spellStart"/>
      <w:r>
        <w:t>persondatainnbrudd</w:t>
      </w:r>
      <w:proofErr w:type="spellEnd"/>
      <w:r>
        <w:t>”, “</w:t>
      </w:r>
      <w:proofErr w:type="spellStart"/>
      <w:r>
        <w:t>behandling</w:t>
      </w:r>
      <w:proofErr w:type="spellEnd"/>
      <w:r>
        <w:t>”, “</w:t>
      </w:r>
      <w:proofErr w:type="spellStart"/>
      <w:r>
        <w:t>kontrollør</w:t>
      </w:r>
      <w:proofErr w:type="spellEnd"/>
      <w:r>
        <w:t>”, “</w:t>
      </w:r>
      <w:proofErr w:type="spellStart"/>
      <w:r>
        <w:t>behandler</w:t>
      </w:r>
      <w:proofErr w:type="spellEnd"/>
      <w:r>
        <w:t>”, “</w:t>
      </w:r>
      <w:proofErr w:type="spellStart"/>
      <w:r>
        <w:t>profilering</w:t>
      </w:r>
      <w:proofErr w:type="spellEnd"/>
      <w:r>
        <w:t>”, “</w:t>
      </w:r>
      <w:proofErr w:type="spellStart"/>
      <w:r>
        <w:t>personopplysninger</w:t>
      </w:r>
      <w:proofErr w:type="spellEnd"/>
      <w:r>
        <w:t xml:space="preserve">” </w:t>
      </w:r>
      <w:proofErr w:type="spellStart"/>
      <w:r>
        <w:t>og</w:t>
      </w:r>
      <w:proofErr w:type="spellEnd"/>
      <w:r>
        <w:t xml:space="preserve"> “den </w:t>
      </w:r>
      <w:proofErr w:type="spellStart"/>
      <w:r>
        <w:t>registrerte</w:t>
      </w:r>
      <w:proofErr w:type="spellEnd"/>
      <w:r>
        <w:t xml:space="preserve">” </w:t>
      </w:r>
      <w:proofErr w:type="spellStart"/>
      <w:r>
        <w:t>vil</w:t>
      </w:r>
      <w:proofErr w:type="spellEnd"/>
      <w:r>
        <w:t xml:space="preserve"> ha </w:t>
      </w:r>
      <w:proofErr w:type="spellStart"/>
      <w:r>
        <w:t>samme</w:t>
      </w:r>
      <w:proofErr w:type="spellEnd"/>
      <w:r>
        <w:t xml:space="preserve"> </w:t>
      </w:r>
      <w:proofErr w:type="spellStart"/>
      <w:r>
        <w:t>betydning</w:t>
      </w:r>
      <w:proofErr w:type="spellEnd"/>
      <w:r>
        <w:t xml:space="preserve"> </w:t>
      </w:r>
      <w:proofErr w:type="spellStart"/>
      <w:r>
        <w:t>som</w:t>
      </w:r>
      <w:proofErr w:type="spellEnd"/>
      <w:r>
        <w:t xml:space="preserve"> </w:t>
      </w:r>
      <w:proofErr w:type="spellStart"/>
      <w:r>
        <w:t>angitt</w:t>
      </w:r>
      <w:proofErr w:type="spellEnd"/>
      <w:r>
        <w:t xml:space="preserve"> </w:t>
      </w:r>
      <w:proofErr w:type="spellStart"/>
      <w:r>
        <w:t>i</w:t>
      </w:r>
      <w:proofErr w:type="spellEnd"/>
      <w:r>
        <w:t xml:space="preserve"> </w:t>
      </w:r>
      <w:proofErr w:type="spellStart"/>
      <w:r>
        <w:t>artikkel</w:t>
      </w:r>
      <w:proofErr w:type="spellEnd"/>
      <w:r>
        <w:t xml:space="preserve"> 4 </w:t>
      </w:r>
      <w:proofErr w:type="spellStart"/>
      <w:r>
        <w:t>i</w:t>
      </w:r>
      <w:proofErr w:type="spellEnd"/>
      <w:r>
        <w:t xml:space="preserve"> GDPR, </w:t>
      </w:r>
      <w:proofErr w:type="spellStart"/>
      <w:r>
        <w:t>uavhengig</w:t>
      </w:r>
      <w:proofErr w:type="spellEnd"/>
      <w:r>
        <w:t xml:space="preserve"> av om GDPR </w:t>
      </w:r>
      <w:proofErr w:type="spellStart"/>
      <w:r>
        <w:t>gjelder</w:t>
      </w:r>
      <w:proofErr w:type="spellEnd"/>
      <w:r w:rsidR="00FF1042">
        <w:t xml:space="preserve">. </w:t>
      </w:r>
    </w:p>
    <w:p w14:paraId="71B914FC" w14:textId="77777777" w:rsidR="00FF1042" w:rsidRPr="00FC77AC" w:rsidRDefault="00FF1042" w:rsidP="009A699A">
      <w:pPr>
        <w:pStyle w:val="Heading1"/>
        <w:shd w:val="clear" w:color="auto" w:fill="auto"/>
      </w:pPr>
      <w:bookmarkStart w:id="34" w:name="_Toc507768538"/>
      <w:bookmarkStart w:id="35" w:name="_Toc6563787"/>
      <w:bookmarkStart w:id="36" w:name="_Toc26883660"/>
      <w:bookmarkStart w:id="37" w:name="_Toc155366320"/>
      <w:bookmarkStart w:id="38" w:name="_Toc206767265"/>
      <w:bookmarkStart w:id="39" w:name="GeneralTerms"/>
      <w:r>
        <w:lastRenderedPageBreak/>
        <w:t>Generelle Vilkår</w:t>
      </w:r>
      <w:bookmarkEnd w:id="34"/>
      <w:bookmarkEnd w:id="35"/>
      <w:bookmarkEnd w:id="36"/>
      <w:bookmarkEnd w:id="37"/>
      <w:bookmarkEnd w:id="38"/>
    </w:p>
    <w:p w14:paraId="6466EF05" w14:textId="77777777" w:rsidR="00FF1042" w:rsidRPr="00FC77AC" w:rsidRDefault="00FF1042" w:rsidP="00FF1042">
      <w:pPr>
        <w:pStyle w:val="Heading2"/>
      </w:pPr>
      <w:bookmarkStart w:id="40" w:name="_Toc155366321"/>
      <w:bookmarkStart w:id="41" w:name="_Toc206767266"/>
      <w:bookmarkEnd w:id="39"/>
      <w:r>
        <w:t>Samsvar med lovgivning</w:t>
      </w:r>
      <w:bookmarkEnd w:id="40"/>
      <w:bookmarkEnd w:id="41"/>
    </w:p>
    <w:p w14:paraId="5BEC8D2C" w14:textId="77777777" w:rsidR="00FF1042" w:rsidRPr="00FC77AC" w:rsidRDefault="00FF1042" w:rsidP="001A4BAF">
      <w:r>
        <w:t>Microsoft skal overholde alle lover og regler som gjelder for levering av produktene og tjenestene, inkludert lover og regler om varsling ved sikkerhetsbrudd og personvernkrav. Microsoft er imidlertid ikke ansvarlig for overholdelse av lover eller retningslinjer som gjelder for Kunden eller Kundens bransje, men ikke generelt for leverandører av IT-tjenester. Microsoft bestemmer ikke om kundedata omfatter informasjon som er underlagt spesifikke lover eller regler. Alle Sikkerhetsbrudd er underlagt vilkårene for Varsling om Sikkerhetsbrudd nedenfor.</w:t>
      </w:r>
    </w:p>
    <w:p w14:paraId="1CF0C294" w14:textId="77777777" w:rsidR="00FF1042" w:rsidRPr="003E4AC6" w:rsidRDefault="00FF1042" w:rsidP="001A4BAF">
      <w:bookmarkStart w:id="42" w:name="OnlineServiceSpecificTerms"/>
      <w:bookmarkStart w:id="43" w:name="_Toc6563813"/>
      <w:bookmarkStart w:id="44" w:name="_Toc26883688"/>
      <w:bookmarkStart w:id="45" w:name="_Toc42764834"/>
      <w:bookmarkStart w:id="46" w:name="DatProtectionTerms"/>
      <w:r>
        <w:t>Kunden skal overholde alle lover og regler som gjelder for bruken av produkter og tjenester, inkludert lover og regler om biometriske data, taushetsplikt og personvernkrav. Kunden er ansvarlig for å avgjøre om de produktene og tjenestene er formålstjenlige for lagring og behandling av informasjon underlagt spesiell lov eller forskrift og for bruk av produktene og tjenestene på en måte som er i samsvar med kundens juridiske og lovmessige forpliktelser. Kunden står ansvarlig for å svare på forespørsler fra tredjeparter knyttet til kundens bruk av produkter og tjenester, som for eksempel forespørsler om å fjerne innhold i henhold til den amerikanske loven om opphavsrettigheter knyttet til digitale medier, Digital Millennium Copyright Act, og annen gjeldende lovgivning.</w:t>
      </w:r>
    </w:p>
    <w:p w14:paraId="5B656954" w14:textId="77777777" w:rsidR="00FF1042" w:rsidRPr="00FC77AC" w:rsidRDefault="00FF1042" w:rsidP="009A699A">
      <w:pPr>
        <w:pStyle w:val="Heading1"/>
        <w:shd w:val="clear" w:color="auto" w:fill="auto"/>
      </w:pPr>
      <w:bookmarkStart w:id="47" w:name="_Toc155366322"/>
      <w:bookmarkStart w:id="48" w:name="_Toc206767267"/>
      <w:r>
        <w:t>Vilkår for personvern</w:t>
      </w:r>
      <w:bookmarkEnd w:id="42"/>
      <w:bookmarkEnd w:id="43"/>
      <w:bookmarkEnd w:id="44"/>
      <w:bookmarkEnd w:id="45"/>
      <w:bookmarkEnd w:id="47"/>
      <w:bookmarkEnd w:id="48"/>
    </w:p>
    <w:p w14:paraId="337E567F" w14:textId="77777777" w:rsidR="00FF1042" w:rsidRPr="00FC77AC" w:rsidRDefault="00FF1042" w:rsidP="00FF1042">
      <w:pPr>
        <w:pStyle w:val="Heading2"/>
      </w:pPr>
      <w:bookmarkStart w:id="49" w:name="_Toc507768549"/>
      <w:bookmarkStart w:id="50" w:name="_Toc8395009"/>
      <w:bookmarkStart w:id="51" w:name="_Toc6563798"/>
      <w:bookmarkStart w:id="52" w:name="_Toc21617016"/>
      <w:bookmarkStart w:id="53" w:name="_Toc26972836"/>
      <w:bookmarkStart w:id="54" w:name="_Toc42764835"/>
      <w:bookmarkStart w:id="55" w:name="_Toc155366323"/>
      <w:bookmarkStart w:id="56" w:name="_Toc206767268"/>
      <w:bookmarkEnd w:id="46"/>
      <w:proofErr w:type="spellStart"/>
      <w:r>
        <w:t>Omfang</w:t>
      </w:r>
      <w:bookmarkEnd w:id="49"/>
      <w:bookmarkEnd w:id="50"/>
      <w:bookmarkEnd w:id="51"/>
      <w:bookmarkEnd w:id="52"/>
      <w:bookmarkEnd w:id="53"/>
      <w:bookmarkEnd w:id="54"/>
      <w:bookmarkEnd w:id="55"/>
      <w:bookmarkEnd w:id="56"/>
      <w:proofErr w:type="spellEnd"/>
    </w:p>
    <w:p w14:paraId="10C915B7" w14:textId="77777777" w:rsidR="00FF1042" w:rsidRPr="00FC77AC" w:rsidRDefault="00FF1042" w:rsidP="001A4BAF">
      <w:r>
        <w:t xml:space="preserve">Vilkårene i denne DPA-en gjelder alle produkter og tjenester bortsett fra de som er beskrevet i denne delen. </w:t>
      </w:r>
    </w:p>
    <w:p w14:paraId="0D52BD37" w14:textId="77777777" w:rsidR="00FF1042" w:rsidRPr="002F33F1" w:rsidRDefault="00FF1042" w:rsidP="001A4BAF">
      <w:r>
        <w:t>Vilkårene i denne DPA-en gjelder ikke for produkter eller profesjonelle tjenester som er spesifikt identifisert som ekskludert, eller i den grad det er identifisert som ekskludert, i produktvilkårene eller den gjeldende arbeidsordren, som er underlagt personvern- og sikkerhetsvilkårene i de gjeldende produktspesifikke eller arbeidsordrespesifikke vilkårene.</w:t>
      </w:r>
    </w:p>
    <w:p w14:paraId="3A318F25" w14:textId="77777777" w:rsidR="00FF1042" w:rsidRPr="00FC77AC" w:rsidRDefault="00FF1042" w:rsidP="001A4BAF">
      <w:r>
        <w:t>For klarhet gjelder DPA-vilkårene bare for behandling av data i miljøer som kontrolleres av Microsoft og Microsofts underbehandlere. Dette inkluderer data som sendes til Microsoft av produkter og tjenester, men inkluderer ikke data som forblir i kundens lokaler eller i noen kundemessige tredjepartsmiljøer.</w:t>
      </w:r>
    </w:p>
    <w:p w14:paraId="1A4D3FB5" w14:textId="77777777" w:rsidR="00FF1042" w:rsidRPr="00FC77AC" w:rsidRDefault="00FF1042" w:rsidP="001A4BAF">
      <w:r>
        <w:lastRenderedPageBreak/>
        <w:t xml:space="preserve">For supplerende faglige tjenester, forplikter Microsoft seg bare til delen om tilleggstjenester for faglige tjenester nedenfor. </w:t>
      </w:r>
    </w:p>
    <w:p w14:paraId="123C5945" w14:textId="77777777" w:rsidR="00FF1042" w:rsidRPr="00FC77AC" w:rsidRDefault="00FF1042" w:rsidP="00FF1042">
      <w:pPr>
        <w:pStyle w:val="Heading2"/>
      </w:pPr>
      <w:bookmarkStart w:id="57" w:name="_Toc26972837"/>
      <w:bookmarkStart w:id="58" w:name="_Toc155366324"/>
      <w:bookmarkStart w:id="59" w:name="_Toc206767269"/>
      <w:bookmarkStart w:id="60" w:name="_Toc507768552"/>
      <w:bookmarkStart w:id="61" w:name="_Toc8395012"/>
      <w:r>
        <w:t xml:space="preserve">Art av </w:t>
      </w:r>
      <w:proofErr w:type="spellStart"/>
      <w:r>
        <w:t>databehandling</w:t>
      </w:r>
      <w:bookmarkStart w:id="62" w:name="_Toc6563799"/>
      <w:bookmarkStart w:id="63" w:name="_Toc21617017"/>
      <w:proofErr w:type="spellEnd"/>
      <w:r>
        <w:t xml:space="preserve">; </w:t>
      </w:r>
      <w:proofErr w:type="spellStart"/>
      <w:r>
        <w:t>eierskap</w:t>
      </w:r>
      <w:bookmarkEnd w:id="57"/>
      <w:bookmarkEnd w:id="58"/>
      <w:bookmarkEnd w:id="59"/>
      <w:bookmarkEnd w:id="62"/>
      <w:bookmarkEnd w:id="63"/>
      <w:proofErr w:type="spellEnd"/>
    </w:p>
    <w:p w14:paraId="30397280" w14:textId="77777777" w:rsidR="00FF1042" w:rsidRPr="00FC77AC" w:rsidRDefault="00FF1042" w:rsidP="001A4BAF">
      <w:r>
        <w:t>Microsoft vil bruke og på annen måte behandle kundedata, faglig tjenestedata og personopplysninger bare i samsvar med kundens dokumenterte instruks og som beskrevet og underlagt begrensningene nedenfor (a) for å levere produkter og tjenester til kunden, og (b) for forretningsvirksomhet som skyldes levering av produktene og tjenestene til kunden. Kunden beholder alle rettigheter, eierrettigheter og interesser knyttet til kundedata og faglig tjenestedata. Microsoft tilegner seg ingen rettigheter i Kundedata eller faglig tjenestedata, annet enn rettighetene kunden gir Microsoft i denne delen. Dette avsnittet påvirker ikke Microsofts rettigheter til programvare eller tjenester som Microsoft lisensierer til Kunden.</w:t>
      </w:r>
    </w:p>
    <w:p w14:paraId="1FECF49E" w14:textId="77777777" w:rsidR="00FF1042" w:rsidRPr="00FC77AC" w:rsidRDefault="00FF1042" w:rsidP="00FF1042">
      <w:pPr>
        <w:pStyle w:val="Heading3"/>
      </w:pPr>
      <w:bookmarkStart w:id="64" w:name="_Toc6563800"/>
      <w:bookmarkStart w:id="65" w:name="_Toc26972838"/>
      <w:bookmarkStart w:id="66" w:name="_Toc13858350"/>
      <w:bookmarkStart w:id="67" w:name="_Toc21617018"/>
      <w:r>
        <w:t xml:space="preserve">Databehandling for å kunne levere </w:t>
      </w:r>
      <w:bookmarkEnd w:id="64"/>
      <w:bookmarkEnd w:id="65"/>
      <w:r>
        <w:t>produktene og tjenestene til kunden</w:t>
      </w:r>
    </w:p>
    <w:p w14:paraId="60711488" w14:textId="77777777" w:rsidR="00FF1042" w:rsidRPr="00FC77AC" w:rsidRDefault="00FF1042" w:rsidP="001A4BAF">
      <w:r>
        <w:t xml:space="preserve">I denne DPA-en skal “å levere” en faglig tjeneste omfatte følgende: </w:t>
      </w:r>
    </w:p>
    <w:p w14:paraId="6D2D9C04" w14:textId="77777777" w:rsidR="00FF1042" w:rsidRPr="00FC77AC" w:rsidRDefault="00FF1042" w:rsidP="001A4BAF">
      <w:pPr>
        <w:pStyle w:val="Bulletlist0"/>
      </w:pPr>
      <w:r>
        <w:rPr>
          <w:rFonts w:eastAsia="Calibri"/>
        </w:rPr>
        <w:t>Levering av funksjonsegenskaper slik de lisensieres, konfigureres</w:t>
      </w:r>
      <w:r>
        <w:t xml:space="preserve"> og </w:t>
      </w:r>
      <w:bookmarkEnd w:id="66"/>
      <w:bookmarkEnd w:id="67"/>
      <w:r>
        <w:rPr>
          <w:rFonts w:eastAsia="Calibri"/>
        </w:rPr>
        <w:t xml:space="preserve">brukes av Kunden og dennes brukere, inkludert ytelse av personlig tilpassede </w:t>
      </w:r>
      <w:proofErr w:type="gramStart"/>
      <w:r>
        <w:rPr>
          <w:rFonts w:eastAsia="Calibri"/>
        </w:rPr>
        <w:t>brukeropplevelser;</w:t>
      </w:r>
      <w:proofErr w:type="gramEnd"/>
      <w:r>
        <w:rPr>
          <w:rFonts w:eastAsia="Calibri"/>
        </w:rPr>
        <w:t xml:space="preserve"> </w:t>
      </w:r>
    </w:p>
    <w:p w14:paraId="09C733E7" w14:textId="77777777" w:rsidR="00FF1042" w:rsidRPr="00FC77AC" w:rsidRDefault="00FF1042" w:rsidP="001A4BAF">
      <w:pPr>
        <w:pStyle w:val="Bulletlist0"/>
      </w:pPr>
      <w:r>
        <w:rPr>
          <w:rFonts w:eastAsia="Calibri"/>
        </w:rPr>
        <w:t xml:space="preserve">Feilsøking (forhindring, oppdaging og reparasjon av problemer); og </w:t>
      </w:r>
    </w:p>
    <w:p w14:paraId="3A1ECE81" w14:textId="77777777" w:rsidR="00FF1042" w:rsidRPr="00FC77AC" w:rsidRDefault="00FF1042" w:rsidP="001A4BAF">
      <w:pPr>
        <w:pStyle w:val="Bulletlist0"/>
      </w:pPr>
      <w:r>
        <w:rPr>
          <w:rFonts w:eastAsia="Calibri"/>
        </w:rPr>
        <w:t xml:space="preserve">Holde produktene oppdatert og ytelsesdyktige, og forbedring av </w:t>
      </w:r>
      <w:r>
        <w:t>brukerproduktivitet,</w:t>
      </w:r>
      <w:r>
        <w:rPr>
          <w:rFonts w:eastAsia="Calibri"/>
        </w:rPr>
        <w:t xml:space="preserve"> pålitelighet, effektivitet, kvalitet og sikkerhet.</w:t>
      </w:r>
    </w:p>
    <w:p w14:paraId="4AE4FD6F" w14:textId="77777777" w:rsidR="00FF1042" w:rsidRPr="00FC77AC" w:rsidRDefault="00FF1042" w:rsidP="001A4BAF">
      <w:r>
        <w:t xml:space="preserve">For formålene med denne DPA-en består “å tilby” faglige tjenester av: </w:t>
      </w:r>
    </w:p>
    <w:p w14:paraId="4DDB6B9B" w14:textId="77777777" w:rsidR="00FF1042" w:rsidRPr="00FC77AC" w:rsidRDefault="00FF1042" w:rsidP="001A4BAF">
      <w:pPr>
        <w:pStyle w:val="Bulletlist0"/>
      </w:pPr>
      <w:r>
        <w:t xml:space="preserve">Levering av Faglige Tjenester, inkludert levering av teknisk støtte, profesjonell planlegging, rådgivning, veiledning, migrering av data, distribusjon, og tjenester for løsnings-/programvareutvikling. </w:t>
      </w:r>
    </w:p>
    <w:p w14:paraId="75BC02CE" w14:textId="77777777" w:rsidR="00FF1042" w:rsidRPr="00FC77AC" w:rsidRDefault="00FF1042" w:rsidP="001A4BAF">
      <w:pPr>
        <w:pStyle w:val="Bulletlist0"/>
      </w:pPr>
      <w:r>
        <w:t>Feilsøking (forebygging, avdekking, undersøking, reduksjon av skadevirkningene til og reparasjon av problemer, inkludert sikkerhetsbrudd og problemer som avdekkes i faglige tjenester eller relevante produkt(er) under levering av faglige tjenester); og</w:t>
      </w:r>
    </w:p>
    <w:p w14:paraId="48C48F72" w14:textId="77777777" w:rsidR="00FF1042" w:rsidRPr="00FC77AC" w:rsidRDefault="00FF1042" w:rsidP="001A4BAF">
      <w:pPr>
        <w:pStyle w:val="Bulletlist0"/>
      </w:pPr>
      <w:r>
        <w:t>Forbedring av levering, effektivitet, kvalitet og sikkerhet for faglige tjenester og de underliggende produktene basert på problemer som ble identifisert under levering av faglige tjenester, inkludert å fikse programvarefeil, og ellers holde produkter og tjenester oppdatert og ytelsesdyktige.</w:t>
      </w:r>
      <w:r>
        <w:rPr>
          <w:rStyle w:val="eop"/>
          <w:rFonts w:ascii="Calibri" w:eastAsia="Calibri" w:hAnsi="Calibri" w:cs="Calibri"/>
          <w:color w:val="0078D4"/>
          <w:u w:val="single"/>
        </w:rPr>
        <w:t xml:space="preserve"> </w:t>
      </w:r>
    </w:p>
    <w:p w14:paraId="37BFF6EF" w14:textId="77777777" w:rsidR="00FF1042" w:rsidRPr="00FC77AC" w:rsidRDefault="00FF1042" w:rsidP="001A4BAF">
      <w:r>
        <w:t>I hvert tilfelle utføres levering av produktene og tjenestene med tanke på sikkerhetsforpliktelser i henhold til databeskyttelseskrav.</w:t>
      </w:r>
    </w:p>
    <w:p w14:paraId="5A710597" w14:textId="77777777" w:rsidR="00FF1042" w:rsidRPr="00FC77AC" w:rsidRDefault="00FF1042" w:rsidP="001A4BAF">
      <w:r>
        <w:lastRenderedPageBreak/>
        <w:t>Når Microsoft leverer produkter og tjenester, skal ikke Microsoft bruke eller på annen måte behandle kundedata, faglig tjenestedata eller personopplysninger til: (a) brukerprofilering, (b) annonsering eller lignende kommersielle formål, eller (c) markedsundersøkelser rettet mot å skape nye funksjoner, tjenester eller produkter eller andre formål, med mindre slik bruk eller behandling er i samsvar med kundens dokumenterte instrukser.</w:t>
      </w:r>
    </w:p>
    <w:p w14:paraId="3CF058BC" w14:textId="77777777" w:rsidR="00FF1042" w:rsidRPr="00FC77AC" w:rsidRDefault="00FF1042" w:rsidP="00FF1042">
      <w:pPr>
        <w:pStyle w:val="Heading3"/>
      </w:pPr>
      <w:r>
        <w:t>Behandling for forretningsvirksomhet til levering av produkter og tjenester til kunden:</w:t>
      </w:r>
    </w:p>
    <w:p w14:paraId="6B88E6D5" w14:textId="77777777" w:rsidR="00FF1042" w:rsidRPr="00FC77AC" w:rsidRDefault="00FF1042" w:rsidP="001A4BAF">
      <w:r>
        <w:t>I denne DPA-en skal “forretningsvirksomhet” omfatte behandlingsoperasjonene som er autorisert av kunden i denne delen.</w:t>
      </w:r>
    </w:p>
    <w:p w14:paraId="7E0C5E9B" w14:textId="77777777" w:rsidR="00FF1042" w:rsidRPr="00FC77AC" w:rsidRDefault="00FF1042" w:rsidP="001A4BAF">
      <w:r>
        <w:t>Kunden gir tillatelse til Microsoft:</w:t>
      </w:r>
    </w:p>
    <w:p w14:paraId="3B96496F" w14:textId="77777777" w:rsidR="00FF1042" w:rsidRPr="00FC77AC" w:rsidRDefault="00FF1042" w:rsidP="001A4BAF">
      <w:pPr>
        <w:pStyle w:val="Bulletlist0"/>
      </w:pPr>
      <w:r>
        <w:t>til å lage aggregerte statistiske, ikke-personlige data fra data som inneholder pseudonymiserte identifikatorer (som brukslogger som inneholder unike, pseudonymiserte identifikatorer); og</w:t>
      </w:r>
    </w:p>
    <w:p w14:paraId="0F8BFB2C" w14:textId="77777777" w:rsidR="00FF1042" w:rsidRPr="00FC77AC" w:rsidRDefault="00FF1042" w:rsidP="001A4BAF">
      <w:pPr>
        <w:pStyle w:val="Bulletlist0"/>
      </w:pPr>
      <w:r>
        <w:t>til å beregne statistikker relatert til Kundedata eller Data for Faglige Tjenester</w:t>
      </w:r>
    </w:p>
    <w:p w14:paraId="082F8448" w14:textId="77777777" w:rsidR="00FF1042" w:rsidRPr="00FC77AC" w:rsidRDefault="00FF1042" w:rsidP="001A4BAF">
      <w:r>
        <w:t>i hvert tilfelle uten å ha tilgang til eller analysere innholdet i kundedata eller data om faglige tjenester, og begrenset til å oppnå formålene nedenfor, hver som en hendelse for å levere produktene og tjenestene til kunden.</w:t>
      </w:r>
    </w:p>
    <w:p w14:paraId="21F26199" w14:textId="77777777" w:rsidR="00FF1042" w:rsidRPr="00FC77AC" w:rsidRDefault="00FF1042" w:rsidP="001A4BAF">
      <w:r>
        <w:t>Disse formålene er:</w:t>
      </w:r>
    </w:p>
    <w:p w14:paraId="6A970132" w14:textId="77777777" w:rsidR="00FF1042" w:rsidRPr="00FC77AC" w:rsidRDefault="00FF1042" w:rsidP="001A4BAF">
      <w:pPr>
        <w:pStyle w:val="Bulletlist0"/>
      </w:pPr>
      <w:r>
        <w:t xml:space="preserve">fakturering og </w:t>
      </w:r>
      <w:proofErr w:type="gramStart"/>
      <w:r>
        <w:t>kontoadministrasjon;</w:t>
      </w:r>
      <w:proofErr w:type="gramEnd"/>
      <w:r>
        <w:t xml:space="preserve"> </w:t>
      </w:r>
    </w:p>
    <w:p w14:paraId="3E15DA78" w14:textId="77777777" w:rsidR="00FF1042" w:rsidRPr="00FC77AC" w:rsidRDefault="00FF1042" w:rsidP="001A4BAF">
      <w:pPr>
        <w:pStyle w:val="Bulletlist0"/>
      </w:pPr>
      <w:r>
        <w:t xml:space="preserve">kompensasjon som beregning av ansattes provisjoner og </w:t>
      </w:r>
      <w:proofErr w:type="gramStart"/>
      <w:r>
        <w:t>partnerinsentiver;</w:t>
      </w:r>
      <w:proofErr w:type="gramEnd"/>
      <w:r>
        <w:t xml:space="preserve"> </w:t>
      </w:r>
    </w:p>
    <w:p w14:paraId="676AF85F" w14:textId="77777777" w:rsidR="00FF1042" w:rsidRPr="00FC77AC" w:rsidRDefault="00FF1042" w:rsidP="001A4BAF">
      <w:pPr>
        <w:pStyle w:val="Bulletlist0"/>
      </w:pPr>
      <w:r>
        <w:t xml:space="preserve">intern rapportering og forretningsmodellering, slik som prognoser, inntekter, kapasitetsplanlegging og produktstrategi; og </w:t>
      </w:r>
    </w:p>
    <w:p w14:paraId="0DC738FE" w14:textId="77777777" w:rsidR="00FF1042" w:rsidRPr="00FC77AC" w:rsidRDefault="00FF1042" w:rsidP="001A4BAF">
      <w:pPr>
        <w:pStyle w:val="Bulletlist0"/>
      </w:pPr>
      <w:r>
        <w:t>finansiell rapportering.</w:t>
      </w:r>
    </w:p>
    <w:p w14:paraId="2EE23201" w14:textId="77777777" w:rsidR="00FF1042" w:rsidRPr="00FC77AC" w:rsidRDefault="00FF1042" w:rsidP="001A4BAF">
      <w:bookmarkStart w:id="68" w:name="_Hlk24466161"/>
      <w:r>
        <w:t xml:space="preserve">Ved behandling av denne forretningsvirksomheten vil Microsoft anvende prinsipper for dataminimering og vil ikke bruke eller på annen måte behandle kundedata, faglig tjenestedata eller personopplysninger til: (a) brukerprofilering, (b) reklame eller lignende kommersielle formål eller (c) andre formål, annet enn for de formålene som er beskrevet i dette punktet. I tillegg, som med all behandling under denne DPA-en, forblir behandling for forretningsvirksomhet underlagt Microsofts taushetsplikt og forpliktelser under Avsløring av behandlede data. </w:t>
      </w:r>
      <w:bookmarkEnd w:id="68"/>
    </w:p>
    <w:p w14:paraId="36A52003" w14:textId="77777777" w:rsidR="00FF1042" w:rsidRPr="00FC77AC" w:rsidRDefault="00FF1042" w:rsidP="00FF1042">
      <w:pPr>
        <w:pStyle w:val="Heading2"/>
      </w:pPr>
      <w:bookmarkStart w:id="69" w:name="_Toc507768551"/>
      <w:bookmarkStart w:id="70" w:name="_Toc8395011"/>
      <w:bookmarkStart w:id="71" w:name="_Toc26972840"/>
      <w:bookmarkStart w:id="72" w:name="_Toc42764837"/>
      <w:bookmarkStart w:id="73" w:name="_Toc155366325"/>
      <w:bookmarkStart w:id="74" w:name="_Toc206767270"/>
      <w:r>
        <w:t>Utlevering av behandlede opplysninger</w:t>
      </w:r>
      <w:bookmarkEnd w:id="69"/>
      <w:bookmarkEnd w:id="70"/>
      <w:bookmarkEnd w:id="71"/>
      <w:bookmarkEnd w:id="72"/>
      <w:bookmarkEnd w:id="73"/>
      <w:bookmarkEnd w:id="74"/>
    </w:p>
    <w:p w14:paraId="77C9F026" w14:textId="77777777" w:rsidR="00FF1042" w:rsidRPr="006366A8" w:rsidRDefault="00FF1042" w:rsidP="001A4BAF">
      <w:r>
        <w:t xml:space="preserve">Microsoft skal ikke utlevere eller gi tilgang til Behandlede Data bortsett fra: (1) som instruert av Kunden; (2) som beskrevet i denne DPA-en; eller (3) som lovpålagt. I dette punktet skal “Behandlede </w:t>
      </w:r>
      <w:r>
        <w:lastRenderedPageBreak/>
        <w:t xml:space="preserve">Opplysninger” bety: (a) Kundedata; (b) Faglige Tjenestedata; (c) Personopplysninger; og (d) alle andre data som Microsoft behandler i forbindelse med produktene og tjenestene som er Kundens konfidensielle opplysninger i henhold til Kundens avtale. All behandling av Behandlede Opplysninger er underlagt Microsoft sin taushetsplikt i henhold til Kundens avtale. </w:t>
      </w:r>
    </w:p>
    <w:p w14:paraId="190ED293" w14:textId="77777777" w:rsidR="00FF1042" w:rsidRPr="006366A8" w:rsidRDefault="00FF1042" w:rsidP="001A4BAF">
      <w:r>
        <w:rPr>
          <w:szCs w:val="18"/>
        </w:rPr>
        <w:t>Microsoft skal ikke utlevere eller gi tilgang til Behandlede Data til rettshåndhevende organer med mindre lover og regler krever det. Hvis rettshåndhevende organer kontakter Microsoft med et krav om Behandlede Opplysninger, skal Microsoft anmode det rettshåndhevende organet om å be om disse opplysningene direkte fra Kunden. Hvis de blir tvunget til å fremlegge Behandlede Opplysninger til lovhåndhevere eller gi dem tilgang til slike Data, vil Microsoft omgående varsle Kunden og levere en kopi av kravet, med mindre lover og regler hindrer dem i å gjøre det</w:t>
      </w:r>
      <w:r>
        <w:t>.</w:t>
      </w:r>
    </w:p>
    <w:p w14:paraId="68B1131D" w14:textId="77777777" w:rsidR="00FF1042" w:rsidRDefault="00FF1042" w:rsidP="001A4BAF">
      <w:r>
        <w:t>Når Microsoft mottar forespørsler om Behandlede Opplysninger fra andre tredjeparter, skal Microsoft omgående varsle Kunden med mindre lover og regler hindrer dem i å gjøre det. Microsoft avslår forespørselen med mindre lovverket krever at Microsoft etterkommer forespørselen. Hvis forespørselen er gyldig, prøver Microsoft å få tredjeparten til å rette forespørselen om disse dataene direkte til Kunden.</w:t>
      </w:r>
    </w:p>
    <w:p w14:paraId="6C3724D6" w14:textId="77777777" w:rsidR="00FF1042" w:rsidRPr="006366A8" w:rsidRDefault="00FF1042" w:rsidP="001A4BAF">
      <w:r>
        <w:t>Microsoft vil bare avsløre eller gi tilgang til behandlede data som kreves av loven, forutsatt at lovene og praksisene respekterer essensen av de grunnleggende rettighetene og frihetene, og ikke går utover det som er nødvendig og forholdsmessig i et demokratisk samfunn og, der det er aktuelt, for å beskytte et av målene oppført i artikkel 23(1) i GDPR.</w:t>
      </w:r>
    </w:p>
    <w:p w14:paraId="1A8D15C3" w14:textId="77777777" w:rsidR="00FF1042" w:rsidRPr="006366A8" w:rsidRDefault="00FF1042" w:rsidP="001A4BAF">
      <w:r>
        <w:t xml:space="preserve">Microsoft vil ikke gi noen Tredjepart: (a) direkte, indirekte, generell eller ubegrenset tilgang til Behandlede Opplysninger; (b) krypteringsnøkler for plattformer som brukes til å sikre Behandlede Opplysninger eller evne til å bryte slik kryptering; eller (c) tilgang til Behandlede Opplysninger hvis Microsoft er klar over at opplysningene skal brukes til andre formål enn de som er angitt i Tredjepartens forespørsel. </w:t>
      </w:r>
    </w:p>
    <w:p w14:paraId="3188A299" w14:textId="77777777" w:rsidR="00FF1042" w:rsidRPr="006366A8" w:rsidRDefault="00FF1042" w:rsidP="001A4BAF">
      <w:r>
        <w:t xml:space="preserve">Til støtte for ovennevnte kan Microsoft gi Kundens grunnleggende kontaktinformasjon til Tredjepart. </w:t>
      </w:r>
    </w:p>
    <w:p w14:paraId="61D2895E" w14:textId="77777777" w:rsidR="00FF1042" w:rsidRPr="00FC77AC" w:rsidRDefault="00FF1042" w:rsidP="00FF1042">
      <w:pPr>
        <w:pStyle w:val="Heading2"/>
      </w:pPr>
      <w:bookmarkStart w:id="75" w:name="_Toc6563801"/>
      <w:bookmarkStart w:id="76" w:name="_Toc21617019"/>
      <w:bookmarkStart w:id="77" w:name="_Toc26972841"/>
      <w:bookmarkStart w:id="78" w:name="_Toc155366326"/>
      <w:bookmarkStart w:id="79" w:name="_Toc206767271"/>
      <w:r>
        <w:t>Behandling av personopplysninger; GDPR</w:t>
      </w:r>
      <w:bookmarkEnd w:id="60"/>
      <w:bookmarkEnd w:id="61"/>
      <w:bookmarkEnd w:id="75"/>
      <w:bookmarkEnd w:id="76"/>
      <w:bookmarkEnd w:id="77"/>
      <w:bookmarkEnd w:id="78"/>
      <w:bookmarkEnd w:id="79"/>
    </w:p>
    <w:p w14:paraId="64ECC76B" w14:textId="77777777" w:rsidR="00FF1042" w:rsidRPr="00FC77AC" w:rsidRDefault="00FF1042" w:rsidP="001A4BAF">
      <w:bookmarkStart w:id="80" w:name="_Toc489605577"/>
      <w:r>
        <w:t xml:space="preserve">Alle personopplysninger som behandles av Microsoft i forbindelse med leveringen av produktene og tjenestene, er innhentet som en del av enten (a) kundedata, (b) faglig tjenestedata, eller (c) data generert, avledet eller innsamlet av Microsoft, inkludert data sendt til Microsoft som et resultat av en kundes bruk av tjenestebaserte funksjoner eller hentet av Microsoft fra lokalt installert programvare. Personopplysninger som leveres til Microsoft av eller på vegne av kunder gjennom bruk av den Elektroniske Tjenesten, er også kundedata. Personopplysninger som leveres til Microsoft av eller på </w:t>
      </w:r>
      <w:r>
        <w:lastRenderedPageBreak/>
        <w:t xml:space="preserve">vegne av kunder gjennom bruk av den Elektroniske Tjenesten, er også faglig tjenestedata. Pseudonymiserte identifikatorer kan være inkludert i Diagnostiske data som behandles av Microsoft i forbindelse med levering av produktene, og er også personopplysninger. Alle Personopplysninger som er pseudonymisert eller avidentifisert, men ikke anonymisert, eller Personopplysninger som er utledet av Personopplysninger, er også Personopplysninger. </w:t>
      </w:r>
    </w:p>
    <w:p w14:paraId="6AAB3FC4" w14:textId="77777777" w:rsidR="00FF1042" w:rsidRDefault="00FF1042" w:rsidP="001A4BAF">
      <w:r>
        <w:t xml:space="preserve">I den grad Microsoft er </w:t>
      </w:r>
      <w:proofErr w:type="spellStart"/>
      <w:r>
        <w:t>databehandler</w:t>
      </w:r>
      <w:proofErr w:type="spellEnd"/>
      <w:r>
        <w:t xml:space="preserve"> </w:t>
      </w:r>
      <w:proofErr w:type="spellStart"/>
      <w:r>
        <w:t>eller</w:t>
      </w:r>
      <w:proofErr w:type="spellEnd"/>
      <w:r>
        <w:t xml:space="preserve"> </w:t>
      </w:r>
      <w:proofErr w:type="spellStart"/>
      <w:r>
        <w:t>underdatabehandler</w:t>
      </w:r>
      <w:proofErr w:type="spellEnd"/>
      <w:r>
        <w:t xml:space="preserve"> av </w:t>
      </w:r>
      <w:proofErr w:type="spellStart"/>
      <w:r>
        <w:t>Personopplysninger</w:t>
      </w:r>
      <w:proofErr w:type="spellEnd"/>
      <w:r>
        <w:t xml:space="preserve"> </w:t>
      </w:r>
      <w:proofErr w:type="spellStart"/>
      <w:r>
        <w:t>som</w:t>
      </w:r>
      <w:proofErr w:type="spellEnd"/>
      <w:r>
        <w:t xml:space="preserve"> </w:t>
      </w:r>
      <w:proofErr w:type="spellStart"/>
      <w:r>
        <w:t>omfattes</w:t>
      </w:r>
      <w:proofErr w:type="spellEnd"/>
      <w:r>
        <w:t xml:space="preserve"> av GDPR, </w:t>
      </w:r>
      <w:proofErr w:type="spellStart"/>
      <w:r>
        <w:t>skal</w:t>
      </w:r>
      <w:proofErr w:type="spellEnd"/>
      <w:r>
        <w:t xml:space="preserve"> GDPR-</w:t>
      </w:r>
      <w:proofErr w:type="spellStart"/>
      <w:r>
        <w:t>vilkårene</w:t>
      </w:r>
      <w:proofErr w:type="spellEnd"/>
      <w:r>
        <w:t xml:space="preserve"> </w:t>
      </w:r>
      <w:proofErr w:type="spellStart"/>
      <w:r>
        <w:t>i</w:t>
      </w:r>
      <w:proofErr w:type="spellEnd"/>
      <w:r>
        <w:t xml:space="preserve"> </w:t>
      </w:r>
      <w:hyperlink w:anchor="Attachment1" w:history="1">
        <w:proofErr w:type="spellStart"/>
        <w:r>
          <w:rPr>
            <w:rStyle w:val="Hyperlink"/>
          </w:rPr>
          <w:t>vedlegg</w:t>
        </w:r>
        <w:proofErr w:type="spellEnd"/>
        <w:r>
          <w:rPr>
            <w:rStyle w:val="Hyperlink"/>
          </w:rPr>
          <w:t xml:space="preserve"> 1</w:t>
        </w:r>
      </w:hyperlink>
      <w:r>
        <w:t xml:space="preserve"> </w:t>
      </w:r>
      <w:proofErr w:type="spellStart"/>
      <w:r>
        <w:t>regulere</w:t>
      </w:r>
      <w:proofErr w:type="spellEnd"/>
      <w:r>
        <w:t xml:space="preserve"> </w:t>
      </w:r>
      <w:proofErr w:type="spellStart"/>
      <w:r>
        <w:t>slik</w:t>
      </w:r>
      <w:proofErr w:type="spellEnd"/>
      <w:r>
        <w:t xml:space="preserve"> </w:t>
      </w:r>
      <w:proofErr w:type="spellStart"/>
      <w:r>
        <w:t>behandling</w:t>
      </w:r>
      <w:proofErr w:type="spellEnd"/>
      <w:r>
        <w:t xml:space="preserve">, </w:t>
      </w:r>
      <w:proofErr w:type="spellStart"/>
      <w:r>
        <w:t>og</w:t>
      </w:r>
      <w:proofErr w:type="spellEnd"/>
      <w:r>
        <w:t xml:space="preserve"> språket i underseksjonen (“Behandling av personopplysninger; GDPR”) skal anses som et tillegg:</w:t>
      </w:r>
    </w:p>
    <w:p w14:paraId="46BA319F" w14:textId="77777777" w:rsidR="00FF1042" w:rsidRPr="00FC77AC" w:rsidRDefault="00FF1042" w:rsidP="00FF1042">
      <w:pPr>
        <w:pStyle w:val="Heading3"/>
      </w:pPr>
      <w:bookmarkStart w:id="81" w:name="_Toc26972842"/>
      <w:r>
        <w:t>Databehandler og behandlingsansvarlig, roller og ansvar</w:t>
      </w:r>
      <w:bookmarkEnd w:id="81"/>
    </w:p>
    <w:p w14:paraId="700E7E6B" w14:textId="77777777" w:rsidR="00FF1042" w:rsidRDefault="00FF1042" w:rsidP="001A4BAF">
      <w:bookmarkStart w:id="82" w:name="_Toc26972843"/>
      <w:bookmarkStart w:id="83" w:name="_Toc26972844"/>
      <w:r>
        <w:t xml:space="preserve">Kunden og Microsoft er enige om at kunden er behandlingsansvarlig for personopplysninger, og at Microsoft er databehandler for slike opplysninger, bortsett fra (a) når kunden fungerer som databehandler for personopplysninger, hvor Microsoft blir å anse som underdatabehandler; eller (b) som angitt på annen måte i de produktspesifikke vilkårene for den Elektroniske Tjenesten eller i denne DPA-en. Når Microsoft fungerer som databehandler eller underdatabehandler av Personopplysninger, skal Microsoft behandle Personopplysninger bare etter dokumenterte instrukser fra Kunden. Kunden samtykker i at Kundens avtale (inkludert DPA-vilkårene og gjeldende oppdateringer), sammen med produktdokumentasjonen og kundens bruk og konfigurasjon av funksjoner i produktene, er kundens fullstendige og dokumenterte instrukser til Microsoft for behandling av personopplysninger, eller dokumentasjonen for Faglige Tjenester og kundens bruk av de faglige tjenestene. Informasjon om bruk og konfigurasjon av produktene finner du på </w:t>
      </w:r>
      <w:hyperlink r:id="rId12" w:history="1">
        <w:r>
          <w:rPr>
            <w:rStyle w:val="Hyperlink"/>
          </w:rPr>
          <w:t>https://docs.microsoft.com</w:t>
        </w:r>
      </w:hyperlink>
      <w:r>
        <w:t xml:space="preserve"> (eller et etterfølgende sted) eller en annen avtale som inneholder denne DPA-en. Eventuelle tilleggs- eller alternative instruksjoner må avtales i henhold til prosessen for å endre kundens avtale. I alle tilfeller der GDPR gjelder og Kunden er databehandler, garanterer Kunden overfor Microsoft at Kundens instrukser, inkludert utnevnelse av Microsoft som databehandler eller underdatabehandler, har blitt godkjent av den aktuelle behandlingsansvarlige. </w:t>
      </w:r>
    </w:p>
    <w:bookmarkEnd w:id="82"/>
    <w:p w14:paraId="7714D105" w14:textId="77777777" w:rsidR="00FF1042" w:rsidRPr="00843C1D" w:rsidRDefault="00FF1042" w:rsidP="001A4BAF">
      <w:pPr>
        <w:rPr>
          <w:spacing w:val="-3"/>
        </w:rPr>
      </w:pPr>
      <w:r w:rsidRPr="00843C1D">
        <w:rPr>
          <w:spacing w:val="-3"/>
        </w:rPr>
        <w:t xml:space="preserve">I den grad Microsoft bruker eller på annen måte behandler personopplysninger som omfattes av GDPR, for Microsofts legitime forretningsvirksomhet knyttet til levering av produkter og tjenester til kunden, skal Microsoft overholde forpliktelsene til en uavhengig behandlingsansvarlig under GDPR for slik bruk. Microsoft godtar det ekstra ansvaret som “behandlingsansvarlig” i henhold til GDPR for slik behandling for å: (a) handle i samsvar med forskriftskrav, i den grad det kreves under GDPR; og (b) gi økt åpenhet for Kundene og bekrefte Microsofts ansvarlighet for slik behandling. Microsoft anvender sikkerhetstiltak for å beskytte kundedata, faglig tjenestedata og personopplysninger under slik behandling, inkludert sikkerhetstiltakene som er nevnt i denne DPA-en, og sikkerhetstiltakene som er beskrevet i artikkel 6 nr. 4 i GDPR. Med hensyn til behandling av personopplysninger i henhold til dette avsnittet, forplikter </w:t>
      </w:r>
      <w:r w:rsidRPr="00843C1D">
        <w:rPr>
          <w:spacing w:val="-3"/>
        </w:rPr>
        <w:lastRenderedPageBreak/>
        <w:t>Microsoft seg som angitt i delen tillegg om ekstra sikkerhetstiltak; for disse formålene, (i) enhver Microsoft-fremlegging av personopplysninger, som beskrevet i tillegg om ekstra sikkerhetstiltak-delen, som er overført i forbindelse med forretningsvirksomhet, anses som en “relevant fremlegging” og (ii) forpliktelsene i tillegg om ekstra sikkerhetstiltak-delen gjelder for slike personopplysninger.</w:t>
      </w:r>
      <w:bookmarkEnd w:id="83"/>
    </w:p>
    <w:p w14:paraId="74A39A49" w14:textId="77777777" w:rsidR="00FF1042" w:rsidRPr="00FC77AC" w:rsidRDefault="00FF1042" w:rsidP="00FF1042">
      <w:pPr>
        <w:pStyle w:val="Heading3"/>
      </w:pPr>
      <w:bookmarkStart w:id="84" w:name="_Toc26972845"/>
      <w:r>
        <w:t>Behandling av detaljer</w:t>
      </w:r>
      <w:bookmarkEnd w:id="84"/>
    </w:p>
    <w:p w14:paraId="4362CAE5" w14:textId="77777777" w:rsidR="00FF1042" w:rsidRPr="00FC77AC" w:rsidRDefault="00FF1042" w:rsidP="001A4BAF">
      <w:bookmarkStart w:id="85" w:name="_Toc26972846"/>
      <w:bookmarkStart w:id="86" w:name="_Hlk22881260"/>
      <w:r>
        <w:t>Partene bekrefter og er enige om at:</w:t>
      </w:r>
      <w:bookmarkEnd w:id="85"/>
    </w:p>
    <w:p w14:paraId="400E8E14" w14:textId="77777777" w:rsidR="00FF1042" w:rsidRPr="00FC77AC" w:rsidRDefault="00FF1042" w:rsidP="001A4BAF">
      <w:pPr>
        <w:pStyle w:val="Bulletlist0"/>
      </w:pPr>
      <w:r>
        <w:rPr>
          <w:rFonts w:eastAsia="Calibri"/>
          <w:b/>
          <w:bCs/>
        </w:rPr>
        <w:t>Innhold.</w:t>
      </w:r>
      <w:r>
        <w:rPr>
          <w:rFonts w:eastAsia="Calibri"/>
        </w:rPr>
        <w:t xml:space="preserve"> </w:t>
      </w:r>
      <w:r>
        <w:t xml:space="preserve">Innholdet i behandlingen er begrenset til Personopplysninger innenfor rammen av </w:t>
      </w:r>
      <w:r>
        <w:rPr>
          <w:rFonts w:eastAsia="Calibri"/>
        </w:rPr>
        <w:t xml:space="preserve">punktet med tittelen «Art av databehandling; eierskap» ovenfor i denne DPA-en og av </w:t>
      </w:r>
      <w:r>
        <w:t>GDPR</w:t>
      </w:r>
      <w:r>
        <w:rPr>
          <w:rFonts w:eastAsia="Calibri"/>
        </w:rPr>
        <w:t>.</w:t>
      </w:r>
    </w:p>
    <w:p w14:paraId="096D7BC5" w14:textId="77777777" w:rsidR="00FF1042" w:rsidRPr="00FC77AC" w:rsidRDefault="00FF1042" w:rsidP="001A4BAF">
      <w:pPr>
        <w:pStyle w:val="Bulletlist0"/>
      </w:pPr>
      <w:r>
        <w:rPr>
          <w:rFonts w:eastAsia="Calibri"/>
          <w:b/>
          <w:bCs/>
        </w:rPr>
        <w:t>Varigheten av behandlingen.</w:t>
      </w:r>
      <w:r>
        <w:rPr>
          <w:rFonts w:eastAsia="Calibri"/>
        </w:rPr>
        <w:t xml:space="preserve"> </w:t>
      </w:r>
      <w:r>
        <w:t>Varigheten av behandlingen skal være i samsvar med Kundens instrukser og vilkårene i DPA-en</w:t>
      </w:r>
      <w:r>
        <w:rPr>
          <w:rFonts w:eastAsia="Calibri"/>
        </w:rPr>
        <w:t>.</w:t>
      </w:r>
    </w:p>
    <w:p w14:paraId="4831FAA0" w14:textId="77777777" w:rsidR="00FF1042" w:rsidRPr="006257E8" w:rsidRDefault="00FF1042" w:rsidP="001A4BAF">
      <w:pPr>
        <w:pStyle w:val="Bulletlist0"/>
      </w:pPr>
      <w:r>
        <w:rPr>
          <w:rFonts w:eastAsia="Calibri"/>
          <w:b/>
        </w:rPr>
        <w:t>Behandlingens art og formål.</w:t>
      </w:r>
      <w:r>
        <w:rPr>
          <w:rFonts w:eastAsia="Calibri"/>
        </w:rPr>
        <w:t xml:space="preserve"> </w:t>
      </w:r>
      <w:r>
        <w:t>Behandlingens art og formål skal være å tilby Produktene og Tjenestene i henhold til Kundens avtale</w:t>
      </w:r>
      <w:r>
        <w:rPr>
          <w:rFonts w:eastAsia="Calibri"/>
        </w:rPr>
        <w:t xml:space="preserve"> og for Microsofts forretningsvirksomhet knyttet til levering av produktene og tjenestene til kunden (som nærmere beskrevet i punktet med tittelen “Art av databehandling; eierskap” ovenfor).</w:t>
      </w:r>
    </w:p>
    <w:p w14:paraId="40689F98" w14:textId="77777777" w:rsidR="00FF1042" w:rsidRPr="00394E68" w:rsidRDefault="00FF1042" w:rsidP="001A4BAF">
      <w:pPr>
        <w:pStyle w:val="Bulletlist0"/>
        <w:rPr>
          <w:spacing w:val="-1"/>
        </w:rPr>
      </w:pPr>
      <w:r w:rsidRPr="00394E68">
        <w:rPr>
          <w:rFonts w:eastAsia="Calibri"/>
          <w:b/>
          <w:bCs/>
          <w:spacing w:val="-1"/>
        </w:rPr>
        <w:t>Datakategorier.</w:t>
      </w:r>
      <w:r w:rsidRPr="00394E68">
        <w:rPr>
          <w:rFonts w:eastAsia="Calibri"/>
          <w:spacing w:val="-1"/>
        </w:rPr>
        <w:t xml:space="preserve"> </w:t>
      </w:r>
      <w:r w:rsidRPr="00394E68">
        <w:rPr>
          <w:spacing w:val="-1"/>
        </w:rPr>
        <w:t>Typene av personopplysninger som behandles av Microsoft ved levering av produktene og tjenestene inkluderer</w:t>
      </w:r>
      <w:r w:rsidRPr="00394E68">
        <w:rPr>
          <w:rFonts w:eastAsia="Calibri"/>
          <w:spacing w:val="-1"/>
        </w:rPr>
        <w:t>: (i) Personopplysninger som kunden velger å inkludere i kundedata og faglig tjenestedata; og (ii)</w:t>
      </w:r>
      <w:r w:rsidRPr="00394E68">
        <w:rPr>
          <w:spacing w:val="-1"/>
        </w:rPr>
        <w:t xml:space="preserve"> de uttrykkelig identifisert i artikkel 4 i GDPR</w:t>
      </w:r>
      <w:r w:rsidRPr="00394E68">
        <w:rPr>
          <w:rFonts w:eastAsia="Calibri"/>
          <w:spacing w:val="-1"/>
        </w:rPr>
        <w:t xml:space="preserve"> som kan genereres, hentes eller samles inn av Microsoft, inkludert data som sendes til Microsoft som følge av en kundes bruk av tjenestebaserte funksjoner eller hentet av Microsoft fra lokalt installert programvare. De typene av personopplysninger som kunden velger å inkludere i kundedata og faglig tjenestedata, kan være alle kategorier av personopplysninger som er identifisert i poster som oppbevares av kunden som fungerer som kontroller i henhold til artikkel 30 i GDPR, inkludert kategoriene av personopplysninger som er angitt i </w:t>
      </w:r>
      <w:r>
        <w:t>tillegg</w:t>
      </w:r>
      <w:r w:rsidRPr="00394E68">
        <w:rPr>
          <w:spacing w:val="-1"/>
        </w:rPr>
        <w:t xml:space="preserve"> B</w:t>
      </w:r>
      <w:r w:rsidRPr="00394E68">
        <w:rPr>
          <w:rFonts w:eastAsia="Calibri"/>
          <w:spacing w:val="-1"/>
        </w:rPr>
        <w:t xml:space="preserve">. </w:t>
      </w:r>
    </w:p>
    <w:p w14:paraId="08BF7166" w14:textId="77777777" w:rsidR="00FF1042" w:rsidRPr="00FC77AC" w:rsidRDefault="00FF1042" w:rsidP="001A4BAF">
      <w:pPr>
        <w:pStyle w:val="Bulletlist0"/>
      </w:pPr>
      <w:r>
        <w:rPr>
          <w:rFonts w:eastAsia="Calibri"/>
          <w:b/>
          <w:bCs/>
        </w:rPr>
        <w:t>Registrerte.</w:t>
      </w:r>
      <w:r>
        <w:rPr>
          <w:rFonts w:eastAsia="Calibri"/>
        </w:rPr>
        <w:t xml:space="preserve"> </w:t>
      </w:r>
      <w:r>
        <w:t>Kategoriene av registrerte subjekter er kundens representanter og sluttbrukere, for eksempel ansatte, entreprenører, samarbeidspartnere og kunder</w:t>
      </w:r>
      <w:r>
        <w:rPr>
          <w:rFonts w:eastAsia="Calibri"/>
        </w:rPr>
        <w:t xml:space="preserve">, og kan omfatte andre kategorier av registrerte som identifisert i poster som oppbevares av kunden som opptrer som kontrollør i henhold til artikkel 30 i GDPR, inkludert kategoriene av registrerte angitt i </w:t>
      </w:r>
      <w:r>
        <w:t>tillegg B</w:t>
      </w:r>
      <w:r>
        <w:rPr>
          <w:rFonts w:eastAsia="Calibri"/>
        </w:rPr>
        <w:t>.</w:t>
      </w:r>
    </w:p>
    <w:p w14:paraId="336E0E1A" w14:textId="77777777" w:rsidR="00FF1042" w:rsidRPr="00FC77AC" w:rsidRDefault="00FF1042" w:rsidP="00FF1042">
      <w:pPr>
        <w:pStyle w:val="Heading3"/>
      </w:pPr>
      <w:bookmarkStart w:id="87" w:name="_Toc26972847"/>
      <w:bookmarkEnd w:id="86"/>
      <w:r>
        <w:t>Datasubjektets rettigheter; Hjelp med forespørsler</w:t>
      </w:r>
      <w:bookmarkEnd w:id="87"/>
    </w:p>
    <w:p w14:paraId="201FD031" w14:textId="77777777" w:rsidR="00FF1042" w:rsidRPr="00FC77AC" w:rsidRDefault="00FF1042" w:rsidP="001A4BAF">
      <w:r>
        <w:t xml:space="preserve">Microsoft vil gjøre tilgjengelige for kunden, på en måte som er i samsvar med funksjonaliteten til produktene og tjenestene og Microsofts rolle som behandler av personopplysninger om datasubjekter, muligheten til å oppfylle datasubjektenes forespørsler om å utøve sine rettigheter under GDPR. Hvis Microsoft mottar en forespørsel fra kundens datasubjekt om å utøve én eller flere av sine rettigheter under GDPR i forbindelse med produktene og tjenestene som Microsoft er en databehandler eller underbehandler for, vil Microsoft omdirigere datasubjektet til å rette </w:t>
      </w:r>
      <w:r>
        <w:lastRenderedPageBreak/>
        <w:t>forespørselen direkte til kunden. Kunden skal være ansvarlig for å svare på en slik forespørsel, også, hvis nødvendig, ved å bruke funksjonaliteten i produktene og tjenestene. Microsoft skal etterkomme rimelige forespørsler fra kunden om å få hjelp til å håndtere svar på slike dataforespørsler.</w:t>
      </w:r>
    </w:p>
    <w:p w14:paraId="7F82ABFB" w14:textId="77777777" w:rsidR="00FF1042" w:rsidRPr="00FC77AC" w:rsidRDefault="00FF1042" w:rsidP="00FF1042">
      <w:pPr>
        <w:pStyle w:val="Heading3"/>
      </w:pPr>
      <w:bookmarkStart w:id="88" w:name="_Toc26972848"/>
      <w:r>
        <w:t>Protokoller over behandlingsaktiviteter</w:t>
      </w:r>
      <w:bookmarkEnd w:id="88"/>
    </w:p>
    <w:p w14:paraId="530CC7A0" w14:textId="77777777" w:rsidR="00FF1042" w:rsidRPr="00FC77AC" w:rsidRDefault="00FF1042" w:rsidP="001A4BAF">
      <w:r>
        <w:t>I den grad GDPR krever at Microsoft fører protokoll over visse opplysninger knyttet til Kunden, skal Kunden ved forespørsel levere slike opplysninger til Microsoft og holde dem nøyaktige og oppdatert. Microsoft kan gjøre alle slike opplysninger tilgjengelige for tilsynsmyndigheten hvis det kreves av GDPR.</w:t>
      </w:r>
    </w:p>
    <w:p w14:paraId="2C532050" w14:textId="77777777" w:rsidR="00FF1042" w:rsidRPr="00FC77AC" w:rsidRDefault="00FF1042" w:rsidP="00FF1042">
      <w:pPr>
        <w:pStyle w:val="Heading2"/>
      </w:pPr>
      <w:bookmarkStart w:id="89" w:name="_Toc507768553"/>
      <w:bookmarkStart w:id="90" w:name="_Toc8395013"/>
      <w:bookmarkStart w:id="91" w:name="_Toc6563802"/>
      <w:bookmarkStart w:id="92" w:name="_Toc21617020"/>
      <w:bookmarkStart w:id="93" w:name="_Toc26972849"/>
      <w:bookmarkStart w:id="94" w:name="_Toc155366327"/>
      <w:bookmarkStart w:id="95" w:name="_Toc206767272"/>
      <w:bookmarkEnd w:id="80"/>
      <w:r>
        <w:t>Datasikkerhet</w:t>
      </w:r>
      <w:bookmarkEnd w:id="89"/>
      <w:bookmarkEnd w:id="90"/>
      <w:bookmarkEnd w:id="91"/>
      <w:bookmarkEnd w:id="92"/>
      <w:bookmarkEnd w:id="93"/>
      <w:bookmarkEnd w:id="94"/>
      <w:bookmarkEnd w:id="95"/>
    </w:p>
    <w:p w14:paraId="0C0B7914" w14:textId="77777777" w:rsidR="00FF1042" w:rsidRPr="00FC77AC" w:rsidRDefault="00FF1042" w:rsidP="00FF1042">
      <w:pPr>
        <w:pStyle w:val="Heading3"/>
      </w:pPr>
      <w:bookmarkStart w:id="96" w:name="_Toc26972850"/>
      <w:r>
        <w:t>Sikkerhetspraksis og -retningslinjer</w:t>
      </w:r>
      <w:bookmarkEnd w:id="96"/>
    </w:p>
    <w:p w14:paraId="2F30A9D7" w14:textId="77777777" w:rsidR="00FF1042" w:rsidRPr="00FC77AC" w:rsidRDefault="00FF1042" w:rsidP="001A4BAF">
      <w:bookmarkStart w:id="97" w:name="_Hlk504328104"/>
      <w:r>
        <w:t xml:space="preserve">Microsoft vil gjennomføre og opprettholde egnede tekniske og organisatoriske tiltak for å beskytte kundedata, faglig tjenestedata og personopplysninger mot utilsiktet eller ulovlig ødeleggelse, tap, endring, uautorisert fremlegging av, eller tilgang til, personopplysninger som overføres, lagres eller på annen måte behandles. Tiltakene skal fastsettes i Microsoft sikkerhetsretningslinjer. Microsoft skal gjøre disse retningslinjene tilgjengelige for Kunden i tillegg til annen informasjon om Microsofts rutiner og retningslinjer for sikkerhet som Kunden rimelig kan be om. </w:t>
      </w:r>
    </w:p>
    <w:p w14:paraId="78F07212" w14:textId="77777777" w:rsidR="00FF1042" w:rsidRPr="00FC77AC" w:rsidRDefault="00FF1042" w:rsidP="001A4BAF">
      <w:bookmarkStart w:id="98" w:name="_Toc26972852"/>
      <w:bookmarkEnd w:id="97"/>
      <w:r>
        <w:t>I tillegg skal disse tiltakene oppfylle kravene som er angitt i ISO 27001, ISO 27002 og ISO 27018. En beskrivelse av sikkerhetskontrollene for disse kravene er tilgjengelig for kundene.</w:t>
      </w:r>
    </w:p>
    <w:p w14:paraId="3B551BFE" w14:textId="77777777" w:rsidR="00FF1042" w:rsidRPr="00FC77AC" w:rsidRDefault="00FF1042" w:rsidP="001A4BAF">
      <w:r>
        <w:t>Hver Elektroniske Kjernetjeneste overholder også kontrollstandardene og rammene vist i tabellen i produktvilkårene. Hver Elektroniske Kjernetjeneste og Faglige tjeneste implementerer og opprettholder sikkerhetstiltakene som er angitt i tillegg A for beskyttelse av kundedata og faglig tjenestedata.</w:t>
      </w:r>
    </w:p>
    <w:p w14:paraId="4B1FB810" w14:textId="77777777" w:rsidR="00FF1042" w:rsidRDefault="00FF1042" w:rsidP="001A4BAF">
      <w:bookmarkStart w:id="99" w:name="_Toc26972851"/>
      <w:r>
        <w:t>Microsoft implementerer og opprettholder også sikkerhetstiltakene som er angitt i Vedlegg II til 2021-standardkontraktsklausulene for beskyttelse av personopplysninger innenfor omfanget av GDPR.</w:t>
      </w:r>
    </w:p>
    <w:p w14:paraId="1AE52105" w14:textId="77777777" w:rsidR="00FF1042" w:rsidRPr="00FC77AC" w:rsidRDefault="00FF1042" w:rsidP="001A4BAF">
      <w:r>
        <w:t>Microsoft kan legge til bransje- eller myndighetsstandarder når som helst. Microsoft vil ikke fjerne ISO 27001, ISO 27002, ISO 27018 eller noen standarder eller et rammeverk i tabellen for Elektroniske Kjernetjenester i produktvilkårene, med mindre disse ikke lenger brukes i bransjen og er erstattet av nye (hvis slike finnes).</w:t>
      </w:r>
      <w:bookmarkEnd w:id="99"/>
    </w:p>
    <w:p w14:paraId="6330832C" w14:textId="77777777" w:rsidR="00FF1042" w:rsidRPr="00FC77AC" w:rsidRDefault="00FF1042" w:rsidP="00FF1042">
      <w:pPr>
        <w:pStyle w:val="Heading3"/>
      </w:pPr>
      <w:bookmarkStart w:id="100" w:name="_Hlk40371496"/>
      <w:r>
        <w:lastRenderedPageBreak/>
        <w:t xml:space="preserve">Datakryptering </w:t>
      </w:r>
    </w:p>
    <w:p w14:paraId="57251E54" w14:textId="77777777" w:rsidR="00FF1042" w:rsidRPr="00FC77AC" w:rsidRDefault="00FF1042" w:rsidP="001A4BAF">
      <w:r>
        <w:t xml:space="preserve">Kundedata og Faglig tjenestedata (hver inkludert eventuelle inkluderte personopplysninger) som overføres over offentlige nettverk mellom kunden og Microsoft eller mellom Microsofts datasentre, krypteres som standard. </w:t>
      </w:r>
    </w:p>
    <w:p w14:paraId="46095335" w14:textId="77777777" w:rsidR="00FF1042" w:rsidRPr="00FC77AC" w:rsidRDefault="00FF1042" w:rsidP="001A4BAF">
      <w:r>
        <w:t>Microsoft krypterer også lagrede kundedata i Elektroniske Tjenester og faglig tjenestedata blir lagret i hvile. I tilfelle av Elektroniske Tjenester der Kunden eller en tredjepart som handler på Kundens vegne, kan bygge applikasjoner (f.eks. visse Azure-tjenester), kan kryptering av data som er lagret i slike applikasjoner, benyttes etter Kundens skjønn, ved å bruke begge funksjonene som gis av Microsoft eller innhentes av Kunden fra tredjeparter.</w:t>
      </w:r>
    </w:p>
    <w:p w14:paraId="6EC9F829" w14:textId="77777777" w:rsidR="00FF1042" w:rsidRPr="00FC77AC" w:rsidRDefault="00FF1042" w:rsidP="00FF1042">
      <w:pPr>
        <w:pStyle w:val="Heading3"/>
      </w:pPr>
      <w:r>
        <w:t xml:space="preserve">Tilgang til Data </w:t>
      </w:r>
    </w:p>
    <w:p w14:paraId="554229EA" w14:textId="77777777" w:rsidR="00FF1042" w:rsidRPr="00FC77AC" w:rsidRDefault="00FF1042" w:rsidP="001A4BAF">
      <w:r>
        <w:t>Microsoft benytter tilgangsmekanismer med minste privilegium for å styre tilgangen til kundedata og faglig tjenestedata (inkludert personopplysningene de inneholder). Rollebaserte tilgangskontroller benyttes for å sikre at tilgang til kundedata og faglig tjenestedata som kreves for serviceoperasjoner, er for et passende formål og godkjent med ledelsestilsyn. For Elektroniske Kjernetjenester og Faglige Tjenester opprettholder Microsoft tilgangskontrollmekanismer beskrevet i tabellen “Sikkerhetstiltak” i tillegg A. For Elektroniske Tjenester er det ingen permanent tilgang for Microsoft-personell til kundedata, og all nødvendig tilgang har tidsbegrensning.</w:t>
      </w:r>
    </w:p>
    <w:bookmarkEnd w:id="100"/>
    <w:p w14:paraId="664EDAEF" w14:textId="77777777" w:rsidR="00FF1042" w:rsidRPr="00FC77AC" w:rsidRDefault="00FF1042" w:rsidP="00FF1042">
      <w:pPr>
        <w:pStyle w:val="Heading3"/>
      </w:pPr>
      <w:r>
        <w:t>Kundens ansvar</w:t>
      </w:r>
      <w:bookmarkEnd w:id="98"/>
    </w:p>
    <w:p w14:paraId="7A31F65C" w14:textId="77777777" w:rsidR="00FF1042" w:rsidRPr="00FC77AC" w:rsidRDefault="00FF1042" w:rsidP="001A4BAF">
      <w:r>
        <w:t>Kunden er alene ansvarlig for å foreta en uavhengig avgjørelse av om tekniske og organisatoriske tiltak for om produkter og tjenester oppfyller kundens krav, inkludert noen av sikkerhetsforpliktelsene i henhold til gjeldende databeskyttelseskrav. Kunden bekrefter og samtykker i at (tatt i betraktning den tekniske utviklingen, kostnadene ved implementering og behandlingens natur, omfang, kontekst og formål for å behandle Personopplysninger samt risikoer for individer) rutinene og retningslinjene for sikkerhet som er implementert og opprettholdt av Microsoft gir et sikkerhetsnivå som er tilstrekkelig for risiko med hensyn til Personopplysninger. Kunden er ansvarlig for å implementere og videreføre personvernbeskyttelse og sikkerhetstiltak for komponenter som Kunden leverer og kontrollerer (for eksempel enheter som er registrert i Microsoft Intune, eller i Microsoft Azure-kunders virtuelle maskiner eller programmer).</w:t>
      </w:r>
    </w:p>
    <w:p w14:paraId="69C52B12" w14:textId="77777777" w:rsidR="00FF1042" w:rsidRPr="00FC77AC" w:rsidDel="00BA1419" w:rsidRDefault="00FF1042" w:rsidP="00FF1042">
      <w:pPr>
        <w:pStyle w:val="Heading3"/>
      </w:pPr>
      <w:bookmarkStart w:id="101" w:name="_Toc26972853"/>
      <w:r>
        <w:t>Revisjon av etterlevelse</w:t>
      </w:r>
      <w:bookmarkEnd w:id="101"/>
    </w:p>
    <w:p w14:paraId="4C1230EC" w14:textId="77777777" w:rsidR="00FF1042" w:rsidRPr="00FC77AC" w:rsidDel="00BA1419" w:rsidRDefault="00FF1042" w:rsidP="001A4BAF">
      <w:r>
        <w:t>Microsoft vil utføre revisjoner av sikkerheten til datamaskinene, databehandlingsmiljøet og fysiske datasentre som den bruker til behandling av kundedata, faglig tjenestedata og personopplysninger, som følger:</w:t>
      </w:r>
    </w:p>
    <w:p w14:paraId="70EBB056" w14:textId="77777777" w:rsidR="00FF1042" w:rsidRPr="00FC77AC" w:rsidDel="00BA1419" w:rsidRDefault="00FF1042" w:rsidP="001A4BAF">
      <w:pPr>
        <w:pStyle w:val="Bulletlist0"/>
      </w:pPr>
      <w:r>
        <w:lastRenderedPageBreak/>
        <w:t>Når kontroller fastsettes i en standard eller et rammeverk, skal en kontroll i henhold til standarden eller rammeverket gjennomføres minst én gang i året.</w:t>
      </w:r>
    </w:p>
    <w:p w14:paraId="1CD8D4F2" w14:textId="77777777" w:rsidR="00FF1042" w:rsidRPr="00FC77AC" w:rsidDel="00BA1419" w:rsidRDefault="00FF1042" w:rsidP="001A4BAF">
      <w:pPr>
        <w:pStyle w:val="Bulletlist0"/>
      </w:pPr>
      <w:r>
        <w:t>Hver enkelt kontroll gjennomføres i henhold til standardene og reglene til myndighets- eller akkrediteringsorganet for hver gjeldende kontrollstandard eller -rammeverk.</w:t>
      </w:r>
    </w:p>
    <w:p w14:paraId="456E0B93" w14:textId="77777777" w:rsidR="00FF1042" w:rsidRPr="00FC77AC" w:rsidDel="00BA1419" w:rsidRDefault="00FF1042" w:rsidP="001A4BAF">
      <w:pPr>
        <w:pStyle w:val="Bulletlist0"/>
      </w:pPr>
      <w:r>
        <w:t>Hver kontroll skal gjennomføres av kvalifiserte, uavhengige tredjepartskontrollører som velges og betales av Microsoft.</w:t>
      </w:r>
    </w:p>
    <w:p w14:paraId="29BEE111" w14:textId="77777777" w:rsidR="00FF1042" w:rsidRPr="00FC77AC" w:rsidRDefault="00FF1042" w:rsidP="001A4BAF">
      <w:r>
        <w:t xml:space="preserve">Hver kontroll skal resultere i utforming av en kontrollrapport («Microsoft Audit Report»), som Microsoft skal gjøre tilgjengelig på </w:t>
      </w:r>
      <w:hyperlink r:id="rId13">
        <w:r>
          <w:rPr>
            <w:rStyle w:val="Hyperlink"/>
            <w:color w:val="0070C0"/>
          </w:rPr>
          <w:t>https://servicetrust.microsoft.com/</w:t>
        </w:r>
      </w:hyperlink>
      <w:r>
        <w:t xml:space="preserve"> eller et annet sted angitt av Microsoft. Kontrollrapporten skal være Microsofts Konfidensielle Opplysninger og skal tydelig angi vesentlige funn revisoren har gjort. Microsoft skal omgående rette opp problemer som tas opp i revisjonsrapporter (Microsoft Audit Report) på en måte som tilfredsstiller revisoren. Hvis Kunden ber om det, skal Microsoft gjøre hver revisjonsrapport (Microsoft Audit Report) tilgjengelig for kunden. Revisjonsrapporten (Microsoft Audit Report) skal være underlagt taushets- og distribusjonsbegrensninger angitt av Microsoft og revisoren.</w:t>
      </w:r>
    </w:p>
    <w:p w14:paraId="1ACD1AC6" w14:textId="77777777" w:rsidR="00FF1042" w:rsidRPr="00FC77AC" w:rsidRDefault="00FF1042" w:rsidP="001A4BAF">
      <w:r>
        <w:t>I den grad Kundens revisjonskrav i henhold til Standardkontraktsvilkårene eller Personvernkrav ikke med rimelighet kan oppfylles gjennom revisjonsrapporter, dokumentasjon eller samsvarsinformasjon Microsoft gjør generelt tilgjengelig for kundene sine, skal Microsoft omgående svare på kundens ytterligere revisjonsinstrukser. Før en revisjon starter, skal Kunden og Microsoft bli enige om omfanget, tidspunktet, varigheten, kontroll- og beviskravene og gebyrene for revisjonen, forutsatt at dette kravet om enighet ikke gir Microsoft mulighet til å utsette revisjonen på urimelig måte. I den grad det er nødvendig for å utføre revisjonen, skal Microsoft gjøre tilgjengelig behandlingssystemer, -anlegg og støttedokumentasjon som er relevant for Microsoft, dets tilknyttede selskaper og dets underdatabehandlere sin behandling av kundedata, faglig tjenestedata og personopplysninger. En slik revisjon skal utføres av et uavhengig, akkreditert tredjeparts revisjonsselskap i løpet av ordinær arbeidstid, med rimelig forhåndsvarsel til Microsoft og underlagt rimelige konfidensialitetsprosedyrer. Verken kunden eller revisor skal ha tilgang til data fra Microsofts andre kunder eller til Microsoft-systemer eller -fasiliteter som ikke er involvert levering av gjeldende produkter og tjenester. Kunden er ansvarlig for alle kostnader og avgifter knyttet til slik revisjon, inkludert alle rimelige kostnader og gebyrer for all tid Microsoft bruker på en slik revisjon, i tillegg til prisene for tjenester utført av Microsoft. Hvis revisjonsrapporten som utarbeides på grunnlag av Kundens revisjon, inkluderer funn av vesentlig manglende overholdelse, skal Kunden dele revisjonsrapporten med Microsoft, og Microsoft skal omgående rette opp all vesentlig manglende overholdelse.</w:t>
      </w:r>
    </w:p>
    <w:p w14:paraId="4988F05A" w14:textId="77777777" w:rsidR="00FF1042" w:rsidRPr="00FC77AC" w:rsidRDefault="00FF1042" w:rsidP="001A4BAF">
      <w:r>
        <w:lastRenderedPageBreak/>
        <w:t>Ingenting i denne delen av DPA-en varierer eller modifiserer GDPR-vilkårene eller påvirker noen tilsynsmyndighets eller datasubjekts rettigheter under databeskyttelseskravene. Microsoft Corporation er en begunstiget tredjepart i dette punktet.</w:t>
      </w:r>
    </w:p>
    <w:p w14:paraId="25797F0B" w14:textId="77777777" w:rsidR="00FF1042" w:rsidRPr="00FC77AC" w:rsidRDefault="00FF1042" w:rsidP="00FF1042">
      <w:pPr>
        <w:pStyle w:val="Heading2"/>
      </w:pPr>
      <w:bookmarkStart w:id="102" w:name="_Toc507768554"/>
      <w:bookmarkStart w:id="103" w:name="_Toc8395014"/>
      <w:bookmarkStart w:id="104" w:name="_Toc6563803"/>
      <w:bookmarkStart w:id="105" w:name="_Toc21617021"/>
      <w:bookmarkStart w:id="106" w:name="_Toc26972854"/>
      <w:bookmarkStart w:id="107" w:name="_Toc155366328"/>
      <w:bookmarkStart w:id="108" w:name="_Toc206767273"/>
      <w:r>
        <w:t>Varsling om sikkerhetsbrudd</w:t>
      </w:r>
      <w:bookmarkEnd w:id="102"/>
      <w:bookmarkEnd w:id="103"/>
      <w:bookmarkEnd w:id="104"/>
      <w:bookmarkEnd w:id="105"/>
      <w:bookmarkEnd w:id="106"/>
      <w:bookmarkEnd w:id="107"/>
      <w:bookmarkEnd w:id="108"/>
    </w:p>
    <w:p w14:paraId="410B9460" w14:textId="77777777" w:rsidR="00FF1042" w:rsidRPr="00FC77AC" w:rsidRDefault="00FF1042" w:rsidP="001A4BAF">
      <w:bookmarkStart w:id="109" w:name="_Hlk504328309"/>
      <w:r>
        <w:t>Hvis Microsoft blir klar over et sikkerhetsbrudd som fører til tilfeldig eller ulovlig ødeleggelse, tap, endringer, uautorisert fremlegging eller tilgang til kundedata, faglig tjenestedata eller personopplysninger mens de behandles av Microsoft (hver enkelt et “Sikkerhetsbrudd”)</w:t>
      </w:r>
      <w:bookmarkEnd w:id="109"/>
      <w:r>
        <w:t>, vil Microsoft umiddelbart og uten ugrunnet opphold (1) varsle kunden om sikkerhetsbruddet, (2) granske sikkerhetsbruddet og gi kunden detaljert informasjon om sikkerhetsbruddet og (3) iverksette rimelige tiltak for å begrense konsekvenser av og skader som skyldes sikkerhetsbruddet.</w:t>
      </w:r>
    </w:p>
    <w:p w14:paraId="7447F65F" w14:textId="77777777" w:rsidR="00FF1042" w:rsidRPr="00FC77AC" w:rsidRDefault="00FF1042" w:rsidP="001A4BAF">
      <w:r>
        <w:t>Varsler om sikkerhetsbrudd leveres til kunden gjennom en metode som Microsoft selv velger, inkludert e-post. Det er kundens eget ansvar å sikre at kunden opprettholder nøyaktig kontaktinformasjon med Microsoft for hvert gjeldende produkt og faglige tjeneste. Kunden er ansvarlig for å oppfylle sine forpliktelser i henhold til lover om hendelsesvarsler som gjelder for kunden, og oppfylle tredjeparts varslingsforpliktelser relatert til sikkerhetshendelser.</w:t>
      </w:r>
    </w:p>
    <w:p w14:paraId="07C39001" w14:textId="77777777" w:rsidR="00FF1042" w:rsidRPr="00FC77AC" w:rsidRDefault="00FF1042" w:rsidP="001A4BAF">
      <w:r>
        <w:t>Microsoft skal gjøre en rimelig innsats for å hjelpe Kunden med å oppfylle Kundens forpliktelser i henhold til artikkel 33 i GDPR eller annen gjeldende lov eller forskrift om å varsle relevante tilsynsmyndigheter og registrerte om Sikkerhetsbruddet.</w:t>
      </w:r>
    </w:p>
    <w:p w14:paraId="747822A5" w14:textId="77777777" w:rsidR="00FF1042" w:rsidRPr="00FC77AC" w:rsidRDefault="00FF1042" w:rsidP="001A4BAF">
      <w:r>
        <w:t>Microsofts varsling eller håndtering av en sikkerhetshendelse i henhold til dette punktet utgjør ikke noen erkjennelse av feil eller ansvar fra Microsofts side med hensyn til sikkerhetshendelsen.</w:t>
      </w:r>
    </w:p>
    <w:p w14:paraId="3FD5FB31" w14:textId="77777777" w:rsidR="00FF1042" w:rsidRPr="00FC77AC" w:rsidRDefault="00FF1042" w:rsidP="001A4BAF">
      <w:r>
        <w:t>Kunden må varsle Microsoft omgående om mulig misbruk av kontoer eller autentiseringsinformasjon eller sikkerhetshendelser relatert til produktene og tjenestene.</w:t>
      </w:r>
    </w:p>
    <w:p w14:paraId="0F126C55" w14:textId="77777777" w:rsidR="00FF1042" w:rsidRPr="00FC77AC" w:rsidRDefault="00FF1042" w:rsidP="00FF1042">
      <w:pPr>
        <w:pStyle w:val="Heading2"/>
      </w:pPr>
      <w:bookmarkStart w:id="110" w:name="_Toc507768555"/>
      <w:bookmarkStart w:id="111" w:name="_Toc8395015"/>
      <w:bookmarkStart w:id="112" w:name="_Toc6563804"/>
      <w:bookmarkStart w:id="113" w:name="_Toc21617022"/>
      <w:bookmarkStart w:id="114" w:name="_Toc26972855"/>
      <w:bookmarkStart w:id="115" w:name="_Toc155366329"/>
      <w:bookmarkStart w:id="116" w:name="_Toc206767274"/>
      <w:bookmarkStart w:id="117" w:name="DataTransfersandLocation"/>
      <w:r>
        <w:t>Overføring og lokalisering av opplysninger</w:t>
      </w:r>
      <w:bookmarkStart w:id="118" w:name="LocationofDataProcessing"/>
      <w:bookmarkStart w:id="119" w:name="_Toc489605583"/>
      <w:bookmarkEnd w:id="110"/>
      <w:bookmarkEnd w:id="111"/>
      <w:bookmarkEnd w:id="112"/>
      <w:bookmarkEnd w:id="113"/>
      <w:bookmarkEnd w:id="114"/>
      <w:bookmarkEnd w:id="115"/>
      <w:bookmarkEnd w:id="116"/>
      <w:bookmarkEnd w:id="118"/>
      <w:bookmarkEnd w:id="119"/>
    </w:p>
    <w:p w14:paraId="50D2B113" w14:textId="77777777" w:rsidR="00FF1042" w:rsidRPr="00FC77AC" w:rsidRDefault="00FF1042" w:rsidP="00FF1042">
      <w:pPr>
        <w:pStyle w:val="Heading3"/>
      </w:pPr>
      <w:bookmarkStart w:id="120" w:name="_Toc26972856"/>
      <w:bookmarkEnd w:id="117"/>
      <w:r>
        <w:t>Dataoverføringer</w:t>
      </w:r>
      <w:bookmarkEnd w:id="120"/>
    </w:p>
    <w:p w14:paraId="3DE00895" w14:textId="77777777" w:rsidR="00FF1042" w:rsidRPr="00FC77AC" w:rsidRDefault="00FF1042" w:rsidP="001A4BAF">
      <w:r>
        <w:t xml:space="preserve">Kundedata, faglig tjenestedata og personopplysninger som Microsoft behandler på kundens vegne, kan ikke overføres til, eller lagres og behandles på et geografisk sted, bortsett fra i samsvar med DPA-vilkårene og sikkerhetstiltakene nedenfor i denne delen. Med hensyn til slike garantier, gir kunden Microsoft tillatelse til å overføre kundedata, faglig tjenestedata og personopplysninger til USA eller ethvert annet land der Microsoft eller dets underdatabehandlere driver virksomhet, og til å lagre og behandle kundedata og personopplysninger for å levere produktene, bortsett fra som beskrevet andre steder i DPA-vilkårene. </w:t>
      </w:r>
    </w:p>
    <w:p w14:paraId="56B61E6F" w14:textId="77777777" w:rsidR="00FF1042" w:rsidRPr="00F01DB9" w:rsidRDefault="00FF1042" w:rsidP="001A4BAF">
      <w:bookmarkStart w:id="121" w:name="_Toc26972857"/>
      <w:bookmarkStart w:id="122" w:name="LocationofCustomerDataatRest"/>
      <w:r>
        <w:lastRenderedPageBreak/>
        <w:t xml:space="preserve">Alle overføringer av kundedata, faglig tjenestedata og personopplysninger fra EU, Det europeiske økonomiske området, Storbritannia og Sveits for å levere produkter og tjenester skal være underlagt 2021 standardkontraktsvilkårene implementert av Microsoft. I tillegg skal overføringer fra Storbritannia være underlagt IDTA-vilkårene implementert av Microsoft. For formålet med denne DPA-en betyr </w:t>
      </w:r>
      <w:r w:rsidRPr="00CF3C52">
        <w:t>“</w:t>
      </w:r>
      <w:r>
        <w:t>IDTA</w:t>
      </w:r>
      <w:r w:rsidRPr="00CF3C52">
        <w:t>”</w:t>
      </w:r>
      <w:r>
        <w:t xml:space="preserve"> tillegget for internasjonal dataoverføring til EU-kommisjonens standard kontraktuelle klausuler for internasjonale dataoverføringer utstedt av UK Information Commissioner's Office under S119</w:t>
      </w:r>
      <w:proofErr w:type="gramStart"/>
      <w:r>
        <w:t>A(</w:t>
      </w:r>
      <w:proofErr w:type="gramEnd"/>
      <w:r>
        <w:t>1) i UK Data Protection Act 2018. Microsoft vil overholde i henhold til kravene i Det europeiske økonomiske samarbeidsområdet, Storbritannia og sveitsisk databeskyttelseslov angående innsamling, bruk, overføring, oppbevaring og annen behandling av personopplysninger fra Det europeiske økonomiske samarbeidsområdet, Storbritannia og Sveits. All overføring av personopplysninger til et tredjeland eller en internasjonal organisasjon vil være underlagt passende sikkerhetstiltak som beskrevet i artikkel 46 i GDPR, og slike overføringer og sikkerhetstiltak vil bli dokumentert i henhold til artikkel 30 nr. 2 i GDPR.</w:t>
      </w:r>
    </w:p>
    <w:p w14:paraId="23BA6E27" w14:textId="77777777" w:rsidR="00FF1042" w:rsidRPr="00026992" w:rsidRDefault="00FF1042" w:rsidP="001A4BAF">
      <w:pPr>
        <w:rPr>
          <w:spacing w:val="-1"/>
        </w:rPr>
      </w:pPr>
      <w:r w:rsidRPr="00026992">
        <w:rPr>
          <w:spacing w:val="-1"/>
        </w:rPr>
        <w:t>I tillegg er Microsoft sertifisert i henhold til EU-U.S. og Swiss-U.S. Data Privacy Frameworks, Storbritannias utvidelse til EU-U.S. Data Privacy Framework og alle forpliktelser dette innebærer. Microsoft forplikter seg til å varsle Kunden hvis Microsoft kommer frem til at Microsoft ikke lenger kan oppfylle forpliktelsene sine med hensyn til beskyttelsesnivået som kreves av prinsippene i Data Privacy Frameworks.</w:t>
      </w:r>
    </w:p>
    <w:p w14:paraId="4220A23D" w14:textId="77777777" w:rsidR="00FF1042" w:rsidRPr="006366A8" w:rsidRDefault="00FF1042" w:rsidP="00FF1042">
      <w:pPr>
        <w:pStyle w:val="Heading3"/>
      </w:pPr>
      <w:r>
        <w:t>Plassering for Kundedata</w:t>
      </w:r>
    </w:p>
    <w:p w14:paraId="39BDB1EE" w14:textId="77777777" w:rsidR="004E0DA0" w:rsidRPr="00F914C6" w:rsidRDefault="004E0DA0" w:rsidP="004E0DA0">
      <w:pPr>
        <w:rPr>
          <w:rFonts w:eastAsia="Calibri" w:cs="Arial"/>
          <w:color w:val="000000"/>
          <w:lang w:val="nb-NO"/>
        </w:rPr>
      </w:pPr>
      <w:bookmarkStart w:id="123" w:name="_Toc507768556"/>
      <w:bookmarkStart w:id="124" w:name="_Toc8395016"/>
      <w:bookmarkStart w:id="125" w:name="_Toc6563805"/>
      <w:bookmarkStart w:id="126" w:name="_Toc21617023"/>
      <w:bookmarkStart w:id="127" w:name="_Toc26972858"/>
      <w:bookmarkStart w:id="128" w:name="_Toc155366330"/>
      <w:bookmarkEnd w:id="121"/>
      <w:bookmarkEnd w:id="122"/>
      <w:r w:rsidRPr="00F914C6">
        <w:rPr>
          <w:rFonts w:eastAsia="Calibri" w:cs="Arial"/>
          <w:color w:val="000000"/>
          <w:lang w:val="nb-NO"/>
        </w:rPr>
        <w:t>For essensielle onlinetjenester vil Microsoft lagre kundedata i hvile innenfor enkelte store geografiske områder (hvert av dem kalt et Geo) som angitt i produktsvilkårene.</w:t>
      </w:r>
    </w:p>
    <w:p w14:paraId="3D5FC6A9" w14:textId="77777777" w:rsidR="004E0DA0" w:rsidRPr="00F914C6" w:rsidRDefault="004E0DA0" w:rsidP="004E0DA0">
      <w:pPr>
        <w:rPr>
          <w:rFonts w:eastAsia="Calibri" w:cs="Arial"/>
          <w:color w:val="000000"/>
          <w:lang w:val="nb-NO"/>
        </w:rPr>
      </w:pPr>
      <w:r w:rsidRPr="00F914C6">
        <w:rPr>
          <w:rFonts w:eastAsia="Calibri" w:cs="Arial"/>
          <w:color w:val="000000"/>
          <w:lang w:val="nb-NO"/>
        </w:rPr>
        <w:t>For EU-datagrensetjenester vil Microsoft lagre og behandle kundedata og personopplysninger, og lagre inaktive data om profesjonelle tjenester innenfor EU og Det europeiske frihandelsforbund (EFTA) som angitt i produktvilkårene.</w:t>
      </w:r>
    </w:p>
    <w:p w14:paraId="1E551B03" w14:textId="77777777" w:rsidR="004E0DA0" w:rsidRPr="00F914C6" w:rsidRDefault="004E0DA0" w:rsidP="004E0DA0">
      <w:pPr>
        <w:rPr>
          <w:rFonts w:eastAsia="Calibri" w:cs="Arial"/>
          <w:color w:val="000000"/>
          <w:lang w:val="nb-NO"/>
        </w:rPr>
      </w:pPr>
      <w:r w:rsidRPr="00F914C6">
        <w:rPr>
          <w:rFonts w:eastAsia="Calibri" w:cs="Arial"/>
          <w:color w:val="000000"/>
          <w:lang w:val="nb-NO"/>
        </w:rPr>
        <w:t>Microsoft verken styrer eller begrenser områdene der Kunden eller Kundens sluttbrukere kan få tilgang til eller flytte Kundedata.</w:t>
      </w:r>
    </w:p>
    <w:p w14:paraId="73757EEA" w14:textId="77777777" w:rsidR="00FF1042" w:rsidRPr="00FC77AC" w:rsidRDefault="00FF1042" w:rsidP="00FF1042">
      <w:pPr>
        <w:pStyle w:val="Heading2"/>
      </w:pPr>
      <w:bookmarkStart w:id="129" w:name="_Toc206767275"/>
      <w:proofErr w:type="spellStart"/>
      <w:r>
        <w:t>Oppbevaring</w:t>
      </w:r>
      <w:proofErr w:type="spellEnd"/>
      <w:r>
        <w:t xml:space="preserve"> av data </w:t>
      </w:r>
      <w:proofErr w:type="spellStart"/>
      <w:r>
        <w:t>og</w:t>
      </w:r>
      <w:proofErr w:type="spellEnd"/>
      <w:r>
        <w:t xml:space="preserve"> sletting</w:t>
      </w:r>
      <w:bookmarkEnd w:id="123"/>
      <w:bookmarkEnd w:id="124"/>
      <w:bookmarkEnd w:id="125"/>
      <w:bookmarkEnd w:id="126"/>
      <w:bookmarkEnd w:id="127"/>
      <w:bookmarkEnd w:id="128"/>
      <w:bookmarkEnd w:id="129"/>
    </w:p>
    <w:p w14:paraId="521E62DE" w14:textId="77777777" w:rsidR="005D4E88" w:rsidRPr="00F914C6" w:rsidRDefault="005D4E88" w:rsidP="005D4E88">
      <w:pPr>
        <w:rPr>
          <w:lang w:val="nb-NO"/>
        </w:rPr>
      </w:pPr>
      <w:bookmarkStart w:id="130" w:name="_Toc507768557"/>
      <w:bookmarkStart w:id="131" w:name="_Toc8395017"/>
      <w:bookmarkStart w:id="132" w:name="_Toc6563806"/>
      <w:bookmarkStart w:id="133" w:name="_Toc21617024"/>
      <w:bookmarkStart w:id="134" w:name="_Toc26972859"/>
      <w:bookmarkStart w:id="135" w:name="_Toc155366331"/>
      <w:r w:rsidRPr="00F914C6">
        <w:rPr>
          <w:lang w:val="nb-NO"/>
        </w:rPr>
        <w:t>Til enhver tid i løpet av abonnementstiden eller det gjeldende engasjementet for faglige tjenester, vil kunden ha tilgang til, trekke ut og slette kundedata som er lagret i hver Elektroniske Tjeneste og Faglige tjenestedata.</w:t>
      </w:r>
    </w:p>
    <w:p w14:paraId="72C3D136" w14:textId="77777777" w:rsidR="005D4E88" w:rsidRPr="00F914C6" w:rsidRDefault="005D4E88" w:rsidP="005D4E88">
      <w:pPr>
        <w:rPr>
          <w:lang w:val="nb-NO"/>
        </w:rPr>
      </w:pPr>
      <w:r w:rsidRPr="00F914C6">
        <w:rPr>
          <w:lang w:val="nb-NO"/>
        </w:rPr>
        <w:t xml:space="preserve">Unntatt for gratis prøveversjoner og LinkedIn-tjenester lagrer Microsoft kundedata i en Elektronisk Tjeneste i en konto med begrenset funksjonalitet i 90 dager etter utløp eller oppsigelse av kundens </w:t>
      </w:r>
      <w:r w:rsidRPr="00F914C6">
        <w:rPr>
          <w:lang w:val="nb-NO"/>
        </w:rPr>
        <w:lastRenderedPageBreak/>
        <w:t>abonnement, slik at kunden kan hente ut dataene. Når oppbevaringsperioden på 90 dager utløper, vil Microsoft deaktivere kundens konto og slette kundedataene og personopplysningene som er lagret i den Elektroniske Tjenesten innen ytterligere 90 dager, med mindre denne DPA-en gir tillatelse til å lagre slike opplysninger.</w:t>
      </w:r>
    </w:p>
    <w:p w14:paraId="5D3DFA67" w14:textId="77777777" w:rsidR="005D4E88" w:rsidRPr="00F914C6" w:rsidRDefault="005D4E88" w:rsidP="005D4E88">
      <w:pPr>
        <w:rPr>
          <w:lang w:val="nb-NO"/>
        </w:rPr>
      </w:pPr>
      <w:r w:rsidRPr="00F914C6">
        <w:rPr>
          <w:lang w:val="nb-NO"/>
        </w:rPr>
        <w:t>For personopplysninger i forbindelse med programvaren og for faglig tjenestedata, vil Microsoft slette alle kopier etter at forretningsformålene som dataene ble samlet inn eller overført til er oppfylt, eller tidligere på kundens forespørsel, med mindre det er autorisert i henhold til denne DPA-en å beholde slike data.</w:t>
      </w:r>
    </w:p>
    <w:p w14:paraId="2DBC2FF0" w14:textId="77777777" w:rsidR="005D4E88" w:rsidRPr="00F914C6" w:rsidRDefault="005D4E88" w:rsidP="005D4E88">
      <w:pPr>
        <w:rPr>
          <w:lang w:val="nb-NO"/>
        </w:rPr>
      </w:pPr>
      <w:r w:rsidRPr="00F914C6">
        <w:rPr>
          <w:lang w:val="nb-NO"/>
        </w:rPr>
        <w:t>Den Elektroniske Tjenesten støtter kanskje ikke lagring eller uthenting ved hjelp av programvare levert av kunden. Microsoft kan ikke holdes erstatningsansvarlig for sletting av kundedata, faglig tjenestedata eller personopplysninger, slik dette er beskrevet i denne delen.</w:t>
      </w:r>
    </w:p>
    <w:p w14:paraId="24AF9AFE" w14:textId="77777777" w:rsidR="00CA657C" w:rsidRPr="00F914C6" w:rsidRDefault="00CA657C" w:rsidP="00CA657C">
      <w:pPr>
        <w:pStyle w:val="Heading2"/>
        <w:rPr>
          <w:kern w:val="2"/>
          <w:lang w:val="nb-NO"/>
        </w:rPr>
      </w:pPr>
      <w:bookmarkStart w:id="136" w:name="_Toc206767276"/>
      <w:r w:rsidRPr="00F914C6">
        <w:rPr>
          <w:lang w:val="nb-NO"/>
        </w:rPr>
        <w:t>EU Data Act</w:t>
      </w:r>
      <w:bookmarkEnd w:id="136"/>
    </w:p>
    <w:p w14:paraId="5125ECD8" w14:textId="77777777" w:rsidR="009E2134" w:rsidRPr="00F914C6" w:rsidRDefault="009E2134" w:rsidP="009E2134">
      <w:pPr>
        <w:rPr>
          <w:lang w:val="nb-NO"/>
        </w:rPr>
      </w:pPr>
      <w:r w:rsidRPr="00F914C6">
        <w:rPr>
          <w:lang w:val="nb-NO"/>
        </w:rPr>
        <w:t xml:space="preserve">Bytte er tillatt når som helst uten ekstra kostnad utover avgifter og andre beløp som ellers forfaller i henhold til EU-kundens avtale. EU-kunder kan når som helst få tilgang til, eksportere og slette EDDA, inkludert tilgang til og eksport av EDDA i opptil 90 dager etter at abonnementet er sagt opp, som angitt i bestemmelsen om lagring og sletting av data. EU-kunden bestemmer når eksporten av EDDA skal starte, og hvilken tidsplan som skal følges. Faktisk utvinning og eksport av EDDA av EU-kunder kan ta mer enn 30 dager, avhengig av kundens spesifikke konfigurasjon, datamengde, byttedestinasjon og andre omstendigheter utenfor Microsofts kontroll. EU-kunden skal gjennomføre byttet før EU Data Act-tjenesten opphører, noe EU-kunder kan gjøre med 60 dagers varsling til Microsoft og betaling av eventuelle utestående beløp i henhold til EU-kundens avtale. Microsoft vil gi rimelig assistanse ved bytte, og vil handle med tilbørlig forsiktighet som angitt i </w:t>
      </w:r>
      <w:r w:rsidRPr="00DA0475">
        <w:rPr>
          <w:lang w:val="nb-NO"/>
        </w:rPr>
        <w:t>“</w:t>
      </w:r>
      <w:r w:rsidRPr="00F914C6">
        <w:rPr>
          <w:lang w:val="nb-NO"/>
        </w:rPr>
        <w:t>Datasikkerhet</w:t>
      </w:r>
      <w:r w:rsidRPr="004755EE">
        <w:rPr>
          <w:lang w:val="nb-NO"/>
        </w:rPr>
        <w:t>”</w:t>
      </w:r>
      <w:r w:rsidRPr="00F914C6">
        <w:rPr>
          <w:lang w:val="nb-NO"/>
        </w:rPr>
        <w:t xml:space="preserve"> og andre inndelinger i DPA, og i henhold til kundens avtale om å levere EU Data Act-tjenester under bytte og parallell bruk. En EU-kunde kan få en reduksjon i datautgangsgebyrer knyttet til bytte og parallell bruk i henhold til loven. Disse vilkårene i EU Data Act gjelder ikke for forhåndsvisninger.</w:t>
      </w:r>
    </w:p>
    <w:p w14:paraId="46FC3576" w14:textId="5DC7EEC3" w:rsidR="00A46DBA" w:rsidRPr="009E2134" w:rsidRDefault="009E2134" w:rsidP="00CA657C">
      <w:pPr>
        <w:rPr>
          <w:lang w:val="nb-NO"/>
        </w:rPr>
      </w:pPr>
      <w:r w:rsidRPr="00F914C6">
        <w:rPr>
          <w:lang w:val="nb-NO"/>
        </w:rPr>
        <w:t xml:space="preserve">I produktvilkårene finner du støttemateriell om dataeksport samt metoder og informasjon knyttet til Microsofts IKT-infrastruktur som brukes til å levere EU Data Act-tjenester, og hvordan Microsoft svarer på forespørsler om datatilgang fra myndighetene. </w:t>
      </w:r>
    </w:p>
    <w:p w14:paraId="2FDDC724" w14:textId="3AAE2CDF" w:rsidR="00FF1042" w:rsidRPr="00FC77AC" w:rsidRDefault="00FF1042" w:rsidP="00FF1042">
      <w:pPr>
        <w:pStyle w:val="Heading2"/>
      </w:pPr>
      <w:bookmarkStart w:id="137" w:name="_Toc206767277"/>
      <w:proofErr w:type="spellStart"/>
      <w:r>
        <w:t>Databehandlers</w:t>
      </w:r>
      <w:proofErr w:type="spellEnd"/>
      <w:r>
        <w:t xml:space="preserve"> </w:t>
      </w:r>
      <w:proofErr w:type="spellStart"/>
      <w:r>
        <w:t>taushetsplikt</w:t>
      </w:r>
      <w:bookmarkEnd w:id="130"/>
      <w:bookmarkEnd w:id="131"/>
      <w:bookmarkEnd w:id="132"/>
      <w:bookmarkEnd w:id="133"/>
      <w:bookmarkEnd w:id="134"/>
      <w:bookmarkEnd w:id="135"/>
      <w:bookmarkEnd w:id="137"/>
      <w:proofErr w:type="spellEnd"/>
    </w:p>
    <w:p w14:paraId="6A2D7BC1" w14:textId="77777777" w:rsidR="00FF1042" w:rsidRPr="00FC77AC" w:rsidRDefault="00FF1042" w:rsidP="001A4BAF">
      <w:r>
        <w:t xml:space="preserve">Microsoft vil sørge for at dets personell som er involvert i behandlingen av kundedata, faglig tjenestedata og personopplysninger, (i) bare skal behandle slike opplysninger etter instruks fra kunden eller som beskrevet i denne DPA-en, og (ii) skal være forpliktet til å opprettholde </w:t>
      </w:r>
      <w:r>
        <w:lastRenderedPageBreak/>
        <w:t>konfidensialiteten og sikkerheten til slike opplysninger selv etter at oppdraget deres er avsluttet.</w:t>
      </w:r>
      <w:r>
        <w:rPr>
          <w:rFonts w:cstheme="minorHAnsi"/>
        </w:rPr>
        <w:t xml:space="preserve"> Microsoft </w:t>
      </w:r>
      <w:r>
        <w:rPr>
          <w:rFonts w:cstheme="minorHAnsi"/>
          <w:color w:val="000000"/>
        </w:rPr>
        <w:t xml:space="preserve">skal gi regelmessig og obligatorisk opplæring og bevisstgjøring om personvern og sikkerhet til ansatte som har tilgang til kundedata, faglig tjenestedata og personopplysninger </w:t>
      </w:r>
      <w:r>
        <w:rPr>
          <w:rFonts w:cstheme="minorHAnsi"/>
        </w:rPr>
        <w:t>i samsvar med gjeldende personvernkrav og bransjestandarder.</w:t>
      </w:r>
    </w:p>
    <w:p w14:paraId="6DF1867C" w14:textId="77777777" w:rsidR="00FF1042" w:rsidRPr="00FC77AC" w:rsidRDefault="00FF1042" w:rsidP="00FF1042">
      <w:pPr>
        <w:pStyle w:val="Heading2"/>
      </w:pPr>
      <w:bookmarkStart w:id="138" w:name="_Toc507768558"/>
      <w:bookmarkStart w:id="139" w:name="_Toc8395018"/>
      <w:bookmarkStart w:id="140" w:name="_Toc6563807"/>
      <w:bookmarkStart w:id="141" w:name="_Toc21617025"/>
      <w:bookmarkStart w:id="142" w:name="_Toc26972860"/>
      <w:bookmarkStart w:id="143" w:name="_Toc155366332"/>
      <w:bookmarkStart w:id="144" w:name="_Toc206767278"/>
      <w:r>
        <w:t>Varsel og kontroller ved bruk av Underdatabehandlere</w:t>
      </w:r>
      <w:bookmarkEnd w:id="138"/>
      <w:bookmarkEnd w:id="139"/>
      <w:bookmarkEnd w:id="140"/>
      <w:bookmarkEnd w:id="141"/>
      <w:bookmarkEnd w:id="142"/>
      <w:bookmarkEnd w:id="143"/>
      <w:bookmarkEnd w:id="144"/>
    </w:p>
    <w:p w14:paraId="65C1280C" w14:textId="77777777" w:rsidR="00FF1042" w:rsidRPr="00FC77AC" w:rsidRDefault="00FF1042" w:rsidP="001A4BAF">
      <w:r>
        <w:t xml:space="preserve">Microsoft kan leie inn Underbehandlere til å levere visse begrensede tjenester eller andre tjenester på sine vegne. Kunden samtykker til dette engasjementet og til Microsoft-tilknyttede selskaper som Underbehandlere. Ovennevnte godkjenning skal utgjøre kundens forutgående skriftlige tillatelse til at Microsoft kan bruke underleverandører til behandlingen av kundedata, faglig tjenestedata og personopplysninger dersom slikt samtykke er påkrevd ifølge standardkontraktsvilkårene eller GDPR-vilkårene. </w:t>
      </w:r>
    </w:p>
    <w:p w14:paraId="3E2A4EDE" w14:textId="77777777" w:rsidR="00FF1042" w:rsidRPr="00FC77AC" w:rsidRDefault="00FF1042" w:rsidP="001A4BAF">
      <w:r>
        <w:t>Microsoft er ansvarlig for at Underdatabehandlerne de benytter, overholder Microsofts forpliktelser etter denne DPA-en. Microsoft gjør informasjon om Underdatabehandlere tilgjengelig på Microsofts nettsted. Når de bruker underdatabehandlere, skal Microsoft gjennom en skriftlig avtale sørge for at underdatabehandleren får tilgang til og kan bruke kundedata, faglig tjenestedata eller personopplysninger bare for å levere tjenestene Microsoft har engasjert dem for å levere, og at underdatabehandleren forbys å bruke kundedata, faglig tjenestedata eller personopplysninger til andre formål. Microsoft vil sørge for at underbehandlere er bundet av skriftlige avtaler som krever at de skal gi minst det nivået av databeskyttelse som kreves av Microsoft av DPA-en, inkludert begrensningene for avsløring av Behandlede Data. Microsoft samtykker i å føre tilsyn med Underdatabehandlerne for å sikre at disse avtaleforpliktelsene blir oppfylt.</w:t>
      </w:r>
    </w:p>
    <w:p w14:paraId="782073CF" w14:textId="77777777" w:rsidR="00FF1042" w:rsidRPr="00FC77AC" w:rsidRDefault="00FF1042" w:rsidP="001A4BAF">
      <w:r>
        <w:t>Fra tid til annen kan Microsoft engasjere nye underbehandlere. Microsoft vil gi kunden varsel og eventuelt oppdatere nettsiden, og gi kunden tilgang til en mekanisme som gir varsel om oppdateringen om enhver ny underbehandler minst 6 måneder før underleverandøren får tilgang til Kundedata eller Personopplysninger. I tillegg skal Microsoft gi kunden varsel og eventuelt oppdatere nettsiden, og sørge for at kunden blir varslet om oppdateringen om enhver ny underdatabehandler minst 30 dager før denne underdatabehandleren får tilgang til andre faglige tjenestedata eller personopplysninger enn de som kundedataene inneholder. Hvis Microsoft engasjerer en ny underdatabehandler for et nytt produkt eller en faglig tjeneste som behandler kundedata, faglig tjenestedata eller personopplysninger, vil Microsoft gi kunden beskjed før dette produktet eller den faglige tjenesten er tilgjengelig.</w:t>
      </w:r>
    </w:p>
    <w:p w14:paraId="1007D240" w14:textId="77777777" w:rsidR="00FF1042" w:rsidRPr="00FC77AC" w:rsidRDefault="00FF1042" w:rsidP="001A4BAF">
      <w:r>
        <w:t xml:space="preserve">Hvis kunden ikke godkjenner en ny underprosessor for en Elektronisk Tjeneste eller Faglige tjenester, kan kunden avslutte ethvert abonnement på den berørte Elektroniske Tjenesten eller gjeldende </w:t>
      </w:r>
      <w:r>
        <w:lastRenderedPageBreak/>
        <w:t xml:space="preserve">tjenestevilkår for den gjeldende faglige tjenesten, henholdsvis uten straff eller oppsigelsesgebyr ved å gi skriftlig varsel om oppsigelse før den aktuelle oppsigelsestiden er over. Hvis kunden ikke godkjenner en ny underprosessor for programvare, og kunden ikke med rimelighet kan unngå bruk av underprosessoren ved å begrense Microsoft fra å behandle data som beskrevet i dokumentasjonen eller denne DPA-en, kan kunden avslutte enhver lisens for det berørte programvareproduktet uten straff ved å gi skriftlig varsel om oppsigelse før slutten av den aktuelle oppsigelsestiden. Kunden kan også legge en forklaring av grunnene til den manglende godkjenningen ved oppsigelsesvarselet, for å gi Microsoft mulighet til å revurdere en slik ny Underdatabehandler basert på de aktuelle bekymringene. Hvis det berørte produktet inngår i en serie (eller et tilsvarende samlet kjøp av flere tjenester), gjelder oppsigelser hele serien. Etter oppsigelsen skal Microsoft fjerne betalingsforpliktelser knyttet til eventuelle abonnementer eller annet gjeldende ulønnet arbeid for de avsluttede produktene eller tjenestene fra påfølgende fakturaer til kunden eller forhandleren. </w:t>
      </w:r>
    </w:p>
    <w:p w14:paraId="2FE6F929" w14:textId="77777777" w:rsidR="0017005D" w:rsidRDefault="0017005D" w:rsidP="0017005D">
      <w:pPr>
        <w:pStyle w:val="Heading2"/>
      </w:pPr>
      <w:bookmarkStart w:id="145" w:name="_Toc206767279"/>
      <w:bookmarkStart w:id="146" w:name="_Toc507768559"/>
      <w:bookmarkStart w:id="147" w:name="_Toc8395019"/>
      <w:bookmarkStart w:id="148" w:name="_Toc6563808"/>
      <w:bookmarkStart w:id="149" w:name="_Toc21617026"/>
      <w:bookmarkStart w:id="150" w:name="_Toc26972861"/>
      <w:bookmarkStart w:id="151" w:name="_Toc155366333"/>
      <w:bookmarkStart w:id="152" w:name="_Toc489605586"/>
      <w:proofErr w:type="spellStart"/>
      <w:r>
        <w:t>Forhåndsvisninger</w:t>
      </w:r>
      <w:bookmarkEnd w:id="145"/>
      <w:proofErr w:type="spellEnd"/>
    </w:p>
    <w:p w14:paraId="4AF17575" w14:textId="77777777" w:rsidR="0017005D" w:rsidRPr="00B753C4" w:rsidRDefault="0017005D" w:rsidP="0017005D">
      <w:proofErr w:type="spellStart"/>
      <w:r>
        <w:t>Forhåndsvisninger</w:t>
      </w:r>
      <w:proofErr w:type="spellEnd"/>
      <w:r>
        <w:t xml:space="preserve"> </w:t>
      </w:r>
      <w:proofErr w:type="spellStart"/>
      <w:r>
        <w:t>kan</w:t>
      </w:r>
      <w:proofErr w:type="spellEnd"/>
      <w:r>
        <w:t xml:space="preserve"> </w:t>
      </w:r>
      <w:proofErr w:type="spellStart"/>
      <w:r>
        <w:t>bruke</w:t>
      </w:r>
      <w:proofErr w:type="spellEnd"/>
      <w:r>
        <w:t xml:space="preserve"> </w:t>
      </w:r>
      <w:proofErr w:type="spellStart"/>
      <w:r>
        <w:t>mindre</w:t>
      </w:r>
      <w:proofErr w:type="spellEnd"/>
      <w:r>
        <w:t xml:space="preserve"> </w:t>
      </w:r>
      <w:proofErr w:type="spellStart"/>
      <w:r>
        <w:t>eller</w:t>
      </w:r>
      <w:proofErr w:type="spellEnd"/>
      <w:r>
        <w:t xml:space="preserve"> </w:t>
      </w:r>
      <w:proofErr w:type="spellStart"/>
      <w:r>
        <w:t>forskjellige</w:t>
      </w:r>
      <w:proofErr w:type="spellEnd"/>
      <w:r>
        <w:t xml:space="preserve"> </w:t>
      </w:r>
      <w:proofErr w:type="spellStart"/>
      <w:r>
        <w:t>personvern</w:t>
      </w:r>
      <w:proofErr w:type="spellEnd"/>
      <w:r>
        <w:t xml:space="preserve">- </w:t>
      </w:r>
      <w:proofErr w:type="spellStart"/>
      <w:r>
        <w:t>og</w:t>
      </w:r>
      <w:proofErr w:type="spellEnd"/>
      <w:r>
        <w:t xml:space="preserve"> </w:t>
      </w:r>
      <w:proofErr w:type="spellStart"/>
      <w:r>
        <w:t>sikkerhetstiltak</w:t>
      </w:r>
      <w:proofErr w:type="spellEnd"/>
      <w:r>
        <w:t xml:space="preserve"> </w:t>
      </w:r>
      <w:proofErr w:type="spellStart"/>
      <w:r>
        <w:t>enn</w:t>
      </w:r>
      <w:proofErr w:type="spellEnd"/>
      <w:r>
        <w:t xml:space="preserve"> de </w:t>
      </w:r>
      <w:proofErr w:type="spellStart"/>
      <w:r>
        <w:t>som</w:t>
      </w:r>
      <w:proofErr w:type="spellEnd"/>
      <w:r>
        <w:t xml:space="preserve"> </w:t>
      </w:r>
      <w:proofErr w:type="spellStart"/>
      <w:r>
        <w:t>vanligvis</w:t>
      </w:r>
      <w:proofErr w:type="spellEnd"/>
      <w:r>
        <w:t xml:space="preserve"> </w:t>
      </w:r>
      <w:proofErr w:type="spellStart"/>
      <w:r>
        <w:t>finnes</w:t>
      </w:r>
      <w:proofErr w:type="spellEnd"/>
      <w:r>
        <w:t xml:space="preserve"> </w:t>
      </w:r>
      <w:proofErr w:type="spellStart"/>
      <w:r>
        <w:t>i</w:t>
      </w:r>
      <w:proofErr w:type="spellEnd"/>
      <w:r>
        <w:t xml:space="preserve"> </w:t>
      </w:r>
      <w:proofErr w:type="spellStart"/>
      <w:r>
        <w:t>produkter</w:t>
      </w:r>
      <w:proofErr w:type="spellEnd"/>
      <w:r>
        <w:t xml:space="preserve"> </w:t>
      </w:r>
      <w:proofErr w:type="spellStart"/>
      <w:r>
        <w:t>og</w:t>
      </w:r>
      <w:proofErr w:type="spellEnd"/>
      <w:r>
        <w:t xml:space="preserve"> </w:t>
      </w:r>
      <w:proofErr w:type="spellStart"/>
      <w:r>
        <w:t>tjenester</w:t>
      </w:r>
      <w:proofErr w:type="spellEnd"/>
      <w:r>
        <w:t xml:space="preserve">. Med </w:t>
      </w:r>
      <w:proofErr w:type="spellStart"/>
      <w:r>
        <w:t>mindre</w:t>
      </w:r>
      <w:proofErr w:type="spellEnd"/>
      <w:r>
        <w:t xml:space="preserve"> </w:t>
      </w:r>
      <w:proofErr w:type="spellStart"/>
      <w:r>
        <w:t>annet</w:t>
      </w:r>
      <w:proofErr w:type="spellEnd"/>
      <w:r>
        <w:t xml:space="preserve"> er </w:t>
      </w:r>
      <w:proofErr w:type="spellStart"/>
      <w:r>
        <w:t>angitt</w:t>
      </w:r>
      <w:proofErr w:type="spellEnd"/>
      <w:r>
        <w:t xml:space="preserve">, </w:t>
      </w:r>
      <w:proofErr w:type="spellStart"/>
      <w:r>
        <w:t>skal</w:t>
      </w:r>
      <w:proofErr w:type="spellEnd"/>
      <w:r>
        <w:t xml:space="preserve"> </w:t>
      </w:r>
      <w:proofErr w:type="spellStart"/>
      <w:r>
        <w:t>kunden</w:t>
      </w:r>
      <w:proofErr w:type="spellEnd"/>
      <w:r>
        <w:t xml:space="preserve"> </w:t>
      </w:r>
      <w:proofErr w:type="spellStart"/>
      <w:r>
        <w:t>ikke</w:t>
      </w:r>
      <w:proofErr w:type="spellEnd"/>
      <w:r>
        <w:t xml:space="preserve"> </w:t>
      </w:r>
      <w:proofErr w:type="spellStart"/>
      <w:r>
        <w:t>bruke</w:t>
      </w:r>
      <w:proofErr w:type="spellEnd"/>
      <w:r>
        <w:t xml:space="preserve"> </w:t>
      </w:r>
      <w:proofErr w:type="spellStart"/>
      <w:r>
        <w:t>forhåndsvisninger</w:t>
      </w:r>
      <w:proofErr w:type="spellEnd"/>
      <w:r>
        <w:t xml:space="preserve"> </w:t>
      </w:r>
      <w:proofErr w:type="spellStart"/>
      <w:r>
        <w:t>til</w:t>
      </w:r>
      <w:proofErr w:type="spellEnd"/>
      <w:r>
        <w:t xml:space="preserve"> å </w:t>
      </w:r>
      <w:proofErr w:type="spellStart"/>
      <w:r>
        <w:t>behandle</w:t>
      </w:r>
      <w:proofErr w:type="spellEnd"/>
      <w:r>
        <w:t xml:space="preserve"> </w:t>
      </w:r>
      <w:proofErr w:type="spellStart"/>
      <w:r>
        <w:t>personopplysninger</w:t>
      </w:r>
      <w:proofErr w:type="spellEnd"/>
      <w:r>
        <w:t xml:space="preserve"> </w:t>
      </w:r>
      <w:proofErr w:type="spellStart"/>
      <w:r>
        <w:t>eller</w:t>
      </w:r>
      <w:proofErr w:type="spellEnd"/>
      <w:r>
        <w:t xml:space="preserve"> </w:t>
      </w:r>
      <w:proofErr w:type="spellStart"/>
      <w:r>
        <w:t>andre</w:t>
      </w:r>
      <w:proofErr w:type="spellEnd"/>
      <w:r>
        <w:t xml:space="preserve"> data </w:t>
      </w:r>
      <w:proofErr w:type="spellStart"/>
      <w:r>
        <w:t>som</w:t>
      </w:r>
      <w:proofErr w:type="spellEnd"/>
      <w:r>
        <w:t xml:space="preserve"> </w:t>
      </w:r>
      <w:proofErr w:type="spellStart"/>
      <w:r>
        <w:t>overholder</w:t>
      </w:r>
      <w:proofErr w:type="spellEnd"/>
      <w:r>
        <w:t xml:space="preserve"> </w:t>
      </w:r>
      <w:proofErr w:type="spellStart"/>
      <w:r>
        <w:t>lovmessige</w:t>
      </w:r>
      <w:proofErr w:type="spellEnd"/>
      <w:r>
        <w:t xml:space="preserve"> </w:t>
      </w:r>
      <w:proofErr w:type="spellStart"/>
      <w:r>
        <w:t>eller</w:t>
      </w:r>
      <w:proofErr w:type="spellEnd"/>
      <w:r>
        <w:t xml:space="preserve"> </w:t>
      </w:r>
      <w:proofErr w:type="spellStart"/>
      <w:r>
        <w:t>regulatoriske</w:t>
      </w:r>
      <w:proofErr w:type="spellEnd"/>
      <w:r>
        <w:t xml:space="preserve"> </w:t>
      </w:r>
      <w:proofErr w:type="spellStart"/>
      <w:r>
        <w:t>krav</w:t>
      </w:r>
      <w:proofErr w:type="spellEnd"/>
      <w:r>
        <w:t xml:space="preserve">. Med </w:t>
      </w:r>
      <w:proofErr w:type="spellStart"/>
      <w:r>
        <w:t>unntak</w:t>
      </w:r>
      <w:proofErr w:type="spellEnd"/>
      <w:r>
        <w:t xml:space="preserve"> av </w:t>
      </w:r>
      <w:proofErr w:type="spellStart"/>
      <w:r>
        <w:t>forhåndsvisninger</w:t>
      </w:r>
      <w:proofErr w:type="spellEnd"/>
      <w:r>
        <w:t xml:space="preserve"> </w:t>
      </w:r>
      <w:proofErr w:type="spellStart"/>
      <w:r>
        <w:t>som</w:t>
      </w:r>
      <w:proofErr w:type="spellEnd"/>
      <w:r>
        <w:t xml:space="preserve"> </w:t>
      </w:r>
      <w:proofErr w:type="spellStart"/>
      <w:r>
        <w:t>tillater</w:t>
      </w:r>
      <w:proofErr w:type="spellEnd"/>
      <w:r>
        <w:t xml:space="preserve"> </w:t>
      </w:r>
      <w:proofErr w:type="spellStart"/>
      <w:r>
        <w:t>behandling</w:t>
      </w:r>
      <w:proofErr w:type="spellEnd"/>
      <w:r>
        <w:t xml:space="preserve"> av </w:t>
      </w:r>
      <w:proofErr w:type="spellStart"/>
      <w:r>
        <w:t>personopplysninger</w:t>
      </w:r>
      <w:proofErr w:type="spellEnd"/>
      <w:r>
        <w:t xml:space="preserve">, </w:t>
      </w:r>
      <w:proofErr w:type="spellStart"/>
      <w:r>
        <w:t>gjelder</w:t>
      </w:r>
      <w:proofErr w:type="spellEnd"/>
      <w:r>
        <w:t xml:space="preserve"> </w:t>
      </w:r>
      <w:proofErr w:type="spellStart"/>
      <w:r>
        <w:t>ikke</w:t>
      </w:r>
      <w:proofErr w:type="spellEnd"/>
      <w:r>
        <w:t xml:space="preserve"> </w:t>
      </w:r>
      <w:proofErr w:type="spellStart"/>
      <w:r>
        <w:t>følgende</w:t>
      </w:r>
      <w:proofErr w:type="spellEnd"/>
      <w:r>
        <w:t xml:space="preserve"> </w:t>
      </w:r>
      <w:proofErr w:type="spellStart"/>
      <w:r>
        <w:t>vilkår</w:t>
      </w:r>
      <w:proofErr w:type="spellEnd"/>
      <w:r>
        <w:t xml:space="preserve"> </w:t>
      </w:r>
      <w:proofErr w:type="spellStart"/>
      <w:r>
        <w:t>i</w:t>
      </w:r>
      <w:proofErr w:type="spellEnd"/>
      <w:r>
        <w:t xml:space="preserve"> </w:t>
      </w:r>
      <w:proofErr w:type="spellStart"/>
      <w:r>
        <w:t>denne</w:t>
      </w:r>
      <w:proofErr w:type="spellEnd"/>
      <w:r>
        <w:t xml:space="preserve"> </w:t>
      </w:r>
      <w:proofErr w:type="spellStart"/>
      <w:r>
        <w:t>databeskyttelsesmyndigheten</w:t>
      </w:r>
      <w:proofErr w:type="spellEnd"/>
      <w:r>
        <w:t xml:space="preserve"> for </w:t>
      </w:r>
      <w:proofErr w:type="spellStart"/>
      <w:r>
        <w:t>forhåndsvisninger</w:t>
      </w:r>
      <w:proofErr w:type="spellEnd"/>
      <w:r>
        <w:t xml:space="preserve"> av </w:t>
      </w:r>
      <w:proofErr w:type="spellStart"/>
      <w:r>
        <w:t>produkter</w:t>
      </w:r>
      <w:proofErr w:type="spellEnd"/>
      <w:r>
        <w:t xml:space="preserve">: </w:t>
      </w:r>
      <w:proofErr w:type="spellStart"/>
      <w:r>
        <w:t>Behandling</w:t>
      </w:r>
      <w:proofErr w:type="spellEnd"/>
      <w:r>
        <w:t xml:space="preserve"> av </w:t>
      </w:r>
      <w:proofErr w:type="spellStart"/>
      <w:r>
        <w:t>personopplysninger</w:t>
      </w:r>
      <w:proofErr w:type="spellEnd"/>
      <w:r>
        <w:t xml:space="preserve">; GDPR, </w:t>
      </w:r>
      <w:proofErr w:type="spellStart"/>
      <w:r>
        <w:t>Datasikkerhet</w:t>
      </w:r>
      <w:proofErr w:type="spellEnd"/>
      <w:r>
        <w:t xml:space="preserve"> </w:t>
      </w:r>
      <w:proofErr w:type="spellStart"/>
      <w:r>
        <w:t>og</w:t>
      </w:r>
      <w:proofErr w:type="spellEnd"/>
      <w:r>
        <w:t xml:space="preserve"> HIPAA-</w:t>
      </w:r>
      <w:proofErr w:type="spellStart"/>
      <w:r>
        <w:t>forretningspartner</w:t>
      </w:r>
      <w:proofErr w:type="spellEnd"/>
      <w:r>
        <w:t xml:space="preserve">. For Professional Services </w:t>
      </w:r>
      <w:proofErr w:type="spellStart"/>
      <w:r>
        <w:t>oppfyller</w:t>
      </w:r>
      <w:proofErr w:type="spellEnd"/>
      <w:r>
        <w:t xml:space="preserve"> </w:t>
      </w:r>
      <w:proofErr w:type="spellStart"/>
      <w:r>
        <w:t>tilbud</w:t>
      </w:r>
      <w:proofErr w:type="spellEnd"/>
      <w:r>
        <w:t xml:space="preserve"> </w:t>
      </w:r>
      <w:proofErr w:type="spellStart"/>
      <w:r>
        <w:t>som</w:t>
      </w:r>
      <w:proofErr w:type="spellEnd"/>
      <w:r>
        <w:t xml:space="preserve"> er </w:t>
      </w:r>
      <w:proofErr w:type="spellStart"/>
      <w:r>
        <w:t>utpekt</w:t>
      </w:r>
      <w:proofErr w:type="spellEnd"/>
      <w:r>
        <w:t xml:space="preserve"> </w:t>
      </w:r>
      <w:proofErr w:type="spellStart"/>
      <w:r>
        <w:t>som</w:t>
      </w:r>
      <w:proofErr w:type="spellEnd"/>
      <w:r>
        <w:t xml:space="preserve"> </w:t>
      </w:r>
      <w:proofErr w:type="spellStart"/>
      <w:r>
        <w:t>forhåndsvisninger</w:t>
      </w:r>
      <w:proofErr w:type="spellEnd"/>
      <w:r>
        <w:t xml:space="preserve"> </w:t>
      </w:r>
      <w:proofErr w:type="spellStart"/>
      <w:r>
        <w:t>eller</w:t>
      </w:r>
      <w:proofErr w:type="spellEnd"/>
      <w:r>
        <w:t xml:space="preserve"> </w:t>
      </w:r>
      <w:proofErr w:type="spellStart"/>
      <w:r>
        <w:t>begrenset</w:t>
      </w:r>
      <w:proofErr w:type="spellEnd"/>
      <w:r>
        <w:t xml:space="preserve"> </w:t>
      </w:r>
      <w:proofErr w:type="spellStart"/>
      <w:r>
        <w:t>utgave</w:t>
      </w:r>
      <w:proofErr w:type="spellEnd"/>
      <w:r>
        <w:t xml:space="preserve"> </w:t>
      </w:r>
      <w:proofErr w:type="spellStart"/>
      <w:r>
        <w:t>utelukkende</w:t>
      </w:r>
      <w:proofErr w:type="spellEnd"/>
      <w:r>
        <w:t xml:space="preserve"> </w:t>
      </w:r>
      <w:proofErr w:type="spellStart"/>
      <w:r>
        <w:t>vilkårene</w:t>
      </w:r>
      <w:proofErr w:type="spellEnd"/>
      <w:r>
        <w:t xml:space="preserve"> for </w:t>
      </w:r>
      <w:proofErr w:type="spellStart"/>
      <w:r>
        <w:t>supplerende</w:t>
      </w:r>
      <w:proofErr w:type="spellEnd"/>
      <w:r>
        <w:t xml:space="preserve"> Professional Services.</w:t>
      </w:r>
    </w:p>
    <w:p w14:paraId="2C33ED7F" w14:textId="77777777" w:rsidR="0017005D" w:rsidRDefault="0017005D" w:rsidP="0017005D">
      <w:r>
        <w:t xml:space="preserve">For </w:t>
      </w:r>
      <w:proofErr w:type="spellStart"/>
      <w:r>
        <w:t>forhåndsvisninger</w:t>
      </w:r>
      <w:proofErr w:type="spellEnd"/>
      <w:r>
        <w:t xml:space="preserve"> </w:t>
      </w:r>
      <w:proofErr w:type="spellStart"/>
      <w:r>
        <w:t>som</w:t>
      </w:r>
      <w:proofErr w:type="spellEnd"/>
      <w:r>
        <w:t xml:space="preserve"> </w:t>
      </w:r>
      <w:proofErr w:type="spellStart"/>
      <w:r>
        <w:t>tillater</w:t>
      </w:r>
      <w:proofErr w:type="spellEnd"/>
      <w:r>
        <w:t xml:space="preserve"> </w:t>
      </w:r>
      <w:proofErr w:type="spellStart"/>
      <w:r>
        <w:t>behandling</w:t>
      </w:r>
      <w:proofErr w:type="spellEnd"/>
      <w:r>
        <w:t xml:space="preserve"> av </w:t>
      </w:r>
      <w:proofErr w:type="spellStart"/>
      <w:r>
        <w:t>personopplysninger</w:t>
      </w:r>
      <w:proofErr w:type="spellEnd"/>
      <w:r>
        <w:t xml:space="preserve">, </w:t>
      </w:r>
      <w:proofErr w:type="spellStart"/>
      <w:r>
        <w:t>gjelder</w:t>
      </w:r>
      <w:proofErr w:type="spellEnd"/>
      <w:r>
        <w:t xml:space="preserve"> alle </w:t>
      </w:r>
      <w:proofErr w:type="spellStart"/>
      <w:r>
        <w:t>vilkår</w:t>
      </w:r>
      <w:proofErr w:type="spellEnd"/>
      <w:r>
        <w:t xml:space="preserve"> </w:t>
      </w:r>
      <w:proofErr w:type="spellStart"/>
      <w:r>
        <w:t>i</w:t>
      </w:r>
      <w:proofErr w:type="spellEnd"/>
      <w:r>
        <w:t> </w:t>
      </w:r>
      <w:proofErr w:type="spellStart"/>
      <w:r>
        <w:t>denne</w:t>
      </w:r>
      <w:proofErr w:type="spellEnd"/>
      <w:r>
        <w:t xml:space="preserve"> </w:t>
      </w:r>
      <w:proofErr w:type="spellStart"/>
      <w:r>
        <w:t>databeskyttelsesmyndigheten</w:t>
      </w:r>
      <w:proofErr w:type="spellEnd"/>
      <w:r>
        <w:t xml:space="preserve"> med </w:t>
      </w:r>
      <w:proofErr w:type="spellStart"/>
      <w:r>
        <w:t>forbehold</w:t>
      </w:r>
      <w:proofErr w:type="spellEnd"/>
      <w:r>
        <w:t xml:space="preserve"> om </w:t>
      </w:r>
      <w:proofErr w:type="spellStart"/>
      <w:r>
        <w:t>følgende</w:t>
      </w:r>
      <w:proofErr w:type="spellEnd"/>
      <w:r>
        <w:t xml:space="preserve">: </w:t>
      </w:r>
    </w:p>
    <w:p w14:paraId="5F2AF727" w14:textId="77777777" w:rsidR="0017005D" w:rsidRDefault="0017005D" w:rsidP="0017005D">
      <w:pPr>
        <w:pStyle w:val="ListParagraph"/>
        <w:numPr>
          <w:ilvl w:val="0"/>
          <w:numId w:val="23"/>
        </w:numPr>
        <w:spacing w:after="160" w:line="360" w:lineRule="exact"/>
      </w:pPr>
      <w:proofErr w:type="spellStart"/>
      <w:r>
        <w:t>Forhåndsvisningsdata</w:t>
      </w:r>
      <w:proofErr w:type="spellEnd"/>
      <w:r>
        <w:t xml:space="preserve"> </w:t>
      </w:r>
      <w:proofErr w:type="spellStart"/>
      <w:r>
        <w:t>kan</w:t>
      </w:r>
      <w:proofErr w:type="spellEnd"/>
      <w:r>
        <w:t xml:space="preserve"> </w:t>
      </w:r>
      <w:proofErr w:type="spellStart"/>
      <w:r>
        <w:t>overføres</w:t>
      </w:r>
      <w:proofErr w:type="spellEnd"/>
      <w:r>
        <w:t xml:space="preserve"> </w:t>
      </w:r>
      <w:proofErr w:type="spellStart"/>
      <w:r>
        <w:t>til</w:t>
      </w:r>
      <w:proofErr w:type="spellEnd"/>
      <w:r>
        <w:t xml:space="preserve">, </w:t>
      </w:r>
      <w:proofErr w:type="spellStart"/>
      <w:r>
        <w:t>og</w:t>
      </w:r>
      <w:proofErr w:type="spellEnd"/>
      <w:r>
        <w:t xml:space="preserve"> </w:t>
      </w:r>
      <w:proofErr w:type="spellStart"/>
      <w:r>
        <w:t>lagres</w:t>
      </w:r>
      <w:proofErr w:type="spellEnd"/>
      <w:r>
        <w:t xml:space="preserve"> </w:t>
      </w:r>
      <w:proofErr w:type="spellStart"/>
      <w:r>
        <w:t>og</w:t>
      </w:r>
      <w:proofErr w:type="spellEnd"/>
      <w:r>
        <w:t xml:space="preserve"> </w:t>
      </w:r>
      <w:proofErr w:type="spellStart"/>
      <w:r>
        <w:t>behandles</w:t>
      </w:r>
      <w:proofErr w:type="spellEnd"/>
      <w:r>
        <w:t xml:space="preserve"> </w:t>
      </w:r>
      <w:proofErr w:type="spellStart"/>
      <w:r>
        <w:t>i</w:t>
      </w:r>
      <w:proofErr w:type="spellEnd"/>
      <w:r>
        <w:t xml:space="preserve">, USA </w:t>
      </w:r>
      <w:proofErr w:type="spellStart"/>
      <w:r>
        <w:t>eller</w:t>
      </w:r>
      <w:proofErr w:type="spellEnd"/>
      <w:r>
        <w:t xml:space="preserve"> </w:t>
      </w:r>
      <w:proofErr w:type="spellStart"/>
      <w:r>
        <w:t>ethvert</w:t>
      </w:r>
      <w:proofErr w:type="spellEnd"/>
      <w:r>
        <w:t xml:space="preserve"> </w:t>
      </w:r>
      <w:proofErr w:type="spellStart"/>
      <w:r>
        <w:t>annet</w:t>
      </w:r>
      <w:proofErr w:type="spellEnd"/>
      <w:r>
        <w:t xml:space="preserve"> land der Microsoft </w:t>
      </w:r>
      <w:proofErr w:type="spellStart"/>
      <w:r>
        <w:t>eller</w:t>
      </w:r>
      <w:proofErr w:type="spellEnd"/>
      <w:r>
        <w:t xml:space="preserve"> </w:t>
      </w:r>
      <w:proofErr w:type="spellStart"/>
      <w:r>
        <w:t>selskapets</w:t>
      </w:r>
      <w:proofErr w:type="spellEnd"/>
      <w:r>
        <w:t xml:space="preserve"> </w:t>
      </w:r>
      <w:proofErr w:type="spellStart"/>
      <w:r>
        <w:t>underdatabehandlere</w:t>
      </w:r>
      <w:proofErr w:type="spellEnd"/>
      <w:r>
        <w:t xml:space="preserve"> </w:t>
      </w:r>
      <w:proofErr w:type="spellStart"/>
      <w:r>
        <w:t>opererer</w:t>
      </w:r>
      <w:proofErr w:type="spellEnd"/>
      <w:r>
        <w:t xml:space="preserve">. </w:t>
      </w:r>
      <w:proofErr w:type="spellStart"/>
      <w:r>
        <w:t>Følgelig</w:t>
      </w:r>
      <w:proofErr w:type="spellEnd"/>
      <w:r>
        <w:t xml:space="preserve"> </w:t>
      </w:r>
      <w:proofErr w:type="spellStart"/>
      <w:r>
        <w:t>gjelder</w:t>
      </w:r>
      <w:proofErr w:type="spellEnd"/>
      <w:r>
        <w:t xml:space="preserve"> </w:t>
      </w:r>
      <w:proofErr w:type="spellStart"/>
      <w:r>
        <w:t>ikke</w:t>
      </w:r>
      <w:proofErr w:type="spellEnd"/>
      <w:r>
        <w:t xml:space="preserve"> </w:t>
      </w:r>
      <w:proofErr w:type="spellStart"/>
      <w:r>
        <w:t>kundedataplasseringer</w:t>
      </w:r>
      <w:proofErr w:type="spellEnd"/>
      <w:r>
        <w:t xml:space="preserve"> for </w:t>
      </w:r>
      <w:proofErr w:type="spellStart"/>
      <w:r>
        <w:t>forhåndsvisninger</w:t>
      </w:r>
      <w:proofErr w:type="spellEnd"/>
      <w:r>
        <w:t xml:space="preserve"> </w:t>
      </w:r>
      <w:proofErr w:type="spellStart"/>
      <w:r>
        <w:t>i</w:t>
      </w:r>
      <w:proofErr w:type="spellEnd"/>
      <w:r>
        <w:t xml:space="preserve"> den grad det </w:t>
      </w:r>
      <w:proofErr w:type="spellStart"/>
      <w:r>
        <w:t>vil</w:t>
      </w:r>
      <w:proofErr w:type="spellEnd"/>
      <w:r>
        <w:t xml:space="preserve"> </w:t>
      </w:r>
      <w:proofErr w:type="spellStart"/>
      <w:r>
        <w:t>begrense</w:t>
      </w:r>
      <w:proofErr w:type="spellEnd"/>
      <w:r>
        <w:t xml:space="preserve"> </w:t>
      </w:r>
      <w:proofErr w:type="spellStart"/>
      <w:r>
        <w:t>landene</w:t>
      </w:r>
      <w:proofErr w:type="spellEnd"/>
      <w:r>
        <w:t xml:space="preserve"> der Microsoft </w:t>
      </w:r>
      <w:proofErr w:type="spellStart"/>
      <w:r>
        <w:t>kan</w:t>
      </w:r>
      <w:proofErr w:type="spellEnd"/>
      <w:r>
        <w:t xml:space="preserve"> </w:t>
      </w:r>
      <w:proofErr w:type="spellStart"/>
      <w:r>
        <w:t>overføre</w:t>
      </w:r>
      <w:proofErr w:type="spellEnd"/>
      <w:r>
        <w:t xml:space="preserve">, </w:t>
      </w:r>
      <w:proofErr w:type="spellStart"/>
      <w:r>
        <w:t>lagre</w:t>
      </w:r>
      <w:proofErr w:type="spellEnd"/>
      <w:r>
        <w:t xml:space="preserve"> </w:t>
      </w:r>
      <w:proofErr w:type="spellStart"/>
      <w:r>
        <w:t>eller</w:t>
      </w:r>
      <w:proofErr w:type="spellEnd"/>
      <w:r>
        <w:t xml:space="preserve"> </w:t>
      </w:r>
      <w:proofErr w:type="spellStart"/>
      <w:r>
        <w:t>behandle</w:t>
      </w:r>
      <w:proofErr w:type="spellEnd"/>
      <w:r>
        <w:t xml:space="preserve"> </w:t>
      </w:r>
      <w:proofErr w:type="spellStart"/>
      <w:r>
        <w:t>forhåndsvisningsdata</w:t>
      </w:r>
      <w:proofErr w:type="spellEnd"/>
      <w:r>
        <w:t>.</w:t>
      </w:r>
    </w:p>
    <w:p w14:paraId="0E588117" w14:textId="77777777" w:rsidR="0017005D" w:rsidRDefault="0017005D" w:rsidP="0017005D">
      <w:pPr>
        <w:pStyle w:val="ListParagraph"/>
        <w:numPr>
          <w:ilvl w:val="0"/>
          <w:numId w:val="23"/>
        </w:numPr>
        <w:spacing w:after="160" w:line="360" w:lineRule="exact"/>
      </w:pPr>
      <w:proofErr w:type="spellStart"/>
      <w:r>
        <w:t>Forhåndsvisninger</w:t>
      </w:r>
      <w:proofErr w:type="spellEnd"/>
      <w:r>
        <w:t xml:space="preserve"> </w:t>
      </w:r>
      <w:proofErr w:type="spellStart"/>
      <w:r>
        <w:t>kan</w:t>
      </w:r>
      <w:proofErr w:type="spellEnd"/>
      <w:r>
        <w:t xml:space="preserve"> </w:t>
      </w:r>
      <w:proofErr w:type="spellStart"/>
      <w:r>
        <w:t>ikke</w:t>
      </w:r>
      <w:proofErr w:type="spellEnd"/>
      <w:r>
        <w:t xml:space="preserve"> </w:t>
      </w:r>
      <w:proofErr w:type="spellStart"/>
      <w:r>
        <w:t>beholde</w:t>
      </w:r>
      <w:proofErr w:type="spellEnd"/>
      <w:r>
        <w:t xml:space="preserve"> </w:t>
      </w:r>
      <w:proofErr w:type="spellStart"/>
      <w:r>
        <w:t>forhåndsvisningsdata</w:t>
      </w:r>
      <w:proofErr w:type="spellEnd"/>
      <w:r>
        <w:t xml:space="preserve"> </w:t>
      </w:r>
      <w:proofErr w:type="spellStart"/>
      <w:r>
        <w:t>utover</w:t>
      </w:r>
      <w:proofErr w:type="spellEnd"/>
      <w:r>
        <w:t xml:space="preserve"> </w:t>
      </w:r>
      <w:proofErr w:type="spellStart"/>
      <w:r>
        <w:t>varigheten</w:t>
      </w:r>
      <w:proofErr w:type="spellEnd"/>
      <w:r>
        <w:t xml:space="preserve"> av </w:t>
      </w:r>
      <w:proofErr w:type="spellStart"/>
      <w:r>
        <w:t>en</w:t>
      </w:r>
      <w:proofErr w:type="spellEnd"/>
      <w:r>
        <w:t xml:space="preserve"> </w:t>
      </w:r>
      <w:proofErr w:type="spellStart"/>
      <w:r>
        <w:t>forhåndsvisning</w:t>
      </w:r>
      <w:proofErr w:type="spellEnd"/>
      <w:r>
        <w:t xml:space="preserve">. </w:t>
      </w:r>
      <w:proofErr w:type="spellStart"/>
      <w:r>
        <w:t>Når</w:t>
      </w:r>
      <w:proofErr w:type="spellEnd"/>
      <w:r>
        <w:t xml:space="preserve"> </w:t>
      </w:r>
      <w:proofErr w:type="spellStart"/>
      <w:r>
        <w:t>en</w:t>
      </w:r>
      <w:proofErr w:type="spellEnd"/>
      <w:r>
        <w:t xml:space="preserve"> </w:t>
      </w:r>
      <w:proofErr w:type="spellStart"/>
      <w:r>
        <w:t>forhåndsvisning</w:t>
      </w:r>
      <w:proofErr w:type="spellEnd"/>
      <w:r>
        <w:t xml:space="preserve"> </w:t>
      </w:r>
      <w:proofErr w:type="spellStart"/>
      <w:r>
        <w:t>avsluttes</w:t>
      </w:r>
      <w:proofErr w:type="spellEnd"/>
      <w:r>
        <w:t xml:space="preserve"> </w:t>
      </w:r>
      <w:proofErr w:type="spellStart"/>
      <w:r>
        <w:t>eller</w:t>
      </w:r>
      <w:proofErr w:type="spellEnd"/>
      <w:r>
        <w:t xml:space="preserve"> </w:t>
      </w:r>
      <w:proofErr w:type="spellStart"/>
      <w:r>
        <w:t>kunden</w:t>
      </w:r>
      <w:proofErr w:type="spellEnd"/>
      <w:r>
        <w:t xml:space="preserve"> </w:t>
      </w:r>
      <w:proofErr w:type="spellStart"/>
      <w:r>
        <w:t>på</w:t>
      </w:r>
      <w:proofErr w:type="spellEnd"/>
      <w:r>
        <w:t xml:space="preserve"> </w:t>
      </w:r>
      <w:proofErr w:type="spellStart"/>
      <w:r>
        <w:t>annen</w:t>
      </w:r>
      <w:proofErr w:type="spellEnd"/>
      <w:r>
        <w:t xml:space="preserve"> </w:t>
      </w:r>
      <w:proofErr w:type="spellStart"/>
      <w:r>
        <w:t>måte</w:t>
      </w:r>
      <w:proofErr w:type="spellEnd"/>
      <w:r>
        <w:t xml:space="preserve"> </w:t>
      </w:r>
      <w:proofErr w:type="spellStart"/>
      <w:r>
        <w:t>slutter</w:t>
      </w:r>
      <w:proofErr w:type="spellEnd"/>
      <w:r>
        <w:t xml:space="preserve"> å delta </w:t>
      </w:r>
      <w:proofErr w:type="spellStart"/>
      <w:r>
        <w:t>i</w:t>
      </w:r>
      <w:proofErr w:type="spellEnd"/>
      <w:r>
        <w:t xml:space="preserve"> </w:t>
      </w:r>
      <w:proofErr w:type="spellStart"/>
      <w:r>
        <w:t>en</w:t>
      </w:r>
      <w:proofErr w:type="spellEnd"/>
      <w:r>
        <w:t xml:space="preserve"> </w:t>
      </w:r>
      <w:proofErr w:type="spellStart"/>
      <w:r>
        <w:t>forhåndsvisning</w:t>
      </w:r>
      <w:proofErr w:type="spellEnd"/>
      <w:r>
        <w:t xml:space="preserve">, </w:t>
      </w:r>
      <w:proofErr w:type="spellStart"/>
      <w:r>
        <w:t>kan</w:t>
      </w:r>
      <w:proofErr w:type="spellEnd"/>
      <w:r>
        <w:t xml:space="preserve"> Microsoft </w:t>
      </w:r>
      <w:proofErr w:type="spellStart"/>
      <w:r>
        <w:t>slette</w:t>
      </w:r>
      <w:proofErr w:type="spellEnd"/>
      <w:r>
        <w:t xml:space="preserve"> </w:t>
      </w:r>
      <w:proofErr w:type="spellStart"/>
      <w:r>
        <w:t>forhåndsvisningsdata</w:t>
      </w:r>
      <w:proofErr w:type="spellEnd"/>
      <w:r>
        <w:t xml:space="preserve">, </w:t>
      </w:r>
      <w:proofErr w:type="spellStart"/>
      <w:r>
        <w:t>selv</w:t>
      </w:r>
      <w:proofErr w:type="spellEnd"/>
      <w:r>
        <w:t xml:space="preserve"> om </w:t>
      </w:r>
      <w:proofErr w:type="spellStart"/>
      <w:r>
        <w:t>forhåndsvisningen</w:t>
      </w:r>
      <w:proofErr w:type="spellEnd"/>
      <w:r>
        <w:t xml:space="preserve"> </w:t>
      </w:r>
      <w:proofErr w:type="spellStart"/>
      <w:r>
        <w:t>i</w:t>
      </w:r>
      <w:proofErr w:type="spellEnd"/>
      <w:r>
        <w:t xml:space="preserve"> </w:t>
      </w:r>
      <w:proofErr w:type="spellStart"/>
      <w:r>
        <w:t>etterkant</w:t>
      </w:r>
      <w:proofErr w:type="spellEnd"/>
      <w:r>
        <w:t xml:space="preserve"> </w:t>
      </w:r>
      <w:proofErr w:type="spellStart"/>
      <w:r>
        <w:t>gjøres</w:t>
      </w:r>
      <w:proofErr w:type="spellEnd"/>
      <w:r>
        <w:t xml:space="preserve"> </w:t>
      </w:r>
      <w:proofErr w:type="spellStart"/>
      <w:r>
        <w:t>generelt</w:t>
      </w:r>
      <w:proofErr w:type="spellEnd"/>
      <w:r>
        <w:t xml:space="preserve"> </w:t>
      </w:r>
      <w:proofErr w:type="spellStart"/>
      <w:r>
        <w:t>kommersielt</w:t>
      </w:r>
      <w:proofErr w:type="spellEnd"/>
      <w:r>
        <w:t xml:space="preserve"> </w:t>
      </w:r>
      <w:proofErr w:type="spellStart"/>
      <w:r>
        <w:t>tilgjengelig</w:t>
      </w:r>
      <w:proofErr w:type="spellEnd"/>
      <w:r>
        <w:t xml:space="preserve">. </w:t>
      </w:r>
      <w:proofErr w:type="spellStart"/>
      <w:r>
        <w:t>Følgelig</w:t>
      </w:r>
      <w:proofErr w:type="spellEnd"/>
      <w:r>
        <w:t xml:space="preserve"> </w:t>
      </w:r>
      <w:proofErr w:type="spellStart"/>
      <w:r>
        <w:t>gjelder</w:t>
      </w:r>
      <w:proofErr w:type="spellEnd"/>
      <w:r>
        <w:t xml:space="preserve"> </w:t>
      </w:r>
      <w:proofErr w:type="spellStart"/>
      <w:r>
        <w:t>ikke</w:t>
      </w:r>
      <w:proofErr w:type="spellEnd"/>
      <w:r>
        <w:t xml:space="preserve"> </w:t>
      </w:r>
      <w:proofErr w:type="spellStart"/>
      <w:r>
        <w:t>dataoppbevaring</w:t>
      </w:r>
      <w:proofErr w:type="spellEnd"/>
      <w:r>
        <w:t xml:space="preserve"> </w:t>
      </w:r>
      <w:proofErr w:type="spellStart"/>
      <w:r>
        <w:t>og</w:t>
      </w:r>
      <w:proofErr w:type="spellEnd"/>
      <w:r>
        <w:t xml:space="preserve"> -</w:t>
      </w:r>
      <w:proofErr w:type="spellStart"/>
      <w:r>
        <w:t>sletting</w:t>
      </w:r>
      <w:proofErr w:type="spellEnd"/>
      <w:r>
        <w:t xml:space="preserve"> for </w:t>
      </w:r>
      <w:proofErr w:type="spellStart"/>
      <w:r>
        <w:t>forhåndsvisninger</w:t>
      </w:r>
      <w:proofErr w:type="spellEnd"/>
      <w:r>
        <w:t xml:space="preserve"> </w:t>
      </w:r>
      <w:proofErr w:type="spellStart"/>
      <w:r>
        <w:t>i</w:t>
      </w:r>
      <w:proofErr w:type="spellEnd"/>
      <w:r>
        <w:t xml:space="preserve"> den grad det </w:t>
      </w:r>
      <w:proofErr w:type="spellStart"/>
      <w:r>
        <w:t>vil</w:t>
      </w:r>
      <w:proofErr w:type="spellEnd"/>
      <w:r>
        <w:t xml:space="preserve"> </w:t>
      </w:r>
      <w:proofErr w:type="spellStart"/>
      <w:r>
        <w:t>begrense</w:t>
      </w:r>
      <w:proofErr w:type="spellEnd"/>
      <w:r>
        <w:t xml:space="preserve"> </w:t>
      </w:r>
      <w:proofErr w:type="spellStart"/>
      <w:r>
        <w:t>Microsofts</w:t>
      </w:r>
      <w:proofErr w:type="spellEnd"/>
      <w:r>
        <w:t xml:space="preserve"> </w:t>
      </w:r>
      <w:proofErr w:type="spellStart"/>
      <w:r>
        <w:t>rett</w:t>
      </w:r>
      <w:proofErr w:type="spellEnd"/>
      <w:r>
        <w:t xml:space="preserve"> </w:t>
      </w:r>
      <w:proofErr w:type="spellStart"/>
      <w:r>
        <w:t>til</w:t>
      </w:r>
      <w:proofErr w:type="spellEnd"/>
      <w:r>
        <w:t xml:space="preserve"> å </w:t>
      </w:r>
      <w:proofErr w:type="spellStart"/>
      <w:r>
        <w:t>slette</w:t>
      </w:r>
      <w:proofErr w:type="spellEnd"/>
      <w:r>
        <w:t xml:space="preserve"> </w:t>
      </w:r>
      <w:proofErr w:type="spellStart"/>
      <w:r>
        <w:t>forhåndsvisningsdata</w:t>
      </w:r>
      <w:proofErr w:type="spellEnd"/>
      <w:r>
        <w:t>.</w:t>
      </w:r>
    </w:p>
    <w:p w14:paraId="745D14BC" w14:textId="77777777" w:rsidR="0017005D" w:rsidRDefault="0017005D" w:rsidP="0017005D">
      <w:proofErr w:type="spellStart"/>
      <w:r>
        <w:lastRenderedPageBreak/>
        <w:t>Forhåndsvisninger</w:t>
      </w:r>
      <w:proofErr w:type="spellEnd"/>
      <w:r>
        <w:t xml:space="preserve"> </w:t>
      </w:r>
      <w:proofErr w:type="spellStart"/>
      <w:r>
        <w:t>kan</w:t>
      </w:r>
      <w:proofErr w:type="spellEnd"/>
      <w:r>
        <w:t xml:space="preserve"> </w:t>
      </w:r>
      <w:proofErr w:type="spellStart"/>
      <w:r>
        <w:t>være</w:t>
      </w:r>
      <w:proofErr w:type="spellEnd"/>
      <w:r>
        <w:t xml:space="preserve"> </w:t>
      </w:r>
      <w:proofErr w:type="spellStart"/>
      <w:r>
        <w:t>underlagt</w:t>
      </w:r>
      <w:proofErr w:type="spellEnd"/>
      <w:r>
        <w:t xml:space="preserve"> </w:t>
      </w:r>
      <w:proofErr w:type="spellStart"/>
      <w:r>
        <w:t>ytterligere</w:t>
      </w:r>
      <w:proofErr w:type="spellEnd"/>
      <w:r>
        <w:t xml:space="preserve"> </w:t>
      </w:r>
      <w:proofErr w:type="spellStart"/>
      <w:r>
        <w:t>vilkår</w:t>
      </w:r>
      <w:proofErr w:type="spellEnd"/>
      <w:r>
        <w:t xml:space="preserve"> </w:t>
      </w:r>
      <w:proofErr w:type="spellStart"/>
      <w:r>
        <w:t>gitt</w:t>
      </w:r>
      <w:proofErr w:type="spellEnd"/>
      <w:r>
        <w:t xml:space="preserve"> </w:t>
      </w:r>
      <w:proofErr w:type="spellStart"/>
      <w:r>
        <w:t>separat</w:t>
      </w:r>
      <w:proofErr w:type="spellEnd"/>
      <w:r>
        <w:t xml:space="preserve"> </w:t>
      </w:r>
      <w:proofErr w:type="spellStart"/>
      <w:r>
        <w:t>som</w:t>
      </w:r>
      <w:proofErr w:type="spellEnd"/>
      <w:r>
        <w:t xml:space="preserve"> </w:t>
      </w:r>
      <w:proofErr w:type="spellStart"/>
      <w:r>
        <w:t>en</w:t>
      </w:r>
      <w:proofErr w:type="spellEnd"/>
      <w:r>
        <w:t xml:space="preserve"> del av </w:t>
      </w:r>
      <w:proofErr w:type="spellStart"/>
      <w:r>
        <w:t>disse</w:t>
      </w:r>
      <w:proofErr w:type="spellEnd"/>
      <w:r>
        <w:t xml:space="preserve"> </w:t>
      </w:r>
      <w:proofErr w:type="spellStart"/>
      <w:r>
        <w:t>forhåndsvisningene</w:t>
      </w:r>
      <w:proofErr w:type="spellEnd"/>
      <w:r>
        <w:t>.</w:t>
      </w:r>
    </w:p>
    <w:p w14:paraId="17199315" w14:textId="09019CF3" w:rsidR="00FF1042" w:rsidRPr="00FC77AC" w:rsidRDefault="00FF1042" w:rsidP="00FF1042">
      <w:pPr>
        <w:pStyle w:val="Heading2"/>
      </w:pPr>
      <w:bookmarkStart w:id="153" w:name="_Toc206767280"/>
      <w:proofErr w:type="spellStart"/>
      <w:r>
        <w:t>Utdanningsinstitusjoner</w:t>
      </w:r>
      <w:bookmarkEnd w:id="146"/>
      <w:bookmarkEnd w:id="147"/>
      <w:bookmarkEnd w:id="148"/>
      <w:bookmarkEnd w:id="149"/>
      <w:bookmarkEnd w:id="150"/>
      <w:bookmarkEnd w:id="151"/>
      <w:bookmarkEnd w:id="153"/>
      <w:proofErr w:type="spellEnd"/>
    </w:p>
    <w:p w14:paraId="4B2C3816" w14:textId="77777777" w:rsidR="00FF1042" w:rsidRPr="00FC77AC" w:rsidRDefault="00FF1042" w:rsidP="001A4BAF">
      <w:r>
        <w:t>Hvis kunden er et utdanningsorgan eller -institusjon som omfattes av regelverket i henhold til Family Educational Rights and Privacy Act, 20 U.S.C. § 1232g (FERPA), erkjenner Microsoft at Microsoft innenfor rammene av DPA-en er en “school official” med “legitimate educational interests” i kundedataene og de faglige tjenestedataene, slik disse vilkårene har blitt definert i FERPA og dens gjennomføringsforskrifter, og Microsoft samtykker i å overholde de begrensningene og kravene som stilles av 34 CFR 99.33(a) til skoleansatte.</w:t>
      </w:r>
    </w:p>
    <w:p w14:paraId="7A708B51" w14:textId="77777777" w:rsidR="00FF1042" w:rsidRPr="00FC77AC" w:rsidRDefault="00FF1042" w:rsidP="001A4BAF">
      <w:r>
        <w:t>Kunden forstår at Microsoft har begrensede eller ingen kontaktopplysninger for elever/studenter hos Kunden og foreldrene deres. Følgelig skal kunden være ansvarlig for å innhente slikt foreldresamtykke for enhver sluttbrukers bruk av den produktene og tjenestene som kan være påkrevd i henhold til gjeldende lov, og for å gi slikt varsel til studenter (eller når det gjelder studenter under 18 år som ikke studerer ved høyskole eller universitet: studentens foreldre) om eventuelle rettslige pålegg eller rettsgyldige vitnestevninger som krever fremlegging av kundedata og faglige tjenestedata i Microsofts besittelse, som kan være påkrevd i henhold til gjeldende lov.</w:t>
      </w:r>
    </w:p>
    <w:p w14:paraId="4A9D8EC6" w14:textId="77777777" w:rsidR="00FF1042" w:rsidRPr="00FC77AC" w:rsidRDefault="00FF1042" w:rsidP="00FF1042">
      <w:pPr>
        <w:pStyle w:val="Heading2"/>
      </w:pPr>
      <w:bookmarkStart w:id="154" w:name="_Toc16510372"/>
      <w:bookmarkStart w:id="155" w:name="_Toc21617027"/>
      <w:bookmarkStart w:id="156" w:name="_Toc155366334"/>
      <w:bookmarkStart w:id="157" w:name="_Toc206767281"/>
      <w:bookmarkStart w:id="158" w:name="CJISCustomerAgreement"/>
      <w:r>
        <w:t>CJIS-kundeavtale</w:t>
      </w:r>
      <w:bookmarkEnd w:id="154"/>
      <w:bookmarkEnd w:id="155"/>
      <w:bookmarkEnd w:id="156"/>
      <w:bookmarkEnd w:id="157"/>
    </w:p>
    <w:p w14:paraId="197B0E96" w14:textId="77777777" w:rsidR="00FF1042" w:rsidRPr="006D3F64" w:rsidRDefault="00FF1042" w:rsidP="001A4BAF">
      <w:bookmarkStart w:id="159" w:name="_Toc123049606"/>
      <w:bookmarkStart w:id="160" w:name="_Toc8395020"/>
      <w:bookmarkStart w:id="161" w:name="_Toc6563809"/>
      <w:bookmarkStart w:id="162" w:name="_Toc21617028"/>
      <w:bookmarkStart w:id="163" w:name="_Toc26972862"/>
      <w:bookmarkStart w:id="164" w:name="HIPPA"/>
      <w:bookmarkEnd w:id="158"/>
      <w:r>
        <w:t xml:space="preserve">Microsoft </w:t>
      </w:r>
      <w:proofErr w:type="spellStart"/>
      <w:r>
        <w:t>leverer</w:t>
      </w:r>
      <w:proofErr w:type="spellEnd"/>
      <w:r>
        <w:t xml:space="preserve"> </w:t>
      </w:r>
      <w:proofErr w:type="spellStart"/>
      <w:r>
        <w:t>visse</w:t>
      </w:r>
      <w:proofErr w:type="spellEnd"/>
      <w:r>
        <w:t xml:space="preserve"> </w:t>
      </w:r>
      <w:proofErr w:type="spellStart"/>
      <w:r>
        <w:t>offentlige</w:t>
      </w:r>
      <w:proofErr w:type="spellEnd"/>
      <w:r>
        <w:t xml:space="preserve"> </w:t>
      </w:r>
      <w:proofErr w:type="spellStart"/>
      <w:r>
        <w:t>skytjenester</w:t>
      </w:r>
      <w:proofErr w:type="spellEnd"/>
      <w:r>
        <w:t xml:space="preserve"> (</w:t>
      </w:r>
      <w:r w:rsidRPr="00CF3C52">
        <w:t>“</w:t>
      </w:r>
      <w:proofErr w:type="spellStart"/>
      <w:r>
        <w:t>Omfattede</w:t>
      </w:r>
      <w:proofErr w:type="spellEnd"/>
      <w:r>
        <w:t xml:space="preserve"> </w:t>
      </w:r>
      <w:proofErr w:type="spellStart"/>
      <w:r>
        <w:t>Tjenester</w:t>
      </w:r>
      <w:proofErr w:type="spellEnd"/>
      <w:r w:rsidRPr="00CF3C52">
        <w:t>”</w:t>
      </w:r>
      <w:r>
        <w:t xml:space="preserve">) </w:t>
      </w:r>
      <w:proofErr w:type="spellStart"/>
      <w:r>
        <w:t>i</w:t>
      </w:r>
      <w:proofErr w:type="spellEnd"/>
      <w:r>
        <w:t xml:space="preserve"> </w:t>
      </w:r>
      <w:proofErr w:type="spellStart"/>
      <w:r>
        <w:t>samsvar</w:t>
      </w:r>
      <w:proofErr w:type="spellEnd"/>
      <w:r>
        <w:t xml:space="preserve"> med </w:t>
      </w:r>
      <w:proofErr w:type="spellStart"/>
      <w:r>
        <w:t>Sikkerhetsretningslinjene</w:t>
      </w:r>
      <w:proofErr w:type="spellEnd"/>
      <w:r>
        <w:t xml:space="preserve"> (</w:t>
      </w:r>
      <w:bookmarkStart w:id="165" w:name="_Hlk155184027"/>
      <w:r w:rsidRPr="00CF3C52">
        <w:t>“</w:t>
      </w:r>
      <w:bookmarkEnd w:id="165"/>
      <w:r>
        <w:t>CJIS-</w:t>
      </w:r>
      <w:proofErr w:type="spellStart"/>
      <w:r>
        <w:t>retningslinjer</w:t>
      </w:r>
      <w:proofErr w:type="spellEnd"/>
      <w:r w:rsidRPr="00CF3C52">
        <w:t>”</w:t>
      </w:r>
      <w:r>
        <w:t xml:space="preserve">) </w:t>
      </w:r>
      <w:proofErr w:type="spellStart"/>
      <w:r>
        <w:t>til</w:t>
      </w:r>
      <w:proofErr w:type="spellEnd"/>
      <w:r>
        <w:t xml:space="preserve"> FBIs Criminal Justice Information Services. CJIS-</w:t>
      </w:r>
      <w:proofErr w:type="spellStart"/>
      <w:r>
        <w:t>retningslinjene</w:t>
      </w:r>
      <w:proofErr w:type="spellEnd"/>
      <w:r>
        <w:t xml:space="preserve"> </w:t>
      </w:r>
      <w:proofErr w:type="spellStart"/>
      <w:r>
        <w:t>styrer</w:t>
      </w:r>
      <w:proofErr w:type="spellEnd"/>
      <w:r>
        <w:t xml:space="preserve"> bruk </w:t>
      </w:r>
      <w:proofErr w:type="spellStart"/>
      <w:r>
        <w:t>og</w:t>
      </w:r>
      <w:proofErr w:type="spellEnd"/>
      <w:r>
        <w:t xml:space="preserve"> </w:t>
      </w:r>
      <w:proofErr w:type="spellStart"/>
      <w:r>
        <w:t>overføring</w:t>
      </w:r>
      <w:proofErr w:type="spellEnd"/>
      <w:r>
        <w:t xml:space="preserve"> av </w:t>
      </w:r>
      <w:proofErr w:type="spellStart"/>
      <w:r>
        <w:t>strafferettslige</w:t>
      </w:r>
      <w:proofErr w:type="spellEnd"/>
      <w:r>
        <w:t xml:space="preserve"> </w:t>
      </w:r>
      <w:proofErr w:type="spellStart"/>
      <w:r>
        <w:t>opplysninger</w:t>
      </w:r>
      <w:proofErr w:type="spellEnd"/>
      <w:r>
        <w:t>. Alle Microsoft CJIS-</w:t>
      </w:r>
      <w:proofErr w:type="spellStart"/>
      <w:r>
        <w:t>dekkede</w:t>
      </w:r>
      <w:proofErr w:type="spellEnd"/>
      <w:r>
        <w:t xml:space="preserve"> </w:t>
      </w:r>
      <w:proofErr w:type="spellStart"/>
      <w:r>
        <w:t>tjenester</w:t>
      </w:r>
      <w:proofErr w:type="spellEnd"/>
      <w:r>
        <w:t xml:space="preserve"> </w:t>
      </w:r>
      <w:proofErr w:type="spellStart"/>
      <w:r>
        <w:t>skal</w:t>
      </w:r>
      <w:proofErr w:type="spellEnd"/>
      <w:r>
        <w:t xml:space="preserve"> </w:t>
      </w:r>
      <w:proofErr w:type="spellStart"/>
      <w:r>
        <w:t>reguleres</w:t>
      </w:r>
      <w:proofErr w:type="spellEnd"/>
      <w:r>
        <w:t xml:space="preserve"> av </w:t>
      </w:r>
      <w:proofErr w:type="spellStart"/>
      <w:r>
        <w:t>vilkårene</w:t>
      </w:r>
      <w:proofErr w:type="spellEnd"/>
      <w:r>
        <w:t xml:space="preserve"> </w:t>
      </w:r>
      <w:proofErr w:type="spellStart"/>
      <w:r>
        <w:t>og</w:t>
      </w:r>
      <w:proofErr w:type="spellEnd"/>
      <w:r>
        <w:t xml:space="preserve"> </w:t>
      </w:r>
      <w:proofErr w:type="spellStart"/>
      <w:r>
        <w:t>betingelsene</w:t>
      </w:r>
      <w:proofErr w:type="spellEnd"/>
      <w:r>
        <w:t xml:space="preserve"> </w:t>
      </w:r>
      <w:proofErr w:type="spellStart"/>
      <w:r>
        <w:t>i</w:t>
      </w:r>
      <w:proofErr w:type="spellEnd"/>
      <w:r>
        <w:t xml:space="preserve"> CJIS-</w:t>
      </w:r>
      <w:proofErr w:type="spellStart"/>
      <w:r>
        <w:t>forvaltningsavtale</w:t>
      </w:r>
      <w:proofErr w:type="spellEnd"/>
      <w:r>
        <w:t>.</w:t>
      </w:r>
    </w:p>
    <w:p w14:paraId="20EB3D00" w14:textId="77777777" w:rsidR="00FF1042" w:rsidRPr="006366A8" w:rsidRDefault="00FF1042" w:rsidP="00FF1042">
      <w:pPr>
        <w:pStyle w:val="Heading2"/>
      </w:pPr>
      <w:bookmarkStart w:id="166" w:name="_Toc155366335"/>
      <w:bookmarkStart w:id="167" w:name="_Toc206767282"/>
      <w:r>
        <w:t>HIPAA Business Associate</w:t>
      </w:r>
      <w:bookmarkEnd w:id="159"/>
      <w:bookmarkEnd w:id="166"/>
      <w:bookmarkEnd w:id="167"/>
    </w:p>
    <w:p w14:paraId="7B8FFECA" w14:textId="77777777" w:rsidR="00FF1042" w:rsidRPr="006366A8" w:rsidRDefault="00FF1042" w:rsidP="001A4BAF">
      <w:r>
        <w:t xml:space="preserve">Hvis kunden er en “dekket enhet” eller en “forretningsforbindelse” og inkluderer “beskyttet helseinformasjon” i kundedata eller faglige tjenestedata, slik disse vilkårene er definert i henhold til loven om helseforsikring, portabilitet og ansvarlighet fra 1996, med endringer, og forskrifter som er kunngjort derunder (samlet, “HIPAA”), omfatter gjennomføring av Kundens avtale utførelse av HIPAA Business Associate Agreement (“BAA”). Fullteksten i BAA </w:t>
      </w:r>
      <w:proofErr w:type="spellStart"/>
      <w:r>
        <w:t>identifiserer</w:t>
      </w:r>
      <w:proofErr w:type="spellEnd"/>
      <w:r>
        <w:t xml:space="preserve"> de </w:t>
      </w:r>
      <w:proofErr w:type="spellStart"/>
      <w:r>
        <w:t>Elektroniske</w:t>
      </w:r>
      <w:proofErr w:type="spellEnd"/>
      <w:r>
        <w:t xml:space="preserve"> </w:t>
      </w:r>
      <w:proofErr w:type="spellStart"/>
      <w:r>
        <w:t>Tjenestene</w:t>
      </w:r>
      <w:proofErr w:type="spellEnd"/>
      <w:r>
        <w:t xml:space="preserve"> </w:t>
      </w:r>
      <w:proofErr w:type="spellStart"/>
      <w:r>
        <w:t>eller</w:t>
      </w:r>
      <w:proofErr w:type="spellEnd"/>
      <w:r>
        <w:t xml:space="preserve"> Faglige </w:t>
      </w:r>
      <w:proofErr w:type="spellStart"/>
      <w:r>
        <w:t>Tjenestene</w:t>
      </w:r>
      <w:proofErr w:type="spellEnd"/>
      <w:r>
        <w:t xml:space="preserve"> den </w:t>
      </w:r>
      <w:proofErr w:type="spellStart"/>
      <w:r>
        <w:t>gjelder</w:t>
      </w:r>
      <w:proofErr w:type="spellEnd"/>
      <w:r>
        <w:t xml:space="preserve"> for </w:t>
      </w:r>
      <w:proofErr w:type="spellStart"/>
      <w:r>
        <w:t>og</w:t>
      </w:r>
      <w:proofErr w:type="spellEnd"/>
      <w:r>
        <w:t xml:space="preserve"> er </w:t>
      </w:r>
      <w:proofErr w:type="spellStart"/>
      <w:r>
        <w:t>tilgjengelig</w:t>
      </w:r>
      <w:proofErr w:type="spellEnd"/>
      <w:r>
        <w:t xml:space="preserve"> </w:t>
      </w:r>
      <w:proofErr w:type="spellStart"/>
      <w:r>
        <w:t>i</w:t>
      </w:r>
      <w:proofErr w:type="spellEnd"/>
      <w:r>
        <w:t xml:space="preserve"> </w:t>
      </w:r>
      <w:hyperlink r:id="rId14" w:history="1">
        <w:r>
          <w:rPr>
            <w:rStyle w:val="Hyperlink"/>
          </w:rPr>
          <w:t>http://aka.ms/BAA</w:t>
        </w:r>
      </w:hyperlink>
      <w:r>
        <w:t>. Kunden kan velge bort BAA ved å sende følgende informasjon til Microsoft i en skriftlig melding (i henhold til vilkårene i Kundens avtale):</w:t>
      </w:r>
    </w:p>
    <w:p w14:paraId="5E2E8AC2" w14:textId="77777777" w:rsidR="00FF1042" w:rsidRPr="006366A8" w:rsidRDefault="00FF1042" w:rsidP="001A4BAF">
      <w:pPr>
        <w:pStyle w:val="Bulletlist0"/>
      </w:pPr>
      <w:r>
        <w:lastRenderedPageBreak/>
        <w:t>det fullstendige juridiske navnet på Kunden og ethvert Tilknyttet Selskap som reserverer seg; og</w:t>
      </w:r>
    </w:p>
    <w:p w14:paraId="3A8E2C96" w14:textId="77777777" w:rsidR="00FF1042" w:rsidRDefault="00FF1042" w:rsidP="001A4BAF">
      <w:pPr>
        <w:pStyle w:val="Bulletlist0"/>
      </w:pPr>
      <w:r>
        <w:t>hvis Kunden har flere avtaler, vil Kundens avtale som avmeldingen gjelder.</w:t>
      </w:r>
    </w:p>
    <w:p w14:paraId="7B5156D9" w14:textId="77777777" w:rsidR="00FF1042" w:rsidRDefault="00FF1042" w:rsidP="00FF1042">
      <w:pPr>
        <w:pStyle w:val="Heading2"/>
      </w:pPr>
      <w:bookmarkStart w:id="168" w:name="_Toc123049607"/>
      <w:bookmarkStart w:id="169" w:name="_Toc155366336"/>
      <w:bookmarkStart w:id="170" w:name="_Toc206767283"/>
      <w:r>
        <w:t>Telekommunikasjonsdata</w:t>
      </w:r>
      <w:bookmarkEnd w:id="168"/>
      <w:bookmarkEnd w:id="169"/>
      <w:bookmarkEnd w:id="170"/>
    </w:p>
    <w:p w14:paraId="33EB7636" w14:textId="77777777" w:rsidR="00F91953" w:rsidRPr="00F914C6" w:rsidRDefault="00F91953" w:rsidP="00F91953">
      <w:pPr>
        <w:rPr>
          <w:lang w:val="nb-NO"/>
        </w:rPr>
      </w:pPr>
      <w:bookmarkStart w:id="171" w:name="_Toc26972863"/>
      <w:bookmarkStart w:id="172" w:name="_Toc155366337"/>
      <w:bookmarkStart w:id="173" w:name="_Hlk24722007"/>
      <w:bookmarkStart w:id="174" w:name="_Toc8395021"/>
      <w:bookmarkStart w:id="175" w:name="_Toc6563810"/>
      <w:bookmarkStart w:id="176" w:name="_Toc21617029"/>
      <w:bookmarkEnd w:id="152"/>
      <w:bookmarkEnd w:id="160"/>
      <w:bookmarkEnd w:id="161"/>
      <w:bookmarkEnd w:id="162"/>
      <w:bookmarkEnd w:id="163"/>
      <w:bookmarkEnd w:id="164"/>
      <w:r w:rsidRPr="00F914C6">
        <w:rPr>
          <w:lang w:val="nb-NO"/>
        </w:rPr>
        <w:t>I den grad Microsoft behandler trafikk, innhold og andre personopplysninger i leveringen av produkter og tjenester som kvalifiserer som telekommunikasjonstjenester i henhold til gjeldende lov, kan spesifikke lovpålagte forpliktelser gjelde. Microsoft vil overholde alle telekommunikasjonsspesifikke lover og forskrifter som gjelder for å levere produktene og tjenestene, inkludert varsling om sikkerhetsbrudd, databeskyttelseskrav og telekommunikasjonshemmeligheter. Kunden er ansvarlig for å innhente et eventuelt passende samtykke fra sluttbrukere i forbindelse med bruk av produkter og tjenester som kvalifiserer som telekommunikasjonstjenester.</w:t>
      </w:r>
    </w:p>
    <w:p w14:paraId="43545D2D" w14:textId="77777777" w:rsidR="00FF1042" w:rsidRPr="00FC77AC" w:rsidRDefault="00FF1042" w:rsidP="00FF1042">
      <w:pPr>
        <w:pStyle w:val="Heading2"/>
      </w:pPr>
      <w:bookmarkStart w:id="177" w:name="_Toc206767284"/>
      <w:r>
        <w:t>California Consumer Privacy Act (CCPA)</w:t>
      </w:r>
      <w:bookmarkEnd w:id="171"/>
      <w:bookmarkEnd w:id="172"/>
      <w:bookmarkEnd w:id="177"/>
    </w:p>
    <w:p w14:paraId="168756D9" w14:textId="77777777" w:rsidR="00FF1042" w:rsidRPr="00FC77AC" w:rsidRDefault="00FF1042" w:rsidP="001A4BAF">
      <w:bookmarkStart w:id="178" w:name="_Toc26972864"/>
      <w:bookmarkEnd w:id="173"/>
      <w:r>
        <w:t>Hvis Microsoft behandler personopplysninger innenfor rammen av CCPA, tar Microsoft på seg følgende tilleggsforpliktelser overfor kunden. Microsoft skal behandle kundedata, faglig tjenestedata og personopplysninger på vegne av kunden og skal ikke lagre, bruke eller fremlegge slike opplysninger for andre formål enn de som er angitt i DPA-vilkårene, og slik CCPA-en tillater, inkludert som del av et eventuelt “salgsfritak”. Microsoft skal ikke under noen omstendigheter selge slike data. Disse CCPA-vilkårene verken begrenser eller reduserer noen personvernforpliktelser Microsoft tar på seg overfor kunden i DPA-vilkårene, produktvilkårene eller i andre avtaler mellom Microsoft og kunden.</w:t>
      </w:r>
    </w:p>
    <w:p w14:paraId="611B91F4" w14:textId="77777777" w:rsidR="00FF1042" w:rsidRPr="00FC77AC" w:rsidRDefault="00FF1042" w:rsidP="00FF1042">
      <w:pPr>
        <w:pStyle w:val="Heading2"/>
      </w:pPr>
      <w:bookmarkStart w:id="179" w:name="_Toc42764849"/>
      <w:bookmarkStart w:id="180" w:name="_Toc155366338"/>
      <w:bookmarkStart w:id="181" w:name="_Toc206767285"/>
      <w:bookmarkStart w:id="182" w:name="_Hlk44323010"/>
      <w:r>
        <w:t>Biometriske Data</w:t>
      </w:r>
      <w:bookmarkEnd w:id="179"/>
      <w:bookmarkEnd w:id="180"/>
      <w:bookmarkEnd w:id="181"/>
    </w:p>
    <w:p w14:paraId="79BB36A6" w14:textId="77777777" w:rsidR="00FF1042" w:rsidRPr="00FC77AC" w:rsidRDefault="00FF1042" w:rsidP="001A4BAF">
      <w:proofErr w:type="spellStart"/>
      <w:r>
        <w:t>Hvis</w:t>
      </w:r>
      <w:proofErr w:type="spellEnd"/>
      <w:r>
        <w:t xml:space="preserve"> </w:t>
      </w:r>
      <w:proofErr w:type="spellStart"/>
      <w:r>
        <w:t>kunden</w:t>
      </w:r>
      <w:proofErr w:type="spellEnd"/>
      <w:r>
        <w:t xml:space="preserve"> </w:t>
      </w:r>
      <w:proofErr w:type="spellStart"/>
      <w:r>
        <w:t>bruker</w:t>
      </w:r>
      <w:proofErr w:type="spellEnd"/>
      <w:r>
        <w:t xml:space="preserve"> </w:t>
      </w:r>
      <w:proofErr w:type="spellStart"/>
      <w:r>
        <w:t>produkter</w:t>
      </w:r>
      <w:proofErr w:type="spellEnd"/>
      <w:r>
        <w:t xml:space="preserve"> </w:t>
      </w:r>
      <w:proofErr w:type="spellStart"/>
      <w:r>
        <w:t>og</w:t>
      </w:r>
      <w:proofErr w:type="spellEnd"/>
      <w:r>
        <w:t xml:space="preserve"> </w:t>
      </w:r>
      <w:proofErr w:type="spellStart"/>
      <w:r>
        <w:t>tjenester</w:t>
      </w:r>
      <w:proofErr w:type="spellEnd"/>
      <w:r>
        <w:t xml:space="preserve"> </w:t>
      </w:r>
      <w:proofErr w:type="spellStart"/>
      <w:r>
        <w:t>til</w:t>
      </w:r>
      <w:proofErr w:type="spellEnd"/>
      <w:r>
        <w:t xml:space="preserve"> å </w:t>
      </w:r>
      <w:proofErr w:type="spellStart"/>
      <w:r>
        <w:t>behandle</w:t>
      </w:r>
      <w:proofErr w:type="spellEnd"/>
      <w:r>
        <w:t xml:space="preserve"> </w:t>
      </w:r>
      <w:proofErr w:type="spellStart"/>
      <w:r>
        <w:t>Biometriske</w:t>
      </w:r>
      <w:proofErr w:type="spellEnd"/>
      <w:r>
        <w:t xml:space="preserve"> Data, er </w:t>
      </w:r>
      <w:proofErr w:type="spellStart"/>
      <w:r>
        <w:t>kunden</w:t>
      </w:r>
      <w:proofErr w:type="spellEnd"/>
      <w:r>
        <w:t xml:space="preserve"> </w:t>
      </w:r>
      <w:proofErr w:type="spellStart"/>
      <w:r>
        <w:t>ansvarlig</w:t>
      </w:r>
      <w:proofErr w:type="spellEnd"/>
      <w:r>
        <w:t xml:space="preserve"> for å: (</w:t>
      </w:r>
      <w:proofErr w:type="spellStart"/>
      <w:r>
        <w:t>i</w:t>
      </w:r>
      <w:proofErr w:type="spellEnd"/>
      <w:r>
        <w:t xml:space="preserve">) </w:t>
      </w:r>
      <w:proofErr w:type="spellStart"/>
      <w:r>
        <w:t>varsle</w:t>
      </w:r>
      <w:proofErr w:type="spellEnd"/>
      <w:r>
        <w:t xml:space="preserve"> </w:t>
      </w:r>
      <w:proofErr w:type="spellStart"/>
      <w:r>
        <w:t>datasubjekter</w:t>
      </w:r>
      <w:proofErr w:type="spellEnd"/>
      <w:r>
        <w:t xml:space="preserve">, </w:t>
      </w:r>
      <w:proofErr w:type="spellStart"/>
      <w:r>
        <w:t>inkludert</w:t>
      </w:r>
      <w:proofErr w:type="spellEnd"/>
      <w:r>
        <w:t xml:space="preserve"> med </w:t>
      </w:r>
      <w:proofErr w:type="spellStart"/>
      <w:r>
        <w:t>hensyn</w:t>
      </w:r>
      <w:proofErr w:type="spellEnd"/>
      <w:r>
        <w:t xml:space="preserve"> </w:t>
      </w:r>
      <w:proofErr w:type="spellStart"/>
      <w:r>
        <w:t>til</w:t>
      </w:r>
      <w:proofErr w:type="spellEnd"/>
      <w:r>
        <w:t xml:space="preserve"> </w:t>
      </w:r>
      <w:proofErr w:type="spellStart"/>
      <w:r>
        <w:t>lagringsperioder</w:t>
      </w:r>
      <w:proofErr w:type="spellEnd"/>
      <w:r>
        <w:t xml:space="preserve"> </w:t>
      </w:r>
      <w:proofErr w:type="spellStart"/>
      <w:r>
        <w:t>og</w:t>
      </w:r>
      <w:proofErr w:type="spellEnd"/>
      <w:r>
        <w:t xml:space="preserve"> </w:t>
      </w:r>
      <w:proofErr w:type="spellStart"/>
      <w:r>
        <w:t>ødeleggelse</w:t>
      </w:r>
      <w:proofErr w:type="spellEnd"/>
      <w:r>
        <w:t xml:space="preserve">; (ii) </w:t>
      </w:r>
      <w:proofErr w:type="spellStart"/>
      <w:r>
        <w:t>innhente</w:t>
      </w:r>
      <w:proofErr w:type="spellEnd"/>
      <w:r>
        <w:t xml:space="preserve"> </w:t>
      </w:r>
      <w:proofErr w:type="spellStart"/>
      <w:r>
        <w:t>samtykke</w:t>
      </w:r>
      <w:proofErr w:type="spellEnd"/>
      <w:r>
        <w:t xml:space="preserve"> </w:t>
      </w:r>
      <w:proofErr w:type="spellStart"/>
      <w:r>
        <w:t>fra</w:t>
      </w:r>
      <w:proofErr w:type="spellEnd"/>
      <w:r>
        <w:t xml:space="preserve"> </w:t>
      </w:r>
      <w:proofErr w:type="spellStart"/>
      <w:r>
        <w:t>datasubjekter</w:t>
      </w:r>
      <w:proofErr w:type="spellEnd"/>
      <w:r>
        <w:t xml:space="preserve">; </w:t>
      </w:r>
      <w:proofErr w:type="spellStart"/>
      <w:r>
        <w:t>og</w:t>
      </w:r>
      <w:proofErr w:type="spellEnd"/>
      <w:r>
        <w:t xml:space="preserve"> (iii) </w:t>
      </w:r>
      <w:proofErr w:type="spellStart"/>
      <w:r>
        <w:t>slette</w:t>
      </w:r>
      <w:proofErr w:type="spellEnd"/>
      <w:r>
        <w:t xml:space="preserve"> de </w:t>
      </w:r>
      <w:proofErr w:type="spellStart"/>
      <w:r>
        <w:t>Biometriske</w:t>
      </w:r>
      <w:proofErr w:type="spellEnd"/>
      <w:r>
        <w:t xml:space="preserve"> </w:t>
      </w:r>
      <w:proofErr w:type="spellStart"/>
      <w:r>
        <w:t>Dataene</w:t>
      </w:r>
      <w:proofErr w:type="spellEnd"/>
      <w:r>
        <w:t xml:space="preserve">, alt </w:t>
      </w:r>
      <w:proofErr w:type="spellStart"/>
      <w:r>
        <w:t>etter</w:t>
      </w:r>
      <w:proofErr w:type="spellEnd"/>
      <w:r>
        <w:t xml:space="preserve"> </w:t>
      </w:r>
      <w:proofErr w:type="spellStart"/>
      <w:r>
        <w:t>behov</w:t>
      </w:r>
      <w:proofErr w:type="spellEnd"/>
      <w:r>
        <w:t xml:space="preserve"> </w:t>
      </w:r>
      <w:proofErr w:type="spellStart"/>
      <w:r>
        <w:t>og</w:t>
      </w:r>
      <w:proofErr w:type="spellEnd"/>
      <w:r>
        <w:t xml:space="preserve"> det </w:t>
      </w:r>
      <w:proofErr w:type="spellStart"/>
      <w:r>
        <w:t>som</w:t>
      </w:r>
      <w:proofErr w:type="spellEnd"/>
      <w:r>
        <w:t xml:space="preserve"> </w:t>
      </w:r>
      <w:proofErr w:type="spellStart"/>
      <w:r>
        <w:t>kreves</w:t>
      </w:r>
      <w:proofErr w:type="spellEnd"/>
      <w:r>
        <w:t xml:space="preserve"> </w:t>
      </w:r>
      <w:proofErr w:type="spellStart"/>
      <w:r>
        <w:t>i</w:t>
      </w:r>
      <w:proofErr w:type="spellEnd"/>
      <w:r>
        <w:t xml:space="preserve"> </w:t>
      </w:r>
      <w:proofErr w:type="spellStart"/>
      <w:r>
        <w:t>henhold</w:t>
      </w:r>
      <w:proofErr w:type="spellEnd"/>
      <w:r>
        <w:t xml:space="preserve"> </w:t>
      </w:r>
      <w:proofErr w:type="spellStart"/>
      <w:r>
        <w:t>til</w:t>
      </w:r>
      <w:proofErr w:type="spellEnd"/>
      <w:r>
        <w:t xml:space="preserve"> </w:t>
      </w:r>
      <w:proofErr w:type="spellStart"/>
      <w:r>
        <w:t>gjeldende</w:t>
      </w:r>
      <w:proofErr w:type="spellEnd"/>
      <w:r>
        <w:t xml:space="preserve"> </w:t>
      </w:r>
      <w:proofErr w:type="spellStart"/>
      <w:r>
        <w:t>Personvernskrav</w:t>
      </w:r>
      <w:proofErr w:type="spellEnd"/>
      <w:r>
        <w:t xml:space="preserve">. Microsoft </w:t>
      </w:r>
      <w:proofErr w:type="spellStart"/>
      <w:r>
        <w:t>skal</w:t>
      </w:r>
      <w:proofErr w:type="spellEnd"/>
      <w:r>
        <w:t xml:space="preserve"> </w:t>
      </w:r>
      <w:proofErr w:type="spellStart"/>
      <w:r>
        <w:t>behandle</w:t>
      </w:r>
      <w:proofErr w:type="spellEnd"/>
      <w:r>
        <w:t xml:space="preserve"> de </w:t>
      </w:r>
      <w:proofErr w:type="spellStart"/>
      <w:r>
        <w:t>Biometriske</w:t>
      </w:r>
      <w:proofErr w:type="spellEnd"/>
      <w:r>
        <w:t xml:space="preserve"> </w:t>
      </w:r>
      <w:proofErr w:type="spellStart"/>
      <w:r>
        <w:t>Dataene</w:t>
      </w:r>
      <w:proofErr w:type="spellEnd"/>
      <w:r>
        <w:t xml:space="preserve"> </w:t>
      </w:r>
      <w:proofErr w:type="spellStart"/>
      <w:r>
        <w:t>i</w:t>
      </w:r>
      <w:proofErr w:type="spellEnd"/>
      <w:r>
        <w:t xml:space="preserve"> </w:t>
      </w:r>
      <w:proofErr w:type="spellStart"/>
      <w:r>
        <w:t>henhold</w:t>
      </w:r>
      <w:proofErr w:type="spellEnd"/>
      <w:r>
        <w:t xml:space="preserve"> </w:t>
      </w:r>
      <w:proofErr w:type="spellStart"/>
      <w:r>
        <w:t>til</w:t>
      </w:r>
      <w:proofErr w:type="spellEnd"/>
      <w:r>
        <w:t xml:space="preserve"> </w:t>
      </w:r>
      <w:proofErr w:type="spellStart"/>
      <w:r>
        <w:t>Kundens</w:t>
      </w:r>
      <w:proofErr w:type="spellEnd"/>
      <w:r>
        <w:t xml:space="preserve"> </w:t>
      </w:r>
      <w:proofErr w:type="spellStart"/>
      <w:r>
        <w:t>dokumenterte</w:t>
      </w:r>
      <w:proofErr w:type="spellEnd"/>
      <w:r>
        <w:t xml:space="preserve"> </w:t>
      </w:r>
      <w:proofErr w:type="spellStart"/>
      <w:r>
        <w:t>instruksjoner</w:t>
      </w:r>
      <w:proofErr w:type="spellEnd"/>
      <w:r>
        <w:t xml:space="preserve"> (</w:t>
      </w:r>
      <w:proofErr w:type="spellStart"/>
      <w:r>
        <w:t>som</w:t>
      </w:r>
      <w:proofErr w:type="spellEnd"/>
      <w:r>
        <w:t xml:space="preserve"> </w:t>
      </w:r>
      <w:proofErr w:type="spellStart"/>
      <w:r>
        <w:t>beskrevet</w:t>
      </w:r>
      <w:proofErr w:type="spellEnd"/>
      <w:r>
        <w:t xml:space="preserve"> </w:t>
      </w:r>
      <w:proofErr w:type="spellStart"/>
      <w:r>
        <w:t>i</w:t>
      </w:r>
      <w:proofErr w:type="spellEnd"/>
      <w:r>
        <w:t xml:space="preserve"> </w:t>
      </w:r>
      <w:proofErr w:type="spellStart"/>
      <w:r>
        <w:t>punktet</w:t>
      </w:r>
      <w:proofErr w:type="spellEnd"/>
      <w:r>
        <w:t xml:space="preserve"> «Roller </w:t>
      </w:r>
      <w:proofErr w:type="spellStart"/>
      <w:r>
        <w:t>og</w:t>
      </w:r>
      <w:proofErr w:type="spellEnd"/>
      <w:r>
        <w:t xml:space="preserve"> </w:t>
      </w:r>
      <w:proofErr w:type="spellStart"/>
      <w:r>
        <w:t>ansvar</w:t>
      </w:r>
      <w:proofErr w:type="spellEnd"/>
      <w:r>
        <w:t xml:space="preserve"> for </w:t>
      </w:r>
      <w:proofErr w:type="spellStart"/>
      <w:r>
        <w:t>Databehandler</w:t>
      </w:r>
      <w:proofErr w:type="spellEnd"/>
      <w:r>
        <w:t xml:space="preserve"> </w:t>
      </w:r>
      <w:proofErr w:type="spellStart"/>
      <w:r>
        <w:t>og</w:t>
      </w:r>
      <w:proofErr w:type="spellEnd"/>
      <w:r>
        <w:t xml:space="preserve"> </w:t>
      </w:r>
      <w:proofErr w:type="spellStart"/>
      <w:r>
        <w:t>Behandlingsansvarlig</w:t>
      </w:r>
      <w:proofErr w:type="spellEnd"/>
      <w:r>
        <w:t xml:space="preserve">» </w:t>
      </w:r>
      <w:proofErr w:type="spellStart"/>
      <w:r>
        <w:t>ovenfor</w:t>
      </w:r>
      <w:proofErr w:type="spellEnd"/>
      <w:r>
        <w:t xml:space="preserve">) </w:t>
      </w:r>
      <w:proofErr w:type="spellStart"/>
      <w:r>
        <w:t>og</w:t>
      </w:r>
      <w:proofErr w:type="spellEnd"/>
      <w:r>
        <w:t xml:space="preserve"> </w:t>
      </w:r>
      <w:proofErr w:type="spellStart"/>
      <w:r>
        <w:t>beskytte</w:t>
      </w:r>
      <w:proofErr w:type="spellEnd"/>
      <w:r>
        <w:t xml:space="preserve"> de </w:t>
      </w:r>
      <w:proofErr w:type="spellStart"/>
      <w:r>
        <w:t>Biometriske</w:t>
      </w:r>
      <w:proofErr w:type="spellEnd"/>
      <w:r>
        <w:t xml:space="preserve"> </w:t>
      </w:r>
      <w:proofErr w:type="spellStart"/>
      <w:r>
        <w:t>Dataene</w:t>
      </w:r>
      <w:proofErr w:type="spellEnd"/>
      <w:r>
        <w:t xml:space="preserve"> </w:t>
      </w:r>
      <w:proofErr w:type="spellStart"/>
      <w:r>
        <w:t>i</w:t>
      </w:r>
      <w:proofErr w:type="spellEnd"/>
      <w:r>
        <w:t xml:space="preserve"> </w:t>
      </w:r>
      <w:proofErr w:type="spellStart"/>
      <w:r>
        <w:t>samsvar</w:t>
      </w:r>
      <w:proofErr w:type="spellEnd"/>
      <w:r>
        <w:t xml:space="preserve"> med </w:t>
      </w:r>
      <w:proofErr w:type="spellStart"/>
      <w:r>
        <w:t>vilkårene</w:t>
      </w:r>
      <w:proofErr w:type="spellEnd"/>
      <w:r>
        <w:t xml:space="preserve"> for </w:t>
      </w:r>
      <w:proofErr w:type="spellStart"/>
      <w:r>
        <w:t>datasikkerhet</w:t>
      </w:r>
      <w:proofErr w:type="spellEnd"/>
      <w:r>
        <w:t xml:space="preserve"> </w:t>
      </w:r>
      <w:proofErr w:type="spellStart"/>
      <w:r>
        <w:t>og</w:t>
      </w:r>
      <w:proofErr w:type="spellEnd"/>
      <w:r>
        <w:t xml:space="preserve"> -</w:t>
      </w:r>
      <w:proofErr w:type="spellStart"/>
      <w:r>
        <w:t>beskyttelse</w:t>
      </w:r>
      <w:proofErr w:type="spellEnd"/>
      <w:r>
        <w:t xml:space="preserve"> </w:t>
      </w:r>
      <w:proofErr w:type="spellStart"/>
      <w:r>
        <w:t>i</w:t>
      </w:r>
      <w:proofErr w:type="spellEnd"/>
      <w:r>
        <w:t xml:space="preserve"> </w:t>
      </w:r>
      <w:proofErr w:type="spellStart"/>
      <w:r>
        <w:t>henhold</w:t>
      </w:r>
      <w:proofErr w:type="spellEnd"/>
      <w:r>
        <w:t xml:space="preserve"> </w:t>
      </w:r>
      <w:proofErr w:type="spellStart"/>
      <w:r>
        <w:t>til</w:t>
      </w:r>
      <w:proofErr w:type="spellEnd"/>
      <w:r>
        <w:t xml:space="preserve"> </w:t>
      </w:r>
      <w:proofErr w:type="spellStart"/>
      <w:r>
        <w:t>denne</w:t>
      </w:r>
      <w:proofErr w:type="spellEnd"/>
      <w:r>
        <w:t xml:space="preserve"> DPA. I </w:t>
      </w:r>
      <w:proofErr w:type="spellStart"/>
      <w:r>
        <w:t>dette</w:t>
      </w:r>
      <w:proofErr w:type="spellEnd"/>
      <w:r>
        <w:t xml:space="preserve"> </w:t>
      </w:r>
      <w:proofErr w:type="spellStart"/>
      <w:r>
        <w:t>punktet</w:t>
      </w:r>
      <w:proofErr w:type="spellEnd"/>
      <w:r>
        <w:t xml:space="preserve"> </w:t>
      </w:r>
      <w:proofErr w:type="spellStart"/>
      <w:r>
        <w:t>skal</w:t>
      </w:r>
      <w:proofErr w:type="spellEnd"/>
      <w:r>
        <w:t xml:space="preserve"> «</w:t>
      </w:r>
      <w:proofErr w:type="spellStart"/>
      <w:r>
        <w:t>Biometriske</w:t>
      </w:r>
      <w:proofErr w:type="spellEnd"/>
      <w:r>
        <w:t xml:space="preserve"> data» ha </w:t>
      </w:r>
      <w:proofErr w:type="spellStart"/>
      <w:r>
        <w:t>betydningen</w:t>
      </w:r>
      <w:proofErr w:type="spellEnd"/>
      <w:r>
        <w:t xml:space="preserve"> </w:t>
      </w:r>
      <w:proofErr w:type="spellStart"/>
      <w:r>
        <w:t>angitt</w:t>
      </w:r>
      <w:proofErr w:type="spellEnd"/>
      <w:r>
        <w:t xml:space="preserve"> </w:t>
      </w:r>
      <w:proofErr w:type="spellStart"/>
      <w:r>
        <w:t>i</w:t>
      </w:r>
      <w:proofErr w:type="spellEnd"/>
      <w:r>
        <w:t xml:space="preserve"> </w:t>
      </w:r>
      <w:proofErr w:type="spellStart"/>
      <w:r>
        <w:t>Artikkel</w:t>
      </w:r>
      <w:proofErr w:type="spellEnd"/>
      <w:r>
        <w:t xml:space="preserve"> 4 </w:t>
      </w:r>
      <w:proofErr w:type="spellStart"/>
      <w:r>
        <w:t>i</w:t>
      </w:r>
      <w:proofErr w:type="spellEnd"/>
      <w:r>
        <w:t xml:space="preserve"> GDPR </w:t>
      </w:r>
      <w:proofErr w:type="spellStart"/>
      <w:r>
        <w:t>og</w:t>
      </w:r>
      <w:proofErr w:type="spellEnd"/>
      <w:r>
        <w:t xml:space="preserve">, </w:t>
      </w:r>
      <w:proofErr w:type="spellStart"/>
      <w:r>
        <w:t>hvis</w:t>
      </w:r>
      <w:proofErr w:type="spellEnd"/>
      <w:r>
        <w:t xml:space="preserve"> relevant, </w:t>
      </w:r>
      <w:proofErr w:type="spellStart"/>
      <w:r>
        <w:t>tilsvarende</w:t>
      </w:r>
      <w:proofErr w:type="spellEnd"/>
      <w:r>
        <w:t xml:space="preserve"> </w:t>
      </w:r>
      <w:proofErr w:type="spellStart"/>
      <w:r>
        <w:t>vilkår</w:t>
      </w:r>
      <w:proofErr w:type="spellEnd"/>
      <w:r>
        <w:t xml:space="preserve"> </w:t>
      </w:r>
      <w:proofErr w:type="spellStart"/>
      <w:r>
        <w:t>i</w:t>
      </w:r>
      <w:proofErr w:type="spellEnd"/>
      <w:r>
        <w:t xml:space="preserve"> </w:t>
      </w:r>
      <w:proofErr w:type="spellStart"/>
      <w:r>
        <w:t>andre</w:t>
      </w:r>
      <w:proofErr w:type="spellEnd"/>
      <w:r>
        <w:t xml:space="preserve"> </w:t>
      </w:r>
      <w:proofErr w:type="spellStart"/>
      <w:r>
        <w:t>Personvernskrav</w:t>
      </w:r>
      <w:proofErr w:type="spellEnd"/>
      <w:r>
        <w:t xml:space="preserve">. </w:t>
      </w:r>
    </w:p>
    <w:p w14:paraId="1E2C658F" w14:textId="77777777" w:rsidR="00FF1042" w:rsidRPr="00FC77AC" w:rsidRDefault="00FF1042" w:rsidP="00FF1042">
      <w:pPr>
        <w:pStyle w:val="Heading2"/>
      </w:pPr>
      <w:bookmarkStart w:id="183" w:name="_Toc155366339"/>
      <w:bookmarkStart w:id="184" w:name="_Toc206767286"/>
      <w:r>
        <w:lastRenderedPageBreak/>
        <w:t>Supplerende faglige tjenester</w:t>
      </w:r>
      <w:bookmarkEnd w:id="183"/>
      <w:bookmarkEnd w:id="184"/>
    </w:p>
    <w:p w14:paraId="2840DE1E" w14:textId="77777777" w:rsidR="00FF1042" w:rsidRPr="00FC77AC" w:rsidRDefault="00FF1042" w:rsidP="001A4BAF">
      <w:r>
        <w:t>Når det brukes i delene nedenfor, inkluderer det definerte begrepet “Faglige tjenester” supplerende faglige tjenester, og det definerte begrepet “Faglig tjenestedata” inkluderer data innhentet for supplerende faglige tjenester.</w:t>
      </w:r>
    </w:p>
    <w:p w14:paraId="5B95DD18" w14:textId="77777777" w:rsidR="00FF1042" w:rsidRPr="00FC77AC" w:rsidRDefault="00FF1042" w:rsidP="001A4BAF">
      <w:r>
        <w:t xml:space="preserve">For supplerende faglige tjenester gjelder følgende deler av DPA-en på samme måte som de gjelder for faglige tjenester: “Innledning”, “Overholdelse av lover”, “Behandlingens art; Eierskap”,“ Utlevering av behandlede data”,“ Behandling av personopplysninger; GDPR”, første ledd i “Sikkerhetspraksis og retningslinjer”, “Kundeansvar”, “Sikkerhetshendelsemelding”, “Dataoverføring” (inkludert vilkårene for 2021 standardkontraktsvilkår), tredje ledd i “Datalagring og sletting”, “Underdatabehandlers taushetsplikt”, “Merknad og kontroller om bruk av underprosessorer”, “HIPAA Forretningsforbindelse” (i den utstrekning som er gjeldende i BAA), “California Consumer Privacy Act (CCPA)”, “Biometriske Data”, “Hvordan kontakte Microsoft”, “Tillegg B – Datasubjekter og kategorier av personopplysninger” og “Tillegg C – Tillegg om tilleggsgarantier”. </w:t>
      </w:r>
    </w:p>
    <w:p w14:paraId="1F4FC467" w14:textId="77777777" w:rsidR="00FF1042" w:rsidRPr="00FC77AC" w:rsidRDefault="00FF1042" w:rsidP="00FF1042">
      <w:pPr>
        <w:pStyle w:val="Heading2"/>
      </w:pPr>
      <w:bookmarkStart w:id="185" w:name="_Toc155366340"/>
      <w:bookmarkStart w:id="186" w:name="_Toc206767287"/>
      <w:bookmarkEnd w:id="182"/>
      <w:r>
        <w:t>Hvordan kontakte Microsoft</w:t>
      </w:r>
      <w:bookmarkEnd w:id="174"/>
      <w:bookmarkEnd w:id="175"/>
      <w:bookmarkEnd w:id="176"/>
      <w:bookmarkEnd w:id="178"/>
      <w:bookmarkEnd w:id="185"/>
      <w:bookmarkEnd w:id="186"/>
    </w:p>
    <w:p w14:paraId="522E5F5C" w14:textId="77777777" w:rsidR="00FF1042" w:rsidRPr="00FC77AC" w:rsidRDefault="00FF1042" w:rsidP="001A4BAF">
      <w:r>
        <w:t xml:space="preserve">Hvis Kunden mener at Microsoft ikke overholder sine personvern- eller sikkerhetsforpliktelser, kan Kunden kontakte kundestøtte eller bruke Microsofts nettskjema for personvern på </w:t>
      </w:r>
      <w:hyperlink r:id="rId15" w:history="1">
        <w:r>
          <w:rPr>
            <w:rStyle w:val="Hyperlink"/>
          </w:rPr>
          <w:t>http://go.microsoft.com/?linkid=9846224</w:t>
        </w:r>
      </w:hyperlink>
      <w:r>
        <w:t xml:space="preserve">. Microsofts postadresse: </w:t>
      </w:r>
    </w:p>
    <w:p w14:paraId="580D3240" w14:textId="77777777" w:rsidR="00FF1042" w:rsidRPr="00FC77AC" w:rsidRDefault="00FF1042" w:rsidP="001A4BAF">
      <w:pPr>
        <w:spacing w:after="0" w:line="240" w:lineRule="auto"/>
      </w:pPr>
      <w:r>
        <w:rPr>
          <w:b/>
        </w:rPr>
        <w:t>Microsoft Enterprise Service Privacy</w:t>
      </w:r>
    </w:p>
    <w:p w14:paraId="0D4D9553" w14:textId="77777777" w:rsidR="00FF1042" w:rsidRPr="00FC77AC" w:rsidRDefault="00FF1042" w:rsidP="001A4BAF">
      <w:pPr>
        <w:spacing w:after="0" w:line="240" w:lineRule="auto"/>
      </w:pPr>
      <w:r>
        <w:t>Microsoft Corporation</w:t>
      </w:r>
    </w:p>
    <w:p w14:paraId="74663CFC" w14:textId="77777777" w:rsidR="00FF1042" w:rsidRPr="00FC77AC" w:rsidRDefault="00FF1042" w:rsidP="001A4BAF">
      <w:pPr>
        <w:spacing w:after="0" w:line="240" w:lineRule="auto"/>
      </w:pPr>
      <w:r>
        <w:t>One Microsoft Way</w:t>
      </w:r>
    </w:p>
    <w:p w14:paraId="113E735B" w14:textId="77777777" w:rsidR="00FF1042" w:rsidRDefault="00FF1042" w:rsidP="001A4BAF">
      <w:pPr>
        <w:spacing w:after="0" w:line="240" w:lineRule="auto"/>
      </w:pPr>
      <w:r>
        <w:t>Redmond, Washington 98052 USA</w:t>
      </w:r>
    </w:p>
    <w:p w14:paraId="3FB40B54" w14:textId="77777777" w:rsidR="001A4BAF" w:rsidRPr="00FC77AC" w:rsidRDefault="001A4BAF" w:rsidP="001A4BAF">
      <w:pPr>
        <w:spacing w:after="0" w:line="240" w:lineRule="auto"/>
      </w:pPr>
    </w:p>
    <w:p w14:paraId="23DC1B70" w14:textId="77777777" w:rsidR="00FF1042" w:rsidRPr="00FC77AC" w:rsidRDefault="00FF1042" w:rsidP="001A4BAF">
      <w:r>
        <w:t>Microsoft Ireland Operations Limited er Microsofts personvernrepresentant for EØS og Sveits. Representanten vår for personvern kan kontaktes på følgende adresse:</w:t>
      </w:r>
    </w:p>
    <w:p w14:paraId="4E156610" w14:textId="77777777" w:rsidR="00FF1042" w:rsidRPr="00FC77AC" w:rsidRDefault="00FF1042" w:rsidP="001A4BAF">
      <w:pPr>
        <w:spacing w:after="0" w:line="240" w:lineRule="auto"/>
      </w:pPr>
      <w:r>
        <w:rPr>
          <w:b/>
        </w:rPr>
        <w:t>Microsoft Ireland Operations, Ltd.</w:t>
      </w:r>
    </w:p>
    <w:p w14:paraId="25F94D81" w14:textId="77777777" w:rsidR="00FF1042" w:rsidRPr="00FC77AC" w:rsidRDefault="00FF1042" w:rsidP="001A4BAF">
      <w:pPr>
        <w:spacing w:after="0" w:line="240" w:lineRule="auto"/>
      </w:pPr>
      <w:r>
        <w:t>Attn: Personvern</w:t>
      </w:r>
    </w:p>
    <w:p w14:paraId="681F1199" w14:textId="77777777" w:rsidR="00FF1042" w:rsidRPr="00FC77AC" w:rsidRDefault="00FF1042" w:rsidP="001A4BAF">
      <w:pPr>
        <w:spacing w:after="0" w:line="240" w:lineRule="auto"/>
      </w:pPr>
      <w:r>
        <w:t>One Microsoft Place</w:t>
      </w:r>
    </w:p>
    <w:p w14:paraId="0AF2FC38" w14:textId="77777777" w:rsidR="00FF1042" w:rsidRPr="00FC77AC" w:rsidRDefault="00FF1042" w:rsidP="001A4BAF">
      <w:pPr>
        <w:spacing w:after="0" w:line="240" w:lineRule="auto"/>
      </w:pPr>
      <w:r>
        <w:t>South County Business Park</w:t>
      </w:r>
    </w:p>
    <w:p w14:paraId="26C29775" w14:textId="77777777" w:rsidR="00FF1042" w:rsidRPr="00FC77AC" w:rsidRDefault="00FF1042" w:rsidP="001A4BAF">
      <w:pPr>
        <w:spacing w:after="0" w:line="240" w:lineRule="auto"/>
      </w:pPr>
      <w:r>
        <w:t>Leopardstown</w:t>
      </w:r>
    </w:p>
    <w:p w14:paraId="1239364E" w14:textId="77777777" w:rsidR="00FF1042" w:rsidRPr="00FC77AC" w:rsidRDefault="00FF1042" w:rsidP="001A4BAF">
      <w:pPr>
        <w:spacing w:after="0" w:line="240" w:lineRule="auto"/>
      </w:pPr>
      <w:r>
        <w:t>Dublin 18, D18 P521, Ireland</w:t>
      </w:r>
      <w:bookmarkStart w:id="187" w:name="_Hlk495669384"/>
      <w:bookmarkStart w:id="188" w:name="_Toc431459514"/>
      <w:bookmarkStart w:id="189" w:name="DataProcessingTerms"/>
      <w:bookmarkStart w:id="190" w:name="_Toc489605587"/>
    </w:p>
    <w:bookmarkEnd w:id="187"/>
    <w:bookmarkEnd w:id="188"/>
    <w:bookmarkEnd w:id="189"/>
    <w:bookmarkEnd w:id="190"/>
    <w:p w14:paraId="37E4F6CC" w14:textId="77777777" w:rsidR="00FF1042" w:rsidRPr="00FC77AC" w:rsidRDefault="00FF1042" w:rsidP="00FF1042">
      <w:pPr>
        <w:pStyle w:val="ProductList-Body"/>
        <w:spacing w:after="120"/>
      </w:pPr>
    </w:p>
    <w:p w14:paraId="65DCCD3E" w14:textId="77777777" w:rsidR="00FF1042" w:rsidRDefault="00FF1042" w:rsidP="00FF1042">
      <w:pPr>
        <w:pStyle w:val="ProductList-Body"/>
        <w:spacing w:after="120"/>
        <w:sectPr w:rsidR="00FF1042" w:rsidSect="00FF1042">
          <w:headerReference w:type="default" r:id="rId16"/>
          <w:footerReference w:type="default" r:id="rId17"/>
          <w:headerReference w:type="first" r:id="rId18"/>
          <w:type w:val="continuous"/>
          <w:pgSz w:w="12240" w:h="15840"/>
          <w:pgMar w:top="1440" w:right="720" w:bottom="1440" w:left="720" w:header="720" w:footer="720" w:gutter="0"/>
          <w:cols w:space="720"/>
          <w:titlePg/>
          <w:docGrid w:linePitch="360"/>
        </w:sectPr>
      </w:pPr>
    </w:p>
    <w:p w14:paraId="62BABB42" w14:textId="77777777" w:rsidR="00FF1042" w:rsidRPr="00FC77AC" w:rsidRDefault="00FF1042" w:rsidP="009A699A">
      <w:pPr>
        <w:pStyle w:val="Heading1"/>
        <w:shd w:val="clear" w:color="auto" w:fill="auto"/>
      </w:pPr>
      <w:bookmarkStart w:id="193" w:name="_Toc155366341"/>
      <w:bookmarkStart w:id="194" w:name="_Toc206767288"/>
      <w:r>
        <w:lastRenderedPageBreak/>
        <w:t>Tillegg A – Sikkerhetstiltak</w:t>
      </w:r>
      <w:bookmarkEnd w:id="193"/>
      <w:bookmarkEnd w:id="194"/>
    </w:p>
    <w:p w14:paraId="30AEB6DB" w14:textId="77777777" w:rsidR="00FF1042" w:rsidRDefault="00FF1042" w:rsidP="001A4BAF">
      <w:r>
        <w:t xml:space="preserve">For kundedata i Elektroniske Kjernetjenester og Faglige Tjenester har Microsoft gjennomført og skal opprettholde </w:t>
      </w:r>
      <w:proofErr w:type="spellStart"/>
      <w:r>
        <w:t>følgende</w:t>
      </w:r>
      <w:proofErr w:type="spellEnd"/>
      <w:r>
        <w:t xml:space="preserve"> </w:t>
      </w:r>
      <w:proofErr w:type="spellStart"/>
      <w:r>
        <w:t>sikkerhetstiltak</w:t>
      </w:r>
      <w:proofErr w:type="spellEnd"/>
      <w:r>
        <w:t xml:space="preserve">, </w:t>
      </w:r>
      <w:proofErr w:type="spellStart"/>
      <w:r>
        <w:t>som</w:t>
      </w:r>
      <w:proofErr w:type="spellEnd"/>
      <w:r>
        <w:t xml:space="preserve"> </w:t>
      </w:r>
      <w:proofErr w:type="spellStart"/>
      <w:r>
        <w:t>i</w:t>
      </w:r>
      <w:proofErr w:type="spellEnd"/>
      <w:r>
        <w:t> </w:t>
      </w:r>
      <w:proofErr w:type="spellStart"/>
      <w:r>
        <w:t>forbindelse</w:t>
      </w:r>
      <w:proofErr w:type="spellEnd"/>
      <w:r>
        <w:t xml:space="preserve"> med </w:t>
      </w:r>
      <w:proofErr w:type="spellStart"/>
      <w:r>
        <w:t>sikkerhetsforpliktelsene</w:t>
      </w:r>
      <w:proofErr w:type="spellEnd"/>
      <w:r>
        <w:t xml:space="preserve"> </w:t>
      </w:r>
      <w:proofErr w:type="spellStart"/>
      <w:r>
        <w:t>i</w:t>
      </w:r>
      <w:proofErr w:type="spellEnd"/>
      <w:r>
        <w:t xml:space="preserve"> </w:t>
      </w:r>
      <w:proofErr w:type="spellStart"/>
      <w:r>
        <w:t>denne</w:t>
      </w:r>
      <w:proofErr w:type="spellEnd"/>
      <w:r>
        <w:t xml:space="preserve"> DPA-</w:t>
      </w:r>
      <w:proofErr w:type="spellStart"/>
      <w:r>
        <w:t>en</w:t>
      </w:r>
      <w:proofErr w:type="spellEnd"/>
      <w:r>
        <w:t xml:space="preserve"> (</w:t>
      </w:r>
      <w:proofErr w:type="spellStart"/>
      <w:r>
        <w:t>inkludert</w:t>
      </w:r>
      <w:proofErr w:type="spellEnd"/>
      <w:r>
        <w:t xml:space="preserve"> GDPR-</w:t>
      </w:r>
      <w:proofErr w:type="spellStart"/>
      <w:r>
        <w:t>vilkårene</w:t>
      </w:r>
      <w:proofErr w:type="spellEnd"/>
      <w:r>
        <w:t xml:space="preserve">) </w:t>
      </w:r>
      <w:proofErr w:type="spellStart"/>
      <w:r>
        <w:t>utgjør</w:t>
      </w:r>
      <w:proofErr w:type="spellEnd"/>
      <w:r>
        <w:t xml:space="preserve"> </w:t>
      </w:r>
      <w:proofErr w:type="spellStart"/>
      <w:r>
        <w:t>Microsofts</w:t>
      </w:r>
      <w:proofErr w:type="spellEnd"/>
      <w:r>
        <w:t xml:space="preserve"> </w:t>
      </w:r>
      <w:proofErr w:type="spellStart"/>
      <w:r>
        <w:t>eneste</w:t>
      </w:r>
      <w:proofErr w:type="spellEnd"/>
      <w:r>
        <w:t xml:space="preserve"> </w:t>
      </w:r>
      <w:proofErr w:type="spellStart"/>
      <w:r>
        <w:t>ansvar</w:t>
      </w:r>
      <w:proofErr w:type="spellEnd"/>
      <w:r>
        <w:t xml:space="preserve"> </w:t>
      </w:r>
      <w:proofErr w:type="spellStart"/>
      <w:r>
        <w:t>knyttet</w:t>
      </w:r>
      <w:proofErr w:type="spellEnd"/>
      <w:r>
        <w:t xml:space="preserve"> </w:t>
      </w:r>
      <w:proofErr w:type="spellStart"/>
      <w:r>
        <w:t>til</w:t>
      </w:r>
      <w:proofErr w:type="spellEnd"/>
      <w:r>
        <w:t xml:space="preserve"> </w:t>
      </w:r>
      <w:proofErr w:type="spellStart"/>
      <w:r>
        <w:t>sikkerheten</w:t>
      </w:r>
      <w:proofErr w:type="spellEnd"/>
      <w:r>
        <w:t xml:space="preserve"> </w:t>
      </w:r>
      <w:proofErr w:type="spellStart"/>
      <w:r>
        <w:t>til</w:t>
      </w:r>
      <w:proofErr w:type="spellEnd"/>
      <w:r>
        <w:t xml:space="preserve"> </w:t>
      </w:r>
      <w:proofErr w:type="spellStart"/>
      <w:r>
        <w:t>slike</w:t>
      </w:r>
      <w:proofErr w:type="spellEnd"/>
      <w:r>
        <w:t xml:space="preserve"> </w:t>
      </w:r>
      <w:proofErr w:type="spellStart"/>
      <w:r>
        <w:t>opplysninger</w:t>
      </w:r>
      <w:proofErr w:type="spellEnd"/>
      <w:r>
        <w:t>.</w:t>
      </w:r>
    </w:p>
    <w:tbl>
      <w:tblPr>
        <w:tblStyle w:val="TableGrid"/>
        <w:tblW w:w="10800" w:type="dxa"/>
        <w:tblInd w:w="-5" w:type="dxa"/>
        <w:tblCellMar>
          <w:top w:w="29" w:type="dxa"/>
          <w:left w:w="115" w:type="dxa"/>
          <w:bottom w:w="29" w:type="dxa"/>
          <w:right w:w="115" w:type="dxa"/>
        </w:tblCellMar>
        <w:tblLook w:val="04A0" w:firstRow="1" w:lastRow="0" w:firstColumn="1" w:lastColumn="0" w:noHBand="0" w:noVBand="1"/>
      </w:tblPr>
      <w:tblGrid>
        <w:gridCol w:w="2610"/>
        <w:gridCol w:w="8190"/>
      </w:tblGrid>
      <w:tr w:rsidR="007C3308" w14:paraId="7ADCB733" w14:textId="77777777" w:rsidTr="007C3308">
        <w:trPr>
          <w:tblHeader/>
        </w:trPr>
        <w:tc>
          <w:tcPr>
            <w:tcW w:w="2610" w:type="dxa"/>
            <w:shd w:val="clear" w:color="auto" w:fill="B9DCD2"/>
          </w:tcPr>
          <w:p w14:paraId="4D219053" w14:textId="77777777" w:rsidR="007C3308" w:rsidRPr="007C3308" w:rsidRDefault="007C3308" w:rsidP="007C3308">
            <w:pPr>
              <w:pStyle w:val="Tabletext"/>
              <w:jc w:val="center"/>
              <w:rPr>
                <w:b/>
                <w:bCs/>
              </w:rPr>
            </w:pPr>
            <w:bookmarkStart w:id="195" w:name="_Hlk188781165"/>
            <w:r w:rsidRPr="007C3308">
              <w:rPr>
                <w:b/>
                <w:bCs/>
              </w:rPr>
              <w:t>Domene</w:t>
            </w:r>
          </w:p>
        </w:tc>
        <w:tc>
          <w:tcPr>
            <w:tcW w:w="8190" w:type="dxa"/>
            <w:shd w:val="clear" w:color="auto" w:fill="B9DCD2"/>
          </w:tcPr>
          <w:p w14:paraId="1BAA99D8" w14:textId="77777777" w:rsidR="007C3308" w:rsidRPr="007C3308" w:rsidRDefault="007C3308" w:rsidP="007C3308">
            <w:pPr>
              <w:pStyle w:val="Tabletext"/>
              <w:jc w:val="center"/>
              <w:rPr>
                <w:b/>
                <w:bCs/>
              </w:rPr>
            </w:pPr>
            <w:proofErr w:type="spellStart"/>
            <w:r w:rsidRPr="007C3308">
              <w:rPr>
                <w:b/>
                <w:bCs/>
              </w:rPr>
              <w:t>Praksis</w:t>
            </w:r>
            <w:proofErr w:type="spellEnd"/>
          </w:p>
        </w:tc>
      </w:tr>
      <w:tr w:rsidR="007C3308" w14:paraId="385161ED" w14:textId="77777777" w:rsidTr="00E30757">
        <w:tc>
          <w:tcPr>
            <w:tcW w:w="2610" w:type="dxa"/>
            <w:vAlign w:val="center"/>
          </w:tcPr>
          <w:p w14:paraId="006D2787" w14:textId="77777777" w:rsidR="007C3308" w:rsidRPr="00231971" w:rsidRDefault="007C3308" w:rsidP="00E30757">
            <w:pPr>
              <w:pStyle w:val="Tabletext"/>
            </w:pPr>
            <w:proofErr w:type="spellStart"/>
            <w:r>
              <w:t>Organisering</w:t>
            </w:r>
            <w:proofErr w:type="spellEnd"/>
            <w:r>
              <w:t xml:space="preserve"> av </w:t>
            </w:r>
            <w:proofErr w:type="spellStart"/>
            <w:r>
              <w:t>informasjonssikkerhet</w:t>
            </w:r>
            <w:proofErr w:type="spellEnd"/>
          </w:p>
        </w:tc>
        <w:tc>
          <w:tcPr>
            <w:tcW w:w="8190" w:type="dxa"/>
          </w:tcPr>
          <w:p w14:paraId="76920D3A" w14:textId="77777777" w:rsidR="007C3308" w:rsidRPr="00FC77AC" w:rsidRDefault="007C3308" w:rsidP="00E30757">
            <w:pPr>
              <w:pStyle w:val="Tabletext"/>
            </w:pPr>
            <w:proofErr w:type="spellStart"/>
            <w:r>
              <w:rPr>
                <w:b/>
              </w:rPr>
              <w:t>Eierskap</w:t>
            </w:r>
            <w:proofErr w:type="spellEnd"/>
            <w:r>
              <w:rPr>
                <w:b/>
              </w:rPr>
              <w:t xml:space="preserve"> </w:t>
            </w:r>
            <w:proofErr w:type="spellStart"/>
            <w:r>
              <w:rPr>
                <w:b/>
              </w:rPr>
              <w:t>til</w:t>
            </w:r>
            <w:proofErr w:type="spellEnd"/>
            <w:r>
              <w:rPr>
                <w:b/>
              </w:rPr>
              <w:t xml:space="preserve"> </w:t>
            </w:r>
            <w:proofErr w:type="spellStart"/>
            <w:r>
              <w:rPr>
                <w:b/>
              </w:rPr>
              <w:t>sikkerhet</w:t>
            </w:r>
            <w:proofErr w:type="spellEnd"/>
            <w:r w:rsidRPr="004639EC">
              <w:rPr>
                <w:b/>
                <w:bCs/>
              </w:rPr>
              <w:t>.</w:t>
            </w:r>
            <w:r>
              <w:t xml:space="preserve"> Microsoft </w:t>
            </w:r>
            <w:proofErr w:type="spellStart"/>
            <w:r>
              <w:t>har</w:t>
            </w:r>
            <w:proofErr w:type="spellEnd"/>
            <w:r>
              <w:t xml:space="preserve"> </w:t>
            </w:r>
            <w:proofErr w:type="spellStart"/>
            <w:r>
              <w:t>pekt</w:t>
            </w:r>
            <w:proofErr w:type="spellEnd"/>
            <w:r>
              <w:t xml:space="preserve"> </w:t>
            </w:r>
            <w:proofErr w:type="spellStart"/>
            <w:r>
              <w:t>ut</w:t>
            </w:r>
            <w:proofErr w:type="spellEnd"/>
            <w:r>
              <w:t xml:space="preserve"> </w:t>
            </w:r>
            <w:proofErr w:type="spellStart"/>
            <w:r>
              <w:t>én</w:t>
            </w:r>
            <w:proofErr w:type="spellEnd"/>
            <w:r>
              <w:t xml:space="preserve"> </w:t>
            </w:r>
            <w:proofErr w:type="spellStart"/>
            <w:r>
              <w:t>eller</w:t>
            </w:r>
            <w:proofErr w:type="spellEnd"/>
            <w:r>
              <w:t xml:space="preserve"> </w:t>
            </w:r>
            <w:proofErr w:type="spellStart"/>
            <w:r>
              <w:t>flere</w:t>
            </w:r>
            <w:proofErr w:type="spellEnd"/>
            <w:r>
              <w:t xml:space="preserve"> </w:t>
            </w:r>
            <w:proofErr w:type="spellStart"/>
            <w:r>
              <w:t>sikkerhetsansvarlige</w:t>
            </w:r>
            <w:proofErr w:type="spellEnd"/>
            <w:r>
              <w:t xml:space="preserve"> </w:t>
            </w:r>
            <w:proofErr w:type="spellStart"/>
            <w:r>
              <w:t>som</w:t>
            </w:r>
            <w:proofErr w:type="spellEnd"/>
            <w:r>
              <w:t xml:space="preserve"> </w:t>
            </w:r>
            <w:proofErr w:type="spellStart"/>
            <w:r>
              <w:t>har</w:t>
            </w:r>
            <w:proofErr w:type="spellEnd"/>
            <w:r>
              <w:t xml:space="preserve"> </w:t>
            </w:r>
            <w:proofErr w:type="spellStart"/>
            <w:r>
              <w:t>ansvar</w:t>
            </w:r>
            <w:proofErr w:type="spellEnd"/>
            <w:r>
              <w:t xml:space="preserve"> for </w:t>
            </w:r>
            <w:proofErr w:type="spellStart"/>
            <w:r>
              <w:t>koordinasjon</w:t>
            </w:r>
            <w:proofErr w:type="spellEnd"/>
            <w:r>
              <w:t xml:space="preserve"> </w:t>
            </w:r>
            <w:proofErr w:type="spellStart"/>
            <w:r>
              <w:t>og</w:t>
            </w:r>
            <w:proofErr w:type="spellEnd"/>
            <w:r>
              <w:t xml:space="preserve"> </w:t>
            </w:r>
            <w:proofErr w:type="spellStart"/>
            <w:r>
              <w:t>overvåkning</w:t>
            </w:r>
            <w:proofErr w:type="spellEnd"/>
            <w:r>
              <w:t xml:space="preserve"> av </w:t>
            </w:r>
            <w:proofErr w:type="spellStart"/>
            <w:r>
              <w:t>reglene</w:t>
            </w:r>
            <w:proofErr w:type="spellEnd"/>
            <w:r>
              <w:t xml:space="preserve"> </w:t>
            </w:r>
            <w:proofErr w:type="spellStart"/>
            <w:r>
              <w:t>og</w:t>
            </w:r>
            <w:proofErr w:type="spellEnd"/>
            <w:r>
              <w:t xml:space="preserve"> </w:t>
            </w:r>
            <w:proofErr w:type="spellStart"/>
            <w:r>
              <w:t>rutinene</w:t>
            </w:r>
            <w:proofErr w:type="spellEnd"/>
            <w:r>
              <w:t xml:space="preserve"> for </w:t>
            </w:r>
            <w:proofErr w:type="spellStart"/>
            <w:r>
              <w:t>sikkerhet</w:t>
            </w:r>
            <w:proofErr w:type="spellEnd"/>
            <w:r>
              <w:t>.</w:t>
            </w:r>
          </w:p>
          <w:p w14:paraId="5C126A33" w14:textId="77777777" w:rsidR="007C3308" w:rsidRPr="00FC77AC" w:rsidRDefault="007C3308" w:rsidP="00E30757">
            <w:pPr>
              <w:pStyle w:val="Tabletext"/>
            </w:pPr>
            <w:r>
              <w:rPr>
                <w:b/>
              </w:rPr>
              <w:t xml:space="preserve">Roller </w:t>
            </w:r>
            <w:proofErr w:type="spellStart"/>
            <w:r>
              <w:rPr>
                <w:b/>
              </w:rPr>
              <w:t>og</w:t>
            </w:r>
            <w:proofErr w:type="spellEnd"/>
            <w:r>
              <w:rPr>
                <w:b/>
              </w:rPr>
              <w:t xml:space="preserve"> </w:t>
            </w:r>
            <w:proofErr w:type="spellStart"/>
            <w:r>
              <w:rPr>
                <w:b/>
              </w:rPr>
              <w:t>ansvarsområder</w:t>
            </w:r>
            <w:proofErr w:type="spellEnd"/>
            <w:r>
              <w:rPr>
                <w:b/>
              </w:rPr>
              <w:t xml:space="preserve"> for </w:t>
            </w:r>
            <w:proofErr w:type="spellStart"/>
            <w:r>
              <w:rPr>
                <w:b/>
              </w:rPr>
              <w:t>sikkerhet</w:t>
            </w:r>
            <w:proofErr w:type="spellEnd"/>
            <w:r w:rsidRPr="00107A9B">
              <w:rPr>
                <w:b/>
                <w:bCs/>
              </w:rPr>
              <w:t>.</w:t>
            </w:r>
            <w:r>
              <w:t xml:space="preserve"> </w:t>
            </w:r>
            <w:proofErr w:type="spellStart"/>
            <w:r>
              <w:t>Microsofts</w:t>
            </w:r>
            <w:proofErr w:type="spellEnd"/>
            <w:r>
              <w:t xml:space="preserve"> </w:t>
            </w:r>
            <w:proofErr w:type="spellStart"/>
            <w:r>
              <w:t>personell</w:t>
            </w:r>
            <w:proofErr w:type="spellEnd"/>
            <w:r>
              <w:t xml:space="preserve"> med </w:t>
            </w:r>
            <w:proofErr w:type="spellStart"/>
            <w:r>
              <w:t>tilgang</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 xml:space="preserve"> er </w:t>
            </w:r>
            <w:proofErr w:type="spellStart"/>
            <w:r>
              <w:t>underlagt</w:t>
            </w:r>
            <w:proofErr w:type="spellEnd"/>
            <w:r>
              <w:t xml:space="preserve"> </w:t>
            </w:r>
            <w:proofErr w:type="spellStart"/>
            <w:r>
              <w:t>taushetsplikt</w:t>
            </w:r>
            <w:proofErr w:type="spellEnd"/>
            <w:r>
              <w:t>.</w:t>
            </w:r>
          </w:p>
          <w:p w14:paraId="4980FCC5" w14:textId="77777777" w:rsidR="007C3308" w:rsidRPr="00FC77AC" w:rsidRDefault="007C3308" w:rsidP="00E30757">
            <w:pPr>
              <w:pStyle w:val="Tabletext"/>
            </w:pPr>
            <w:proofErr w:type="spellStart"/>
            <w:r>
              <w:rPr>
                <w:b/>
              </w:rPr>
              <w:t>Risikostyringsprogram</w:t>
            </w:r>
            <w:proofErr w:type="spellEnd"/>
            <w:r w:rsidRPr="004247E0">
              <w:rPr>
                <w:b/>
                <w:bCs/>
              </w:rPr>
              <w:t>.</w:t>
            </w:r>
            <w:r>
              <w:t xml:space="preserve"> Microsoft </w:t>
            </w:r>
            <w:proofErr w:type="spellStart"/>
            <w:r>
              <w:t>utførte</w:t>
            </w:r>
            <w:proofErr w:type="spellEnd"/>
            <w:r>
              <w:t xml:space="preserve"> </w:t>
            </w:r>
            <w:proofErr w:type="spellStart"/>
            <w:r>
              <w:t>en</w:t>
            </w:r>
            <w:proofErr w:type="spellEnd"/>
            <w:r>
              <w:t xml:space="preserve"> </w:t>
            </w:r>
            <w:proofErr w:type="spellStart"/>
            <w:r>
              <w:t>risikovurdering</w:t>
            </w:r>
            <w:proofErr w:type="spellEnd"/>
            <w:r>
              <w:t xml:space="preserve"> </w:t>
            </w:r>
            <w:proofErr w:type="spellStart"/>
            <w:r>
              <w:t>før</w:t>
            </w:r>
            <w:proofErr w:type="spellEnd"/>
            <w:r>
              <w:t xml:space="preserve"> </w:t>
            </w:r>
            <w:proofErr w:type="spellStart"/>
            <w:r>
              <w:t>behandling</w:t>
            </w:r>
            <w:proofErr w:type="spellEnd"/>
            <w:r>
              <w:t xml:space="preserve"> av </w:t>
            </w:r>
            <w:proofErr w:type="spellStart"/>
            <w:r>
              <w:t>kundedata</w:t>
            </w:r>
            <w:proofErr w:type="spellEnd"/>
            <w:r>
              <w:t xml:space="preserve"> </w:t>
            </w:r>
            <w:proofErr w:type="spellStart"/>
            <w:r>
              <w:t>eller</w:t>
            </w:r>
            <w:proofErr w:type="spellEnd"/>
            <w:r>
              <w:t xml:space="preserve"> </w:t>
            </w:r>
            <w:proofErr w:type="spellStart"/>
            <w:r>
              <w:t>lansering</w:t>
            </w:r>
            <w:proofErr w:type="spellEnd"/>
            <w:r>
              <w:t xml:space="preserve"> av </w:t>
            </w:r>
            <w:proofErr w:type="spellStart"/>
            <w:r>
              <w:t>Elektroniske</w:t>
            </w:r>
            <w:proofErr w:type="spellEnd"/>
            <w:r>
              <w:t xml:space="preserve"> </w:t>
            </w:r>
            <w:proofErr w:type="spellStart"/>
            <w:r>
              <w:t>Tjenester</w:t>
            </w:r>
            <w:proofErr w:type="spellEnd"/>
            <w:r>
              <w:t xml:space="preserve"> </w:t>
            </w:r>
            <w:proofErr w:type="spellStart"/>
            <w:r>
              <w:t>og</w:t>
            </w:r>
            <w:proofErr w:type="spellEnd"/>
            <w:r>
              <w:t xml:space="preserve"> </w:t>
            </w:r>
            <w:proofErr w:type="spellStart"/>
            <w:r>
              <w:t>før</w:t>
            </w:r>
            <w:proofErr w:type="spellEnd"/>
            <w:r>
              <w:t xml:space="preserve"> </w:t>
            </w:r>
            <w:proofErr w:type="spellStart"/>
            <w:r>
              <w:t>behandling</w:t>
            </w:r>
            <w:proofErr w:type="spellEnd"/>
            <w:r>
              <w:t xml:space="preserve"> av </w:t>
            </w:r>
            <w:proofErr w:type="spellStart"/>
            <w:r>
              <w:t>Faglige</w:t>
            </w:r>
            <w:proofErr w:type="spellEnd"/>
            <w:r>
              <w:t xml:space="preserve"> </w:t>
            </w:r>
            <w:proofErr w:type="spellStart"/>
            <w:r>
              <w:t>Tjenestedata</w:t>
            </w:r>
            <w:proofErr w:type="spellEnd"/>
            <w:r>
              <w:t xml:space="preserve"> </w:t>
            </w:r>
            <w:proofErr w:type="spellStart"/>
            <w:r>
              <w:t>eller</w:t>
            </w:r>
            <w:proofErr w:type="spellEnd"/>
            <w:r>
              <w:t xml:space="preserve"> </w:t>
            </w:r>
            <w:proofErr w:type="spellStart"/>
            <w:r>
              <w:t>lansering</w:t>
            </w:r>
            <w:proofErr w:type="spellEnd"/>
            <w:r>
              <w:t xml:space="preserve"> av </w:t>
            </w:r>
            <w:proofErr w:type="spellStart"/>
            <w:r>
              <w:t>faglige</w:t>
            </w:r>
            <w:proofErr w:type="spellEnd"/>
            <w:r>
              <w:t xml:space="preserve"> </w:t>
            </w:r>
            <w:proofErr w:type="spellStart"/>
            <w:r>
              <w:t>tjenester</w:t>
            </w:r>
            <w:proofErr w:type="spellEnd"/>
            <w:r>
              <w:t>.</w:t>
            </w:r>
          </w:p>
          <w:p w14:paraId="746DEE06" w14:textId="77777777" w:rsidR="007C3308" w:rsidRPr="000720BF" w:rsidRDefault="007C3308" w:rsidP="00E30757">
            <w:pPr>
              <w:pStyle w:val="Tabletext"/>
            </w:pPr>
            <w:r>
              <w:t xml:space="preserve">Microsoft </w:t>
            </w:r>
            <w:proofErr w:type="spellStart"/>
            <w:r>
              <w:t>lagrer</w:t>
            </w:r>
            <w:proofErr w:type="spellEnd"/>
            <w:r>
              <w:t xml:space="preserve"> </w:t>
            </w:r>
            <w:proofErr w:type="spellStart"/>
            <w:r>
              <w:t>sikkerhetsdokumentene</w:t>
            </w:r>
            <w:proofErr w:type="spellEnd"/>
            <w:r>
              <w:t xml:space="preserve"> sine </w:t>
            </w:r>
            <w:proofErr w:type="spellStart"/>
            <w:r>
              <w:t>i</w:t>
            </w:r>
            <w:proofErr w:type="spellEnd"/>
            <w:r>
              <w:t xml:space="preserve"> </w:t>
            </w:r>
            <w:proofErr w:type="spellStart"/>
            <w:r>
              <w:t>henhold</w:t>
            </w:r>
            <w:proofErr w:type="spellEnd"/>
            <w:r>
              <w:t xml:space="preserve"> </w:t>
            </w:r>
            <w:proofErr w:type="spellStart"/>
            <w:r>
              <w:t>til</w:t>
            </w:r>
            <w:proofErr w:type="spellEnd"/>
            <w:r>
              <w:t xml:space="preserve"> </w:t>
            </w:r>
            <w:proofErr w:type="spellStart"/>
            <w:r>
              <w:t>oppbevaringskravene</w:t>
            </w:r>
            <w:proofErr w:type="spellEnd"/>
            <w:r>
              <w:t xml:space="preserve"> </w:t>
            </w:r>
            <w:proofErr w:type="spellStart"/>
            <w:r>
              <w:t>også</w:t>
            </w:r>
            <w:proofErr w:type="spellEnd"/>
            <w:r>
              <w:t xml:space="preserve"> </w:t>
            </w:r>
            <w:proofErr w:type="spellStart"/>
            <w:r>
              <w:t>etter</w:t>
            </w:r>
            <w:proofErr w:type="spellEnd"/>
            <w:r>
              <w:t xml:space="preserve"> at </w:t>
            </w:r>
            <w:proofErr w:type="spellStart"/>
            <w:r>
              <w:t>dokumentene</w:t>
            </w:r>
            <w:proofErr w:type="spellEnd"/>
            <w:r>
              <w:t xml:space="preserve"> </w:t>
            </w:r>
            <w:proofErr w:type="spellStart"/>
            <w:r>
              <w:t>ikke</w:t>
            </w:r>
            <w:proofErr w:type="spellEnd"/>
            <w:r>
              <w:t xml:space="preserve"> </w:t>
            </w:r>
            <w:proofErr w:type="spellStart"/>
            <w:r>
              <w:t>lenger</w:t>
            </w:r>
            <w:proofErr w:type="spellEnd"/>
            <w:r>
              <w:t xml:space="preserve"> er </w:t>
            </w:r>
            <w:proofErr w:type="spellStart"/>
            <w:r>
              <w:t>i</w:t>
            </w:r>
            <w:proofErr w:type="spellEnd"/>
            <w:r>
              <w:t xml:space="preserve"> bruk.</w:t>
            </w:r>
          </w:p>
        </w:tc>
      </w:tr>
      <w:tr w:rsidR="007C3308" w14:paraId="24BBBBE9" w14:textId="77777777" w:rsidTr="00E30757">
        <w:tc>
          <w:tcPr>
            <w:tcW w:w="2610" w:type="dxa"/>
            <w:vAlign w:val="center"/>
          </w:tcPr>
          <w:p w14:paraId="2526A3C8" w14:textId="77777777" w:rsidR="007C3308" w:rsidRPr="00231971" w:rsidRDefault="007C3308" w:rsidP="00E30757">
            <w:pPr>
              <w:pStyle w:val="Tabletext"/>
            </w:pPr>
            <w:proofErr w:type="spellStart"/>
            <w:r>
              <w:t>Verdiforvaltning</w:t>
            </w:r>
            <w:proofErr w:type="spellEnd"/>
          </w:p>
        </w:tc>
        <w:tc>
          <w:tcPr>
            <w:tcW w:w="8190" w:type="dxa"/>
          </w:tcPr>
          <w:p w14:paraId="5665EB99" w14:textId="77777777" w:rsidR="007C3308" w:rsidRPr="00FC77AC" w:rsidRDefault="007C3308" w:rsidP="00E30757">
            <w:pPr>
              <w:pStyle w:val="Tabletext"/>
            </w:pPr>
            <w:proofErr w:type="spellStart"/>
            <w:r>
              <w:rPr>
                <w:b/>
              </w:rPr>
              <w:t>Ressursbeholdning</w:t>
            </w:r>
            <w:proofErr w:type="spellEnd"/>
            <w:r w:rsidRPr="000E69C9">
              <w:rPr>
                <w:b/>
                <w:bCs/>
              </w:rPr>
              <w:t>.</w:t>
            </w:r>
            <w:r>
              <w:t xml:space="preserve"> Microsoft </w:t>
            </w:r>
            <w:proofErr w:type="spellStart"/>
            <w:r>
              <w:t>opprettholder</w:t>
            </w:r>
            <w:proofErr w:type="spellEnd"/>
            <w:r>
              <w:t xml:space="preserve"> </w:t>
            </w:r>
            <w:proofErr w:type="spellStart"/>
            <w:r>
              <w:t>en</w:t>
            </w:r>
            <w:proofErr w:type="spellEnd"/>
            <w:r>
              <w:t xml:space="preserve"> </w:t>
            </w:r>
            <w:proofErr w:type="spellStart"/>
            <w:r>
              <w:t>oversikt</w:t>
            </w:r>
            <w:proofErr w:type="spellEnd"/>
            <w:r>
              <w:t xml:space="preserve"> over alle </w:t>
            </w:r>
            <w:proofErr w:type="spellStart"/>
            <w:r>
              <w:t>mediene</w:t>
            </w:r>
            <w:proofErr w:type="spellEnd"/>
            <w:r>
              <w:t xml:space="preserve"> </w:t>
            </w:r>
            <w:proofErr w:type="spellStart"/>
            <w:r>
              <w:t>som</w:t>
            </w:r>
            <w:proofErr w:type="spellEnd"/>
            <w:r>
              <w:t xml:space="preserve">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 xml:space="preserve"> er </w:t>
            </w:r>
            <w:proofErr w:type="spellStart"/>
            <w:r>
              <w:t>lagret</w:t>
            </w:r>
            <w:proofErr w:type="spellEnd"/>
            <w:r>
              <w:t xml:space="preserve"> </w:t>
            </w:r>
            <w:proofErr w:type="spellStart"/>
            <w:r>
              <w:t>på</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listene</w:t>
            </w:r>
            <w:proofErr w:type="spellEnd"/>
            <w:r>
              <w:t xml:space="preserve"> </w:t>
            </w:r>
            <w:proofErr w:type="spellStart"/>
            <w:r>
              <w:t>til</w:t>
            </w:r>
            <w:proofErr w:type="spellEnd"/>
            <w:r>
              <w:t xml:space="preserve"> </w:t>
            </w:r>
            <w:proofErr w:type="spellStart"/>
            <w:r>
              <w:t>slike</w:t>
            </w:r>
            <w:proofErr w:type="spellEnd"/>
            <w:r>
              <w:t xml:space="preserve"> </w:t>
            </w:r>
            <w:proofErr w:type="spellStart"/>
            <w:r>
              <w:t>medier</w:t>
            </w:r>
            <w:proofErr w:type="spellEnd"/>
            <w:r>
              <w:t xml:space="preserve"> er </w:t>
            </w:r>
            <w:proofErr w:type="spellStart"/>
            <w:r>
              <w:t>begrenset</w:t>
            </w:r>
            <w:proofErr w:type="spellEnd"/>
            <w:r>
              <w:t xml:space="preserve"> </w:t>
            </w:r>
            <w:proofErr w:type="spellStart"/>
            <w:r>
              <w:t>til</w:t>
            </w:r>
            <w:proofErr w:type="spellEnd"/>
            <w:r>
              <w:t xml:space="preserve"> Microsoft-</w:t>
            </w:r>
            <w:proofErr w:type="spellStart"/>
            <w:r>
              <w:t>personell</w:t>
            </w:r>
            <w:proofErr w:type="spellEnd"/>
            <w:r>
              <w:t xml:space="preserve"> </w:t>
            </w:r>
            <w:proofErr w:type="spellStart"/>
            <w:r>
              <w:t>som</w:t>
            </w:r>
            <w:proofErr w:type="spellEnd"/>
            <w:r>
              <w:t xml:space="preserve"> er </w:t>
            </w:r>
            <w:proofErr w:type="spellStart"/>
            <w:r>
              <w:t>skriftlig</w:t>
            </w:r>
            <w:proofErr w:type="spellEnd"/>
            <w:r>
              <w:t xml:space="preserve"> </w:t>
            </w:r>
            <w:proofErr w:type="spellStart"/>
            <w:r>
              <w:t>autorisert</w:t>
            </w:r>
            <w:proofErr w:type="spellEnd"/>
            <w:r>
              <w:t xml:space="preserve"> </w:t>
            </w:r>
            <w:proofErr w:type="spellStart"/>
            <w:r>
              <w:t>til</w:t>
            </w:r>
            <w:proofErr w:type="spellEnd"/>
            <w:r>
              <w:t xml:space="preserve"> å ha </w:t>
            </w:r>
            <w:proofErr w:type="spellStart"/>
            <w:r>
              <w:t>slik</w:t>
            </w:r>
            <w:proofErr w:type="spellEnd"/>
            <w:r>
              <w:t xml:space="preserve"> </w:t>
            </w:r>
            <w:proofErr w:type="spellStart"/>
            <w:r>
              <w:t>tilgang</w:t>
            </w:r>
            <w:proofErr w:type="spellEnd"/>
            <w:r>
              <w:t>.</w:t>
            </w:r>
          </w:p>
          <w:p w14:paraId="1F0C3269" w14:textId="77777777" w:rsidR="007C3308" w:rsidRPr="00FC77AC" w:rsidRDefault="007C3308" w:rsidP="00E30757">
            <w:pPr>
              <w:pStyle w:val="Tabletext"/>
            </w:pPr>
            <w:r>
              <w:rPr>
                <w:b/>
              </w:rPr>
              <w:t>Ressurshåndtering</w:t>
            </w:r>
          </w:p>
          <w:p w14:paraId="31F6BA37" w14:textId="77777777" w:rsidR="007C3308" w:rsidRPr="00FC77AC" w:rsidRDefault="007C3308" w:rsidP="0098748D">
            <w:pPr>
              <w:pStyle w:val="Tabletext"/>
              <w:numPr>
                <w:ilvl w:val="0"/>
                <w:numId w:val="9"/>
              </w:numPr>
            </w:pPr>
            <w:r>
              <w:t xml:space="preserve">Microsoft </w:t>
            </w:r>
            <w:proofErr w:type="spellStart"/>
            <w:r>
              <w:t>klassifiserer</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for å </w:t>
            </w:r>
            <w:proofErr w:type="spellStart"/>
            <w:r>
              <w:t>identifisere</w:t>
            </w:r>
            <w:proofErr w:type="spellEnd"/>
            <w:r>
              <w:t xml:space="preserve"> dem </w:t>
            </w:r>
            <w:proofErr w:type="spellStart"/>
            <w:r>
              <w:t>og</w:t>
            </w:r>
            <w:proofErr w:type="spellEnd"/>
            <w:r>
              <w:t xml:space="preserve"> for å </w:t>
            </w:r>
            <w:proofErr w:type="spellStart"/>
            <w:r>
              <w:t>gi</w:t>
            </w:r>
            <w:proofErr w:type="spellEnd"/>
            <w:r>
              <w:t xml:space="preserve"> </w:t>
            </w:r>
            <w:proofErr w:type="spellStart"/>
            <w:r>
              <w:t>tilgang</w:t>
            </w:r>
            <w:proofErr w:type="spellEnd"/>
            <w:r>
              <w:t xml:space="preserve"> </w:t>
            </w:r>
            <w:proofErr w:type="spellStart"/>
            <w:r>
              <w:t>til</w:t>
            </w:r>
            <w:proofErr w:type="spellEnd"/>
            <w:r>
              <w:t xml:space="preserve"> å </w:t>
            </w:r>
            <w:proofErr w:type="spellStart"/>
            <w:r>
              <w:t>begrense</w:t>
            </w:r>
            <w:proofErr w:type="spellEnd"/>
            <w:r>
              <w:t xml:space="preserve"> dem </w:t>
            </w:r>
            <w:proofErr w:type="spellStart"/>
            <w:r>
              <w:t>på</w:t>
            </w:r>
            <w:proofErr w:type="spellEnd"/>
            <w:r>
              <w:t xml:space="preserve"> </w:t>
            </w:r>
            <w:proofErr w:type="spellStart"/>
            <w:r>
              <w:t>riktig</w:t>
            </w:r>
            <w:proofErr w:type="spellEnd"/>
            <w:r>
              <w:t xml:space="preserve"> </w:t>
            </w:r>
            <w:proofErr w:type="spellStart"/>
            <w:r>
              <w:t>måte</w:t>
            </w:r>
            <w:proofErr w:type="spellEnd"/>
            <w:r>
              <w:t>.</w:t>
            </w:r>
          </w:p>
          <w:p w14:paraId="6152A22D" w14:textId="77777777" w:rsidR="007C3308" w:rsidRPr="00FC77AC" w:rsidRDefault="007C3308" w:rsidP="0098748D">
            <w:pPr>
              <w:pStyle w:val="Tabletext"/>
              <w:numPr>
                <w:ilvl w:val="0"/>
                <w:numId w:val="9"/>
              </w:numPr>
            </w:pPr>
            <w:r>
              <w:t xml:space="preserve">Microsoft </w:t>
            </w:r>
            <w:proofErr w:type="spellStart"/>
            <w:r>
              <w:t>pålegger</w:t>
            </w:r>
            <w:proofErr w:type="spellEnd"/>
            <w:r>
              <w:t xml:space="preserve"> </w:t>
            </w:r>
            <w:proofErr w:type="spellStart"/>
            <w:r>
              <w:t>begrensninger</w:t>
            </w:r>
            <w:proofErr w:type="spellEnd"/>
            <w:r>
              <w:t xml:space="preserve"> for </w:t>
            </w:r>
            <w:proofErr w:type="spellStart"/>
            <w:r>
              <w:t>utskrift</w:t>
            </w:r>
            <w:proofErr w:type="spellEnd"/>
            <w:r>
              <w:t xml:space="preserve"> av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og</w:t>
            </w:r>
            <w:proofErr w:type="spellEnd"/>
            <w:r>
              <w:t xml:space="preserve"> </w:t>
            </w:r>
            <w:proofErr w:type="spellStart"/>
            <w:r>
              <w:t>har</w:t>
            </w:r>
            <w:proofErr w:type="spellEnd"/>
            <w:r>
              <w:t xml:space="preserve"> </w:t>
            </w:r>
            <w:proofErr w:type="spellStart"/>
            <w:r>
              <w:t>prosedyrer</w:t>
            </w:r>
            <w:proofErr w:type="spellEnd"/>
            <w:r>
              <w:t xml:space="preserve"> for </w:t>
            </w:r>
            <w:proofErr w:type="spellStart"/>
            <w:r>
              <w:t>avhending</w:t>
            </w:r>
            <w:proofErr w:type="spellEnd"/>
            <w:r>
              <w:t xml:space="preserve"> av </w:t>
            </w:r>
            <w:proofErr w:type="spellStart"/>
            <w:r>
              <w:t>trykt</w:t>
            </w:r>
            <w:proofErr w:type="spellEnd"/>
            <w:r>
              <w:t xml:space="preserve"> </w:t>
            </w:r>
            <w:proofErr w:type="spellStart"/>
            <w:r>
              <w:t>materiale</w:t>
            </w:r>
            <w:proofErr w:type="spellEnd"/>
            <w:r>
              <w:t xml:space="preserve"> </w:t>
            </w:r>
            <w:proofErr w:type="spellStart"/>
            <w:r>
              <w:t>som</w:t>
            </w:r>
            <w:proofErr w:type="spellEnd"/>
            <w:r>
              <w:t xml:space="preserve"> </w:t>
            </w:r>
            <w:proofErr w:type="spellStart"/>
            <w:r>
              <w:t>inneholder</w:t>
            </w:r>
            <w:proofErr w:type="spellEnd"/>
            <w:r>
              <w:t xml:space="preserve"> </w:t>
            </w:r>
            <w:proofErr w:type="spellStart"/>
            <w:r>
              <w:t>slike</w:t>
            </w:r>
            <w:proofErr w:type="spellEnd"/>
            <w:r>
              <w:t xml:space="preserve"> </w:t>
            </w:r>
            <w:proofErr w:type="spellStart"/>
            <w:r>
              <w:t>opplysninger</w:t>
            </w:r>
            <w:proofErr w:type="spellEnd"/>
            <w:r>
              <w:t>.</w:t>
            </w:r>
          </w:p>
          <w:p w14:paraId="3A247C27" w14:textId="77777777" w:rsidR="007C3308" w:rsidRPr="000720BF" w:rsidRDefault="007C3308" w:rsidP="0098748D">
            <w:pPr>
              <w:pStyle w:val="Tabletext"/>
              <w:numPr>
                <w:ilvl w:val="0"/>
                <w:numId w:val="9"/>
              </w:numPr>
            </w:pPr>
            <w:r>
              <w:t>Microsoft-</w:t>
            </w:r>
            <w:proofErr w:type="spellStart"/>
            <w:r>
              <w:t>personell</w:t>
            </w:r>
            <w:proofErr w:type="spellEnd"/>
            <w:r>
              <w:t xml:space="preserve"> </w:t>
            </w:r>
            <w:proofErr w:type="spellStart"/>
            <w:r>
              <w:t>må</w:t>
            </w:r>
            <w:proofErr w:type="spellEnd"/>
            <w:r>
              <w:t xml:space="preserve"> </w:t>
            </w:r>
            <w:proofErr w:type="spellStart"/>
            <w:r>
              <w:t>innhente</w:t>
            </w:r>
            <w:proofErr w:type="spellEnd"/>
            <w:r>
              <w:t xml:space="preserve"> </w:t>
            </w:r>
            <w:proofErr w:type="spellStart"/>
            <w:r>
              <w:t>samtykke</w:t>
            </w:r>
            <w:proofErr w:type="spellEnd"/>
            <w:r>
              <w:t xml:space="preserve"> </w:t>
            </w:r>
            <w:proofErr w:type="spellStart"/>
            <w:r>
              <w:t>fra</w:t>
            </w:r>
            <w:proofErr w:type="spellEnd"/>
            <w:r>
              <w:t xml:space="preserve"> Microsoft </w:t>
            </w:r>
            <w:proofErr w:type="spellStart"/>
            <w:r>
              <w:t>før</w:t>
            </w:r>
            <w:proofErr w:type="spellEnd"/>
            <w:r>
              <w:t xml:space="preserve"> </w:t>
            </w:r>
            <w:proofErr w:type="spellStart"/>
            <w:r>
              <w:t>lagring</w:t>
            </w:r>
            <w:proofErr w:type="spellEnd"/>
            <w:r>
              <w:t xml:space="preserve"> av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på</w:t>
            </w:r>
            <w:proofErr w:type="spellEnd"/>
            <w:r>
              <w:t xml:space="preserve"> </w:t>
            </w:r>
            <w:proofErr w:type="spellStart"/>
            <w:r>
              <w:t>bærbare</w:t>
            </w:r>
            <w:proofErr w:type="spellEnd"/>
            <w:r>
              <w:t xml:space="preserve"> </w:t>
            </w:r>
            <w:proofErr w:type="spellStart"/>
            <w:r>
              <w:t>enheter</w:t>
            </w:r>
            <w:proofErr w:type="spellEnd"/>
            <w:r>
              <w:t xml:space="preserve">, </w:t>
            </w:r>
            <w:proofErr w:type="spellStart"/>
            <w:r>
              <w:t>ekstern</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slike</w:t>
            </w:r>
            <w:proofErr w:type="spellEnd"/>
            <w:r>
              <w:t xml:space="preserve"> </w:t>
            </w:r>
            <w:proofErr w:type="spellStart"/>
            <w:r>
              <w:t>opplysninger</w:t>
            </w:r>
            <w:proofErr w:type="spellEnd"/>
            <w:r>
              <w:t xml:space="preserve"> </w:t>
            </w:r>
            <w:proofErr w:type="spellStart"/>
            <w:r>
              <w:t>og</w:t>
            </w:r>
            <w:proofErr w:type="spellEnd"/>
            <w:r>
              <w:t xml:space="preserve"> </w:t>
            </w:r>
            <w:proofErr w:type="spellStart"/>
            <w:r>
              <w:t>behandling</w:t>
            </w:r>
            <w:proofErr w:type="spellEnd"/>
            <w:r>
              <w:t xml:space="preserve"> av </w:t>
            </w:r>
            <w:proofErr w:type="spellStart"/>
            <w:r>
              <w:t>kundedata</w:t>
            </w:r>
            <w:proofErr w:type="spellEnd"/>
            <w:r>
              <w:t xml:space="preserve"> </w:t>
            </w:r>
            <w:proofErr w:type="spellStart"/>
            <w:r>
              <w:t>utenfor</w:t>
            </w:r>
            <w:proofErr w:type="spellEnd"/>
            <w:r>
              <w:t xml:space="preserve"> </w:t>
            </w:r>
            <w:proofErr w:type="spellStart"/>
            <w:r>
              <w:t>Microsofts</w:t>
            </w:r>
            <w:proofErr w:type="spellEnd"/>
            <w:r>
              <w:t xml:space="preserve"> </w:t>
            </w:r>
            <w:proofErr w:type="spellStart"/>
            <w:r>
              <w:t>anlegg</w:t>
            </w:r>
            <w:proofErr w:type="spellEnd"/>
            <w:r>
              <w:t>.</w:t>
            </w:r>
          </w:p>
        </w:tc>
      </w:tr>
      <w:tr w:rsidR="007C3308" w14:paraId="1196BBF7" w14:textId="77777777" w:rsidTr="00E30757">
        <w:tc>
          <w:tcPr>
            <w:tcW w:w="2610" w:type="dxa"/>
            <w:vAlign w:val="center"/>
          </w:tcPr>
          <w:p w14:paraId="5124A805" w14:textId="77777777" w:rsidR="007C3308" w:rsidRPr="00231971" w:rsidRDefault="007C3308" w:rsidP="00E30757">
            <w:pPr>
              <w:pStyle w:val="Tabletext"/>
            </w:pPr>
            <w:proofErr w:type="spellStart"/>
            <w:r>
              <w:t>Sikkerhet</w:t>
            </w:r>
            <w:proofErr w:type="spellEnd"/>
            <w:r>
              <w:t xml:space="preserve"> for HR</w:t>
            </w:r>
          </w:p>
        </w:tc>
        <w:tc>
          <w:tcPr>
            <w:tcW w:w="8190" w:type="dxa"/>
          </w:tcPr>
          <w:p w14:paraId="064EA182" w14:textId="77777777" w:rsidR="007C3308" w:rsidRPr="000720BF" w:rsidRDefault="007C3308" w:rsidP="00E30757">
            <w:pPr>
              <w:pStyle w:val="Tabletext"/>
            </w:pPr>
            <w:proofErr w:type="spellStart"/>
            <w:r>
              <w:rPr>
                <w:b/>
              </w:rPr>
              <w:t>Sikkerhetsopplæring</w:t>
            </w:r>
            <w:proofErr w:type="spellEnd"/>
            <w:r w:rsidRPr="00041090">
              <w:rPr>
                <w:b/>
                <w:bCs/>
              </w:rPr>
              <w:t>.</w:t>
            </w:r>
            <w:r>
              <w:t xml:space="preserve"> Microsoft </w:t>
            </w:r>
            <w:proofErr w:type="spellStart"/>
            <w:r>
              <w:t>informerer</w:t>
            </w:r>
            <w:proofErr w:type="spellEnd"/>
            <w:r>
              <w:t xml:space="preserve"> </w:t>
            </w:r>
            <w:proofErr w:type="spellStart"/>
            <w:r>
              <w:t>sitt</w:t>
            </w:r>
            <w:proofErr w:type="spellEnd"/>
            <w:r>
              <w:t xml:space="preserve"> </w:t>
            </w:r>
            <w:proofErr w:type="spellStart"/>
            <w:r>
              <w:t>personell</w:t>
            </w:r>
            <w:proofErr w:type="spellEnd"/>
            <w:r>
              <w:t xml:space="preserve"> om </w:t>
            </w:r>
            <w:proofErr w:type="spellStart"/>
            <w:r>
              <w:t>relevante</w:t>
            </w:r>
            <w:proofErr w:type="spellEnd"/>
            <w:r>
              <w:t xml:space="preserve"> </w:t>
            </w:r>
            <w:proofErr w:type="spellStart"/>
            <w:r>
              <w:t>sikkerhetsrutiner</w:t>
            </w:r>
            <w:proofErr w:type="spellEnd"/>
            <w:r>
              <w:t xml:space="preserve"> </w:t>
            </w:r>
            <w:proofErr w:type="spellStart"/>
            <w:r>
              <w:t>og</w:t>
            </w:r>
            <w:proofErr w:type="spellEnd"/>
            <w:r>
              <w:t xml:space="preserve"> </w:t>
            </w:r>
            <w:proofErr w:type="spellStart"/>
            <w:r>
              <w:t>personellets</w:t>
            </w:r>
            <w:proofErr w:type="spellEnd"/>
            <w:r>
              <w:t xml:space="preserve"> </w:t>
            </w:r>
            <w:proofErr w:type="spellStart"/>
            <w:r>
              <w:t>respektive</w:t>
            </w:r>
            <w:proofErr w:type="spellEnd"/>
            <w:r>
              <w:t xml:space="preserve"> roller. Microsoft </w:t>
            </w:r>
            <w:proofErr w:type="spellStart"/>
            <w:r>
              <w:t>informerer</w:t>
            </w:r>
            <w:proofErr w:type="spellEnd"/>
            <w:r>
              <w:t xml:space="preserve"> </w:t>
            </w:r>
            <w:proofErr w:type="spellStart"/>
            <w:r>
              <w:lastRenderedPageBreak/>
              <w:t>også</w:t>
            </w:r>
            <w:proofErr w:type="spellEnd"/>
            <w:r>
              <w:t xml:space="preserve"> </w:t>
            </w:r>
            <w:proofErr w:type="spellStart"/>
            <w:r>
              <w:t>personell</w:t>
            </w:r>
            <w:proofErr w:type="spellEnd"/>
            <w:r>
              <w:t xml:space="preserve"> om </w:t>
            </w:r>
            <w:proofErr w:type="spellStart"/>
            <w:r>
              <w:t>potensielle</w:t>
            </w:r>
            <w:proofErr w:type="spellEnd"/>
            <w:r>
              <w:t xml:space="preserve"> </w:t>
            </w:r>
            <w:proofErr w:type="spellStart"/>
            <w:r>
              <w:t>konsekvenser</w:t>
            </w:r>
            <w:proofErr w:type="spellEnd"/>
            <w:r>
              <w:t xml:space="preserve"> </w:t>
            </w:r>
            <w:proofErr w:type="spellStart"/>
            <w:r>
              <w:t>ved</w:t>
            </w:r>
            <w:proofErr w:type="spellEnd"/>
            <w:r>
              <w:t xml:space="preserve"> </w:t>
            </w:r>
            <w:proofErr w:type="spellStart"/>
            <w:r>
              <w:t>brudd</w:t>
            </w:r>
            <w:proofErr w:type="spellEnd"/>
            <w:r>
              <w:t xml:space="preserve"> </w:t>
            </w:r>
            <w:proofErr w:type="spellStart"/>
            <w:r>
              <w:t>på</w:t>
            </w:r>
            <w:proofErr w:type="spellEnd"/>
            <w:r>
              <w:t xml:space="preserve"> </w:t>
            </w:r>
            <w:proofErr w:type="spellStart"/>
            <w:r>
              <w:t>reglene</w:t>
            </w:r>
            <w:proofErr w:type="spellEnd"/>
            <w:r>
              <w:t xml:space="preserve"> </w:t>
            </w:r>
            <w:proofErr w:type="spellStart"/>
            <w:r>
              <w:t>og</w:t>
            </w:r>
            <w:proofErr w:type="spellEnd"/>
            <w:r>
              <w:t xml:space="preserve"> </w:t>
            </w:r>
            <w:proofErr w:type="spellStart"/>
            <w:r>
              <w:t>rutinene</w:t>
            </w:r>
            <w:proofErr w:type="spellEnd"/>
            <w:r>
              <w:t xml:space="preserve"> for </w:t>
            </w:r>
            <w:proofErr w:type="spellStart"/>
            <w:r>
              <w:t>sikkerhet</w:t>
            </w:r>
            <w:proofErr w:type="spellEnd"/>
            <w:r>
              <w:t xml:space="preserve">. Microsoft </w:t>
            </w:r>
            <w:proofErr w:type="spellStart"/>
            <w:r>
              <w:t>bruker</w:t>
            </w:r>
            <w:proofErr w:type="spellEnd"/>
            <w:r>
              <w:t xml:space="preserve"> </w:t>
            </w:r>
            <w:proofErr w:type="spellStart"/>
            <w:r>
              <w:t>utelukkende</w:t>
            </w:r>
            <w:proofErr w:type="spellEnd"/>
            <w:r>
              <w:t xml:space="preserve"> anonyme data </w:t>
            </w:r>
            <w:proofErr w:type="spellStart"/>
            <w:r>
              <w:t>i</w:t>
            </w:r>
            <w:proofErr w:type="spellEnd"/>
            <w:r>
              <w:t xml:space="preserve"> </w:t>
            </w:r>
            <w:proofErr w:type="spellStart"/>
            <w:r>
              <w:t>opplæringen</w:t>
            </w:r>
            <w:proofErr w:type="spellEnd"/>
            <w:r>
              <w:t>.</w:t>
            </w:r>
          </w:p>
        </w:tc>
      </w:tr>
      <w:tr w:rsidR="007C3308" w14:paraId="366D583C" w14:textId="77777777" w:rsidTr="00E30757">
        <w:tc>
          <w:tcPr>
            <w:tcW w:w="2610" w:type="dxa"/>
            <w:vAlign w:val="center"/>
          </w:tcPr>
          <w:p w14:paraId="5EB5ADFF" w14:textId="77777777" w:rsidR="007C3308" w:rsidRPr="00231971" w:rsidRDefault="007C3308" w:rsidP="00E30757">
            <w:pPr>
              <w:pStyle w:val="Tabletext"/>
            </w:pPr>
            <w:proofErr w:type="spellStart"/>
            <w:r>
              <w:lastRenderedPageBreak/>
              <w:t>Fysisk</w:t>
            </w:r>
            <w:proofErr w:type="spellEnd"/>
            <w:r>
              <w:t xml:space="preserve"> </w:t>
            </w:r>
            <w:proofErr w:type="spellStart"/>
            <w:r>
              <w:t>sikkerhet</w:t>
            </w:r>
            <w:proofErr w:type="spellEnd"/>
            <w:r>
              <w:t xml:space="preserve"> </w:t>
            </w:r>
            <w:proofErr w:type="spellStart"/>
            <w:r>
              <w:t>og</w:t>
            </w:r>
            <w:proofErr w:type="spellEnd"/>
            <w:r>
              <w:t xml:space="preserve"> </w:t>
            </w:r>
            <w:proofErr w:type="spellStart"/>
            <w:r>
              <w:t>miljøsikkerhet</w:t>
            </w:r>
            <w:proofErr w:type="spellEnd"/>
          </w:p>
        </w:tc>
        <w:tc>
          <w:tcPr>
            <w:tcW w:w="8190" w:type="dxa"/>
          </w:tcPr>
          <w:p w14:paraId="7AE10379" w14:textId="77777777" w:rsidR="007C3308" w:rsidRPr="00FC77AC" w:rsidRDefault="007C3308" w:rsidP="00E30757">
            <w:pPr>
              <w:pStyle w:val="Tabletext"/>
            </w:pPr>
            <w:proofErr w:type="spellStart"/>
            <w:r>
              <w:rPr>
                <w:b/>
              </w:rPr>
              <w:t>Fysisk</w:t>
            </w:r>
            <w:proofErr w:type="spellEnd"/>
            <w:r>
              <w:rPr>
                <w:b/>
              </w:rPr>
              <w:t xml:space="preserve"> </w:t>
            </w:r>
            <w:proofErr w:type="spellStart"/>
            <w:r>
              <w:rPr>
                <w:b/>
              </w:rPr>
              <w:t>tilgang</w:t>
            </w:r>
            <w:proofErr w:type="spellEnd"/>
            <w:r>
              <w:rPr>
                <w:b/>
              </w:rPr>
              <w:t xml:space="preserve"> </w:t>
            </w:r>
            <w:proofErr w:type="spellStart"/>
            <w:r>
              <w:rPr>
                <w:b/>
              </w:rPr>
              <w:t>til</w:t>
            </w:r>
            <w:proofErr w:type="spellEnd"/>
            <w:r>
              <w:rPr>
                <w:b/>
              </w:rPr>
              <w:t xml:space="preserve"> </w:t>
            </w:r>
            <w:proofErr w:type="spellStart"/>
            <w:r>
              <w:rPr>
                <w:b/>
              </w:rPr>
              <w:t>anlegg</w:t>
            </w:r>
            <w:proofErr w:type="spellEnd"/>
            <w:r w:rsidRPr="009A7A97">
              <w:rPr>
                <w:b/>
                <w:bCs/>
              </w:rPr>
              <w:t>.</w:t>
            </w:r>
            <w:r>
              <w:t xml:space="preserve"> Microsoft </w:t>
            </w:r>
            <w:proofErr w:type="spellStart"/>
            <w:r>
              <w:t>begrenser</w:t>
            </w:r>
            <w:proofErr w:type="spellEnd"/>
            <w:r>
              <w:t xml:space="preserve"> </w:t>
            </w:r>
            <w:proofErr w:type="spellStart"/>
            <w:r>
              <w:t>tilgangen</w:t>
            </w:r>
            <w:proofErr w:type="spellEnd"/>
            <w:r>
              <w:t xml:space="preserve"> </w:t>
            </w:r>
            <w:proofErr w:type="spellStart"/>
            <w:r>
              <w:t>til</w:t>
            </w:r>
            <w:proofErr w:type="spellEnd"/>
            <w:r>
              <w:t xml:space="preserve"> </w:t>
            </w:r>
            <w:proofErr w:type="spellStart"/>
            <w:r>
              <w:t>fasiliteter</w:t>
            </w:r>
            <w:proofErr w:type="spellEnd"/>
            <w:r>
              <w:t xml:space="preserve"> der </w:t>
            </w:r>
            <w:proofErr w:type="spellStart"/>
            <w:r>
              <w:t>informasjonssystemer</w:t>
            </w:r>
            <w:proofErr w:type="spellEnd"/>
            <w:r>
              <w:t xml:space="preserve"> </w:t>
            </w:r>
            <w:proofErr w:type="spellStart"/>
            <w:r>
              <w:t>som</w:t>
            </w:r>
            <w:proofErr w:type="spellEnd"/>
            <w:r>
              <w:t xml:space="preserve"> </w:t>
            </w:r>
            <w:proofErr w:type="spellStart"/>
            <w:r>
              <w:t>behandler</w:t>
            </w:r>
            <w:proofErr w:type="spellEnd"/>
            <w:r>
              <w:t xml:space="preserve">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 xml:space="preserve"> er </w:t>
            </w:r>
            <w:proofErr w:type="spellStart"/>
            <w:r>
              <w:t>lokalisert</w:t>
            </w:r>
            <w:proofErr w:type="spellEnd"/>
            <w:r>
              <w:t xml:space="preserve"> </w:t>
            </w:r>
            <w:proofErr w:type="spellStart"/>
            <w:r>
              <w:t>til</w:t>
            </w:r>
            <w:proofErr w:type="spellEnd"/>
            <w:r>
              <w:t xml:space="preserve"> </w:t>
            </w:r>
            <w:proofErr w:type="spellStart"/>
            <w:r>
              <w:t>identifiserte</w:t>
            </w:r>
            <w:proofErr w:type="spellEnd"/>
            <w:r>
              <w:t xml:space="preserve"> </w:t>
            </w:r>
            <w:proofErr w:type="spellStart"/>
            <w:r>
              <w:t>autoriserte</w:t>
            </w:r>
            <w:proofErr w:type="spellEnd"/>
            <w:r>
              <w:t xml:space="preserve"> </w:t>
            </w:r>
            <w:proofErr w:type="spellStart"/>
            <w:r>
              <w:t>personer</w:t>
            </w:r>
            <w:proofErr w:type="spellEnd"/>
            <w:r>
              <w:t>.</w:t>
            </w:r>
          </w:p>
          <w:p w14:paraId="254F321E" w14:textId="77777777" w:rsidR="007C3308" w:rsidRPr="00FC77AC" w:rsidRDefault="007C3308" w:rsidP="00E30757">
            <w:pPr>
              <w:pStyle w:val="Tabletext"/>
            </w:pPr>
            <w:proofErr w:type="spellStart"/>
            <w:r>
              <w:rPr>
                <w:b/>
              </w:rPr>
              <w:t>Fysisk</w:t>
            </w:r>
            <w:proofErr w:type="spellEnd"/>
            <w:r>
              <w:rPr>
                <w:b/>
              </w:rPr>
              <w:t xml:space="preserve"> </w:t>
            </w:r>
            <w:proofErr w:type="spellStart"/>
            <w:r>
              <w:rPr>
                <w:b/>
              </w:rPr>
              <w:t>tilgang</w:t>
            </w:r>
            <w:proofErr w:type="spellEnd"/>
            <w:r>
              <w:rPr>
                <w:b/>
              </w:rPr>
              <w:t xml:space="preserve"> </w:t>
            </w:r>
            <w:proofErr w:type="spellStart"/>
            <w:r>
              <w:rPr>
                <w:b/>
              </w:rPr>
              <w:t>til</w:t>
            </w:r>
            <w:proofErr w:type="spellEnd"/>
            <w:r>
              <w:rPr>
                <w:b/>
              </w:rPr>
              <w:t xml:space="preserve"> </w:t>
            </w:r>
            <w:proofErr w:type="spellStart"/>
            <w:r>
              <w:rPr>
                <w:b/>
              </w:rPr>
              <w:t>komponenter</w:t>
            </w:r>
            <w:proofErr w:type="spellEnd"/>
            <w:r w:rsidRPr="00675457">
              <w:rPr>
                <w:b/>
                <w:bCs/>
              </w:rPr>
              <w:t>.</w:t>
            </w:r>
            <w:r>
              <w:t xml:space="preserve"> Microsoft </w:t>
            </w:r>
            <w:proofErr w:type="spellStart"/>
            <w:r>
              <w:t>fører</w:t>
            </w:r>
            <w:proofErr w:type="spellEnd"/>
            <w:r>
              <w:t xml:space="preserve"> poster over </w:t>
            </w:r>
            <w:proofErr w:type="spellStart"/>
            <w:r>
              <w:t>innkommende</w:t>
            </w:r>
            <w:proofErr w:type="spellEnd"/>
            <w:r>
              <w:t xml:space="preserve"> </w:t>
            </w:r>
            <w:proofErr w:type="spellStart"/>
            <w:r>
              <w:t>og</w:t>
            </w:r>
            <w:proofErr w:type="spellEnd"/>
            <w:r>
              <w:t xml:space="preserve"> </w:t>
            </w:r>
            <w:proofErr w:type="spellStart"/>
            <w:r>
              <w:t>utgående</w:t>
            </w:r>
            <w:proofErr w:type="spellEnd"/>
            <w:r>
              <w:t xml:space="preserve"> </w:t>
            </w:r>
            <w:proofErr w:type="spellStart"/>
            <w:r>
              <w:t>medier</w:t>
            </w:r>
            <w:proofErr w:type="spellEnd"/>
            <w:r>
              <w:t xml:space="preserve"> </w:t>
            </w:r>
            <w:proofErr w:type="spellStart"/>
            <w:r>
              <w:t>som</w:t>
            </w:r>
            <w:proofErr w:type="spellEnd"/>
            <w:r>
              <w:t xml:space="preserve"> </w:t>
            </w:r>
            <w:proofErr w:type="spellStart"/>
            <w:r>
              <w:t>inneholder</w:t>
            </w:r>
            <w:proofErr w:type="spellEnd"/>
            <w:r>
              <w:t xml:space="preserve">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inkludert</w:t>
            </w:r>
            <w:proofErr w:type="spellEnd"/>
            <w:r>
              <w:t xml:space="preserve"> </w:t>
            </w:r>
            <w:proofErr w:type="spellStart"/>
            <w:r>
              <w:t>typen</w:t>
            </w:r>
            <w:proofErr w:type="spellEnd"/>
            <w:r>
              <w:t xml:space="preserve"> media, den </w:t>
            </w:r>
            <w:proofErr w:type="spellStart"/>
            <w:r>
              <w:t>autoriserte</w:t>
            </w:r>
            <w:proofErr w:type="spellEnd"/>
            <w:r>
              <w:t xml:space="preserve"> </w:t>
            </w:r>
            <w:proofErr w:type="spellStart"/>
            <w:r>
              <w:t>avsenderen</w:t>
            </w:r>
            <w:proofErr w:type="spellEnd"/>
            <w:r>
              <w:t xml:space="preserve"> / </w:t>
            </w:r>
            <w:proofErr w:type="spellStart"/>
            <w:r>
              <w:t>mottakerne</w:t>
            </w:r>
            <w:proofErr w:type="spellEnd"/>
            <w:r>
              <w:t xml:space="preserve">, </w:t>
            </w:r>
            <w:proofErr w:type="spellStart"/>
            <w:r>
              <w:t>dato</w:t>
            </w:r>
            <w:proofErr w:type="spellEnd"/>
            <w:r>
              <w:t xml:space="preserve"> </w:t>
            </w:r>
            <w:proofErr w:type="spellStart"/>
            <w:r>
              <w:t>og</w:t>
            </w:r>
            <w:proofErr w:type="spellEnd"/>
            <w:r>
              <w:t xml:space="preserve"> </w:t>
            </w:r>
            <w:proofErr w:type="spellStart"/>
            <w:r>
              <w:t>klokkeslett</w:t>
            </w:r>
            <w:proofErr w:type="spellEnd"/>
            <w:r>
              <w:t xml:space="preserve">, </w:t>
            </w:r>
            <w:proofErr w:type="spellStart"/>
            <w:r>
              <w:t>antall</w:t>
            </w:r>
            <w:proofErr w:type="spellEnd"/>
            <w:r>
              <w:t xml:space="preserve"> </w:t>
            </w:r>
            <w:proofErr w:type="spellStart"/>
            <w:r>
              <w:t>medier</w:t>
            </w:r>
            <w:proofErr w:type="spellEnd"/>
            <w:r>
              <w:t xml:space="preserve"> </w:t>
            </w:r>
            <w:proofErr w:type="spellStart"/>
            <w:r>
              <w:t>og</w:t>
            </w:r>
            <w:proofErr w:type="spellEnd"/>
            <w:r>
              <w:t xml:space="preserve"> </w:t>
            </w:r>
            <w:proofErr w:type="spellStart"/>
            <w:r>
              <w:t>hvilke</w:t>
            </w:r>
            <w:proofErr w:type="spellEnd"/>
            <w:r>
              <w:t xml:space="preserve"> typer av </w:t>
            </w:r>
            <w:proofErr w:type="spellStart"/>
            <w:r>
              <w:t>slike</w:t>
            </w:r>
            <w:proofErr w:type="spellEnd"/>
            <w:r>
              <w:t xml:space="preserve"> </w:t>
            </w:r>
            <w:proofErr w:type="spellStart"/>
            <w:r>
              <w:t>opplysninger</w:t>
            </w:r>
            <w:proofErr w:type="spellEnd"/>
            <w:r>
              <w:t xml:space="preserve"> de </w:t>
            </w:r>
            <w:proofErr w:type="spellStart"/>
            <w:r>
              <w:t>inneholder</w:t>
            </w:r>
            <w:proofErr w:type="spellEnd"/>
            <w:r>
              <w:t>.</w:t>
            </w:r>
          </w:p>
          <w:p w14:paraId="6A4277CC" w14:textId="77777777" w:rsidR="007C3308" w:rsidRPr="00FC77AC" w:rsidRDefault="007C3308" w:rsidP="00E30757">
            <w:pPr>
              <w:pStyle w:val="Tabletext"/>
            </w:pPr>
            <w:proofErr w:type="spellStart"/>
            <w:r>
              <w:rPr>
                <w:b/>
              </w:rPr>
              <w:t>Beskyttelse</w:t>
            </w:r>
            <w:proofErr w:type="spellEnd"/>
            <w:r>
              <w:rPr>
                <w:b/>
              </w:rPr>
              <w:t xml:space="preserve"> mot </w:t>
            </w:r>
            <w:proofErr w:type="spellStart"/>
            <w:r>
              <w:rPr>
                <w:b/>
              </w:rPr>
              <w:t>forstyrrelser</w:t>
            </w:r>
            <w:proofErr w:type="spellEnd"/>
            <w:r w:rsidRPr="00675457">
              <w:rPr>
                <w:b/>
                <w:bCs/>
              </w:rPr>
              <w:t>.</w:t>
            </w:r>
            <w:r>
              <w:t xml:space="preserve"> Microsoft </w:t>
            </w:r>
            <w:proofErr w:type="spellStart"/>
            <w:r>
              <w:t>bruker</w:t>
            </w:r>
            <w:proofErr w:type="spellEnd"/>
            <w:r>
              <w:t xml:space="preserve"> </w:t>
            </w:r>
            <w:proofErr w:type="spellStart"/>
            <w:r>
              <w:t>en</w:t>
            </w:r>
            <w:proofErr w:type="spellEnd"/>
            <w:r>
              <w:t xml:space="preserve"> </w:t>
            </w:r>
            <w:proofErr w:type="spellStart"/>
            <w:r>
              <w:t>rekke</w:t>
            </w:r>
            <w:proofErr w:type="spellEnd"/>
            <w:r>
              <w:t xml:space="preserve"> </w:t>
            </w:r>
            <w:proofErr w:type="spellStart"/>
            <w:r>
              <w:t>bransjestandardsystemer</w:t>
            </w:r>
            <w:proofErr w:type="spellEnd"/>
            <w:r>
              <w:t xml:space="preserve"> for å </w:t>
            </w:r>
            <w:proofErr w:type="spellStart"/>
            <w:r>
              <w:t>beskytte</w:t>
            </w:r>
            <w:proofErr w:type="spellEnd"/>
            <w:r>
              <w:t xml:space="preserve"> mot tap av data </w:t>
            </w:r>
            <w:proofErr w:type="spellStart"/>
            <w:r>
              <w:t>på</w:t>
            </w:r>
            <w:proofErr w:type="spellEnd"/>
            <w:r>
              <w:t xml:space="preserve"> </w:t>
            </w:r>
            <w:proofErr w:type="spellStart"/>
            <w:r>
              <w:t>grunn</w:t>
            </w:r>
            <w:proofErr w:type="spellEnd"/>
            <w:r>
              <w:t xml:space="preserve"> av </w:t>
            </w:r>
            <w:proofErr w:type="spellStart"/>
            <w:r>
              <w:t>strømforsyningssvikt</w:t>
            </w:r>
            <w:proofErr w:type="spellEnd"/>
            <w:r>
              <w:t xml:space="preserve"> </w:t>
            </w:r>
            <w:proofErr w:type="spellStart"/>
            <w:r>
              <w:t>eller</w:t>
            </w:r>
            <w:proofErr w:type="spellEnd"/>
            <w:r>
              <w:t xml:space="preserve"> </w:t>
            </w:r>
            <w:proofErr w:type="spellStart"/>
            <w:r>
              <w:t>linjeforstyrrelser</w:t>
            </w:r>
            <w:proofErr w:type="spellEnd"/>
            <w:r>
              <w:t>.</w:t>
            </w:r>
          </w:p>
          <w:p w14:paraId="12FAB137" w14:textId="77777777" w:rsidR="007C3308" w:rsidRPr="000720BF" w:rsidRDefault="007C3308" w:rsidP="00E30757">
            <w:pPr>
              <w:pStyle w:val="Tabletext"/>
            </w:pPr>
            <w:proofErr w:type="spellStart"/>
            <w:r>
              <w:rPr>
                <w:b/>
              </w:rPr>
              <w:t>Avhending</w:t>
            </w:r>
            <w:proofErr w:type="spellEnd"/>
            <w:r>
              <w:rPr>
                <w:b/>
              </w:rPr>
              <w:t xml:space="preserve"> av </w:t>
            </w:r>
            <w:proofErr w:type="spellStart"/>
            <w:r>
              <w:rPr>
                <w:b/>
              </w:rPr>
              <w:t>komponenter</w:t>
            </w:r>
            <w:proofErr w:type="spellEnd"/>
            <w:r w:rsidRPr="00675457">
              <w:rPr>
                <w:b/>
                <w:bCs/>
              </w:rPr>
              <w:t>.</w:t>
            </w:r>
            <w:r>
              <w:t xml:space="preserve"> Microsoft </w:t>
            </w:r>
            <w:proofErr w:type="spellStart"/>
            <w:r>
              <w:t>bruker</w:t>
            </w:r>
            <w:proofErr w:type="spellEnd"/>
            <w:r>
              <w:t xml:space="preserve"> </w:t>
            </w:r>
            <w:proofErr w:type="spellStart"/>
            <w:r>
              <w:t>bransjestandardprosesser</w:t>
            </w:r>
            <w:proofErr w:type="spellEnd"/>
            <w:r>
              <w:t xml:space="preserve"> for å </w:t>
            </w:r>
            <w:proofErr w:type="spellStart"/>
            <w:r>
              <w:t>slette</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når</w:t>
            </w:r>
            <w:proofErr w:type="spellEnd"/>
            <w:r>
              <w:t xml:space="preserve"> det </w:t>
            </w:r>
            <w:proofErr w:type="spellStart"/>
            <w:r>
              <w:t>ikke</w:t>
            </w:r>
            <w:proofErr w:type="spellEnd"/>
            <w:r>
              <w:t xml:space="preserve"> </w:t>
            </w:r>
            <w:proofErr w:type="spellStart"/>
            <w:r>
              <w:t>lenger</w:t>
            </w:r>
            <w:proofErr w:type="spellEnd"/>
            <w:r>
              <w:t xml:space="preserve"> er </w:t>
            </w:r>
            <w:proofErr w:type="spellStart"/>
            <w:r>
              <w:t>behov</w:t>
            </w:r>
            <w:proofErr w:type="spellEnd"/>
            <w:r>
              <w:t xml:space="preserve"> for det.</w:t>
            </w:r>
          </w:p>
        </w:tc>
      </w:tr>
      <w:tr w:rsidR="007C3308" w14:paraId="431A3345" w14:textId="77777777" w:rsidTr="00E30757">
        <w:tc>
          <w:tcPr>
            <w:tcW w:w="2610" w:type="dxa"/>
            <w:tcBorders>
              <w:bottom w:val="single" w:sz="4" w:space="0" w:color="auto"/>
            </w:tcBorders>
            <w:vAlign w:val="center"/>
          </w:tcPr>
          <w:p w14:paraId="1BDEB3B1" w14:textId="77777777" w:rsidR="007C3308" w:rsidRPr="00231971" w:rsidRDefault="007C3308" w:rsidP="00E30757">
            <w:pPr>
              <w:pStyle w:val="Tabletext"/>
            </w:pPr>
            <w:proofErr w:type="spellStart"/>
            <w:r>
              <w:t>Administrasjon</w:t>
            </w:r>
            <w:proofErr w:type="spellEnd"/>
            <w:r>
              <w:t xml:space="preserve"> av </w:t>
            </w:r>
            <w:proofErr w:type="spellStart"/>
            <w:r>
              <w:t>kommunikasjon</w:t>
            </w:r>
            <w:proofErr w:type="spellEnd"/>
            <w:r>
              <w:t xml:space="preserve"> </w:t>
            </w:r>
            <w:proofErr w:type="spellStart"/>
            <w:r>
              <w:t>og</w:t>
            </w:r>
            <w:proofErr w:type="spellEnd"/>
            <w:r>
              <w:t xml:space="preserve"> drift</w:t>
            </w:r>
          </w:p>
        </w:tc>
        <w:tc>
          <w:tcPr>
            <w:tcW w:w="8190" w:type="dxa"/>
            <w:tcBorders>
              <w:bottom w:val="single" w:sz="4" w:space="0" w:color="auto"/>
            </w:tcBorders>
          </w:tcPr>
          <w:p w14:paraId="49A04220" w14:textId="77777777" w:rsidR="007C3308" w:rsidRPr="00FC77AC" w:rsidRDefault="007C3308" w:rsidP="00E30757">
            <w:pPr>
              <w:pStyle w:val="Tabletext"/>
            </w:pPr>
            <w:proofErr w:type="spellStart"/>
            <w:r>
              <w:rPr>
                <w:b/>
              </w:rPr>
              <w:t>Retningslinjer</w:t>
            </w:r>
            <w:proofErr w:type="spellEnd"/>
            <w:r>
              <w:rPr>
                <w:b/>
              </w:rPr>
              <w:t xml:space="preserve"> for drift</w:t>
            </w:r>
            <w:r w:rsidRPr="00834587">
              <w:rPr>
                <w:b/>
                <w:bCs/>
              </w:rPr>
              <w:t>.</w:t>
            </w:r>
            <w:r>
              <w:t xml:space="preserve"> Microsoft </w:t>
            </w:r>
            <w:proofErr w:type="spellStart"/>
            <w:r>
              <w:t>opprettholder</w:t>
            </w:r>
            <w:proofErr w:type="spellEnd"/>
            <w:r>
              <w:t xml:space="preserve"> </w:t>
            </w:r>
            <w:proofErr w:type="spellStart"/>
            <w:r>
              <w:t>sikkerhetsdokumenter</w:t>
            </w:r>
            <w:proofErr w:type="spellEnd"/>
            <w:r>
              <w:t xml:space="preserve"> </w:t>
            </w:r>
            <w:proofErr w:type="spellStart"/>
            <w:r>
              <w:t>som</w:t>
            </w:r>
            <w:proofErr w:type="spellEnd"/>
            <w:r>
              <w:t xml:space="preserve"> </w:t>
            </w:r>
            <w:proofErr w:type="spellStart"/>
            <w:r>
              <w:t>beskriver</w:t>
            </w:r>
            <w:proofErr w:type="spellEnd"/>
            <w:r>
              <w:t xml:space="preserve"> </w:t>
            </w:r>
            <w:proofErr w:type="spellStart"/>
            <w:r>
              <w:t>sikkerhetstiltakene</w:t>
            </w:r>
            <w:proofErr w:type="spellEnd"/>
            <w:r>
              <w:t xml:space="preserve"> </w:t>
            </w:r>
            <w:proofErr w:type="spellStart"/>
            <w:r>
              <w:t>og</w:t>
            </w:r>
            <w:proofErr w:type="spellEnd"/>
            <w:r>
              <w:t xml:space="preserve"> de </w:t>
            </w:r>
            <w:proofErr w:type="spellStart"/>
            <w:r>
              <w:t>relevante</w:t>
            </w:r>
            <w:proofErr w:type="spellEnd"/>
            <w:r>
              <w:t xml:space="preserve"> </w:t>
            </w:r>
            <w:proofErr w:type="spellStart"/>
            <w:r>
              <w:t>prosedyrene</w:t>
            </w:r>
            <w:proofErr w:type="spellEnd"/>
            <w:r>
              <w:t xml:space="preserve"> </w:t>
            </w:r>
            <w:proofErr w:type="spellStart"/>
            <w:r>
              <w:t>og</w:t>
            </w:r>
            <w:proofErr w:type="spellEnd"/>
            <w:r>
              <w:t xml:space="preserve"> </w:t>
            </w:r>
            <w:proofErr w:type="spellStart"/>
            <w:r>
              <w:t>ansvarene</w:t>
            </w:r>
            <w:proofErr w:type="spellEnd"/>
            <w:r>
              <w:t xml:space="preserve"> </w:t>
            </w:r>
            <w:proofErr w:type="spellStart"/>
            <w:r>
              <w:t>til</w:t>
            </w:r>
            <w:proofErr w:type="spellEnd"/>
            <w:r>
              <w:t xml:space="preserve"> </w:t>
            </w:r>
            <w:proofErr w:type="spellStart"/>
            <w:r>
              <w:t>personalet</w:t>
            </w:r>
            <w:proofErr w:type="spellEnd"/>
            <w:r>
              <w:t xml:space="preserve"> </w:t>
            </w:r>
            <w:proofErr w:type="spellStart"/>
            <w:r>
              <w:t>som</w:t>
            </w:r>
            <w:proofErr w:type="spellEnd"/>
            <w:r>
              <w:t xml:space="preserve"> </w:t>
            </w:r>
            <w:proofErr w:type="spellStart"/>
            <w:r>
              <w:t>har</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w:t>
            </w:r>
          </w:p>
          <w:p w14:paraId="2415A1A4" w14:textId="77777777" w:rsidR="007C3308" w:rsidRPr="00FC77AC" w:rsidRDefault="007C3308" w:rsidP="00E30757">
            <w:pPr>
              <w:pStyle w:val="Tabletext"/>
            </w:pPr>
            <w:proofErr w:type="spellStart"/>
            <w:r>
              <w:rPr>
                <w:b/>
              </w:rPr>
              <w:t>Prosedyrer</w:t>
            </w:r>
            <w:proofErr w:type="spellEnd"/>
            <w:r>
              <w:rPr>
                <w:b/>
              </w:rPr>
              <w:t xml:space="preserve"> for </w:t>
            </w:r>
            <w:proofErr w:type="spellStart"/>
            <w:r>
              <w:rPr>
                <w:b/>
              </w:rPr>
              <w:t>datagjenoppretting</w:t>
            </w:r>
            <w:proofErr w:type="spellEnd"/>
          </w:p>
          <w:p w14:paraId="6CE6C626" w14:textId="77777777" w:rsidR="007C3308" w:rsidRPr="00FC77AC" w:rsidRDefault="007C3308" w:rsidP="0098748D">
            <w:pPr>
              <w:pStyle w:val="Tabletext"/>
              <w:numPr>
                <w:ilvl w:val="0"/>
                <w:numId w:val="10"/>
              </w:numPr>
            </w:pPr>
            <w:r>
              <w:t xml:space="preserve">Microsoft </w:t>
            </w:r>
            <w:proofErr w:type="spellStart"/>
            <w:r>
              <w:t>oppretter</w:t>
            </w:r>
            <w:proofErr w:type="spellEnd"/>
            <w:r>
              <w:t xml:space="preserve"> </w:t>
            </w:r>
            <w:proofErr w:type="spellStart"/>
            <w:r>
              <w:t>kontinuerlig</w:t>
            </w:r>
            <w:proofErr w:type="spellEnd"/>
            <w:r>
              <w:t xml:space="preserve">, </w:t>
            </w:r>
            <w:proofErr w:type="spellStart"/>
            <w:r>
              <w:t>og</w:t>
            </w:r>
            <w:proofErr w:type="spellEnd"/>
            <w:r>
              <w:t xml:space="preserve"> </w:t>
            </w:r>
            <w:proofErr w:type="spellStart"/>
            <w:r>
              <w:t>aldri</w:t>
            </w:r>
            <w:proofErr w:type="spellEnd"/>
            <w:r>
              <w:t xml:space="preserve"> med </w:t>
            </w:r>
            <w:proofErr w:type="spellStart"/>
            <w:r>
              <w:t>lengre</w:t>
            </w:r>
            <w:proofErr w:type="spellEnd"/>
            <w:r>
              <w:t xml:space="preserve"> </w:t>
            </w:r>
            <w:proofErr w:type="spellStart"/>
            <w:r>
              <w:t>mellomrom</w:t>
            </w:r>
            <w:proofErr w:type="spellEnd"/>
            <w:r>
              <w:t xml:space="preserve"> </w:t>
            </w:r>
            <w:proofErr w:type="spellStart"/>
            <w:r>
              <w:t>enn</w:t>
            </w:r>
            <w:proofErr w:type="spellEnd"/>
            <w:r>
              <w:t xml:space="preserve"> </w:t>
            </w:r>
            <w:proofErr w:type="spellStart"/>
            <w:r>
              <w:t>én</w:t>
            </w:r>
            <w:proofErr w:type="spellEnd"/>
            <w:r>
              <w:t xml:space="preserve"> gang </w:t>
            </w:r>
            <w:proofErr w:type="spellStart"/>
            <w:r>
              <w:t>i</w:t>
            </w:r>
            <w:proofErr w:type="spellEnd"/>
            <w:r>
              <w:t xml:space="preserve"> </w:t>
            </w:r>
            <w:proofErr w:type="spellStart"/>
            <w:r>
              <w:t>uken</w:t>
            </w:r>
            <w:proofErr w:type="spellEnd"/>
            <w:r>
              <w:t xml:space="preserve"> (med </w:t>
            </w:r>
            <w:proofErr w:type="spellStart"/>
            <w:r>
              <w:t>mindre</w:t>
            </w:r>
            <w:proofErr w:type="spellEnd"/>
            <w:r>
              <w:t xml:space="preserve"> </w:t>
            </w:r>
            <w:proofErr w:type="spellStart"/>
            <w:r>
              <w:t>ingen</w:t>
            </w:r>
            <w:proofErr w:type="spellEnd"/>
            <w:r>
              <w:t xml:space="preserve"> </w:t>
            </w:r>
            <w:proofErr w:type="spellStart"/>
            <w:r>
              <w:t>oppdateringer</w:t>
            </w:r>
            <w:proofErr w:type="spellEnd"/>
            <w:r>
              <w:t xml:space="preserve"> er </w:t>
            </w:r>
            <w:proofErr w:type="spellStart"/>
            <w:r>
              <w:t>gjort</w:t>
            </w:r>
            <w:proofErr w:type="spellEnd"/>
            <w:r>
              <w:t xml:space="preserve"> </w:t>
            </w:r>
            <w:proofErr w:type="spellStart"/>
            <w:r>
              <w:t>i</w:t>
            </w:r>
            <w:proofErr w:type="spellEnd"/>
            <w:r>
              <w:t xml:space="preserve"> </w:t>
            </w:r>
            <w:proofErr w:type="spellStart"/>
            <w:r>
              <w:t>løpet</w:t>
            </w:r>
            <w:proofErr w:type="spellEnd"/>
            <w:r>
              <w:t xml:space="preserve"> av </w:t>
            </w:r>
            <w:proofErr w:type="spellStart"/>
            <w:r>
              <w:t>dette</w:t>
            </w:r>
            <w:proofErr w:type="spellEnd"/>
            <w:r>
              <w:t xml:space="preserve"> </w:t>
            </w:r>
            <w:proofErr w:type="spellStart"/>
            <w:r>
              <w:t>tidsrommet</w:t>
            </w:r>
            <w:proofErr w:type="spellEnd"/>
            <w:r>
              <w:t xml:space="preserve">), Microsoft </w:t>
            </w:r>
            <w:proofErr w:type="spellStart"/>
            <w:r>
              <w:t>oppbevarer</w:t>
            </w:r>
            <w:proofErr w:type="spellEnd"/>
            <w:r>
              <w:t xml:space="preserve"> </w:t>
            </w:r>
            <w:proofErr w:type="spellStart"/>
            <w:r>
              <w:t>flere</w:t>
            </w:r>
            <w:proofErr w:type="spellEnd"/>
            <w:r>
              <w:t xml:space="preserve"> </w:t>
            </w:r>
            <w:proofErr w:type="spellStart"/>
            <w:r>
              <w:t>kopier</w:t>
            </w:r>
            <w:proofErr w:type="spellEnd"/>
            <w:r>
              <w:t xml:space="preserve"> av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som</w:t>
            </w:r>
            <w:proofErr w:type="spellEnd"/>
            <w:r>
              <w:t xml:space="preserve"> </w:t>
            </w:r>
            <w:proofErr w:type="spellStart"/>
            <w:r>
              <w:t>slike</w:t>
            </w:r>
            <w:proofErr w:type="spellEnd"/>
            <w:r>
              <w:t xml:space="preserve"> data </w:t>
            </w:r>
            <w:proofErr w:type="spellStart"/>
            <w:r>
              <w:t>kan</w:t>
            </w:r>
            <w:proofErr w:type="spellEnd"/>
            <w:r>
              <w:t xml:space="preserve"> </w:t>
            </w:r>
            <w:proofErr w:type="spellStart"/>
            <w:r>
              <w:t>gjenopprettes</w:t>
            </w:r>
            <w:proofErr w:type="spellEnd"/>
            <w:r>
              <w:t xml:space="preserve"> </w:t>
            </w:r>
            <w:proofErr w:type="spellStart"/>
            <w:r>
              <w:t>fra</w:t>
            </w:r>
            <w:proofErr w:type="spellEnd"/>
            <w:r>
              <w:t>.</w:t>
            </w:r>
          </w:p>
          <w:p w14:paraId="6C4C9B22" w14:textId="77777777" w:rsidR="007C3308" w:rsidRPr="00FC77AC" w:rsidRDefault="007C3308" w:rsidP="0098748D">
            <w:pPr>
              <w:pStyle w:val="Tabletext"/>
              <w:numPr>
                <w:ilvl w:val="0"/>
                <w:numId w:val="10"/>
              </w:numPr>
            </w:pPr>
            <w:r>
              <w:t xml:space="preserve">Microsoft </w:t>
            </w:r>
            <w:proofErr w:type="spellStart"/>
            <w:r>
              <w:t>lagrer</w:t>
            </w:r>
            <w:proofErr w:type="spellEnd"/>
            <w:r>
              <w:t xml:space="preserve"> </w:t>
            </w:r>
            <w:proofErr w:type="spellStart"/>
            <w:r>
              <w:t>kopier</w:t>
            </w:r>
            <w:proofErr w:type="spellEnd"/>
            <w:r>
              <w:t xml:space="preserve"> av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og</w:t>
            </w:r>
            <w:proofErr w:type="spellEnd"/>
            <w:r>
              <w:t xml:space="preserve"> </w:t>
            </w:r>
            <w:proofErr w:type="spellStart"/>
            <w:r>
              <w:t>prosedyrer</w:t>
            </w:r>
            <w:proofErr w:type="spellEnd"/>
            <w:r>
              <w:t xml:space="preserve"> for </w:t>
            </w:r>
            <w:proofErr w:type="spellStart"/>
            <w:r>
              <w:t>datagjenoppretting</w:t>
            </w:r>
            <w:proofErr w:type="spellEnd"/>
            <w:r>
              <w:t xml:space="preserve"> </w:t>
            </w:r>
            <w:proofErr w:type="spellStart"/>
            <w:r>
              <w:t>på</w:t>
            </w:r>
            <w:proofErr w:type="spellEnd"/>
            <w:r>
              <w:t xml:space="preserve"> et </w:t>
            </w:r>
            <w:proofErr w:type="spellStart"/>
            <w:r>
              <w:t>annet</w:t>
            </w:r>
            <w:proofErr w:type="spellEnd"/>
            <w:r>
              <w:t xml:space="preserve"> </w:t>
            </w:r>
            <w:proofErr w:type="spellStart"/>
            <w:r>
              <w:t>sted</w:t>
            </w:r>
            <w:proofErr w:type="spellEnd"/>
            <w:r>
              <w:t xml:space="preserve"> </w:t>
            </w:r>
            <w:proofErr w:type="spellStart"/>
            <w:r>
              <w:t>enn</w:t>
            </w:r>
            <w:proofErr w:type="spellEnd"/>
            <w:r>
              <w:t xml:space="preserve"> der det </w:t>
            </w:r>
            <w:proofErr w:type="spellStart"/>
            <w:r>
              <w:t>primære</w:t>
            </w:r>
            <w:proofErr w:type="spellEnd"/>
            <w:r>
              <w:t xml:space="preserve"> </w:t>
            </w:r>
            <w:proofErr w:type="spellStart"/>
            <w:r>
              <w:t>datautstyret</w:t>
            </w:r>
            <w:proofErr w:type="spellEnd"/>
            <w:r>
              <w:t xml:space="preserve"> </w:t>
            </w:r>
            <w:proofErr w:type="spellStart"/>
            <w:r>
              <w:t>som</w:t>
            </w:r>
            <w:proofErr w:type="spellEnd"/>
            <w:r>
              <w:t xml:space="preserve"> </w:t>
            </w:r>
            <w:proofErr w:type="spellStart"/>
            <w:r>
              <w:t>behandler</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ligger.</w:t>
            </w:r>
          </w:p>
          <w:p w14:paraId="51E866F4" w14:textId="77777777" w:rsidR="007C3308" w:rsidRPr="00FC77AC" w:rsidRDefault="007C3308" w:rsidP="0098748D">
            <w:pPr>
              <w:pStyle w:val="Tabletext"/>
              <w:numPr>
                <w:ilvl w:val="0"/>
                <w:numId w:val="10"/>
              </w:numPr>
            </w:pPr>
            <w:r>
              <w:t xml:space="preserve">Microsoft </w:t>
            </w:r>
            <w:proofErr w:type="spellStart"/>
            <w:r>
              <w:t>har</w:t>
            </w:r>
            <w:proofErr w:type="spellEnd"/>
            <w:r>
              <w:t xml:space="preserve"> </w:t>
            </w:r>
            <w:proofErr w:type="spellStart"/>
            <w:r>
              <w:t>spesifikke</w:t>
            </w:r>
            <w:proofErr w:type="spellEnd"/>
            <w:r>
              <w:t xml:space="preserve"> </w:t>
            </w:r>
            <w:proofErr w:type="spellStart"/>
            <w:r>
              <w:t>prosedyrer</w:t>
            </w:r>
            <w:proofErr w:type="spellEnd"/>
            <w:r>
              <w:t xml:space="preserve"> </w:t>
            </w:r>
            <w:proofErr w:type="spellStart"/>
            <w:r>
              <w:t>på</w:t>
            </w:r>
            <w:proofErr w:type="spellEnd"/>
            <w:r>
              <w:t xml:space="preserve"> </w:t>
            </w:r>
            <w:proofErr w:type="spellStart"/>
            <w:r>
              <w:t>plass</w:t>
            </w:r>
            <w:proofErr w:type="spellEnd"/>
            <w:r>
              <w:t xml:space="preserve"> </w:t>
            </w:r>
            <w:proofErr w:type="spellStart"/>
            <w:r>
              <w:t>som</w:t>
            </w:r>
            <w:proofErr w:type="spellEnd"/>
            <w:r>
              <w:t xml:space="preserve"> </w:t>
            </w:r>
            <w:proofErr w:type="spellStart"/>
            <w:r>
              <w:t>regulerer</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kopier</w:t>
            </w:r>
            <w:proofErr w:type="spellEnd"/>
            <w:r>
              <w:t xml:space="preserve"> av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w:t>
            </w:r>
          </w:p>
          <w:p w14:paraId="5BC2855E" w14:textId="77777777" w:rsidR="007C3308" w:rsidRPr="00FC77AC" w:rsidRDefault="007C3308" w:rsidP="0098748D">
            <w:pPr>
              <w:pStyle w:val="Tabletext"/>
              <w:numPr>
                <w:ilvl w:val="0"/>
                <w:numId w:val="10"/>
              </w:numPr>
            </w:pPr>
            <w:r>
              <w:lastRenderedPageBreak/>
              <w:t xml:space="preserve">Microsoft </w:t>
            </w:r>
            <w:proofErr w:type="spellStart"/>
            <w:r>
              <w:t>gjennomgår</w:t>
            </w:r>
            <w:proofErr w:type="spellEnd"/>
            <w:r>
              <w:t xml:space="preserve"> </w:t>
            </w:r>
            <w:proofErr w:type="spellStart"/>
            <w:r>
              <w:t>prosedyrer</w:t>
            </w:r>
            <w:proofErr w:type="spellEnd"/>
            <w:r>
              <w:t xml:space="preserve"> for </w:t>
            </w:r>
            <w:proofErr w:type="spellStart"/>
            <w:r>
              <w:t>datagjenoppretting</w:t>
            </w:r>
            <w:proofErr w:type="spellEnd"/>
            <w:r>
              <w:t xml:space="preserve"> </w:t>
            </w:r>
            <w:proofErr w:type="spellStart"/>
            <w:r>
              <w:t>minst</w:t>
            </w:r>
            <w:proofErr w:type="spellEnd"/>
            <w:r>
              <w:t xml:space="preserve"> </w:t>
            </w:r>
            <w:proofErr w:type="spellStart"/>
            <w:r>
              <w:t>hvert</w:t>
            </w:r>
            <w:proofErr w:type="spellEnd"/>
            <w:r>
              <w:t xml:space="preserve"> </w:t>
            </w:r>
            <w:proofErr w:type="spellStart"/>
            <w:r>
              <w:t>halvår</w:t>
            </w:r>
            <w:proofErr w:type="spellEnd"/>
            <w:r>
              <w:t xml:space="preserve">, </w:t>
            </w:r>
            <w:proofErr w:type="spellStart"/>
            <w:r>
              <w:t>bortsett</w:t>
            </w:r>
            <w:proofErr w:type="spellEnd"/>
            <w:r>
              <w:t xml:space="preserve"> </w:t>
            </w:r>
            <w:proofErr w:type="spellStart"/>
            <w:r>
              <w:t>fra</w:t>
            </w:r>
            <w:proofErr w:type="spellEnd"/>
            <w:r>
              <w:t xml:space="preserve"> </w:t>
            </w:r>
            <w:proofErr w:type="spellStart"/>
            <w:r>
              <w:t>prosedyrer</w:t>
            </w:r>
            <w:proofErr w:type="spellEnd"/>
            <w:r>
              <w:t xml:space="preserve"> for </w:t>
            </w:r>
            <w:proofErr w:type="spellStart"/>
            <w:r>
              <w:t>datagjenoppretting</w:t>
            </w:r>
            <w:proofErr w:type="spellEnd"/>
            <w:r>
              <w:t xml:space="preserve"> for </w:t>
            </w:r>
            <w:proofErr w:type="spellStart"/>
            <w:r>
              <w:t>Faglige</w:t>
            </w:r>
            <w:proofErr w:type="spellEnd"/>
            <w:r>
              <w:t xml:space="preserve"> </w:t>
            </w:r>
            <w:proofErr w:type="spellStart"/>
            <w:r>
              <w:t>Tjenester</w:t>
            </w:r>
            <w:proofErr w:type="spellEnd"/>
            <w:r>
              <w:t xml:space="preserve"> </w:t>
            </w:r>
            <w:proofErr w:type="spellStart"/>
            <w:r>
              <w:t>og</w:t>
            </w:r>
            <w:proofErr w:type="spellEnd"/>
            <w:r>
              <w:t xml:space="preserve"> </w:t>
            </w:r>
            <w:proofErr w:type="spellStart"/>
            <w:r>
              <w:t>Offentlige</w:t>
            </w:r>
            <w:proofErr w:type="spellEnd"/>
            <w:r>
              <w:t xml:space="preserve"> Azure-</w:t>
            </w:r>
            <w:proofErr w:type="spellStart"/>
            <w:r>
              <w:t>tjenester</w:t>
            </w:r>
            <w:proofErr w:type="spellEnd"/>
            <w:r>
              <w:t xml:space="preserve">, </w:t>
            </w:r>
            <w:proofErr w:type="spellStart"/>
            <w:r>
              <w:t>som</w:t>
            </w:r>
            <w:proofErr w:type="spellEnd"/>
            <w:r>
              <w:t xml:space="preserve"> </w:t>
            </w:r>
            <w:proofErr w:type="spellStart"/>
            <w:r>
              <w:t>gjennomgås</w:t>
            </w:r>
            <w:proofErr w:type="spellEnd"/>
            <w:r>
              <w:t xml:space="preserve"> </w:t>
            </w:r>
            <w:proofErr w:type="spellStart"/>
            <w:r>
              <w:t>hvert</w:t>
            </w:r>
            <w:proofErr w:type="spellEnd"/>
            <w:r>
              <w:t xml:space="preserve"> </w:t>
            </w:r>
            <w:proofErr w:type="spellStart"/>
            <w:r>
              <w:t>år</w:t>
            </w:r>
            <w:proofErr w:type="spellEnd"/>
            <w:r>
              <w:t>.</w:t>
            </w:r>
          </w:p>
          <w:p w14:paraId="5083421C" w14:textId="77777777" w:rsidR="007C3308" w:rsidRPr="00FC77AC" w:rsidRDefault="007C3308" w:rsidP="0098748D">
            <w:pPr>
              <w:pStyle w:val="Tabletext"/>
              <w:numPr>
                <w:ilvl w:val="0"/>
                <w:numId w:val="10"/>
              </w:numPr>
            </w:pPr>
            <w:r>
              <w:t xml:space="preserve">Microsoft </w:t>
            </w:r>
            <w:proofErr w:type="spellStart"/>
            <w:r>
              <w:t>loggfører</w:t>
            </w:r>
            <w:proofErr w:type="spellEnd"/>
            <w:r>
              <w:t xml:space="preserve"> </w:t>
            </w:r>
            <w:proofErr w:type="spellStart"/>
            <w:r>
              <w:t>datagjenopprettingsoperasjoner</w:t>
            </w:r>
            <w:proofErr w:type="spellEnd"/>
            <w:r>
              <w:t xml:space="preserve">, </w:t>
            </w:r>
            <w:proofErr w:type="spellStart"/>
            <w:r>
              <w:t>inkludert</w:t>
            </w:r>
            <w:proofErr w:type="spellEnd"/>
            <w:r>
              <w:t xml:space="preserve"> </w:t>
            </w:r>
            <w:proofErr w:type="spellStart"/>
            <w:r>
              <w:t>ansvarlig</w:t>
            </w:r>
            <w:proofErr w:type="spellEnd"/>
            <w:r>
              <w:t xml:space="preserve"> person, </w:t>
            </w:r>
            <w:proofErr w:type="spellStart"/>
            <w:r>
              <w:t>en</w:t>
            </w:r>
            <w:proofErr w:type="spellEnd"/>
            <w:r>
              <w:t xml:space="preserve"> </w:t>
            </w:r>
            <w:proofErr w:type="spellStart"/>
            <w:r>
              <w:t>beskrivelse</w:t>
            </w:r>
            <w:proofErr w:type="spellEnd"/>
            <w:r>
              <w:t xml:space="preserve"> av de </w:t>
            </w:r>
            <w:proofErr w:type="spellStart"/>
            <w:r>
              <w:t>gjenopprettede</w:t>
            </w:r>
            <w:proofErr w:type="spellEnd"/>
            <w:r>
              <w:t xml:space="preserve"> </w:t>
            </w:r>
            <w:proofErr w:type="spellStart"/>
            <w:r>
              <w:t>dataene</w:t>
            </w:r>
            <w:proofErr w:type="spellEnd"/>
            <w:r>
              <w:t xml:space="preserve"> </w:t>
            </w:r>
            <w:proofErr w:type="spellStart"/>
            <w:r>
              <w:t>og</w:t>
            </w:r>
            <w:proofErr w:type="spellEnd"/>
            <w:r>
              <w:t xml:space="preserve"> </w:t>
            </w:r>
            <w:proofErr w:type="spellStart"/>
            <w:r>
              <w:t>når</w:t>
            </w:r>
            <w:proofErr w:type="spellEnd"/>
            <w:r>
              <w:t xml:space="preserve"> det er </w:t>
            </w:r>
            <w:proofErr w:type="spellStart"/>
            <w:r>
              <w:t>aktuelt</w:t>
            </w:r>
            <w:proofErr w:type="spellEnd"/>
            <w:r>
              <w:t xml:space="preserve">: den </w:t>
            </w:r>
            <w:proofErr w:type="spellStart"/>
            <w:r>
              <w:t>ansvarlige</w:t>
            </w:r>
            <w:proofErr w:type="spellEnd"/>
            <w:r>
              <w:t xml:space="preserve"> </w:t>
            </w:r>
            <w:proofErr w:type="spellStart"/>
            <w:r>
              <w:t>personen</w:t>
            </w:r>
            <w:proofErr w:type="spellEnd"/>
            <w:r>
              <w:t xml:space="preserve"> </w:t>
            </w:r>
            <w:proofErr w:type="spellStart"/>
            <w:r>
              <w:t>og</w:t>
            </w:r>
            <w:proofErr w:type="spellEnd"/>
            <w:r>
              <w:t xml:space="preserve"> </w:t>
            </w:r>
            <w:proofErr w:type="spellStart"/>
            <w:r>
              <w:t>hvilke</w:t>
            </w:r>
            <w:proofErr w:type="spellEnd"/>
            <w:r>
              <w:t xml:space="preserve"> data (om </w:t>
            </w:r>
            <w:proofErr w:type="spellStart"/>
            <w:r>
              <w:t>noen</w:t>
            </w:r>
            <w:proofErr w:type="spellEnd"/>
            <w:r>
              <w:t xml:space="preserve">) </w:t>
            </w:r>
            <w:proofErr w:type="spellStart"/>
            <w:r>
              <w:t>som</w:t>
            </w:r>
            <w:proofErr w:type="spellEnd"/>
            <w:r>
              <w:t xml:space="preserve"> man </w:t>
            </w:r>
            <w:proofErr w:type="spellStart"/>
            <w:r>
              <w:t>har</w:t>
            </w:r>
            <w:proofErr w:type="spellEnd"/>
            <w:r>
              <w:t xml:space="preserve"> </w:t>
            </w:r>
            <w:proofErr w:type="spellStart"/>
            <w:r>
              <w:t>vært</w:t>
            </w:r>
            <w:proofErr w:type="spellEnd"/>
            <w:r>
              <w:t xml:space="preserve"> </w:t>
            </w:r>
            <w:proofErr w:type="spellStart"/>
            <w:r>
              <w:t>nødt</w:t>
            </w:r>
            <w:proofErr w:type="spellEnd"/>
            <w:r>
              <w:t xml:space="preserve"> </w:t>
            </w:r>
            <w:proofErr w:type="spellStart"/>
            <w:r>
              <w:t>til</w:t>
            </w:r>
            <w:proofErr w:type="spellEnd"/>
            <w:r>
              <w:t xml:space="preserve"> å </w:t>
            </w:r>
            <w:proofErr w:type="spellStart"/>
            <w:r>
              <w:t>legge</w:t>
            </w:r>
            <w:proofErr w:type="spellEnd"/>
            <w:r>
              <w:t xml:space="preserve"> inn </w:t>
            </w:r>
            <w:proofErr w:type="spellStart"/>
            <w:r>
              <w:t>manuelt</w:t>
            </w:r>
            <w:proofErr w:type="spellEnd"/>
            <w:r>
              <w:t xml:space="preserve"> </w:t>
            </w:r>
            <w:proofErr w:type="spellStart"/>
            <w:r>
              <w:t>i</w:t>
            </w:r>
            <w:proofErr w:type="spellEnd"/>
            <w:r>
              <w:t xml:space="preserve"> </w:t>
            </w:r>
            <w:proofErr w:type="spellStart"/>
            <w:r>
              <w:t>datagjenopprettingsprosessen</w:t>
            </w:r>
            <w:proofErr w:type="spellEnd"/>
            <w:r>
              <w:t>.</w:t>
            </w:r>
          </w:p>
          <w:p w14:paraId="568C19A4" w14:textId="77777777" w:rsidR="007C3308" w:rsidRPr="00FC77AC" w:rsidRDefault="007C3308" w:rsidP="00E30757">
            <w:pPr>
              <w:pStyle w:val="Tabletext"/>
            </w:pPr>
            <w:proofErr w:type="spellStart"/>
            <w:r>
              <w:rPr>
                <w:b/>
              </w:rPr>
              <w:t>Skadelig</w:t>
            </w:r>
            <w:proofErr w:type="spellEnd"/>
            <w:r>
              <w:rPr>
                <w:b/>
              </w:rPr>
              <w:t xml:space="preserve"> </w:t>
            </w:r>
            <w:proofErr w:type="spellStart"/>
            <w:r>
              <w:rPr>
                <w:b/>
              </w:rPr>
              <w:t>programvare</w:t>
            </w:r>
            <w:proofErr w:type="spellEnd"/>
            <w:r w:rsidRPr="002E4F8E">
              <w:rPr>
                <w:b/>
                <w:bCs/>
              </w:rPr>
              <w:t>.</w:t>
            </w:r>
            <w:r>
              <w:t xml:space="preserve"> Microsoft </w:t>
            </w:r>
            <w:proofErr w:type="spellStart"/>
            <w:r>
              <w:t>har</w:t>
            </w:r>
            <w:proofErr w:type="spellEnd"/>
            <w:r>
              <w:t xml:space="preserve"> </w:t>
            </w:r>
            <w:proofErr w:type="spellStart"/>
            <w:r>
              <w:t>kontroller</w:t>
            </w:r>
            <w:proofErr w:type="spellEnd"/>
            <w:r>
              <w:t xml:space="preserve"> mot </w:t>
            </w:r>
            <w:proofErr w:type="spellStart"/>
            <w:r>
              <w:t>skadelig</w:t>
            </w:r>
            <w:proofErr w:type="spellEnd"/>
            <w:r>
              <w:t xml:space="preserve"> </w:t>
            </w:r>
            <w:proofErr w:type="spellStart"/>
            <w:r>
              <w:t>programvare</w:t>
            </w:r>
            <w:proofErr w:type="spellEnd"/>
            <w:r>
              <w:t xml:space="preserve"> for å </w:t>
            </w:r>
            <w:proofErr w:type="spellStart"/>
            <w:r>
              <w:t>unngå</w:t>
            </w:r>
            <w:proofErr w:type="spellEnd"/>
            <w:r>
              <w:t xml:space="preserve"> at </w:t>
            </w:r>
            <w:proofErr w:type="spellStart"/>
            <w:r>
              <w:t>skadelig</w:t>
            </w:r>
            <w:proofErr w:type="spellEnd"/>
            <w:r>
              <w:t xml:space="preserve"> </w:t>
            </w:r>
            <w:proofErr w:type="spellStart"/>
            <w:r>
              <w:t>programvare</w:t>
            </w:r>
            <w:proofErr w:type="spellEnd"/>
            <w:r>
              <w:t xml:space="preserve"> </w:t>
            </w:r>
            <w:proofErr w:type="spellStart"/>
            <w:r>
              <w:t>får</w:t>
            </w:r>
            <w:proofErr w:type="spellEnd"/>
            <w:r>
              <w:t xml:space="preserve"> </w:t>
            </w:r>
            <w:proofErr w:type="spellStart"/>
            <w:r>
              <w:t>uautorisert</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inkludert</w:t>
            </w:r>
            <w:proofErr w:type="spellEnd"/>
            <w:r>
              <w:t xml:space="preserve"> </w:t>
            </w:r>
            <w:proofErr w:type="spellStart"/>
            <w:r>
              <w:t>skadelig</w:t>
            </w:r>
            <w:proofErr w:type="spellEnd"/>
            <w:r>
              <w:t xml:space="preserve"> </w:t>
            </w:r>
            <w:proofErr w:type="spellStart"/>
            <w:r>
              <w:t>programvare</w:t>
            </w:r>
            <w:proofErr w:type="spellEnd"/>
            <w:r>
              <w:t xml:space="preserve"> </w:t>
            </w:r>
            <w:proofErr w:type="spellStart"/>
            <w:r>
              <w:t>som</w:t>
            </w:r>
            <w:proofErr w:type="spellEnd"/>
            <w:r>
              <w:t xml:space="preserve"> stammer </w:t>
            </w:r>
            <w:proofErr w:type="spellStart"/>
            <w:r>
              <w:t>fra</w:t>
            </w:r>
            <w:proofErr w:type="spellEnd"/>
            <w:r>
              <w:t xml:space="preserve"> </w:t>
            </w:r>
            <w:proofErr w:type="spellStart"/>
            <w:r>
              <w:t>offentlige</w:t>
            </w:r>
            <w:proofErr w:type="spellEnd"/>
            <w:r>
              <w:t xml:space="preserve"> </w:t>
            </w:r>
            <w:proofErr w:type="spellStart"/>
            <w:r>
              <w:t>nettverk</w:t>
            </w:r>
            <w:proofErr w:type="spellEnd"/>
            <w:r>
              <w:t>.</w:t>
            </w:r>
          </w:p>
          <w:p w14:paraId="57C090E1" w14:textId="77777777" w:rsidR="007C3308" w:rsidRPr="00FC77AC" w:rsidRDefault="007C3308" w:rsidP="00E30757">
            <w:pPr>
              <w:pStyle w:val="Tabletext"/>
            </w:pPr>
            <w:r>
              <w:rPr>
                <w:b/>
              </w:rPr>
              <w:t xml:space="preserve">Data </w:t>
            </w:r>
            <w:proofErr w:type="spellStart"/>
            <w:r>
              <w:rPr>
                <w:b/>
              </w:rPr>
              <w:t>utenfor</w:t>
            </w:r>
            <w:proofErr w:type="spellEnd"/>
            <w:r>
              <w:rPr>
                <w:b/>
              </w:rPr>
              <w:t xml:space="preserve"> </w:t>
            </w:r>
            <w:proofErr w:type="spellStart"/>
            <w:r>
              <w:rPr>
                <w:b/>
              </w:rPr>
              <w:t>Microsofts</w:t>
            </w:r>
            <w:proofErr w:type="spellEnd"/>
            <w:r>
              <w:rPr>
                <w:b/>
              </w:rPr>
              <w:t xml:space="preserve"> </w:t>
            </w:r>
            <w:proofErr w:type="spellStart"/>
            <w:r>
              <w:rPr>
                <w:b/>
              </w:rPr>
              <w:t>lokaler</w:t>
            </w:r>
            <w:proofErr w:type="spellEnd"/>
          </w:p>
          <w:p w14:paraId="1182DB96" w14:textId="77777777" w:rsidR="007C3308" w:rsidRPr="00FC77AC" w:rsidRDefault="007C3308" w:rsidP="0098748D">
            <w:pPr>
              <w:pStyle w:val="Tabletext"/>
              <w:numPr>
                <w:ilvl w:val="0"/>
                <w:numId w:val="11"/>
              </w:numPr>
            </w:pPr>
            <w:r>
              <w:t xml:space="preserve">Microsoft </w:t>
            </w:r>
            <w:proofErr w:type="spellStart"/>
            <w:r>
              <w:t>krypterer</w:t>
            </w:r>
            <w:proofErr w:type="spellEnd"/>
            <w:r>
              <w:t xml:space="preserve">, </w:t>
            </w:r>
            <w:proofErr w:type="spellStart"/>
            <w:r>
              <w:t>eller</w:t>
            </w:r>
            <w:proofErr w:type="spellEnd"/>
            <w:r>
              <w:t xml:space="preserve"> </w:t>
            </w:r>
            <w:proofErr w:type="spellStart"/>
            <w:r>
              <w:t>gjør</w:t>
            </w:r>
            <w:proofErr w:type="spellEnd"/>
            <w:r>
              <w:t xml:space="preserve"> det </w:t>
            </w:r>
            <w:proofErr w:type="spellStart"/>
            <w:r>
              <w:t>mulig</w:t>
            </w:r>
            <w:proofErr w:type="spellEnd"/>
            <w:r>
              <w:t xml:space="preserve"> for </w:t>
            </w:r>
            <w:proofErr w:type="spellStart"/>
            <w:r>
              <w:t>kunden</w:t>
            </w:r>
            <w:proofErr w:type="spellEnd"/>
            <w:r>
              <w:t xml:space="preserve"> å </w:t>
            </w:r>
            <w:proofErr w:type="spellStart"/>
            <w:r>
              <w:t>kryptere</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som</w:t>
            </w:r>
            <w:proofErr w:type="spellEnd"/>
            <w:r>
              <w:t xml:space="preserve"> </w:t>
            </w:r>
            <w:proofErr w:type="spellStart"/>
            <w:r>
              <w:t>overføres</w:t>
            </w:r>
            <w:proofErr w:type="spellEnd"/>
            <w:r>
              <w:t xml:space="preserve"> over </w:t>
            </w:r>
            <w:proofErr w:type="spellStart"/>
            <w:r>
              <w:t>offentlige</w:t>
            </w:r>
            <w:proofErr w:type="spellEnd"/>
            <w:r>
              <w:t xml:space="preserve"> </w:t>
            </w:r>
            <w:proofErr w:type="spellStart"/>
            <w:r>
              <w:t>nettverk</w:t>
            </w:r>
            <w:proofErr w:type="spellEnd"/>
            <w:r>
              <w:t>.</w:t>
            </w:r>
          </w:p>
          <w:p w14:paraId="642EC6C8" w14:textId="77777777" w:rsidR="007C3308" w:rsidRPr="00FC77AC" w:rsidRDefault="007C3308" w:rsidP="0098748D">
            <w:pPr>
              <w:pStyle w:val="Tabletext"/>
              <w:numPr>
                <w:ilvl w:val="0"/>
                <w:numId w:val="11"/>
              </w:numPr>
            </w:pPr>
            <w:r>
              <w:t xml:space="preserve">Microsoft </w:t>
            </w:r>
            <w:proofErr w:type="spellStart"/>
            <w:r>
              <w:t>begrenser</w:t>
            </w:r>
            <w:proofErr w:type="spellEnd"/>
            <w:r>
              <w:t xml:space="preserve"> </w:t>
            </w:r>
            <w:proofErr w:type="spellStart"/>
            <w:r>
              <w:t>tilgangen</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i</w:t>
            </w:r>
            <w:proofErr w:type="spellEnd"/>
            <w:r>
              <w:t xml:space="preserve"> media </w:t>
            </w:r>
            <w:proofErr w:type="spellStart"/>
            <w:r>
              <w:t>som</w:t>
            </w:r>
            <w:proofErr w:type="spellEnd"/>
            <w:r>
              <w:t xml:space="preserve"> </w:t>
            </w:r>
            <w:proofErr w:type="spellStart"/>
            <w:r>
              <w:t>forlater</w:t>
            </w:r>
            <w:proofErr w:type="spellEnd"/>
            <w:r>
              <w:t xml:space="preserve"> </w:t>
            </w:r>
            <w:proofErr w:type="spellStart"/>
            <w:r>
              <w:t>fasilitetene</w:t>
            </w:r>
            <w:proofErr w:type="spellEnd"/>
            <w:r>
              <w:t>.</w:t>
            </w:r>
          </w:p>
          <w:p w14:paraId="718CD6D2" w14:textId="77777777" w:rsidR="007C3308" w:rsidRPr="000720BF" w:rsidRDefault="007C3308" w:rsidP="00E30757">
            <w:pPr>
              <w:pStyle w:val="Tabletext"/>
            </w:pPr>
            <w:proofErr w:type="spellStart"/>
            <w:r>
              <w:rPr>
                <w:b/>
              </w:rPr>
              <w:t>Loggføring</w:t>
            </w:r>
            <w:proofErr w:type="spellEnd"/>
            <w:r>
              <w:rPr>
                <w:b/>
              </w:rPr>
              <w:t xml:space="preserve"> av </w:t>
            </w:r>
            <w:proofErr w:type="spellStart"/>
            <w:r>
              <w:rPr>
                <w:b/>
              </w:rPr>
              <w:t>aktiviteter</w:t>
            </w:r>
            <w:proofErr w:type="spellEnd"/>
            <w:r w:rsidRPr="006408B1">
              <w:rPr>
                <w:b/>
                <w:bCs/>
              </w:rPr>
              <w:t>.</w:t>
            </w:r>
            <w:r>
              <w:t xml:space="preserve"> Microsoft logger, </w:t>
            </w:r>
            <w:proofErr w:type="spellStart"/>
            <w:r>
              <w:t>eller</w:t>
            </w:r>
            <w:proofErr w:type="spellEnd"/>
            <w:r>
              <w:t xml:space="preserve"> </w:t>
            </w:r>
            <w:proofErr w:type="spellStart"/>
            <w:r>
              <w:t>gjør</w:t>
            </w:r>
            <w:proofErr w:type="spellEnd"/>
            <w:r>
              <w:t xml:space="preserve"> det </w:t>
            </w:r>
            <w:proofErr w:type="spellStart"/>
            <w:r>
              <w:t>mulig</w:t>
            </w:r>
            <w:proofErr w:type="spellEnd"/>
            <w:r>
              <w:t xml:space="preserve"> for </w:t>
            </w:r>
            <w:proofErr w:type="spellStart"/>
            <w:r>
              <w:t>kunden</w:t>
            </w:r>
            <w:proofErr w:type="spellEnd"/>
            <w:r>
              <w:t xml:space="preserve"> å </w:t>
            </w:r>
            <w:proofErr w:type="spellStart"/>
            <w:r>
              <w:t>logge</w:t>
            </w:r>
            <w:proofErr w:type="spellEnd"/>
            <w:r>
              <w:t xml:space="preserve">, </w:t>
            </w:r>
            <w:proofErr w:type="spellStart"/>
            <w:r>
              <w:t>få</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og</w:t>
            </w:r>
            <w:proofErr w:type="spellEnd"/>
            <w:r>
              <w:t xml:space="preserve"> </w:t>
            </w:r>
            <w:proofErr w:type="spellStart"/>
            <w:r>
              <w:t>bruke</w:t>
            </w:r>
            <w:proofErr w:type="spellEnd"/>
            <w:r>
              <w:t xml:space="preserve"> </w:t>
            </w:r>
            <w:proofErr w:type="spellStart"/>
            <w:r>
              <w:t>informasjonssystemer</w:t>
            </w:r>
            <w:proofErr w:type="spellEnd"/>
            <w:r>
              <w:t xml:space="preserve"> </w:t>
            </w:r>
            <w:proofErr w:type="spellStart"/>
            <w:r>
              <w:t>som</w:t>
            </w:r>
            <w:proofErr w:type="spellEnd"/>
            <w:r>
              <w:t xml:space="preserve"> </w:t>
            </w:r>
            <w:proofErr w:type="spellStart"/>
            <w:r>
              <w:t>inneholder</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registrere</w:t>
            </w:r>
            <w:proofErr w:type="spellEnd"/>
            <w:r>
              <w:t xml:space="preserve"> </w:t>
            </w:r>
            <w:proofErr w:type="spellStart"/>
            <w:r>
              <w:t>tilgangs</w:t>
            </w:r>
            <w:proofErr w:type="spellEnd"/>
            <w:r>
              <w:t xml:space="preserve">-ID, </w:t>
            </w:r>
            <w:proofErr w:type="spellStart"/>
            <w:r>
              <w:t>tid</w:t>
            </w:r>
            <w:proofErr w:type="spellEnd"/>
            <w:r>
              <w:t xml:space="preserve">, </w:t>
            </w:r>
            <w:proofErr w:type="spellStart"/>
            <w:r>
              <w:t>autorisasjon</w:t>
            </w:r>
            <w:proofErr w:type="spellEnd"/>
            <w:r>
              <w:t xml:space="preserve"> </w:t>
            </w:r>
            <w:proofErr w:type="spellStart"/>
            <w:r>
              <w:t>gitt</w:t>
            </w:r>
            <w:proofErr w:type="spellEnd"/>
            <w:r>
              <w:t xml:space="preserve"> </w:t>
            </w:r>
            <w:proofErr w:type="spellStart"/>
            <w:r>
              <w:t>eller</w:t>
            </w:r>
            <w:proofErr w:type="spellEnd"/>
            <w:r>
              <w:t xml:space="preserve"> </w:t>
            </w:r>
            <w:proofErr w:type="spellStart"/>
            <w:r>
              <w:t>avslått</w:t>
            </w:r>
            <w:proofErr w:type="spellEnd"/>
            <w:r>
              <w:t xml:space="preserve">, </w:t>
            </w:r>
            <w:proofErr w:type="spellStart"/>
            <w:r>
              <w:t>og</w:t>
            </w:r>
            <w:proofErr w:type="spellEnd"/>
            <w:r>
              <w:t xml:space="preserve"> relevant </w:t>
            </w:r>
            <w:proofErr w:type="spellStart"/>
            <w:r>
              <w:t>aktivitet</w:t>
            </w:r>
            <w:proofErr w:type="spellEnd"/>
            <w:r>
              <w:t>.</w:t>
            </w:r>
          </w:p>
        </w:tc>
      </w:tr>
      <w:tr w:rsidR="007C3308" w14:paraId="6BC19D4E" w14:textId="77777777" w:rsidTr="00E30757">
        <w:tc>
          <w:tcPr>
            <w:tcW w:w="2610" w:type="dxa"/>
            <w:tcBorders>
              <w:top w:val="single" w:sz="4" w:space="0" w:color="auto"/>
              <w:left w:val="single" w:sz="4" w:space="0" w:color="auto"/>
              <w:bottom w:val="single" w:sz="4" w:space="0" w:color="auto"/>
              <w:right w:val="single" w:sz="4" w:space="0" w:color="auto"/>
            </w:tcBorders>
            <w:vAlign w:val="center"/>
          </w:tcPr>
          <w:p w14:paraId="5F2DB701" w14:textId="77777777" w:rsidR="007C3308" w:rsidRPr="00231971" w:rsidRDefault="007C3308" w:rsidP="00E30757">
            <w:pPr>
              <w:pStyle w:val="Tabletext"/>
            </w:pPr>
            <w:proofErr w:type="spellStart"/>
            <w:r>
              <w:lastRenderedPageBreak/>
              <w:t>Tilgangskontroll</w:t>
            </w:r>
            <w:proofErr w:type="spellEnd"/>
          </w:p>
        </w:tc>
        <w:tc>
          <w:tcPr>
            <w:tcW w:w="8190" w:type="dxa"/>
            <w:tcBorders>
              <w:top w:val="single" w:sz="4" w:space="0" w:color="auto"/>
              <w:left w:val="single" w:sz="4" w:space="0" w:color="auto"/>
              <w:bottom w:val="single" w:sz="4" w:space="0" w:color="auto"/>
              <w:right w:val="single" w:sz="4" w:space="0" w:color="auto"/>
            </w:tcBorders>
          </w:tcPr>
          <w:p w14:paraId="77D29280" w14:textId="77777777" w:rsidR="007C3308" w:rsidRPr="00FC77AC" w:rsidRDefault="007C3308" w:rsidP="00E30757">
            <w:pPr>
              <w:pStyle w:val="Tabletext"/>
            </w:pPr>
            <w:proofErr w:type="spellStart"/>
            <w:r>
              <w:rPr>
                <w:b/>
              </w:rPr>
              <w:t>Retningslinjer</w:t>
            </w:r>
            <w:proofErr w:type="spellEnd"/>
            <w:r>
              <w:rPr>
                <w:b/>
              </w:rPr>
              <w:t xml:space="preserve"> for </w:t>
            </w:r>
            <w:proofErr w:type="spellStart"/>
            <w:r>
              <w:rPr>
                <w:b/>
              </w:rPr>
              <w:t>tilgang</w:t>
            </w:r>
            <w:proofErr w:type="spellEnd"/>
            <w:r w:rsidRPr="00D61725">
              <w:rPr>
                <w:b/>
                <w:bCs/>
              </w:rPr>
              <w:t>.</w:t>
            </w:r>
            <w:r>
              <w:t xml:space="preserve"> Microsoft </w:t>
            </w:r>
            <w:proofErr w:type="spellStart"/>
            <w:r>
              <w:t>fører</w:t>
            </w:r>
            <w:proofErr w:type="spellEnd"/>
            <w:r>
              <w:t xml:space="preserve"> </w:t>
            </w:r>
            <w:proofErr w:type="spellStart"/>
            <w:r>
              <w:t>en</w:t>
            </w:r>
            <w:proofErr w:type="spellEnd"/>
            <w:r>
              <w:t xml:space="preserve"> </w:t>
            </w:r>
            <w:proofErr w:type="spellStart"/>
            <w:r>
              <w:t>oversikt</w:t>
            </w:r>
            <w:proofErr w:type="spellEnd"/>
            <w:r>
              <w:t xml:space="preserve"> over </w:t>
            </w:r>
            <w:proofErr w:type="spellStart"/>
            <w:r>
              <w:t>sikkerhetsrettigheter</w:t>
            </w:r>
            <w:proofErr w:type="spellEnd"/>
            <w:r>
              <w:t xml:space="preserve"> for </w:t>
            </w:r>
            <w:proofErr w:type="spellStart"/>
            <w:r>
              <w:t>personer</w:t>
            </w:r>
            <w:proofErr w:type="spellEnd"/>
            <w:r>
              <w:t xml:space="preserve"> </w:t>
            </w:r>
            <w:proofErr w:type="spellStart"/>
            <w:r>
              <w:t>som</w:t>
            </w:r>
            <w:proofErr w:type="spellEnd"/>
            <w:r>
              <w:t xml:space="preserve"> </w:t>
            </w:r>
            <w:proofErr w:type="spellStart"/>
            <w:r>
              <w:t>har</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w:t>
            </w:r>
          </w:p>
          <w:p w14:paraId="644B4357" w14:textId="77777777" w:rsidR="007C3308" w:rsidRPr="00FC77AC" w:rsidRDefault="007C3308" w:rsidP="00E30757">
            <w:pPr>
              <w:pStyle w:val="Tabletext"/>
            </w:pPr>
            <w:proofErr w:type="spellStart"/>
            <w:r>
              <w:rPr>
                <w:b/>
              </w:rPr>
              <w:t>Godkjenning</w:t>
            </w:r>
            <w:proofErr w:type="spellEnd"/>
            <w:r>
              <w:rPr>
                <w:b/>
              </w:rPr>
              <w:t xml:space="preserve"> av </w:t>
            </w:r>
            <w:proofErr w:type="spellStart"/>
            <w:r>
              <w:rPr>
                <w:b/>
              </w:rPr>
              <w:t>tilgang</w:t>
            </w:r>
            <w:proofErr w:type="spellEnd"/>
          </w:p>
          <w:p w14:paraId="366350C6" w14:textId="77777777" w:rsidR="007C3308" w:rsidRPr="00FC77AC" w:rsidRDefault="007C3308" w:rsidP="0098748D">
            <w:pPr>
              <w:pStyle w:val="Tabletext"/>
              <w:numPr>
                <w:ilvl w:val="0"/>
                <w:numId w:val="12"/>
              </w:numPr>
            </w:pPr>
            <w:r>
              <w:t xml:space="preserve">Microsoft </w:t>
            </w:r>
            <w:proofErr w:type="spellStart"/>
            <w:r>
              <w:t>vedlikeholder</w:t>
            </w:r>
            <w:proofErr w:type="spellEnd"/>
            <w:r>
              <w:t xml:space="preserve"> </w:t>
            </w:r>
            <w:proofErr w:type="spellStart"/>
            <w:r>
              <w:t>og</w:t>
            </w:r>
            <w:proofErr w:type="spellEnd"/>
            <w:r>
              <w:t xml:space="preserve"> </w:t>
            </w:r>
            <w:proofErr w:type="spellStart"/>
            <w:r>
              <w:t>oppdaterer</w:t>
            </w:r>
            <w:proofErr w:type="spellEnd"/>
            <w:r>
              <w:t xml:space="preserve"> </w:t>
            </w:r>
            <w:proofErr w:type="spellStart"/>
            <w:r>
              <w:t>en</w:t>
            </w:r>
            <w:proofErr w:type="spellEnd"/>
            <w:r>
              <w:t xml:space="preserve"> </w:t>
            </w:r>
            <w:proofErr w:type="spellStart"/>
            <w:r>
              <w:t>oversikt</w:t>
            </w:r>
            <w:proofErr w:type="spellEnd"/>
            <w:r>
              <w:t xml:space="preserve"> over </w:t>
            </w:r>
            <w:proofErr w:type="spellStart"/>
            <w:r>
              <w:t>personell</w:t>
            </w:r>
            <w:proofErr w:type="spellEnd"/>
            <w:r>
              <w:t xml:space="preserve"> </w:t>
            </w:r>
            <w:proofErr w:type="spellStart"/>
            <w:r>
              <w:t>som</w:t>
            </w:r>
            <w:proofErr w:type="spellEnd"/>
            <w:r>
              <w:t xml:space="preserve"> er </w:t>
            </w:r>
            <w:proofErr w:type="spellStart"/>
            <w:r>
              <w:t>autorisert</w:t>
            </w:r>
            <w:proofErr w:type="spellEnd"/>
            <w:r>
              <w:t xml:space="preserve"> </w:t>
            </w:r>
            <w:proofErr w:type="spellStart"/>
            <w:r>
              <w:t>til</w:t>
            </w:r>
            <w:proofErr w:type="spellEnd"/>
            <w:r>
              <w:t xml:space="preserve"> å </w:t>
            </w:r>
            <w:proofErr w:type="spellStart"/>
            <w:r>
              <w:t>få</w:t>
            </w:r>
            <w:proofErr w:type="spellEnd"/>
            <w:r>
              <w:t xml:space="preserve"> </w:t>
            </w:r>
            <w:proofErr w:type="spellStart"/>
            <w:r>
              <w:t>tilgang</w:t>
            </w:r>
            <w:proofErr w:type="spellEnd"/>
            <w:r>
              <w:t xml:space="preserve"> </w:t>
            </w:r>
            <w:proofErr w:type="spellStart"/>
            <w:r>
              <w:t>til</w:t>
            </w:r>
            <w:proofErr w:type="spellEnd"/>
            <w:r>
              <w:t xml:space="preserve"> Microsoft-</w:t>
            </w:r>
            <w:proofErr w:type="spellStart"/>
            <w:r>
              <w:t>systemer</w:t>
            </w:r>
            <w:proofErr w:type="spellEnd"/>
            <w:r>
              <w:t xml:space="preserve"> </w:t>
            </w:r>
            <w:proofErr w:type="spellStart"/>
            <w:r>
              <w:t>som</w:t>
            </w:r>
            <w:proofErr w:type="spellEnd"/>
            <w:r>
              <w:t xml:space="preserve"> </w:t>
            </w:r>
            <w:proofErr w:type="spellStart"/>
            <w:r>
              <w:t>inneholder</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w:t>
            </w:r>
          </w:p>
          <w:p w14:paraId="1B1E928D" w14:textId="77777777" w:rsidR="007C3308" w:rsidRPr="00FC77AC" w:rsidRDefault="007C3308" w:rsidP="0098748D">
            <w:pPr>
              <w:pStyle w:val="Tabletext"/>
              <w:numPr>
                <w:ilvl w:val="0"/>
                <w:numId w:val="12"/>
              </w:numPr>
            </w:pPr>
            <w:r>
              <w:t xml:space="preserve">Microsoft </w:t>
            </w:r>
            <w:proofErr w:type="spellStart"/>
            <w:r>
              <w:t>deaktiverer</w:t>
            </w:r>
            <w:proofErr w:type="spellEnd"/>
            <w:r>
              <w:t xml:space="preserve"> </w:t>
            </w:r>
            <w:proofErr w:type="spellStart"/>
            <w:r>
              <w:t>autentiseringsinformasjon</w:t>
            </w:r>
            <w:proofErr w:type="spellEnd"/>
            <w:r>
              <w:t xml:space="preserve"> </w:t>
            </w:r>
            <w:proofErr w:type="spellStart"/>
            <w:r>
              <w:t>som</w:t>
            </w:r>
            <w:proofErr w:type="spellEnd"/>
            <w:r>
              <w:t xml:space="preserve"> </w:t>
            </w:r>
            <w:proofErr w:type="spellStart"/>
            <w:r>
              <w:t>ikke</w:t>
            </w:r>
            <w:proofErr w:type="spellEnd"/>
            <w:r>
              <w:t xml:space="preserve"> </w:t>
            </w:r>
            <w:proofErr w:type="spellStart"/>
            <w:r>
              <w:t>har</w:t>
            </w:r>
            <w:proofErr w:type="spellEnd"/>
            <w:r>
              <w:t xml:space="preserve"> </w:t>
            </w:r>
            <w:proofErr w:type="spellStart"/>
            <w:r>
              <w:t>blitt</w:t>
            </w:r>
            <w:proofErr w:type="spellEnd"/>
            <w:r>
              <w:t xml:space="preserve"> </w:t>
            </w:r>
            <w:proofErr w:type="spellStart"/>
            <w:r>
              <w:t>brukt</w:t>
            </w:r>
            <w:proofErr w:type="spellEnd"/>
            <w:r>
              <w:t xml:space="preserve"> </w:t>
            </w:r>
            <w:proofErr w:type="spellStart"/>
            <w:r>
              <w:t>i</w:t>
            </w:r>
            <w:proofErr w:type="spellEnd"/>
            <w:r>
              <w:t xml:space="preserve"> </w:t>
            </w:r>
            <w:proofErr w:type="spellStart"/>
            <w:r>
              <w:t>løpet</w:t>
            </w:r>
            <w:proofErr w:type="spellEnd"/>
            <w:r>
              <w:t xml:space="preserve"> av </w:t>
            </w:r>
            <w:proofErr w:type="spellStart"/>
            <w:r>
              <w:t>en</w:t>
            </w:r>
            <w:proofErr w:type="spellEnd"/>
            <w:r>
              <w:t xml:space="preserve"> </w:t>
            </w:r>
            <w:proofErr w:type="spellStart"/>
            <w:r>
              <w:t>periode</w:t>
            </w:r>
            <w:proofErr w:type="spellEnd"/>
            <w:r>
              <w:t xml:space="preserve"> for </w:t>
            </w:r>
            <w:proofErr w:type="spellStart"/>
            <w:r>
              <w:t>ikke</w:t>
            </w:r>
            <w:proofErr w:type="spellEnd"/>
            <w:r>
              <w:t xml:space="preserve"> å </w:t>
            </w:r>
            <w:proofErr w:type="spellStart"/>
            <w:r>
              <w:t>overstige</w:t>
            </w:r>
            <w:proofErr w:type="spellEnd"/>
            <w:r>
              <w:t xml:space="preserve"> </w:t>
            </w:r>
            <w:proofErr w:type="spellStart"/>
            <w:r>
              <w:t>seks</w:t>
            </w:r>
            <w:proofErr w:type="spellEnd"/>
            <w:r>
              <w:t xml:space="preserve"> </w:t>
            </w:r>
            <w:proofErr w:type="spellStart"/>
            <w:r>
              <w:t>måneder</w:t>
            </w:r>
            <w:proofErr w:type="spellEnd"/>
            <w:r>
              <w:t>.</w:t>
            </w:r>
          </w:p>
          <w:p w14:paraId="7EE8DDCC" w14:textId="77777777" w:rsidR="007C3308" w:rsidRPr="00FC77AC" w:rsidRDefault="007C3308" w:rsidP="0098748D">
            <w:pPr>
              <w:pStyle w:val="Tabletext"/>
              <w:numPr>
                <w:ilvl w:val="0"/>
                <w:numId w:val="12"/>
              </w:numPr>
            </w:pPr>
            <w:r>
              <w:t xml:space="preserve">Microsoft </w:t>
            </w:r>
            <w:proofErr w:type="spellStart"/>
            <w:r>
              <w:t>identifiserer</w:t>
            </w:r>
            <w:proofErr w:type="spellEnd"/>
            <w:r>
              <w:t xml:space="preserve"> </w:t>
            </w:r>
            <w:proofErr w:type="spellStart"/>
            <w:r>
              <w:t>personell</w:t>
            </w:r>
            <w:proofErr w:type="spellEnd"/>
            <w:r>
              <w:t xml:space="preserve"> </w:t>
            </w:r>
            <w:proofErr w:type="spellStart"/>
            <w:r>
              <w:t>som</w:t>
            </w:r>
            <w:proofErr w:type="spellEnd"/>
            <w:r>
              <w:t xml:space="preserve"> </w:t>
            </w:r>
            <w:proofErr w:type="spellStart"/>
            <w:r>
              <w:t>har</w:t>
            </w:r>
            <w:proofErr w:type="spellEnd"/>
            <w:r>
              <w:t xml:space="preserve"> </w:t>
            </w:r>
            <w:proofErr w:type="spellStart"/>
            <w:r>
              <w:t>muligheten</w:t>
            </w:r>
            <w:proofErr w:type="spellEnd"/>
            <w:r>
              <w:t xml:space="preserve"> </w:t>
            </w:r>
            <w:proofErr w:type="spellStart"/>
            <w:r>
              <w:t>til</w:t>
            </w:r>
            <w:proofErr w:type="spellEnd"/>
            <w:r>
              <w:t xml:space="preserve"> å </w:t>
            </w:r>
            <w:proofErr w:type="spellStart"/>
            <w:r>
              <w:t>gi</w:t>
            </w:r>
            <w:proofErr w:type="spellEnd"/>
            <w:r>
              <w:t xml:space="preserve">, </w:t>
            </w:r>
            <w:proofErr w:type="spellStart"/>
            <w:r>
              <w:t>endre</w:t>
            </w:r>
            <w:proofErr w:type="spellEnd"/>
            <w:r>
              <w:t xml:space="preserve"> </w:t>
            </w:r>
            <w:proofErr w:type="spellStart"/>
            <w:r>
              <w:t>eller</w:t>
            </w:r>
            <w:proofErr w:type="spellEnd"/>
            <w:r>
              <w:t xml:space="preserve"> </w:t>
            </w:r>
            <w:proofErr w:type="spellStart"/>
            <w:r>
              <w:t>trekke</w:t>
            </w:r>
            <w:proofErr w:type="spellEnd"/>
            <w:r>
              <w:t xml:space="preserve"> </w:t>
            </w:r>
            <w:proofErr w:type="spellStart"/>
            <w:r>
              <w:t>tilbake</w:t>
            </w:r>
            <w:proofErr w:type="spellEnd"/>
            <w:r>
              <w:t xml:space="preserve"> </w:t>
            </w:r>
            <w:proofErr w:type="spellStart"/>
            <w:r>
              <w:t>tilgang</w:t>
            </w:r>
            <w:proofErr w:type="spellEnd"/>
            <w:r>
              <w:t xml:space="preserve"> </w:t>
            </w:r>
            <w:proofErr w:type="spellStart"/>
            <w:r>
              <w:t>til</w:t>
            </w:r>
            <w:proofErr w:type="spellEnd"/>
            <w:r>
              <w:t xml:space="preserve"> data </w:t>
            </w:r>
            <w:proofErr w:type="spellStart"/>
            <w:r>
              <w:t>og</w:t>
            </w:r>
            <w:proofErr w:type="spellEnd"/>
            <w:r>
              <w:t xml:space="preserve"> </w:t>
            </w:r>
            <w:proofErr w:type="spellStart"/>
            <w:r>
              <w:t>ressurser</w:t>
            </w:r>
            <w:proofErr w:type="spellEnd"/>
            <w:r>
              <w:t xml:space="preserve">. </w:t>
            </w:r>
          </w:p>
          <w:p w14:paraId="4691CC40" w14:textId="77777777" w:rsidR="007C3308" w:rsidRPr="00FC77AC" w:rsidRDefault="007C3308" w:rsidP="0098748D">
            <w:pPr>
              <w:pStyle w:val="Tabletext"/>
              <w:numPr>
                <w:ilvl w:val="0"/>
                <w:numId w:val="12"/>
              </w:numPr>
            </w:pPr>
            <w:r>
              <w:lastRenderedPageBreak/>
              <w:t xml:space="preserve">Microsoft </w:t>
            </w:r>
            <w:proofErr w:type="spellStart"/>
            <w:r>
              <w:t>sikrer</w:t>
            </w:r>
            <w:proofErr w:type="spellEnd"/>
            <w:r>
              <w:t xml:space="preserve"> at der </w:t>
            </w:r>
            <w:proofErr w:type="spellStart"/>
            <w:r>
              <w:t>mer</w:t>
            </w:r>
            <w:proofErr w:type="spellEnd"/>
            <w:r>
              <w:t xml:space="preserve"> </w:t>
            </w:r>
            <w:proofErr w:type="spellStart"/>
            <w:r>
              <w:t>enn</w:t>
            </w:r>
            <w:proofErr w:type="spellEnd"/>
            <w:r>
              <w:t xml:space="preserve"> </w:t>
            </w:r>
            <w:proofErr w:type="spellStart"/>
            <w:r>
              <w:t>ett</w:t>
            </w:r>
            <w:proofErr w:type="spellEnd"/>
            <w:r>
              <w:t xml:space="preserve"> </w:t>
            </w:r>
            <w:proofErr w:type="spellStart"/>
            <w:r>
              <w:t>individ</w:t>
            </w:r>
            <w:proofErr w:type="spellEnd"/>
            <w:r>
              <w:t xml:space="preserve"> </w:t>
            </w:r>
            <w:proofErr w:type="spellStart"/>
            <w:r>
              <w:t>har</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systemer</w:t>
            </w:r>
            <w:proofErr w:type="spellEnd"/>
            <w:r>
              <w:t xml:space="preserve"> </w:t>
            </w:r>
            <w:proofErr w:type="spellStart"/>
            <w:r>
              <w:t>som</w:t>
            </w:r>
            <w:proofErr w:type="spellEnd"/>
            <w:r>
              <w:t xml:space="preserve"> </w:t>
            </w:r>
            <w:proofErr w:type="spellStart"/>
            <w:r>
              <w:t>inneholder</w:t>
            </w:r>
            <w:proofErr w:type="spellEnd"/>
            <w:r>
              <w:t xml:space="preserve">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og</w:t>
            </w:r>
            <w:proofErr w:type="spellEnd"/>
            <w:r>
              <w:t xml:space="preserve"> at </w:t>
            </w:r>
            <w:proofErr w:type="spellStart"/>
            <w:r>
              <w:t>individene</w:t>
            </w:r>
            <w:proofErr w:type="spellEnd"/>
            <w:r>
              <w:t xml:space="preserve"> </w:t>
            </w:r>
            <w:proofErr w:type="spellStart"/>
            <w:r>
              <w:t>har</w:t>
            </w:r>
            <w:proofErr w:type="spellEnd"/>
            <w:r>
              <w:t xml:space="preserve"> separate </w:t>
            </w:r>
            <w:proofErr w:type="spellStart"/>
            <w:r>
              <w:t>identifikatorer</w:t>
            </w:r>
            <w:proofErr w:type="spellEnd"/>
            <w:r>
              <w:t xml:space="preserve"> / </w:t>
            </w:r>
            <w:proofErr w:type="spellStart"/>
            <w:r>
              <w:t>pålogginger</w:t>
            </w:r>
            <w:proofErr w:type="spellEnd"/>
            <w:r>
              <w:t>.</w:t>
            </w:r>
          </w:p>
          <w:p w14:paraId="625597E0" w14:textId="77777777" w:rsidR="007C3308" w:rsidRPr="00FC77AC" w:rsidRDefault="007C3308" w:rsidP="00E30757">
            <w:pPr>
              <w:pStyle w:val="Tabletext"/>
            </w:pPr>
            <w:proofErr w:type="spellStart"/>
            <w:r>
              <w:rPr>
                <w:b/>
              </w:rPr>
              <w:t>Minimale</w:t>
            </w:r>
            <w:proofErr w:type="spellEnd"/>
            <w:r>
              <w:rPr>
                <w:b/>
              </w:rPr>
              <w:t xml:space="preserve"> </w:t>
            </w:r>
            <w:proofErr w:type="spellStart"/>
            <w:r>
              <w:rPr>
                <w:b/>
              </w:rPr>
              <w:t>rettigheter</w:t>
            </w:r>
            <w:proofErr w:type="spellEnd"/>
          </w:p>
          <w:p w14:paraId="08B06A68" w14:textId="77777777" w:rsidR="007C3308" w:rsidRPr="00FC77AC" w:rsidRDefault="007C3308" w:rsidP="0098748D">
            <w:pPr>
              <w:pStyle w:val="Tabletext"/>
              <w:numPr>
                <w:ilvl w:val="0"/>
                <w:numId w:val="13"/>
              </w:numPr>
            </w:pPr>
            <w:proofErr w:type="spellStart"/>
            <w:r>
              <w:t>Teknisk</w:t>
            </w:r>
            <w:proofErr w:type="spellEnd"/>
            <w:r>
              <w:t xml:space="preserve"> </w:t>
            </w:r>
            <w:proofErr w:type="spellStart"/>
            <w:r>
              <w:t>støttepersonell</w:t>
            </w:r>
            <w:proofErr w:type="spellEnd"/>
            <w:r>
              <w:t xml:space="preserve"> </w:t>
            </w:r>
            <w:proofErr w:type="spellStart"/>
            <w:r>
              <w:t>har</w:t>
            </w:r>
            <w:proofErr w:type="spellEnd"/>
            <w:r>
              <w:t xml:space="preserve"> bare </w:t>
            </w:r>
            <w:proofErr w:type="spellStart"/>
            <w:r>
              <w:t>tilgang</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når</w:t>
            </w:r>
            <w:proofErr w:type="spellEnd"/>
            <w:r>
              <w:t xml:space="preserve"> det er </w:t>
            </w:r>
            <w:proofErr w:type="spellStart"/>
            <w:r>
              <w:t>nødvendig</w:t>
            </w:r>
            <w:proofErr w:type="spellEnd"/>
            <w:r>
              <w:t xml:space="preserve">. </w:t>
            </w:r>
          </w:p>
          <w:p w14:paraId="72EEDF2F" w14:textId="77777777" w:rsidR="007C3308" w:rsidRPr="00FC77AC" w:rsidRDefault="007C3308" w:rsidP="0098748D">
            <w:pPr>
              <w:pStyle w:val="Tabletext"/>
              <w:numPr>
                <w:ilvl w:val="0"/>
                <w:numId w:val="13"/>
              </w:numPr>
            </w:pPr>
            <w:r>
              <w:t xml:space="preserve">Microsoft </w:t>
            </w:r>
            <w:proofErr w:type="spellStart"/>
            <w:r>
              <w:t>begrenser</w:t>
            </w:r>
            <w:proofErr w:type="spellEnd"/>
            <w:r>
              <w:t xml:space="preserve"> </w:t>
            </w:r>
            <w:proofErr w:type="spellStart"/>
            <w:r>
              <w:t>tilgangen</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bare </w:t>
            </w:r>
            <w:proofErr w:type="spellStart"/>
            <w:r>
              <w:t>til</w:t>
            </w:r>
            <w:proofErr w:type="spellEnd"/>
            <w:r>
              <w:t xml:space="preserve"> </w:t>
            </w:r>
            <w:proofErr w:type="spellStart"/>
            <w:r>
              <w:t>personer</w:t>
            </w:r>
            <w:proofErr w:type="spellEnd"/>
            <w:r>
              <w:t xml:space="preserve"> </w:t>
            </w:r>
            <w:proofErr w:type="spellStart"/>
            <w:r>
              <w:t>som</w:t>
            </w:r>
            <w:proofErr w:type="spellEnd"/>
            <w:r>
              <w:t xml:space="preserve"> </w:t>
            </w:r>
            <w:proofErr w:type="spellStart"/>
            <w:r>
              <w:t>trenger</w:t>
            </w:r>
            <w:proofErr w:type="spellEnd"/>
            <w:r>
              <w:t xml:space="preserve"> </w:t>
            </w:r>
            <w:proofErr w:type="spellStart"/>
            <w:r>
              <w:t>slik</w:t>
            </w:r>
            <w:proofErr w:type="spellEnd"/>
            <w:r>
              <w:t xml:space="preserve"> </w:t>
            </w:r>
            <w:proofErr w:type="spellStart"/>
            <w:r>
              <w:t>tilgang</w:t>
            </w:r>
            <w:proofErr w:type="spellEnd"/>
            <w:r>
              <w:t xml:space="preserve"> for å </w:t>
            </w:r>
            <w:proofErr w:type="spellStart"/>
            <w:r>
              <w:t>utføre</w:t>
            </w:r>
            <w:proofErr w:type="spellEnd"/>
            <w:r>
              <w:t xml:space="preserve"> sin </w:t>
            </w:r>
            <w:proofErr w:type="spellStart"/>
            <w:r>
              <w:t>jobbfunksjon</w:t>
            </w:r>
            <w:proofErr w:type="spellEnd"/>
            <w:r>
              <w:t>.</w:t>
            </w:r>
          </w:p>
          <w:p w14:paraId="50F5123F" w14:textId="77777777" w:rsidR="007C3308" w:rsidRPr="00FC77AC" w:rsidRDefault="007C3308" w:rsidP="00E30757">
            <w:pPr>
              <w:pStyle w:val="Tabletext"/>
            </w:pPr>
            <w:proofErr w:type="spellStart"/>
            <w:r>
              <w:rPr>
                <w:b/>
              </w:rPr>
              <w:t>Integritet</w:t>
            </w:r>
            <w:proofErr w:type="spellEnd"/>
            <w:r>
              <w:rPr>
                <w:b/>
              </w:rPr>
              <w:t xml:space="preserve"> </w:t>
            </w:r>
            <w:proofErr w:type="spellStart"/>
            <w:r>
              <w:rPr>
                <w:b/>
              </w:rPr>
              <w:t>og</w:t>
            </w:r>
            <w:proofErr w:type="spellEnd"/>
            <w:r>
              <w:rPr>
                <w:b/>
              </w:rPr>
              <w:t xml:space="preserve"> </w:t>
            </w:r>
            <w:proofErr w:type="spellStart"/>
            <w:r>
              <w:rPr>
                <w:b/>
              </w:rPr>
              <w:t>taushetsplikt</w:t>
            </w:r>
            <w:proofErr w:type="spellEnd"/>
          </w:p>
          <w:p w14:paraId="64C9E49C" w14:textId="77777777" w:rsidR="007C3308" w:rsidRPr="00FC77AC" w:rsidRDefault="007C3308" w:rsidP="0098748D">
            <w:pPr>
              <w:pStyle w:val="Tabletext"/>
              <w:numPr>
                <w:ilvl w:val="0"/>
                <w:numId w:val="14"/>
              </w:numPr>
            </w:pPr>
            <w:r>
              <w:t xml:space="preserve">Microsoft </w:t>
            </w:r>
            <w:proofErr w:type="spellStart"/>
            <w:r>
              <w:t>instruerer</w:t>
            </w:r>
            <w:proofErr w:type="spellEnd"/>
            <w:r>
              <w:t xml:space="preserve"> Microsoft-</w:t>
            </w:r>
            <w:proofErr w:type="spellStart"/>
            <w:r>
              <w:t>personell</w:t>
            </w:r>
            <w:proofErr w:type="spellEnd"/>
            <w:r>
              <w:t xml:space="preserve"> om å </w:t>
            </w:r>
            <w:proofErr w:type="spellStart"/>
            <w:r>
              <w:t>deaktivere</w:t>
            </w:r>
            <w:proofErr w:type="spellEnd"/>
            <w:r>
              <w:t xml:space="preserve"> administrative </w:t>
            </w:r>
            <w:proofErr w:type="spellStart"/>
            <w:r>
              <w:t>økter</w:t>
            </w:r>
            <w:proofErr w:type="spellEnd"/>
            <w:r>
              <w:t xml:space="preserve"> </w:t>
            </w:r>
            <w:proofErr w:type="spellStart"/>
            <w:r>
              <w:t>når</w:t>
            </w:r>
            <w:proofErr w:type="spellEnd"/>
            <w:r>
              <w:t xml:space="preserve"> de </w:t>
            </w:r>
            <w:proofErr w:type="spellStart"/>
            <w:r>
              <w:t>forlater</w:t>
            </w:r>
            <w:proofErr w:type="spellEnd"/>
            <w:r>
              <w:t xml:space="preserve"> </w:t>
            </w:r>
            <w:proofErr w:type="spellStart"/>
            <w:r>
              <w:t>Microsofts</w:t>
            </w:r>
            <w:proofErr w:type="spellEnd"/>
            <w:r>
              <w:t xml:space="preserve"> </w:t>
            </w:r>
            <w:proofErr w:type="spellStart"/>
            <w:r>
              <w:t>lokaler</w:t>
            </w:r>
            <w:proofErr w:type="spellEnd"/>
            <w:r>
              <w:t xml:space="preserve">, </w:t>
            </w:r>
            <w:proofErr w:type="spellStart"/>
            <w:r>
              <w:t>eller</w:t>
            </w:r>
            <w:proofErr w:type="spellEnd"/>
            <w:r>
              <w:t xml:space="preserve"> </w:t>
            </w:r>
            <w:proofErr w:type="spellStart"/>
            <w:r>
              <w:t>når</w:t>
            </w:r>
            <w:proofErr w:type="spellEnd"/>
            <w:r>
              <w:t xml:space="preserve"> de </w:t>
            </w:r>
            <w:proofErr w:type="spellStart"/>
            <w:r>
              <w:t>ellers</w:t>
            </w:r>
            <w:proofErr w:type="spellEnd"/>
            <w:r>
              <w:t xml:space="preserve"> lar </w:t>
            </w:r>
            <w:proofErr w:type="spellStart"/>
            <w:r>
              <w:t>datamaskiner</w:t>
            </w:r>
            <w:proofErr w:type="spellEnd"/>
            <w:r>
              <w:t xml:space="preserve"> </w:t>
            </w:r>
            <w:proofErr w:type="spellStart"/>
            <w:r>
              <w:t>stå</w:t>
            </w:r>
            <w:proofErr w:type="spellEnd"/>
            <w:r>
              <w:t xml:space="preserve"> </w:t>
            </w:r>
            <w:proofErr w:type="spellStart"/>
            <w:r>
              <w:t>uten</w:t>
            </w:r>
            <w:proofErr w:type="spellEnd"/>
            <w:r>
              <w:t xml:space="preserve"> </w:t>
            </w:r>
            <w:proofErr w:type="spellStart"/>
            <w:r>
              <w:t>tilsyn</w:t>
            </w:r>
            <w:proofErr w:type="spellEnd"/>
            <w:r>
              <w:t>.</w:t>
            </w:r>
          </w:p>
          <w:p w14:paraId="305419D4" w14:textId="77777777" w:rsidR="007C3308" w:rsidRPr="00FC77AC" w:rsidRDefault="007C3308" w:rsidP="0098748D">
            <w:pPr>
              <w:pStyle w:val="Tabletext"/>
              <w:numPr>
                <w:ilvl w:val="0"/>
                <w:numId w:val="14"/>
              </w:numPr>
            </w:pPr>
            <w:r>
              <w:t xml:space="preserve">Microsoft </w:t>
            </w:r>
            <w:proofErr w:type="spellStart"/>
            <w:r>
              <w:t>lagrer</w:t>
            </w:r>
            <w:proofErr w:type="spellEnd"/>
            <w:r>
              <w:t xml:space="preserve"> </w:t>
            </w:r>
            <w:proofErr w:type="spellStart"/>
            <w:r>
              <w:t>passord</w:t>
            </w:r>
            <w:proofErr w:type="spellEnd"/>
            <w:r>
              <w:t xml:space="preserve"> </w:t>
            </w:r>
            <w:proofErr w:type="spellStart"/>
            <w:r>
              <w:t>på</w:t>
            </w:r>
            <w:proofErr w:type="spellEnd"/>
            <w:r>
              <w:t xml:space="preserve"> </w:t>
            </w:r>
            <w:proofErr w:type="spellStart"/>
            <w:r>
              <w:t>en</w:t>
            </w:r>
            <w:proofErr w:type="spellEnd"/>
            <w:r>
              <w:t xml:space="preserve"> </w:t>
            </w:r>
            <w:proofErr w:type="spellStart"/>
            <w:r>
              <w:t>måte</w:t>
            </w:r>
            <w:proofErr w:type="spellEnd"/>
            <w:r>
              <w:t xml:space="preserve"> </w:t>
            </w:r>
            <w:proofErr w:type="spellStart"/>
            <w:r>
              <w:t>som</w:t>
            </w:r>
            <w:proofErr w:type="spellEnd"/>
            <w:r>
              <w:t xml:space="preserve"> </w:t>
            </w:r>
            <w:proofErr w:type="spellStart"/>
            <w:r>
              <w:t>gjør</w:t>
            </w:r>
            <w:proofErr w:type="spellEnd"/>
            <w:r>
              <w:t xml:space="preserve"> dem </w:t>
            </w:r>
            <w:proofErr w:type="spellStart"/>
            <w:r>
              <w:t>uforståelige</w:t>
            </w:r>
            <w:proofErr w:type="spellEnd"/>
            <w:r>
              <w:t xml:space="preserve"> </w:t>
            </w:r>
            <w:proofErr w:type="spellStart"/>
            <w:r>
              <w:t>mens</w:t>
            </w:r>
            <w:proofErr w:type="spellEnd"/>
            <w:r>
              <w:t xml:space="preserve"> de er i bruk.</w:t>
            </w:r>
          </w:p>
          <w:p w14:paraId="256F95BC" w14:textId="77777777" w:rsidR="007C3308" w:rsidRPr="00FC77AC" w:rsidRDefault="007C3308" w:rsidP="00E30757">
            <w:pPr>
              <w:pStyle w:val="Tabletext"/>
            </w:pPr>
            <w:proofErr w:type="spellStart"/>
            <w:r>
              <w:rPr>
                <w:b/>
              </w:rPr>
              <w:t>Godkjenning</w:t>
            </w:r>
            <w:proofErr w:type="spellEnd"/>
          </w:p>
          <w:p w14:paraId="44D01E38" w14:textId="77777777" w:rsidR="007C3308" w:rsidRPr="00FC77AC" w:rsidRDefault="007C3308" w:rsidP="0098748D">
            <w:pPr>
              <w:pStyle w:val="Tabletext"/>
              <w:numPr>
                <w:ilvl w:val="0"/>
                <w:numId w:val="15"/>
              </w:numPr>
            </w:pPr>
            <w:r>
              <w:t xml:space="preserve">Microsoft </w:t>
            </w:r>
            <w:proofErr w:type="spellStart"/>
            <w:r>
              <w:t>bruker</w:t>
            </w:r>
            <w:proofErr w:type="spellEnd"/>
            <w:r>
              <w:t xml:space="preserve"> </w:t>
            </w:r>
            <w:proofErr w:type="spellStart"/>
            <w:r>
              <w:t>metoder</w:t>
            </w:r>
            <w:proofErr w:type="spellEnd"/>
            <w:r>
              <w:t xml:space="preserve"> </w:t>
            </w:r>
            <w:proofErr w:type="spellStart"/>
            <w:r>
              <w:t>som</w:t>
            </w:r>
            <w:proofErr w:type="spellEnd"/>
            <w:r>
              <w:t xml:space="preserve"> er </w:t>
            </w:r>
            <w:proofErr w:type="spellStart"/>
            <w:r>
              <w:t>i</w:t>
            </w:r>
            <w:proofErr w:type="spellEnd"/>
            <w:r>
              <w:t xml:space="preserve"> </w:t>
            </w:r>
            <w:proofErr w:type="spellStart"/>
            <w:r>
              <w:t>samsvar</w:t>
            </w:r>
            <w:proofErr w:type="spellEnd"/>
            <w:r>
              <w:t xml:space="preserve"> med </w:t>
            </w:r>
            <w:proofErr w:type="spellStart"/>
            <w:r>
              <w:t>bransjestandarder</w:t>
            </w:r>
            <w:proofErr w:type="spellEnd"/>
            <w:r>
              <w:t xml:space="preserve">, </w:t>
            </w:r>
            <w:proofErr w:type="spellStart"/>
            <w:r>
              <w:t>til</w:t>
            </w:r>
            <w:proofErr w:type="spellEnd"/>
            <w:r>
              <w:t xml:space="preserve"> å </w:t>
            </w:r>
            <w:proofErr w:type="spellStart"/>
            <w:r>
              <w:t>identifisere</w:t>
            </w:r>
            <w:proofErr w:type="spellEnd"/>
            <w:r>
              <w:t xml:space="preserve"> </w:t>
            </w:r>
            <w:proofErr w:type="spellStart"/>
            <w:r>
              <w:t>og</w:t>
            </w:r>
            <w:proofErr w:type="spellEnd"/>
            <w:r>
              <w:t xml:space="preserve"> </w:t>
            </w:r>
            <w:proofErr w:type="spellStart"/>
            <w:r>
              <w:t>godkjenne</w:t>
            </w:r>
            <w:proofErr w:type="spellEnd"/>
            <w:r>
              <w:t xml:space="preserve"> </w:t>
            </w:r>
            <w:proofErr w:type="spellStart"/>
            <w:r>
              <w:t>brukere</w:t>
            </w:r>
            <w:proofErr w:type="spellEnd"/>
            <w:r>
              <w:t xml:space="preserve"> </w:t>
            </w:r>
            <w:proofErr w:type="spellStart"/>
            <w:r>
              <w:t>som</w:t>
            </w:r>
            <w:proofErr w:type="spellEnd"/>
            <w:r>
              <w:t xml:space="preserve"> </w:t>
            </w:r>
            <w:proofErr w:type="spellStart"/>
            <w:r>
              <w:t>prøver</w:t>
            </w:r>
            <w:proofErr w:type="spellEnd"/>
            <w:r>
              <w:t xml:space="preserve"> å </w:t>
            </w:r>
            <w:proofErr w:type="spellStart"/>
            <w:r>
              <w:t>få</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informasjonssystemer</w:t>
            </w:r>
            <w:proofErr w:type="spellEnd"/>
            <w:r>
              <w:t>.</w:t>
            </w:r>
          </w:p>
          <w:p w14:paraId="7F242AC6" w14:textId="77777777" w:rsidR="007C3308" w:rsidRPr="00FC77AC" w:rsidRDefault="007C3308" w:rsidP="0098748D">
            <w:pPr>
              <w:pStyle w:val="Tabletext"/>
              <w:numPr>
                <w:ilvl w:val="0"/>
                <w:numId w:val="15"/>
              </w:numPr>
            </w:pPr>
            <w:r>
              <w:t xml:space="preserve">Der </w:t>
            </w:r>
            <w:proofErr w:type="spellStart"/>
            <w:r>
              <w:t>godkjenningsmekanismene</w:t>
            </w:r>
            <w:proofErr w:type="spellEnd"/>
            <w:r>
              <w:t xml:space="preserve"> er </w:t>
            </w:r>
            <w:proofErr w:type="spellStart"/>
            <w:r>
              <w:t>basert</w:t>
            </w:r>
            <w:proofErr w:type="spellEnd"/>
            <w:r>
              <w:t xml:space="preserve"> </w:t>
            </w:r>
            <w:proofErr w:type="spellStart"/>
            <w:r>
              <w:t>på</w:t>
            </w:r>
            <w:proofErr w:type="spellEnd"/>
            <w:r>
              <w:t xml:space="preserve"> </w:t>
            </w:r>
            <w:proofErr w:type="spellStart"/>
            <w:r>
              <w:t>passord</w:t>
            </w:r>
            <w:proofErr w:type="spellEnd"/>
            <w:r>
              <w:t xml:space="preserve">, </w:t>
            </w:r>
            <w:proofErr w:type="spellStart"/>
            <w:r>
              <w:t>krever</w:t>
            </w:r>
            <w:proofErr w:type="spellEnd"/>
            <w:r>
              <w:t xml:space="preserve"> Microsoft at </w:t>
            </w:r>
            <w:proofErr w:type="spellStart"/>
            <w:r>
              <w:t>passordene</w:t>
            </w:r>
            <w:proofErr w:type="spellEnd"/>
            <w:r>
              <w:t xml:space="preserve"> </w:t>
            </w:r>
            <w:proofErr w:type="spellStart"/>
            <w:r>
              <w:t>fornyes</w:t>
            </w:r>
            <w:proofErr w:type="spellEnd"/>
            <w:r>
              <w:t xml:space="preserve"> </w:t>
            </w:r>
            <w:proofErr w:type="spellStart"/>
            <w:r>
              <w:t>regelmessig</w:t>
            </w:r>
            <w:proofErr w:type="spellEnd"/>
            <w:r>
              <w:t>.</w:t>
            </w:r>
          </w:p>
          <w:p w14:paraId="2989E55E" w14:textId="77777777" w:rsidR="007C3308" w:rsidRPr="00FC77AC" w:rsidRDefault="007C3308" w:rsidP="0098748D">
            <w:pPr>
              <w:pStyle w:val="Tabletext"/>
              <w:numPr>
                <w:ilvl w:val="0"/>
                <w:numId w:val="15"/>
              </w:numPr>
            </w:pPr>
            <w:r>
              <w:t xml:space="preserve">Der </w:t>
            </w:r>
            <w:proofErr w:type="spellStart"/>
            <w:r>
              <w:t>godkjenningsmekanismene</w:t>
            </w:r>
            <w:proofErr w:type="spellEnd"/>
            <w:r>
              <w:t xml:space="preserve"> er </w:t>
            </w:r>
            <w:proofErr w:type="spellStart"/>
            <w:r>
              <w:t>basert</w:t>
            </w:r>
            <w:proofErr w:type="spellEnd"/>
            <w:r>
              <w:t xml:space="preserve"> </w:t>
            </w:r>
            <w:proofErr w:type="spellStart"/>
            <w:r>
              <w:t>på</w:t>
            </w:r>
            <w:proofErr w:type="spellEnd"/>
            <w:r>
              <w:t xml:space="preserve"> </w:t>
            </w:r>
            <w:proofErr w:type="spellStart"/>
            <w:r>
              <w:t>passord</w:t>
            </w:r>
            <w:proofErr w:type="spellEnd"/>
            <w:r>
              <w:t xml:space="preserve">, </w:t>
            </w:r>
            <w:proofErr w:type="spellStart"/>
            <w:r>
              <w:t>krever</w:t>
            </w:r>
            <w:proofErr w:type="spellEnd"/>
            <w:r>
              <w:t xml:space="preserve"> Microsoft at </w:t>
            </w:r>
            <w:proofErr w:type="spellStart"/>
            <w:r>
              <w:t>passordet</w:t>
            </w:r>
            <w:proofErr w:type="spellEnd"/>
            <w:r>
              <w:t xml:space="preserve"> </w:t>
            </w:r>
            <w:proofErr w:type="spellStart"/>
            <w:r>
              <w:t>skal</w:t>
            </w:r>
            <w:proofErr w:type="spellEnd"/>
            <w:r>
              <w:t xml:space="preserve"> </w:t>
            </w:r>
            <w:proofErr w:type="spellStart"/>
            <w:r>
              <w:t>inneholde</w:t>
            </w:r>
            <w:proofErr w:type="spellEnd"/>
            <w:r>
              <w:t xml:space="preserve"> </w:t>
            </w:r>
            <w:proofErr w:type="spellStart"/>
            <w:r>
              <w:t>minst</w:t>
            </w:r>
            <w:proofErr w:type="spellEnd"/>
            <w:r>
              <w:t xml:space="preserve"> </w:t>
            </w:r>
            <w:proofErr w:type="spellStart"/>
            <w:r>
              <w:t>åtte</w:t>
            </w:r>
            <w:proofErr w:type="spellEnd"/>
            <w:r>
              <w:t xml:space="preserve"> </w:t>
            </w:r>
            <w:proofErr w:type="spellStart"/>
            <w:r>
              <w:t>tegn</w:t>
            </w:r>
            <w:proofErr w:type="spellEnd"/>
            <w:r>
              <w:t>.</w:t>
            </w:r>
          </w:p>
          <w:p w14:paraId="2A310F4E" w14:textId="77777777" w:rsidR="007C3308" w:rsidRPr="00FC77AC" w:rsidRDefault="007C3308" w:rsidP="0098748D">
            <w:pPr>
              <w:pStyle w:val="Tabletext"/>
              <w:numPr>
                <w:ilvl w:val="0"/>
                <w:numId w:val="15"/>
              </w:numPr>
            </w:pPr>
            <w:r>
              <w:t xml:space="preserve">Microsoft </w:t>
            </w:r>
            <w:proofErr w:type="spellStart"/>
            <w:r>
              <w:t>sørger</w:t>
            </w:r>
            <w:proofErr w:type="spellEnd"/>
            <w:r>
              <w:t xml:space="preserve"> for at </w:t>
            </w:r>
            <w:proofErr w:type="spellStart"/>
            <w:r>
              <w:t>deaktiverte</w:t>
            </w:r>
            <w:proofErr w:type="spellEnd"/>
            <w:r>
              <w:t xml:space="preserve"> </w:t>
            </w:r>
            <w:proofErr w:type="spellStart"/>
            <w:r>
              <w:t>eller</w:t>
            </w:r>
            <w:proofErr w:type="spellEnd"/>
            <w:r>
              <w:t xml:space="preserve"> </w:t>
            </w:r>
            <w:proofErr w:type="spellStart"/>
            <w:r>
              <w:t>utløpte</w:t>
            </w:r>
            <w:proofErr w:type="spellEnd"/>
            <w:r>
              <w:t xml:space="preserve"> ID-er </w:t>
            </w:r>
            <w:proofErr w:type="spellStart"/>
            <w:r>
              <w:t>ikke</w:t>
            </w:r>
            <w:proofErr w:type="spellEnd"/>
            <w:r>
              <w:t xml:space="preserve"> </w:t>
            </w:r>
            <w:proofErr w:type="spellStart"/>
            <w:r>
              <w:t>blir</w:t>
            </w:r>
            <w:proofErr w:type="spellEnd"/>
            <w:r>
              <w:t xml:space="preserve"> </w:t>
            </w:r>
            <w:proofErr w:type="spellStart"/>
            <w:r>
              <w:t>gitt</w:t>
            </w:r>
            <w:proofErr w:type="spellEnd"/>
            <w:r>
              <w:t xml:space="preserve"> </w:t>
            </w:r>
            <w:proofErr w:type="spellStart"/>
            <w:r>
              <w:t>til</w:t>
            </w:r>
            <w:proofErr w:type="spellEnd"/>
            <w:r>
              <w:t xml:space="preserve"> </w:t>
            </w:r>
            <w:proofErr w:type="spellStart"/>
            <w:r>
              <w:t>andre</w:t>
            </w:r>
            <w:proofErr w:type="spellEnd"/>
            <w:r>
              <w:t xml:space="preserve"> </w:t>
            </w:r>
            <w:proofErr w:type="spellStart"/>
            <w:r>
              <w:t>personer</w:t>
            </w:r>
            <w:proofErr w:type="spellEnd"/>
            <w:r>
              <w:t>.</w:t>
            </w:r>
          </w:p>
          <w:p w14:paraId="3724FA1B" w14:textId="77777777" w:rsidR="007C3308" w:rsidRPr="00FC77AC" w:rsidRDefault="007C3308" w:rsidP="0098748D">
            <w:pPr>
              <w:pStyle w:val="Tabletext"/>
              <w:numPr>
                <w:ilvl w:val="0"/>
                <w:numId w:val="15"/>
              </w:numPr>
            </w:pPr>
            <w:r>
              <w:t xml:space="preserve">Microsoft </w:t>
            </w:r>
            <w:proofErr w:type="spellStart"/>
            <w:r>
              <w:t>overvåker</w:t>
            </w:r>
            <w:proofErr w:type="spellEnd"/>
            <w:r>
              <w:t xml:space="preserve">, </w:t>
            </w:r>
            <w:proofErr w:type="spellStart"/>
            <w:r>
              <w:t>eller</w:t>
            </w:r>
            <w:proofErr w:type="spellEnd"/>
            <w:r>
              <w:t xml:space="preserve"> </w:t>
            </w:r>
            <w:proofErr w:type="spellStart"/>
            <w:r>
              <w:t>gir</w:t>
            </w:r>
            <w:proofErr w:type="spellEnd"/>
            <w:r>
              <w:t xml:space="preserve"> Kunden </w:t>
            </w:r>
            <w:proofErr w:type="spellStart"/>
            <w:r>
              <w:t>muligheten</w:t>
            </w:r>
            <w:proofErr w:type="spellEnd"/>
            <w:r>
              <w:t xml:space="preserve"> </w:t>
            </w:r>
            <w:proofErr w:type="spellStart"/>
            <w:r>
              <w:t>til</w:t>
            </w:r>
            <w:proofErr w:type="spellEnd"/>
            <w:r>
              <w:t xml:space="preserve"> å </w:t>
            </w:r>
            <w:proofErr w:type="spellStart"/>
            <w:r>
              <w:t>overvåke</w:t>
            </w:r>
            <w:proofErr w:type="spellEnd"/>
            <w:r>
              <w:t xml:space="preserve">, </w:t>
            </w:r>
            <w:proofErr w:type="spellStart"/>
            <w:r>
              <w:t>gjentatte</w:t>
            </w:r>
            <w:proofErr w:type="spellEnd"/>
            <w:r>
              <w:t xml:space="preserve"> </w:t>
            </w:r>
            <w:proofErr w:type="spellStart"/>
            <w:r>
              <w:t>forsøk</w:t>
            </w:r>
            <w:proofErr w:type="spellEnd"/>
            <w:r>
              <w:t xml:space="preserve"> </w:t>
            </w:r>
            <w:proofErr w:type="spellStart"/>
            <w:r>
              <w:t>på</w:t>
            </w:r>
            <w:proofErr w:type="spellEnd"/>
            <w:r>
              <w:t xml:space="preserve"> å </w:t>
            </w:r>
            <w:proofErr w:type="spellStart"/>
            <w:r>
              <w:t>få</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informasjonssystemer</w:t>
            </w:r>
            <w:proofErr w:type="spellEnd"/>
            <w:r>
              <w:t xml:space="preserve"> med et </w:t>
            </w:r>
            <w:proofErr w:type="spellStart"/>
            <w:r>
              <w:t>ugyldig</w:t>
            </w:r>
            <w:proofErr w:type="spellEnd"/>
            <w:r>
              <w:t xml:space="preserve"> </w:t>
            </w:r>
            <w:proofErr w:type="spellStart"/>
            <w:r>
              <w:t>passord</w:t>
            </w:r>
            <w:proofErr w:type="spellEnd"/>
            <w:r>
              <w:t>.</w:t>
            </w:r>
          </w:p>
          <w:p w14:paraId="209B9E53" w14:textId="77777777" w:rsidR="007C3308" w:rsidRPr="00FC77AC" w:rsidRDefault="007C3308" w:rsidP="0098748D">
            <w:pPr>
              <w:pStyle w:val="Tabletext"/>
              <w:numPr>
                <w:ilvl w:val="0"/>
                <w:numId w:val="15"/>
              </w:numPr>
            </w:pPr>
            <w:r>
              <w:t xml:space="preserve">Microsoft </w:t>
            </w:r>
            <w:proofErr w:type="spellStart"/>
            <w:r>
              <w:t>benytter</w:t>
            </w:r>
            <w:proofErr w:type="spellEnd"/>
            <w:r>
              <w:t xml:space="preserve"> </w:t>
            </w:r>
            <w:proofErr w:type="spellStart"/>
            <w:r>
              <w:t>prosedyrer</w:t>
            </w:r>
            <w:proofErr w:type="spellEnd"/>
            <w:r>
              <w:t xml:space="preserve"> </w:t>
            </w:r>
            <w:proofErr w:type="spellStart"/>
            <w:r>
              <w:t>som</w:t>
            </w:r>
            <w:proofErr w:type="spellEnd"/>
            <w:r>
              <w:t xml:space="preserve"> er </w:t>
            </w:r>
            <w:proofErr w:type="spellStart"/>
            <w:r>
              <w:t>i</w:t>
            </w:r>
            <w:proofErr w:type="spellEnd"/>
            <w:r>
              <w:t xml:space="preserve"> </w:t>
            </w:r>
            <w:proofErr w:type="spellStart"/>
            <w:r>
              <w:t>samsvar</w:t>
            </w:r>
            <w:proofErr w:type="spellEnd"/>
            <w:r>
              <w:t xml:space="preserve"> med </w:t>
            </w:r>
            <w:proofErr w:type="spellStart"/>
            <w:r>
              <w:t>bransjestandarder</w:t>
            </w:r>
            <w:proofErr w:type="spellEnd"/>
            <w:r>
              <w:t xml:space="preserve">, </w:t>
            </w:r>
            <w:proofErr w:type="spellStart"/>
            <w:r>
              <w:t>til</w:t>
            </w:r>
            <w:proofErr w:type="spellEnd"/>
            <w:r>
              <w:t xml:space="preserve"> å </w:t>
            </w:r>
            <w:proofErr w:type="spellStart"/>
            <w:r>
              <w:t>deaktivere</w:t>
            </w:r>
            <w:proofErr w:type="spellEnd"/>
            <w:r>
              <w:t xml:space="preserve"> </w:t>
            </w:r>
            <w:proofErr w:type="spellStart"/>
            <w:r>
              <w:t>passord</w:t>
            </w:r>
            <w:proofErr w:type="spellEnd"/>
            <w:r>
              <w:t xml:space="preserve"> </w:t>
            </w:r>
            <w:proofErr w:type="spellStart"/>
            <w:r>
              <w:t>som</w:t>
            </w:r>
            <w:proofErr w:type="spellEnd"/>
            <w:r>
              <w:t xml:space="preserve"> </w:t>
            </w:r>
            <w:proofErr w:type="spellStart"/>
            <w:r>
              <w:t>har</w:t>
            </w:r>
            <w:proofErr w:type="spellEnd"/>
            <w:r>
              <w:t xml:space="preserve"> </w:t>
            </w:r>
            <w:proofErr w:type="spellStart"/>
            <w:r>
              <w:t>blitt</w:t>
            </w:r>
            <w:proofErr w:type="spellEnd"/>
            <w:r>
              <w:t xml:space="preserve"> </w:t>
            </w:r>
            <w:proofErr w:type="spellStart"/>
            <w:r>
              <w:t>ødelagt</w:t>
            </w:r>
            <w:proofErr w:type="spellEnd"/>
            <w:r>
              <w:t xml:space="preserve"> </w:t>
            </w:r>
            <w:proofErr w:type="spellStart"/>
            <w:r>
              <w:t>eller</w:t>
            </w:r>
            <w:proofErr w:type="spellEnd"/>
            <w:r>
              <w:t xml:space="preserve"> </w:t>
            </w:r>
            <w:proofErr w:type="spellStart"/>
            <w:r>
              <w:t>gjort</w:t>
            </w:r>
            <w:proofErr w:type="spellEnd"/>
            <w:r>
              <w:t xml:space="preserve"> </w:t>
            </w:r>
            <w:proofErr w:type="spellStart"/>
            <w:r>
              <w:t>kjent</w:t>
            </w:r>
            <w:proofErr w:type="spellEnd"/>
            <w:r>
              <w:t xml:space="preserve"> for </w:t>
            </w:r>
            <w:proofErr w:type="spellStart"/>
            <w:r>
              <w:t>andre</w:t>
            </w:r>
            <w:proofErr w:type="spellEnd"/>
            <w:r>
              <w:t>.</w:t>
            </w:r>
          </w:p>
          <w:p w14:paraId="0D1598B1" w14:textId="77777777" w:rsidR="007C3308" w:rsidRPr="00FC77AC" w:rsidRDefault="007C3308" w:rsidP="0098748D">
            <w:pPr>
              <w:pStyle w:val="Tabletext"/>
              <w:numPr>
                <w:ilvl w:val="0"/>
                <w:numId w:val="15"/>
              </w:numPr>
            </w:pPr>
            <w:r>
              <w:t xml:space="preserve">Microsoft </w:t>
            </w:r>
            <w:proofErr w:type="spellStart"/>
            <w:r>
              <w:t>bruker</w:t>
            </w:r>
            <w:proofErr w:type="spellEnd"/>
            <w:r>
              <w:t xml:space="preserve"> </w:t>
            </w:r>
            <w:proofErr w:type="spellStart"/>
            <w:r>
              <w:t>metoder</w:t>
            </w:r>
            <w:proofErr w:type="spellEnd"/>
            <w:r>
              <w:t xml:space="preserve"> for </w:t>
            </w:r>
            <w:proofErr w:type="spellStart"/>
            <w:r>
              <w:t>passordbeskyttelse</w:t>
            </w:r>
            <w:proofErr w:type="spellEnd"/>
            <w:r>
              <w:t xml:space="preserve"> </w:t>
            </w:r>
            <w:proofErr w:type="spellStart"/>
            <w:r>
              <w:t>som</w:t>
            </w:r>
            <w:proofErr w:type="spellEnd"/>
            <w:r>
              <w:t xml:space="preserve"> er </w:t>
            </w:r>
            <w:proofErr w:type="spellStart"/>
            <w:r>
              <w:t>i</w:t>
            </w:r>
            <w:proofErr w:type="spellEnd"/>
            <w:r>
              <w:t xml:space="preserve"> </w:t>
            </w:r>
            <w:proofErr w:type="spellStart"/>
            <w:r>
              <w:t>samsvar</w:t>
            </w:r>
            <w:proofErr w:type="spellEnd"/>
            <w:r>
              <w:t xml:space="preserve"> med </w:t>
            </w:r>
            <w:proofErr w:type="spellStart"/>
            <w:r>
              <w:t>bransjestandarder</w:t>
            </w:r>
            <w:proofErr w:type="spellEnd"/>
            <w:r>
              <w:t xml:space="preserve">, </w:t>
            </w:r>
            <w:proofErr w:type="spellStart"/>
            <w:r>
              <w:t>inkludert</w:t>
            </w:r>
            <w:proofErr w:type="spellEnd"/>
            <w:r>
              <w:t xml:space="preserve"> </w:t>
            </w:r>
            <w:proofErr w:type="spellStart"/>
            <w:r>
              <w:t>metoder</w:t>
            </w:r>
            <w:proofErr w:type="spellEnd"/>
            <w:r>
              <w:t xml:space="preserve"> </w:t>
            </w:r>
            <w:proofErr w:type="spellStart"/>
            <w:r>
              <w:t>som</w:t>
            </w:r>
            <w:proofErr w:type="spellEnd"/>
            <w:r>
              <w:t xml:space="preserve"> </w:t>
            </w:r>
            <w:proofErr w:type="spellStart"/>
            <w:r>
              <w:t>opprettholder</w:t>
            </w:r>
            <w:proofErr w:type="spellEnd"/>
            <w:r>
              <w:t xml:space="preserve"> </w:t>
            </w:r>
            <w:proofErr w:type="spellStart"/>
            <w:r>
              <w:t>passordenes</w:t>
            </w:r>
            <w:proofErr w:type="spellEnd"/>
            <w:r>
              <w:t xml:space="preserve"> </w:t>
            </w:r>
            <w:proofErr w:type="spellStart"/>
            <w:r>
              <w:t>konfidensialitet</w:t>
            </w:r>
            <w:proofErr w:type="spellEnd"/>
            <w:r>
              <w:t xml:space="preserve"> </w:t>
            </w:r>
            <w:proofErr w:type="spellStart"/>
            <w:r>
              <w:t>og</w:t>
            </w:r>
            <w:proofErr w:type="spellEnd"/>
            <w:r>
              <w:t xml:space="preserve"> </w:t>
            </w:r>
            <w:proofErr w:type="spellStart"/>
            <w:r>
              <w:t>integritet</w:t>
            </w:r>
            <w:proofErr w:type="spellEnd"/>
            <w:r>
              <w:t xml:space="preserve"> </w:t>
            </w:r>
            <w:proofErr w:type="spellStart"/>
            <w:r>
              <w:t>når</w:t>
            </w:r>
            <w:proofErr w:type="spellEnd"/>
            <w:r>
              <w:t xml:space="preserve"> de </w:t>
            </w:r>
            <w:proofErr w:type="spellStart"/>
            <w:r>
              <w:t>tildeles</w:t>
            </w:r>
            <w:proofErr w:type="spellEnd"/>
            <w:r>
              <w:t xml:space="preserve"> </w:t>
            </w:r>
            <w:proofErr w:type="spellStart"/>
            <w:r>
              <w:t>og</w:t>
            </w:r>
            <w:proofErr w:type="spellEnd"/>
            <w:r>
              <w:t xml:space="preserve"> </w:t>
            </w:r>
            <w:proofErr w:type="spellStart"/>
            <w:r>
              <w:t>distribueres</w:t>
            </w:r>
            <w:proofErr w:type="spellEnd"/>
            <w:r>
              <w:t xml:space="preserve">, </w:t>
            </w:r>
            <w:proofErr w:type="spellStart"/>
            <w:r>
              <w:t>og</w:t>
            </w:r>
            <w:proofErr w:type="spellEnd"/>
            <w:r>
              <w:t xml:space="preserve"> under </w:t>
            </w:r>
            <w:proofErr w:type="spellStart"/>
            <w:r>
              <w:t>lagring</w:t>
            </w:r>
            <w:proofErr w:type="spellEnd"/>
            <w:r>
              <w:t>.</w:t>
            </w:r>
          </w:p>
          <w:p w14:paraId="108F7D2B" w14:textId="77777777" w:rsidR="007C3308" w:rsidRPr="000720BF" w:rsidRDefault="007C3308" w:rsidP="00E30757">
            <w:pPr>
              <w:pStyle w:val="Tabletext"/>
            </w:pPr>
            <w:proofErr w:type="spellStart"/>
            <w:r>
              <w:rPr>
                <w:b/>
              </w:rPr>
              <w:lastRenderedPageBreak/>
              <w:t>Nettverkets</w:t>
            </w:r>
            <w:proofErr w:type="spellEnd"/>
            <w:r>
              <w:rPr>
                <w:b/>
              </w:rPr>
              <w:t xml:space="preserve"> </w:t>
            </w:r>
            <w:proofErr w:type="spellStart"/>
            <w:r>
              <w:rPr>
                <w:b/>
              </w:rPr>
              <w:t>utforming</w:t>
            </w:r>
            <w:proofErr w:type="spellEnd"/>
            <w:r w:rsidRPr="00D61725">
              <w:rPr>
                <w:b/>
                <w:bCs/>
              </w:rPr>
              <w:t>.</w:t>
            </w:r>
            <w:r>
              <w:t xml:space="preserve"> Microsoft </w:t>
            </w:r>
            <w:proofErr w:type="spellStart"/>
            <w:r>
              <w:t>har</w:t>
            </w:r>
            <w:proofErr w:type="spellEnd"/>
            <w:r>
              <w:t xml:space="preserve"> </w:t>
            </w:r>
            <w:proofErr w:type="spellStart"/>
            <w:r>
              <w:t>kontroller</w:t>
            </w:r>
            <w:proofErr w:type="spellEnd"/>
            <w:r>
              <w:t xml:space="preserve"> for å </w:t>
            </w:r>
            <w:proofErr w:type="spellStart"/>
            <w:r>
              <w:t>unngå</w:t>
            </w:r>
            <w:proofErr w:type="spellEnd"/>
            <w:r>
              <w:t xml:space="preserve"> at </w:t>
            </w:r>
            <w:proofErr w:type="spellStart"/>
            <w:r>
              <w:t>enkeltpersoner</w:t>
            </w:r>
            <w:proofErr w:type="spellEnd"/>
            <w:r>
              <w:t xml:space="preserve"> </w:t>
            </w:r>
            <w:proofErr w:type="spellStart"/>
            <w:r>
              <w:t>antar</w:t>
            </w:r>
            <w:proofErr w:type="spellEnd"/>
            <w:r>
              <w:t xml:space="preserve"> </w:t>
            </w:r>
            <w:proofErr w:type="spellStart"/>
            <w:r>
              <w:t>tilgangsrettigheter</w:t>
            </w:r>
            <w:proofErr w:type="spellEnd"/>
            <w:r>
              <w:t xml:space="preserve"> de </w:t>
            </w:r>
            <w:proofErr w:type="spellStart"/>
            <w:r>
              <w:t>ikke</w:t>
            </w:r>
            <w:proofErr w:type="spellEnd"/>
            <w:r>
              <w:t xml:space="preserve"> </w:t>
            </w:r>
            <w:proofErr w:type="spellStart"/>
            <w:r>
              <w:t>har</w:t>
            </w:r>
            <w:proofErr w:type="spellEnd"/>
            <w:r>
              <w:t xml:space="preserve"> </w:t>
            </w:r>
            <w:proofErr w:type="spellStart"/>
            <w:r>
              <w:t>fått</w:t>
            </w:r>
            <w:proofErr w:type="spellEnd"/>
            <w:r>
              <w:t xml:space="preserve"> </w:t>
            </w:r>
            <w:proofErr w:type="spellStart"/>
            <w:r>
              <w:t>tildelt</w:t>
            </w:r>
            <w:proofErr w:type="spellEnd"/>
            <w:r>
              <w:t xml:space="preserve"> for å </w:t>
            </w:r>
            <w:proofErr w:type="spellStart"/>
            <w:r>
              <w:t>få</w:t>
            </w:r>
            <w:proofErr w:type="spellEnd"/>
            <w:r>
              <w:t xml:space="preserve"> </w:t>
            </w:r>
            <w:proofErr w:type="spellStart"/>
            <w:r>
              <w:t>tilgang</w:t>
            </w:r>
            <w:proofErr w:type="spellEnd"/>
            <w:r>
              <w:t xml:space="preserve"> </w:t>
            </w:r>
            <w:proofErr w:type="spellStart"/>
            <w:r>
              <w:t>til</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de </w:t>
            </w:r>
            <w:proofErr w:type="spellStart"/>
            <w:r>
              <w:t>ikke</w:t>
            </w:r>
            <w:proofErr w:type="spellEnd"/>
            <w:r>
              <w:t xml:space="preserve"> er </w:t>
            </w:r>
            <w:proofErr w:type="spellStart"/>
            <w:r>
              <w:t>autorisert</w:t>
            </w:r>
            <w:proofErr w:type="spellEnd"/>
            <w:r>
              <w:t xml:space="preserve"> </w:t>
            </w:r>
            <w:proofErr w:type="spellStart"/>
            <w:r>
              <w:t>til</w:t>
            </w:r>
            <w:proofErr w:type="spellEnd"/>
            <w:r>
              <w:t xml:space="preserve"> å </w:t>
            </w:r>
            <w:proofErr w:type="spellStart"/>
            <w:r>
              <w:t>få</w:t>
            </w:r>
            <w:proofErr w:type="spellEnd"/>
            <w:r>
              <w:t xml:space="preserve"> </w:t>
            </w:r>
            <w:proofErr w:type="spellStart"/>
            <w:r>
              <w:t>tilgang</w:t>
            </w:r>
            <w:proofErr w:type="spellEnd"/>
            <w:r>
              <w:t xml:space="preserve"> </w:t>
            </w:r>
            <w:proofErr w:type="spellStart"/>
            <w:r>
              <w:t>til</w:t>
            </w:r>
            <w:proofErr w:type="spellEnd"/>
            <w:r>
              <w:t>.</w:t>
            </w:r>
          </w:p>
        </w:tc>
      </w:tr>
      <w:tr w:rsidR="007C3308" w14:paraId="4D9FC61F" w14:textId="77777777" w:rsidTr="00E30757">
        <w:tc>
          <w:tcPr>
            <w:tcW w:w="2610" w:type="dxa"/>
            <w:tcBorders>
              <w:top w:val="single" w:sz="4" w:space="0" w:color="auto"/>
            </w:tcBorders>
            <w:vAlign w:val="center"/>
          </w:tcPr>
          <w:p w14:paraId="7DBCAC7F" w14:textId="77777777" w:rsidR="007C3308" w:rsidRPr="00231971" w:rsidRDefault="007C3308" w:rsidP="00E30757">
            <w:pPr>
              <w:pStyle w:val="Tabletext"/>
            </w:pPr>
            <w:proofErr w:type="spellStart"/>
            <w:r>
              <w:lastRenderedPageBreak/>
              <w:t>Administrasjon</w:t>
            </w:r>
            <w:proofErr w:type="spellEnd"/>
            <w:r>
              <w:t xml:space="preserve"> av </w:t>
            </w:r>
            <w:proofErr w:type="spellStart"/>
            <w:r>
              <w:t>sikkerhetsbrudd</w:t>
            </w:r>
            <w:proofErr w:type="spellEnd"/>
          </w:p>
        </w:tc>
        <w:tc>
          <w:tcPr>
            <w:tcW w:w="8190" w:type="dxa"/>
            <w:tcBorders>
              <w:top w:val="single" w:sz="4" w:space="0" w:color="auto"/>
            </w:tcBorders>
          </w:tcPr>
          <w:p w14:paraId="4A328B62" w14:textId="77777777" w:rsidR="007C3308" w:rsidRPr="00FC77AC" w:rsidRDefault="007C3308" w:rsidP="00E30757">
            <w:pPr>
              <w:pStyle w:val="Tabletext"/>
            </w:pPr>
            <w:proofErr w:type="spellStart"/>
            <w:r>
              <w:rPr>
                <w:b/>
              </w:rPr>
              <w:t>Prosess</w:t>
            </w:r>
            <w:proofErr w:type="spellEnd"/>
            <w:r>
              <w:rPr>
                <w:b/>
              </w:rPr>
              <w:t xml:space="preserve"> for </w:t>
            </w:r>
            <w:proofErr w:type="spellStart"/>
            <w:r>
              <w:rPr>
                <w:b/>
              </w:rPr>
              <w:t>respons</w:t>
            </w:r>
            <w:proofErr w:type="spellEnd"/>
            <w:r>
              <w:rPr>
                <w:b/>
              </w:rPr>
              <w:t xml:space="preserve"> </w:t>
            </w:r>
            <w:proofErr w:type="spellStart"/>
            <w:r>
              <w:rPr>
                <w:b/>
              </w:rPr>
              <w:t>på</w:t>
            </w:r>
            <w:proofErr w:type="spellEnd"/>
            <w:r>
              <w:rPr>
                <w:b/>
              </w:rPr>
              <w:t xml:space="preserve"> </w:t>
            </w:r>
            <w:proofErr w:type="spellStart"/>
            <w:r>
              <w:rPr>
                <w:b/>
              </w:rPr>
              <w:t>hendelser</w:t>
            </w:r>
            <w:proofErr w:type="spellEnd"/>
          </w:p>
          <w:p w14:paraId="101A0333" w14:textId="77777777" w:rsidR="007C3308" w:rsidRPr="00FC77AC" w:rsidRDefault="007C3308" w:rsidP="0098748D">
            <w:pPr>
              <w:pStyle w:val="Tabletext"/>
              <w:numPr>
                <w:ilvl w:val="0"/>
                <w:numId w:val="16"/>
              </w:numPr>
            </w:pPr>
            <w:r>
              <w:t xml:space="preserve">Microsoft </w:t>
            </w:r>
            <w:proofErr w:type="spellStart"/>
            <w:r>
              <w:t>fører</w:t>
            </w:r>
            <w:proofErr w:type="spellEnd"/>
            <w:r>
              <w:t xml:space="preserve"> et </w:t>
            </w:r>
            <w:proofErr w:type="spellStart"/>
            <w:r>
              <w:t>oppdatert</w:t>
            </w:r>
            <w:proofErr w:type="spellEnd"/>
            <w:r>
              <w:t xml:space="preserve"> register over </w:t>
            </w:r>
            <w:proofErr w:type="spellStart"/>
            <w:r>
              <w:t>sikkerhetsbrudd</w:t>
            </w:r>
            <w:proofErr w:type="spellEnd"/>
            <w:r>
              <w:t xml:space="preserve"> med </w:t>
            </w:r>
            <w:proofErr w:type="spellStart"/>
            <w:r>
              <w:t>en</w:t>
            </w:r>
            <w:proofErr w:type="spellEnd"/>
            <w:r>
              <w:t xml:space="preserve"> </w:t>
            </w:r>
            <w:proofErr w:type="spellStart"/>
            <w:r>
              <w:t>beskrivelse</w:t>
            </w:r>
            <w:proofErr w:type="spellEnd"/>
            <w:r>
              <w:t xml:space="preserve"> av </w:t>
            </w:r>
            <w:proofErr w:type="spellStart"/>
            <w:r>
              <w:t>hendelsen</w:t>
            </w:r>
            <w:proofErr w:type="spellEnd"/>
            <w:r>
              <w:t xml:space="preserve">, </w:t>
            </w:r>
            <w:proofErr w:type="spellStart"/>
            <w:r>
              <w:t>tidsrommet</w:t>
            </w:r>
            <w:proofErr w:type="spellEnd"/>
            <w:r>
              <w:t xml:space="preserve">, </w:t>
            </w:r>
            <w:proofErr w:type="spellStart"/>
            <w:r>
              <w:t>konsekvensene</w:t>
            </w:r>
            <w:proofErr w:type="spellEnd"/>
            <w:r>
              <w:t xml:space="preserve"> </w:t>
            </w:r>
            <w:proofErr w:type="spellStart"/>
            <w:r>
              <w:t>ved</w:t>
            </w:r>
            <w:proofErr w:type="spellEnd"/>
            <w:r>
              <w:t xml:space="preserve"> </w:t>
            </w:r>
            <w:proofErr w:type="spellStart"/>
            <w:r>
              <w:t>hendelsen</w:t>
            </w:r>
            <w:proofErr w:type="spellEnd"/>
            <w:r>
              <w:t xml:space="preserve">, </w:t>
            </w:r>
            <w:proofErr w:type="spellStart"/>
            <w:r>
              <w:t>navnet</w:t>
            </w:r>
            <w:proofErr w:type="spellEnd"/>
            <w:r>
              <w:t xml:space="preserve"> </w:t>
            </w:r>
            <w:proofErr w:type="spellStart"/>
            <w:r>
              <w:t>på</w:t>
            </w:r>
            <w:proofErr w:type="spellEnd"/>
            <w:r>
              <w:t xml:space="preserve"> </w:t>
            </w:r>
            <w:proofErr w:type="spellStart"/>
            <w:r>
              <w:t>personen</w:t>
            </w:r>
            <w:proofErr w:type="spellEnd"/>
            <w:r>
              <w:t xml:space="preserve"> </w:t>
            </w:r>
            <w:proofErr w:type="spellStart"/>
            <w:r>
              <w:t>som</w:t>
            </w:r>
            <w:proofErr w:type="spellEnd"/>
            <w:r>
              <w:t xml:space="preserve"> </w:t>
            </w:r>
            <w:proofErr w:type="spellStart"/>
            <w:r>
              <w:t>varslet</w:t>
            </w:r>
            <w:proofErr w:type="spellEnd"/>
            <w:r>
              <w:t xml:space="preserve"> om </w:t>
            </w:r>
            <w:proofErr w:type="spellStart"/>
            <w:r>
              <w:t>hendelsen</w:t>
            </w:r>
            <w:proofErr w:type="spellEnd"/>
            <w:r>
              <w:t xml:space="preserve">, </w:t>
            </w:r>
            <w:proofErr w:type="spellStart"/>
            <w:r>
              <w:t>navnet</w:t>
            </w:r>
            <w:proofErr w:type="spellEnd"/>
            <w:r>
              <w:t xml:space="preserve"> </w:t>
            </w:r>
            <w:proofErr w:type="spellStart"/>
            <w:r>
              <w:t>på</w:t>
            </w:r>
            <w:proofErr w:type="spellEnd"/>
            <w:r>
              <w:t xml:space="preserve"> </w:t>
            </w:r>
            <w:proofErr w:type="spellStart"/>
            <w:r>
              <w:t>personen</w:t>
            </w:r>
            <w:proofErr w:type="spellEnd"/>
            <w:r>
              <w:t xml:space="preserve"> </w:t>
            </w:r>
            <w:proofErr w:type="spellStart"/>
            <w:r>
              <w:t>som</w:t>
            </w:r>
            <w:proofErr w:type="spellEnd"/>
            <w:r>
              <w:t xml:space="preserve"> </w:t>
            </w:r>
            <w:proofErr w:type="spellStart"/>
            <w:r>
              <w:t>mottok</w:t>
            </w:r>
            <w:proofErr w:type="spellEnd"/>
            <w:r>
              <w:t xml:space="preserve"> </w:t>
            </w:r>
            <w:proofErr w:type="spellStart"/>
            <w:r>
              <w:t>varslet</w:t>
            </w:r>
            <w:proofErr w:type="spellEnd"/>
            <w:r>
              <w:t xml:space="preserve">, </w:t>
            </w:r>
            <w:proofErr w:type="spellStart"/>
            <w:r>
              <w:t>og</w:t>
            </w:r>
            <w:proofErr w:type="spellEnd"/>
            <w:r>
              <w:t xml:space="preserve"> </w:t>
            </w:r>
            <w:proofErr w:type="spellStart"/>
            <w:r>
              <w:t>metoden</w:t>
            </w:r>
            <w:proofErr w:type="spellEnd"/>
            <w:r>
              <w:t xml:space="preserve"> for </w:t>
            </w:r>
            <w:proofErr w:type="spellStart"/>
            <w:r>
              <w:t>datagjenoppretting</w:t>
            </w:r>
            <w:proofErr w:type="spellEnd"/>
            <w:r>
              <w:t>.</w:t>
            </w:r>
          </w:p>
          <w:p w14:paraId="50F971C6" w14:textId="77777777" w:rsidR="007C3308" w:rsidRPr="00FC77AC" w:rsidRDefault="007C3308" w:rsidP="0098748D">
            <w:pPr>
              <w:pStyle w:val="Tabletext"/>
              <w:numPr>
                <w:ilvl w:val="0"/>
                <w:numId w:val="16"/>
              </w:numPr>
            </w:pPr>
            <w:r>
              <w:t xml:space="preserve">For </w:t>
            </w:r>
            <w:proofErr w:type="spellStart"/>
            <w:r>
              <w:t>hver</w:t>
            </w:r>
            <w:proofErr w:type="spellEnd"/>
            <w:r>
              <w:t xml:space="preserve"> </w:t>
            </w:r>
            <w:proofErr w:type="spellStart"/>
            <w:r>
              <w:t>sikkerhetshendelse</w:t>
            </w:r>
            <w:proofErr w:type="spellEnd"/>
            <w:r>
              <w:t xml:space="preserve"> </w:t>
            </w:r>
            <w:proofErr w:type="spellStart"/>
            <w:r>
              <w:t>som</w:t>
            </w:r>
            <w:proofErr w:type="spellEnd"/>
            <w:r>
              <w:t xml:space="preserve"> </w:t>
            </w:r>
            <w:proofErr w:type="spellStart"/>
            <w:r>
              <w:t>utgjør</w:t>
            </w:r>
            <w:proofErr w:type="spellEnd"/>
            <w:r>
              <w:t xml:space="preserve"> et </w:t>
            </w:r>
            <w:proofErr w:type="spellStart"/>
            <w:r>
              <w:t>Sikkerhetsbrudd</w:t>
            </w:r>
            <w:proofErr w:type="spellEnd"/>
            <w:r>
              <w:t xml:space="preserve">, </w:t>
            </w:r>
            <w:proofErr w:type="spellStart"/>
            <w:r>
              <w:t>skal</w:t>
            </w:r>
            <w:proofErr w:type="spellEnd"/>
            <w:r>
              <w:t xml:space="preserve"> Microsoft </w:t>
            </w:r>
            <w:proofErr w:type="spellStart"/>
            <w:r>
              <w:t>varsle</w:t>
            </w:r>
            <w:proofErr w:type="spellEnd"/>
            <w:r>
              <w:t xml:space="preserve"> (</w:t>
            </w:r>
            <w:proofErr w:type="spellStart"/>
            <w:r>
              <w:t>som</w:t>
            </w:r>
            <w:proofErr w:type="spellEnd"/>
            <w:r>
              <w:t xml:space="preserve"> </w:t>
            </w:r>
            <w:proofErr w:type="spellStart"/>
            <w:r>
              <w:t>beskrevet</w:t>
            </w:r>
            <w:proofErr w:type="spellEnd"/>
            <w:r>
              <w:t xml:space="preserve"> </w:t>
            </w:r>
            <w:proofErr w:type="spellStart"/>
            <w:r>
              <w:t>i</w:t>
            </w:r>
            <w:proofErr w:type="spellEnd"/>
            <w:r>
              <w:t xml:space="preserve"> </w:t>
            </w:r>
            <w:proofErr w:type="spellStart"/>
            <w:r>
              <w:t>punktet</w:t>
            </w:r>
            <w:proofErr w:type="spellEnd"/>
            <w:r>
              <w:t xml:space="preserve"> «</w:t>
            </w:r>
            <w:proofErr w:type="spellStart"/>
            <w:r>
              <w:t>Varsling</w:t>
            </w:r>
            <w:proofErr w:type="spellEnd"/>
            <w:r>
              <w:t xml:space="preserve"> om </w:t>
            </w:r>
            <w:proofErr w:type="spellStart"/>
            <w:r>
              <w:t>sikkerhetsbrudd</w:t>
            </w:r>
            <w:proofErr w:type="spellEnd"/>
            <w:r>
              <w:t xml:space="preserve">» </w:t>
            </w:r>
            <w:proofErr w:type="spellStart"/>
            <w:r>
              <w:t>ovenfor</w:t>
            </w:r>
            <w:proofErr w:type="spellEnd"/>
            <w:r>
              <w:t xml:space="preserve">) </w:t>
            </w:r>
            <w:proofErr w:type="spellStart"/>
            <w:r>
              <w:t>uten</w:t>
            </w:r>
            <w:proofErr w:type="spellEnd"/>
            <w:r>
              <w:t xml:space="preserve"> </w:t>
            </w:r>
            <w:proofErr w:type="spellStart"/>
            <w:r>
              <w:t>ugrunnet</w:t>
            </w:r>
            <w:proofErr w:type="spellEnd"/>
            <w:r>
              <w:t xml:space="preserve"> </w:t>
            </w:r>
            <w:proofErr w:type="spellStart"/>
            <w:r>
              <w:t>opphold</w:t>
            </w:r>
            <w:proofErr w:type="spellEnd"/>
            <w:r>
              <w:t xml:space="preserve"> </w:t>
            </w:r>
            <w:proofErr w:type="spellStart"/>
            <w:r>
              <w:t>og</w:t>
            </w:r>
            <w:proofErr w:type="spellEnd"/>
            <w:r>
              <w:t xml:space="preserve"> </w:t>
            </w:r>
            <w:proofErr w:type="spellStart"/>
            <w:r>
              <w:t>i</w:t>
            </w:r>
            <w:proofErr w:type="spellEnd"/>
            <w:r>
              <w:t xml:space="preserve"> alle fall </w:t>
            </w:r>
            <w:proofErr w:type="spellStart"/>
            <w:r>
              <w:t>innen</w:t>
            </w:r>
            <w:proofErr w:type="spellEnd"/>
            <w:r>
              <w:t xml:space="preserve"> 72 timer</w:t>
            </w:r>
            <w:r>
              <w:rPr>
                <w:iCs/>
              </w:rPr>
              <w:t>.</w:t>
            </w:r>
          </w:p>
          <w:p w14:paraId="0C8EA641" w14:textId="77777777" w:rsidR="007C3308" w:rsidRPr="00FC77AC" w:rsidRDefault="007C3308" w:rsidP="0098748D">
            <w:pPr>
              <w:pStyle w:val="Tabletext"/>
              <w:numPr>
                <w:ilvl w:val="0"/>
                <w:numId w:val="16"/>
              </w:numPr>
            </w:pPr>
            <w:r>
              <w:t xml:space="preserve">Microsoft tracks, </w:t>
            </w:r>
            <w:proofErr w:type="spellStart"/>
            <w:r>
              <w:t>eller</w:t>
            </w:r>
            <w:proofErr w:type="spellEnd"/>
            <w:r>
              <w:t xml:space="preserve"> </w:t>
            </w:r>
            <w:proofErr w:type="spellStart"/>
            <w:r>
              <w:t>muliggjør</w:t>
            </w:r>
            <w:proofErr w:type="spellEnd"/>
            <w:r>
              <w:t xml:space="preserve"> for </w:t>
            </w:r>
            <w:proofErr w:type="spellStart"/>
            <w:r>
              <w:t>kunden</w:t>
            </w:r>
            <w:proofErr w:type="spellEnd"/>
            <w:r>
              <w:t xml:space="preserve"> å spore, </w:t>
            </w:r>
            <w:proofErr w:type="spellStart"/>
            <w:r>
              <w:t>fremlegginger</w:t>
            </w:r>
            <w:proofErr w:type="spellEnd"/>
            <w:r>
              <w:t xml:space="preserve"> av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inkludert</w:t>
            </w:r>
            <w:proofErr w:type="spellEnd"/>
            <w:r>
              <w:t xml:space="preserve"> </w:t>
            </w:r>
            <w:proofErr w:type="spellStart"/>
            <w:r>
              <w:t>hvilke</w:t>
            </w:r>
            <w:proofErr w:type="spellEnd"/>
            <w:r>
              <w:t xml:space="preserve"> data </w:t>
            </w:r>
            <w:proofErr w:type="spellStart"/>
            <w:r>
              <w:t>som</w:t>
            </w:r>
            <w:proofErr w:type="spellEnd"/>
            <w:r>
              <w:t xml:space="preserve"> er </w:t>
            </w:r>
            <w:proofErr w:type="spellStart"/>
            <w:r>
              <w:t>blitt</w:t>
            </w:r>
            <w:proofErr w:type="spellEnd"/>
            <w:r>
              <w:t xml:space="preserve"> </w:t>
            </w:r>
            <w:proofErr w:type="spellStart"/>
            <w:r>
              <w:t>fremlagt</w:t>
            </w:r>
            <w:proofErr w:type="spellEnd"/>
            <w:r>
              <w:t xml:space="preserve">, </w:t>
            </w:r>
            <w:proofErr w:type="spellStart"/>
            <w:r>
              <w:t>til</w:t>
            </w:r>
            <w:proofErr w:type="spellEnd"/>
            <w:r>
              <w:t xml:space="preserve"> </w:t>
            </w:r>
            <w:proofErr w:type="spellStart"/>
            <w:r>
              <w:t>hvem</w:t>
            </w:r>
            <w:proofErr w:type="spellEnd"/>
            <w:r>
              <w:t xml:space="preserve"> </w:t>
            </w:r>
            <w:proofErr w:type="spellStart"/>
            <w:r>
              <w:t>og</w:t>
            </w:r>
            <w:proofErr w:type="spellEnd"/>
            <w:r>
              <w:t xml:space="preserve"> </w:t>
            </w:r>
            <w:proofErr w:type="spellStart"/>
            <w:r>
              <w:t>på</w:t>
            </w:r>
            <w:proofErr w:type="spellEnd"/>
            <w:r>
              <w:t xml:space="preserve"> </w:t>
            </w:r>
            <w:proofErr w:type="spellStart"/>
            <w:r>
              <w:t>hvilket</w:t>
            </w:r>
            <w:proofErr w:type="spellEnd"/>
            <w:r>
              <w:t xml:space="preserve"> </w:t>
            </w:r>
            <w:proofErr w:type="spellStart"/>
            <w:r>
              <w:t>tidspunkt</w:t>
            </w:r>
            <w:proofErr w:type="spellEnd"/>
            <w:r>
              <w:t>.</w:t>
            </w:r>
          </w:p>
          <w:p w14:paraId="578CBF9D" w14:textId="77777777" w:rsidR="007C3308" w:rsidRPr="000720BF" w:rsidRDefault="007C3308" w:rsidP="00E30757">
            <w:pPr>
              <w:pStyle w:val="Tabletext"/>
            </w:pPr>
            <w:proofErr w:type="spellStart"/>
            <w:r>
              <w:rPr>
                <w:b/>
              </w:rPr>
              <w:t>Overvåkning</w:t>
            </w:r>
            <w:proofErr w:type="spellEnd"/>
            <w:r>
              <w:rPr>
                <w:b/>
              </w:rPr>
              <w:t xml:space="preserve"> av </w:t>
            </w:r>
            <w:proofErr w:type="spellStart"/>
            <w:r>
              <w:rPr>
                <w:b/>
              </w:rPr>
              <w:t>tjenester</w:t>
            </w:r>
            <w:proofErr w:type="spellEnd"/>
            <w:r w:rsidRPr="00BF67E3">
              <w:rPr>
                <w:b/>
                <w:bCs/>
              </w:rPr>
              <w:t>.</w:t>
            </w:r>
            <w:r>
              <w:t xml:space="preserve"> </w:t>
            </w:r>
            <w:proofErr w:type="spellStart"/>
            <w:r>
              <w:t>Microsofts</w:t>
            </w:r>
            <w:proofErr w:type="spellEnd"/>
            <w:r>
              <w:t xml:space="preserve"> </w:t>
            </w:r>
            <w:proofErr w:type="spellStart"/>
            <w:r>
              <w:t>sikkerhetspersonell</w:t>
            </w:r>
            <w:proofErr w:type="spellEnd"/>
            <w:r>
              <w:t xml:space="preserve"> </w:t>
            </w:r>
            <w:proofErr w:type="spellStart"/>
            <w:r>
              <w:t>kontrollerer</w:t>
            </w:r>
            <w:proofErr w:type="spellEnd"/>
            <w:r>
              <w:t xml:space="preserve"> </w:t>
            </w:r>
            <w:proofErr w:type="spellStart"/>
            <w:r>
              <w:t>registre</w:t>
            </w:r>
            <w:proofErr w:type="spellEnd"/>
            <w:r>
              <w:t xml:space="preserve"> </w:t>
            </w:r>
            <w:proofErr w:type="spellStart"/>
            <w:r>
              <w:t>minst</w:t>
            </w:r>
            <w:proofErr w:type="spellEnd"/>
            <w:r>
              <w:t xml:space="preserve"> </w:t>
            </w:r>
            <w:proofErr w:type="spellStart"/>
            <w:r>
              <w:t>hver</w:t>
            </w:r>
            <w:proofErr w:type="spellEnd"/>
            <w:r>
              <w:t xml:space="preserve"> </w:t>
            </w:r>
            <w:proofErr w:type="spellStart"/>
            <w:r>
              <w:t>sjette</w:t>
            </w:r>
            <w:proofErr w:type="spellEnd"/>
            <w:r>
              <w:t xml:space="preserve"> </w:t>
            </w:r>
            <w:proofErr w:type="spellStart"/>
            <w:r>
              <w:t>måned</w:t>
            </w:r>
            <w:proofErr w:type="spellEnd"/>
            <w:r>
              <w:t xml:space="preserve"> </w:t>
            </w:r>
            <w:proofErr w:type="spellStart"/>
            <w:r>
              <w:t>og</w:t>
            </w:r>
            <w:proofErr w:type="spellEnd"/>
            <w:r>
              <w:t xml:space="preserve"> </w:t>
            </w:r>
            <w:proofErr w:type="spellStart"/>
            <w:r>
              <w:t>kommer</w:t>
            </w:r>
            <w:proofErr w:type="spellEnd"/>
            <w:r>
              <w:t xml:space="preserve"> med </w:t>
            </w:r>
            <w:proofErr w:type="spellStart"/>
            <w:r>
              <w:t>forbedringsforslag</w:t>
            </w:r>
            <w:proofErr w:type="spellEnd"/>
            <w:r>
              <w:t xml:space="preserve"> </w:t>
            </w:r>
            <w:proofErr w:type="spellStart"/>
            <w:r>
              <w:t>ved</w:t>
            </w:r>
            <w:proofErr w:type="spellEnd"/>
            <w:r>
              <w:t xml:space="preserve"> </w:t>
            </w:r>
            <w:proofErr w:type="spellStart"/>
            <w:r>
              <w:t>behov</w:t>
            </w:r>
            <w:proofErr w:type="spellEnd"/>
            <w:r>
              <w:t>.</w:t>
            </w:r>
          </w:p>
        </w:tc>
      </w:tr>
      <w:tr w:rsidR="007C3308" w14:paraId="7A6B95A4" w14:textId="77777777" w:rsidTr="00E30757">
        <w:tc>
          <w:tcPr>
            <w:tcW w:w="2610" w:type="dxa"/>
            <w:vAlign w:val="center"/>
          </w:tcPr>
          <w:p w14:paraId="0580762C" w14:textId="77777777" w:rsidR="007C3308" w:rsidRPr="00231971" w:rsidRDefault="007C3308" w:rsidP="00E30757">
            <w:pPr>
              <w:pStyle w:val="Tabletext"/>
            </w:pPr>
            <w:proofErr w:type="spellStart"/>
            <w:r>
              <w:t>Administrasjon</w:t>
            </w:r>
            <w:proofErr w:type="spellEnd"/>
            <w:r>
              <w:t xml:space="preserve"> av </w:t>
            </w:r>
            <w:proofErr w:type="spellStart"/>
            <w:r>
              <w:t>driftskontinuitet</w:t>
            </w:r>
            <w:proofErr w:type="spellEnd"/>
          </w:p>
        </w:tc>
        <w:tc>
          <w:tcPr>
            <w:tcW w:w="8190" w:type="dxa"/>
          </w:tcPr>
          <w:p w14:paraId="2C422078" w14:textId="77777777" w:rsidR="007C3308" w:rsidRPr="00FC77AC" w:rsidRDefault="007C3308" w:rsidP="0098748D">
            <w:pPr>
              <w:pStyle w:val="Tabletext"/>
              <w:numPr>
                <w:ilvl w:val="0"/>
                <w:numId w:val="17"/>
              </w:numPr>
            </w:pPr>
            <w:r>
              <w:t xml:space="preserve">Microsoft </w:t>
            </w:r>
            <w:proofErr w:type="spellStart"/>
            <w:r>
              <w:t>opprettholder</w:t>
            </w:r>
            <w:proofErr w:type="spellEnd"/>
            <w:r>
              <w:t xml:space="preserve"> </w:t>
            </w:r>
            <w:proofErr w:type="spellStart"/>
            <w:r>
              <w:t>beredskapsplaner</w:t>
            </w:r>
            <w:proofErr w:type="spellEnd"/>
            <w:r>
              <w:t xml:space="preserve"> </w:t>
            </w:r>
            <w:proofErr w:type="spellStart"/>
            <w:r>
              <w:t>og</w:t>
            </w:r>
            <w:proofErr w:type="spellEnd"/>
            <w:r>
              <w:t xml:space="preserve"> planer for </w:t>
            </w:r>
            <w:proofErr w:type="spellStart"/>
            <w:r>
              <w:t>uforutsette</w:t>
            </w:r>
            <w:proofErr w:type="spellEnd"/>
            <w:r>
              <w:t xml:space="preserve"> </w:t>
            </w:r>
            <w:proofErr w:type="spellStart"/>
            <w:r>
              <w:t>hendelser</w:t>
            </w:r>
            <w:proofErr w:type="spellEnd"/>
            <w:r>
              <w:t xml:space="preserve"> for </w:t>
            </w:r>
            <w:proofErr w:type="spellStart"/>
            <w:r>
              <w:t>fasilitetene</w:t>
            </w:r>
            <w:proofErr w:type="spellEnd"/>
            <w:r>
              <w:t xml:space="preserve"> der Microsoft </w:t>
            </w:r>
            <w:proofErr w:type="spellStart"/>
            <w:r>
              <w:t>informasjonssystemer</w:t>
            </w:r>
            <w:proofErr w:type="spellEnd"/>
            <w:r>
              <w:t xml:space="preserve"> </w:t>
            </w:r>
            <w:proofErr w:type="spellStart"/>
            <w:r>
              <w:t>som</w:t>
            </w:r>
            <w:proofErr w:type="spellEnd"/>
            <w:r>
              <w:t xml:space="preserve"> </w:t>
            </w:r>
            <w:proofErr w:type="spellStart"/>
            <w:r>
              <w:t>behandler</w:t>
            </w:r>
            <w:proofErr w:type="spellEnd"/>
            <w:r>
              <w:t xml:space="preserve"> </w:t>
            </w:r>
            <w:proofErr w:type="spellStart"/>
            <w:r>
              <w:t>kundedata</w:t>
            </w:r>
            <w:proofErr w:type="spellEnd"/>
            <w:r>
              <w:t xml:space="preserve"> </w:t>
            </w:r>
            <w:proofErr w:type="spellStart"/>
            <w:r>
              <w:t>eller</w:t>
            </w:r>
            <w:proofErr w:type="spellEnd"/>
            <w:r>
              <w:t xml:space="preserve"> </w:t>
            </w:r>
            <w:proofErr w:type="spellStart"/>
            <w:r>
              <w:t>faglig</w:t>
            </w:r>
            <w:proofErr w:type="spellEnd"/>
            <w:r>
              <w:t xml:space="preserve"> </w:t>
            </w:r>
            <w:proofErr w:type="spellStart"/>
            <w:r>
              <w:t>tjenestedata</w:t>
            </w:r>
            <w:proofErr w:type="spellEnd"/>
            <w:r>
              <w:t xml:space="preserve"> er </w:t>
            </w:r>
            <w:proofErr w:type="spellStart"/>
            <w:r>
              <w:t>lokalisert</w:t>
            </w:r>
            <w:proofErr w:type="spellEnd"/>
            <w:r>
              <w:t>.</w:t>
            </w:r>
          </w:p>
          <w:p w14:paraId="7FE4750E" w14:textId="77777777" w:rsidR="007C3308" w:rsidRPr="000720BF" w:rsidRDefault="007C3308" w:rsidP="0098748D">
            <w:pPr>
              <w:pStyle w:val="Tabletext"/>
              <w:numPr>
                <w:ilvl w:val="0"/>
                <w:numId w:val="17"/>
              </w:numPr>
            </w:pPr>
            <w:proofErr w:type="spellStart"/>
            <w:r>
              <w:t>Microsofts</w:t>
            </w:r>
            <w:proofErr w:type="spellEnd"/>
            <w:r>
              <w:t xml:space="preserve"> </w:t>
            </w:r>
            <w:proofErr w:type="spellStart"/>
            <w:r>
              <w:t>overflødige</w:t>
            </w:r>
            <w:proofErr w:type="spellEnd"/>
            <w:r>
              <w:t xml:space="preserve"> </w:t>
            </w:r>
            <w:proofErr w:type="spellStart"/>
            <w:r>
              <w:t>lagring</w:t>
            </w:r>
            <w:proofErr w:type="spellEnd"/>
            <w:r>
              <w:t xml:space="preserve"> </w:t>
            </w:r>
            <w:proofErr w:type="spellStart"/>
            <w:r>
              <w:t>og</w:t>
            </w:r>
            <w:proofErr w:type="spellEnd"/>
            <w:r>
              <w:t xml:space="preserve"> </w:t>
            </w:r>
            <w:proofErr w:type="spellStart"/>
            <w:r>
              <w:t>prosedyrene</w:t>
            </w:r>
            <w:proofErr w:type="spellEnd"/>
            <w:r>
              <w:t xml:space="preserve"> for å </w:t>
            </w:r>
            <w:proofErr w:type="spellStart"/>
            <w:r>
              <w:t>gjenopprette</w:t>
            </w:r>
            <w:proofErr w:type="spellEnd"/>
            <w:r>
              <w:t xml:space="preserve"> data er </w:t>
            </w:r>
            <w:proofErr w:type="spellStart"/>
            <w:r>
              <w:t>designet</w:t>
            </w:r>
            <w:proofErr w:type="spellEnd"/>
            <w:r>
              <w:t xml:space="preserve"> for å </w:t>
            </w:r>
            <w:proofErr w:type="spellStart"/>
            <w:r>
              <w:t>forsøke</w:t>
            </w:r>
            <w:proofErr w:type="spellEnd"/>
            <w:r>
              <w:t xml:space="preserve"> å </w:t>
            </w:r>
            <w:proofErr w:type="spellStart"/>
            <w:r>
              <w:t>rekonstruere</w:t>
            </w:r>
            <w:proofErr w:type="spellEnd"/>
            <w:r>
              <w:t xml:space="preserve"> </w:t>
            </w:r>
            <w:proofErr w:type="spellStart"/>
            <w:r>
              <w:t>kundedata</w:t>
            </w:r>
            <w:proofErr w:type="spellEnd"/>
            <w:r>
              <w:t xml:space="preserve"> </w:t>
            </w:r>
            <w:proofErr w:type="spellStart"/>
            <w:r>
              <w:t>og</w:t>
            </w:r>
            <w:proofErr w:type="spellEnd"/>
            <w:r>
              <w:t xml:space="preserve"> </w:t>
            </w:r>
            <w:proofErr w:type="spellStart"/>
            <w:r>
              <w:t>faglig</w:t>
            </w:r>
            <w:proofErr w:type="spellEnd"/>
            <w:r>
              <w:t xml:space="preserve"> </w:t>
            </w:r>
            <w:proofErr w:type="spellStart"/>
            <w:r>
              <w:t>tjenestedata</w:t>
            </w:r>
            <w:proofErr w:type="spellEnd"/>
            <w:r>
              <w:t xml:space="preserve"> </w:t>
            </w:r>
            <w:proofErr w:type="spellStart"/>
            <w:r>
              <w:t>i</w:t>
            </w:r>
            <w:proofErr w:type="spellEnd"/>
            <w:r>
              <w:t xml:space="preserve"> sin </w:t>
            </w:r>
            <w:proofErr w:type="spellStart"/>
            <w:r>
              <w:t>opprinnelige</w:t>
            </w:r>
            <w:proofErr w:type="spellEnd"/>
            <w:r>
              <w:t xml:space="preserve"> </w:t>
            </w:r>
            <w:proofErr w:type="spellStart"/>
            <w:r>
              <w:t>eller</w:t>
            </w:r>
            <w:proofErr w:type="spellEnd"/>
            <w:r>
              <w:t xml:space="preserve"> sist </w:t>
            </w:r>
            <w:proofErr w:type="spellStart"/>
            <w:r>
              <w:t>kopierte</w:t>
            </w:r>
            <w:proofErr w:type="spellEnd"/>
            <w:r>
              <w:t xml:space="preserve"> </w:t>
            </w:r>
            <w:proofErr w:type="spellStart"/>
            <w:r>
              <w:t>tilstand</w:t>
            </w:r>
            <w:proofErr w:type="spellEnd"/>
            <w:r>
              <w:t xml:space="preserve"> </w:t>
            </w:r>
            <w:proofErr w:type="spellStart"/>
            <w:r>
              <w:t>fra</w:t>
            </w:r>
            <w:proofErr w:type="spellEnd"/>
            <w:r>
              <w:t xml:space="preserve"> </w:t>
            </w:r>
            <w:proofErr w:type="spellStart"/>
            <w:r>
              <w:t>før</w:t>
            </w:r>
            <w:proofErr w:type="spellEnd"/>
            <w:r>
              <w:t xml:space="preserve"> den </w:t>
            </w:r>
            <w:proofErr w:type="spellStart"/>
            <w:r>
              <w:t>gikk</w:t>
            </w:r>
            <w:proofErr w:type="spellEnd"/>
            <w:r>
              <w:t xml:space="preserve"> </w:t>
            </w:r>
            <w:proofErr w:type="spellStart"/>
            <w:r>
              <w:t>tapt</w:t>
            </w:r>
            <w:proofErr w:type="spellEnd"/>
            <w:r>
              <w:t xml:space="preserve"> </w:t>
            </w:r>
            <w:proofErr w:type="spellStart"/>
            <w:r>
              <w:t>eller</w:t>
            </w:r>
            <w:proofErr w:type="spellEnd"/>
            <w:r>
              <w:t xml:space="preserve"> </w:t>
            </w:r>
            <w:proofErr w:type="spellStart"/>
            <w:r>
              <w:t>ble</w:t>
            </w:r>
            <w:proofErr w:type="spellEnd"/>
            <w:r>
              <w:t xml:space="preserve"> </w:t>
            </w:r>
            <w:proofErr w:type="spellStart"/>
            <w:r>
              <w:t>ødelagt</w:t>
            </w:r>
            <w:proofErr w:type="spellEnd"/>
            <w:r>
              <w:t>.</w:t>
            </w:r>
          </w:p>
        </w:tc>
      </w:tr>
    </w:tbl>
    <w:p w14:paraId="578E7F4D" w14:textId="77777777" w:rsidR="00FF1042" w:rsidRDefault="00FF1042" w:rsidP="00FF1042">
      <w:pPr>
        <w:pStyle w:val="ProductList-Body"/>
        <w:spacing w:after="120"/>
      </w:pPr>
    </w:p>
    <w:bookmarkEnd w:id="195"/>
    <w:p w14:paraId="10B6A04A" w14:textId="77777777" w:rsidR="00FF1042" w:rsidRDefault="00FF1042" w:rsidP="00FF1042">
      <w:pPr>
        <w:rPr>
          <w:sz w:val="18"/>
        </w:rPr>
      </w:pPr>
      <w:r>
        <w:br w:type="page"/>
      </w:r>
    </w:p>
    <w:p w14:paraId="492FFF43" w14:textId="77777777" w:rsidR="00FF1042" w:rsidRPr="00FC77AC" w:rsidRDefault="00FF1042" w:rsidP="009A699A">
      <w:pPr>
        <w:pStyle w:val="Heading1"/>
        <w:shd w:val="clear" w:color="auto" w:fill="auto"/>
      </w:pPr>
      <w:bookmarkStart w:id="196" w:name="_Toc155366342"/>
      <w:bookmarkStart w:id="197" w:name="_Toc206767289"/>
      <w:bookmarkStart w:id="198" w:name="_Toc8395062"/>
      <w:bookmarkStart w:id="199" w:name="_Toc6563850"/>
      <w:bookmarkStart w:id="200" w:name="_Toc21617071"/>
      <w:bookmarkStart w:id="201" w:name="_Toc26972866"/>
      <w:r>
        <w:lastRenderedPageBreak/>
        <w:t>Tillegg B – Datasubjekter og kategorier av personopplysninger</w:t>
      </w:r>
      <w:bookmarkEnd w:id="196"/>
      <w:bookmarkEnd w:id="197"/>
    </w:p>
    <w:bookmarkEnd w:id="198"/>
    <w:bookmarkEnd w:id="199"/>
    <w:bookmarkEnd w:id="200"/>
    <w:bookmarkEnd w:id="201"/>
    <w:p w14:paraId="01DAE29B" w14:textId="77777777" w:rsidR="00FF1042" w:rsidRPr="00FC77AC" w:rsidRDefault="00FF1042" w:rsidP="007C3308">
      <w:proofErr w:type="spellStart"/>
      <w:r>
        <w:rPr>
          <w:b/>
        </w:rPr>
        <w:t>Datasubjekter</w:t>
      </w:r>
      <w:proofErr w:type="spellEnd"/>
      <w:r w:rsidRPr="00194595">
        <w:rPr>
          <w:b/>
          <w:bCs/>
        </w:rPr>
        <w:t>:</w:t>
      </w:r>
      <w:r>
        <w:t xml:space="preserve"> </w:t>
      </w:r>
      <w:proofErr w:type="spellStart"/>
      <w:r>
        <w:t>Datasubjekter</w:t>
      </w:r>
      <w:proofErr w:type="spellEnd"/>
      <w:r>
        <w:t xml:space="preserve"> </w:t>
      </w:r>
      <w:proofErr w:type="spellStart"/>
      <w:r>
        <w:t>omfatter</w:t>
      </w:r>
      <w:proofErr w:type="spellEnd"/>
      <w:r>
        <w:t xml:space="preserve"> </w:t>
      </w:r>
      <w:proofErr w:type="spellStart"/>
      <w:r>
        <w:t>kundens</w:t>
      </w:r>
      <w:proofErr w:type="spellEnd"/>
      <w:r>
        <w:t xml:space="preserve"> representanter og sluttbrukere, herunder kundens ansatte, leverandører samarbeidspartnere og kundens kunder. Datasubjekter kan også omfatte enkeltpersoner som forsøker å kommunisere eller overføre personlige data til brukere av tjenestene som Microsoft leverer. </w:t>
      </w:r>
      <w:r>
        <w:rPr>
          <w:rFonts w:cstheme="minorHAnsi"/>
          <w:szCs w:val="18"/>
        </w:rPr>
        <w:t>Microsoft erkjenner at, avhengig av kundens bruk av den produktene og tjenestene, kan kunden velge å inkludere personopplysninger fra en av følgende typer registrerte i personopplysninger:</w:t>
      </w:r>
    </w:p>
    <w:p w14:paraId="453417F8" w14:textId="77777777" w:rsidR="00FF1042" w:rsidRPr="00FC77AC" w:rsidRDefault="00FF1042" w:rsidP="007C3308">
      <w:pPr>
        <w:pStyle w:val="Bulletlist0"/>
      </w:pPr>
      <w:proofErr w:type="spellStart"/>
      <w:r>
        <w:t>Ansatte</w:t>
      </w:r>
      <w:proofErr w:type="spellEnd"/>
      <w:r>
        <w:t xml:space="preserve">, </w:t>
      </w:r>
      <w:proofErr w:type="spellStart"/>
      <w:r>
        <w:t>oppdragstakere</w:t>
      </w:r>
      <w:proofErr w:type="spellEnd"/>
      <w:r>
        <w:t xml:space="preserve"> </w:t>
      </w:r>
      <w:proofErr w:type="spellStart"/>
      <w:r>
        <w:t>og</w:t>
      </w:r>
      <w:proofErr w:type="spellEnd"/>
      <w:r>
        <w:t xml:space="preserve"> </w:t>
      </w:r>
      <w:proofErr w:type="spellStart"/>
      <w:r>
        <w:t>vikarer</w:t>
      </w:r>
      <w:proofErr w:type="spellEnd"/>
      <w:r>
        <w:t xml:space="preserve"> (</w:t>
      </w:r>
      <w:proofErr w:type="spellStart"/>
      <w:r>
        <w:t>nåværende</w:t>
      </w:r>
      <w:proofErr w:type="spellEnd"/>
      <w:r>
        <w:t xml:space="preserve">, </w:t>
      </w:r>
      <w:proofErr w:type="spellStart"/>
      <w:r>
        <w:t>tidligere</w:t>
      </w:r>
      <w:proofErr w:type="spellEnd"/>
      <w:r>
        <w:t xml:space="preserve">, </w:t>
      </w:r>
      <w:proofErr w:type="spellStart"/>
      <w:r>
        <w:t>fremtidige</w:t>
      </w:r>
      <w:proofErr w:type="spellEnd"/>
      <w:r>
        <w:t xml:space="preserve">) hos </w:t>
      </w:r>
      <w:proofErr w:type="spellStart"/>
      <w:proofErr w:type="gramStart"/>
      <w:r>
        <w:t>kunden</w:t>
      </w:r>
      <w:proofErr w:type="spellEnd"/>
      <w:r>
        <w:t>;</w:t>
      </w:r>
      <w:proofErr w:type="gramEnd"/>
    </w:p>
    <w:p w14:paraId="7A885FC2" w14:textId="77777777" w:rsidR="00FF1042" w:rsidRPr="00FC77AC" w:rsidRDefault="00FF1042" w:rsidP="007C3308">
      <w:pPr>
        <w:pStyle w:val="Bulletlist0"/>
      </w:pPr>
      <w:proofErr w:type="spellStart"/>
      <w:r>
        <w:t>Personer</w:t>
      </w:r>
      <w:proofErr w:type="spellEnd"/>
      <w:r>
        <w:t xml:space="preserve"> </w:t>
      </w:r>
      <w:proofErr w:type="spellStart"/>
      <w:r>
        <w:t>som</w:t>
      </w:r>
      <w:proofErr w:type="spellEnd"/>
      <w:r>
        <w:t xml:space="preserve"> de </w:t>
      </w:r>
      <w:proofErr w:type="spellStart"/>
      <w:r>
        <w:t>ovennevnte</w:t>
      </w:r>
      <w:proofErr w:type="spellEnd"/>
      <w:r>
        <w:t xml:space="preserve"> </w:t>
      </w:r>
      <w:proofErr w:type="spellStart"/>
      <w:r>
        <w:t>har</w:t>
      </w:r>
      <w:proofErr w:type="spellEnd"/>
      <w:r>
        <w:t xml:space="preserve"> </w:t>
      </w:r>
      <w:proofErr w:type="spellStart"/>
      <w:r>
        <w:t>omsorg</w:t>
      </w:r>
      <w:proofErr w:type="spellEnd"/>
      <w:r>
        <w:t xml:space="preserve"> </w:t>
      </w:r>
      <w:proofErr w:type="gramStart"/>
      <w:r>
        <w:t>for;</w:t>
      </w:r>
      <w:proofErr w:type="gramEnd"/>
    </w:p>
    <w:p w14:paraId="5CCE7E13" w14:textId="77777777" w:rsidR="00FF1042" w:rsidRPr="00FC77AC" w:rsidRDefault="00FF1042" w:rsidP="007C3308">
      <w:pPr>
        <w:pStyle w:val="Bulletlist0"/>
      </w:pPr>
      <w:proofErr w:type="spellStart"/>
      <w:r>
        <w:t>Kundens</w:t>
      </w:r>
      <w:proofErr w:type="spellEnd"/>
      <w:r>
        <w:t xml:space="preserve"> </w:t>
      </w:r>
      <w:proofErr w:type="spellStart"/>
      <w:r>
        <w:t>samarbeidspartnere</w:t>
      </w:r>
      <w:proofErr w:type="spellEnd"/>
      <w:r>
        <w:t>/</w:t>
      </w:r>
      <w:proofErr w:type="spellStart"/>
      <w:r>
        <w:t>kontaktpersoner</w:t>
      </w:r>
      <w:proofErr w:type="spellEnd"/>
      <w:r>
        <w:t xml:space="preserve"> (</w:t>
      </w:r>
      <w:proofErr w:type="spellStart"/>
      <w:r>
        <w:t>fysiske</w:t>
      </w:r>
      <w:proofErr w:type="spellEnd"/>
      <w:r>
        <w:t xml:space="preserve"> </w:t>
      </w:r>
      <w:proofErr w:type="spellStart"/>
      <w:r>
        <w:t>personer</w:t>
      </w:r>
      <w:proofErr w:type="spellEnd"/>
      <w:r>
        <w:t xml:space="preserve">) </w:t>
      </w:r>
      <w:proofErr w:type="spellStart"/>
      <w:r>
        <w:t>eller</w:t>
      </w:r>
      <w:proofErr w:type="spellEnd"/>
      <w:r>
        <w:t xml:space="preserve"> </w:t>
      </w:r>
      <w:proofErr w:type="spellStart"/>
      <w:r>
        <w:t>ansatte</w:t>
      </w:r>
      <w:proofErr w:type="spellEnd"/>
      <w:r>
        <w:t xml:space="preserve">, </w:t>
      </w:r>
      <w:proofErr w:type="spellStart"/>
      <w:r>
        <w:t>oppdragstakere</w:t>
      </w:r>
      <w:proofErr w:type="spellEnd"/>
      <w:r>
        <w:t xml:space="preserve"> </w:t>
      </w:r>
      <w:proofErr w:type="spellStart"/>
      <w:r>
        <w:t>eller</w:t>
      </w:r>
      <w:proofErr w:type="spellEnd"/>
      <w:r>
        <w:t xml:space="preserve"> </w:t>
      </w:r>
      <w:proofErr w:type="spellStart"/>
      <w:r>
        <w:t>vikarer</w:t>
      </w:r>
      <w:proofErr w:type="spellEnd"/>
      <w:r>
        <w:t xml:space="preserve"> hos </w:t>
      </w:r>
      <w:proofErr w:type="spellStart"/>
      <w:r>
        <w:t>samarbeidspartnere</w:t>
      </w:r>
      <w:proofErr w:type="spellEnd"/>
      <w:r>
        <w:t>/</w:t>
      </w:r>
      <w:proofErr w:type="spellStart"/>
      <w:r>
        <w:t>kontaktpersoner</w:t>
      </w:r>
      <w:proofErr w:type="spellEnd"/>
      <w:r>
        <w:t xml:space="preserve"> (</w:t>
      </w:r>
      <w:proofErr w:type="spellStart"/>
      <w:r>
        <w:t>nåværende</w:t>
      </w:r>
      <w:proofErr w:type="spellEnd"/>
      <w:r>
        <w:t xml:space="preserve">, </w:t>
      </w:r>
      <w:proofErr w:type="spellStart"/>
      <w:r>
        <w:t>fremtidige</w:t>
      </w:r>
      <w:proofErr w:type="spellEnd"/>
      <w:r>
        <w:t xml:space="preserve">, </w:t>
      </w:r>
      <w:proofErr w:type="spellStart"/>
      <w:r>
        <w:t>tidligere</w:t>
      </w:r>
      <w:proofErr w:type="spellEnd"/>
      <w:r>
        <w:t xml:space="preserve">) </w:t>
      </w:r>
      <w:proofErr w:type="spellStart"/>
      <w:r>
        <w:t>som</w:t>
      </w:r>
      <w:proofErr w:type="spellEnd"/>
      <w:r>
        <w:t xml:space="preserve"> er </w:t>
      </w:r>
      <w:proofErr w:type="spellStart"/>
      <w:r>
        <w:t>juridiske</w:t>
      </w:r>
      <w:proofErr w:type="spellEnd"/>
      <w:r>
        <w:t xml:space="preserve"> </w:t>
      </w:r>
      <w:proofErr w:type="spellStart"/>
      <w:proofErr w:type="gramStart"/>
      <w:r>
        <w:t>personer</w:t>
      </w:r>
      <w:proofErr w:type="spellEnd"/>
      <w:r>
        <w:t>;</w:t>
      </w:r>
      <w:proofErr w:type="gramEnd"/>
    </w:p>
    <w:p w14:paraId="78C78E9E" w14:textId="77777777" w:rsidR="00FF1042" w:rsidRPr="00FC77AC" w:rsidRDefault="00FF1042" w:rsidP="007C3308">
      <w:pPr>
        <w:pStyle w:val="Bulletlist0"/>
      </w:pPr>
      <w:proofErr w:type="spellStart"/>
      <w:r>
        <w:t>Brukere</w:t>
      </w:r>
      <w:proofErr w:type="spellEnd"/>
      <w:r>
        <w:t xml:space="preserve"> (</w:t>
      </w:r>
      <w:proofErr w:type="spellStart"/>
      <w:r>
        <w:t>f.eks</w:t>
      </w:r>
      <w:proofErr w:type="spellEnd"/>
      <w:r>
        <w:t xml:space="preserve">. </w:t>
      </w:r>
      <w:proofErr w:type="spellStart"/>
      <w:r>
        <w:t>kunder</w:t>
      </w:r>
      <w:proofErr w:type="spellEnd"/>
      <w:r>
        <w:t xml:space="preserve">, </w:t>
      </w:r>
      <w:proofErr w:type="spellStart"/>
      <w:r>
        <w:t>klienter</w:t>
      </w:r>
      <w:proofErr w:type="spellEnd"/>
      <w:r>
        <w:t xml:space="preserve">, </w:t>
      </w:r>
      <w:proofErr w:type="spellStart"/>
      <w:r>
        <w:t>pasienter</w:t>
      </w:r>
      <w:proofErr w:type="spellEnd"/>
      <w:r>
        <w:t xml:space="preserve">, </w:t>
      </w:r>
      <w:proofErr w:type="spellStart"/>
      <w:r>
        <w:t>besøkende</w:t>
      </w:r>
      <w:proofErr w:type="spellEnd"/>
      <w:r>
        <w:t xml:space="preserve"> </w:t>
      </w:r>
      <w:proofErr w:type="spellStart"/>
      <w:r>
        <w:t>osv</w:t>
      </w:r>
      <w:proofErr w:type="spellEnd"/>
      <w:r>
        <w:t xml:space="preserve">.) </w:t>
      </w:r>
      <w:proofErr w:type="spellStart"/>
      <w:r>
        <w:t>og</w:t>
      </w:r>
      <w:proofErr w:type="spellEnd"/>
      <w:r>
        <w:t xml:space="preserve"> </w:t>
      </w:r>
      <w:proofErr w:type="spellStart"/>
      <w:r>
        <w:t>andre</w:t>
      </w:r>
      <w:proofErr w:type="spellEnd"/>
      <w:r>
        <w:t xml:space="preserve"> </w:t>
      </w:r>
      <w:proofErr w:type="spellStart"/>
      <w:r>
        <w:t>registrerte</w:t>
      </w:r>
      <w:proofErr w:type="spellEnd"/>
      <w:r>
        <w:t xml:space="preserve"> </w:t>
      </w:r>
      <w:proofErr w:type="spellStart"/>
      <w:r>
        <w:t>som</w:t>
      </w:r>
      <w:proofErr w:type="spellEnd"/>
      <w:r>
        <w:t xml:space="preserve"> er </w:t>
      </w:r>
      <w:proofErr w:type="spellStart"/>
      <w:r>
        <w:t>brukere</w:t>
      </w:r>
      <w:proofErr w:type="spellEnd"/>
      <w:r>
        <w:t xml:space="preserve"> av </w:t>
      </w:r>
      <w:proofErr w:type="spellStart"/>
      <w:r>
        <w:t>kundens</w:t>
      </w:r>
      <w:proofErr w:type="spellEnd"/>
      <w:r>
        <w:t xml:space="preserve"> </w:t>
      </w:r>
      <w:proofErr w:type="spellStart"/>
      <w:proofErr w:type="gramStart"/>
      <w:r>
        <w:t>tjenester</w:t>
      </w:r>
      <w:proofErr w:type="spellEnd"/>
      <w:r>
        <w:t>;</w:t>
      </w:r>
      <w:proofErr w:type="gramEnd"/>
    </w:p>
    <w:p w14:paraId="1AB73CEF" w14:textId="77777777" w:rsidR="00FF1042" w:rsidRPr="00FC77AC" w:rsidRDefault="00FF1042" w:rsidP="007C3308">
      <w:pPr>
        <w:pStyle w:val="Bulletlist0"/>
      </w:pPr>
      <w:proofErr w:type="spellStart"/>
      <w:r>
        <w:t>Partnere</w:t>
      </w:r>
      <w:proofErr w:type="spellEnd"/>
      <w:r>
        <w:t xml:space="preserve">, </w:t>
      </w:r>
      <w:proofErr w:type="spellStart"/>
      <w:r>
        <w:t>interessenter</w:t>
      </w:r>
      <w:proofErr w:type="spellEnd"/>
      <w:r>
        <w:t xml:space="preserve"> </w:t>
      </w:r>
      <w:proofErr w:type="spellStart"/>
      <w:r>
        <w:t>eller</w:t>
      </w:r>
      <w:proofErr w:type="spellEnd"/>
      <w:r>
        <w:t xml:space="preserve"> </w:t>
      </w:r>
      <w:proofErr w:type="spellStart"/>
      <w:r>
        <w:t>enkeltpersoner</w:t>
      </w:r>
      <w:proofErr w:type="spellEnd"/>
      <w:r>
        <w:t xml:space="preserve"> </w:t>
      </w:r>
      <w:proofErr w:type="spellStart"/>
      <w:r>
        <w:t>som</w:t>
      </w:r>
      <w:proofErr w:type="spellEnd"/>
      <w:r>
        <w:t xml:space="preserve"> </w:t>
      </w:r>
      <w:proofErr w:type="spellStart"/>
      <w:r>
        <w:t>aktivt</w:t>
      </w:r>
      <w:proofErr w:type="spellEnd"/>
      <w:r>
        <w:t xml:space="preserve"> </w:t>
      </w:r>
      <w:proofErr w:type="spellStart"/>
      <w:r>
        <w:t>samarbeider</w:t>
      </w:r>
      <w:proofErr w:type="spellEnd"/>
      <w:r>
        <w:t xml:space="preserve">, </w:t>
      </w:r>
      <w:proofErr w:type="spellStart"/>
      <w:r>
        <w:t>kommuniserer</w:t>
      </w:r>
      <w:proofErr w:type="spellEnd"/>
      <w:r>
        <w:t xml:space="preserve"> </w:t>
      </w:r>
      <w:proofErr w:type="spellStart"/>
      <w:r>
        <w:t>eller</w:t>
      </w:r>
      <w:proofErr w:type="spellEnd"/>
      <w:r>
        <w:t xml:space="preserve"> </w:t>
      </w:r>
      <w:proofErr w:type="spellStart"/>
      <w:r>
        <w:t>på</w:t>
      </w:r>
      <w:proofErr w:type="spellEnd"/>
      <w:r>
        <w:t xml:space="preserve"> </w:t>
      </w:r>
      <w:proofErr w:type="spellStart"/>
      <w:r>
        <w:t>annen</w:t>
      </w:r>
      <w:proofErr w:type="spellEnd"/>
      <w:r>
        <w:t xml:space="preserve"> </w:t>
      </w:r>
      <w:proofErr w:type="spellStart"/>
      <w:r>
        <w:t>måte</w:t>
      </w:r>
      <w:proofErr w:type="spellEnd"/>
      <w:r>
        <w:t xml:space="preserve"> </w:t>
      </w:r>
      <w:proofErr w:type="spellStart"/>
      <w:r>
        <w:t>samhandler</w:t>
      </w:r>
      <w:proofErr w:type="spellEnd"/>
      <w:r>
        <w:t xml:space="preserve"> med </w:t>
      </w:r>
      <w:proofErr w:type="spellStart"/>
      <w:r>
        <w:t>ansatte</w:t>
      </w:r>
      <w:proofErr w:type="spellEnd"/>
      <w:r>
        <w:t xml:space="preserve"> hos </w:t>
      </w:r>
      <w:proofErr w:type="spellStart"/>
      <w:r>
        <w:t>kunden</w:t>
      </w:r>
      <w:proofErr w:type="spellEnd"/>
      <w:r>
        <w:t xml:space="preserve"> </w:t>
      </w:r>
      <w:proofErr w:type="spellStart"/>
      <w:r>
        <w:t>og</w:t>
      </w:r>
      <w:proofErr w:type="spellEnd"/>
      <w:r>
        <w:t>/</w:t>
      </w:r>
      <w:proofErr w:type="spellStart"/>
      <w:r>
        <w:t>eller</w:t>
      </w:r>
      <w:proofErr w:type="spellEnd"/>
      <w:r>
        <w:t xml:space="preserve"> </w:t>
      </w:r>
      <w:proofErr w:type="spellStart"/>
      <w:r>
        <w:t>bruker</w:t>
      </w:r>
      <w:proofErr w:type="spellEnd"/>
      <w:r>
        <w:t xml:space="preserve"> </w:t>
      </w:r>
      <w:proofErr w:type="spellStart"/>
      <w:r>
        <w:t>kommunikasjonsverktøy</w:t>
      </w:r>
      <w:proofErr w:type="spellEnd"/>
      <w:r>
        <w:t xml:space="preserve"> </w:t>
      </w:r>
      <w:proofErr w:type="spellStart"/>
      <w:r>
        <w:t>som</w:t>
      </w:r>
      <w:proofErr w:type="spellEnd"/>
      <w:r>
        <w:t xml:space="preserve"> </w:t>
      </w:r>
      <w:proofErr w:type="spellStart"/>
      <w:r>
        <w:t>apper</w:t>
      </w:r>
      <w:proofErr w:type="spellEnd"/>
      <w:r>
        <w:t xml:space="preserve"> </w:t>
      </w:r>
      <w:proofErr w:type="spellStart"/>
      <w:r>
        <w:t>og</w:t>
      </w:r>
      <w:proofErr w:type="spellEnd"/>
      <w:r>
        <w:t xml:space="preserve"> </w:t>
      </w:r>
      <w:proofErr w:type="spellStart"/>
      <w:r>
        <w:t>nettsteder</w:t>
      </w:r>
      <w:proofErr w:type="spellEnd"/>
      <w:r>
        <w:t xml:space="preserve"> </w:t>
      </w:r>
      <w:proofErr w:type="spellStart"/>
      <w:r>
        <w:t>levert</w:t>
      </w:r>
      <w:proofErr w:type="spellEnd"/>
      <w:r>
        <w:t xml:space="preserve"> av </w:t>
      </w:r>
      <w:proofErr w:type="spellStart"/>
      <w:proofErr w:type="gramStart"/>
      <w:r>
        <w:t>kunden</w:t>
      </w:r>
      <w:proofErr w:type="spellEnd"/>
      <w:r>
        <w:t>;</w:t>
      </w:r>
      <w:proofErr w:type="gramEnd"/>
    </w:p>
    <w:p w14:paraId="02A96848" w14:textId="77777777" w:rsidR="00FF1042" w:rsidRPr="00FC77AC" w:rsidRDefault="00FF1042" w:rsidP="007C3308">
      <w:pPr>
        <w:pStyle w:val="Bulletlist0"/>
      </w:pPr>
      <w:proofErr w:type="spellStart"/>
      <w:r>
        <w:t>Interessenter</w:t>
      </w:r>
      <w:proofErr w:type="spellEnd"/>
      <w:r>
        <w:t xml:space="preserve"> </w:t>
      </w:r>
      <w:proofErr w:type="spellStart"/>
      <w:r>
        <w:t>eller</w:t>
      </w:r>
      <w:proofErr w:type="spellEnd"/>
      <w:r>
        <w:t xml:space="preserve"> </w:t>
      </w:r>
      <w:proofErr w:type="spellStart"/>
      <w:r>
        <w:t>enkeltpersoner</w:t>
      </w:r>
      <w:proofErr w:type="spellEnd"/>
      <w:r>
        <w:t xml:space="preserve"> </w:t>
      </w:r>
      <w:proofErr w:type="spellStart"/>
      <w:r>
        <w:t>som</w:t>
      </w:r>
      <w:proofErr w:type="spellEnd"/>
      <w:r>
        <w:t xml:space="preserve"> </w:t>
      </w:r>
      <w:proofErr w:type="spellStart"/>
      <w:r>
        <w:t>passivt</w:t>
      </w:r>
      <w:proofErr w:type="spellEnd"/>
      <w:r>
        <w:t xml:space="preserve"> </w:t>
      </w:r>
      <w:proofErr w:type="spellStart"/>
      <w:r>
        <w:t>samhandler</w:t>
      </w:r>
      <w:proofErr w:type="spellEnd"/>
      <w:r>
        <w:t xml:space="preserve"> med </w:t>
      </w:r>
      <w:proofErr w:type="spellStart"/>
      <w:r>
        <w:t>kunden</w:t>
      </w:r>
      <w:proofErr w:type="spellEnd"/>
      <w:r>
        <w:t xml:space="preserve"> (</w:t>
      </w:r>
      <w:proofErr w:type="spellStart"/>
      <w:r>
        <w:t>f.eks</w:t>
      </w:r>
      <w:proofErr w:type="spellEnd"/>
      <w:r>
        <w:t xml:space="preserve">. </w:t>
      </w:r>
      <w:proofErr w:type="spellStart"/>
      <w:r>
        <w:t>fordi</w:t>
      </w:r>
      <w:proofErr w:type="spellEnd"/>
      <w:r>
        <w:t xml:space="preserve"> de er </w:t>
      </w:r>
      <w:proofErr w:type="spellStart"/>
      <w:r>
        <w:t>gjenstand</w:t>
      </w:r>
      <w:proofErr w:type="spellEnd"/>
      <w:r>
        <w:t xml:space="preserve"> for </w:t>
      </w:r>
      <w:proofErr w:type="spellStart"/>
      <w:r>
        <w:t>en</w:t>
      </w:r>
      <w:proofErr w:type="spellEnd"/>
      <w:r>
        <w:t xml:space="preserve"> </w:t>
      </w:r>
      <w:proofErr w:type="spellStart"/>
      <w:r>
        <w:t>undersøkelse</w:t>
      </w:r>
      <w:proofErr w:type="spellEnd"/>
      <w:r>
        <w:t xml:space="preserve">, </w:t>
      </w:r>
      <w:proofErr w:type="spellStart"/>
      <w:r>
        <w:t>forskning</w:t>
      </w:r>
      <w:proofErr w:type="spellEnd"/>
      <w:r>
        <w:t xml:space="preserve"> </w:t>
      </w:r>
      <w:proofErr w:type="spellStart"/>
      <w:r>
        <w:t>eller</w:t>
      </w:r>
      <w:proofErr w:type="spellEnd"/>
      <w:r>
        <w:t xml:space="preserve"> </w:t>
      </w:r>
      <w:proofErr w:type="spellStart"/>
      <w:r>
        <w:t>nevnt</w:t>
      </w:r>
      <w:proofErr w:type="spellEnd"/>
      <w:r>
        <w:t xml:space="preserve"> </w:t>
      </w:r>
      <w:proofErr w:type="spellStart"/>
      <w:r>
        <w:t>i</w:t>
      </w:r>
      <w:proofErr w:type="spellEnd"/>
      <w:r>
        <w:t xml:space="preserve"> </w:t>
      </w:r>
      <w:proofErr w:type="spellStart"/>
      <w:r>
        <w:t>dokumenter</w:t>
      </w:r>
      <w:proofErr w:type="spellEnd"/>
      <w:r>
        <w:t xml:space="preserve"> </w:t>
      </w:r>
      <w:proofErr w:type="spellStart"/>
      <w:r>
        <w:t>eller</w:t>
      </w:r>
      <w:proofErr w:type="spellEnd"/>
      <w:r>
        <w:t xml:space="preserve"> </w:t>
      </w:r>
      <w:proofErr w:type="spellStart"/>
      <w:r>
        <w:t>korrespondanse</w:t>
      </w:r>
      <w:proofErr w:type="spellEnd"/>
      <w:r>
        <w:t xml:space="preserve"> </w:t>
      </w:r>
      <w:proofErr w:type="spellStart"/>
      <w:r>
        <w:t>fra</w:t>
      </w:r>
      <w:proofErr w:type="spellEnd"/>
      <w:r>
        <w:t xml:space="preserve"> </w:t>
      </w:r>
      <w:proofErr w:type="spellStart"/>
      <w:r>
        <w:t>eller</w:t>
      </w:r>
      <w:proofErr w:type="spellEnd"/>
      <w:r>
        <w:t xml:space="preserve"> </w:t>
      </w:r>
      <w:proofErr w:type="spellStart"/>
      <w:r>
        <w:t>til</w:t>
      </w:r>
      <w:proofErr w:type="spellEnd"/>
      <w:r>
        <w:t xml:space="preserve"> </w:t>
      </w:r>
      <w:proofErr w:type="spellStart"/>
      <w:r>
        <w:t>kunden</w:t>
      </w:r>
      <w:proofErr w:type="spellEnd"/>
      <w:proofErr w:type="gramStart"/>
      <w:r>
        <w:t>);</w:t>
      </w:r>
      <w:proofErr w:type="gramEnd"/>
    </w:p>
    <w:p w14:paraId="38124243" w14:textId="77777777" w:rsidR="00FF1042" w:rsidRPr="00FC77AC" w:rsidRDefault="00FF1042" w:rsidP="007C3308">
      <w:pPr>
        <w:pStyle w:val="Bulletlist0"/>
      </w:pPr>
      <w:proofErr w:type="spellStart"/>
      <w:r>
        <w:t>Mindreårige</w:t>
      </w:r>
      <w:proofErr w:type="spellEnd"/>
      <w:r>
        <w:t xml:space="preserve">; </w:t>
      </w:r>
      <w:proofErr w:type="spellStart"/>
      <w:r>
        <w:t>eller</w:t>
      </w:r>
      <w:proofErr w:type="spellEnd"/>
    </w:p>
    <w:p w14:paraId="2F84CF59" w14:textId="77777777" w:rsidR="00FF1042" w:rsidRPr="00FC77AC" w:rsidRDefault="00FF1042" w:rsidP="007C3308">
      <w:pPr>
        <w:pStyle w:val="Bulletlist0"/>
      </w:pPr>
      <w:proofErr w:type="spellStart"/>
      <w:r>
        <w:t>Fagpersoner</w:t>
      </w:r>
      <w:proofErr w:type="spellEnd"/>
      <w:r>
        <w:t xml:space="preserve"> med </w:t>
      </w:r>
      <w:proofErr w:type="spellStart"/>
      <w:r>
        <w:t>faglige</w:t>
      </w:r>
      <w:proofErr w:type="spellEnd"/>
      <w:r>
        <w:t xml:space="preserve"> </w:t>
      </w:r>
      <w:proofErr w:type="spellStart"/>
      <w:r>
        <w:t>privilegier</w:t>
      </w:r>
      <w:proofErr w:type="spellEnd"/>
      <w:r>
        <w:t xml:space="preserve"> (</w:t>
      </w:r>
      <w:proofErr w:type="spellStart"/>
      <w:r>
        <w:t>f.eks</w:t>
      </w:r>
      <w:proofErr w:type="spellEnd"/>
      <w:r>
        <w:t xml:space="preserve">. leger, </w:t>
      </w:r>
      <w:proofErr w:type="spellStart"/>
      <w:r>
        <w:t>advokater</w:t>
      </w:r>
      <w:proofErr w:type="spellEnd"/>
      <w:r>
        <w:t xml:space="preserve">, </w:t>
      </w:r>
      <w:proofErr w:type="spellStart"/>
      <w:r>
        <w:t>notarer</w:t>
      </w:r>
      <w:proofErr w:type="spellEnd"/>
      <w:r>
        <w:t xml:space="preserve">, </w:t>
      </w:r>
      <w:proofErr w:type="spellStart"/>
      <w:r>
        <w:t>religiøse</w:t>
      </w:r>
      <w:proofErr w:type="spellEnd"/>
      <w:r>
        <w:t xml:space="preserve"> </w:t>
      </w:r>
      <w:proofErr w:type="spellStart"/>
      <w:r>
        <w:t>arbeidere</w:t>
      </w:r>
      <w:proofErr w:type="spellEnd"/>
      <w:r>
        <w:t xml:space="preserve"> </w:t>
      </w:r>
      <w:proofErr w:type="spellStart"/>
      <w:r>
        <w:t>osv</w:t>
      </w:r>
      <w:proofErr w:type="spellEnd"/>
      <w:r>
        <w:t>.).</w:t>
      </w:r>
    </w:p>
    <w:p w14:paraId="15134CFF" w14:textId="77777777" w:rsidR="00FF1042" w:rsidRPr="00FC77AC" w:rsidRDefault="00FF1042" w:rsidP="007C3308">
      <w:r>
        <w:rPr>
          <w:b/>
        </w:rPr>
        <w:t>Datakategorier</w:t>
      </w:r>
      <w:r w:rsidRPr="00843809">
        <w:rPr>
          <w:b/>
          <w:bCs/>
        </w:rPr>
        <w:t>:</w:t>
      </w:r>
      <w:r>
        <w:t xml:space="preserve"> Overførte personopplysninger som er inkludert i e-post, dokumenter og andre opplysninger i elektronisk form i tilknytning til produkter og tjenester. </w:t>
      </w:r>
      <w:r>
        <w:rPr>
          <w:rFonts w:eastAsia="Times New Roman" w:cstheme="minorHAnsi"/>
          <w:color w:val="212121"/>
          <w:szCs w:val="18"/>
        </w:rPr>
        <w:t>Microsoft erkjenner at, avhengig av kundens bruk av de produkter og tjenester, kan kunden velge å inkludere personopplysninger fra en av følgende kategorier i personopplysningene:</w:t>
      </w:r>
    </w:p>
    <w:p w14:paraId="207D86F0" w14:textId="77777777" w:rsidR="00FF1042" w:rsidRPr="00FC77AC" w:rsidRDefault="00FF1042" w:rsidP="007C3308">
      <w:pPr>
        <w:pStyle w:val="Bulletlist0"/>
      </w:pPr>
      <w:proofErr w:type="spellStart"/>
      <w:r>
        <w:t>Grunnleggende</w:t>
      </w:r>
      <w:proofErr w:type="spellEnd"/>
      <w:r>
        <w:t xml:space="preserve"> </w:t>
      </w:r>
      <w:proofErr w:type="spellStart"/>
      <w:r>
        <w:t>personopplysninger</w:t>
      </w:r>
      <w:proofErr w:type="spellEnd"/>
      <w:r>
        <w:t xml:space="preserve"> (for </w:t>
      </w:r>
      <w:proofErr w:type="spellStart"/>
      <w:r>
        <w:t>eksempel</w:t>
      </w:r>
      <w:proofErr w:type="spellEnd"/>
      <w:r>
        <w:t xml:space="preserve"> </w:t>
      </w:r>
      <w:proofErr w:type="spellStart"/>
      <w:r>
        <w:t>fødselssted</w:t>
      </w:r>
      <w:proofErr w:type="spellEnd"/>
      <w:r>
        <w:t xml:space="preserve">, </w:t>
      </w:r>
      <w:proofErr w:type="spellStart"/>
      <w:r>
        <w:t>gatenavn</w:t>
      </w:r>
      <w:proofErr w:type="spellEnd"/>
      <w:r>
        <w:t xml:space="preserve"> </w:t>
      </w:r>
      <w:proofErr w:type="spellStart"/>
      <w:r>
        <w:t>og</w:t>
      </w:r>
      <w:proofErr w:type="spellEnd"/>
      <w:r>
        <w:t xml:space="preserve"> </w:t>
      </w:r>
      <w:proofErr w:type="spellStart"/>
      <w:r>
        <w:t>husnummer</w:t>
      </w:r>
      <w:proofErr w:type="spellEnd"/>
      <w:r>
        <w:t xml:space="preserve"> (</w:t>
      </w:r>
      <w:proofErr w:type="spellStart"/>
      <w:r>
        <w:t>adresse</w:t>
      </w:r>
      <w:proofErr w:type="spellEnd"/>
      <w:r>
        <w:t xml:space="preserve">), </w:t>
      </w:r>
      <w:proofErr w:type="spellStart"/>
      <w:r>
        <w:t>postnummer</w:t>
      </w:r>
      <w:proofErr w:type="spellEnd"/>
      <w:r>
        <w:t xml:space="preserve">, </w:t>
      </w:r>
      <w:proofErr w:type="spellStart"/>
      <w:r>
        <w:t>bosted</w:t>
      </w:r>
      <w:proofErr w:type="spellEnd"/>
      <w:r>
        <w:t xml:space="preserve">, </w:t>
      </w:r>
      <w:proofErr w:type="spellStart"/>
      <w:r>
        <w:t>bostedsland</w:t>
      </w:r>
      <w:proofErr w:type="spellEnd"/>
      <w:r>
        <w:t xml:space="preserve">, </w:t>
      </w:r>
      <w:proofErr w:type="spellStart"/>
      <w:r>
        <w:t>mobiltelefonnummer</w:t>
      </w:r>
      <w:proofErr w:type="spellEnd"/>
      <w:r>
        <w:t xml:space="preserve">, </w:t>
      </w:r>
      <w:proofErr w:type="spellStart"/>
      <w:r>
        <w:t>fornavn</w:t>
      </w:r>
      <w:proofErr w:type="spellEnd"/>
      <w:r>
        <w:t xml:space="preserve">, </w:t>
      </w:r>
      <w:proofErr w:type="spellStart"/>
      <w:r>
        <w:t>etternavn</w:t>
      </w:r>
      <w:proofErr w:type="spellEnd"/>
      <w:r>
        <w:t>, initialer, e-</w:t>
      </w:r>
      <w:proofErr w:type="spellStart"/>
      <w:r>
        <w:t>postadresse</w:t>
      </w:r>
      <w:proofErr w:type="spellEnd"/>
      <w:r>
        <w:t xml:space="preserve">, </w:t>
      </w:r>
      <w:proofErr w:type="spellStart"/>
      <w:r>
        <w:t>kjønn</w:t>
      </w:r>
      <w:proofErr w:type="spellEnd"/>
      <w:r>
        <w:t xml:space="preserve">, </w:t>
      </w:r>
      <w:proofErr w:type="spellStart"/>
      <w:r>
        <w:t>fødselsdato</w:t>
      </w:r>
      <w:proofErr w:type="spellEnd"/>
      <w:r>
        <w:t xml:space="preserve">), </w:t>
      </w:r>
      <w:proofErr w:type="spellStart"/>
      <w:r>
        <w:t>inkludert</w:t>
      </w:r>
      <w:proofErr w:type="spellEnd"/>
      <w:r>
        <w:t xml:space="preserve"> </w:t>
      </w:r>
      <w:proofErr w:type="spellStart"/>
      <w:r>
        <w:t>grunnleggende</w:t>
      </w:r>
      <w:proofErr w:type="spellEnd"/>
      <w:r>
        <w:t xml:space="preserve"> </w:t>
      </w:r>
      <w:proofErr w:type="spellStart"/>
      <w:r>
        <w:t>personopplysninger</w:t>
      </w:r>
      <w:proofErr w:type="spellEnd"/>
      <w:r>
        <w:t xml:space="preserve"> om </w:t>
      </w:r>
      <w:proofErr w:type="spellStart"/>
      <w:r>
        <w:t>familiemedlemmer</w:t>
      </w:r>
      <w:proofErr w:type="spellEnd"/>
      <w:r>
        <w:t xml:space="preserve"> </w:t>
      </w:r>
      <w:proofErr w:type="spellStart"/>
      <w:r>
        <w:t>og</w:t>
      </w:r>
      <w:proofErr w:type="spellEnd"/>
      <w:r>
        <w:t xml:space="preserve"> </w:t>
      </w:r>
      <w:proofErr w:type="gramStart"/>
      <w:r>
        <w:t>barn;</w:t>
      </w:r>
      <w:proofErr w:type="gramEnd"/>
    </w:p>
    <w:p w14:paraId="0AAE76CA" w14:textId="77777777" w:rsidR="00FF1042" w:rsidRPr="00FC77AC" w:rsidRDefault="00FF1042" w:rsidP="007C3308">
      <w:pPr>
        <w:pStyle w:val="Bulletlist0"/>
      </w:pPr>
      <w:proofErr w:type="spellStart"/>
      <w:r>
        <w:lastRenderedPageBreak/>
        <w:t>Godkjenningsopplysninger</w:t>
      </w:r>
      <w:proofErr w:type="spellEnd"/>
      <w:r>
        <w:t xml:space="preserve"> (for </w:t>
      </w:r>
      <w:proofErr w:type="spellStart"/>
      <w:r>
        <w:t>eksempel</w:t>
      </w:r>
      <w:proofErr w:type="spellEnd"/>
      <w:r>
        <w:t xml:space="preserve"> </w:t>
      </w:r>
      <w:proofErr w:type="spellStart"/>
      <w:r>
        <w:t>brukernavn</w:t>
      </w:r>
      <w:proofErr w:type="spellEnd"/>
      <w:r>
        <w:t xml:space="preserve">, </w:t>
      </w:r>
      <w:proofErr w:type="spellStart"/>
      <w:r>
        <w:t>passord</w:t>
      </w:r>
      <w:proofErr w:type="spellEnd"/>
      <w:r>
        <w:t xml:space="preserve"> </w:t>
      </w:r>
      <w:proofErr w:type="spellStart"/>
      <w:r>
        <w:t>eller</w:t>
      </w:r>
      <w:proofErr w:type="spellEnd"/>
      <w:r>
        <w:t xml:space="preserve"> PIN-</w:t>
      </w:r>
      <w:proofErr w:type="spellStart"/>
      <w:r>
        <w:t>kode</w:t>
      </w:r>
      <w:proofErr w:type="spellEnd"/>
      <w:r>
        <w:t xml:space="preserve">, </w:t>
      </w:r>
      <w:proofErr w:type="spellStart"/>
      <w:r>
        <w:t>sikkerhetsspørsmål</w:t>
      </w:r>
      <w:proofErr w:type="spellEnd"/>
      <w:r>
        <w:t xml:space="preserve">, </w:t>
      </w:r>
      <w:proofErr w:type="spellStart"/>
      <w:r>
        <w:t>revisjonsspor</w:t>
      </w:r>
      <w:proofErr w:type="spellEnd"/>
      <w:proofErr w:type="gramStart"/>
      <w:r>
        <w:t>);</w:t>
      </w:r>
      <w:proofErr w:type="gramEnd"/>
    </w:p>
    <w:p w14:paraId="620FCF70" w14:textId="77777777" w:rsidR="00FF1042" w:rsidRPr="00FC77AC" w:rsidRDefault="00FF1042" w:rsidP="007C3308">
      <w:pPr>
        <w:pStyle w:val="Bulletlist0"/>
      </w:pPr>
      <w:proofErr w:type="spellStart"/>
      <w:r>
        <w:t>Kontaktinformasjon</w:t>
      </w:r>
      <w:proofErr w:type="spellEnd"/>
      <w:r>
        <w:t xml:space="preserve"> (for </w:t>
      </w:r>
      <w:proofErr w:type="spellStart"/>
      <w:r>
        <w:t>eksempel</w:t>
      </w:r>
      <w:proofErr w:type="spellEnd"/>
      <w:r>
        <w:t xml:space="preserve"> </w:t>
      </w:r>
      <w:proofErr w:type="spellStart"/>
      <w:r>
        <w:t>adresser</w:t>
      </w:r>
      <w:proofErr w:type="spellEnd"/>
      <w:r>
        <w:t>, e-</w:t>
      </w:r>
      <w:proofErr w:type="spellStart"/>
      <w:r>
        <w:t>postadresser</w:t>
      </w:r>
      <w:proofErr w:type="spellEnd"/>
      <w:r>
        <w:t xml:space="preserve">, </w:t>
      </w:r>
      <w:proofErr w:type="spellStart"/>
      <w:r>
        <w:t>telefonnummer</w:t>
      </w:r>
      <w:proofErr w:type="spellEnd"/>
      <w:r>
        <w:t xml:space="preserve">, </w:t>
      </w:r>
      <w:proofErr w:type="spellStart"/>
      <w:r>
        <w:t>identifikatorer</w:t>
      </w:r>
      <w:proofErr w:type="spellEnd"/>
      <w:r>
        <w:t xml:space="preserve"> for </w:t>
      </w:r>
      <w:proofErr w:type="spellStart"/>
      <w:r>
        <w:t>sosiale</w:t>
      </w:r>
      <w:proofErr w:type="spellEnd"/>
      <w:r>
        <w:t xml:space="preserve"> </w:t>
      </w:r>
      <w:proofErr w:type="spellStart"/>
      <w:r>
        <w:t>medier</w:t>
      </w:r>
      <w:proofErr w:type="spellEnd"/>
      <w:r>
        <w:t xml:space="preserve">; </w:t>
      </w:r>
      <w:proofErr w:type="spellStart"/>
      <w:r>
        <w:t>kontaktinformasjon</w:t>
      </w:r>
      <w:proofErr w:type="spellEnd"/>
      <w:r>
        <w:t xml:space="preserve"> for </w:t>
      </w:r>
      <w:proofErr w:type="spellStart"/>
      <w:r>
        <w:t>nødstilfeller</w:t>
      </w:r>
      <w:proofErr w:type="spellEnd"/>
      <w:proofErr w:type="gramStart"/>
      <w:r>
        <w:t>);</w:t>
      </w:r>
      <w:proofErr w:type="gramEnd"/>
    </w:p>
    <w:p w14:paraId="1395F466" w14:textId="77777777" w:rsidR="00FF1042" w:rsidRPr="00FC77AC" w:rsidRDefault="00FF1042" w:rsidP="007C3308">
      <w:pPr>
        <w:pStyle w:val="Bulletlist0"/>
      </w:pPr>
      <w:proofErr w:type="spellStart"/>
      <w:r>
        <w:t>Unike</w:t>
      </w:r>
      <w:proofErr w:type="spellEnd"/>
      <w:r>
        <w:t xml:space="preserve"> </w:t>
      </w:r>
      <w:proofErr w:type="spellStart"/>
      <w:r>
        <w:t>identifikasjonsnummer</w:t>
      </w:r>
      <w:proofErr w:type="spellEnd"/>
      <w:r>
        <w:t xml:space="preserve"> </w:t>
      </w:r>
      <w:proofErr w:type="spellStart"/>
      <w:r>
        <w:t>og</w:t>
      </w:r>
      <w:proofErr w:type="spellEnd"/>
      <w:r>
        <w:t xml:space="preserve"> </w:t>
      </w:r>
      <w:proofErr w:type="spellStart"/>
      <w:r>
        <w:t>signaturer</w:t>
      </w:r>
      <w:proofErr w:type="spellEnd"/>
      <w:r>
        <w:t xml:space="preserve"> (for </w:t>
      </w:r>
      <w:proofErr w:type="spellStart"/>
      <w:r>
        <w:t>eksempel</w:t>
      </w:r>
      <w:proofErr w:type="spellEnd"/>
      <w:r>
        <w:t xml:space="preserve"> </w:t>
      </w:r>
      <w:proofErr w:type="spellStart"/>
      <w:r>
        <w:t>personnummer</w:t>
      </w:r>
      <w:proofErr w:type="spellEnd"/>
      <w:r>
        <w:t xml:space="preserve">, </w:t>
      </w:r>
      <w:proofErr w:type="spellStart"/>
      <w:r>
        <w:t>bankkontonummer</w:t>
      </w:r>
      <w:proofErr w:type="spellEnd"/>
      <w:r>
        <w:t xml:space="preserve">, pass- </w:t>
      </w:r>
      <w:proofErr w:type="spellStart"/>
      <w:r>
        <w:t>og</w:t>
      </w:r>
      <w:proofErr w:type="spellEnd"/>
      <w:r>
        <w:t xml:space="preserve"> ID-</w:t>
      </w:r>
      <w:proofErr w:type="spellStart"/>
      <w:r>
        <w:t>kortnummer</w:t>
      </w:r>
      <w:proofErr w:type="spellEnd"/>
      <w:r>
        <w:t xml:space="preserve">, </w:t>
      </w:r>
      <w:proofErr w:type="spellStart"/>
      <w:r>
        <w:t>førerkortnummer</w:t>
      </w:r>
      <w:proofErr w:type="spellEnd"/>
      <w:r>
        <w:t xml:space="preserve"> </w:t>
      </w:r>
      <w:proofErr w:type="spellStart"/>
      <w:r>
        <w:t>og</w:t>
      </w:r>
      <w:proofErr w:type="spellEnd"/>
      <w:r>
        <w:t xml:space="preserve"> </w:t>
      </w:r>
      <w:proofErr w:type="spellStart"/>
      <w:r>
        <w:t>kjøretøyregistreringsopplysninger</w:t>
      </w:r>
      <w:proofErr w:type="spellEnd"/>
      <w:r>
        <w:t>, IP-</w:t>
      </w:r>
      <w:proofErr w:type="spellStart"/>
      <w:r>
        <w:t>adresser</w:t>
      </w:r>
      <w:proofErr w:type="spellEnd"/>
      <w:r>
        <w:t xml:space="preserve">, </w:t>
      </w:r>
      <w:proofErr w:type="spellStart"/>
      <w:r>
        <w:t>ansattnummer</w:t>
      </w:r>
      <w:proofErr w:type="spellEnd"/>
      <w:r>
        <w:t xml:space="preserve">, </w:t>
      </w:r>
      <w:proofErr w:type="spellStart"/>
      <w:r>
        <w:t>studentnummer</w:t>
      </w:r>
      <w:proofErr w:type="spellEnd"/>
      <w:r>
        <w:t xml:space="preserve">, </w:t>
      </w:r>
      <w:proofErr w:type="spellStart"/>
      <w:r>
        <w:t>pasientnummer</w:t>
      </w:r>
      <w:proofErr w:type="spellEnd"/>
      <w:r>
        <w:t xml:space="preserve">, </w:t>
      </w:r>
      <w:proofErr w:type="spellStart"/>
      <w:r>
        <w:t>signatur</w:t>
      </w:r>
      <w:proofErr w:type="spellEnd"/>
      <w:r>
        <w:t xml:space="preserve">, </w:t>
      </w:r>
      <w:proofErr w:type="spellStart"/>
      <w:r>
        <w:t>unik</w:t>
      </w:r>
      <w:proofErr w:type="spellEnd"/>
      <w:r>
        <w:t xml:space="preserve"> </w:t>
      </w:r>
      <w:proofErr w:type="spellStart"/>
      <w:r>
        <w:t>identifikator</w:t>
      </w:r>
      <w:proofErr w:type="spellEnd"/>
      <w:r>
        <w:t xml:space="preserve"> </w:t>
      </w:r>
      <w:proofErr w:type="spellStart"/>
      <w:r>
        <w:t>i</w:t>
      </w:r>
      <w:proofErr w:type="spellEnd"/>
      <w:r>
        <w:t xml:space="preserve"> </w:t>
      </w:r>
      <w:proofErr w:type="spellStart"/>
      <w:r>
        <w:t>sporingskapsler</w:t>
      </w:r>
      <w:proofErr w:type="spellEnd"/>
      <w:r>
        <w:t xml:space="preserve"> </w:t>
      </w:r>
      <w:proofErr w:type="spellStart"/>
      <w:r>
        <w:t>eller</w:t>
      </w:r>
      <w:proofErr w:type="spellEnd"/>
      <w:r>
        <w:t xml:space="preserve"> </w:t>
      </w:r>
      <w:proofErr w:type="spellStart"/>
      <w:r>
        <w:t>lignende</w:t>
      </w:r>
      <w:proofErr w:type="spellEnd"/>
      <w:r>
        <w:t xml:space="preserve"> </w:t>
      </w:r>
      <w:proofErr w:type="spellStart"/>
      <w:r>
        <w:t>teknologi</w:t>
      </w:r>
      <w:proofErr w:type="spellEnd"/>
      <w:proofErr w:type="gramStart"/>
      <w:r>
        <w:t>);</w:t>
      </w:r>
      <w:proofErr w:type="gramEnd"/>
    </w:p>
    <w:p w14:paraId="7ACDB86E" w14:textId="77777777" w:rsidR="00FF1042" w:rsidRPr="00FC77AC" w:rsidRDefault="00FF1042" w:rsidP="007C3308">
      <w:pPr>
        <w:pStyle w:val="Bulletlist0"/>
      </w:pPr>
      <w:proofErr w:type="spellStart"/>
      <w:r>
        <w:t>Pseudonyme</w:t>
      </w:r>
      <w:proofErr w:type="spellEnd"/>
      <w:r>
        <w:t xml:space="preserve"> </w:t>
      </w:r>
      <w:proofErr w:type="spellStart"/>
      <w:proofErr w:type="gramStart"/>
      <w:r>
        <w:t>identifikatorer</w:t>
      </w:r>
      <w:proofErr w:type="spellEnd"/>
      <w:r>
        <w:t>;</w:t>
      </w:r>
      <w:proofErr w:type="gramEnd"/>
      <w:r>
        <w:t xml:space="preserve"> </w:t>
      </w:r>
    </w:p>
    <w:p w14:paraId="412949D3" w14:textId="77777777" w:rsidR="00FF1042" w:rsidRPr="00FC77AC" w:rsidRDefault="00FF1042" w:rsidP="007C3308">
      <w:pPr>
        <w:pStyle w:val="Bulletlist0"/>
      </w:pPr>
      <w:proofErr w:type="spellStart"/>
      <w:r>
        <w:t>Økonomiske</w:t>
      </w:r>
      <w:proofErr w:type="spellEnd"/>
      <w:r>
        <w:t xml:space="preserve"> </w:t>
      </w:r>
      <w:proofErr w:type="spellStart"/>
      <w:r>
        <w:t>opplysninger</w:t>
      </w:r>
      <w:proofErr w:type="spellEnd"/>
      <w:r>
        <w:t xml:space="preserve"> </w:t>
      </w:r>
      <w:proofErr w:type="spellStart"/>
      <w:r>
        <w:t>og</w:t>
      </w:r>
      <w:proofErr w:type="spellEnd"/>
      <w:r>
        <w:t xml:space="preserve"> </w:t>
      </w:r>
      <w:proofErr w:type="spellStart"/>
      <w:r>
        <w:t>forsikringsopplysninger</w:t>
      </w:r>
      <w:proofErr w:type="spellEnd"/>
      <w:r>
        <w:t xml:space="preserve"> (for </w:t>
      </w:r>
      <w:proofErr w:type="spellStart"/>
      <w:r>
        <w:t>eksempel</w:t>
      </w:r>
      <w:proofErr w:type="spellEnd"/>
      <w:r>
        <w:t xml:space="preserve"> </w:t>
      </w:r>
      <w:proofErr w:type="spellStart"/>
      <w:r>
        <w:t>forsikringsnummer</w:t>
      </w:r>
      <w:proofErr w:type="spellEnd"/>
      <w:r>
        <w:t xml:space="preserve">, </w:t>
      </w:r>
      <w:proofErr w:type="spellStart"/>
      <w:r>
        <w:t>bankkontonavn</w:t>
      </w:r>
      <w:proofErr w:type="spellEnd"/>
      <w:r>
        <w:t xml:space="preserve"> </w:t>
      </w:r>
      <w:proofErr w:type="spellStart"/>
      <w:r>
        <w:t>og</w:t>
      </w:r>
      <w:proofErr w:type="spellEnd"/>
      <w:r>
        <w:t xml:space="preserve"> -</w:t>
      </w:r>
      <w:proofErr w:type="spellStart"/>
      <w:r>
        <w:t>nummer</w:t>
      </w:r>
      <w:proofErr w:type="spellEnd"/>
      <w:r>
        <w:t xml:space="preserve">, </w:t>
      </w:r>
      <w:proofErr w:type="spellStart"/>
      <w:r>
        <w:t>kredittkortnavn</w:t>
      </w:r>
      <w:proofErr w:type="spellEnd"/>
      <w:r>
        <w:t xml:space="preserve"> </w:t>
      </w:r>
      <w:proofErr w:type="spellStart"/>
      <w:r>
        <w:t>og</w:t>
      </w:r>
      <w:proofErr w:type="spellEnd"/>
      <w:r>
        <w:t xml:space="preserve"> -</w:t>
      </w:r>
      <w:proofErr w:type="spellStart"/>
      <w:r>
        <w:t>nummer</w:t>
      </w:r>
      <w:proofErr w:type="spellEnd"/>
      <w:r>
        <w:t xml:space="preserve">, </w:t>
      </w:r>
      <w:proofErr w:type="spellStart"/>
      <w:r>
        <w:t>fakturanummer</w:t>
      </w:r>
      <w:proofErr w:type="spellEnd"/>
      <w:r>
        <w:t xml:space="preserve">, </w:t>
      </w:r>
      <w:proofErr w:type="spellStart"/>
      <w:r>
        <w:t>inntekt</w:t>
      </w:r>
      <w:proofErr w:type="spellEnd"/>
      <w:r>
        <w:t xml:space="preserve">, type </w:t>
      </w:r>
      <w:proofErr w:type="spellStart"/>
      <w:r>
        <w:t>forsikring</w:t>
      </w:r>
      <w:proofErr w:type="spellEnd"/>
      <w:r>
        <w:t xml:space="preserve">, </w:t>
      </w:r>
      <w:proofErr w:type="spellStart"/>
      <w:r>
        <w:t>betalingsatferd</w:t>
      </w:r>
      <w:proofErr w:type="spellEnd"/>
      <w:r>
        <w:t xml:space="preserve">, </w:t>
      </w:r>
      <w:proofErr w:type="spellStart"/>
      <w:r>
        <w:t>kredittverdighet</w:t>
      </w:r>
      <w:proofErr w:type="spellEnd"/>
      <w:proofErr w:type="gramStart"/>
      <w:r>
        <w:t>);</w:t>
      </w:r>
      <w:proofErr w:type="gramEnd"/>
    </w:p>
    <w:p w14:paraId="6801F2D9" w14:textId="77777777" w:rsidR="00FF1042" w:rsidRPr="00FC77AC" w:rsidRDefault="00FF1042" w:rsidP="007C3308">
      <w:pPr>
        <w:pStyle w:val="Bulletlist0"/>
      </w:pPr>
      <w:proofErr w:type="spellStart"/>
      <w:r>
        <w:t>Kommersielle</w:t>
      </w:r>
      <w:proofErr w:type="spellEnd"/>
      <w:r>
        <w:t xml:space="preserve"> </w:t>
      </w:r>
      <w:proofErr w:type="spellStart"/>
      <w:r>
        <w:t>opplysninger</w:t>
      </w:r>
      <w:proofErr w:type="spellEnd"/>
      <w:r>
        <w:t xml:space="preserve"> (for </w:t>
      </w:r>
      <w:proofErr w:type="spellStart"/>
      <w:r>
        <w:t>eksempel</w:t>
      </w:r>
      <w:proofErr w:type="spellEnd"/>
      <w:r>
        <w:t xml:space="preserve"> </w:t>
      </w:r>
      <w:proofErr w:type="spellStart"/>
      <w:r>
        <w:t>kjøpshistorikk</w:t>
      </w:r>
      <w:proofErr w:type="spellEnd"/>
      <w:r>
        <w:t xml:space="preserve">, </w:t>
      </w:r>
      <w:proofErr w:type="spellStart"/>
      <w:r>
        <w:t>spesialtilbud</w:t>
      </w:r>
      <w:proofErr w:type="spellEnd"/>
      <w:r>
        <w:t xml:space="preserve">, </w:t>
      </w:r>
      <w:proofErr w:type="spellStart"/>
      <w:r>
        <w:t>abonnementsopplysninger</w:t>
      </w:r>
      <w:proofErr w:type="spellEnd"/>
      <w:r>
        <w:t xml:space="preserve">, </w:t>
      </w:r>
      <w:proofErr w:type="spellStart"/>
      <w:r>
        <w:t>betalingshistorikk</w:t>
      </w:r>
      <w:proofErr w:type="spellEnd"/>
      <w:proofErr w:type="gramStart"/>
      <w:r>
        <w:t>);</w:t>
      </w:r>
      <w:proofErr w:type="gramEnd"/>
    </w:p>
    <w:p w14:paraId="2DCE6ED0" w14:textId="77777777" w:rsidR="00FF1042" w:rsidRPr="00FC77AC" w:rsidRDefault="00FF1042" w:rsidP="007C3308">
      <w:pPr>
        <w:pStyle w:val="Bulletlist0"/>
      </w:pPr>
      <w:proofErr w:type="spellStart"/>
      <w:r>
        <w:t>Biometriske</w:t>
      </w:r>
      <w:proofErr w:type="spellEnd"/>
      <w:r>
        <w:t xml:space="preserve"> </w:t>
      </w:r>
      <w:proofErr w:type="spellStart"/>
      <w:r>
        <w:t>opplysninger</w:t>
      </w:r>
      <w:proofErr w:type="spellEnd"/>
      <w:r>
        <w:t xml:space="preserve"> (for </w:t>
      </w:r>
      <w:proofErr w:type="spellStart"/>
      <w:r>
        <w:t>eksempel</w:t>
      </w:r>
      <w:proofErr w:type="spellEnd"/>
      <w:r>
        <w:t xml:space="preserve"> DNA, </w:t>
      </w:r>
      <w:proofErr w:type="spellStart"/>
      <w:r>
        <w:t>fingeravtrykk</w:t>
      </w:r>
      <w:proofErr w:type="spellEnd"/>
      <w:r>
        <w:t xml:space="preserve"> </w:t>
      </w:r>
      <w:proofErr w:type="spellStart"/>
      <w:r>
        <w:t>og</w:t>
      </w:r>
      <w:proofErr w:type="spellEnd"/>
      <w:r>
        <w:t xml:space="preserve"> </w:t>
      </w:r>
      <w:proofErr w:type="spellStart"/>
      <w:r>
        <w:t>irisskanninger</w:t>
      </w:r>
      <w:proofErr w:type="spellEnd"/>
      <w:proofErr w:type="gramStart"/>
      <w:r>
        <w:t>);</w:t>
      </w:r>
      <w:proofErr w:type="gramEnd"/>
      <w:r>
        <w:t xml:space="preserve"> </w:t>
      </w:r>
    </w:p>
    <w:p w14:paraId="637DDE54" w14:textId="77777777" w:rsidR="00FF1042" w:rsidRPr="00FC77AC" w:rsidRDefault="00FF1042" w:rsidP="007C3308">
      <w:pPr>
        <w:pStyle w:val="Bulletlist0"/>
      </w:pPr>
      <w:proofErr w:type="spellStart"/>
      <w:r>
        <w:t>Posisjonsopplysninger</w:t>
      </w:r>
      <w:proofErr w:type="spellEnd"/>
      <w:r>
        <w:t xml:space="preserve"> (for </w:t>
      </w:r>
      <w:proofErr w:type="spellStart"/>
      <w:r>
        <w:t>eksempel</w:t>
      </w:r>
      <w:proofErr w:type="spellEnd"/>
      <w:r>
        <w:t xml:space="preserve"> </w:t>
      </w:r>
      <w:proofErr w:type="spellStart"/>
      <w:r>
        <w:t>celle</w:t>
      </w:r>
      <w:proofErr w:type="spellEnd"/>
      <w:r>
        <w:t xml:space="preserve">-ID, </w:t>
      </w:r>
      <w:proofErr w:type="spellStart"/>
      <w:r>
        <w:t>opplysninger</w:t>
      </w:r>
      <w:proofErr w:type="spellEnd"/>
      <w:r>
        <w:t xml:space="preserve"> om </w:t>
      </w:r>
      <w:proofErr w:type="spellStart"/>
      <w:r>
        <w:t>geolokaliseringsnettverk</w:t>
      </w:r>
      <w:proofErr w:type="spellEnd"/>
      <w:r>
        <w:t xml:space="preserve">, </w:t>
      </w:r>
      <w:proofErr w:type="spellStart"/>
      <w:r>
        <w:t>posisjon</w:t>
      </w:r>
      <w:proofErr w:type="spellEnd"/>
      <w:r>
        <w:t xml:space="preserve"> </w:t>
      </w:r>
      <w:proofErr w:type="spellStart"/>
      <w:r>
        <w:t>ved</w:t>
      </w:r>
      <w:proofErr w:type="spellEnd"/>
      <w:r>
        <w:t xml:space="preserve"> start av </w:t>
      </w:r>
      <w:proofErr w:type="spellStart"/>
      <w:r>
        <w:t>samtale</w:t>
      </w:r>
      <w:proofErr w:type="spellEnd"/>
      <w:r>
        <w:t xml:space="preserve"> / </w:t>
      </w:r>
      <w:proofErr w:type="spellStart"/>
      <w:r>
        <w:t>slutt</w:t>
      </w:r>
      <w:proofErr w:type="spellEnd"/>
      <w:r>
        <w:t xml:space="preserve"> </w:t>
      </w:r>
      <w:proofErr w:type="spellStart"/>
      <w:r>
        <w:t>på</w:t>
      </w:r>
      <w:proofErr w:type="spellEnd"/>
      <w:r>
        <w:t xml:space="preserve"> </w:t>
      </w:r>
      <w:proofErr w:type="spellStart"/>
      <w:r>
        <w:t>samtale</w:t>
      </w:r>
      <w:proofErr w:type="spellEnd"/>
      <w:r>
        <w:t xml:space="preserve">. </w:t>
      </w:r>
      <w:proofErr w:type="spellStart"/>
      <w:r>
        <w:t>Posisjonsopplysninger</w:t>
      </w:r>
      <w:proofErr w:type="spellEnd"/>
      <w:r>
        <w:t xml:space="preserve"> </w:t>
      </w:r>
      <w:proofErr w:type="spellStart"/>
      <w:r>
        <w:t>utledet</w:t>
      </w:r>
      <w:proofErr w:type="spellEnd"/>
      <w:r>
        <w:t xml:space="preserve"> </w:t>
      </w:r>
      <w:proofErr w:type="spellStart"/>
      <w:r>
        <w:t>fra</w:t>
      </w:r>
      <w:proofErr w:type="spellEnd"/>
      <w:r>
        <w:t xml:space="preserve"> bruk av Wi-Fi-</w:t>
      </w:r>
      <w:proofErr w:type="spellStart"/>
      <w:r>
        <w:t>tilgangspunkter</w:t>
      </w:r>
      <w:proofErr w:type="spellEnd"/>
      <w:proofErr w:type="gramStart"/>
      <w:r>
        <w:t>);</w:t>
      </w:r>
      <w:proofErr w:type="gramEnd"/>
    </w:p>
    <w:p w14:paraId="6EC72244" w14:textId="77777777" w:rsidR="00FF1042" w:rsidRPr="00FC77AC" w:rsidRDefault="00FF1042" w:rsidP="007C3308">
      <w:pPr>
        <w:pStyle w:val="Bulletlist0"/>
      </w:pPr>
      <w:r>
        <w:t xml:space="preserve">Bilder, video </w:t>
      </w:r>
      <w:proofErr w:type="spellStart"/>
      <w:r>
        <w:t>og</w:t>
      </w:r>
      <w:proofErr w:type="spellEnd"/>
      <w:r>
        <w:t xml:space="preserve"> </w:t>
      </w:r>
      <w:proofErr w:type="spellStart"/>
      <w:proofErr w:type="gramStart"/>
      <w:r>
        <w:t>lyd</w:t>
      </w:r>
      <w:proofErr w:type="spellEnd"/>
      <w:r>
        <w:t>;</w:t>
      </w:r>
      <w:proofErr w:type="gramEnd"/>
    </w:p>
    <w:p w14:paraId="687A7E2A" w14:textId="77777777" w:rsidR="00FF1042" w:rsidRPr="00FC77AC" w:rsidRDefault="00FF1042" w:rsidP="007C3308">
      <w:pPr>
        <w:pStyle w:val="Bulletlist0"/>
      </w:pPr>
      <w:proofErr w:type="spellStart"/>
      <w:r>
        <w:t>Internett-aktivitet</w:t>
      </w:r>
      <w:proofErr w:type="spellEnd"/>
      <w:r>
        <w:t xml:space="preserve"> (for </w:t>
      </w:r>
      <w:proofErr w:type="spellStart"/>
      <w:r>
        <w:t>eksempel</w:t>
      </w:r>
      <w:proofErr w:type="spellEnd"/>
      <w:r>
        <w:t xml:space="preserve"> </w:t>
      </w:r>
      <w:proofErr w:type="spellStart"/>
      <w:r>
        <w:t>surfehistorikk</w:t>
      </w:r>
      <w:proofErr w:type="spellEnd"/>
      <w:r>
        <w:t xml:space="preserve">, </w:t>
      </w:r>
      <w:proofErr w:type="spellStart"/>
      <w:r>
        <w:t>søkehistorikk</w:t>
      </w:r>
      <w:proofErr w:type="spellEnd"/>
      <w:r>
        <w:t xml:space="preserve">, </w:t>
      </w:r>
      <w:proofErr w:type="spellStart"/>
      <w:r>
        <w:t>lesing</w:t>
      </w:r>
      <w:proofErr w:type="spellEnd"/>
      <w:r>
        <w:t>, TV-</w:t>
      </w:r>
      <w:proofErr w:type="spellStart"/>
      <w:r>
        <w:t>titting</w:t>
      </w:r>
      <w:proofErr w:type="spellEnd"/>
      <w:r>
        <w:t xml:space="preserve">, </w:t>
      </w:r>
      <w:proofErr w:type="spellStart"/>
      <w:r>
        <w:t>radiolytting</w:t>
      </w:r>
      <w:proofErr w:type="spellEnd"/>
      <w:proofErr w:type="gramStart"/>
      <w:r>
        <w:t>);</w:t>
      </w:r>
      <w:proofErr w:type="gramEnd"/>
    </w:p>
    <w:p w14:paraId="3E470E04" w14:textId="77777777" w:rsidR="00FF1042" w:rsidRPr="00FC77AC" w:rsidRDefault="00FF1042" w:rsidP="007C3308">
      <w:pPr>
        <w:pStyle w:val="Bulletlist0"/>
      </w:pPr>
      <w:proofErr w:type="spellStart"/>
      <w:r>
        <w:t>Enhetsidentifikasjon</w:t>
      </w:r>
      <w:proofErr w:type="spellEnd"/>
      <w:r>
        <w:t xml:space="preserve"> (for </w:t>
      </w:r>
      <w:proofErr w:type="spellStart"/>
      <w:r>
        <w:t>eksempel</w:t>
      </w:r>
      <w:proofErr w:type="spellEnd"/>
      <w:r>
        <w:t xml:space="preserve"> IMEI-</w:t>
      </w:r>
      <w:proofErr w:type="spellStart"/>
      <w:r>
        <w:t>nummer</w:t>
      </w:r>
      <w:proofErr w:type="spellEnd"/>
      <w:r>
        <w:t>, SIM-</w:t>
      </w:r>
      <w:proofErr w:type="spellStart"/>
      <w:r>
        <w:t>kortnummer</w:t>
      </w:r>
      <w:proofErr w:type="spellEnd"/>
      <w:r>
        <w:t>, MAC-</w:t>
      </w:r>
      <w:proofErr w:type="spellStart"/>
      <w:r>
        <w:t>adresse</w:t>
      </w:r>
      <w:proofErr w:type="spellEnd"/>
      <w:proofErr w:type="gramStart"/>
      <w:r>
        <w:t>);</w:t>
      </w:r>
      <w:proofErr w:type="gramEnd"/>
    </w:p>
    <w:p w14:paraId="46F1737D" w14:textId="77777777" w:rsidR="00FF1042" w:rsidRPr="00FC77AC" w:rsidRDefault="00FF1042" w:rsidP="007C3308">
      <w:pPr>
        <w:pStyle w:val="Bulletlist0"/>
      </w:pPr>
      <w:proofErr w:type="spellStart"/>
      <w:r>
        <w:t>Profilering</w:t>
      </w:r>
      <w:proofErr w:type="spellEnd"/>
      <w:r>
        <w:t xml:space="preserve"> (for </w:t>
      </w:r>
      <w:proofErr w:type="spellStart"/>
      <w:r>
        <w:t>eksempel</w:t>
      </w:r>
      <w:proofErr w:type="spellEnd"/>
      <w:r>
        <w:t xml:space="preserve"> </w:t>
      </w:r>
      <w:proofErr w:type="spellStart"/>
      <w:r>
        <w:t>basert</w:t>
      </w:r>
      <w:proofErr w:type="spellEnd"/>
      <w:r>
        <w:t xml:space="preserve"> </w:t>
      </w:r>
      <w:proofErr w:type="spellStart"/>
      <w:r>
        <w:t>på</w:t>
      </w:r>
      <w:proofErr w:type="spellEnd"/>
      <w:r>
        <w:t xml:space="preserve"> </w:t>
      </w:r>
      <w:proofErr w:type="spellStart"/>
      <w:r>
        <w:t>observert</w:t>
      </w:r>
      <w:proofErr w:type="spellEnd"/>
      <w:r>
        <w:t xml:space="preserve"> </w:t>
      </w:r>
      <w:proofErr w:type="spellStart"/>
      <w:r>
        <w:t>kriminell</w:t>
      </w:r>
      <w:proofErr w:type="spellEnd"/>
      <w:r>
        <w:t xml:space="preserve"> </w:t>
      </w:r>
      <w:proofErr w:type="spellStart"/>
      <w:r>
        <w:t>eller</w:t>
      </w:r>
      <w:proofErr w:type="spellEnd"/>
      <w:r>
        <w:t xml:space="preserve"> </w:t>
      </w:r>
      <w:proofErr w:type="spellStart"/>
      <w:r>
        <w:t>krenkende</w:t>
      </w:r>
      <w:proofErr w:type="spellEnd"/>
      <w:r>
        <w:t xml:space="preserve"> </w:t>
      </w:r>
      <w:proofErr w:type="spellStart"/>
      <w:r>
        <w:t>atferd</w:t>
      </w:r>
      <w:proofErr w:type="spellEnd"/>
      <w:r>
        <w:t xml:space="preserve"> </w:t>
      </w:r>
      <w:proofErr w:type="spellStart"/>
      <w:r>
        <w:t>eller</w:t>
      </w:r>
      <w:proofErr w:type="spellEnd"/>
      <w:r>
        <w:t xml:space="preserve"> </w:t>
      </w:r>
      <w:proofErr w:type="spellStart"/>
      <w:r>
        <w:t>pseudonyme</w:t>
      </w:r>
      <w:proofErr w:type="spellEnd"/>
      <w:r>
        <w:t xml:space="preserve"> profiler </w:t>
      </w:r>
      <w:proofErr w:type="spellStart"/>
      <w:r>
        <w:t>basert</w:t>
      </w:r>
      <w:proofErr w:type="spellEnd"/>
      <w:r>
        <w:t xml:space="preserve"> </w:t>
      </w:r>
      <w:proofErr w:type="spellStart"/>
      <w:r>
        <w:t>på</w:t>
      </w:r>
      <w:proofErr w:type="spellEnd"/>
      <w:r>
        <w:t xml:space="preserve"> </w:t>
      </w:r>
      <w:proofErr w:type="spellStart"/>
      <w:r>
        <w:t>besøkte</w:t>
      </w:r>
      <w:proofErr w:type="spellEnd"/>
      <w:r>
        <w:t xml:space="preserve"> </w:t>
      </w:r>
      <w:proofErr w:type="spellStart"/>
      <w:r>
        <w:t>nettadresser</w:t>
      </w:r>
      <w:proofErr w:type="spellEnd"/>
      <w:r>
        <w:t xml:space="preserve">, </w:t>
      </w:r>
      <w:proofErr w:type="spellStart"/>
      <w:r>
        <w:t>klikkstrømmer</w:t>
      </w:r>
      <w:proofErr w:type="spellEnd"/>
      <w:r>
        <w:t xml:space="preserve">, </w:t>
      </w:r>
      <w:proofErr w:type="spellStart"/>
      <w:r>
        <w:t>surfelogger</w:t>
      </w:r>
      <w:proofErr w:type="spellEnd"/>
      <w:r>
        <w:t>, IP-</w:t>
      </w:r>
      <w:proofErr w:type="spellStart"/>
      <w:r>
        <w:t>adresser</w:t>
      </w:r>
      <w:proofErr w:type="spellEnd"/>
      <w:r>
        <w:t xml:space="preserve">, </w:t>
      </w:r>
      <w:proofErr w:type="spellStart"/>
      <w:r>
        <w:t>domener</w:t>
      </w:r>
      <w:proofErr w:type="spellEnd"/>
      <w:r>
        <w:t xml:space="preserve">, </w:t>
      </w:r>
      <w:proofErr w:type="spellStart"/>
      <w:r>
        <w:t>installerte</w:t>
      </w:r>
      <w:proofErr w:type="spellEnd"/>
      <w:r>
        <w:t xml:space="preserve"> </w:t>
      </w:r>
      <w:proofErr w:type="spellStart"/>
      <w:r>
        <w:t>apper</w:t>
      </w:r>
      <w:proofErr w:type="spellEnd"/>
      <w:r>
        <w:t xml:space="preserve"> </w:t>
      </w:r>
      <w:proofErr w:type="spellStart"/>
      <w:r>
        <w:t>eller</w:t>
      </w:r>
      <w:proofErr w:type="spellEnd"/>
      <w:r>
        <w:t xml:space="preserve"> profiler </w:t>
      </w:r>
      <w:proofErr w:type="spellStart"/>
      <w:r>
        <w:t>basert</w:t>
      </w:r>
      <w:proofErr w:type="spellEnd"/>
      <w:r>
        <w:t xml:space="preserve"> </w:t>
      </w:r>
      <w:proofErr w:type="spellStart"/>
      <w:r>
        <w:t>på</w:t>
      </w:r>
      <w:proofErr w:type="spellEnd"/>
      <w:r>
        <w:t xml:space="preserve"> </w:t>
      </w:r>
      <w:proofErr w:type="spellStart"/>
      <w:r>
        <w:t>markedsføringspreferanser</w:t>
      </w:r>
      <w:proofErr w:type="spellEnd"/>
      <w:proofErr w:type="gramStart"/>
      <w:r>
        <w:t>);</w:t>
      </w:r>
      <w:proofErr w:type="gramEnd"/>
    </w:p>
    <w:p w14:paraId="37E8598D" w14:textId="77777777" w:rsidR="00FF1042" w:rsidRPr="00FC77AC" w:rsidRDefault="00FF1042" w:rsidP="007C3308">
      <w:pPr>
        <w:pStyle w:val="Bulletlist0"/>
      </w:pPr>
      <w:r>
        <w:t xml:space="preserve">Personal- </w:t>
      </w:r>
      <w:proofErr w:type="spellStart"/>
      <w:r>
        <w:t>og</w:t>
      </w:r>
      <w:proofErr w:type="spellEnd"/>
      <w:r>
        <w:t xml:space="preserve"> </w:t>
      </w:r>
      <w:proofErr w:type="spellStart"/>
      <w:r>
        <w:t>rekrutteringsopplysninger</w:t>
      </w:r>
      <w:proofErr w:type="spellEnd"/>
      <w:r>
        <w:t xml:space="preserve"> (for </w:t>
      </w:r>
      <w:proofErr w:type="spellStart"/>
      <w:r>
        <w:t>eksempel</w:t>
      </w:r>
      <w:proofErr w:type="spellEnd"/>
      <w:r>
        <w:t xml:space="preserve"> </w:t>
      </w:r>
      <w:proofErr w:type="spellStart"/>
      <w:r>
        <w:t>erklæring</w:t>
      </w:r>
      <w:proofErr w:type="spellEnd"/>
      <w:r>
        <w:t xml:space="preserve"> om </w:t>
      </w:r>
      <w:proofErr w:type="spellStart"/>
      <w:r>
        <w:t>ansettelsesstatus</w:t>
      </w:r>
      <w:proofErr w:type="spellEnd"/>
      <w:r>
        <w:t xml:space="preserve">, </w:t>
      </w:r>
      <w:proofErr w:type="spellStart"/>
      <w:r>
        <w:t>rekrutteringsinformasjon</w:t>
      </w:r>
      <w:proofErr w:type="spellEnd"/>
      <w:r>
        <w:t xml:space="preserve"> (for </w:t>
      </w:r>
      <w:proofErr w:type="spellStart"/>
      <w:r>
        <w:t>eksempel</w:t>
      </w:r>
      <w:proofErr w:type="spellEnd"/>
      <w:r>
        <w:t xml:space="preserve"> CV, </w:t>
      </w:r>
      <w:proofErr w:type="spellStart"/>
      <w:r>
        <w:t>ansettelseshistorikk</w:t>
      </w:r>
      <w:proofErr w:type="spellEnd"/>
      <w:r>
        <w:t xml:space="preserve">, </w:t>
      </w:r>
      <w:proofErr w:type="spellStart"/>
      <w:r>
        <w:t>utdanningshistorikk</w:t>
      </w:r>
      <w:proofErr w:type="spellEnd"/>
      <w:r>
        <w:t xml:space="preserve">), </w:t>
      </w:r>
      <w:proofErr w:type="spellStart"/>
      <w:r>
        <w:t>jobb</w:t>
      </w:r>
      <w:proofErr w:type="spellEnd"/>
      <w:r>
        <w:t xml:space="preserve">- </w:t>
      </w:r>
      <w:proofErr w:type="spellStart"/>
      <w:r>
        <w:t>og</w:t>
      </w:r>
      <w:proofErr w:type="spellEnd"/>
      <w:r>
        <w:t xml:space="preserve"> </w:t>
      </w:r>
      <w:proofErr w:type="spellStart"/>
      <w:r>
        <w:t>stillingsopplysninger</w:t>
      </w:r>
      <w:proofErr w:type="spellEnd"/>
      <w:r>
        <w:t xml:space="preserve">, </w:t>
      </w:r>
      <w:proofErr w:type="spellStart"/>
      <w:r>
        <w:t>inkludert</w:t>
      </w:r>
      <w:proofErr w:type="spellEnd"/>
      <w:r>
        <w:t xml:space="preserve"> </w:t>
      </w:r>
      <w:proofErr w:type="spellStart"/>
      <w:r>
        <w:t>arbeidstid</w:t>
      </w:r>
      <w:proofErr w:type="spellEnd"/>
      <w:r>
        <w:t xml:space="preserve">, </w:t>
      </w:r>
      <w:proofErr w:type="spellStart"/>
      <w:r>
        <w:t>vurderinger</w:t>
      </w:r>
      <w:proofErr w:type="spellEnd"/>
      <w:r>
        <w:t xml:space="preserve"> </w:t>
      </w:r>
      <w:proofErr w:type="spellStart"/>
      <w:r>
        <w:t>og</w:t>
      </w:r>
      <w:proofErr w:type="spellEnd"/>
      <w:r>
        <w:t xml:space="preserve"> </w:t>
      </w:r>
      <w:proofErr w:type="spellStart"/>
      <w:r>
        <w:t>lønn</w:t>
      </w:r>
      <w:proofErr w:type="spellEnd"/>
      <w:r>
        <w:t xml:space="preserve">, </w:t>
      </w:r>
      <w:proofErr w:type="spellStart"/>
      <w:r>
        <w:t>opplysninger</w:t>
      </w:r>
      <w:proofErr w:type="spellEnd"/>
      <w:r>
        <w:t xml:space="preserve"> om </w:t>
      </w:r>
      <w:proofErr w:type="spellStart"/>
      <w:r>
        <w:t>arbeidstillatelse</w:t>
      </w:r>
      <w:proofErr w:type="spellEnd"/>
      <w:r>
        <w:t xml:space="preserve">, </w:t>
      </w:r>
      <w:proofErr w:type="spellStart"/>
      <w:r>
        <w:t>tilgjengelighet</w:t>
      </w:r>
      <w:proofErr w:type="spellEnd"/>
      <w:r>
        <w:t xml:space="preserve">, </w:t>
      </w:r>
      <w:proofErr w:type="spellStart"/>
      <w:r>
        <w:t>ansettelsesvilkår</w:t>
      </w:r>
      <w:proofErr w:type="spellEnd"/>
      <w:r>
        <w:t xml:space="preserve">, </w:t>
      </w:r>
      <w:proofErr w:type="spellStart"/>
      <w:r>
        <w:t>skatteopplysninger</w:t>
      </w:r>
      <w:proofErr w:type="spellEnd"/>
      <w:r>
        <w:t xml:space="preserve">, </w:t>
      </w:r>
      <w:proofErr w:type="spellStart"/>
      <w:r>
        <w:t>betalingsopplysninger</w:t>
      </w:r>
      <w:proofErr w:type="spellEnd"/>
      <w:r>
        <w:t xml:space="preserve">, </w:t>
      </w:r>
      <w:proofErr w:type="spellStart"/>
      <w:r>
        <w:t>forsikringsopplysninger</w:t>
      </w:r>
      <w:proofErr w:type="spellEnd"/>
      <w:r>
        <w:t xml:space="preserve"> </w:t>
      </w:r>
      <w:proofErr w:type="spellStart"/>
      <w:r>
        <w:t>og</w:t>
      </w:r>
      <w:proofErr w:type="spellEnd"/>
      <w:r>
        <w:t xml:space="preserve"> </w:t>
      </w:r>
      <w:proofErr w:type="spellStart"/>
      <w:r>
        <w:t>bosted</w:t>
      </w:r>
      <w:proofErr w:type="spellEnd"/>
      <w:r>
        <w:t xml:space="preserve"> </w:t>
      </w:r>
      <w:proofErr w:type="spellStart"/>
      <w:r>
        <w:t>og</w:t>
      </w:r>
      <w:proofErr w:type="spellEnd"/>
      <w:r>
        <w:t xml:space="preserve"> </w:t>
      </w:r>
      <w:proofErr w:type="spellStart"/>
      <w:r>
        <w:t>organisasjoner</w:t>
      </w:r>
      <w:proofErr w:type="spellEnd"/>
      <w:proofErr w:type="gramStart"/>
      <w:r>
        <w:t>);</w:t>
      </w:r>
      <w:proofErr w:type="gramEnd"/>
    </w:p>
    <w:p w14:paraId="67C05993" w14:textId="77777777" w:rsidR="00FF1042" w:rsidRPr="00FC77AC" w:rsidRDefault="00FF1042" w:rsidP="007C3308">
      <w:pPr>
        <w:pStyle w:val="Bulletlist0"/>
      </w:pPr>
      <w:proofErr w:type="spellStart"/>
      <w:r>
        <w:t>Utdanningsopplysninger</w:t>
      </w:r>
      <w:proofErr w:type="spellEnd"/>
      <w:r>
        <w:t xml:space="preserve"> (for </w:t>
      </w:r>
      <w:proofErr w:type="spellStart"/>
      <w:r>
        <w:t>eksempel</w:t>
      </w:r>
      <w:proofErr w:type="spellEnd"/>
      <w:r>
        <w:t xml:space="preserve"> </w:t>
      </w:r>
      <w:proofErr w:type="spellStart"/>
      <w:r>
        <w:t>utdanningshistorikk</w:t>
      </w:r>
      <w:proofErr w:type="spellEnd"/>
      <w:r>
        <w:t xml:space="preserve">, </w:t>
      </w:r>
      <w:proofErr w:type="spellStart"/>
      <w:r>
        <w:t>nåværende</w:t>
      </w:r>
      <w:proofErr w:type="spellEnd"/>
      <w:r>
        <w:t xml:space="preserve"> </w:t>
      </w:r>
      <w:proofErr w:type="spellStart"/>
      <w:r>
        <w:t>utdanning</w:t>
      </w:r>
      <w:proofErr w:type="spellEnd"/>
      <w:r>
        <w:t xml:space="preserve">, grader </w:t>
      </w:r>
      <w:proofErr w:type="spellStart"/>
      <w:r>
        <w:t>og</w:t>
      </w:r>
      <w:proofErr w:type="spellEnd"/>
      <w:r>
        <w:t xml:space="preserve"> </w:t>
      </w:r>
      <w:proofErr w:type="spellStart"/>
      <w:r>
        <w:t>resultater</w:t>
      </w:r>
      <w:proofErr w:type="spellEnd"/>
      <w:r>
        <w:t xml:space="preserve">, </w:t>
      </w:r>
      <w:proofErr w:type="spellStart"/>
      <w:r>
        <w:t>oppnådd</w:t>
      </w:r>
      <w:proofErr w:type="spellEnd"/>
      <w:r>
        <w:t xml:space="preserve"> </w:t>
      </w:r>
      <w:proofErr w:type="spellStart"/>
      <w:r>
        <w:t>høyeste</w:t>
      </w:r>
      <w:proofErr w:type="spellEnd"/>
      <w:r>
        <w:t xml:space="preserve"> grad, </w:t>
      </w:r>
      <w:proofErr w:type="spellStart"/>
      <w:r>
        <w:t>lærevansker</w:t>
      </w:r>
      <w:proofErr w:type="spellEnd"/>
      <w:proofErr w:type="gramStart"/>
      <w:r>
        <w:t>);</w:t>
      </w:r>
      <w:proofErr w:type="gramEnd"/>
    </w:p>
    <w:p w14:paraId="5939570F" w14:textId="77777777" w:rsidR="00FF1042" w:rsidRPr="00FC77AC" w:rsidRDefault="00FF1042" w:rsidP="007C3308">
      <w:pPr>
        <w:pStyle w:val="Bulletlist0"/>
      </w:pPr>
      <w:proofErr w:type="spellStart"/>
      <w:r>
        <w:t>Opplysninger</w:t>
      </w:r>
      <w:proofErr w:type="spellEnd"/>
      <w:r>
        <w:t xml:space="preserve"> om </w:t>
      </w:r>
      <w:proofErr w:type="spellStart"/>
      <w:r>
        <w:t>statsborgerskap</w:t>
      </w:r>
      <w:proofErr w:type="spellEnd"/>
      <w:r>
        <w:t xml:space="preserve"> </w:t>
      </w:r>
      <w:proofErr w:type="spellStart"/>
      <w:r>
        <w:t>og</w:t>
      </w:r>
      <w:proofErr w:type="spellEnd"/>
      <w:r>
        <w:t xml:space="preserve"> </w:t>
      </w:r>
      <w:proofErr w:type="spellStart"/>
      <w:r>
        <w:t>bosted</w:t>
      </w:r>
      <w:proofErr w:type="spellEnd"/>
      <w:r>
        <w:t xml:space="preserve"> (for </w:t>
      </w:r>
      <w:proofErr w:type="spellStart"/>
      <w:r>
        <w:t>eksempel</w:t>
      </w:r>
      <w:proofErr w:type="spellEnd"/>
      <w:r>
        <w:t xml:space="preserve"> </w:t>
      </w:r>
      <w:proofErr w:type="spellStart"/>
      <w:r>
        <w:t>statsborgerskap</w:t>
      </w:r>
      <w:proofErr w:type="spellEnd"/>
      <w:r>
        <w:t xml:space="preserve">, </w:t>
      </w:r>
      <w:proofErr w:type="spellStart"/>
      <w:r>
        <w:t>naturaliseringsstatus</w:t>
      </w:r>
      <w:proofErr w:type="spellEnd"/>
      <w:r>
        <w:t xml:space="preserve">, </w:t>
      </w:r>
      <w:proofErr w:type="spellStart"/>
      <w:r>
        <w:t>sivilstand</w:t>
      </w:r>
      <w:proofErr w:type="spellEnd"/>
      <w:r>
        <w:t xml:space="preserve">, </w:t>
      </w:r>
      <w:proofErr w:type="spellStart"/>
      <w:r>
        <w:t>nasjonalitet</w:t>
      </w:r>
      <w:proofErr w:type="spellEnd"/>
      <w:r>
        <w:t xml:space="preserve">, </w:t>
      </w:r>
      <w:proofErr w:type="spellStart"/>
      <w:r>
        <w:t>innvandringsstatus</w:t>
      </w:r>
      <w:proofErr w:type="spellEnd"/>
      <w:r>
        <w:t xml:space="preserve">, </w:t>
      </w:r>
      <w:proofErr w:type="spellStart"/>
      <w:r>
        <w:t>passopplysninger</w:t>
      </w:r>
      <w:proofErr w:type="spellEnd"/>
      <w:r>
        <w:t xml:space="preserve">, </w:t>
      </w:r>
      <w:proofErr w:type="spellStart"/>
      <w:r>
        <w:t>opplysninger</w:t>
      </w:r>
      <w:proofErr w:type="spellEnd"/>
      <w:r>
        <w:t xml:space="preserve"> om </w:t>
      </w:r>
      <w:proofErr w:type="spellStart"/>
      <w:r>
        <w:t>bosted</w:t>
      </w:r>
      <w:proofErr w:type="spellEnd"/>
      <w:r>
        <w:t xml:space="preserve"> </w:t>
      </w:r>
      <w:proofErr w:type="spellStart"/>
      <w:r>
        <w:t>eller</w:t>
      </w:r>
      <w:proofErr w:type="spellEnd"/>
      <w:r>
        <w:t xml:space="preserve"> </w:t>
      </w:r>
      <w:proofErr w:type="spellStart"/>
      <w:r>
        <w:t>arbeidstillatelse</w:t>
      </w:r>
      <w:proofErr w:type="spellEnd"/>
      <w:proofErr w:type="gramStart"/>
      <w:r>
        <w:t>);</w:t>
      </w:r>
      <w:proofErr w:type="gramEnd"/>
      <w:r>
        <w:t xml:space="preserve"> </w:t>
      </w:r>
    </w:p>
    <w:p w14:paraId="07CDC18E" w14:textId="77777777" w:rsidR="00FF1042" w:rsidRPr="00FC77AC" w:rsidRDefault="00FF1042" w:rsidP="007C3308">
      <w:pPr>
        <w:pStyle w:val="Bulletlist0"/>
      </w:pPr>
      <w:proofErr w:type="spellStart"/>
      <w:r>
        <w:t>Informasjon</w:t>
      </w:r>
      <w:proofErr w:type="spellEnd"/>
      <w:r>
        <w:t xml:space="preserve"> </w:t>
      </w:r>
      <w:proofErr w:type="spellStart"/>
      <w:r>
        <w:t>som</w:t>
      </w:r>
      <w:proofErr w:type="spellEnd"/>
      <w:r>
        <w:t xml:space="preserve"> </w:t>
      </w:r>
      <w:proofErr w:type="spellStart"/>
      <w:r>
        <w:t>behandles</w:t>
      </w:r>
      <w:proofErr w:type="spellEnd"/>
      <w:r>
        <w:t xml:space="preserve"> for å </w:t>
      </w:r>
      <w:proofErr w:type="spellStart"/>
      <w:r>
        <w:t>utføre</w:t>
      </w:r>
      <w:proofErr w:type="spellEnd"/>
      <w:r>
        <w:t xml:space="preserve"> </w:t>
      </w:r>
      <w:proofErr w:type="spellStart"/>
      <w:r>
        <w:t>en</w:t>
      </w:r>
      <w:proofErr w:type="spellEnd"/>
      <w:r>
        <w:t xml:space="preserve"> </w:t>
      </w:r>
      <w:proofErr w:type="spellStart"/>
      <w:r>
        <w:t>oppgave</w:t>
      </w:r>
      <w:proofErr w:type="spellEnd"/>
      <w:r>
        <w:t xml:space="preserve"> for </w:t>
      </w:r>
      <w:proofErr w:type="spellStart"/>
      <w:r>
        <w:t>fellesskapet</w:t>
      </w:r>
      <w:proofErr w:type="spellEnd"/>
      <w:r>
        <w:t xml:space="preserve"> </w:t>
      </w:r>
      <w:proofErr w:type="spellStart"/>
      <w:r>
        <w:t>eller</w:t>
      </w:r>
      <w:proofErr w:type="spellEnd"/>
      <w:r>
        <w:t xml:space="preserve"> under </w:t>
      </w:r>
      <w:proofErr w:type="spellStart"/>
      <w:r>
        <w:t>utøvelse</w:t>
      </w:r>
      <w:proofErr w:type="spellEnd"/>
      <w:r>
        <w:t xml:space="preserve"> av </w:t>
      </w:r>
      <w:proofErr w:type="spellStart"/>
      <w:r>
        <w:t>offisiell</w:t>
      </w:r>
      <w:proofErr w:type="spellEnd"/>
      <w:r>
        <w:t xml:space="preserve"> </w:t>
      </w:r>
      <w:proofErr w:type="spellStart"/>
      <w:proofErr w:type="gramStart"/>
      <w:r>
        <w:t>myndighet</w:t>
      </w:r>
      <w:proofErr w:type="spellEnd"/>
      <w:r>
        <w:t>;</w:t>
      </w:r>
      <w:proofErr w:type="gramEnd"/>
      <w:r>
        <w:t xml:space="preserve"> </w:t>
      </w:r>
    </w:p>
    <w:p w14:paraId="7B8715A9" w14:textId="77777777" w:rsidR="00FF1042" w:rsidRPr="00FC77AC" w:rsidRDefault="00FF1042" w:rsidP="007C3308">
      <w:pPr>
        <w:pStyle w:val="Bulletlist0"/>
      </w:pPr>
      <w:proofErr w:type="spellStart"/>
      <w:r>
        <w:lastRenderedPageBreak/>
        <w:t>Særlige</w:t>
      </w:r>
      <w:proofErr w:type="spellEnd"/>
      <w:r>
        <w:t xml:space="preserve"> </w:t>
      </w:r>
      <w:proofErr w:type="spellStart"/>
      <w:r>
        <w:t>kategorier</w:t>
      </w:r>
      <w:proofErr w:type="spellEnd"/>
      <w:r>
        <w:t xml:space="preserve"> </w:t>
      </w:r>
      <w:proofErr w:type="spellStart"/>
      <w:r>
        <w:t>opplysninger</w:t>
      </w:r>
      <w:proofErr w:type="spellEnd"/>
      <w:r>
        <w:t xml:space="preserve"> (for </w:t>
      </w:r>
      <w:proofErr w:type="spellStart"/>
      <w:r>
        <w:t>eksempel</w:t>
      </w:r>
      <w:proofErr w:type="spellEnd"/>
      <w:r>
        <w:t xml:space="preserve"> </w:t>
      </w:r>
      <w:proofErr w:type="spellStart"/>
      <w:r>
        <w:t>rasemessig</w:t>
      </w:r>
      <w:proofErr w:type="spellEnd"/>
      <w:r>
        <w:t xml:space="preserve"> </w:t>
      </w:r>
      <w:proofErr w:type="spellStart"/>
      <w:r>
        <w:t>eller</w:t>
      </w:r>
      <w:proofErr w:type="spellEnd"/>
      <w:r>
        <w:t xml:space="preserve"> </w:t>
      </w:r>
      <w:proofErr w:type="spellStart"/>
      <w:r>
        <w:t>etnisk</w:t>
      </w:r>
      <w:proofErr w:type="spellEnd"/>
      <w:r>
        <w:t xml:space="preserve"> </w:t>
      </w:r>
      <w:proofErr w:type="spellStart"/>
      <w:r>
        <w:t>opprinnelse</w:t>
      </w:r>
      <w:proofErr w:type="spellEnd"/>
      <w:r>
        <w:t xml:space="preserve">, </w:t>
      </w:r>
      <w:proofErr w:type="spellStart"/>
      <w:r>
        <w:t>politiske</w:t>
      </w:r>
      <w:proofErr w:type="spellEnd"/>
      <w:r>
        <w:t xml:space="preserve"> </w:t>
      </w:r>
      <w:proofErr w:type="spellStart"/>
      <w:r>
        <w:t>oppfatninger</w:t>
      </w:r>
      <w:proofErr w:type="spellEnd"/>
      <w:r>
        <w:t xml:space="preserve">, </w:t>
      </w:r>
      <w:proofErr w:type="spellStart"/>
      <w:r>
        <w:t>religiøs</w:t>
      </w:r>
      <w:proofErr w:type="spellEnd"/>
      <w:r>
        <w:t xml:space="preserve"> </w:t>
      </w:r>
      <w:proofErr w:type="spellStart"/>
      <w:r>
        <w:t>eller</w:t>
      </w:r>
      <w:proofErr w:type="spellEnd"/>
      <w:r>
        <w:t xml:space="preserve"> </w:t>
      </w:r>
      <w:proofErr w:type="spellStart"/>
      <w:r>
        <w:t>filosofisk</w:t>
      </w:r>
      <w:proofErr w:type="spellEnd"/>
      <w:r>
        <w:t xml:space="preserve"> </w:t>
      </w:r>
      <w:proofErr w:type="spellStart"/>
      <w:r>
        <w:t>tro</w:t>
      </w:r>
      <w:proofErr w:type="spellEnd"/>
      <w:r>
        <w:t xml:space="preserve">, </w:t>
      </w:r>
      <w:proofErr w:type="spellStart"/>
      <w:r>
        <w:t>fagforeningsmedlemskap</w:t>
      </w:r>
      <w:proofErr w:type="spellEnd"/>
      <w:r>
        <w:t xml:space="preserve">, </w:t>
      </w:r>
      <w:proofErr w:type="spellStart"/>
      <w:r>
        <w:t>genetiske</w:t>
      </w:r>
      <w:proofErr w:type="spellEnd"/>
      <w:r>
        <w:t xml:space="preserve"> </w:t>
      </w:r>
      <w:proofErr w:type="spellStart"/>
      <w:r>
        <w:t>opplysninger</w:t>
      </w:r>
      <w:proofErr w:type="spellEnd"/>
      <w:r>
        <w:t xml:space="preserve">, </w:t>
      </w:r>
      <w:proofErr w:type="spellStart"/>
      <w:r>
        <w:t>biometriske</w:t>
      </w:r>
      <w:proofErr w:type="spellEnd"/>
      <w:r>
        <w:t xml:space="preserve"> </w:t>
      </w:r>
      <w:proofErr w:type="spellStart"/>
      <w:r>
        <w:t>opplysninger</w:t>
      </w:r>
      <w:proofErr w:type="spellEnd"/>
      <w:r>
        <w:t xml:space="preserve"> for å </w:t>
      </w:r>
      <w:proofErr w:type="spellStart"/>
      <w:r>
        <w:t>identifisere</w:t>
      </w:r>
      <w:proofErr w:type="spellEnd"/>
      <w:r>
        <w:t xml:space="preserve"> </w:t>
      </w:r>
      <w:proofErr w:type="spellStart"/>
      <w:r>
        <w:t>en</w:t>
      </w:r>
      <w:proofErr w:type="spellEnd"/>
      <w:r>
        <w:t xml:space="preserve"> </w:t>
      </w:r>
      <w:proofErr w:type="spellStart"/>
      <w:r>
        <w:t>fysisk</w:t>
      </w:r>
      <w:proofErr w:type="spellEnd"/>
      <w:r>
        <w:t xml:space="preserve"> person, </w:t>
      </w:r>
      <w:proofErr w:type="spellStart"/>
      <w:r>
        <w:t>opplysninger</w:t>
      </w:r>
      <w:proofErr w:type="spellEnd"/>
      <w:r>
        <w:t xml:space="preserve"> om </w:t>
      </w:r>
      <w:proofErr w:type="spellStart"/>
      <w:r>
        <w:t>helse</w:t>
      </w:r>
      <w:proofErr w:type="spellEnd"/>
      <w:r>
        <w:t xml:space="preserve">, </w:t>
      </w:r>
      <w:proofErr w:type="spellStart"/>
      <w:r>
        <w:t>opplysninger</w:t>
      </w:r>
      <w:proofErr w:type="spellEnd"/>
      <w:r>
        <w:t xml:space="preserve"> om </w:t>
      </w:r>
      <w:proofErr w:type="spellStart"/>
      <w:r>
        <w:t>en</w:t>
      </w:r>
      <w:proofErr w:type="spellEnd"/>
      <w:r>
        <w:t xml:space="preserve"> </w:t>
      </w:r>
      <w:proofErr w:type="spellStart"/>
      <w:r>
        <w:t>fysisk</w:t>
      </w:r>
      <w:proofErr w:type="spellEnd"/>
      <w:r>
        <w:t xml:space="preserve"> persons </w:t>
      </w:r>
      <w:proofErr w:type="spellStart"/>
      <w:r>
        <w:t>sexliv</w:t>
      </w:r>
      <w:proofErr w:type="spellEnd"/>
      <w:r>
        <w:t xml:space="preserve"> </w:t>
      </w:r>
      <w:proofErr w:type="spellStart"/>
      <w:r>
        <w:t>eller</w:t>
      </w:r>
      <w:proofErr w:type="spellEnd"/>
      <w:r>
        <w:t xml:space="preserve"> </w:t>
      </w:r>
      <w:proofErr w:type="spellStart"/>
      <w:r>
        <w:t>seksuell</w:t>
      </w:r>
      <w:proofErr w:type="spellEnd"/>
      <w:r>
        <w:t xml:space="preserve"> </w:t>
      </w:r>
      <w:proofErr w:type="spellStart"/>
      <w:r>
        <w:t>legning</w:t>
      </w:r>
      <w:proofErr w:type="spellEnd"/>
      <w:r>
        <w:t xml:space="preserve"> </w:t>
      </w:r>
      <w:proofErr w:type="spellStart"/>
      <w:r>
        <w:t>eller</w:t>
      </w:r>
      <w:proofErr w:type="spellEnd"/>
      <w:r>
        <w:t xml:space="preserve"> </w:t>
      </w:r>
      <w:proofErr w:type="spellStart"/>
      <w:r>
        <w:t>opplysninger</w:t>
      </w:r>
      <w:proofErr w:type="spellEnd"/>
      <w:r>
        <w:t xml:space="preserve"> </w:t>
      </w:r>
      <w:proofErr w:type="spellStart"/>
      <w:r>
        <w:t>knyttet</w:t>
      </w:r>
      <w:proofErr w:type="spellEnd"/>
      <w:r>
        <w:t xml:space="preserve"> </w:t>
      </w:r>
      <w:proofErr w:type="spellStart"/>
      <w:r>
        <w:t>til</w:t>
      </w:r>
      <w:proofErr w:type="spellEnd"/>
      <w:r>
        <w:t xml:space="preserve"> </w:t>
      </w:r>
      <w:proofErr w:type="spellStart"/>
      <w:r>
        <w:t>straffedom</w:t>
      </w:r>
      <w:proofErr w:type="spellEnd"/>
      <w:r>
        <w:t xml:space="preserve"> </w:t>
      </w:r>
      <w:proofErr w:type="spellStart"/>
      <w:r>
        <w:t>eller</w:t>
      </w:r>
      <w:proofErr w:type="spellEnd"/>
      <w:r>
        <w:t xml:space="preserve"> </w:t>
      </w:r>
      <w:proofErr w:type="spellStart"/>
      <w:r>
        <w:t>lovbrudd</w:t>
      </w:r>
      <w:proofErr w:type="spellEnd"/>
      <w:r>
        <w:t xml:space="preserve">); </w:t>
      </w:r>
      <w:proofErr w:type="spellStart"/>
      <w:r>
        <w:t>eller</w:t>
      </w:r>
      <w:proofErr w:type="spellEnd"/>
    </w:p>
    <w:p w14:paraId="0856F3A0" w14:textId="77777777" w:rsidR="00FF1042" w:rsidRPr="00FC77AC" w:rsidRDefault="00FF1042" w:rsidP="007C3308">
      <w:pPr>
        <w:pStyle w:val="Bulletlist0"/>
      </w:pPr>
      <w:r>
        <w:t xml:space="preserve">Andre </w:t>
      </w:r>
      <w:proofErr w:type="spellStart"/>
      <w:r>
        <w:t>personopplysninger</w:t>
      </w:r>
      <w:proofErr w:type="spellEnd"/>
      <w:r>
        <w:t xml:space="preserve"> </w:t>
      </w:r>
      <w:proofErr w:type="spellStart"/>
      <w:r>
        <w:t>angitt</w:t>
      </w:r>
      <w:proofErr w:type="spellEnd"/>
      <w:r>
        <w:t xml:space="preserve"> </w:t>
      </w:r>
      <w:proofErr w:type="spellStart"/>
      <w:r>
        <w:t>i</w:t>
      </w:r>
      <w:proofErr w:type="spellEnd"/>
      <w:r>
        <w:t xml:space="preserve"> </w:t>
      </w:r>
      <w:proofErr w:type="spellStart"/>
      <w:r>
        <w:t>artikkel</w:t>
      </w:r>
      <w:proofErr w:type="spellEnd"/>
      <w:r>
        <w:t xml:space="preserve"> 4 i GDPR.</w:t>
      </w:r>
    </w:p>
    <w:p w14:paraId="0ACD0517" w14:textId="77777777" w:rsidR="00FF1042" w:rsidRPr="00FC77AC" w:rsidRDefault="00FF1042" w:rsidP="00FF1042">
      <w:r>
        <w:br w:type="page"/>
      </w:r>
    </w:p>
    <w:p w14:paraId="7648ED2A" w14:textId="77777777" w:rsidR="00FF1042" w:rsidRPr="00FC77AC" w:rsidRDefault="00FF1042" w:rsidP="009A699A">
      <w:pPr>
        <w:pStyle w:val="Heading1"/>
        <w:shd w:val="clear" w:color="auto" w:fill="auto"/>
      </w:pPr>
      <w:bookmarkStart w:id="202" w:name="_Toc155366343"/>
      <w:bookmarkStart w:id="203" w:name="_Toc206767290"/>
      <w:r>
        <w:lastRenderedPageBreak/>
        <w:t>Tillegg C – tillegg om ekstra sikkerhetstiltak</w:t>
      </w:r>
      <w:bookmarkEnd w:id="202"/>
      <w:bookmarkEnd w:id="203"/>
    </w:p>
    <w:p w14:paraId="66BF4BBB" w14:textId="77777777" w:rsidR="00FF1042" w:rsidRPr="00FC77AC" w:rsidRDefault="00FF1042" w:rsidP="007C3308">
      <w:r>
        <w:t xml:space="preserve">Med dette tillegget om ekstra sikkerhetstiltak til DPA-en (dette “Tillegget”) gir Microsoft ekstra sikkerhetstiltak til kunden eller behandling av personopplysninger, innenfor rammen av GDPR, av Microsoft på vegne av kunden og ytterligere oppreisning til de registrerte som disse personopplysningene gjelder. </w:t>
      </w:r>
    </w:p>
    <w:p w14:paraId="53C93F4A" w14:textId="77777777" w:rsidR="00FF1042" w:rsidRPr="00FC77AC" w:rsidRDefault="00FF1042" w:rsidP="007C3308">
      <w:r>
        <w:t>Dette tillegget supplerer og er en del av, men ikke en variasjon eller endring av DPA-en.</w:t>
      </w:r>
    </w:p>
    <w:p w14:paraId="6A8DEB79" w14:textId="77777777" w:rsidR="00FF1042" w:rsidRPr="00FC77AC" w:rsidRDefault="00FF1042" w:rsidP="007C3308">
      <w:pPr>
        <w:pStyle w:val="NumberedList"/>
      </w:pPr>
      <w:r w:rsidRPr="007C3308">
        <w:rPr>
          <w:b/>
          <w:bCs/>
        </w:rPr>
        <w:t>Bestride pålegg</w:t>
      </w:r>
      <w:r w:rsidRPr="000A0A77">
        <w:rPr>
          <w:b/>
          <w:bCs/>
        </w:rPr>
        <w:t>.</w:t>
      </w:r>
      <w:r>
        <w:t xml:space="preserve"> I tilfelle av at Microsoft mottar en ordre fra en tredjepart om tvunget avsløring av personopplysninger som behandles i henhold til denne DPA-en, skal Microsoft:</w:t>
      </w:r>
    </w:p>
    <w:p w14:paraId="618F68E1" w14:textId="77777777" w:rsidR="00FF1042" w:rsidRPr="00FC77AC" w:rsidRDefault="00FF1042" w:rsidP="0098748D">
      <w:pPr>
        <w:pStyle w:val="ListParagraph"/>
        <w:numPr>
          <w:ilvl w:val="0"/>
          <w:numId w:val="18"/>
        </w:numPr>
      </w:pPr>
      <w:r>
        <w:t xml:space="preserve">treffe alle rimelige tiltak for å få tredjeparten til å rette forespørselen om disse dataene direkte til </w:t>
      </w:r>
      <w:proofErr w:type="gramStart"/>
      <w:r>
        <w:t>Kunden;</w:t>
      </w:r>
      <w:proofErr w:type="gramEnd"/>
      <w:r>
        <w:t xml:space="preserve"> </w:t>
      </w:r>
    </w:p>
    <w:p w14:paraId="55B77D78" w14:textId="77777777" w:rsidR="00FF1042" w:rsidRPr="00FC77AC" w:rsidRDefault="00FF1042" w:rsidP="0098748D">
      <w:pPr>
        <w:pStyle w:val="ListParagraph"/>
        <w:numPr>
          <w:ilvl w:val="0"/>
          <w:numId w:val="18"/>
        </w:numPr>
      </w:pPr>
      <w:r>
        <w:t>straks varsle Kunden, med mindre det er forbudt i henhold til loven som gjelder for den forespørrende tredjepart, og hvis forhindret av lov fra å varsle kunden, treffe alle lovlige tiltak for å oppnå retten til å gi avkall på forbudet for å kommunisere så mye informasjon til Kunden så snart som mulig og</w:t>
      </w:r>
    </w:p>
    <w:p w14:paraId="7B55367D" w14:textId="77777777" w:rsidR="00FF1042" w:rsidRPr="00FC77AC" w:rsidRDefault="00FF1042" w:rsidP="0098748D">
      <w:pPr>
        <w:pStyle w:val="ListParagraph"/>
        <w:numPr>
          <w:ilvl w:val="0"/>
          <w:numId w:val="18"/>
        </w:numPr>
      </w:pPr>
      <w:r>
        <w:t xml:space="preserve">treffe alle lovlige tiltak for å bestride pålegg om fremlegging på bakgrunn av mangler i lovgivningen til den forespørrende parten eller relevante konflikter med lover i EU eller gjeldende lovgivning i medlemsstater. </w:t>
      </w:r>
    </w:p>
    <w:p w14:paraId="0F1847B5" w14:textId="77777777" w:rsidR="00FF1042" w:rsidRPr="00FC77AC" w:rsidRDefault="00FF1042" w:rsidP="007C3308">
      <w:r>
        <w:t>Hvis, etter trinnene beskrevet i a. gjennom c. ovenfor, forblir Microsoft eller noen av dets tilknyttede selskaper tvunget til å offentliggjøre personopplysninger, Microsoft vil kun avsløre minimumsmengden av disse dataene som er nødvendig for å tilfredsstille bestillingen om tvunget fremlegging.</w:t>
      </w:r>
    </w:p>
    <w:p w14:paraId="3183AC9E" w14:textId="77777777" w:rsidR="00FF1042" w:rsidRPr="00FC77AC" w:rsidRDefault="00FF1042" w:rsidP="007C3308">
      <w:r>
        <w:t xml:space="preserve">I dette avsnittet inkluderer ikke lovlige tiltak handlinger som kan føre til sivilrettslig eller strafferettslige sanksjoner, som forakt for retten i henhold til loven i den relevante jurisdiksjonen. </w:t>
      </w:r>
    </w:p>
    <w:p w14:paraId="2381F647" w14:textId="77777777" w:rsidR="00FF1042" w:rsidRPr="00FC77AC" w:rsidRDefault="00FF1042" w:rsidP="007C3308">
      <w:pPr>
        <w:pStyle w:val="NumberedList"/>
      </w:pPr>
      <w:r w:rsidRPr="007C3308">
        <w:rPr>
          <w:b/>
          <w:bCs/>
        </w:rPr>
        <w:t>Erstatning til registrerte</w:t>
      </w:r>
      <w:r w:rsidRPr="00437A92">
        <w:rPr>
          <w:b/>
          <w:bCs/>
        </w:rPr>
        <w:t>.</w:t>
      </w:r>
      <w:r>
        <w:t xml:space="preserve"> Underlagt punkt 3 og 4 skal Microsoft holde en registrert skadesløs for materielle eller ikke-materielle skader påført den registrerte som følge av Microsofts fremlegging av personopplysninger tilhørende datasubjektet som har blitt overført i til en ordre fra et ikke-EU/EØS-statlig organ eller rettshåndhevelsesbyrå i strid med Microsofts forpliktelser i henhold til kapittel V i GDPR (en “Relevant fremlegging”). Uavhengig av det forestående har ikke Microsoft noen forpliktelse til å holde registrerte under dette punkt 2 skadesløse hvis den registrerte allerede har mottatt kompensasjon for den samme skaden, enten fra Microsoft eller på annen måte.</w:t>
      </w:r>
    </w:p>
    <w:p w14:paraId="4BD1C334" w14:textId="77777777" w:rsidR="00FF1042" w:rsidRPr="00FC77AC" w:rsidRDefault="00FF1042" w:rsidP="007C3308">
      <w:pPr>
        <w:pStyle w:val="NumberedList"/>
      </w:pPr>
      <w:r w:rsidRPr="007C3308">
        <w:rPr>
          <w:b/>
          <w:bCs/>
        </w:rPr>
        <w:t>Vilkår for erstatning</w:t>
      </w:r>
      <w:r w:rsidRPr="00437A92">
        <w:rPr>
          <w:b/>
          <w:bCs/>
        </w:rPr>
        <w:t>.</w:t>
      </w:r>
      <w:r>
        <w:t xml:space="preserve"> Erstatning i henhold til punkt 2 er betinget av at den registrerte til Microsofts rimelige tilfredshet dokumenterer at:</w:t>
      </w:r>
    </w:p>
    <w:p w14:paraId="493A91AF" w14:textId="77777777" w:rsidR="00FF1042" w:rsidRPr="00FC77AC" w:rsidRDefault="00FF1042" w:rsidP="0098748D">
      <w:pPr>
        <w:pStyle w:val="ListParagraph"/>
        <w:numPr>
          <w:ilvl w:val="0"/>
          <w:numId w:val="19"/>
        </w:numPr>
      </w:pPr>
      <w:r>
        <w:lastRenderedPageBreak/>
        <w:t xml:space="preserve">Microsoft gjennomførte en Relevant </w:t>
      </w:r>
      <w:proofErr w:type="gramStart"/>
      <w:r>
        <w:t>Fremlegging;</w:t>
      </w:r>
      <w:proofErr w:type="gramEnd"/>
      <w:r>
        <w:t xml:space="preserve"> </w:t>
      </w:r>
    </w:p>
    <w:p w14:paraId="66F3C0B6" w14:textId="77777777" w:rsidR="00FF1042" w:rsidRPr="00FC77AC" w:rsidRDefault="00FF1042" w:rsidP="0098748D">
      <w:pPr>
        <w:pStyle w:val="ListParagraph"/>
        <w:numPr>
          <w:ilvl w:val="0"/>
          <w:numId w:val="19"/>
        </w:numPr>
      </w:pPr>
      <w:r>
        <w:t>den Relevante Fremleggingen var grunnlaget til en offisiell prosedyre av det ikke-EU/EØS statlige organet eller rettshåndhevende organet mot den registrerte; og</w:t>
      </w:r>
    </w:p>
    <w:p w14:paraId="3034F3AA" w14:textId="77777777" w:rsidR="00FF1042" w:rsidRPr="00FC77AC" w:rsidRDefault="00FF1042" w:rsidP="0098748D">
      <w:pPr>
        <w:pStyle w:val="ListParagraph"/>
        <w:numPr>
          <w:ilvl w:val="0"/>
          <w:numId w:val="19"/>
        </w:numPr>
      </w:pPr>
      <w:r>
        <w:t>den Relevante Fremleggingen forårsaket direkte at den registrerte ble påført materiell eller ikke-materiell skade.</w:t>
      </w:r>
    </w:p>
    <w:p w14:paraId="7A7489A9" w14:textId="77777777" w:rsidR="00FF1042" w:rsidRPr="00FC77AC" w:rsidRDefault="00FF1042" w:rsidP="007C3308">
      <w:r>
        <w:t>Den registrerte har bevisbyrden med hensyn til vilkår a. til c.</w:t>
      </w:r>
    </w:p>
    <w:p w14:paraId="63D20E7B" w14:textId="77777777" w:rsidR="00FF1042" w:rsidRPr="00FC77AC" w:rsidRDefault="00FF1042" w:rsidP="007C3308">
      <w:r>
        <w:t xml:space="preserve">Uavhengig av det forestående har ikke Microsoft noen forpliktelse til å holde registrerte under dette punkt 2 skadesløse hvis Microsoft dokumenterer at den Relevante Fremleggingen ikke var i strid med Microsofts forpliktelser i henhold til kapittel V i GDPR. </w:t>
      </w:r>
    </w:p>
    <w:p w14:paraId="0C8268B7" w14:textId="77777777" w:rsidR="00FF1042" w:rsidRPr="00FC77AC" w:rsidRDefault="00FF1042" w:rsidP="007C3308">
      <w:pPr>
        <w:pStyle w:val="NumberedList"/>
      </w:pPr>
      <w:r w:rsidRPr="007C3308">
        <w:rPr>
          <w:b/>
          <w:bCs/>
        </w:rPr>
        <w:t>Skadeomfang</w:t>
      </w:r>
      <w:r w:rsidRPr="001E3541">
        <w:rPr>
          <w:b/>
          <w:bCs/>
        </w:rPr>
        <w:t>.</w:t>
      </w:r>
      <w:r>
        <w:t xml:space="preserve"> Erstatning i henhold til punkt 2 er begrenset til materielle og ikke-materielle skader som beskrevet i GDPR og utelukker følgesskader eller alle andre skader som ikke skyldes Microsofts krenkelse av GDPR.</w:t>
      </w:r>
    </w:p>
    <w:p w14:paraId="01F7FAC4" w14:textId="77777777" w:rsidR="00FF1042" w:rsidRPr="00FC77AC" w:rsidRDefault="00FF1042" w:rsidP="007C3308">
      <w:pPr>
        <w:pStyle w:val="NumberedList"/>
      </w:pPr>
      <w:r w:rsidRPr="007C3308">
        <w:rPr>
          <w:b/>
          <w:bCs/>
        </w:rPr>
        <w:t>Utøvelser av rettigheter</w:t>
      </w:r>
      <w:r w:rsidRPr="001E3541">
        <w:rPr>
          <w:b/>
          <w:bCs/>
        </w:rPr>
        <w:t>.</w:t>
      </w:r>
      <w:r>
        <w:t xml:space="preserve"> Rettigheter gitt registrerte i henhold dette Tillegget kan fremmes av den registrerte mot Microsoft uavhengig av eventuelle restriksjoner i punkt 3 eller 6 i Standardklausulene. Den registrerte kan bare fremme et krav i henhold til dette Tillegget på individuell basis, og ikke som del av et gruppesøksmål eller representativt søksmål. Rettigheter gitt til registrerte i henhold til dette Tillegget er personlige for de registrerte og kan ikke overdras.</w:t>
      </w:r>
    </w:p>
    <w:p w14:paraId="215BF338" w14:textId="77777777" w:rsidR="00FF1042" w:rsidRPr="00FC77AC" w:rsidRDefault="00FF1042" w:rsidP="007C3308">
      <w:pPr>
        <w:pStyle w:val="NumberedList"/>
      </w:pPr>
      <w:r w:rsidRPr="007C3308">
        <w:rPr>
          <w:b/>
          <w:bCs/>
        </w:rPr>
        <w:t>Varsling om endring</w:t>
      </w:r>
      <w:r w:rsidRPr="00F016A4">
        <w:rPr>
          <w:b/>
          <w:bCs/>
        </w:rPr>
        <w:t>.</w:t>
      </w:r>
      <w:r>
        <w:t xml:space="preserve"> I tillegg til punkt 2021(b) i Standardklausulene samtykker og garanterer Microsoft at Microsoft ikke har noen grunn til å tro at lovgivningen som gjelder for Microsoft eller Microsofts underbehandlere, inkludert i alle land som personopplysninger overføres til, enten av Microsoft selv eller en underbehandler, forhindrer Microsoft fra å oppfylle instruksjonene mottatt fra kunden og forpliktelsene i henhold til dette Tillegget eller 2021 Standardklausulene, og at hvis en endring i denne lovgivningen som med sannsynlighet vil ha en betydelig negativ påvirkning på garantiene og forpliktelsene gitt i dette Tillegget eller Standardklausulene, vil Microsoft straks varsle kunden om endringen så snart Microsoft blir oppmerksomme på den, i så tilfellet har kunden rett til å avbryte overføringen av data og/eller oppheve kontrakten.</w:t>
      </w:r>
    </w:p>
    <w:p w14:paraId="5F8E5FCB" w14:textId="77777777" w:rsidR="00FF1042" w:rsidRDefault="00FF1042" w:rsidP="00FF1042">
      <w:pPr>
        <w:sectPr w:rsidR="00FF1042" w:rsidSect="00FF1042">
          <w:footerReference w:type="default" r:id="rId19"/>
          <w:pgSz w:w="12240" w:h="15840"/>
          <w:pgMar w:top="1440" w:right="720" w:bottom="1440" w:left="720" w:header="720" w:footer="720" w:gutter="0"/>
          <w:cols w:space="720"/>
          <w:titlePg/>
          <w:docGrid w:linePitch="360"/>
        </w:sectPr>
      </w:pPr>
      <w:bookmarkStart w:id="204" w:name="_Toc6563856"/>
      <w:bookmarkStart w:id="205" w:name="_Toc21617077"/>
      <w:bookmarkStart w:id="206" w:name="_Toc489605628"/>
      <w:bookmarkStart w:id="207" w:name="_Toc8395070"/>
      <w:bookmarkStart w:id="208" w:name="_Toc26972890"/>
      <w:r>
        <w:br w:type="page"/>
      </w:r>
    </w:p>
    <w:p w14:paraId="70D73159" w14:textId="77777777" w:rsidR="002720FC" w:rsidRPr="00F914C6" w:rsidRDefault="002720FC" w:rsidP="002720FC">
      <w:pPr>
        <w:pStyle w:val="Heading1"/>
        <w:rPr>
          <w:rFonts w:cs="Segoe Sans Display"/>
          <w:szCs w:val="52"/>
          <w:lang w:val="nb-NO"/>
        </w:rPr>
      </w:pPr>
      <w:bookmarkStart w:id="209" w:name="_Toc206767291"/>
      <w:bookmarkStart w:id="210" w:name="_Toc8395071"/>
      <w:bookmarkStart w:id="211" w:name="_Toc489605629"/>
      <w:bookmarkStart w:id="212" w:name="_Toc6563859"/>
      <w:bookmarkStart w:id="213" w:name="_Toc21617080"/>
      <w:bookmarkStart w:id="214" w:name="_Toc26972906"/>
      <w:bookmarkStart w:id="215" w:name="Attachment1"/>
      <w:bookmarkStart w:id="216" w:name="_Toc155366344"/>
      <w:bookmarkEnd w:id="204"/>
      <w:bookmarkEnd w:id="205"/>
      <w:bookmarkEnd w:id="206"/>
      <w:bookmarkEnd w:id="207"/>
      <w:bookmarkEnd w:id="208"/>
      <w:r w:rsidRPr="00F914C6">
        <w:rPr>
          <w:rFonts w:cs="Segoe Sans Display"/>
          <w:szCs w:val="52"/>
          <w:lang w:val="nb-NO"/>
        </w:rPr>
        <w:lastRenderedPageBreak/>
        <w:t>Tillegg D – Utfordringer ved ordre eller bindende juridisk forpliktelse som suspenderer onlinetjenester</w:t>
      </w:r>
      <w:bookmarkEnd w:id="209"/>
    </w:p>
    <w:p w14:paraId="047FF82A" w14:textId="77777777" w:rsidR="00864176" w:rsidRPr="00F914C6" w:rsidRDefault="00864176" w:rsidP="00864176">
      <w:pPr>
        <w:spacing w:before="60" w:after="240"/>
        <w:rPr>
          <w:rFonts w:cs="Segoe Sans Text"/>
          <w:b/>
          <w:bCs/>
          <w:u w:val="single"/>
          <w:lang w:val="nb-NO"/>
        </w:rPr>
      </w:pPr>
      <w:r w:rsidRPr="00F914C6">
        <w:rPr>
          <w:rFonts w:cs="Segoe Sans Text"/>
          <w:lang w:val="nb-NO"/>
        </w:rPr>
        <w:t>Med dette tillegget gir Microsoft følgende forpliktelser til nasjonale, føderale og regionale kundeenheter i offentlig sektor i</w:t>
      </w:r>
      <w:r w:rsidRPr="00F914C6">
        <w:rPr>
          <w:rFonts w:cs="Segoe Sans Text"/>
          <w:b/>
          <w:bCs/>
          <w:lang w:val="nb-NO"/>
        </w:rPr>
        <w:t xml:space="preserve"> </w:t>
      </w:r>
      <w:r w:rsidRPr="00F914C6">
        <w:rPr>
          <w:rFonts w:cs="Segoe Sans Text"/>
          <w:lang w:val="nb-NO"/>
        </w:rPr>
        <w:t>EU-medlemsstatene, samt EU-tiltredelsesland, medlemmer av Det europeiske frihandelsforbundet, Storbritannia, Monaco, Vatikanet og EU-kommisjonen (</w:t>
      </w:r>
      <w:r w:rsidRPr="00DA0475">
        <w:rPr>
          <w:lang w:val="nb-NO"/>
        </w:rPr>
        <w:t>“</w:t>
      </w:r>
      <w:r w:rsidRPr="00F914C6">
        <w:rPr>
          <w:rFonts w:cs="Segoe Sans Text"/>
          <w:lang w:val="nb-NO"/>
        </w:rPr>
        <w:t>beskyttet kunde i offentlig sektor</w:t>
      </w:r>
      <w:r w:rsidRPr="004755EE">
        <w:rPr>
          <w:lang w:val="nb-NO"/>
        </w:rPr>
        <w:t>”</w:t>
      </w:r>
      <w:r w:rsidRPr="00F914C6">
        <w:rPr>
          <w:rFonts w:cs="Segoe Sans Text"/>
          <w:lang w:val="nb-NO"/>
        </w:rPr>
        <w:t>).</w:t>
      </w:r>
    </w:p>
    <w:p w14:paraId="3C600F04" w14:textId="77777777" w:rsidR="00864176" w:rsidRPr="00F914C6" w:rsidRDefault="00864176" w:rsidP="00864176">
      <w:pPr>
        <w:pStyle w:val="ListParagraph"/>
        <w:numPr>
          <w:ilvl w:val="0"/>
          <w:numId w:val="24"/>
        </w:numPr>
        <w:tabs>
          <w:tab w:val="clear" w:pos="9360"/>
        </w:tabs>
        <w:spacing w:after="160" w:line="360" w:lineRule="exact"/>
        <w:contextualSpacing w:val="0"/>
        <w:rPr>
          <w:rFonts w:cs="Segoe Sans Text"/>
          <w:lang w:val="nb-NO"/>
        </w:rPr>
      </w:pPr>
      <w:r w:rsidRPr="00F914C6">
        <w:rPr>
          <w:rFonts w:cs="Segoe Sans Text"/>
          <w:lang w:val="nb-NO"/>
        </w:rPr>
        <w:t xml:space="preserve">I tilfelle Microsoft mottar en ordre eller på annen måte er underlagt en bindende juridisk forpliktelse fra et offentlig organ, et byrå, en kommisjon eller et kvasi-statlig organ som krever at Microsoft suspenderer eller opphører leveringen, helt eller delvis, av onlinetjenester (inkludert, men ikke begrenset til leveringen av Microsoft Azure-tjenester, Microsoft Dynamics 365-tjenester eller Office 365-tjenester) til den beskyttede kunden i offentlig sektor – plikter Microsoft, på vegne av seg selv og sine tilknyttede selskaper, å: </w:t>
      </w:r>
    </w:p>
    <w:p w14:paraId="4C2CE94A" w14:textId="77777777" w:rsidR="00864176" w:rsidRPr="00F914C6" w:rsidRDefault="00864176" w:rsidP="00864176">
      <w:pPr>
        <w:pStyle w:val="ListParagraph"/>
        <w:numPr>
          <w:ilvl w:val="1"/>
          <w:numId w:val="24"/>
        </w:numPr>
        <w:tabs>
          <w:tab w:val="clear" w:pos="9360"/>
        </w:tabs>
        <w:spacing w:after="160" w:line="278" w:lineRule="auto"/>
        <w:rPr>
          <w:rFonts w:cs="Segoe Sans Text"/>
          <w:lang w:val="nb-NO"/>
        </w:rPr>
      </w:pPr>
      <w:r w:rsidRPr="00F914C6">
        <w:rPr>
          <w:rFonts w:cs="Segoe Sans Text"/>
          <w:lang w:val="nb-NO"/>
        </w:rPr>
        <w:t xml:space="preserve">bruke tilgjengelige midler for å sikre frivillig tilbaketrekking, tilbakekalling eller oppheving av en slik ordre; og </w:t>
      </w:r>
    </w:p>
    <w:p w14:paraId="71FE97BE" w14:textId="77777777" w:rsidR="00864176" w:rsidRPr="00F914C6" w:rsidRDefault="00864176" w:rsidP="00864176">
      <w:pPr>
        <w:pStyle w:val="ListParagraph"/>
        <w:numPr>
          <w:ilvl w:val="1"/>
          <w:numId w:val="24"/>
        </w:numPr>
        <w:tabs>
          <w:tab w:val="clear" w:pos="9360"/>
        </w:tabs>
        <w:spacing w:after="160" w:line="360" w:lineRule="exact"/>
        <w:contextualSpacing w:val="0"/>
        <w:rPr>
          <w:rFonts w:cs="Segoe Sans Text"/>
          <w:lang w:val="nb-NO"/>
        </w:rPr>
      </w:pPr>
      <w:r w:rsidRPr="00F914C6">
        <w:rPr>
          <w:rFonts w:cs="Segoe Sans Text"/>
          <w:lang w:val="nb-NO"/>
        </w:rPr>
        <w:t xml:space="preserve">bruke alle lovlige midler for å bestride ordren i domstolene i landet hvis regjering utstedte ordren, på grunnlag av eventuelle juridiske mangler i henhold til lovgivningen til parten som har utstedt ordren, eller eventuelle relevante konflikter med gjeldende lov i EU eller gjeldende lov i landene som er oppført ovenfor. </w:t>
      </w:r>
    </w:p>
    <w:p w14:paraId="4F104863" w14:textId="77777777" w:rsidR="00864176" w:rsidRPr="00F914C6" w:rsidRDefault="00864176" w:rsidP="00864176">
      <w:pPr>
        <w:pStyle w:val="ListParagraph"/>
        <w:spacing w:before="60" w:line="360" w:lineRule="exact"/>
        <w:contextualSpacing w:val="0"/>
        <w:rPr>
          <w:rFonts w:cs="Segoe Sans Text"/>
          <w:lang w:val="nb-NO"/>
        </w:rPr>
      </w:pPr>
      <w:r w:rsidRPr="00F914C6">
        <w:rPr>
          <w:rFonts w:cs="Segoe Sans Text"/>
          <w:lang w:val="nb-NO"/>
        </w:rPr>
        <w:t>Microsoft vil om nødvendig søke permanent og midlertidig forføyning for å sikre kontinuerlig og uavbrutt levering av de relevante onlinetjenestene i påvente av fullstendig og endelig tilkjenning av lovlige tiltak for å bestride ordren eller en annen bindende juridisk forpliktelse nevnt ovenfor. </w:t>
      </w:r>
    </w:p>
    <w:p w14:paraId="03075B1B" w14:textId="5A82029F" w:rsidR="00F91953" w:rsidRPr="00864176" w:rsidRDefault="00864176" w:rsidP="002720FC">
      <w:pPr>
        <w:pStyle w:val="ListParagraph"/>
        <w:numPr>
          <w:ilvl w:val="0"/>
          <w:numId w:val="24"/>
        </w:numPr>
        <w:tabs>
          <w:tab w:val="clear" w:pos="9360"/>
        </w:tabs>
        <w:spacing w:after="160" w:line="278" w:lineRule="auto"/>
        <w:rPr>
          <w:rFonts w:cs="Segoe Sans Text"/>
          <w:lang w:val="nb-NO"/>
        </w:rPr>
      </w:pPr>
      <w:r w:rsidRPr="00F914C6">
        <w:rPr>
          <w:rFonts w:cs="Segoe Sans Text"/>
          <w:lang w:val="nb-NO"/>
        </w:rPr>
        <w:t xml:space="preserve">Rettigheter gitt til kunden under denne bestemmelsen er personlige for den beskyttede kunden i offentlig sektor og kan ikke tilordnes. </w:t>
      </w:r>
    </w:p>
    <w:p w14:paraId="73FDE548" w14:textId="1D19D4D9" w:rsidR="00FF1042" w:rsidRPr="00FC77AC" w:rsidRDefault="00FF1042" w:rsidP="009A699A">
      <w:pPr>
        <w:pStyle w:val="Heading1"/>
        <w:shd w:val="clear" w:color="auto" w:fill="auto"/>
      </w:pPr>
      <w:bookmarkStart w:id="217" w:name="_Toc206767292"/>
      <w:proofErr w:type="spellStart"/>
      <w:r>
        <w:lastRenderedPageBreak/>
        <w:t>Vedlegg</w:t>
      </w:r>
      <w:proofErr w:type="spellEnd"/>
      <w:r>
        <w:t xml:space="preserve"> 1 – </w:t>
      </w:r>
      <w:proofErr w:type="spellStart"/>
      <w:r>
        <w:t>Vilkår</w:t>
      </w:r>
      <w:proofErr w:type="spellEnd"/>
      <w:r>
        <w:t xml:space="preserve"> </w:t>
      </w:r>
      <w:proofErr w:type="spellStart"/>
      <w:r>
        <w:t>i</w:t>
      </w:r>
      <w:proofErr w:type="spellEnd"/>
      <w:r>
        <w:t xml:space="preserve"> EUs </w:t>
      </w:r>
      <w:proofErr w:type="spellStart"/>
      <w:r>
        <w:t>personvernforordning</w:t>
      </w:r>
      <w:proofErr w:type="spellEnd"/>
      <w:r>
        <w:t xml:space="preserve"> (GDPR)</w:t>
      </w:r>
      <w:bookmarkEnd w:id="210"/>
      <w:bookmarkEnd w:id="211"/>
      <w:bookmarkEnd w:id="212"/>
      <w:bookmarkEnd w:id="213"/>
      <w:bookmarkEnd w:id="214"/>
      <w:bookmarkEnd w:id="215"/>
      <w:bookmarkEnd w:id="216"/>
      <w:bookmarkEnd w:id="217"/>
    </w:p>
    <w:p w14:paraId="6E51E2A1" w14:textId="77777777" w:rsidR="00FF1042" w:rsidRPr="00FC77AC" w:rsidRDefault="00FF1042" w:rsidP="007C3308">
      <w:r>
        <w:t>Microsofts forpliktelser i disse GDPR-vilkårene til alle kunder trer i kraft 25. mai 2018. Disse forpliktelsene er bindende for Microsoft med hensyn til kunden uavhengig av (1) versjonen av produktvilkårene og DPA-en som på annen måte gjelder for et abonnement på enhver gitt produktbeskrivelse eller lisens, eller (2) andre avtaler som henviser til dette vedlegget.</w:t>
      </w:r>
    </w:p>
    <w:p w14:paraId="567034D8" w14:textId="77777777" w:rsidR="00FF1042" w:rsidRPr="00FC77AC" w:rsidRDefault="00FF1042" w:rsidP="007C3308">
      <w:bookmarkStart w:id="218" w:name="_Hlk24455530"/>
      <w:r>
        <w:t>I forbindelse med disse GDPR-vilkårene samtykker Kunden og Microsoft i at Kunden er behandlingsansvarlig for Personopplysninger, og at Microsoft er databehandler for slike opplysninger, unntatt når kunden fungerer som databehandler for Personopplysningene – i så tilfelle er Microsoft en underdatabehandler. Disse GDPR-Vilkårene gjelder behandling av Personlige Data innenfor rammene av GDPR, utført av Microsoft på vegne av Kunden. Disse GDPR-vilkårene begrenser ikke eller reduserer forpliktelser til databeskyttelse som Microsoft gjør overfor kunden i produktvilkårene, eller noen annen avtale mellom Microsoft og kunden. Disse GDPR-vilkårene gjelder ikke når Microsoft er en behandlingsansvarlig for Personopplysninger.</w:t>
      </w:r>
      <w:bookmarkEnd w:id="218"/>
    </w:p>
    <w:p w14:paraId="29A83423" w14:textId="77777777" w:rsidR="00FF1042" w:rsidRPr="00237427" w:rsidRDefault="00FF1042" w:rsidP="00FF1042">
      <w:pPr>
        <w:pStyle w:val="Heading2"/>
      </w:pPr>
      <w:bookmarkStart w:id="219" w:name="_Toc206767293"/>
      <w:bookmarkStart w:id="220" w:name="_Toc26972907"/>
      <w:r>
        <w:t>Relevante GDPR-forpliktelser: Artikkel 5, 28, 32 og 33</w:t>
      </w:r>
      <w:bookmarkEnd w:id="219"/>
    </w:p>
    <w:p w14:paraId="34E4EB3F" w14:textId="7640D25E" w:rsidR="00FF1042" w:rsidRPr="007C3308" w:rsidRDefault="00FF1042" w:rsidP="0098748D">
      <w:pPr>
        <w:pStyle w:val="NumberedList"/>
        <w:numPr>
          <w:ilvl w:val="0"/>
          <w:numId w:val="20"/>
        </w:numPr>
        <w:rPr>
          <w:b/>
        </w:rPr>
      </w:pPr>
      <w:r>
        <w:t xml:space="preserve">Microsoft </w:t>
      </w:r>
      <w:proofErr w:type="spellStart"/>
      <w:r>
        <w:t>støtter</w:t>
      </w:r>
      <w:proofErr w:type="spellEnd"/>
      <w:r>
        <w:t xml:space="preserve"> </w:t>
      </w:r>
      <w:proofErr w:type="spellStart"/>
      <w:r>
        <w:t>Kundens</w:t>
      </w:r>
      <w:proofErr w:type="spellEnd"/>
      <w:r>
        <w:t xml:space="preserve"> </w:t>
      </w:r>
      <w:proofErr w:type="spellStart"/>
      <w:r>
        <w:t>ansvarsforpliktelser</w:t>
      </w:r>
      <w:proofErr w:type="spellEnd"/>
      <w:r>
        <w:t xml:space="preserve"> via denne DPA-en og produktdokumentasjonen gitt til Kunden, og vil fortsette å gjøre det i løpet av perioden for kundens abonnement eller gjeldende engasjement for Faglige Tjenester i henhold til underpunkt 3(h) nedenfor. (Artikkel 5(2))</w:t>
      </w:r>
    </w:p>
    <w:bookmarkEnd w:id="220"/>
    <w:p w14:paraId="4D21A322" w14:textId="7F5F6A56" w:rsidR="00FF1042" w:rsidRPr="00FC77AC" w:rsidRDefault="00FF1042" w:rsidP="007C3308">
      <w:pPr>
        <w:pStyle w:val="NumberedList"/>
      </w:pPr>
      <w:r>
        <w:t xml:space="preserve">Microsoft </w:t>
      </w:r>
      <w:proofErr w:type="spellStart"/>
      <w:r>
        <w:t>skal</w:t>
      </w:r>
      <w:proofErr w:type="spellEnd"/>
      <w:r>
        <w:t xml:space="preserve"> </w:t>
      </w:r>
      <w:proofErr w:type="spellStart"/>
      <w:r>
        <w:t>ikke</w:t>
      </w:r>
      <w:proofErr w:type="spellEnd"/>
      <w:r>
        <w:t xml:space="preserve"> </w:t>
      </w:r>
      <w:proofErr w:type="spellStart"/>
      <w:r>
        <w:t>engasjere</w:t>
      </w:r>
      <w:proofErr w:type="spellEnd"/>
      <w:r>
        <w:t xml:space="preserve"> </w:t>
      </w:r>
      <w:proofErr w:type="spellStart"/>
      <w:r>
        <w:t>en</w:t>
      </w:r>
      <w:proofErr w:type="spellEnd"/>
      <w:r>
        <w:t xml:space="preserve"> annen databehandler uten spesifikk eller generell skriftlig tillatelse fra Kunden. I tilfeller med generelt skriftlig samtykke skal Microsoft informere Kunden om de planlagte endringene med hensyn til anskaffelse eller utskiftning av andre behandlere, slik at Kunden får anledning til å komme med innsigelser til de aktuelle endringene. (Artikkel 28 nr. 2)</w:t>
      </w:r>
    </w:p>
    <w:p w14:paraId="1E7C21A0" w14:textId="79C5C201" w:rsidR="00FF1042" w:rsidRPr="00FC77AC" w:rsidRDefault="00FF1042" w:rsidP="007C3308">
      <w:pPr>
        <w:pStyle w:val="NumberedList"/>
      </w:pPr>
      <w:proofErr w:type="spellStart"/>
      <w:r>
        <w:t>Microsofts</w:t>
      </w:r>
      <w:proofErr w:type="spellEnd"/>
      <w:r>
        <w:t xml:space="preserve"> </w:t>
      </w:r>
      <w:proofErr w:type="spellStart"/>
      <w:r>
        <w:t>behandling</w:t>
      </w:r>
      <w:proofErr w:type="spellEnd"/>
      <w:r>
        <w:t xml:space="preserve"> </w:t>
      </w:r>
      <w:proofErr w:type="spellStart"/>
      <w:r>
        <w:t>skal</w:t>
      </w:r>
      <w:proofErr w:type="spellEnd"/>
      <w:r>
        <w:t xml:space="preserve"> </w:t>
      </w:r>
      <w:proofErr w:type="spellStart"/>
      <w:r>
        <w:t>være</w:t>
      </w:r>
      <w:proofErr w:type="spellEnd"/>
      <w:r>
        <w:t xml:space="preserve"> underlagt disse GDPR-vilkårene i henhold til EU-retten (heretter «Unionsretten») eller Medlemsstatenes nasjonale rett, og de er bindende for Microsoft overfor Kunden. Gjenstanden for og varigheten av behandlingen, behandlingens art og formål, typen personopplysninger, kategoriene av registrerte samt Kundens rettigheter og plikter er fastsatt i Kundens lisensavtale, inkludert disse GDPR-vilkårene. Nærmere bestemt skal Microsoft: </w:t>
      </w:r>
    </w:p>
    <w:p w14:paraId="1B22BB89" w14:textId="76754E27" w:rsidR="00FF1042" w:rsidRPr="00FC77AC" w:rsidRDefault="00FF1042" w:rsidP="0098748D">
      <w:pPr>
        <w:pStyle w:val="ListParagraph"/>
        <w:numPr>
          <w:ilvl w:val="0"/>
          <w:numId w:val="21"/>
        </w:numPr>
      </w:pPr>
      <w:r>
        <w:lastRenderedPageBreak/>
        <w:t xml:space="preserve">bare behandle de Personopplysningene etter dokumenterte instrukser fra Kunden, også med hensyn til overføring av Personopplysninger til et tredje land eller en internasjonal organisasjon, med mindre det kreves av lover i EU eller et Medlemsland som Microsoft er underlagt – i så tilfelle skal Microsoft informere Kunden om dette juridiske kravet før behandlingen, med mindre de aktuelle lovene forbyr slik informasjon på grunn av offentlig interesse, </w:t>
      </w:r>
    </w:p>
    <w:p w14:paraId="1E814A64" w14:textId="53A4204D" w:rsidR="00FF1042" w:rsidRPr="00FC77AC" w:rsidRDefault="00FF1042" w:rsidP="0098748D">
      <w:pPr>
        <w:pStyle w:val="ListParagraph"/>
        <w:numPr>
          <w:ilvl w:val="0"/>
          <w:numId w:val="21"/>
        </w:numPr>
      </w:pPr>
      <w:r>
        <w:t xml:space="preserve">sikre at personer som er autorisert til å behandle Personopplysninger, har godtatt å være underlagt taushetsplikt eller har lovmessig pålagt taushetsplikt, </w:t>
      </w:r>
    </w:p>
    <w:p w14:paraId="610FAD13" w14:textId="40F9256E" w:rsidR="00FF1042" w:rsidRPr="00FC77AC" w:rsidRDefault="00FF1042" w:rsidP="0098748D">
      <w:pPr>
        <w:pStyle w:val="ListParagraph"/>
        <w:numPr>
          <w:ilvl w:val="0"/>
          <w:numId w:val="21"/>
        </w:numPr>
      </w:pPr>
      <w:r>
        <w:t xml:space="preserve">iverksette alle tiltak som kreves i henhold til artikkel 32 i GDPR, </w:t>
      </w:r>
    </w:p>
    <w:p w14:paraId="316FAE6F" w14:textId="5B546BA1" w:rsidR="00FF1042" w:rsidRPr="00FC77AC" w:rsidRDefault="00FF1042" w:rsidP="0098748D">
      <w:pPr>
        <w:pStyle w:val="ListParagraph"/>
        <w:numPr>
          <w:ilvl w:val="0"/>
          <w:numId w:val="21"/>
        </w:numPr>
      </w:pPr>
      <w:r>
        <w:t xml:space="preserve">rette seg etter vilkårene for engasjering av andre databehandlere i avsnitt 1 og 3, </w:t>
      </w:r>
    </w:p>
    <w:p w14:paraId="2483ADD2" w14:textId="1B8DEC24" w:rsidR="00FF1042" w:rsidRPr="00FC77AC" w:rsidRDefault="00FF1042" w:rsidP="0098748D">
      <w:pPr>
        <w:pStyle w:val="ListParagraph"/>
        <w:numPr>
          <w:ilvl w:val="0"/>
          <w:numId w:val="21"/>
        </w:numPr>
      </w:pPr>
      <w:r>
        <w:t xml:space="preserve">behandlingens natur tatt i betraktning, bistå Kunden med aktuelle tekniske og organisatoriske tiltak i den grad dette er mulig, for at Kunden skal kunne oppfylle sin forpliktelse til å svare på forespørsler der registrerte ønsker å benytte rettighetene de har i henhold til Kapittel III i GDPR, </w:t>
      </w:r>
    </w:p>
    <w:p w14:paraId="6AB00E6E" w14:textId="437E754E" w:rsidR="00FF1042" w:rsidRPr="00FC77AC" w:rsidRDefault="00FF1042" w:rsidP="0098748D">
      <w:pPr>
        <w:pStyle w:val="ListParagraph"/>
        <w:numPr>
          <w:ilvl w:val="0"/>
          <w:numId w:val="21"/>
        </w:numPr>
      </w:pPr>
      <w:r>
        <w:t>bistå Kunden i å sikre overholdelse av forpliktelsene som følger av artikkel 32 til 36 i GDPR, tatt i betraktning behandlingens natur og informasjonen som er tilgjengelig for Microsoft,</w:t>
      </w:r>
    </w:p>
    <w:p w14:paraId="7F267430" w14:textId="386CB49B" w:rsidR="00FF1042" w:rsidRPr="00FC77AC" w:rsidRDefault="00FF1042" w:rsidP="0098748D">
      <w:pPr>
        <w:pStyle w:val="ListParagraph"/>
        <w:numPr>
          <w:ilvl w:val="0"/>
          <w:numId w:val="21"/>
        </w:numPr>
      </w:pPr>
      <w:r>
        <w:t xml:space="preserve">etter kundens valg slette eller returnere alle Personopplysninger til Kunden etter å ha levert tjenestene knyttet til behandlingen, og slette eksisterende kopier med mindre lovene i EU eller et Medlemsland krever at de Personopplysningene lagres, </w:t>
      </w:r>
    </w:p>
    <w:p w14:paraId="01445AAA" w14:textId="751860A2" w:rsidR="00FF1042" w:rsidRPr="00FC77AC" w:rsidRDefault="00FF1042" w:rsidP="0098748D">
      <w:pPr>
        <w:pStyle w:val="ListParagraph"/>
        <w:numPr>
          <w:ilvl w:val="0"/>
          <w:numId w:val="21"/>
        </w:numPr>
      </w:pPr>
      <w:r>
        <w:t xml:space="preserve">gjøre tilgjengelig for Kunden all informasjon som er nødvendig for å påvise at forpliktelsene fastsatt i artikkel 28 i GDPR er oppfylt, samt muliggjøre og bidra til revisjoner, inkludert inspeksjoner, som gjennomføres av Kunden eller en annen inspektør på fullmakt fra Kunden. </w:t>
      </w:r>
    </w:p>
    <w:p w14:paraId="3656DDBC" w14:textId="77777777" w:rsidR="00FF1042" w:rsidRPr="00FC77AC" w:rsidRDefault="00FF1042" w:rsidP="007C3308">
      <w:r>
        <w:t>Microsoft skal øyeblikkelig informere Kunden hvis en instruks bryter med GDPR eller andre bestemmelser om vern av personopplysninger i Unionsretten eller Medlemsstatenes nasjonale rett. (Artikkel 28 nr. 3)</w:t>
      </w:r>
    </w:p>
    <w:p w14:paraId="3D85550F" w14:textId="62B542A2" w:rsidR="00FF1042" w:rsidRPr="00FC77AC" w:rsidRDefault="00FF1042" w:rsidP="007C3308">
      <w:pPr>
        <w:pStyle w:val="NumberedList"/>
      </w:pPr>
      <w:r>
        <w:t xml:space="preserve">Dersom Microsoft </w:t>
      </w:r>
      <w:proofErr w:type="spellStart"/>
      <w:r>
        <w:t>engasjerer</w:t>
      </w:r>
      <w:proofErr w:type="spellEnd"/>
      <w:r>
        <w:t xml:space="preserve"> </w:t>
      </w:r>
      <w:proofErr w:type="spellStart"/>
      <w:r>
        <w:t>en</w:t>
      </w:r>
      <w:proofErr w:type="spellEnd"/>
      <w:r>
        <w:t xml:space="preserve"> </w:t>
      </w:r>
      <w:proofErr w:type="spellStart"/>
      <w:r>
        <w:t>annen</w:t>
      </w:r>
      <w:proofErr w:type="spellEnd"/>
      <w:r>
        <w:t xml:space="preserve"> </w:t>
      </w:r>
      <w:proofErr w:type="spellStart"/>
      <w:r>
        <w:t>databehandler</w:t>
      </w:r>
      <w:proofErr w:type="spellEnd"/>
      <w:r>
        <w:t xml:space="preserve"> for å utføre spesifikke behandlingsaktiviteter på vegne av Kunden, skal denne andre databehandleren pålegges de samme forpliktelsene med hensyn til vern av personopplysninger som er fastsatt i disse GDPR-vilkårene, ved hjelp av en avtale eller et annet rettslig dokument i henhold til Unionsretten eller Medlemsstatens nasjonale rett, der det særlig gis tilstrekkelige garantier for at det vil bli gjennomført tekniske og organisatoriske tiltak som sikrer at behandlingen oppfyller kravene i GDPR. I tilfeller der den andre databehandleren ikke oppfyller personvernforpliktelsene sine, skal Microsoft fortsatt bære hele erstatningsansvaret overfor Kunden for oppfyllelsen av den andre databehandlerens forpliktelser. (Artikkel 28 nr. 4)</w:t>
      </w:r>
    </w:p>
    <w:p w14:paraId="3F1CE4A2" w14:textId="77DA8E25" w:rsidR="00FF1042" w:rsidRPr="00FC77AC" w:rsidRDefault="00FF1042" w:rsidP="007C3308">
      <w:pPr>
        <w:pStyle w:val="NumberedList"/>
      </w:pPr>
      <w:r>
        <w:lastRenderedPageBreak/>
        <w:t xml:space="preserve">Tatt </w:t>
      </w:r>
      <w:proofErr w:type="spellStart"/>
      <w:r>
        <w:t>i</w:t>
      </w:r>
      <w:proofErr w:type="spellEnd"/>
      <w:r>
        <w:t xml:space="preserve"> </w:t>
      </w:r>
      <w:proofErr w:type="spellStart"/>
      <w:r>
        <w:t>betraktning</w:t>
      </w:r>
      <w:proofErr w:type="spellEnd"/>
      <w:r>
        <w:t xml:space="preserve"> den </w:t>
      </w:r>
      <w:proofErr w:type="spellStart"/>
      <w:r>
        <w:t>tekniske</w:t>
      </w:r>
      <w:proofErr w:type="spellEnd"/>
      <w:r>
        <w:t xml:space="preserve"> </w:t>
      </w:r>
      <w:proofErr w:type="spellStart"/>
      <w:r>
        <w:t>utviklingen</w:t>
      </w:r>
      <w:proofErr w:type="spellEnd"/>
      <w:r>
        <w:t xml:space="preserve">, </w:t>
      </w:r>
      <w:proofErr w:type="spellStart"/>
      <w:r>
        <w:t>kostnadene</w:t>
      </w:r>
      <w:proofErr w:type="spellEnd"/>
      <w:r>
        <w:t xml:space="preserve"> </w:t>
      </w:r>
      <w:proofErr w:type="spellStart"/>
      <w:r>
        <w:t>ved</w:t>
      </w:r>
      <w:proofErr w:type="spellEnd"/>
      <w:r>
        <w:t xml:space="preserve"> </w:t>
      </w:r>
      <w:proofErr w:type="spellStart"/>
      <w:r>
        <w:t>implementering</w:t>
      </w:r>
      <w:proofErr w:type="spellEnd"/>
      <w:r>
        <w:t xml:space="preserve"> og behandlingens natur, omfang, kontekst og formål så vel som risiko av varierende sannsynlighet og alvorlighetsgrad for fysiske personers rettigheter og friheter, skal Kunden og Microsoft treffe passende tekniske og organisatoriske tiltak for å oppnå et sikkerhetsnivå som står i forhold til risikoen, blant annet følgende: </w:t>
      </w:r>
    </w:p>
    <w:p w14:paraId="527BFFEE" w14:textId="26D311C3" w:rsidR="00FF1042" w:rsidRPr="00FC77AC" w:rsidRDefault="00FF1042" w:rsidP="0098748D">
      <w:pPr>
        <w:pStyle w:val="ListParagraph"/>
        <w:numPr>
          <w:ilvl w:val="0"/>
          <w:numId w:val="22"/>
        </w:numPr>
      </w:pPr>
      <w:r>
        <w:t xml:space="preserve">Personopplysninger må gjøres pseudonyme og krypteres, </w:t>
      </w:r>
    </w:p>
    <w:p w14:paraId="7A162892" w14:textId="3D19A5E8" w:rsidR="00FF1042" w:rsidRPr="00FC77AC" w:rsidRDefault="00FF1042" w:rsidP="0098748D">
      <w:pPr>
        <w:pStyle w:val="ListParagraph"/>
        <w:numPr>
          <w:ilvl w:val="0"/>
          <w:numId w:val="22"/>
        </w:numPr>
      </w:pPr>
      <w:r>
        <w:t xml:space="preserve">Systemers og tjenesters konfidensialitet, integritet, tilgjengelighet og motstandsdyktighet må være kontinuerlig sikret, </w:t>
      </w:r>
    </w:p>
    <w:p w14:paraId="3F1F6472" w14:textId="7E56DC5D" w:rsidR="00FF1042" w:rsidRPr="00FC77AC" w:rsidRDefault="00FF1042" w:rsidP="0098748D">
      <w:pPr>
        <w:pStyle w:val="ListParagraph"/>
        <w:numPr>
          <w:ilvl w:val="0"/>
          <w:numId w:val="22"/>
        </w:numPr>
      </w:pPr>
      <w:r>
        <w:t>evnen til å gjenopprette tilgjengeligheten og tilgangen til personopplysninger i rett tid dersom det oppstår en fysisk eller teknisk hendelse,</w:t>
      </w:r>
    </w:p>
    <w:p w14:paraId="325D498C" w14:textId="0DE770EB" w:rsidR="00FF1042" w:rsidRPr="00FC77AC" w:rsidRDefault="00FF1042" w:rsidP="0098748D">
      <w:pPr>
        <w:pStyle w:val="ListParagraph"/>
        <w:numPr>
          <w:ilvl w:val="0"/>
          <w:numId w:val="22"/>
        </w:numPr>
      </w:pPr>
      <w:r>
        <w:t>en prosess for regelmessig testing, analysering og vurdering av hvor effektive behandlingens tekniske og organisatoriske sikkerhetstiltak er. (Artikkel 32 nr. 1)</w:t>
      </w:r>
    </w:p>
    <w:p w14:paraId="3FDB5B6C" w14:textId="77B9CC2F" w:rsidR="00FF1042" w:rsidRPr="00FC77AC" w:rsidRDefault="00FF1042" w:rsidP="007C3308">
      <w:pPr>
        <w:pStyle w:val="NumberedList"/>
      </w:pPr>
      <w:r>
        <w:t xml:space="preserve">Ved </w:t>
      </w:r>
      <w:proofErr w:type="spellStart"/>
      <w:r>
        <w:t>vurderingen</w:t>
      </w:r>
      <w:proofErr w:type="spellEnd"/>
      <w:r>
        <w:t xml:space="preserve"> av </w:t>
      </w:r>
      <w:proofErr w:type="spellStart"/>
      <w:r>
        <w:t>egnet</w:t>
      </w:r>
      <w:proofErr w:type="spellEnd"/>
      <w:r>
        <w:t xml:space="preserve"> </w:t>
      </w:r>
      <w:proofErr w:type="spellStart"/>
      <w:r>
        <w:t>sikkerhetsnivå</w:t>
      </w:r>
      <w:proofErr w:type="spellEnd"/>
      <w:r>
        <w:t xml:space="preserve"> skal det særlig tas hensyn til risikoene forbundet med behandlingen, særlig som følge av utilsiktet eller ulovlig tilintetgjøring, tap, endring eller ikke-autorisert utlevering av eller tilgang til Personopplysninger som er overført, lagret eller på annen måte behandlet. (Artikkel 32 nr. 2)</w:t>
      </w:r>
    </w:p>
    <w:p w14:paraId="5D4F16B9" w14:textId="343C4A67" w:rsidR="00FF1042" w:rsidRPr="00FC77AC" w:rsidRDefault="00FF1042" w:rsidP="007C3308">
      <w:pPr>
        <w:pStyle w:val="NumberedList"/>
      </w:pPr>
      <w:r>
        <w:t xml:space="preserve">Kunden </w:t>
      </w:r>
      <w:proofErr w:type="spellStart"/>
      <w:r>
        <w:t>og</w:t>
      </w:r>
      <w:proofErr w:type="spellEnd"/>
      <w:r>
        <w:t xml:space="preserve"> Microsoft </w:t>
      </w:r>
      <w:proofErr w:type="spellStart"/>
      <w:r>
        <w:t>skal</w:t>
      </w:r>
      <w:proofErr w:type="spellEnd"/>
      <w:r>
        <w:t xml:space="preserve"> </w:t>
      </w:r>
      <w:proofErr w:type="spellStart"/>
      <w:r>
        <w:t>treffe</w:t>
      </w:r>
      <w:proofErr w:type="spellEnd"/>
      <w:r>
        <w:t xml:space="preserve"> tiltak for å sikre at enhver fysisk person som handler for Kunden eller Microsoft, og som har tilgang til Personopplysninger, behandler slike Personopplysninger bare etter instruks fra Kunden, med mindre Unionsretten eller Medlemsstatenes nasjonale rett krever at vedkommende gjør dette. (Artikkel 32 nr. 4)</w:t>
      </w:r>
    </w:p>
    <w:p w14:paraId="3E27A4E7" w14:textId="6F89A42E" w:rsidR="00FF1042" w:rsidRPr="00FC77AC" w:rsidRDefault="00FF1042" w:rsidP="007C3308">
      <w:pPr>
        <w:pStyle w:val="NumberedList"/>
      </w:pPr>
      <w:r>
        <w:t xml:space="preserve">Etter å ha </w:t>
      </w:r>
      <w:proofErr w:type="spellStart"/>
      <w:r>
        <w:t>fått</w:t>
      </w:r>
      <w:proofErr w:type="spellEnd"/>
      <w:r>
        <w:t xml:space="preserve"> </w:t>
      </w:r>
      <w:proofErr w:type="spellStart"/>
      <w:r>
        <w:t>kjennskap</w:t>
      </w:r>
      <w:proofErr w:type="spellEnd"/>
      <w:r>
        <w:t xml:space="preserve"> </w:t>
      </w:r>
      <w:proofErr w:type="spellStart"/>
      <w:r>
        <w:t>til</w:t>
      </w:r>
      <w:proofErr w:type="spellEnd"/>
      <w:r>
        <w:t xml:space="preserve"> et brudd på personopplysningssikkerheten skal Microsoft uten ugrunnet opphold underrette Kunden. (Artikkel 33 nr. 2). Slik varsling skal omfatte den informasjonen som en databehandler etter artikkel 33 nr. 3 har plikt til å oppgi, i den grad slik informasjon er rimelig tilgjengelig for Microsoft.</w:t>
      </w:r>
    </w:p>
    <w:sectPr w:rsidR="00FF1042" w:rsidRPr="00FC77AC" w:rsidSect="006A60EE">
      <w:footerReference w:type="even" r:id="rId20"/>
      <w:footerReference w:type="default" r:id="rId21"/>
      <w:footerReference w:type="first" r:id="rId22"/>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2CF940C7" w14:textId="77777777" w:rsidR="009220C0" w:rsidRDefault="009220C0" w:rsidP="007921A5">
      <w:pPr>
        <w:spacing w:after="0"/>
      </w:pPr>
      <w:r>
        <w:separator/>
      </w:r>
    </w:p>
  </w:endnote>
  <w:endnote w:type="continuationSeparator" w:id="0">
    <w:p w14:paraId="62F6A70E" w14:textId="77777777" w:rsidR="009220C0" w:rsidRDefault="009220C0" w:rsidP="007921A5">
      <w:pPr>
        <w:spacing w:after="0"/>
      </w:pPr>
      <w:r>
        <w:continuationSeparator/>
      </w:r>
    </w:p>
  </w:endnote>
  <w:endnote w:type="continuationNotice" w:id="1">
    <w:p w14:paraId="1263A663" w14:textId="77777777" w:rsidR="009220C0" w:rsidRDefault="009220C0">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Symbol">
    <w:panose1 w:val="05050102010706020507"/>
    <w:charset w:val="02"/>
    <w:family w:val="roman"/>
    <w:pitch w:val="variable"/>
    <w:sig w:usb0="00000000" w:usb1="10000000" w:usb2="00000000" w:usb3="00000000" w:csb0="80000000" w:csb1="00000000"/>
  </w:font>
  <w:font w:name="Times New Roman">
    <w:panose1 w:val="02020603050405020304"/>
    <w:charset w:val="00"/>
    <w:family w:val="roman"/>
    <w:pitch w:val="variable"/>
    <w:sig w:usb0="E0002EFF" w:usb1="C000785B"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200247B" w:usb2="00000009" w:usb3="00000000" w:csb0="000001FF" w:csb1="00000000"/>
    <w:embedRegular r:id="rId1" w:fontKey="{41540A78-DA9E-4C9A-8A22-28B77B51F497}"/>
    <w:embedBold r:id="rId2" w:fontKey="{18826A47-EBA5-499D-A0B4-95BBF6E46EDD}"/>
    <w:embedItalic r:id="rId3" w:fontKey="{A7CED108-F68B-4C65-A47D-A6E9CCC62FDF}"/>
  </w:font>
  <w:font w:name="Arial">
    <w:panose1 w:val="020B0604020202020204"/>
    <w:charset w:val="00"/>
    <w:family w:val="swiss"/>
    <w:pitch w:val="variable"/>
    <w:sig w:usb0="E0002EFF" w:usb1="C000785B" w:usb2="00000009" w:usb3="00000000" w:csb0="000001FF" w:csb1="00000000"/>
  </w:font>
  <w:font w:name="Segoe Sans Text">
    <w:charset w:val="00"/>
    <w:family w:val="auto"/>
    <w:pitch w:val="variable"/>
    <w:sig w:usb0="E4002EFF" w:usb1="C000E47F" w:usb2="00000009" w:usb3="00000000" w:csb0="000001FF" w:csb1="00000000"/>
    <w:embedRegular r:id="rId4" w:fontKey="{1CB29FB7-398D-4289-A3EF-0C73F9588FF5}"/>
    <w:embedBold r:id="rId5" w:fontKey="{14B59245-ECDF-4305-A3D8-1019860B0391}"/>
    <w:embedItalic r:id="rId6" w:fontKey="{5A424CE1-7AAB-4FB0-90CE-AF178FBCC9F8}"/>
    <w:embedBoldItalic r:id="rId7" w:fontKey="{5789C14E-3F0F-4DC4-AD72-D3BC8164EEBE}"/>
  </w:font>
  <w:font w:name="Segoe Sans Display">
    <w:charset w:val="00"/>
    <w:family w:val="auto"/>
    <w:pitch w:val="variable"/>
    <w:sig w:usb0="E4002EFF" w:usb1="C000E47F" w:usb2="00000009" w:usb3="00000000" w:csb0="000001FF" w:csb1="00000000"/>
    <w:embedRegular r:id="rId8" w:fontKey="{1F3E2049-CB3A-44B7-A991-FC846E9D2D6C}"/>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83862886-698A-4452-8D20-7901FCB66215}"/>
  </w:font>
  <w:font w:name="Calibri Light">
    <w:panose1 w:val="020F0302020204030204"/>
    <w:charset w:val="00"/>
    <w:family w:val="swiss"/>
    <w:pitch w:val="variable"/>
    <w:sig w:usb0="E4002EFF" w:usb1="C200247B" w:usb2="00000009" w:usb3="00000000" w:csb0="000001FF" w:csb1="00000000"/>
    <w:embedRegular r:id="rId10" w:fontKey="{16F3DB0A-FBF6-4A7B-80D5-71584FB0B5C0}"/>
    <w:embedBold r:id="rId11" w:fontKey="{D78D31EC-9EE6-4C3A-BBF9-A1743CFABD89}"/>
  </w:font>
  <w:font w:name="Segoe UI">
    <w:panose1 w:val="020B0502040204020203"/>
    <w:charset w:val="00"/>
    <w:family w:val="swiss"/>
    <w:pitch w:val="variable"/>
    <w:sig w:usb0="E4002EFF" w:usb1="C000E47F" w:usb2="00000009" w:usb3="00000000" w:csb0="000001FF" w:csb1="00000000"/>
    <w:embedRegular r:id="rId12" w:fontKey="{0B4473FB-DCD4-4B6D-8AC4-5484FE513404}"/>
    <w:embedBold r:id="rId13" w:fontKey="{202BFF59-A387-4125-9D69-DFB455AA433E}"/>
  </w:font>
  <w:font w:name="Segoe UI Semilight">
    <w:panose1 w:val="020B0402040204020203"/>
    <w:charset w:val="00"/>
    <w:family w:val="swiss"/>
    <w:pitch w:val="variable"/>
    <w:sig w:usb0="E4002EFF" w:usb1="C000E47F" w:usb2="00000009" w:usb3="00000000" w:csb0="000001FF" w:csb1="00000000"/>
    <w:embedRegular r:id="rId14" w:fontKey="{E331868D-FE1F-4757-BDB0-D47D79172CE9}"/>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BAA1CAD1-78C4-4C34-AE68-A0CB9462049C}"/>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700626830"/>
      <w:docPartObj>
        <w:docPartGallery w:val="Page Numbers (Bottom of Page)"/>
        <w:docPartUnique/>
      </w:docPartObj>
    </w:sdtPr>
    <w:sdtEndPr>
      <w:rPr>
        <w:noProof/>
      </w:rPr>
    </w:sdtEndPr>
    <w:sdtContent>
      <w:p w14:paraId="39D2348B" w14:textId="775AA2A9" w:rsidR="007C3308" w:rsidRDefault="007C3308" w:rsidP="009728D8">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66323247"/>
      <w:docPartObj>
        <w:docPartGallery w:val="Page Numbers (Bottom of Page)"/>
        <w:docPartUnique/>
      </w:docPartObj>
    </w:sdtPr>
    <w:sdtEndPr>
      <w:rPr>
        <w:noProof/>
      </w:rPr>
    </w:sdtEndPr>
    <w:sdtContent>
      <w:p w14:paraId="5DDF249C" w14:textId="7FDA76C8" w:rsidR="007C3308" w:rsidRDefault="007C3308" w:rsidP="0048257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6119C7E" w14:textId="77777777" w:rsidR="002106D9" w:rsidRDefault="002106D9">
    <w:pPr>
      <w:pStyle w:val="Footer"/>
    </w:pPr>
    <w:r>
      <w:rPr>
        <w:noProof/>
      </w:rPr>
      <mc:AlternateContent>
        <mc:Choice Requires="wps">
          <w:drawing>
            <wp:anchor distT="0" distB="0" distL="0" distR="0" simplePos="0" relativeHeight="251658240" behindDoc="0" locked="0" layoutInCell="1" allowOverlap="1" wp14:anchorId="2C8FD8C8" wp14:editId="257C38E4">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1E8085AB"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2C8FD8C8"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8240;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1E8085AB"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978150942"/>
      <w:docPartObj>
        <w:docPartGallery w:val="Page Numbers (Bottom of Page)"/>
        <w:docPartUnique/>
      </w:docPartObj>
    </w:sdtPr>
    <w:sdtEndPr>
      <w:rPr>
        <w:noProof/>
      </w:rPr>
    </w:sdtEndPr>
    <w:sdtContent>
      <w:p w14:paraId="59C3171F" w14:textId="35679C07" w:rsidR="007C3308" w:rsidRDefault="007C3308" w:rsidP="00D32A17">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432483836"/>
      <w:docPartObj>
        <w:docPartGallery w:val="Page Numbers (Bottom of Page)"/>
        <w:docPartUnique/>
      </w:docPartObj>
    </w:sdtPr>
    <w:sdtEndPr>
      <w:rPr>
        <w:noProof/>
      </w:rPr>
    </w:sdtEndPr>
    <w:sdtContent>
      <w:p w14:paraId="76D37021" w14:textId="2F37DB45" w:rsidR="007C3308" w:rsidRDefault="007C3308" w:rsidP="00D32A17">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0D264D08" w14:textId="77777777" w:rsidR="009220C0" w:rsidRDefault="009220C0" w:rsidP="007921A5">
      <w:pPr>
        <w:spacing w:after="0"/>
      </w:pPr>
      <w:r>
        <w:separator/>
      </w:r>
    </w:p>
  </w:footnote>
  <w:footnote w:type="continuationSeparator" w:id="0">
    <w:p w14:paraId="0B404F66" w14:textId="77777777" w:rsidR="009220C0" w:rsidRDefault="009220C0" w:rsidP="007921A5">
      <w:pPr>
        <w:spacing w:after="0"/>
      </w:pPr>
      <w:r>
        <w:continuationSeparator/>
      </w:r>
    </w:p>
  </w:footnote>
  <w:footnote w:type="continuationNotice" w:id="1">
    <w:p w14:paraId="5DD23713" w14:textId="77777777" w:rsidR="009220C0" w:rsidRDefault="009220C0">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5EB94F5B" w14:textId="0A92966A" w:rsidR="00C6724C" w:rsidRPr="00C6724C" w:rsidRDefault="00C6724C" w:rsidP="00C6724C">
    <w:pPr>
      <w:pStyle w:val="Header"/>
      <w:spacing w:after="240"/>
      <w:ind w:right="270"/>
      <w:rPr>
        <w:rFonts w:cs="Segoe Sans Text"/>
        <w:color w:val="225B62"/>
      </w:rPr>
    </w:pPr>
    <w:bookmarkStart w:id="191" w:name="_Hlk188780475"/>
    <w:bookmarkStart w:id="192" w:name="_Hlk188780476"/>
    <w:r w:rsidRPr="009A699A">
      <w:rPr>
        <w:rFonts w:cs="Segoe Sans Text"/>
        <w:color w:val="225B62"/>
      </w:rPr>
      <w:t>Microsoft-</w:t>
    </w:r>
    <w:proofErr w:type="spellStart"/>
    <w:r w:rsidRPr="009A699A">
      <w:rPr>
        <w:rFonts w:cs="Segoe Sans Text"/>
        <w:color w:val="225B62"/>
      </w:rPr>
      <w:t>produkter</w:t>
    </w:r>
    <w:proofErr w:type="spellEnd"/>
    <w:r w:rsidRPr="009A699A">
      <w:rPr>
        <w:rFonts w:cs="Segoe Sans Text"/>
        <w:color w:val="225B62"/>
      </w:rPr>
      <w:t xml:space="preserve"> </w:t>
    </w:r>
    <w:proofErr w:type="spellStart"/>
    <w:r w:rsidRPr="009A699A">
      <w:rPr>
        <w:rFonts w:cs="Segoe Sans Text"/>
        <w:color w:val="225B62"/>
      </w:rPr>
      <w:t>og</w:t>
    </w:r>
    <w:proofErr w:type="spellEnd"/>
    <w:r w:rsidRPr="009A699A">
      <w:rPr>
        <w:rFonts w:cs="Segoe Sans Text"/>
        <w:color w:val="225B62"/>
      </w:rPr>
      <w:t xml:space="preserve"> -</w:t>
    </w:r>
    <w:proofErr w:type="spellStart"/>
    <w:r w:rsidRPr="009A699A">
      <w:rPr>
        <w:rFonts w:cs="Segoe Sans Text"/>
        <w:color w:val="225B62"/>
      </w:rPr>
      <w:t>tjenester</w:t>
    </w:r>
    <w:proofErr w:type="spellEnd"/>
    <w:r w:rsidRPr="009A699A">
      <w:rPr>
        <w:rFonts w:cs="Segoe Sans Text"/>
        <w:color w:val="225B62"/>
      </w:rPr>
      <w:t xml:space="preserve"> </w:t>
    </w:r>
    <w:proofErr w:type="spellStart"/>
    <w:r w:rsidRPr="009A699A">
      <w:rPr>
        <w:rFonts w:cs="Segoe Sans Text"/>
        <w:color w:val="225B62"/>
      </w:rPr>
      <w:t>Tillegg</w:t>
    </w:r>
    <w:proofErr w:type="spellEnd"/>
    <w:r w:rsidRPr="009A699A">
      <w:rPr>
        <w:rFonts w:cs="Segoe Sans Text"/>
        <w:color w:val="225B62"/>
      </w:rPr>
      <w:t xml:space="preserve"> om </w:t>
    </w:r>
    <w:proofErr w:type="spellStart"/>
    <w:r w:rsidRPr="009A699A">
      <w:rPr>
        <w:rFonts w:cs="Segoe Sans Text"/>
        <w:color w:val="225B62"/>
      </w:rPr>
      <w:t>databeskyttelse</w:t>
    </w:r>
    <w:proofErr w:type="spellEnd"/>
    <w:r w:rsidRPr="00FF1042">
      <w:rPr>
        <w:rFonts w:cs="Segoe Sans Text"/>
        <w:color w:val="225B62"/>
      </w:rPr>
      <w:t xml:space="preserve"> (sist </w:t>
    </w:r>
    <w:proofErr w:type="spellStart"/>
    <w:r w:rsidRPr="00FF1042">
      <w:rPr>
        <w:rFonts w:cs="Segoe Sans Text"/>
        <w:color w:val="225B62"/>
      </w:rPr>
      <w:t>oppdatert</w:t>
    </w:r>
    <w:proofErr w:type="spellEnd"/>
    <w:r w:rsidRPr="00FF1042">
      <w:rPr>
        <w:rFonts w:cs="Segoe Sans Text"/>
        <w:color w:val="225B62"/>
      </w:rPr>
      <w:t xml:space="preserve"> </w:t>
    </w:r>
    <w:r w:rsidRPr="00392F63">
      <w:rPr>
        <w:rFonts w:cs="Segoe Sans Text"/>
        <w:color w:val="225B62"/>
      </w:rPr>
      <w:t xml:space="preserve">1. </w:t>
    </w:r>
    <w:proofErr w:type="spellStart"/>
    <w:r>
      <w:rPr>
        <w:rFonts w:cs="Segoe Sans Text"/>
        <w:color w:val="225B62"/>
      </w:rPr>
      <w:t>september</w:t>
    </w:r>
    <w:proofErr w:type="spellEnd"/>
    <w:r w:rsidRPr="00392F63">
      <w:rPr>
        <w:rFonts w:cs="Segoe Sans Text"/>
        <w:color w:val="225B62"/>
      </w:rPr>
      <w:t xml:space="preserve"> </w:t>
    </w:r>
    <w:r w:rsidRPr="00FF1042">
      <w:rPr>
        <w:rFonts w:cs="Segoe Sans Text"/>
        <w:color w:val="225B62"/>
      </w:rPr>
      <w:t>202</w:t>
    </w:r>
    <w:r>
      <w:rPr>
        <w:rFonts w:cs="Segoe Sans Text"/>
        <w:color w:val="225B62"/>
      </w:rPr>
      <w:t>5</w:t>
    </w:r>
    <w:r w:rsidRPr="00FF1042">
      <w:rPr>
        <w:rFonts w:cs="Segoe Sans Text"/>
        <w:color w:val="225B62"/>
      </w:rPr>
      <w:t>)</w:t>
    </w:r>
    <w:bookmarkEnd w:id="191"/>
    <w:bookmarkEnd w:id="192"/>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0A5935E" w14:textId="072E7A63" w:rsidR="00F91953" w:rsidRPr="00F91953" w:rsidRDefault="00F91953" w:rsidP="00F91953">
    <w:pPr>
      <w:pStyle w:val="Header"/>
      <w:spacing w:after="240"/>
      <w:ind w:right="270"/>
      <w:rPr>
        <w:rFonts w:cs="Segoe Sans Text"/>
        <w:color w:val="225B62"/>
      </w:rPr>
    </w:pPr>
    <w:r w:rsidRPr="009A699A">
      <w:rPr>
        <w:rFonts w:cs="Segoe Sans Text"/>
        <w:color w:val="225B62"/>
      </w:rPr>
      <w:t>Microsoft-</w:t>
    </w:r>
    <w:proofErr w:type="spellStart"/>
    <w:r w:rsidRPr="009A699A">
      <w:rPr>
        <w:rFonts w:cs="Segoe Sans Text"/>
        <w:color w:val="225B62"/>
      </w:rPr>
      <w:t>produkter</w:t>
    </w:r>
    <w:proofErr w:type="spellEnd"/>
    <w:r w:rsidRPr="009A699A">
      <w:rPr>
        <w:rFonts w:cs="Segoe Sans Text"/>
        <w:color w:val="225B62"/>
      </w:rPr>
      <w:t xml:space="preserve"> </w:t>
    </w:r>
    <w:proofErr w:type="spellStart"/>
    <w:r w:rsidRPr="009A699A">
      <w:rPr>
        <w:rFonts w:cs="Segoe Sans Text"/>
        <w:color w:val="225B62"/>
      </w:rPr>
      <w:t>og</w:t>
    </w:r>
    <w:proofErr w:type="spellEnd"/>
    <w:r w:rsidRPr="009A699A">
      <w:rPr>
        <w:rFonts w:cs="Segoe Sans Text"/>
        <w:color w:val="225B62"/>
      </w:rPr>
      <w:t xml:space="preserve"> -</w:t>
    </w:r>
    <w:proofErr w:type="spellStart"/>
    <w:r w:rsidRPr="009A699A">
      <w:rPr>
        <w:rFonts w:cs="Segoe Sans Text"/>
        <w:color w:val="225B62"/>
      </w:rPr>
      <w:t>tjenester</w:t>
    </w:r>
    <w:proofErr w:type="spellEnd"/>
    <w:r w:rsidRPr="009A699A">
      <w:rPr>
        <w:rFonts w:cs="Segoe Sans Text"/>
        <w:color w:val="225B62"/>
      </w:rPr>
      <w:t xml:space="preserve"> </w:t>
    </w:r>
    <w:proofErr w:type="spellStart"/>
    <w:r w:rsidRPr="009A699A">
      <w:rPr>
        <w:rFonts w:cs="Segoe Sans Text"/>
        <w:color w:val="225B62"/>
      </w:rPr>
      <w:t>Tillegg</w:t>
    </w:r>
    <w:proofErr w:type="spellEnd"/>
    <w:r w:rsidRPr="009A699A">
      <w:rPr>
        <w:rFonts w:cs="Segoe Sans Text"/>
        <w:color w:val="225B62"/>
      </w:rPr>
      <w:t xml:space="preserve"> om </w:t>
    </w:r>
    <w:proofErr w:type="spellStart"/>
    <w:r w:rsidRPr="009A699A">
      <w:rPr>
        <w:rFonts w:cs="Segoe Sans Text"/>
        <w:color w:val="225B62"/>
      </w:rPr>
      <w:t>databeskyttelse</w:t>
    </w:r>
    <w:proofErr w:type="spellEnd"/>
    <w:r w:rsidRPr="00FF1042">
      <w:rPr>
        <w:rFonts w:cs="Segoe Sans Text"/>
        <w:color w:val="225B62"/>
      </w:rPr>
      <w:t xml:space="preserve"> (sist </w:t>
    </w:r>
    <w:proofErr w:type="spellStart"/>
    <w:r w:rsidRPr="00FF1042">
      <w:rPr>
        <w:rFonts w:cs="Segoe Sans Text"/>
        <w:color w:val="225B62"/>
      </w:rPr>
      <w:t>oppdatert</w:t>
    </w:r>
    <w:proofErr w:type="spellEnd"/>
    <w:r w:rsidRPr="00FF1042">
      <w:rPr>
        <w:rFonts w:cs="Segoe Sans Text"/>
        <w:color w:val="225B62"/>
      </w:rPr>
      <w:t xml:space="preserve"> </w:t>
    </w:r>
    <w:r w:rsidRPr="00392F63">
      <w:rPr>
        <w:rFonts w:cs="Segoe Sans Text"/>
        <w:color w:val="225B62"/>
      </w:rPr>
      <w:t xml:space="preserve">1. </w:t>
    </w:r>
    <w:proofErr w:type="spellStart"/>
    <w:r>
      <w:rPr>
        <w:rFonts w:cs="Segoe Sans Text"/>
        <w:color w:val="225B62"/>
      </w:rPr>
      <w:t>september</w:t>
    </w:r>
    <w:proofErr w:type="spellEnd"/>
    <w:r w:rsidRPr="00392F63">
      <w:rPr>
        <w:rFonts w:cs="Segoe Sans Text"/>
        <w:color w:val="225B62"/>
      </w:rPr>
      <w:t xml:space="preserve"> </w:t>
    </w:r>
    <w:r w:rsidRPr="00FF1042">
      <w:rPr>
        <w:rFonts w:cs="Segoe Sans Text"/>
        <w:color w:val="225B62"/>
      </w:rPr>
      <w:t>202</w:t>
    </w:r>
    <w:r>
      <w:rPr>
        <w:rFonts w:cs="Segoe Sans Text"/>
        <w:color w:val="225B62"/>
      </w:rPr>
      <w:t>5</w:t>
    </w:r>
    <w:r w:rsidRPr="00FF1042">
      <w:rPr>
        <w:rFonts w:cs="Segoe Sans Text"/>
        <w:color w:val="225B62"/>
      </w:rPr>
      <w:t>)</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7CB1548"/>
    <w:multiLevelType w:val="hybridMultilevel"/>
    <w:tmpl w:val="2CE8334C"/>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 w15:restartNumberingAfterBreak="0">
    <w:nsid w:val="09A35D3E"/>
    <w:multiLevelType w:val="hybridMultilevel"/>
    <w:tmpl w:val="B0E866D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 w15:restartNumberingAfterBreak="0">
    <w:nsid w:val="09FD72F7"/>
    <w:multiLevelType w:val="hybridMultilevel"/>
    <w:tmpl w:val="BF3283B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3"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4"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5" w15:restartNumberingAfterBreak="0">
    <w:nsid w:val="19AD46DA"/>
    <w:multiLevelType w:val="hybridMultilevel"/>
    <w:tmpl w:val="9CA6224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 w15:restartNumberingAfterBreak="0">
    <w:nsid w:val="29DD4ABD"/>
    <w:multiLevelType w:val="hybridMultilevel"/>
    <w:tmpl w:val="FAB0D50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8" w15:restartNumberingAfterBreak="0">
    <w:nsid w:val="2B261B1B"/>
    <w:multiLevelType w:val="hybridMultilevel"/>
    <w:tmpl w:val="425ACB7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9" w15:restartNumberingAfterBreak="0">
    <w:nsid w:val="2DEE33BC"/>
    <w:multiLevelType w:val="hybridMultilevel"/>
    <w:tmpl w:val="35E4C374"/>
    <w:lvl w:ilvl="0" w:tplc="BB2C1F94">
      <w:start w:val="1"/>
      <w:numFmt w:val="bullet"/>
      <w:pStyle w:val="Bulletlist0"/>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0" w15:restartNumberingAfterBreak="0">
    <w:nsid w:val="3F735FD1"/>
    <w:multiLevelType w:val="hybridMultilevel"/>
    <w:tmpl w:val="61989B84"/>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1"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2" w15:restartNumberingAfterBreak="0">
    <w:nsid w:val="4AE62D44"/>
    <w:multiLevelType w:val="hybridMultilevel"/>
    <w:tmpl w:val="AF3897E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3"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14"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15"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6"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7" w15:restartNumberingAfterBreak="0">
    <w:nsid w:val="77555514"/>
    <w:multiLevelType w:val="hybridMultilevel"/>
    <w:tmpl w:val="4BC6397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8" w15:restartNumberingAfterBreak="0">
    <w:nsid w:val="79933C12"/>
    <w:multiLevelType w:val="hybridMultilevel"/>
    <w:tmpl w:val="61FEE964"/>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9" w15:restartNumberingAfterBreak="0">
    <w:nsid w:val="79C54CC7"/>
    <w:multiLevelType w:val="multilevel"/>
    <w:tmpl w:val="310CFF52"/>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abstractNum w:abstractNumId="20" w15:restartNumberingAfterBreak="0">
    <w:nsid w:val="7B693403"/>
    <w:multiLevelType w:val="hybridMultilevel"/>
    <w:tmpl w:val="4A4EE4BE"/>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1" w15:restartNumberingAfterBreak="0">
    <w:nsid w:val="7DB55B86"/>
    <w:multiLevelType w:val="hybridMultilevel"/>
    <w:tmpl w:val="CB18DC0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2" w15:restartNumberingAfterBreak="0">
    <w:nsid w:val="7EF66AF4"/>
    <w:multiLevelType w:val="hybridMultilevel"/>
    <w:tmpl w:val="C1881D72"/>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num w:numId="1" w16cid:durableId="390616262">
    <w:abstractNumId w:val="6"/>
  </w:num>
  <w:num w:numId="2" w16cid:durableId="372002686">
    <w:abstractNumId w:val="14"/>
  </w:num>
  <w:num w:numId="3" w16cid:durableId="1007974886">
    <w:abstractNumId w:val="13"/>
  </w:num>
  <w:num w:numId="4" w16cid:durableId="1373306948">
    <w:abstractNumId w:val="3"/>
  </w:num>
  <w:num w:numId="5" w16cid:durableId="1169448345">
    <w:abstractNumId w:val="4"/>
  </w:num>
  <w:num w:numId="6" w16cid:durableId="1579630768">
    <w:abstractNumId w:val="15"/>
  </w:num>
  <w:num w:numId="7" w16cid:durableId="571043020">
    <w:abstractNumId w:val="9"/>
  </w:num>
  <w:num w:numId="8" w16cid:durableId="1028216315">
    <w:abstractNumId w:val="19"/>
  </w:num>
  <w:num w:numId="9" w16cid:durableId="315032323">
    <w:abstractNumId w:val="2"/>
  </w:num>
  <w:num w:numId="10" w16cid:durableId="1603951408">
    <w:abstractNumId w:val="21"/>
  </w:num>
  <w:num w:numId="11" w16cid:durableId="1045717238">
    <w:abstractNumId w:val="17"/>
  </w:num>
  <w:num w:numId="12" w16cid:durableId="1164588752">
    <w:abstractNumId w:val="5"/>
  </w:num>
  <w:num w:numId="13" w16cid:durableId="502207171">
    <w:abstractNumId w:val="20"/>
  </w:num>
  <w:num w:numId="14" w16cid:durableId="1099915177">
    <w:abstractNumId w:val="7"/>
  </w:num>
  <w:num w:numId="15" w16cid:durableId="43919746">
    <w:abstractNumId w:val="8"/>
  </w:num>
  <w:num w:numId="16" w16cid:durableId="1251350180">
    <w:abstractNumId w:val="12"/>
  </w:num>
  <w:num w:numId="17" w16cid:durableId="1332871624">
    <w:abstractNumId w:val="1"/>
  </w:num>
  <w:num w:numId="18" w16cid:durableId="928005330">
    <w:abstractNumId w:val="0"/>
  </w:num>
  <w:num w:numId="19" w16cid:durableId="1834755967">
    <w:abstractNumId w:val="22"/>
  </w:num>
  <w:num w:numId="20" w16cid:durableId="1238588686">
    <w:abstractNumId w:val="19"/>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21" w16cid:durableId="213468090">
    <w:abstractNumId w:val="18"/>
  </w:num>
  <w:num w:numId="22" w16cid:durableId="636182732">
    <w:abstractNumId w:val="10"/>
  </w:num>
  <w:num w:numId="23" w16cid:durableId="1831291633">
    <w:abstractNumId w:val="11"/>
  </w:num>
  <w:num w:numId="24" w16cid:durableId="548685507">
    <w:abstractNumId w:val="16"/>
  </w:num>
  <w:numIdMacAtCleanup w:val="22"/>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proofState w:spelling="clean" w:grammar="clean"/>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ba8ix0r4w0cqGdTLg/yyC8t8trIz6RAphuIicyc4FgcVZi5fS0NwZDhmwIviK6lWNykKWeiRkbA5oiEG1c9BRg==" w:salt="4gebeLwH7j+y7YpT13Tgjg=="/>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C74630"/>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06B1"/>
    <w:rsid w:val="0002150A"/>
    <w:rsid w:val="00021ABA"/>
    <w:rsid w:val="0002249B"/>
    <w:rsid w:val="0002273C"/>
    <w:rsid w:val="00026907"/>
    <w:rsid w:val="00026F68"/>
    <w:rsid w:val="0002708F"/>
    <w:rsid w:val="00030872"/>
    <w:rsid w:val="0003117A"/>
    <w:rsid w:val="00031390"/>
    <w:rsid w:val="00031C5D"/>
    <w:rsid w:val="00032907"/>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51D8"/>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A7"/>
    <w:rsid w:val="00071CAD"/>
    <w:rsid w:val="00072E2E"/>
    <w:rsid w:val="000737B6"/>
    <w:rsid w:val="00073D95"/>
    <w:rsid w:val="0007412F"/>
    <w:rsid w:val="00075AF7"/>
    <w:rsid w:val="00075B42"/>
    <w:rsid w:val="000809A7"/>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D0035"/>
    <w:rsid w:val="000D0909"/>
    <w:rsid w:val="000D1C42"/>
    <w:rsid w:val="000D1CA6"/>
    <w:rsid w:val="000D1D18"/>
    <w:rsid w:val="000D2218"/>
    <w:rsid w:val="000D3C34"/>
    <w:rsid w:val="000D3DF6"/>
    <w:rsid w:val="000D4266"/>
    <w:rsid w:val="000D523A"/>
    <w:rsid w:val="000D5486"/>
    <w:rsid w:val="000D645A"/>
    <w:rsid w:val="000E1F0C"/>
    <w:rsid w:val="000E2367"/>
    <w:rsid w:val="000E3153"/>
    <w:rsid w:val="000E3568"/>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4461"/>
    <w:rsid w:val="0014464F"/>
    <w:rsid w:val="0014533E"/>
    <w:rsid w:val="001459A0"/>
    <w:rsid w:val="00146A13"/>
    <w:rsid w:val="001479ED"/>
    <w:rsid w:val="0015105E"/>
    <w:rsid w:val="00151696"/>
    <w:rsid w:val="001527E9"/>
    <w:rsid w:val="00152A1D"/>
    <w:rsid w:val="00153EF6"/>
    <w:rsid w:val="0015658C"/>
    <w:rsid w:val="00156874"/>
    <w:rsid w:val="0015725A"/>
    <w:rsid w:val="00157A43"/>
    <w:rsid w:val="001605D6"/>
    <w:rsid w:val="001606AE"/>
    <w:rsid w:val="00160C74"/>
    <w:rsid w:val="001613E2"/>
    <w:rsid w:val="00161A62"/>
    <w:rsid w:val="00162DFD"/>
    <w:rsid w:val="00163DD6"/>
    <w:rsid w:val="00166033"/>
    <w:rsid w:val="0016622E"/>
    <w:rsid w:val="0016669F"/>
    <w:rsid w:val="001669FE"/>
    <w:rsid w:val="0016727B"/>
    <w:rsid w:val="0017005D"/>
    <w:rsid w:val="00171ECE"/>
    <w:rsid w:val="001720C1"/>
    <w:rsid w:val="00173752"/>
    <w:rsid w:val="00173A67"/>
    <w:rsid w:val="0017590A"/>
    <w:rsid w:val="00175AC1"/>
    <w:rsid w:val="00175CB4"/>
    <w:rsid w:val="00175E48"/>
    <w:rsid w:val="00175EEA"/>
    <w:rsid w:val="00176228"/>
    <w:rsid w:val="00176870"/>
    <w:rsid w:val="00176AA4"/>
    <w:rsid w:val="00177A78"/>
    <w:rsid w:val="00177DB5"/>
    <w:rsid w:val="0018263B"/>
    <w:rsid w:val="00184672"/>
    <w:rsid w:val="00184694"/>
    <w:rsid w:val="00185681"/>
    <w:rsid w:val="00185A4C"/>
    <w:rsid w:val="001930D9"/>
    <w:rsid w:val="00193677"/>
    <w:rsid w:val="00193FBA"/>
    <w:rsid w:val="00194A8D"/>
    <w:rsid w:val="00194B73"/>
    <w:rsid w:val="00195936"/>
    <w:rsid w:val="001959FE"/>
    <w:rsid w:val="00195B7E"/>
    <w:rsid w:val="00196499"/>
    <w:rsid w:val="001965C9"/>
    <w:rsid w:val="00197A29"/>
    <w:rsid w:val="00197B2E"/>
    <w:rsid w:val="001A07B2"/>
    <w:rsid w:val="001A353E"/>
    <w:rsid w:val="001A4BAF"/>
    <w:rsid w:val="001A5424"/>
    <w:rsid w:val="001A554C"/>
    <w:rsid w:val="001A6863"/>
    <w:rsid w:val="001A725D"/>
    <w:rsid w:val="001A7458"/>
    <w:rsid w:val="001A7960"/>
    <w:rsid w:val="001B1B09"/>
    <w:rsid w:val="001B1CE7"/>
    <w:rsid w:val="001B2D4A"/>
    <w:rsid w:val="001B2E72"/>
    <w:rsid w:val="001B4763"/>
    <w:rsid w:val="001B50AE"/>
    <w:rsid w:val="001B6CA7"/>
    <w:rsid w:val="001C11B0"/>
    <w:rsid w:val="001C28A1"/>
    <w:rsid w:val="001C3277"/>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63BD"/>
    <w:rsid w:val="001E63FA"/>
    <w:rsid w:val="001E6F5B"/>
    <w:rsid w:val="001E7498"/>
    <w:rsid w:val="001E777E"/>
    <w:rsid w:val="001F3883"/>
    <w:rsid w:val="001F3B40"/>
    <w:rsid w:val="001F493D"/>
    <w:rsid w:val="001F4A9B"/>
    <w:rsid w:val="001F4AF9"/>
    <w:rsid w:val="001F5F68"/>
    <w:rsid w:val="001F72A1"/>
    <w:rsid w:val="001F785F"/>
    <w:rsid w:val="00200664"/>
    <w:rsid w:val="00201731"/>
    <w:rsid w:val="00201A4E"/>
    <w:rsid w:val="00201BBB"/>
    <w:rsid w:val="00202BB8"/>
    <w:rsid w:val="002031CE"/>
    <w:rsid w:val="00204797"/>
    <w:rsid w:val="00204B1F"/>
    <w:rsid w:val="00204FCC"/>
    <w:rsid w:val="00205F32"/>
    <w:rsid w:val="00206B4B"/>
    <w:rsid w:val="002106D9"/>
    <w:rsid w:val="00210764"/>
    <w:rsid w:val="00212AC7"/>
    <w:rsid w:val="00212ED4"/>
    <w:rsid w:val="00213728"/>
    <w:rsid w:val="002146B0"/>
    <w:rsid w:val="002152BE"/>
    <w:rsid w:val="00217BD0"/>
    <w:rsid w:val="00220BBB"/>
    <w:rsid w:val="00221570"/>
    <w:rsid w:val="002215DC"/>
    <w:rsid w:val="00221674"/>
    <w:rsid w:val="00221AAF"/>
    <w:rsid w:val="002220E0"/>
    <w:rsid w:val="0022217D"/>
    <w:rsid w:val="002223FF"/>
    <w:rsid w:val="00222BA0"/>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FD6"/>
    <w:rsid w:val="00250307"/>
    <w:rsid w:val="002506C4"/>
    <w:rsid w:val="002521D1"/>
    <w:rsid w:val="00252D6B"/>
    <w:rsid w:val="00254F7E"/>
    <w:rsid w:val="002553E4"/>
    <w:rsid w:val="00256650"/>
    <w:rsid w:val="00256989"/>
    <w:rsid w:val="00256F62"/>
    <w:rsid w:val="002606FE"/>
    <w:rsid w:val="00260C62"/>
    <w:rsid w:val="00260F28"/>
    <w:rsid w:val="00263AF8"/>
    <w:rsid w:val="002647DA"/>
    <w:rsid w:val="0026517D"/>
    <w:rsid w:val="002658B8"/>
    <w:rsid w:val="00265D43"/>
    <w:rsid w:val="00265F12"/>
    <w:rsid w:val="00271881"/>
    <w:rsid w:val="00271A3E"/>
    <w:rsid w:val="002720FC"/>
    <w:rsid w:val="0027218E"/>
    <w:rsid w:val="00273DB6"/>
    <w:rsid w:val="00274529"/>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140A"/>
    <w:rsid w:val="002A175B"/>
    <w:rsid w:val="002A2D03"/>
    <w:rsid w:val="002A31D4"/>
    <w:rsid w:val="002A4D62"/>
    <w:rsid w:val="002A53F7"/>
    <w:rsid w:val="002A55F8"/>
    <w:rsid w:val="002A5756"/>
    <w:rsid w:val="002A6792"/>
    <w:rsid w:val="002A6DFB"/>
    <w:rsid w:val="002A7174"/>
    <w:rsid w:val="002A7BBE"/>
    <w:rsid w:val="002A7C65"/>
    <w:rsid w:val="002B0F86"/>
    <w:rsid w:val="002B176C"/>
    <w:rsid w:val="002B2FE7"/>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4706"/>
    <w:rsid w:val="002D4EA3"/>
    <w:rsid w:val="002E18A5"/>
    <w:rsid w:val="002E1BE2"/>
    <w:rsid w:val="002E2CF0"/>
    <w:rsid w:val="002E3244"/>
    <w:rsid w:val="002E4CAE"/>
    <w:rsid w:val="002E61CB"/>
    <w:rsid w:val="002E7606"/>
    <w:rsid w:val="002E7DFC"/>
    <w:rsid w:val="002E7E7A"/>
    <w:rsid w:val="002F144B"/>
    <w:rsid w:val="002F1C50"/>
    <w:rsid w:val="002F1D8D"/>
    <w:rsid w:val="002F2CC1"/>
    <w:rsid w:val="002F399D"/>
    <w:rsid w:val="002F42EA"/>
    <w:rsid w:val="002F4E53"/>
    <w:rsid w:val="002F6661"/>
    <w:rsid w:val="002F78D5"/>
    <w:rsid w:val="00300DCD"/>
    <w:rsid w:val="00301CD3"/>
    <w:rsid w:val="00303117"/>
    <w:rsid w:val="003038FC"/>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253"/>
    <w:rsid w:val="003527D0"/>
    <w:rsid w:val="0035349D"/>
    <w:rsid w:val="003553F4"/>
    <w:rsid w:val="0035587B"/>
    <w:rsid w:val="00357394"/>
    <w:rsid w:val="003607D4"/>
    <w:rsid w:val="00360C4C"/>
    <w:rsid w:val="0036334B"/>
    <w:rsid w:val="00363A70"/>
    <w:rsid w:val="00364B99"/>
    <w:rsid w:val="003656C8"/>
    <w:rsid w:val="00365B17"/>
    <w:rsid w:val="00365CE2"/>
    <w:rsid w:val="00366468"/>
    <w:rsid w:val="00366FD8"/>
    <w:rsid w:val="0036767B"/>
    <w:rsid w:val="00372825"/>
    <w:rsid w:val="003737BB"/>
    <w:rsid w:val="00374561"/>
    <w:rsid w:val="003745D0"/>
    <w:rsid w:val="00375659"/>
    <w:rsid w:val="00375C40"/>
    <w:rsid w:val="00375F4F"/>
    <w:rsid w:val="0037670F"/>
    <w:rsid w:val="00376711"/>
    <w:rsid w:val="00377078"/>
    <w:rsid w:val="003776BC"/>
    <w:rsid w:val="003808A4"/>
    <w:rsid w:val="00381F6F"/>
    <w:rsid w:val="00384013"/>
    <w:rsid w:val="003856E8"/>
    <w:rsid w:val="00386CF7"/>
    <w:rsid w:val="003872E5"/>
    <w:rsid w:val="0038786E"/>
    <w:rsid w:val="003904A8"/>
    <w:rsid w:val="00390BED"/>
    <w:rsid w:val="00391F6D"/>
    <w:rsid w:val="00392F63"/>
    <w:rsid w:val="00393021"/>
    <w:rsid w:val="003951BC"/>
    <w:rsid w:val="00395356"/>
    <w:rsid w:val="0039569B"/>
    <w:rsid w:val="00395D37"/>
    <w:rsid w:val="00396CD3"/>
    <w:rsid w:val="00397316"/>
    <w:rsid w:val="00397CE5"/>
    <w:rsid w:val="00397FFD"/>
    <w:rsid w:val="003A02DD"/>
    <w:rsid w:val="003A0456"/>
    <w:rsid w:val="003A26B6"/>
    <w:rsid w:val="003A38BA"/>
    <w:rsid w:val="003A4550"/>
    <w:rsid w:val="003A5FD1"/>
    <w:rsid w:val="003A6F64"/>
    <w:rsid w:val="003A78B1"/>
    <w:rsid w:val="003A7F9F"/>
    <w:rsid w:val="003B01BC"/>
    <w:rsid w:val="003B3C43"/>
    <w:rsid w:val="003B49C0"/>
    <w:rsid w:val="003B531E"/>
    <w:rsid w:val="003B5C84"/>
    <w:rsid w:val="003B7198"/>
    <w:rsid w:val="003B7841"/>
    <w:rsid w:val="003B7D52"/>
    <w:rsid w:val="003C099B"/>
    <w:rsid w:val="003C1774"/>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1602"/>
    <w:rsid w:val="003E214E"/>
    <w:rsid w:val="003E2BD1"/>
    <w:rsid w:val="003E31EB"/>
    <w:rsid w:val="003E666D"/>
    <w:rsid w:val="003E7BF1"/>
    <w:rsid w:val="003E7D2C"/>
    <w:rsid w:val="003F2C2E"/>
    <w:rsid w:val="003F3063"/>
    <w:rsid w:val="003F355E"/>
    <w:rsid w:val="003F4DB3"/>
    <w:rsid w:val="003F73B5"/>
    <w:rsid w:val="003F786A"/>
    <w:rsid w:val="003F7BBD"/>
    <w:rsid w:val="0040042C"/>
    <w:rsid w:val="004007EA"/>
    <w:rsid w:val="00400BCF"/>
    <w:rsid w:val="004017CB"/>
    <w:rsid w:val="00401CC5"/>
    <w:rsid w:val="004040DA"/>
    <w:rsid w:val="00404224"/>
    <w:rsid w:val="0040426E"/>
    <w:rsid w:val="004047B3"/>
    <w:rsid w:val="004049A6"/>
    <w:rsid w:val="0040619B"/>
    <w:rsid w:val="004062FF"/>
    <w:rsid w:val="00407587"/>
    <w:rsid w:val="00410858"/>
    <w:rsid w:val="004111B1"/>
    <w:rsid w:val="00412590"/>
    <w:rsid w:val="00412F48"/>
    <w:rsid w:val="00413B75"/>
    <w:rsid w:val="00414BF4"/>
    <w:rsid w:val="0041527A"/>
    <w:rsid w:val="00415CD6"/>
    <w:rsid w:val="00416115"/>
    <w:rsid w:val="00416BFE"/>
    <w:rsid w:val="00417DA8"/>
    <w:rsid w:val="00420CC7"/>
    <w:rsid w:val="004215FF"/>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D50"/>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80E7B"/>
    <w:rsid w:val="00481160"/>
    <w:rsid w:val="004815EE"/>
    <w:rsid w:val="0048219A"/>
    <w:rsid w:val="00482573"/>
    <w:rsid w:val="00483CE8"/>
    <w:rsid w:val="00483D77"/>
    <w:rsid w:val="00484158"/>
    <w:rsid w:val="0049049E"/>
    <w:rsid w:val="00490D07"/>
    <w:rsid w:val="0049119E"/>
    <w:rsid w:val="00491496"/>
    <w:rsid w:val="00494A86"/>
    <w:rsid w:val="00495F4D"/>
    <w:rsid w:val="004961C2"/>
    <w:rsid w:val="0049713C"/>
    <w:rsid w:val="00497328"/>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E6"/>
    <w:rsid w:val="004C2CD8"/>
    <w:rsid w:val="004C56FC"/>
    <w:rsid w:val="004C6833"/>
    <w:rsid w:val="004C70E8"/>
    <w:rsid w:val="004C7417"/>
    <w:rsid w:val="004C78EE"/>
    <w:rsid w:val="004D11C6"/>
    <w:rsid w:val="004D11CA"/>
    <w:rsid w:val="004D1B6A"/>
    <w:rsid w:val="004D25FA"/>
    <w:rsid w:val="004D3211"/>
    <w:rsid w:val="004D3E66"/>
    <w:rsid w:val="004D3F46"/>
    <w:rsid w:val="004D44BD"/>
    <w:rsid w:val="004D58D6"/>
    <w:rsid w:val="004D6F6C"/>
    <w:rsid w:val="004D7C2E"/>
    <w:rsid w:val="004E01C0"/>
    <w:rsid w:val="004E0DA0"/>
    <w:rsid w:val="004E1670"/>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1ED"/>
    <w:rsid w:val="005045D2"/>
    <w:rsid w:val="00504DE8"/>
    <w:rsid w:val="0050619E"/>
    <w:rsid w:val="0050677D"/>
    <w:rsid w:val="00507E27"/>
    <w:rsid w:val="00511816"/>
    <w:rsid w:val="00513AB9"/>
    <w:rsid w:val="00513B6D"/>
    <w:rsid w:val="005147F5"/>
    <w:rsid w:val="00515402"/>
    <w:rsid w:val="005154B4"/>
    <w:rsid w:val="00515903"/>
    <w:rsid w:val="005178AA"/>
    <w:rsid w:val="00520703"/>
    <w:rsid w:val="0052086B"/>
    <w:rsid w:val="00520CDD"/>
    <w:rsid w:val="00520D0E"/>
    <w:rsid w:val="00521F90"/>
    <w:rsid w:val="00521FF8"/>
    <w:rsid w:val="00522308"/>
    <w:rsid w:val="00523289"/>
    <w:rsid w:val="005237F2"/>
    <w:rsid w:val="0052429B"/>
    <w:rsid w:val="005243C0"/>
    <w:rsid w:val="00524893"/>
    <w:rsid w:val="00525671"/>
    <w:rsid w:val="00525851"/>
    <w:rsid w:val="005315A8"/>
    <w:rsid w:val="005316AB"/>
    <w:rsid w:val="00535A6E"/>
    <w:rsid w:val="00541923"/>
    <w:rsid w:val="00542203"/>
    <w:rsid w:val="005432A9"/>
    <w:rsid w:val="00543AC1"/>
    <w:rsid w:val="00544232"/>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4022"/>
    <w:rsid w:val="00554505"/>
    <w:rsid w:val="00554747"/>
    <w:rsid w:val="00555BDF"/>
    <w:rsid w:val="005561DB"/>
    <w:rsid w:val="0055622D"/>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3065"/>
    <w:rsid w:val="005931A5"/>
    <w:rsid w:val="00594D58"/>
    <w:rsid w:val="00595274"/>
    <w:rsid w:val="00595B58"/>
    <w:rsid w:val="00596286"/>
    <w:rsid w:val="005A0833"/>
    <w:rsid w:val="005A270C"/>
    <w:rsid w:val="005A2D28"/>
    <w:rsid w:val="005A342D"/>
    <w:rsid w:val="005A3AF4"/>
    <w:rsid w:val="005A3C59"/>
    <w:rsid w:val="005A3E5F"/>
    <w:rsid w:val="005A4AE7"/>
    <w:rsid w:val="005A5EA4"/>
    <w:rsid w:val="005A6E8C"/>
    <w:rsid w:val="005B11F7"/>
    <w:rsid w:val="005B13E8"/>
    <w:rsid w:val="005B16F3"/>
    <w:rsid w:val="005B1940"/>
    <w:rsid w:val="005B20DE"/>
    <w:rsid w:val="005B2B02"/>
    <w:rsid w:val="005B4AC3"/>
    <w:rsid w:val="005B4D4E"/>
    <w:rsid w:val="005B5DED"/>
    <w:rsid w:val="005B6A35"/>
    <w:rsid w:val="005B747D"/>
    <w:rsid w:val="005B7B81"/>
    <w:rsid w:val="005C05A4"/>
    <w:rsid w:val="005C09CA"/>
    <w:rsid w:val="005C3850"/>
    <w:rsid w:val="005C3940"/>
    <w:rsid w:val="005C3EFF"/>
    <w:rsid w:val="005C477D"/>
    <w:rsid w:val="005C5103"/>
    <w:rsid w:val="005C54CB"/>
    <w:rsid w:val="005C5838"/>
    <w:rsid w:val="005C5AB2"/>
    <w:rsid w:val="005C65E9"/>
    <w:rsid w:val="005C6D1B"/>
    <w:rsid w:val="005C6DE7"/>
    <w:rsid w:val="005C718A"/>
    <w:rsid w:val="005C743A"/>
    <w:rsid w:val="005D05BB"/>
    <w:rsid w:val="005D0B13"/>
    <w:rsid w:val="005D0B7D"/>
    <w:rsid w:val="005D2947"/>
    <w:rsid w:val="005D35D6"/>
    <w:rsid w:val="005D3DFB"/>
    <w:rsid w:val="005D4DC6"/>
    <w:rsid w:val="005D4E88"/>
    <w:rsid w:val="005D77F2"/>
    <w:rsid w:val="005D789B"/>
    <w:rsid w:val="005E06AC"/>
    <w:rsid w:val="005E0856"/>
    <w:rsid w:val="005E1159"/>
    <w:rsid w:val="005E1D7C"/>
    <w:rsid w:val="005E1EB2"/>
    <w:rsid w:val="005E211D"/>
    <w:rsid w:val="005E2DA4"/>
    <w:rsid w:val="005E301A"/>
    <w:rsid w:val="005E3525"/>
    <w:rsid w:val="005E3C48"/>
    <w:rsid w:val="005E3EA9"/>
    <w:rsid w:val="005E450A"/>
    <w:rsid w:val="005E48E9"/>
    <w:rsid w:val="005E4B52"/>
    <w:rsid w:val="005E55B7"/>
    <w:rsid w:val="005E6B01"/>
    <w:rsid w:val="005E724A"/>
    <w:rsid w:val="005E7861"/>
    <w:rsid w:val="005F0811"/>
    <w:rsid w:val="005F0D2C"/>
    <w:rsid w:val="005F0EE3"/>
    <w:rsid w:val="005F1790"/>
    <w:rsid w:val="005F4A3E"/>
    <w:rsid w:val="005F5CD8"/>
    <w:rsid w:val="006000DC"/>
    <w:rsid w:val="00600CF7"/>
    <w:rsid w:val="00601667"/>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3E88"/>
    <w:rsid w:val="0061433D"/>
    <w:rsid w:val="00614AA1"/>
    <w:rsid w:val="00614CFA"/>
    <w:rsid w:val="00614F22"/>
    <w:rsid w:val="00615DFB"/>
    <w:rsid w:val="00615FBE"/>
    <w:rsid w:val="0061745A"/>
    <w:rsid w:val="00617734"/>
    <w:rsid w:val="00617E2D"/>
    <w:rsid w:val="0062042C"/>
    <w:rsid w:val="0062048B"/>
    <w:rsid w:val="006210C8"/>
    <w:rsid w:val="00621189"/>
    <w:rsid w:val="00621B82"/>
    <w:rsid w:val="00621E04"/>
    <w:rsid w:val="00622803"/>
    <w:rsid w:val="006240AB"/>
    <w:rsid w:val="00626561"/>
    <w:rsid w:val="00626A9C"/>
    <w:rsid w:val="00630531"/>
    <w:rsid w:val="00631390"/>
    <w:rsid w:val="006314B3"/>
    <w:rsid w:val="006321F7"/>
    <w:rsid w:val="006329FE"/>
    <w:rsid w:val="00632F30"/>
    <w:rsid w:val="006360C0"/>
    <w:rsid w:val="006371C2"/>
    <w:rsid w:val="00640DB2"/>
    <w:rsid w:val="00641E0D"/>
    <w:rsid w:val="00641F2C"/>
    <w:rsid w:val="0064492C"/>
    <w:rsid w:val="00644B6D"/>
    <w:rsid w:val="006455C4"/>
    <w:rsid w:val="00646C2F"/>
    <w:rsid w:val="006472A8"/>
    <w:rsid w:val="006477E1"/>
    <w:rsid w:val="00647C2A"/>
    <w:rsid w:val="00650855"/>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1C0"/>
    <w:rsid w:val="00662A6A"/>
    <w:rsid w:val="00663803"/>
    <w:rsid w:val="00664A13"/>
    <w:rsid w:val="00664B01"/>
    <w:rsid w:val="0066527F"/>
    <w:rsid w:val="006658A9"/>
    <w:rsid w:val="00665BB9"/>
    <w:rsid w:val="00666502"/>
    <w:rsid w:val="00666E33"/>
    <w:rsid w:val="00667468"/>
    <w:rsid w:val="00667DBA"/>
    <w:rsid w:val="006705F6"/>
    <w:rsid w:val="0067100D"/>
    <w:rsid w:val="00671541"/>
    <w:rsid w:val="00675C5F"/>
    <w:rsid w:val="00676217"/>
    <w:rsid w:val="006767E7"/>
    <w:rsid w:val="0067763B"/>
    <w:rsid w:val="00680038"/>
    <w:rsid w:val="0068205E"/>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63C2"/>
    <w:rsid w:val="006A0B76"/>
    <w:rsid w:val="006A0C77"/>
    <w:rsid w:val="006A126C"/>
    <w:rsid w:val="006A1E5D"/>
    <w:rsid w:val="006A22A0"/>
    <w:rsid w:val="006A37BD"/>
    <w:rsid w:val="006A43F6"/>
    <w:rsid w:val="006A5468"/>
    <w:rsid w:val="006A5881"/>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66B9"/>
    <w:rsid w:val="006B672A"/>
    <w:rsid w:val="006B75C7"/>
    <w:rsid w:val="006B78C2"/>
    <w:rsid w:val="006C13AD"/>
    <w:rsid w:val="006C1A75"/>
    <w:rsid w:val="006C1ED1"/>
    <w:rsid w:val="006C28F0"/>
    <w:rsid w:val="006C5B74"/>
    <w:rsid w:val="006D027E"/>
    <w:rsid w:val="006D0662"/>
    <w:rsid w:val="006D0730"/>
    <w:rsid w:val="006D0996"/>
    <w:rsid w:val="006D11F9"/>
    <w:rsid w:val="006D1F31"/>
    <w:rsid w:val="006D2621"/>
    <w:rsid w:val="006D36F3"/>
    <w:rsid w:val="006D6986"/>
    <w:rsid w:val="006D7291"/>
    <w:rsid w:val="006E08EC"/>
    <w:rsid w:val="006E1FFB"/>
    <w:rsid w:val="006E255A"/>
    <w:rsid w:val="006E654A"/>
    <w:rsid w:val="006E7112"/>
    <w:rsid w:val="006F044C"/>
    <w:rsid w:val="006F099E"/>
    <w:rsid w:val="006F0F34"/>
    <w:rsid w:val="006F1AE7"/>
    <w:rsid w:val="006F2B82"/>
    <w:rsid w:val="006F47DF"/>
    <w:rsid w:val="006F4B1E"/>
    <w:rsid w:val="006F5551"/>
    <w:rsid w:val="006F55C5"/>
    <w:rsid w:val="006F6D43"/>
    <w:rsid w:val="007016F8"/>
    <w:rsid w:val="0070214A"/>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83A"/>
    <w:rsid w:val="00716886"/>
    <w:rsid w:val="00716AD4"/>
    <w:rsid w:val="00716ED4"/>
    <w:rsid w:val="00717316"/>
    <w:rsid w:val="007178AB"/>
    <w:rsid w:val="0072020A"/>
    <w:rsid w:val="0072055C"/>
    <w:rsid w:val="00722704"/>
    <w:rsid w:val="00723DCF"/>
    <w:rsid w:val="00726EBF"/>
    <w:rsid w:val="00730D21"/>
    <w:rsid w:val="00732824"/>
    <w:rsid w:val="00733D63"/>
    <w:rsid w:val="00734299"/>
    <w:rsid w:val="00736E58"/>
    <w:rsid w:val="007375BC"/>
    <w:rsid w:val="00740BBD"/>
    <w:rsid w:val="0074151C"/>
    <w:rsid w:val="007426F3"/>
    <w:rsid w:val="00742726"/>
    <w:rsid w:val="0074373F"/>
    <w:rsid w:val="00744967"/>
    <w:rsid w:val="00745F1D"/>
    <w:rsid w:val="0074741B"/>
    <w:rsid w:val="00747921"/>
    <w:rsid w:val="00747F72"/>
    <w:rsid w:val="00750436"/>
    <w:rsid w:val="007515A7"/>
    <w:rsid w:val="00752493"/>
    <w:rsid w:val="007528BB"/>
    <w:rsid w:val="0075326A"/>
    <w:rsid w:val="00754C9F"/>
    <w:rsid w:val="00754EBC"/>
    <w:rsid w:val="00755028"/>
    <w:rsid w:val="00757360"/>
    <w:rsid w:val="00760C9E"/>
    <w:rsid w:val="007629EE"/>
    <w:rsid w:val="0076323D"/>
    <w:rsid w:val="00763529"/>
    <w:rsid w:val="007652C3"/>
    <w:rsid w:val="007655CF"/>
    <w:rsid w:val="007668EB"/>
    <w:rsid w:val="0077077B"/>
    <w:rsid w:val="00770DCC"/>
    <w:rsid w:val="00771304"/>
    <w:rsid w:val="00771A2C"/>
    <w:rsid w:val="00772A5F"/>
    <w:rsid w:val="00772E02"/>
    <w:rsid w:val="00773CF1"/>
    <w:rsid w:val="0077467A"/>
    <w:rsid w:val="00774E28"/>
    <w:rsid w:val="007759A7"/>
    <w:rsid w:val="0077607C"/>
    <w:rsid w:val="00777608"/>
    <w:rsid w:val="00777848"/>
    <w:rsid w:val="00777A9A"/>
    <w:rsid w:val="00781216"/>
    <w:rsid w:val="00781F43"/>
    <w:rsid w:val="00782306"/>
    <w:rsid w:val="007823B7"/>
    <w:rsid w:val="0078296D"/>
    <w:rsid w:val="00782E92"/>
    <w:rsid w:val="00783639"/>
    <w:rsid w:val="007841B2"/>
    <w:rsid w:val="00785D24"/>
    <w:rsid w:val="00786E24"/>
    <w:rsid w:val="007900EC"/>
    <w:rsid w:val="00790FFD"/>
    <w:rsid w:val="00791C9D"/>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2924"/>
    <w:rsid w:val="007B4EF0"/>
    <w:rsid w:val="007B6AD1"/>
    <w:rsid w:val="007B72BA"/>
    <w:rsid w:val="007C07E4"/>
    <w:rsid w:val="007C0D1E"/>
    <w:rsid w:val="007C1343"/>
    <w:rsid w:val="007C1B69"/>
    <w:rsid w:val="007C251D"/>
    <w:rsid w:val="007C2B5A"/>
    <w:rsid w:val="007C3308"/>
    <w:rsid w:val="007C3846"/>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F49"/>
    <w:rsid w:val="007F007E"/>
    <w:rsid w:val="007F0241"/>
    <w:rsid w:val="007F1239"/>
    <w:rsid w:val="007F15B3"/>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176"/>
    <w:rsid w:val="00864B40"/>
    <w:rsid w:val="008674CB"/>
    <w:rsid w:val="008707BF"/>
    <w:rsid w:val="00871398"/>
    <w:rsid w:val="0087288E"/>
    <w:rsid w:val="00872BE8"/>
    <w:rsid w:val="008739DF"/>
    <w:rsid w:val="00874381"/>
    <w:rsid w:val="00874839"/>
    <w:rsid w:val="00874E43"/>
    <w:rsid w:val="00876A1C"/>
    <w:rsid w:val="00877B4B"/>
    <w:rsid w:val="008801C3"/>
    <w:rsid w:val="008804F3"/>
    <w:rsid w:val="00880AC0"/>
    <w:rsid w:val="00880E78"/>
    <w:rsid w:val="00880FF9"/>
    <w:rsid w:val="0088144C"/>
    <w:rsid w:val="00881658"/>
    <w:rsid w:val="0088272A"/>
    <w:rsid w:val="008832D2"/>
    <w:rsid w:val="0088354D"/>
    <w:rsid w:val="00883759"/>
    <w:rsid w:val="00884417"/>
    <w:rsid w:val="00884673"/>
    <w:rsid w:val="008849C4"/>
    <w:rsid w:val="0088576F"/>
    <w:rsid w:val="00885F16"/>
    <w:rsid w:val="008876C1"/>
    <w:rsid w:val="0089332A"/>
    <w:rsid w:val="008934E0"/>
    <w:rsid w:val="00893D01"/>
    <w:rsid w:val="00894601"/>
    <w:rsid w:val="0089493B"/>
    <w:rsid w:val="00894C05"/>
    <w:rsid w:val="00895184"/>
    <w:rsid w:val="00896D5F"/>
    <w:rsid w:val="008A0E82"/>
    <w:rsid w:val="008A15EC"/>
    <w:rsid w:val="008A1EA0"/>
    <w:rsid w:val="008A214F"/>
    <w:rsid w:val="008A2E58"/>
    <w:rsid w:val="008A428E"/>
    <w:rsid w:val="008A4AC8"/>
    <w:rsid w:val="008A59EA"/>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D13FB"/>
    <w:rsid w:val="008D1F22"/>
    <w:rsid w:val="008D25AD"/>
    <w:rsid w:val="008D2617"/>
    <w:rsid w:val="008D40C2"/>
    <w:rsid w:val="008D41BC"/>
    <w:rsid w:val="008D4AEC"/>
    <w:rsid w:val="008D6376"/>
    <w:rsid w:val="008D6378"/>
    <w:rsid w:val="008D6829"/>
    <w:rsid w:val="008D6B8E"/>
    <w:rsid w:val="008D7101"/>
    <w:rsid w:val="008D781F"/>
    <w:rsid w:val="008E0326"/>
    <w:rsid w:val="008E2844"/>
    <w:rsid w:val="008E33B8"/>
    <w:rsid w:val="008E37C4"/>
    <w:rsid w:val="008E4804"/>
    <w:rsid w:val="008E7182"/>
    <w:rsid w:val="008E772D"/>
    <w:rsid w:val="008E7BA1"/>
    <w:rsid w:val="008E7D63"/>
    <w:rsid w:val="008F11BF"/>
    <w:rsid w:val="008F2740"/>
    <w:rsid w:val="008F2A15"/>
    <w:rsid w:val="008F3FD2"/>
    <w:rsid w:val="008F4E35"/>
    <w:rsid w:val="008F6405"/>
    <w:rsid w:val="00900780"/>
    <w:rsid w:val="009007D3"/>
    <w:rsid w:val="00900DD5"/>
    <w:rsid w:val="0090469A"/>
    <w:rsid w:val="00905225"/>
    <w:rsid w:val="0090587E"/>
    <w:rsid w:val="00906500"/>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0C0"/>
    <w:rsid w:val="009221F9"/>
    <w:rsid w:val="0092322B"/>
    <w:rsid w:val="00923B8B"/>
    <w:rsid w:val="00924173"/>
    <w:rsid w:val="00924261"/>
    <w:rsid w:val="00924A60"/>
    <w:rsid w:val="00924B8C"/>
    <w:rsid w:val="00925C09"/>
    <w:rsid w:val="009264CF"/>
    <w:rsid w:val="009268A8"/>
    <w:rsid w:val="00926C18"/>
    <w:rsid w:val="00927721"/>
    <w:rsid w:val="00927825"/>
    <w:rsid w:val="00927E8E"/>
    <w:rsid w:val="00930E14"/>
    <w:rsid w:val="00932FB0"/>
    <w:rsid w:val="009344A6"/>
    <w:rsid w:val="009357A6"/>
    <w:rsid w:val="00936C8A"/>
    <w:rsid w:val="00937474"/>
    <w:rsid w:val="009418D7"/>
    <w:rsid w:val="00942838"/>
    <w:rsid w:val="0094344B"/>
    <w:rsid w:val="00944AEA"/>
    <w:rsid w:val="00944D4C"/>
    <w:rsid w:val="0094603C"/>
    <w:rsid w:val="0094693B"/>
    <w:rsid w:val="00946964"/>
    <w:rsid w:val="009501B4"/>
    <w:rsid w:val="009508AB"/>
    <w:rsid w:val="009510AF"/>
    <w:rsid w:val="00951A62"/>
    <w:rsid w:val="009526F2"/>
    <w:rsid w:val="00952D81"/>
    <w:rsid w:val="009530F2"/>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890"/>
    <w:rsid w:val="009651AE"/>
    <w:rsid w:val="00966ABA"/>
    <w:rsid w:val="00967651"/>
    <w:rsid w:val="00967CC4"/>
    <w:rsid w:val="009701DB"/>
    <w:rsid w:val="009716D1"/>
    <w:rsid w:val="00971B3B"/>
    <w:rsid w:val="009728D8"/>
    <w:rsid w:val="00972D0A"/>
    <w:rsid w:val="00973193"/>
    <w:rsid w:val="00974148"/>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748D"/>
    <w:rsid w:val="00987B08"/>
    <w:rsid w:val="00990995"/>
    <w:rsid w:val="009912DA"/>
    <w:rsid w:val="0099156E"/>
    <w:rsid w:val="009925DE"/>
    <w:rsid w:val="00992F00"/>
    <w:rsid w:val="00992F1D"/>
    <w:rsid w:val="00993404"/>
    <w:rsid w:val="00993CA4"/>
    <w:rsid w:val="00994119"/>
    <w:rsid w:val="00995410"/>
    <w:rsid w:val="00997E4E"/>
    <w:rsid w:val="009A1328"/>
    <w:rsid w:val="009A1B15"/>
    <w:rsid w:val="009A1F1E"/>
    <w:rsid w:val="009A249A"/>
    <w:rsid w:val="009A3C33"/>
    <w:rsid w:val="009A4090"/>
    <w:rsid w:val="009A475C"/>
    <w:rsid w:val="009A481C"/>
    <w:rsid w:val="009A4F77"/>
    <w:rsid w:val="009A630D"/>
    <w:rsid w:val="009A699A"/>
    <w:rsid w:val="009B0385"/>
    <w:rsid w:val="009B0F03"/>
    <w:rsid w:val="009B12EA"/>
    <w:rsid w:val="009B1439"/>
    <w:rsid w:val="009B2D0B"/>
    <w:rsid w:val="009B3035"/>
    <w:rsid w:val="009B402A"/>
    <w:rsid w:val="009B55F7"/>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7B1"/>
    <w:rsid w:val="009C5D05"/>
    <w:rsid w:val="009C5D64"/>
    <w:rsid w:val="009C62F0"/>
    <w:rsid w:val="009C6B80"/>
    <w:rsid w:val="009C763C"/>
    <w:rsid w:val="009D0692"/>
    <w:rsid w:val="009D1F4C"/>
    <w:rsid w:val="009D2B7F"/>
    <w:rsid w:val="009D2F06"/>
    <w:rsid w:val="009D3190"/>
    <w:rsid w:val="009D4A2B"/>
    <w:rsid w:val="009D51AF"/>
    <w:rsid w:val="009D56E9"/>
    <w:rsid w:val="009D7835"/>
    <w:rsid w:val="009E0B81"/>
    <w:rsid w:val="009E1241"/>
    <w:rsid w:val="009E14FA"/>
    <w:rsid w:val="009E2134"/>
    <w:rsid w:val="009E38C6"/>
    <w:rsid w:val="009E51C9"/>
    <w:rsid w:val="009E52A7"/>
    <w:rsid w:val="009E580A"/>
    <w:rsid w:val="009E59CD"/>
    <w:rsid w:val="009E6A0C"/>
    <w:rsid w:val="009E7772"/>
    <w:rsid w:val="009E7E40"/>
    <w:rsid w:val="009F03D9"/>
    <w:rsid w:val="009F337A"/>
    <w:rsid w:val="009F3896"/>
    <w:rsid w:val="009F44AE"/>
    <w:rsid w:val="009F46CE"/>
    <w:rsid w:val="009F595B"/>
    <w:rsid w:val="009F74CC"/>
    <w:rsid w:val="009F7913"/>
    <w:rsid w:val="009F7D16"/>
    <w:rsid w:val="00A005C4"/>
    <w:rsid w:val="00A01162"/>
    <w:rsid w:val="00A0147B"/>
    <w:rsid w:val="00A015D1"/>
    <w:rsid w:val="00A0176F"/>
    <w:rsid w:val="00A0236F"/>
    <w:rsid w:val="00A036BA"/>
    <w:rsid w:val="00A038B5"/>
    <w:rsid w:val="00A04BC9"/>
    <w:rsid w:val="00A04D45"/>
    <w:rsid w:val="00A05345"/>
    <w:rsid w:val="00A07C87"/>
    <w:rsid w:val="00A1183F"/>
    <w:rsid w:val="00A11EDA"/>
    <w:rsid w:val="00A1227A"/>
    <w:rsid w:val="00A142AC"/>
    <w:rsid w:val="00A14F6E"/>
    <w:rsid w:val="00A17FA6"/>
    <w:rsid w:val="00A2220D"/>
    <w:rsid w:val="00A229B8"/>
    <w:rsid w:val="00A22A22"/>
    <w:rsid w:val="00A23440"/>
    <w:rsid w:val="00A235EF"/>
    <w:rsid w:val="00A235F8"/>
    <w:rsid w:val="00A25207"/>
    <w:rsid w:val="00A25F11"/>
    <w:rsid w:val="00A27604"/>
    <w:rsid w:val="00A30C56"/>
    <w:rsid w:val="00A30F3D"/>
    <w:rsid w:val="00A314FF"/>
    <w:rsid w:val="00A324FF"/>
    <w:rsid w:val="00A32631"/>
    <w:rsid w:val="00A32C2F"/>
    <w:rsid w:val="00A32D9F"/>
    <w:rsid w:val="00A33632"/>
    <w:rsid w:val="00A33F7D"/>
    <w:rsid w:val="00A34050"/>
    <w:rsid w:val="00A34F29"/>
    <w:rsid w:val="00A35B95"/>
    <w:rsid w:val="00A368B3"/>
    <w:rsid w:val="00A36F50"/>
    <w:rsid w:val="00A40713"/>
    <w:rsid w:val="00A40D94"/>
    <w:rsid w:val="00A46DBA"/>
    <w:rsid w:val="00A46DBF"/>
    <w:rsid w:val="00A47477"/>
    <w:rsid w:val="00A50ACD"/>
    <w:rsid w:val="00A5181F"/>
    <w:rsid w:val="00A5204E"/>
    <w:rsid w:val="00A52F48"/>
    <w:rsid w:val="00A53206"/>
    <w:rsid w:val="00A53C1C"/>
    <w:rsid w:val="00A5493C"/>
    <w:rsid w:val="00A55375"/>
    <w:rsid w:val="00A556EE"/>
    <w:rsid w:val="00A56133"/>
    <w:rsid w:val="00A56845"/>
    <w:rsid w:val="00A57A4B"/>
    <w:rsid w:val="00A600DC"/>
    <w:rsid w:val="00A61276"/>
    <w:rsid w:val="00A6251C"/>
    <w:rsid w:val="00A6384F"/>
    <w:rsid w:val="00A63E66"/>
    <w:rsid w:val="00A6457E"/>
    <w:rsid w:val="00A64BA1"/>
    <w:rsid w:val="00A65807"/>
    <w:rsid w:val="00A65819"/>
    <w:rsid w:val="00A658CA"/>
    <w:rsid w:val="00A66708"/>
    <w:rsid w:val="00A70229"/>
    <w:rsid w:val="00A72606"/>
    <w:rsid w:val="00A73901"/>
    <w:rsid w:val="00A73FFB"/>
    <w:rsid w:val="00A76341"/>
    <w:rsid w:val="00A766DA"/>
    <w:rsid w:val="00A76F4C"/>
    <w:rsid w:val="00A77AEE"/>
    <w:rsid w:val="00A77D79"/>
    <w:rsid w:val="00A77FA3"/>
    <w:rsid w:val="00A80452"/>
    <w:rsid w:val="00A81611"/>
    <w:rsid w:val="00A82330"/>
    <w:rsid w:val="00A82337"/>
    <w:rsid w:val="00A83869"/>
    <w:rsid w:val="00A839B6"/>
    <w:rsid w:val="00A83F6E"/>
    <w:rsid w:val="00A870A8"/>
    <w:rsid w:val="00A87404"/>
    <w:rsid w:val="00A9100C"/>
    <w:rsid w:val="00A91365"/>
    <w:rsid w:val="00A92E4F"/>
    <w:rsid w:val="00A93D44"/>
    <w:rsid w:val="00A946DD"/>
    <w:rsid w:val="00A95978"/>
    <w:rsid w:val="00A959FC"/>
    <w:rsid w:val="00A96149"/>
    <w:rsid w:val="00A969F8"/>
    <w:rsid w:val="00A96AA5"/>
    <w:rsid w:val="00A97065"/>
    <w:rsid w:val="00AA0BD7"/>
    <w:rsid w:val="00AA281C"/>
    <w:rsid w:val="00AA3096"/>
    <w:rsid w:val="00AA3157"/>
    <w:rsid w:val="00AA4445"/>
    <w:rsid w:val="00AA45A7"/>
    <w:rsid w:val="00AA6396"/>
    <w:rsid w:val="00AA63C3"/>
    <w:rsid w:val="00AA7334"/>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417"/>
    <w:rsid w:val="00AD2474"/>
    <w:rsid w:val="00AD2A7B"/>
    <w:rsid w:val="00AD2D5A"/>
    <w:rsid w:val="00AD2D97"/>
    <w:rsid w:val="00AD3DB3"/>
    <w:rsid w:val="00AD4216"/>
    <w:rsid w:val="00AD4EA6"/>
    <w:rsid w:val="00AD75C4"/>
    <w:rsid w:val="00AE10A1"/>
    <w:rsid w:val="00AE11F6"/>
    <w:rsid w:val="00AE3E3E"/>
    <w:rsid w:val="00AE47FE"/>
    <w:rsid w:val="00AE48AD"/>
    <w:rsid w:val="00AE6041"/>
    <w:rsid w:val="00AE656E"/>
    <w:rsid w:val="00AE66D2"/>
    <w:rsid w:val="00AE7539"/>
    <w:rsid w:val="00AE7649"/>
    <w:rsid w:val="00AF0353"/>
    <w:rsid w:val="00AF1786"/>
    <w:rsid w:val="00AF1FCF"/>
    <w:rsid w:val="00AF3303"/>
    <w:rsid w:val="00AF398F"/>
    <w:rsid w:val="00AF3F6D"/>
    <w:rsid w:val="00AF4A14"/>
    <w:rsid w:val="00AF4B68"/>
    <w:rsid w:val="00AF4BF3"/>
    <w:rsid w:val="00AF4FED"/>
    <w:rsid w:val="00AF68F8"/>
    <w:rsid w:val="00B01B5A"/>
    <w:rsid w:val="00B02FBF"/>
    <w:rsid w:val="00B045D4"/>
    <w:rsid w:val="00B05CCB"/>
    <w:rsid w:val="00B05F1C"/>
    <w:rsid w:val="00B060C2"/>
    <w:rsid w:val="00B0674B"/>
    <w:rsid w:val="00B075D1"/>
    <w:rsid w:val="00B10C79"/>
    <w:rsid w:val="00B11FC9"/>
    <w:rsid w:val="00B12110"/>
    <w:rsid w:val="00B1215D"/>
    <w:rsid w:val="00B1243D"/>
    <w:rsid w:val="00B12B90"/>
    <w:rsid w:val="00B12D5D"/>
    <w:rsid w:val="00B12F1B"/>
    <w:rsid w:val="00B12F58"/>
    <w:rsid w:val="00B13E33"/>
    <w:rsid w:val="00B1463E"/>
    <w:rsid w:val="00B14EE3"/>
    <w:rsid w:val="00B1574E"/>
    <w:rsid w:val="00B15DC9"/>
    <w:rsid w:val="00B20895"/>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5F6"/>
    <w:rsid w:val="00B47E18"/>
    <w:rsid w:val="00B515E9"/>
    <w:rsid w:val="00B516B0"/>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4600"/>
    <w:rsid w:val="00B85917"/>
    <w:rsid w:val="00B870CD"/>
    <w:rsid w:val="00B87353"/>
    <w:rsid w:val="00B873D1"/>
    <w:rsid w:val="00B90938"/>
    <w:rsid w:val="00B92651"/>
    <w:rsid w:val="00B94A5C"/>
    <w:rsid w:val="00B94C24"/>
    <w:rsid w:val="00B95179"/>
    <w:rsid w:val="00B953B7"/>
    <w:rsid w:val="00B956CE"/>
    <w:rsid w:val="00B97476"/>
    <w:rsid w:val="00B9752B"/>
    <w:rsid w:val="00B97782"/>
    <w:rsid w:val="00BA0222"/>
    <w:rsid w:val="00BA0A05"/>
    <w:rsid w:val="00BA10C9"/>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45AB"/>
    <w:rsid w:val="00BC4BF6"/>
    <w:rsid w:val="00BC4C5F"/>
    <w:rsid w:val="00BC5582"/>
    <w:rsid w:val="00BC5B6E"/>
    <w:rsid w:val="00BC5E2E"/>
    <w:rsid w:val="00BC7477"/>
    <w:rsid w:val="00BD0888"/>
    <w:rsid w:val="00BD15DB"/>
    <w:rsid w:val="00BD274D"/>
    <w:rsid w:val="00BD2A98"/>
    <w:rsid w:val="00BD359F"/>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7860"/>
    <w:rsid w:val="00BE7C09"/>
    <w:rsid w:val="00BF069F"/>
    <w:rsid w:val="00BF0A81"/>
    <w:rsid w:val="00BF0B2A"/>
    <w:rsid w:val="00BF13CD"/>
    <w:rsid w:val="00BF220F"/>
    <w:rsid w:val="00BF254B"/>
    <w:rsid w:val="00BF2735"/>
    <w:rsid w:val="00BF295F"/>
    <w:rsid w:val="00BF358C"/>
    <w:rsid w:val="00BF3E24"/>
    <w:rsid w:val="00BF4444"/>
    <w:rsid w:val="00BF460E"/>
    <w:rsid w:val="00BF4965"/>
    <w:rsid w:val="00BF541D"/>
    <w:rsid w:val="00BF56D0"/>
    <w:rsid w:val="00BF6F9D"/>
    <w:rsid w:val="00C014CF"/>
    <w:rsid w:val="00C0188C"/>
    <w:rsid w:val="00C029ED"/>
    <w:rsid w:val="00C03ADC"/>
    <w:rsid w:val="00C04911"/>
    <w:rsid w:val="00C04A0D"/>
    <w:rsid w:val="00C06495"/>
    <w:rsid w:val="00C06B87"/>
    <w:rsid w:val="00C07C9A"/>
    <w:rsid w:val="00C1104D"/>
    <w:rsid w:val="00C11079"/>
    <w:rsid w:val="00C129A6"/>
    <w:rsid w:val="00C136EB"/>
    <w:rsid w:val="00C13C77"/>
    <w:rsid w:val="00C15AA5"/>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8B"/>
    <w:rsid w:val="00C338C5"/>
    <w:rsid w:val="00C33E23"/>
    <w:rsid w:val="00C3499E"/>
    <w:rsid w:val="00C3537B"/>
    <w:rsid w:val="00C3651E"/>
    <w:rsid w:val="00C40A8B"/>
    <w:rsid w:val="00C4185B"/>
    <w:rsid w:val="00C46532"/>
    <w:rsid w:val="00C47A53"/>
    <w:rsid w:val="00C47BB5"/>
    <w:rsid w:val="00C5225E"/>
    <w:rsid w:val="00C54384"/>
    <w:rsid w:val="00C548B0"/>
    <w:rsid w:val="00C54C22"/>
    <w:rsid w:val="00C54EFD"/>
    <w:rsid w:val="00C5748F"/>
    <w:rsid w:val="00C57783"/>
    <w:rsid w:val="00C6030C"/>
    <w:rsid w:val="00C623F6"/>
    <w:rsid w:val="00C63594"/>
    <w:rsid w:val="00C6377D"/>
    <w:rsid w:val="00C639AE"/>
    <w:rsid w:val="00C6724C"/>
    <w:rsid w:val="00C70621"/>
    <w:rsid w:val="00C70CC1"/>
    <w:rsid w:val="00C71345"/>
    <w:rsid w:val="00C716AB"/>
    <w:rsid w:val="00C71E96"/>
    <w:rsid w:val="00C726CE"/>
    <w:rsid w:val="00C72719"/>
    <w:rsid w:val="00C73170"/>
    <w:rsid w:val="00C733C1"/>
    <w:rsid w:val="00C73C3B"/>
    <w:rsid w:val="00C73F94"/>
    <w:rsid w:val="00C74630"/>
    <w:rsid w:val="00C7685B"/>
    <w:rsid w:val="00C774E7"/>
    <w:rsid w:val="00C77B20"/>
    <w:rsid w:val="00C77C8D"/>
    <w:rsid w:val="00C8005B"/>
    <w:rsid w:val="00C841F8"/>
    <w:rsid w:val="00C842AC"/>
    <w:rsid w:val="00C846C9"/>
    <w:rsid w:val="00C84F4E"/>
    <w:rsid w:val="00C85947"/>
    <w:rsid w:val="00C85A31"/>
    <w:rsid w:val="00C868C6"/>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0BE9"/>
    <w:rsid w:val="00CA1607"/>
    <w:rsid w:val="00CA311C"/>
    <w:rsid w:val="00CA4E2F"/>
    <w:rsid w:val="00CA50C1"/>
    <w:rsid w:val="00CA657C"/>
    <w:rsid w:val="00CA6E07"/>
    <w:rsid w:val="00CA7BCD"/>
    <w:rsid w:val="00CB001A"/>
    <w:rsid w:val="00CB032B"/>
    <w:rsid w:val="00CB0554"/>
    <w:rsid w:val="00CB0DB3"/>
    <w:rsid w:val="00CB1138"/>
    <w:rsid w:val="00CB1EA8"/>
    <w:rsid w:val="00CB3C80"/>
    <w:rsid w:val="00CB3D00"/>
    <w:rsid w:val="00CB4A03"/>
    <w:rsid w:val="00CB4DE5"/>
    <w:rsid w:val="00CB6BF3"/>
    <w:rsid w:val="00CB6C51"/>
    <w:rsid w:val="00CB705A"/>
    <w:rsid w:val="00CB70CD"/>
    <w:rsid w:val="00CC061B"/>
    <w:rsid w:val="00CC0635"/>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E0558"/>
    <w:rsid w:val="00CE1795"/>
    <w:rsid w:val="00CE236A"/>
    <w:rsid w:val="00CE2C29"/>
    <w:rsid w:val="00CE3160"/>
    <w:rsid w:val="00CE4737"/>
    <w:rsid w:val="00CE5083"/>
    <w:rsid w:val="00CE5B5B"/>
    <w:rsid w:val="00CE65DD"/>
    <w:rsid w:val="00CE6E7B"/>
    <w:rsid w:val="00CE70DF"/>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3153"/>
    <w:rsid w:val="00D13ED2"/>
    <w:rsid w:val="00D13F4D"/>
    <w:rsid w:val="00D14EE5"/>
    <w:rsid w:val="00D15005"/>
    <w:rsid w:val="00D1672F"/>
    <w:rsid w:val="00D168FD"/>
    <w:rsid w:val="00D16CEA"/>
    <w:rsid w:val="00D1701E"/>
    <w:rsid w:val="00D205AF"/>
    <w:rsid w:val="00D20CCB"/>
    <w:rsid w:val="00D20ECD"/>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2A17"/>
    <w:rsid w:val="00D35081"/>
    <w:rsid w:val="00D3540D"/>
    <w:rsid w:val="00D35CFD"/>
    <w:rsid w:val="00D3623F"/>
    <w:rsid w:val="00D40456"/>
    <w:rsid w:val="00D41355"/>
    <w:rsid w:val="00D4147E"/>
    <w:rsid w:val="00D41FCC"/>
    <w:rsid w:val="00D429B3"/>
    <w:rsid w:val="00D46210"/>
    <w:rsid w:val="00D463B4"/>
    <w:rsid w:val="00D51A5F"/>
    <w:rsid w:val="00D53577"/>
    <w:rsid w:val="00D53988"/>
    <w:rsid w:val="00D54910"/>
    <w:rsid w:val="00D54CB1"/>
    <w:rsid w:val="00D54D51"/>
    <w:rsid w:val="00D54FB7"/>
    <w:rsid w:val="00D555A4"/>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BE9"/>
    <w:rsid w:val="00D86DB2"/>
    <w:rsid w:val="00D90A7C"/>
    <w:rsid w:val="00D90EED"/>
    <w:rsid w:val="00D92E43"/>
    <w:rsid w:val="00D93377"/>
    <w:rsid w:val="00D95465"/>
    <w:rsid w:val="00D9554E"/>
    <w:rsid w:val="00D95583"/>
    <w:rsid w:val="00D9563F"/>
    <w:rsid w:val="00D95C9B"/>
    <w:rsid w:val="00D96127"/>
    <w:rsid w:val="00D96B1A"/>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6EEC"/>
    <w:rsid w:val="00DC00AC"/>
    <w:rsid w:val="00DC14D3"/>
    <w:rsid w:val="00DC1BF2"/>
    <w:rsid w:val="00DC2F21"/>
    <w:rsid w:val="00DC3B76"/>
    <w:rsid w:val="00DC3E48"/>
    <w:rsid w:val="00DC426A"/>
    <w:rsid w:val="00DC4DDD"/>
    <w:rsid w:val="00DC5952"/>
    <w:rsid w:val="00DC5C8E"/>
    <w:rsid w:val="00DC6425"/>
    <w:rsid w:val="00DC6AF8"/>
    <w:rsid w:val="00DC6DB6"/>
    <w:rsid w:val="00DD1931"/>
    <w:rsid w:val="00DD1ED7"/>
    <w:rsid w:val="00DD2A42"/>
    <w:rsid w:val="00DD47C0"/>
    <w:rsid w:val="00DD4D84"/>
    <w:rsid w:val="00DD555F"/>
    <w:rsid w:val="00DD64C3"/>
    <w:rsid w:val="00DD6D6E"/>
    <w:rsid w:val="00DE0C71"/>
    <w:rsid w:val="00DE14F4"/>
    <w:rsid w:val="00DE24C6"/>
    <w:rsid w:val="00DE282E"/>
    <w:rsid w:val="00DE3261"/>
    <w:rsid w:val="00DE3FC9"/>
    <w:rsid w:val="00DE4633"/>
    <w:rsid w:val="00DE4BFA"/>
    <w:rsid w:val="00DE5945"/>
    <w:rsid w:val="00DE5D45"/>
    <w:rsid w:val="00DE787F"/>
    <w:rsid w:val="00DE7975"/>
    <w:rsid w:val="00DE7DF5"/>
    <w:rsid w:val="00DE7FCC"/>
    <w:rsid w:val="00DF0B39"/>
    <w:rsid w:val="00DF2C7D"/>
    <w:rsid w:val="00DF4F2C"/>
    <w:rsid w:val="00DF5292"/>
    <w:rsid w:val="00DF5436"/>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50F8"/>
    <w:rsid w:val="00E15A50"/>
    <w:rsid w:val="00E15ED3"/>
    <w:rsid w:val="00E15F27"/>
    <w:rsid w:val="00E162A5"/>
    <w:rsid w:val="00E17138"/>
    <w:rsid w:val="00E17273"/>
    <w:rsid w:val="00E1766A"/>
    <w:rsid w:val="00E17EA3"/>
    <w:rsid w:val="00E20092"/>
    <w:rsid w:val="00E20982"/>
    <w:rsid w:val="00E20EB7"/>
    <w:rsid w:val="00E220EF"/>
    <w:rsid w:val="00E2251B"/>
    <w:rsid w:val="00E22A5B"/>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9B4"/>
    <w:rsid w:val="00E54DFE"/>
    <w:rsid w:val="00E560E4"/>
    <w:rsid w:val="00E57DB1"/>
    <w:rsid w:val="00E600EE"/>
    <w:rsid w:val="00E60213"/>
    <w:rsid w:val="00E60779"/>
    <w:rsid w:val="00E627AE"/>
    <w:rsid w:val="00E62B47"/>
    <w:rsid w:val="00E638DE"/>
    <w:rsid w:val="00E648D0"/>
    <w:rsid w:val="00E64FA2"/>
    <w:rsid w:val="00E653E0"/>
    <w:rsid w:val="00E65A46"/>
    <w:rsid w:val="00E65ECB"/>
    <w:rsid w:val="00E66E8F"/>
    <w:rsid w:val="00E67881"/>
    <w:rsid w:val="00E70B73"/>
    <w:rsid w:val="00E71989"/>
    <w:rsid w:val="00E71BFE"/>
    <w:rsid w:val="00E71FBE"/>
    <w:rsid w:val="00E729A9"/>
    <w:rsid w:val="00E72E76"/>
    <w:rsid w:val="00E753CB"/>
    <w:rsid w:val="00E759DC"/>
    <w:rsid w:val="00E761B0"/>
    <w:rsid w:val="00E773FF"/>
    <w:rsid w:val="00E8050B"/>
    <w:rsid w:val="00E816D7"/>
    <w:rsid w:val="00E820F8"/>
    <w:rsid w:val="00E82861"/>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5579"/>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7AA"/>
    <w:rsid w:val="00EE0291"/>
    <w:rsid w:val="00EE2122"/>
    <w:rsid w:val="00EE3337"/>
    <w:rsid w:val="00EE3477"/>
    <w:rsid w:val="00EE3FD9"/>
    <w:rsid w:val="00EE4289"/>
    <w:rsid w:val="00EE4B00"/>
    <w:rsid w:val="00EE6CFA"/>
    <w:rsid w:val="00EE71F1"/>
    <w:rsid w:val="00EF0B45"/>
    <w:rsid w:val="00EF1104"/>
    <w:rsid w:val="00EF152A"/>
    <w:rsid w:val="00EF18AF"/>
    <w:rsid w:val="00EF2212"/>
    <w:rsid w:val="00EF425E"/>
    <w:rsid w:val="00EF43BC"/>
    <w:rsid w:val="00EF4B86"/>
    <w:rsid w:val="00EF4F30"/>
    <w:rsid w:val="00EF5B11"/>
    <w:rsid w:val="00EF6EDA"/>
    <w:rsid w:val="00EF77E9"/>
    <w:rsid w:val="00F0030B"/>
    <w:rsid w:val="00F007DC"/>
    <w:rsid w:val="00F0081E"/>
    <w:rsid w:val="00F01466"/>
    <w:rsid w:val="00F01D7D"/>
    <w:rsid w:val="00F0287A"/>
    <w:rsid w:val="00F0290D"/>
    <w:rsid w:val="00F0584A"/>
    <w:rsid w:val="00F06C77"/>
    <w:rsid w:val="00F10BB2"/>
    <w:rsid w:val="00F10FCA"/>
    <w:rsid w:val="00F124A8"/>
    <w:rsid w:val="00F12B48"/>
    <w:rsid w:val="00F13120"/>
    <w:rsid w:val="00F16707"/>
    <w:rsid w:val="00F1701D"/>
    <w:rsid w:val="00F21161"/>
    <w:rsid w:val="00F21C6A"/>
    <w:rsid w:val="00F236E6"/>
    <w:rsid w:val="00F239A1"/>
    <w:rsid w:val="00F258F3"/>
    <w:rsid w:val="00F26055"/>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53"/>
    <w:rsid w:val="00F919EB"/>
    <w:rsid w:val="00F91E77"/>
    <w:rsid w:val="00F92557"/>
    <w:rsid w:val="00F92B98"/>
    <w:rsid w:val="00F92BFD"/>
    <w:rsid w:val="00F92D06"/>
    <w:rsid w:val="00F937D1"/>
    <w:rsid w:val="00F94072"/>
    <w:rsid w:val="00F953C0"/>
    <w:rsid w:val="00F95B20"/>
    <w:rsid w:val="00F96260"/>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C0522"/>
    <w:rsid w:val="00FC09D3"/>
    <w:rsid w:val="00FC10BF"/>
    <w:rsid w:val="00FC1B9C"/>
    <w:rsid w:val="00FC585C"/>
    <w:rsid w:val="00FC59F0"/>
    <w:rsid w:val="00FC5CA9"/>
    <w:rsid w:val="00FC5EE5"/>
    <w:rsid w:val="00FC6145"/>
    <w:rsid w:val="00FC6C5F"/>
    <w:rsid w:val="00FC6FF1"/>
    <w:rsid w:val="00FC7580"/>
    <w:rsid w:val="00FC7736"/>
    <w:rsid w:val="00FD0704"/>
    <w:rsid w:val="00FD2DD3"/>
    <w:rsid w:val="00FD4A04"/>
    <w:rsid w:val="00FD632A"/>
    <w:rsid w:val="00FD6FB7"/>
    <w:rsid w:val="00FD784D"/>
    <w:rsid w:val="00FE051A"/>
    <w:rsid w:val="00FE3370"/>
    <w:rsid w:val="00FE37F0"/>
    <w:rsid w:val="00FE3838"/>
    <w:rsid w:val="00FE4765"/>
    <w:rsid w:val="00FE4B77"/>
    <w:rsid w:val="00FE58AD"/>
    <w:rsid w:val="00FE5F20"/>
    <w:rsid w:val="00FE60B8"/>
    <w:rsid w:val="00FE6EA8"/>
    <w:rsid w:val="00FE7522"/>
    <w:rsid w:val="00FE7530"/>
    <w:rsid w:val="00FE755D"/>
    <w:rsid w:val="00FE762A"/>
    <w:rsid w:val="00FF1042"/>
    <w:rsid w:val="00FF1241"/>
    <w:rsid w:val="00FF157D"/>
    <w:rsid w:val="00FF35EB"/>
    <w:rsid w:val="00FF399D"/>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49F0D3CE"/>
  <w15:chartTrackingRefBased/>
  <w15:docId w15:val="{4651361A-6C41-4A56-8642-304CCF5D7488}"/>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A6384F"/>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F40F40"/>
    <w:pPr>
      <w:keepNext/>
      <w:keepLines/>
      <w:pBdr>
        <w:bottom w:val="single" w:sz="4" w:space="1" w:color="225B62"/>
      </w:pBdr>
      <w:shd w:val="clear" w:color="243A5E" w:fill="FCFCFA"/>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F40F40"/>
    <w:rPr>
      <w:rFonts w:ascii="Segoe Sans Display" w:eastAsiaTheme="majorEastAsia" w:hAnsi="Segoe Sans Display" w:cstheme="majorBidi"/>
      <w:color w:val="225B62"/>
      <w:sz w:val="52"/>
      <w:szCs w:val="44"/>
      <w:shd w:val="clear" w:color="243A5E" w:fill="FCFCFA"/>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6"/>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1"/>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rPr>
      <w:szCs w:val="40"/>
    </w:rPr>
  </w:style>
  <w:style w:type="paragraph" w:styleId="Title">
    <w:name w:val="Title"/>
    <w:next w:val="Normal"/>
    <w:link w:val="TitleChar"/>
    <w:uiPriority w:val="10"/>
    <w:unhideWhenUsed/>
    <w:qFormat/>
    <w:rsid w:val="00392F63"/>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392F63"/>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shd w:val="clear" w:color="auto" w:fill="auto"/>
      <w:tabs>
        <w:tab w:val="clear" w:pos="9360"/>
      </w:tabs>
      <w:spacing w:line="259" w:lineRule="auto"/>
      <w:outlineLvl w:val="9"/>
    </w:pPr>
    <w:rPr>
      <w:rFonts w:cs="Segoe Sans Display"/>
    </w:rPr>
  </w:style>
  <w:style w:type="paragraph" w:styleId="TOC1">
    <w:name w:val="toc 1"/>
    <w:basedOn w:val="Normal"/>
    <w:next w:val="Normal"/>
    <w:autoRedefine/>
    <w:uiPriority w:val="39"/>
    <w:rsid w:val="0098748D"/>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3"/>
      </w:numPr>
    </w:pPr>
  </w:style>
  <w:style w:type="paragraph" w:customStyle="1" w:styleId="AnswerBulletList2">
    <w:name w:val="Answer Bullet List 2"/>
    <w:basedOn w:val="AnswerBulletList"/>
    <w:rsid w:val="00535A6E"/>
    <w:pPr>
      <w:numPr>
        <w:numId w:val="4"/>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2"/>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8"/>
      </w:numPr>
      <w:spacing w:after="120"/>
    </w:pPr>
  </w:style>
  <w:style w:type="paragraph" w:customStyle="1" w:styleId="NumberedList2">
    <w:name w:val="Numbered List 2"/>
    <w:basedOn w:val="NumberedList"/>
    <w:rsid w:val="009E38C6"/>
    <w:pPr>
      <w:numPr>
        <w:numId w:val="5"/>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shd w:val="clear" w:color="auto" w:fill="auto"/>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semiHidden/>
    <w:unhideWhenUsed/>
    <w:rsid w:val="006D0730"/>
    <w:rPr>
      <w:sz w:val="16"/>
      <w:szCs w:val="16"/>
    </w:rPr>
  </w:style>
  <w:style w:type="paragraph" w:styleId="CommentText">
    <w:name w:val="annotation text"/>
    <w:basedOn w:val="Normal"/>
    <w:link w:val="CommentTextChar"/>
    <w:uiPriority w:val="99"/>
    <w:unhideWhenUsed/>
    <w:rsid w:val="006D0730"/>
    <w:rPr>
      <w:szCs w:val="20"/>
    </w:rPr>
  </w:style>
  <w:style w:type="character" w:customStyle="1" w:styleId="CommentTextChar">
    <w:name w:val="Comment Text Char"/>
    <w:basedOn w:val="DefaultParagraphFont"/>
    <w:link w:val="CommentText"/>
    <w:uiPriority w:val="99"/>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FF1042"/>
    <w:pPr>
      <w:framePr w:hSpace="180" w:wrap="around" w:vAnchor="text" w:hAnchor="text" w:yAlign="cente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FF1042"/>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7"/>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FF1042"/>
    <w:pPr>
      <w:tabs>
        <w:tab w:val="clear" w:pos="9360"/>
        <w:tab w:val="left" w:pos="158"/>
      </w:tabs>
      <w:spacing w:after="0" w:line="240" w:lineRule="auto"/>
    </w:pPr>
    <w:rPr>
      <w:rFonts w:asciiTheme="minorHAnsi" w:hAnsiTheme="minorHAnsi"/>
      <w:color w:val="auto"/>
      <w:sz w:val="18"/>
      <w:lang w:val="nb-NO" w:eastAsia="nb-NO" w:bidi="nb-NO"/>
    </w:rPr>
  </w:style>
  <w:style w:type="paragraph" w:customStyle="1" w:styleId="ProductList-SectionHeading">
    <w:name w:val="Product List - Section Heading"/>
    <w:basedOn w:val="ProductList-Body"/>
    <w:next w:val="ProductList-Body"/>
    <w:link w:val="ProductList-SectionHeadingChar"/>
    <w:qFormat/>
    <w:rsid w:val="00FF1042"/>
    <w:pPr>
      <w:spacing w:after="240"/>
    </w:pPr>
    <w:rPr>
      <w:rFonts w:asciiTheme="majorHAnsi" w:hAnsiTheme="majorHAnsi"/>
      <w:b/>
      <w:sz w:val="40"/>
    </w:rPr>
  </w:style>
  <w:style w:type="character" w:customStyle="1" w:styleId="ProductList-BodyChar">
    <w:name w:val="Product List - Body Char"/>
    <w:basedOn w:val="DefaultParagraphFont"/>
    <w:link w:val="ProductList-Body"/>
    <w:rsid w:val="00FF1042"/>
    <w:rPr>
      <w:sz w:val="18"/>
      <w:lang w:val="nb-NO" w:eastAsia="nb-NO" w:bidi="nb-NO"/>
    </w:rPr>
  </w:style>
  <w:style w:type="character" w:customStyle="1" w:styleId="ProductList-SectionHeadingChar">
    <w:name w:val="Product List - Section Heading Char"/>
    <w:basedOn w:val="ProductList-BodyChar"/>
    <w:link w:val="ProductList-SectionHeading"/>
    <w:rsid w:val="00FF1042"/>
    <w:rPr>
      <w:rFonts w:asciiTheme="majorHAnsi" w:hAnsiTheme="majorHAnsi"/>
      <w:b/>
      <w:sz w:val="40"/>
      <w:lang w:val="nb-NO" w:eastAsia="nb-NO" w:bidi="nb-NO"/>
    </w:rPr>
  </w:style>
  <w:style w:type="paragraph" w:customStyle="1" w:styleId="ProductList-SubSubSectionHeading">
    <w:name w:val="Product List - SubSubSection Heading"/>
    <w:basedOn w:val="ProductList-Body"/>
    <w:link w:val="ProductList-SubSubSectionHeadingChar"/>
    <w:qFormat/>
    <w:rsid w:val="00FF1042"/>
    <w:rPr>
      <w:b/>
      <w:color w:val="00188F"/>
    </w:rPr>
  </w:style>
  <w:style w:type="character" w:customStyle="1" w:styleId="ProductList-SubSubSectionHeadingChar">
    <w:name w:val="Product List - SubSubSection Heading Char"/>
    <w:basedOn w:val="ProductList-BodyChar"/>
    <w:link w:val="ProductList-SubSubSectionHeading"/>
    <w:rsid w:val="00FF1042"/>
    <w:rPr>
      <w:b/>
      <w:color w:val="00188F"/>
      <w:sz w:val="18"/>
      <w:lang w:val="nb-NO" w:eastAsia="nb-NO" w:bidi="nb-NO"/>
    </w:rPr>
  </w:style>
  <w:style w:type="character" w:customStyle="1" w:styleId="eop">
    <w:name w:val="eop"/>
    <w:basedOn w:val="DefaultParagraphFont"/>
    <w:rsid w:val="00FF1042"/>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hyperlink" Target="https://servicetrust.microsoft.com/" TargetMode="External"/><Relationship Id="rId18" Type="http://schemas.openxmlformats.org/officeDocument/2006/relationships/header" Target="header2.xml"/><Relationship Id="rId3" Type="http://schemas.openxmlformats.org/officeDocument/2006/relationships/customXml" Target="../customXml/item3.xml"/><Relationship Id="rId21" Type="http://schemas.openxmlformats.org/officeDocument/2006/relationships/footer" Target="footer4.xml"/><Relationship Id="rId7" Type="http://schemas.openxmlformats.org/officeDocument/2006/relationships/settings" Target="settings.xml"/><Relationship Id="rId12" Type="http://schemas.openxmlformats.org/officeDocument/2006/relationships/hyperlink" Target="https://docs.microsoft.com" TargetMode="External"/><Relationship Id="rId17" Type="http://schemas.openxmlformats.org/officeDocument/2006/relationships/footer" Target="footer1.xml"/><Relationship Id="rId2" Type="http://schemas.openxmlformats.org/officeDocument/2006/relationships/customXml" Target="../customXml/item2.xml"/><Relationship Id="rId16" Type="http://schemas.openxmlformats.org/officeDocument/2006/relationships/header" Target="header1.xml"/><Relationship Id="rId20" Type="http://schemas.openxmlformats.org/officeDocument/2006/relationships/footer" Target="footer3.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24" Type="http://schemas.openxmlformats.org/officeDocument/2006/relationships/theme" Target="theme/theme1.xml"/><Relationship Id="rId5" Type="http://schemas.openxmlformats.org/officeDocument/2006/relationships/numbering" Target="numbering.xml"/><Relationship Id="rId15" Type="http://schemas.openxmlformats.org/officeDocument/2006/relationships/hyperlink" Target="http://go.microsoft.com/?linkid=9846224" TargetMode="External"/><Relationship Id="rId23" Type="http://schemas.openxmlformats.org/officeDocument/2006/relationships/fontTable" Target="fontTable.xml"/><Relationship Id="rId10" Type="http://schemas.openxmlformats.org/officeDocument/2006/relationships/endnotes" Target="endnotes.xml"/><Relationship Id="rId19" Type="http://schemas.openxmlformats.org/officeDocument/2006/relationships/footer" Target="footer2.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hyperlink" Target="http://aka.ms/BAA" TargetMode="External"/><Relationship Id="rId22" Type="http://schemas.openxmlformats.org/officeDocument/2006/relationships/footer" Target="footer5.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20(3).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b:Sources xmlns:b="http://schemas.openxmlformats.org/officeDocument/2006/bibliography" xmlns="http://schemas.openxmlformats.org/officeDocument/2006/bibliography" SelectedStyle="\APASixthEditionOfficeOnline.xsl" StyleName="APA" Version="6"/>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customXml/itemProps2.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94F9551D-04C2-4315-8EA4-15882A30EC94}">
  <ds:schemaRefs>
    <ds:schemaRef ds:uri="http://schemas.microsoft.com/sharepoint/v3/contenttype/forms"/>
  </ds:schemaRefs>
</ds:datastoreItem>
</file>

<file path=customXml/itemProps4.xml><?xml version="1.0" encoding="utf-8"?>
<ds:datastoreItem xmlns:ds="http://schemas.openxmlformats.org/officeDocument/2006/customXml" ds:itemID="{DA1CFE0C-424C-495D-8FF7-4D1330B9A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 (3)</Template>
  <TotalTime>70</TotalTime>
  <Pages>37</Pages>
  <Words>11487</Words>
  <Characters>75129</Characters>
  <Application>Microsoft Office Word</Application>
  <DocSecurity>8</DocSecurity>
  <Lines>1173</Lines>
  <Paragraphs>439</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86177</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36</cp:revision>
  <cp:lastPrinted>2024-12-19T23:31:00Z</cp:lastPrinted>
  <dcterms:created xsi:type="dcterms:W3CDTF">2025-01-26T16:29:00Z</dcterms:created>
  <dcterms:modified xsi:type="dcterms:W3CDTF">2025-08-26T22:03:00Z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