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header2.xml" ContentType="application/vnd.openxmlformats-officedocument.wordprocessingml.header+xml"/>
  <Override PartName="/word/footer2.xml" ContentType="application/vnd.openxmlformats-officedocument.wordprocessingml.footer+xml"/>
  <Override PartName="/word/footer3.xml" ContentType="application/vnd.openxmlformats-officedocument.wordprocessingml.footer+xml"/>
  <Override PartName="/word/footer4.xml" ContentType="application/vnd.openxmlformats-officedocument.wordprocessingml.footer+xml"/>
  <Override PartName="/word/footer5.xml" ContentType="application/vnd.openxmlformats-officedocument.wordprocessingml.footer+xml"/>
  <Override PartName="/word/footer6.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56E59704" w14:textId="3A3CDDE8" w:rsidR="00E20EB7" w:rsidRPr="0096566C" w:rsidRDefault="007C0C24" w:rsidP="00E20EB7">
      <w:pPr>
        <w:rPr>
          <w:noProof/>
          <w:color w:val="auto"/>
          <w:szCs w:val="24"/>
          <w:lang w:val="pl-PL"/>
        </w:rPr>
      </w:pPr>
      <w:permStart w:id="399646758" w:edGrp="everyone"/>
      <w:r w:rsidRPr="00716455">
        <w:rPr>
          <w:noProof/>
          <w:szCs w:val="24"/>
        </w:rPr>
        <mc:AlternateContent>
          <mc:Choice Requires="wps">
            <w:drawing>
              <wp:anchor distT="0" distB="0" distL="114300" distR="114300" simplePos="0" relativeHeight="251659264" behindDoc="0" locked="0" layoutInCell="1" allowOverlap="1" wp14:anchorId="4D49AE96" wp14:editId="693F2CBE">
                <wp:simplePos x="0" y="0"/>
                <wp:positionH relativeFrom="page">
                  <wp:align>right</wp:align>
                </wp:positionH>
                <wp:positionV relativeFrom="page">
                  <wp:posOffset>-38100</wp:posOffset>
                </wp:positionV>
                <wp:extent cx="7924800" cy="1983740"/>
                <wp:effectExtent l="0" t="0" r="19050" b="16510"/>
                <wp:wrapTopAndBottom/>
                <wp:docPr id="533511443" name="Rectangle 2"/>
                <wp:cNvGraphicFramePr/>
                <a:graphic xmlns:a="http://schemas.openxmlformats.org/drawingml/2006/main">
                  <a:graphicData uri="http://schemas.microsoft.com/office/word/2010/wordprocessingShape">
                    <wps:wsp>
                      <wps:cNvSpPr/>
                      <wps:spPr>
                        <a:xfrm>
                          <a:off x="0" y="0"/>
                          <a:ext cx="7924800"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7284D04F" w14:textId="77777777" w:rsidR="00716455" w:rsidRPr="0096566C" w:rsidRDefault="00716455" w:rsidP="00716455">
                            <w:pPr>
                              <w:pStyle w:val="Title"/>
                              <w:ind w:right="760"/>
                              <w:rPr>
                                <w:rFonts w:cs="Segoe Sans Display"/>
                                <w:szCs w:val="52"/>
                                <w:lang w:val="pl-PL"/>
                              </w:rPr>
                            </w:pPr>
                            <w:bookmarkStart w:id="0" w:name="_Toc187414617"/>
                            <w:permStart w:id="710803506" w:edGrp="everyone"/>
                            <w:r w:rsidRPr="0096566C">
                              <w:rPr>
                                <w:rFonts w:cs="Segoe Sans Display"/>
                                <w:szCs w:val="52"/>
                                <w:lang w:val="pl-PL"/>
                              </w:rPr>
                              <w:t xml:space="preserve">Dodatek dotyczący Ochrony Danych Produktów i Usług Microsoft </w:t>
                            </w:r>
                          </w:p>
                          <w:bookmarkEnd w:id="0"/>
                          <w:p w14:paraId="7FC63455" w14:textId="0D96F013" w:rsidR="008F11BF" w:rsidRPr="0096566C" w:rsidRDefault="00BF3E24" w:rsidP="008F11BF">
                            <w:pPr>
                              <w:pStyle w:val="Title"/>
                              <w:rPr>
                                <w:lang w:val="pl-PL"/>
                              </w:rPr>
                            </w:pPr>
                            <w:r w:rsidRPr="0096566C">
                              <w:rPr>
                                <w:lang w:val="pl-PL"/>
                              </w:rPr>
                              <w:t xml:space="preserve"> </w:t>
                            </w:r>
                            <w:permEnd w:id="710803506"/>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4D49AE96" id="Rectangle 2" o:spid="_x0000_s1026" style="position:absolute;margin-left:572.8pt;margin-top:-3pt;width:624pt;height:156.2pt;z-index:251659264;visibility:visible;mso-wrap-style:square;mso-width-percent:0;mso-height-percent:0;mso-wrap-distance-left:9pt;mso-wrap-distance-top:0;mso-wrap-distance-right:9pt;mso-wrap-distance-bottom:0;mso-position-horizontal:right;mso-position-horizontal-relative:page;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AL2ey6hwIAAFUFAAAOAAAAZHJzL2Uyb0RvYy54bWysVE1v2zAMvQ/YfxB0X21nbpsGdYqgRYYB&#10;RVesHXpWZCkWIIuapMTOfv0o2XGKrthh2EUmTfLxQ4+6vulbTfbCeQWmosVZTokwHGplthX98bz+&#10;NKfEB2ZqpsGIih6EpzfLjx+uO7sQM2hA18IRBDF+0dmKNiHYRZZ53oiW+TOwwqBRgmtZQNVts9qx&#10;DtFbnc3y/CLrwNXWARfe49+7wUiXCV9KwcM3Kb0IRFcUawvpdOncxDNbXrPF1jHbKD6Wwf6hipYp&#10;g0knqDsWGNk59QdUq7gDDzKccWgzkFJxkXrAbor8TTdPDbMi9YLD8XYak/9/sPxh/2QfHY6hs37h&#10;UYxd9NK18Yv1kT4N6zANS/SBcPx5eTUr5znOlKOtuJp/vizTOLNTuHU+fBHQkihU1OFtpCGx/b0P&#10;mBJdjy4xmwet6rXSOiluu7nVjuwZ3txsVZYX63hZGPLKLTsVnaRw0CIGa/NdSKJqLHOWMiY+iQmP&#10;cS5MKAZTw2oxpCnOc2xozBIZGCNSzgQYkSWWN2GPAEfPAeSIPcCM/jFUJDpOwfnfChuCp4iUGUyY&#10;gltlwL0HoLGrMfPgj+W/Gk0UQ7/p0SWKG6gPj444GPbCW75WeFX3zIdH5nAR8HpxucM3PKSGrqIw&#10;SpQ04H699z/6Iz/RSkmHi1VR/3PHnKBEfzXI3PNyfoFMISFpV0VZRhK5k0bJJinl+eUMLWbX3gJy&#10;oMCHxPIkRv+gj6J00L7gK7CKedHEDMfsFeXBHZXbMKw8viNcrFbJDffPsnBvniyP4HHEkYzP/Qtz&#10;dmRsQLI/wHEN2eINcQffGGlgtQsgVWL1abLj8HF3E4vGdyY+Dq/15HV6DZe/AQAA//8DAFBLAwQU&#10;AAYACAAAACEAbUwmO94AAAAIAQAADwAAAGRycy9kb3ducmV2LnhtbEyPQU/DMAyF70j8h8hI3LaU&#10;MlVTaTohBEzaBbEhuHpJaKs1Tkmyrvv3eCc42dZ7ev5etZpcL0YbYudJwd08A2FJe9NRo+Bj9zJb&#10;gogJyWDvySo42wir+vqqwtL4E73bcZsawSEUS1TQpjSUUkbdWodx7gdLrH374DDxGRppAp443PUy&#10;z7JCOuyIP7Q42KfW6sP26BQc3sLXqPPP9Q7Prx31P5v1s94odXszPT6ASHZKf2a44DM61My090cy&#10;UfQKuEhSMCt4XtR8seRtr+A+KxYg60r+L1D/AgAA//8DAFBLAQItABQABgAIAAAAIQC2gziS/gAA&#10;AOEBAAATAAAAAAAAAAAAAAAAAAAAAABbQ29udGVudF9UeXBlc10ueG1sUEsBAi0AFAAGAAgAAAAh&#10;ADj9If/WAAAAlAEAAAsAAAAAAAAAAAAAAAAALwEAAF9yZWxzLy5yZWxzUEsBAi0AFAAGAAgAAAAh&#10;AAvZ7LqHAgAAVQUAAA4AAAAAAAAAAAAAAAAALgIAAGRycy9lMm9Eb2MueG1sUEsBAi0AFAAGAAgA&#10;AAAhAG1MJjveAAAACAEAAA8AAAAAAAAAAAAAAAAA4QQAAGRycy9kb3ducmV2LnhtbFBLBQYAAAAA&#10;BAAEAPMAAADsBQAAAAA=&#10;" fillcolor="#2a446f" strokecolor="#09101d [484]" strokeweight="1pt">
                <v:textbox inset="43.2pt,1in">
                  <w:txbxContent>
                    <w:p w14:paraId="7284D04F" w14:textId="77777777" w:rsidR="00716455" w:rsidRPr="0096566C" w:rsidRDefault="00716455" w:rsidP="00716455">
                      <w:pPr>
                        <w:pStyle w:val="Title"/>
                        <w:ind w:right="760"/>
                        <w:rPr>
                          <w:rFonts w:cs="Segoe Sans Display"/>
                          <w:szCs w:val="52"/>
                          <w:lang w:val="pl-PL"/>
                        </w:rPr>
                      </w:pPr>
                      <w:bookmarkStart w:id="1" w:name="_Toc187414617"/>
                      <w:permStart w:id="710803506" w:edGrp="everyone"/>
                      <w:r w:rsidRPr="0096566C">
                        <w:rPr>
                          <w:rFonts w:cs="Segoe Sans Display"/>
                          <w:szCs w:val="52"/>
                          <w:lang w:val="pl-PL"/>
                        </w:rPr>
                        <w:t xml:space="preserve">Dodatek dotyczący Ochrony Danych Produktów i Usług Microsoft </w:t>
                      </w:r>
                    </w:p>
                    <w:bookmarkEnd w:id="1"/>
                    <w:p w14:paraId="7FC63455" w14:textId="0D96F013" w:rsidR="008F11BF" w:rsidRPr="0096566C" w:rsidRDefault="00BF3E24" w:rsidP="008F11BF">
                      <w:pPr>
                        <w:pStyle w:val="Title"/>
                        <w:rPr>
                          <w:lang w:val="pl-PL"/>
                        </w:rPr>
                      </w:pPr>
                      <w:r w:rsidRPr="0096566C">
                        <w:rPr>
                          <w:lang w:val="pl-PL"/>
                        </w:rPr>
                        <w:t xml:space="preserve"> </w:t>
                      </w:r>
                      <w:permEnd w:id="710803506"/>
                    </w:p>
                  </w:txbxContent>
                </v:textbox>
                <w10:wrap type="topAndBottom" anchorx="page" anchory="page"/>
              </v:rect>
            </w:pict>
          </mc:Fallback>
        </mc:AlternateContent>
      </w:r>
      <w:permEnd w:id="399646758"/>
      <w:r w:rsidR="00716455" w:rsidRPr="0096566C">
        <w:rPr>
          <w:noProof/>
          <w:color w:val="auto"/>
          <w:szCs w:val="24"/>
          <w:lang w:val="pl-PL"/>
        </w:rPr>
        <w:t xml:space="preserve">Ostatnia aktualizacja </w:t>
      </w:r>
      <w:r w:rsidR="0096566C">
        <w:rPr>
          <w:lang w:val="pl-PL"/>
        </w:rPr>
        <w:t>22</w:t>
      </w:r>
      <w:r w:rsidR="0059799C" w:rsidRPr="0096566C">
        <w:rPr>
          <w:lang w:val="pl-PL"/>
        </w:rPr>
        <w:t xml:space="preserve"> </w:t>
      </w:r>
      <w:r w:rsidR="0096566C">
        <w:rPr>
          <w:lang w:val="pl-PL"/>
        </w:rPr>
        <w:t>maj</w:t>
      </w:r>
      <w:r w:rsidR="00B51ACF">
        <w:rPr>
          <w:lang w:val="pl-PL"/>
        </w:rPr>
        <w:t>a</w:t>
      </w:r>
      <w:r w:rsidR="0059799C" w:rsidRPr="0096566C">
        <w:rPr>
          <w:lang w:val="pl-PL"/>
        </w:rPr>
        <w:t xml:space="preserve"> </w:t>
      </w:r>
      <w:r w:rsidR="00716455" w:rsidRPr="0096566C">
        <w:rPr>
          <w:noProof/>
          <w:color w:val="auto"/>
          <w:szCs w:val="24"/>
          <w:lang w:val="pl-PL"/>
        </w:rPr>
        <w:t>202</w:t>
      </w:r>
      <w:r w:rsidR="0096566C" w:rsidRPr="0096566C">
        <w:rPr>
          <w:noProof/>
          <w:color w:val="auto"/>
          <w:szCs w:val="24"/>
          <w:lang w:val="pl-PL"/>
        </w:rPr>
        <w:t>6</w:t>
      </w:r>
      <w:r w:rsidR="00716455" w:rsidRPr="0096566C">
        <w:rPr>
          <w:noProof/>
          <w:color w:val="auto"/>
          <w:szCs w:val="24"/>
          <w:lang w:val="pl-PL"/>
        </w:rPr>
        <w:t xml:space="preserve"> r.</w:t>
      </w:r>
      <w:r w:rsidR="008F11BF" w:rsidRPr="00716455">
        <w:rPr>
          <w:noProof/>
          <w:szCs w:val="24"/>
        </w:rPr>
        <w:drawing>
          <wp:anchor distT="0" distB="0" distL="114300" distR="114300" simplePos="0" relativeHeight="251660288" behindDoc="0" locked="0" layoutInCell="1" allowOverlap="1" wp14:anchorId="1D7CDC1F" wp14:editId="5A154556">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40DF5F4D" w14:textId="77777777" w:rsidR="005D05BB" w:rsidRPr="0096566C" w:rsidRDefault="005D05BB" w:rsidP="00E20EB7">
          <w:pPr>
            <w:pStyle w:val="TOCHeading"/>
            <w:rPr>
              <w:lang w:val="pl-PL"/>
            </w:rPr>
          </w:pPr>
          <w:r w:rsidRPr="0096566C">
            <w:rPr>
              <w:lang w:val="pl-PL"/>
            </w:rPr>
            <w:t>Contents</w:t>
          </w:r>
          <w:r w:rsidR="00BF3E24" w:rsidRPr="0096566C">
            <w:rPr>
              <w:lang w:val="pl-PL"/>
            </w:rPr>
            <w:t xml:space="preserve"> </w:t>
          </w:r>
        </w:p>
        <w:p w14:paraId="3546D162" w14:textId="3C9D7CE8" w:rsidR="002634C7" w:rsidRDefault="007C0C24">
          <w:pPr>
            <w:pStyle w:val="TOC1"/>
            <w:rPr>
              <w:rFonts w:asciiTheme="minorHAnsi" w:eastAsiaTheme="minorEastAsia" w:hAnsiTheme="minorHAnsi"/>
              <w:color w:val="auto"/>
              <w:kern w:val="2"/>
              <w:szCs w:val="24"/>
              <w14:ligatures w14:val="standardContextual"/>
            </w:rPr>
          </w:pPr>
          <w:r>
            <w:rPr>
              <w:sz w:val="18"/>
              <w:szCs w:val="18"/>
            </w:rPr>
            <w:fldChar w:fldCharType="begin"/>
          </w:r>
          <w:r>
            <w:rPr>
              <w:sz w:val="18"/>
              <w:szCs w:val="18"/>
            </w:rPr>
            <w:instrText xml:space="preserve"> TOC \o "1-2" \h \z \u </w:instrText>
          </w:r>
          <w:r>
            <w:rPr>
              <w:sz w:val="18"/>
              <w:szCs w:val="18"/>
            </w:rPr>
            <w:fldChar w:fldCharType="separate"/>
          </w:r>
          <w:hyperlink w:anchor="_Toc206769313" w:history="1">
            <w:r w:rsidR="002634C7" w:rsidRPr="002C4DC1">
              <w:rPr>
                <w:rStyle w:val="Hyperlink"/>
                <w:rFonts w:cs="Segoe Sans Display"/>
                <w:lang w:val="pl-PL"/>
              </w:rPr>
              <w:t>Oraz zestawienie zmian</w:t>
            </w:r>
            <w:r w:rsidR="002634C7">
              <w:rPr>
                <w:webHidden/>
              </w:rPr>
              <w:tab/>
            </w:r>
            <w:r w:rsidR="002634C7">
              <w:rPr>
                <w:webHidden/>
              </w:rPr>
              <w:fldChar w:fldCharType="begin"/>
            </w:r>
            <w:r w:rsidR="002634C7">
              <w:rPr>
                <w:webHidden/>
              </w:rPr>
              <w:instrText xml:space="preserve"> PAGEREF _Toc206769313 \h </w:instrText>
            </w:r>
            <w:r w:rsidR="002634C7">
              <w:rPr>
                <w:webHidden/>
              </w:rPr>
            </w:r>
            <w:r w:rsidR="002634C7">
              <w:rPr>
                <w:webHidden/>
              </w:rPr>
              <w:fldChar w:fldCharType="separate"/>
            </w:r>
            <w:r w:rsidR="005920A1">
              <w:rPr>
                <w:webHidden/>
              </w:rPr>
              <w:t>2</w:t>
            </w:r>
            <w:r w:rsidR="002634C7">
              <w:rPr>
                <w:webHidden/>
              </w:rPr>
              <w:fldChar w:fldCharType="end"/>
            </w:r>
          </w:hyperlink>
        </w:p>
        <w:p w14:paraId="78DB7E61" w14:textId="0159574C" w:rsidR="002634C7" w:rsidRDefault="002634C7">
          <w:pPr>
            <w:pStyle w:val="TOC1"/>
            <w:rPr>
              <w:rFonts w:asciiTheme="minorHAnsi" w:eastAsiaTheme="minorEastAsia" w:hAnsiTheme="minorHAnsi"/>
              <w:color w:val="auto"/>
              <w:kern w:val="2"/>
              <w:szCs w:val="24"/>
              <w14:ligatures w14:val="standardContextual"/>
            </w:rPr>
          </w:pPr>
          <w:hyperlink w:anchor="_Toc206769314" w:history="1">
            <w:r w:rsidRPr="002C4DC1">
              <w:rPr>
                <w:rStyle w:val="Hyperlink"/>
              </w:rPr>
              <w:t>Wprowadzenie</w:t>
            </w:r>
            <w:r>
              <w:rPr>
                <w:webHidden/>
              </w:rPr>
              <w:tab/>
            </w:r>
            <w:r>
              <w:rPr>
                <w:webHidden/>
              </w:rPr>
              <w:fldChar w:fldCharType="begin"/>
            </w:r>
            <w:r>
              <w:rPr>
                <w:webHidden/>
              </w:rPr>
              <w:instrText xml:space="preserve"> PAGEREF _Toc206769314 \h </w:instrText>
            </w:r>
            <w:r>
              <w:rPr>
                <w:webHidden/>
              </w:rPr>
            </w:r>
            <w:r>
              <w:rPr>
                <w:webHidden/>
              </w:rPr>
              <w:fldChar w:fldCharType="separate"/>
            </w:r>
            <w:r w:rsidR="005920A1">
              <w:rPr>
                <w:webHidden/>
              </w:rPr>
              <w:t>2</w:t>
            </w:r>
            <w:r>
              <w:rPr>
                <w:webHidden/>
              </w:rPr>
              <w:fldChar w:fldCharType="end"/>
            </w:r>
          </w:hyperlink>
        </w:p>
        <w:p w14:paraId="178C5104" w14:textId="18DB09D8" w:rsidR="002634C7" w:rsidRDefault="002634C7">
          <w:pPr>
            <w:pStyle w:val="TOC2"/>
            <w:rPr>
              <w:rFonts w:asciiTheme="minorHAnsi" w:eastAsiaTheme="minorEastAsia" w:hAnsiTheme="minorHAnsi"/>
              <w:noProof/>
              <w:color w:val="auto"/>
              <w:kern w:val="2"/>
              <w:szCs w:val="24"/>
              <w14:ligatures w14:val="standardContextual"/>
            </w:rPr>
          </w:pPr>
          <w:hyperlink w:anchor="_Toc206769315" w:history="1">
            <w:r w:rsidRPr="002C4DC1">
              <w:rPr>
                <w:rStyle w:val="Hyperlink"/>
                <w:noProof/>
              </w:rPr>
              <w:t>Właściwe Postanowienia Dodatku dotyczącego Ochrony Danych i aktualizacje</w:t>
            </w:r>
            <w:r>
              <w:rPr>
                <w:noProof/>
                <w:webHidden/>
              </w:rPr>
              <w:tab/>
            </w:r>
            <w:r>
              <w:rPr>
                <w:noProof/>
                <w:webHidden/>
              </w:rPr>
              <w:fldChar w:fldCharType="begin"/>
            </w:r>
            <w:r>
              <w:rPr>
                <w:noProof/>
                <w:webHidden/>
              </w:rPr>
              <w:instrText xml:space="preserve"> PAGEREF _Toc206769315 \h </w:instrText>
            </w:r>
            <w:r>
              <w:rPr>
                <w:noProof/>
                <w:webHidden/>
              </w:rPr>
            </w:r>
            <w:r>
              <w:rPr>
                <w:noProof/>
                <w:webHidden/>
              </w:rPr>
              <w:fldChar w:fldCharType="separate"/>
            </w:r>
            <w:r w:rsidR="005920A1">
              <w:rPr>
                <w:noProof/>
                <w:webHidden/>
              </w:rPr>
              <w:t>3</w:t>
            </w:r>
            <w:r>
              <w:rPr>
                <w:noProof/>
                <w:webHidden/>
              </w:rPr>
              <w:fldChar w:fldCharType="end"/>
            </w:r>
          </w:hyperlink>
        </w:p>
        <w:p w14:paraId="7D0CD101" w14:textId="3E0E7637" w:rsidR="002634C7" w:rsidRDefault="002634C7">
          <w:pPr>
            <w:pStyle w:val="TOC2"/>
            <w:rPr>
              <w:rFonts w:asciiTheme="minorHAnsi" w:eastAsiaTheme="minorEastAsia" w:hAnsiTheme="minorHAnsi"/>
              <w:noProof/>
              <w:color w:val="auto"/>
              <w:kern w:val="2"/>
              <w:szCs w:val="24"/>
              <w14:ligatures w14:val="standardContextual"/>
            </w:rPr>
          </w:pPr>
          <w:hyperlink w:anchor="_Toc206769316" w:history="1">
            <w:r w:rsidRPr="002C4DC1">
              <w:rPr>
                <w:rStyle w:val="Hyperlink"/>
                <w:noProof/>
              </w:rPr>
              <w:t>Powiadomienia elektroniczne</w:t>
            </w:r>
            <w:r>
              <w:rPr>
                <w:noProof/>
                <w:webHidden/>
              </w:rPr>
              <w:tab/>
            </w:r>
            <w:r>
              <w:rPr>
                <w:noProof/>
                <w:webHidden/>
              </w:rPr>
              <w:fldChar w:fldCharType="begin"/>
            </w:r>
            <w:r>
              <w:rPr>
                <w:noProof/>
                <w:webHidden/>
              </w:rPr>
              <w:instrText xml:space="preserve"> PAGEREF _Toc206769316 \h </w:instrText>
            </w:r>
            <w:r>
              <w:rPr>
                <w:noProof/>
                <w:webHidden/>
              </w:rPr>
            </w:r>
            <w:r>
              <w:rPr>
                <w:noProof/>
                <w:webHidden/>
              </w:rPr>
              <w:fldChar w:fldCharType="separate"/>
            </w:r>
            <w:r w:rsidR="005920A1">
              <w:rPr>
                <w:noProof/>
                <w:webHidden/>
              </w:rPr>
              <w:t>4</w:t>
            </w:r>
            <w:r>
              <w:rPr>
                <w:noProof/>
                <w:webHidden/>
              </w:rPr>
              <w:fldChar w:fldCharType="end"/>
            </w:r>
          </w:hyperlink>
        </w:p>
        <w:p w14:paraId="6FBB094C" w14:textId="1011F856" w:rsidR="002634C7" w:rsidRDefault="002634C7">
          <w:pPr>
            <w:pStyle w:val="TOC2"/>
            <w:rPr>
              <w:rFonts w:asciiTheme="minorHAnsi" w:eastAsiaTheme="minorEastAsia" w:hAnsiTheme="minorHAnsi"/>
              <w:noProof/>
              <w:color w:val="auto"/>
              <w:kern w:val="2"/>
              <w:szCs w:val="24"/>
              <w14:ligatures w14:val="standardContextual"/>
            </w:rPr>
          </w:pPr>
          <w:hyperlink w:anchor="_Toc206769317" w:history="1">
            <w:r w:rsidRPr="002C4DC1">
              <w:rPr>
                <w:rStyle w:val="Hyperlink"/>
                <w:noProof/>
              </w:rPr>
              <w:t>Wcześniejsze wersje</w:t>
            </w:r>
            <w:r>
              <w:rPr>
                <w:noProof/>
                <w:webHidden/>
              </w:rPr>
              <w:tab/>
            </w:r>
            <w:r>
              <w:rPr>
                <w:noProof/>
                <w:webHidden/>
              </w:rPr>
              <w:fldChar w:fldCharType="begin"/>
            </w:r>
            <w:r>
              <w:rPr>
                <w:noProof/>
                <w:webHidden/>
              </w:rPr>
              <w:instrText xml:space="preserve"> PAGEREF _Toc206769317 \h </w:instrText>
            </w:r>
            <w:r>
              <w:rPr>
                <w:noProof/>
                <w:webHidden/>
              </w:rPr>
            </w:r>
            <w:r>
              <w:rPr>
                <w:noProof/>
                <w:webHidden/>
              </w:rPr>
              <w:fldChar w:fldCharType="separate"/>
            </w:r>
            <w:r w:rsidR="005920A1">
              <w:rPr>
                <w:noProof/>
                <w:webHidden/>
              </w:rPr>
              <w:t>4</w:t>
            </w:r>
            <w:r>
              <w:rPr>
                <w:noProof/>
                <w:webHidden/>
              </w:rPr>
              <w:fldChar w:fldCharType="end"/>
            </w:r>
          </w:hyperlink>
        </w:p>
        <w:p w14:paraId="7560A536" w14:textId="5CAB8212" w:rsidR="002634C7" w:rsidRDefault="002634C7">
          <w:pPr>
            <w:pStyle w:val="TOC1"/>
            <w:rPr>
              <w:rFonts w:asciiTheme="minorHAnsi" w:eastAsiaTheme="minorEastAsia" w:hAnsiTheme="minorHAnsi"/>
              <w:color w:val="auto"/>
              <w:kern w:val="2"/>
              <w:szCs w:val="24"/>
              <w14:ligatures w14:val="standardContextual"/>
            </w:rPr>
          </w:pPr>
          <w:hyperlink w:anchor="_Toc206769318" w:history="1">
            <w:r w:rsidRPr="002C4DC1">
              <w:rPr>
                <w:rStyle w:val="Hyperlink"/>
              </w:rPr>
              <w:t>Definicje</w:t>
            </w:r>
            <w:r>
              <w:rPr>
                <w:webHidden/>
              </w:rPr>
              <w:tab/>
            </w:r>
            <w:r>
              <w:rPr>
                <w:webHidden/>
              </w:rPr>
              <w:fldChar w:fldCharType="begin"/>
            </w:r>
            <w:r>
              <w:rPr>
                <w:webHidden/>
              </w:rPr>
              <w:instrText xml:space="preserve"> PAGEREF _Toc206769318 \h </w:instrText>
            </w:r>
            <w:r>
              <w:rPr>
                <w:webHidden/>
              </w:rPr>
            </w:r>
            <w:r>
              <w:rPr>
                <w:webHidden/>
              </w:rPr>
              <w:fldChar w:fldCharType="separate"/>
            </w:r>
            <w:r w:rsidR="005920A1">
              <w:rPr>
                <w:webHidden/>
              </w:rPr>
              <w:t>5</w:t>
            </w:r>
            <w:r>
              <w:rPr>
                <w:webHidden/>
              </w:rPr>
              <w:fldChar w:fldCharType="end"/>
            </w:r>
          </w:hyperlink>
        </w:p>
        <w:p w14:paraId="17AF0B85" w14:textId="4CC7CD9D" w:rsidR="002634C7" w:rsidRDefault="002634C7">
          <w:pPr>
            <w:pStyle w:val="TOC1"/>
            <w:rPr>
              <w:rFonts w:asciiTheme="minorHAnsi" w:eastAsiaTheme="minorEastAsia" w:hAnsiTheme="minorHAnsi"/>
              <w:color w:val="auto"/>
              <w:kern w:val="2"/>
              <w:szCs w:val="24"/>
              <w14:ligatures w14:val="standardContextual"/>
            </w:rPr>
          </w:pPr>
          <w:hyperlink w:anchor="_Toc206769319" w:history="1">
            <w:r w:rsidRPr="002C4DC1">
              <w:rPr>
                <w:rStyle w:val="Hyperlink"/>
              </w:rPr>
              <w:t>Postanowienia ogólne</w:t>
            </w:r>
            <w:r>
              <w:rPr>
                <w:webHidden/>
              </w:rPr>
              <w:tab/>
            </w:r>
            <w:r>
              <w:rPr>
                <w:webHidden/>
              </w:rPr>
              <w:fldChar w:fldCharType="begin"/>
            </w:r>
            <w:r>
              <w:rPr>
                <w:webHidden/>
              </w:rPr>
              <w:instrText xml:space="preserve"> PAGEREF _Toc206769319 \h </w:instrText>
            </w:r>
            <w:r>
              <w:rPr>
                <w:webHidden/>
              </w:rPr>
            </w:r>
            <w:r>
              <w:rPr>
                <w:webHidden/>
              </w:rPr>
              <w:fldChar w:fldCharType="separate"/>
            </w:r>
            <w:r w:rsidR="005920A1">
              <w:rPr>
                <w:webHidden/>
              </w:rPr>
              <w:t>8</w:t>
            </w:r>
            <w:r>
              <w:rPr>
                <w:webHidden/>
              </w:rPr>
              <w:fldChar w:fldCharType="end"/>
            </w:r>
          </w:hyperlink>
        </w:p>
        <w:p w14:paraId="3159AD62" w14:textId="46CECB98" w:rsidR="002634C7" w:rsidRDefault="002634C7">
          <w:pPr>
            <w:pStyle w:val="TOC2"/>
            <w:rPr>
              <w:rFonts w:asciiTheme="minorHAnsi" w:eastAsiaTheme="minorEastAsia" w:hAnsiTheme="minorHAnsi"/>
              <w:noProof/>
              <w:color w:val="auto"/>
              <w:kern w:val="2"/>
              <w:szCs w:val="24"/>
              <w14:ligatures w14:val="standardContextual"/>
            </w:rPr>
          </w:pPr>
          <w:hyperlink w:anchor="_Toc206769320" w:history="1">
            <w:r w:rsidRPr="002C4DC1">
              <w:rPr>
                <w:rStyle w:val="Hyperlink"/>
                <w:noProof/>
              </w:rPr>
              <w:t>Przestrzeganie przepisów prawa</w:t>
            </w:r>
            <w:r>
              <w:rPr>
                <w:noProof/>
                <w:webHidden/>
              </w:rPr>
              <w:tab/>
            </w:r>
            <w:r>
              <w:rPr>
                <w:noProof/>
                <w:webHidden/>
              </w:rPr>
              <w:fldChar w:fldCharType="begin"/>
            </w:r>
            <w:r>
              <w:rPr>
                <w:noProof/>
                <w:webHidden/>
              </w:rPr>
              <w:instrText xml:space="preserve"> PAGEREF _Toc206769320 \h </w:instrText>
            </w:r>
            <w:r>
              <w:rPr>
                <w:noProof/>
                <w:webHidden/>
              </w:rPr>
            </w:r>
            <w:r>
              <w:rPr>
                <w:noProof/>
                <w:webHidden/>
              </w:rPr>
              <w:fldChar w:fldCharType="separate"/>
            </w:r>
            <w:r w:rsidR="005920A1">
              <w:rPr>
                <w:noProof/>
                <w:webHidden/>
              </w:rPr>
              <w:t>8</w:t>
            </w:r>
            <w:r>
              <w:rPr>
                <w:noProof/>
                <w:webHidden/>
              </w:rPr>
              <w:fldChar w:fldCharType="end"/>
            </w:r>
          </w:hyperlink>
        </w:p>
        <w:p w14:paraId="585D47B1" w14:textId="07B02C2C" w:rsidR="002634C7" w:rsidRDefault="002634C7">
          <w:pPr>
            <w:pStyle w:val="TOC1"/>
            <w:rPr>
              <w:rFonts w:asciiTheme="minorHAnsi" w:eastAsiaTheme="minorEastAsia" w:hAnsiTheme="minorHAnsi"/>
              <w:color w:val="auto"/>
              <w:kern w:val="2"/>
              <w:szCs w:val="24"/>
              <w14:ligatures w14:val="standardContextual"/>
            </w:rPr>
          </w:pPr>
          <w:hyperlink w:anchor="_Toc206769321" w:history="1">
            <w:r w:rsidRPr="002C4DC1">
              <w:rPr>
                <w:rStyle w:val="Hyperlink"/>
              </w:rPr>
              <w:t>Postanowienia dotyczące Ochrony Danych</w:t>
            </w:r>
            <w:r>
              <w:rPr>
                <w:webHidden/>
              </w:rPr>
              <w:tab/>
            </w:r>
            <w:r>
              <w:rPr>
                <w:webHidden/>
              </w:rPr>
              <w:fldChar w:fldCharType="begin"/>
            </w:r>
            <w:r>
              <w:rPr>
                <w:webHidden/>
              </w:rPr>
              <w:instrText xml:space="preserve"> PAGEREF _Toc206769321 \h </w:instrText>
            </w:r>
            <w:r>
              <w:rPr>
                <w:webHidden/>
              </w:rPr>
            </w:r>
            <w:r>
              <w:rPr>
                <w:webHidden/>
              </w:rPr>
              <w:fldChar w:fldCharType="separate"/>
            </w:r>
            <w:r w:rsidR="005920A1">
              <w:rPr>
                <w:webHidden/>
              </w:rPr>
              <w:t>8</w:t>
            </w:r>
            <w:r>
              <w:rPr>
                <w:webHidden/>
              </w:rPr>
              <w:fldChar w:fldCharType="end"/>
            </w:r>
          </w:hyperlink>
        </w:p>
        <w:p w14:paraId="0D9428E5" w14:textId="493BA7A2" w:rsidR="002634C7" w:rsidRDefault="002634C7">
          <w:pPr>
            <w:pStyle w:val="TOC2"/>
            <w:rPr>
              <w:rFonts w:asciiTheme="minorHAnsi" w:eastAsiaTheme="minorEastAsia" w:hAnsiTheme="minorHAnsi"/>
              <w:noProof/>
              <w:color w:val="auto"/>
              <w:kern w:val="2"/>
              <w:szCs w:val="24"/>
              <w14:ligatures w14:val="standardContextual"/>
            </w:rPr>
          </w:pPr>
          <w:hyperlink w:anchor="_Toc206769322" w:history="1">
            <w:r w:rsidRPr="002C4DC1">
              <w:rPr>
                <w:rStyle w:val="Hyperlink"/>
                <w:noProof/>
              </w:rPr>
              <w:t>Zakres</w:t>
            </w:r>
            <w:r>
              <w:rPr>
                <w:noProof/>
                <w:webHidden/>
              </w:rPr>
              <w:tab/>
            </w:r>
            <w:r>
              <w:rPr>
                <w:noProof/>
                <w:webHidden/>
              </w:rPr>
              <w:fldChar w:fldCharType="begin"/>
            </w:r>
            <w:r>
              <w:rPr>
                <w:noProof/>
                <w:webHidden/>
              </w:rPr>
              <w:instrText xml:space="preserve"> PAGEREF _Toc206769322 \h </w:instrText>
            </w:r>
            <w:r>
              <w:rPr>
                <w:noProof/>
                <w:webHidden/>
              </w:rPr>
            </w:r>
            <w:r>
              <w:rPr>
                <w:noProof/>
                <w:webHidden/>
              </w:rPr>
              <w:fldChar w:fldCharType="separate"/>
            </w:r>
            <w:r w:rsidR="005920A1">
              <w:rPr>
                <w:noProof/>
                <w:webHidden/>
              </w:rPr>
              <w:t>8</w:t>
            </w:r>
            <w:r>
              <w:rPr>
                <w:noProof/>
                <w:webHidden/>
              </w:rPr>
              <w:fldChar w:fldCharType="end"/>
            </w:r>
          </w:hyperlink>
        </w:p>
        <w:p w14:paraId="07F199A2" w14:textId="6F6C7865" w:rsidR="002634C7" w:rsidRDefault="002634C7">
          <w:pPr>
            <w:pStyle w:val="TOC2"/>
            <w:rPr>
              <w:rFonts w:asciiTheme="minorHAnsi" w:eastAsiaTheme="minorEastAsia" w:hAnsiTheme="minorHAnsi"/>
              <w:noProof/>
              <w:color w:val="auto"/>
              <w:kern w:val="2"/>
              <w:szCs w:val="24"/>
              <w14:ligatures w14:val="standardContextual"/>
            </w:rPr>
          </w:pPr>
          <w:hyperlink w:anchor="_Toc206769323" w:history="1">
            <w:r w:rsidRPr="002C4DC1">
              <w:rPr>
                <w:rStyle w:val="Hyperlink"/>
                <w:noProof/>
              </w:rPr>
              <w:t>Charakter przetwarzania danych; własność</w:t>
            </w:r>
            <w:r>
              <w:rPr>
                <w:noProof/>
                <w:webHidden/>
              </w:rPr>
              <w:tab/>
            </w:r>
            <w:r>
              <w:rPr>
                <w:noProof/>
                <w:webHidden/>
              </w:rPr>
              <w:fldChar w:fldCharType="begin"/>
            </w:r>
            <w:r>
              <w:rPr>
                <w:noProof/>
                <w:webHidden/>
              </w:rPr>
              <w:instrText xml:space="preserve"> PAGEREF _Toc206769323 \h </w:instrText>
            </w:r>
            <w:r>
              <w:rPr>
                <w:noProof/>
                <w:webHidden/>
              </w:rPr>
            </w:r>
            <w:r>
              <w:rPr>
                <w:noProof/>
                <w:webHidden/>
              </w:rPr>
              <w:fldChar w:fldCharType="separate"/>
            </w:r>
            <w:r w:rsidR="005920A1">
              <w:rPr>
                <w:noProof/>
                <w:webHidden/>
              </w:rPr>
              <w:t>9</w:t>
            </w:r>
            <w:r>
              <w:rPr>
                <w:noProof/>
                <w:webHidden/>
              </w:rPr>
              <w:fldChar w:fldCharType="end"/>
            </w:r>
          </w:hyperlink>
        </w:p>
        <w:p w14:paraId="5A9F976B" w14:textId="7DAAC8C8" w:rsidR="002634C7" w:rsidRDefault="002634C7">
          <w:pPr>
            <w:pStyle w:val="TOC2"/>
            <w:rPr>
              <w:rFonts w:asciiTheme="minorHAnsi" w:eastAsiaTheme="minorEastAsia" w:hAnsiTheme="minorHAnsi"/>
              <w:noProof/>
              <w:color w:val="auto"/>
              <w:kern w:val="2"/>
              <w:szCs w:val="24"/>
              <w14:ligatures w14:val="standardContextual"/>
            </w:rPr>
          </w:pPr>
          <w:hyperlink w:anchor="_Toc206769324" w:history="1">
            <w:r w:rsidRPr="002C4DC1">
              <w:rPr>
                <w:rStyle w:val="Hyperlink"/>
                <w:noProof/>
              </w:rPr>
              <w:t>Ujawnianie Danych Przetwarzanych</w:t>
            </w:r>
            <w:r>
              <w:rPr>
                <w:noProof/>
                <w:webHidden/>
              </w:rPr>
              <w:tab/>
            </w:r>
            <w:r>
              <w:rPr>
                <w:noProof/>
                <w:webHidden/>
              </w:rPr>
              <w:fldChar w:fldCharType="begin"/>
            </w:r>
            <w:r>
              <w:rPr>
                <w:noProof/>
                <w:webHidden/>
              </w:rPr>
              <w:instrText xml:space="preserve"> PAGEREF _Toc206769324 \h </w:instrText>
            </w:r>
            <w:r>
              <w:rPr>
                <w:noProof/>
                <w:webHidden/>
              </w:rPr>
            </w:r>
            <w:r>
              <w:rPr>
                <w:noProof/>
                <w:webHidden/>
              </w:rPr>
              <w:fldChar w:fldCharType="separate"/>
            </w:r>
            <w:r w:rsidR="005920A1">
              <w:rPr>
                <w:noProof/>
                <w:webHidden/>
              </w:rPr>
              <w:t>11</w:t>
            </w:r>
            <w:r>
              <w:rPr>
                <w:noProof/>
                <w:webHidden/>
              </w:rPr>
              <w:fldChar w:fldCharType="end"/>
            </w:r>
          </w:hyperlink>
        </w:p>
        <w:p w14:paraId="3780CD39" w14:textId="452F8484" w:rsidR="002634C7" w:rsidRDefault="002634C7">
          <w:pPr>
            <w:pStyle w:val="TOC2"/>
            <w:rPr>
              <w:rFonts w:asciiTheme="minorHAnsi" w:eastAsiaTheme="minorEastAsia" w:hAnsiTheme="minorHAnsi"/>
              <w:noProof/>
              <w:color w:val="auto"/>
              <w:kern w:val="2"/>
              <w:szCs w:val="24"/>
              <w14:ligatures w14:val="standardContextual"/>
            </w:rPr>
          </w:pPr>
          <w:hyperlink w:anchor="_Toc206769325" w:history="1">
            <w:r w:rsidRPr="002C4DC1">
              <w:rPr>
                <w:rStyle w:val="Hyperlink"/>
                <w:noProof/>
              </w:rPr>
              <w:t>Przetwarzanie Danych Osobowych, RODO</w:t>
            </w:r>
            <w:r>
              <w:rPr>
                <w:noProof/>
                <w:webHidden/>
              </w:rPr>
              <w:tab/>
            </w:r>
            <w:r>
              <w:rPr>
                <w:noProof/>
                <w:webHidden/>
              </w:rPr>
              <w:fldChar w:fldCharType="begin"/>
            </w:r>
            <w:r>
              <w:rPr>
                <w:noProof/>
                <w:webHidden/>
              </w:rPr>
              <w:instrText xml:space="preserve"> PAGEREF _Toc206769325 \h </w:instrText>
            </w:r>
            <w:r>
              <w:rPr>
                <w:noProof/>
                <w:webHidden/>
              </w:rPr>
            </w:r>
            <w:r>
              <w:rPr>
                <w:noProof/>
                <w:webHidden/>
              </w:rPr>
              <w:fldChar w:fldCharType="separate"/>
            </w:r>
            <w:r w:rsidR="005920A1">
              <w:rPr>
                <w:noProof/>
                <w:webHidden/>
              </w:rPr>
              <w:t>12</w:t>
            </w:r>
            <w:r>
              <w:rPr>
                <w:noProof/>
                <w:webHidden/>
              </w:rPr>
              <w:fldChar w:fldCharType="end"/>
            </w:r>
          </w:hyperlink>
        </w:p>
        <w:p w14:paraId="634DC604" w14:textId="05E7739C" w:rsidR="002634C7" w:rsidRDefault="002634C7">
          <w:pPr>
            <w:pStyle w:val="TOC2"/>
            <w:rPr>
              <w:rFonts w:asciiTheme="minorHAnsi" w:eastAsiaTheme="minorEastAsia" w:hAnsiTheme="minorHAnsi"/>
              <w:noProof/>
              <w:color w:val="auto"/>
              <w:kern w:val="2"/>
              <w:szCs w:val="24"/>
              <w14:ligatures w14:val="standardContextual"/>
            </w:rPr>
          </w:pPr>
          <w:hyperlink w:anchor="_Toc206769326" w:history="1">
            <w:r w:rsidRPr="002C4DC1">
              <w:rPr>
                <w:rStyle w:val="Hyperlink"/>
                <w:noProof/>
              </w:rPr>
              <w:t>Bezpieczeństwo danych</w:t>
            </w:r>
            <w:r>
              <w:rPr>
                <w:noProof/>
                <w:webHidden/>
              </w:rPr>
              <w:tab/>
            </w:r>
            <w:r>
              <w:rPr>
                <w:noProof/>
                <w:webHidden/>
              </w:rPr>
              <w:fldChar w:fldCharType="begin"/>
            </w:r>
            <w:r>
              <w:rPr>
                <w:noProof/>
                <w:webHidden/>
              </w:rPr>
              <w:instrText xml:space="preserve"> PAGEREF _Toc206769326 \h </w:instrText>
            </w:r>
            <w:r>
              <w:rPr>
                <w:noProof/>
                <w:webHidden/>
              </w:rPr>
            </w:r>
            <w:r>
              <w:rPr>
                <w:noProof/>
                <w:webHidden/>
              </w:rPr>
              <w:fldChar w:fldCharType="separate"/>
            </w:r>
            <w:r w:rsidR="005920A1">
              <w:rPr>
                <w:noProof/>
                <w:webHidden/>
              </w:rPr>
              <w:t>15</w:t>
            </w:r>
            <w:r>
              <w:rPr>
                <w:noProof/>
                <w:webHidden/>
              </w:rPr>
              <w:fldChar w:fldCharType="end"/>
            </w:r>
          </w:hyperlink>
        </w:p>
        <w:p w14:paraId="39B27E24" w14:textId="72383DE7" w:rsidR="002634C7" w:rsidRDefault="002634C7">
          <w:pPr>
            <w:pStyle w:val="TOC2"/>
            <w:rPr>
              <w:rFonts w:asciiTheme="minorHAnsi" w:eastAsiaTheme="minorEastAsia" w:hAnsiTheme="minorHAnsi"/>
              <w:noProof/>
              <w:color w:val="auto"/>
              <w:kern w:val="2"/>
              <w:szCs w:val="24"/>
              <w14:ligatures w14:val="standardContextual"/>
            </w:rPr>
          </w:pPr>
          <w:hyperlink w:anchor="_Toc206769327" w:history="1">
            <w:r w:rsidRPr="002C4DC1">
              <w:rPr>
                <w:rStyle w:val="Hyperlink"/>
                <w:noProof/>
              </w:rPr>
              <w:t>Powiadomienie o Incydencie Naruszającym Bezpieczeństwo</w:t>
            </w:r>
            <w:r>
              <w:rPr>
                <w:noProof/>
                <w:webHidden/>
              </w:rPr>
              <w:tab/>
            </w:r>
            <w:r>
              <w:rPr>
                <w:noProof/>
                <w:webHidden/>
              </w:rPr>
              <w:fldChar w:fldCharType="begin"/>
            </w:r>
            <w:r>
              <w:rPr>
                <w:noProof/>
                <w:webHidden/>
              </w:rPr>
              <w:instrText xml:space="preserve"> PAGEREF _Toc206769327 \h </w:instrText>
            </w:r>
            <w:r>
              <w:rPr>
                <w:noProof/>
                <w:webHidden/>
              </w:rPr>
            </w:r>
            <w:r>
              <w:rPr>
                <w:noProof/>
                <w:webHidden/>
              </w:rPr>
              <w:fldChar w:fldCharType="separate"/>
            </w:r>
            <w:r w:rsidR="005920A1">
              <w:rPr>
                <w:noProof/>
                <w:webHidden/>
              </w:rPr>
              <w:t>18</w:t>
            </w:r>
            <w:r>
              <w:rPr>
                <w:noProof/>
                <w:webHidden/>
              </w:rPr>
              <w:fldChar w:fldCharType="end"/>
            </w:r>
          </w:hyperlink>
        </w:p>
        <w:p w14:paraId="0F9DFA21" w14:textId="1F4A121B" w:rsidR="002634C7" w:rsidRDefault="002634C7">
          <w:pPr>
            <w:pStyle w:val="TOC2"/>
            <w:rPr>
              <w:rFonts w:asciiTheme="minorHAnsi" w:eastAsiaTheme="minorEastAsia" w:hAnsiTheme="minorHAnsi"/>
              <w:noProof/>
              <w:color w:val="auto"/>
              <w:kern w:val="2"/>
              <w:szCs w:val="24"/>
              <w14:ligatures w14:val="standardContextual"/>
            </w:rPr>
          </w:pPr>
          <w:hyperlink w:anchor="_Toc206769328" w:history="1">
            <w:r w:rsidRPr="002C4DC1">
              <w:rPr>
                <w:rStyle w:val="Hyperlink"/>
                <w:noProof/>
              </w:rPr>
              <w:t>Lokalizacja i przekazywanie danych</w:t>
            </w:r>
            <w:r>
              <w:rPr>
                <w:noProof/>
                <w:webHidden/>
              </w:rPr>
              <w:tab/>
            </w:r>
            <w:r>
              <w:rPr>
                <w:noProof/>
                <w:webHidden/>
              </w:rPr>
              <w:fldChar w:fldCharType="begin"/>
            </w:r>
            <w:r>
              <w:rPr>
                <w:noProof/>
                <w:webHidden/>
              </w:rPr>
              <w:instrText xml:space="preserve"> PAGEREF _Toc206769328 \h </w:instrText>
            </w:r>
            <w:r>
              <w:rPr>
                <w:noProof/>
                <w:webHidden/>
              </w:rPr>
            </w:r>
            <w:r>
              <w:rPr>
                <w:noProof/>
                <w:webHidden/>
              </w:rPr>
              <w:fldChar w:fldCharType="separate"/>
            </w:r>
            <w:r w:rsidR="005920A1">
              <w:rPr>
                <w:noProof/>
                <w:webHidden/>
              </w:rPr>
              <w:t>19</w:t>
            </w:r>
            <w:r>
              <w:rPr>
                <w:noProof/>
                <w:webHidden/>
              </w:rPr>
              <w:fldChar w:fldCharType="end"/>
            </w:r>
          </w:hyperlink>
        </w:p>
        <w:p w14:paraId="3A918FAB" w14:textId="1A3B119F" w:rsidR="002634C7" w:rsidRDefault="002634C7">
          <w:pPr>
            <w:pStyle w:val="TOC2"/>
            <w:rPr>
              <w:rFonts w:asciiTheme="minorHAnsi" w:eastAsiaTheme="minorEastAsia" w:hAnsiTheme="minorHAnsi"/>
              <w:noProof/>
              <w:color w:val="auto"/>
              <w:kern w:val="2"/>
              <w:szCs w:val="24"/>
              <w14:ligatures w14:val="standardContextual"/>
            </w:rPr>
          </w:pPr>
          <w:hyperlink w:anchor="_Toc206769329" w:history="1">
            <w:r w:rsidRPr="002C4DC1">
              <w:rPr>
                <w:rStyle w:val="Hyperlink"/>
                <w:noProof/>
              </w:rPr>
              <w:t>Zatrzymywanie i usuwanie danych</w:t>
            </w:r>
            <w:r>
              <w:rPr>
                <w:noProof/>
                <w:webHidden/>
              </w:rPr>
              <w:tab/>
            </w:r>
            <w:r>
              <w:rPr>
                <w:noProof/>
                <w:webHidden/>
              </w:rPr>
              <w:fldChar w:fldCharType="begin"/>
            </w:r>
            <w:r>
              <w:rPr>
                <w:noProof/>
                <w:webHidden/>
              </w:rPr>
              <w:instrText xml:space="preserve"> PAGEREF _Toc206769329 \h </w:instrText>
            </w:r>
            <w:r>
              <w:rPr>
                <w:noProof/>
                <w:webHidden/>
              </w:rPr>
            </w:r>
            <w:r>
              <w:rPr>
                <w:noProof/>
                <w:webHidden/>
              </w:rPr>
              <w:fldChar w:fldCharType="separate"/>
            </w:r>
            <w:r w:rsidR="005920A1">
              <w:rPr>
                <w:noProof/>
                <w:webHidden/>
              </w:rPr>
              <w:t>21</w:t>
            </w:r>
            <w:r>
              <w:rPr>
                <w:noProof/>
                <w:webHidden/>
              </w:rPr>
              <w:fldChar w:fldCharType="end"/>
            </w:r>
          </w:hyperlink>
        </w:p>
        <w:p w14:paraId="7D415820" w14:textId="6B7D5D8C" w:rsidR="002634C7" w:rsidRDefault="002634C7">
          <w:pPr>
            <w:pStyle w:val="TOC2"/>
            <w:rPr>
              <w:rFonts w:asciiTheme="minorHAnsi" w:eastAsiaTheme="minorEastAsia" w:hAnsiTheme="minorHAnsi"/>
              <w:noProof/>
              <w:color w:val="auto"/>
              <w:kern w:val="2"/>
              <w:szCs w:val="24"/>
              <w14:ligatures w14:val="standardContextual"/>
            </w:rPr>
          </w:pPr>
          <w:hyperlink w:anchor="_Toc206769330" w:history="1">
            <w:r w:rsidRPr="002C4DC1">
              <w:rPr>
                <w:rStyle w:val="Hyperlink"/>
                <w:noProof/>
                <w:lang w:val="pl-PL"/>
              </w:rPr>
              <w:t>Akt w sprawie danych UE</w:t>
            </w:r>
            <w:r>
              <w:rPr>
                <w:noProof/>
                <w:webHidden/>
              </w:rPr>
              <w:tab/>
            </w:r>
            <w:r>
              <w:rPr>
                <w:noProof/>
                <w:webHidden/>
              </w:rPr>
              <w:fldChar w:fldCharType="begin"/>
            </w:r>
            <w:r>
              <w:rPr>
                <w:noProof/>
                <w:webHidden/>
              </w:rPr>
              <w:instrText xml:space="preserve"> PAGEREF _Toc206769330 \h </w:instrText>
            </w:r>
            <w:r>
              <w:rPr>
                <w:noProof/>
                <w:webHidden/>
              </w:rPr>
            </w:r>
            <w:r>
              <w:rPr>
                <w:noProof/>
                <w:webHidden/>
              </w:rPr>
              <w:fldChar w:fldCharType="separate"/>
            </w:r>
            <w:r w:rsidR="005920A1">
              <w:rPr>
                <w:noProof/>
                <w:webHidden/>
              </w:rPr>
              <w:t>21</w:t>
            </w:r>
            <w:r>
              <w:rPr>
                <w:noProof/>
                <w:webHidden/>
              </w:rPr>
              <w:fldChar w:fldCharType="end"/>
            </w:r>
          </w:hyperlink>
        </w:p>
        <w:p w14:paraId="4EDECEFE" w14:textId="00202D91" w:rsidR="002634C7" w:rsidRDefault="002634C7">
          <w:pPr>
            <w:pStyle w:val="TOC2"/>
            <w:rPr>
              <w:rFonts w:asciiTheme="minorHAnsi" w:eastAsiaTheme="minorEastAsia" w:hAnsiTheme="minorHAnsi"/>
              <w:noProof/>
              <w:color w:val="auto"/>
              <w:kern w:val="2"/>
              <w:szCs w:val="24"/>
              <w14:ligatures w14:val="standardContextual"/>
            </w:rPr>
          </w:pPr>
          <w:hyperlink w:anchor="_Toc206769331" w:history="1">
            <w:r w:rsidRPr="002C4DC1">
              <w:rPr>
                <w:rStyle w:val="Hyperlink"/>
                <w:noProof/>
              </w:rPr>
              <w:t>Zobowiązanie Podmiotu Przetwarzającego do zachowania poufności</w:t>
            </w:r>
            <w:r>
              <w:rPr>
                <w:noProof/>
                <w:webHidden/>
              </w:rPr>
              <w:tab/>
            </w:r>
            <w:r>
              <w:rPr>
                <w:noProof/>
                <w:webHidden/>
              </w:rPr>
              <w:fldChar w:fldCharType="begin"/>
            </w:r>
            <w:r>
              <w:rPr>
                <w:noProof/>
                <w:webHidden/>
              </w:rPr>
              <w:instrText xml:space="preserve"> PAGEREF _Toc206769331 \h </w:instrText>
            </w:r>
            <w:r>
              <w:rPr>
                <w:noProof/>
                <w:webHidden/>
              </w:rPr>
            </w:r>
            <w:r>
              <w:rPr>
                <w:noProof/>
                <w:webHidden/>
              </w:rPr>
              <w:fldChar w:fldCharType="separate"/>
            </w:r>
            <w:r w:rsidR="005920A1">
              <w:rPr>
                <w:noProof/>
                <w:webHidden/>
              </w:rPr>
              <w:t>22</w:t>
            </w:r>
            <w:r>
              <w:rPr>
                <w:noProof/>
                <w:webHidden/>
              </w:rPr>
              <w:fldChar w:fldCharType="end"/>
            </w:r>
          </w:hyperlink>
        </w:p>
        <w:p w14:paraId="54B7BA6B" w14:textId="1BBCBED4" w:rsidR="002634C7" w:rsidRDefault="002634C7">
          <w:pPr>
            <w:pStyle w:val="TOC2"/>
            <w:rPr>
              <w:rFonts w:asciiTheme="minorHAnsi" w:eastAsiaTheme="minorEastAsia" w:hAnsiTheme="minorHAnsi"/>
              <w:noProof/>
              <w:color w:val="auto"/>
              <w:kern w:val="2"/>
              <w:szCs w:val="24"/>
              <w14:ligatures w14:val="standardContextual"/>
            </w:rPr>
          </w:pPr>
          <w:hyperlink w:anchor="_Toc206769332" w:history="1">
            <w:r w:rsidRPr="002C4DC1">
              <w:rPr>
                <w:rStyle w:val="Hyperlink"/>
                <w:noProof/>
              </w:rPr>
              <w:t>Powiadomienie i kontrole dotyczące korzystania z usług Podmiotów Podprzetwarzających</w:t>
            </w:r>
            <w:r>
              <w:rPr>
                <w:noProof/>
                <w:webHidden/>
              </w:rPr>
              <w:tab/>
            </w:r>
            <w:r>
              <w:rPr>
                <w:noProof/>
                <w:webHidden/>
              </w:rPr>
              <w:fldChar w:fldCharType="begin"/>
            </w:r>
            <w:r>
              <w:rPr>
                <w:noProof/>
                <w:webHidden/>
              </w:rPr>
              <w:instrText xml:space="preserve"> PAGEREF _Toc206769332 \h </w:instrText>
            </w:r>
            <w:r>
              <w:rPr>
                <w:noProof/>
                <w:webHidden/>
              </w:rPr>
            </w:r>
            <w:r>
              <w:rPr>
                <w:noProof/>
                <w:webHidden/>
              </w:rPr>
              <w:fldChar w:fldCharType="separate"/>
            </w:r>
            <w:r w:rsidR="005920A1">
              <w:rPr>
                <w:noProof/>
                <w:webHidden/>
              </w:rPr>
              <w:t>22</w:t>
            </w:r>
            <w:r>
              <w:rPr>
                <w:noProof/>
                <w:webHidden/>
              </w:rPr>
              <w:fldChar w:fldCharType="end"/>
            </w:r>
          </w:hyperlink>
        </w:p>
        <w:p w14:paraId="2777740A" w14:textId="74C5CB8E" w:rsidR="002634C7" w:rsidRDefault="002634C7">
          <w:pPr>
            <w:pStyle w:val="TOC2"/>
            <w:rPr>
              <w:rFonts w:asciiTheme="minorHAnsi" w:eastAsiaTheme="minorEastAsia" w:hAnsiTheme="minorHAnsi"/>
              <w:noProof/>
              <w:color w:val="auto"/>
              <w:kern w:val="2"/>
              <w:szCs w:val="24"/>
              <w14:ligatures w14:val="standardContextual"/>
            </w:rPr>
          </w:pPr>
          <w:hyperlink w:anchor="_Toc206769333" w:history="1">
            <w:r w:rsidRPr="002C4DC1">
              <w:rPr>
                <w:rStyle w:val="Hyperlink"/>
                <w:noProof/>
              </w:rPr>
              <w:t>Wersje Zapoznawcze</w:t>
            </w:r>
            <w:r>
              <w:rPr>
                <w:noProof/>
                <w:webHidden/>
              </w:rPr>
              <w:tab/>
            </w:r>
            <w:r>
              <w:rPr>
                <w:noProof/>
                <w:webHidden/>
              </w:rPr>
              <w:fldChar w:fldCharType="begin"/>
            </w:r>
            <w:r>
              <w:rPr>
                <w:noProof/>
                <w:webHidden/>
              </w:rPr>
              <w:instrText xml:space="preserve"> PAGEREF _Toc206769333 \h </w:instrText>
            </w:r>
            <w:r>
              <w:rPr>
                <w:noProof/>
                <w:webHidden/>
              </w:rPr>
            </w:r>
            <w:r>
              <w:rPr>
                <w:noProof/>
                <w:webHidden/>
              </w:rPr>
              <w:fldChar w:fldCharType="separate"/>
            </w:r>
            <w:r w:rsidR="005920A1">
              <w:rPr>
                <w:noProof/>
                <w:webHidden/>
              </w:rPr>
              <w:t>24</w:t>
            </w:r>
            <w:r>
              <w:rPr>
                <w:noProof/>
                <w:webHidden/>
              </w:rPr>
              <w:fldChar w:fldCharType="end"/>
            </w:r>
          </w:hyperlink>
        </w:p>
        <w:p w14:paraId="2CAB5CF4" w14:textId="6BBF79F8" w:rsidR="002634C7" w:rsidRDefault="002634C7">
          <w:pPr>
            <w:pStyle w:val="TOC2"/>
            <w:rPr>
              <w:rFonts w:asciiTheme="minorHAnsi" w:eastAsiaTheme="minorEastAsia" w:hAnsiTheme="minorHAnsi"/>
              <w:noProof/>
              <w:color w:val="auto"/>
              <w:kern w:val="2"/>
              <w:szCs w:val="24"/>
              <w14:ligatures w14:val="standardContextual"/>
            </w:rPr>
          </w:pPr>
          <w:hyperlink w:anchor="_Toc206769334" w:history="1">
            <w:r w:rsidRPr="002C4DC1">
              <w:rPr>
                <w:rStyle w:val="Hyperlink"/>
                <w:noProof/>
              </w:rPr>
              <w:t>Instytucje edukacyjne</w:t>
            </w:r>
            <w:r>
              <w:rPr>
                <w:noProof/>
                <w:webHidden/>
              </w:rPr>
              <w:tab/>
            </w:r>
            <w:r>
              <w:rPr>
                <w:noProof/>
                <w:webHidden/>
              </w:rPr>
              <w:fldChar w:fldCharType="begin"/>
            </w:r>
            <w:r>
              <w:rPr>
                <w:noProof/>
                <w:webHidden/>
              </w:rPr>
              <w:instrText xml:space="preserve"> PAGEREF _Toc206769334 \h </w:instrText>
            </w:r>
            <w:r>
              <w:rPr>
                <w:noProof/>
                <w:webHidden/>
              </w:rPr>
            </w:r>
            <w:r>
              <w:rPr>
                <w:noProof/>
                <w:webHidden/>
              </w:rPr>
              <w:fldChar w:fldCharType="separate"/>
            </w:r>
            <w:r w:rsidR="005920A1">
              <w:rPr>
                <w:noProof/>
                <w:webHidden/>
              </w:rPr>
              <w:t>25</w:t>
            </w:r>
            <w:r>
              <w:rPr>
                <w:noProof/>
                <w:webHidden/>
              </w:rPr>
              <w:fldChar w:fldCharType="end"/>
            </w:r>
          </w:hyperlink>
        </w:p>
        <w:p w14:paraId="4519D4C2" w14:textId="2998E45F" w:rsidR="002634C7" w:rsidRDefault="002634C7">
          <w:pPr>
            <w:pStyle w:val="TOC2"/>
            <w:rPr>
              <w:rFonts w:asciiTheme="minorHAnsi" w:eastAsiaTheme="minorEastAsia" w:hAnsiTheme="minorHAnsi"/>
              <w:noProof/>
              <w:color w:val="auto"/>
              <w:kern w:val="2"/>
              <w:szCs w:val="24"/>
              <w14:ligatures w14:val="standardContextual"/>
            </w:rPr>
          </w:pPr>
          <w:hyperlink w:anchor="_Toc206769335" w:history="1">
            <w:r w:rsidRPr="002C4DC1">
              <w:rPr>
                <w:rStyle w:val="Hyperlink"/>
                <w:noProof/>
              </w:rPr>
              <w:t>Umowa kliencka z CJIS</w:t>
            </w:r>
            <w:r>
              <w:rPr>
                <w:noProof/>
                <w:webHidden/>
              </w:rPr>
              <w:tab/>
            </w:r>
            <w:r>
              <w:rPr>
                <w:noProof/>
                <w:webHidden/>
              </w:rPr>
              <w:fldChar w:fldCharType="begin"/>
            </w:r>
            <w:r>
              <w:rPr>
                <w:noProof/>
                <w:webHidden/>
              </w:rPr>
              <w:instrText xml:space="preserve"> PAGEREF _Toc206769335 \h </w:instrText>
            </w:r>
            <w:r>
              <w:rPr>
                <w:noProof/>
                <w:webHidden/>
              </w:rPr>
            </w:r>
            <w:r>
              <w:rPr>
                <w:noProof/>
                <w:webHidden/>
              </w:rPr>
              <w:fldChar w:fldCharType="separate"/>
            </w:r>
            <w:r w:rsidR="005920A1">
              <w:rPr>
                <w:noProof/>
                <w:webHidden/>
              </w:rPr>
              <w:t>25</w:t>
            </w:r>
            <w:r>
              <w:rPr>
                <w:noProof/>
                <w:webHidden/>
              </w:rPr>
              <w:fldChar w:fldCharType="end"/>
            </w:r>
          </w:hyperlink>
        </w:p>
        <w:p w14:paraId="0B03E155" w14:textId="70C25405" w:rsidR="002634C7" w:rsidRDefault="002634C7">
          <w:pPr>
            <w:pStyle w:val="TOC2"/>
            <w:rPr>
              <w:rFonts w:asciiTheme="minorHAnsi" w:eastAsiaTheme="minorEastAsia" w:hAnsiTheme="minorHAnsi"/>
              <w:noProof/>
              <w:color w:val="auto"/>
              <w:kern w:val="2"/>
              <w:szCs w:val="24"/>
              <w14:ligatures w14:val="standardContextual"/>
            </w:rPr>
          </w:pPr>
          <w:hyperlink w:anchor="_Toc206769336" w:history="1">
            <w:r w:rsidRPr="002C4DC1">
              <w:rPr>
                <w:rStyle w:val="Hyperlink"/>
                <w:noProof/>
              </w:rPr>
              <w:t>Partner Biznesowy w rozumieniu ustawy HIPAA</w:t>
            </w:r>
            <w:r>
              <w:rPr>
                <w:noProof/>
                <w:webHidden/>
              </w:rPr>
              <w:tab/>
            </w:r>
            <w:r>
              <w:rPr>
                <w:noProof/>
                <w:webHidden/>
              </w:rPr>
              <w:fldChar w:fldCharType="begin"/>
            </w:r>
            <w:r>
              <w:rPr>
                <w:noProof/>
                <w:webHidden/>
              </w:rPr>
              <w:instrText xml:space="preserve"> PAGEREF _Toc206769336 \h </w:instrText>
            </w:r>
            <w:r>
              <w:rPr>
                <w:noProof/>
                <w:webHidden/>
              </w:rPr>
            </w:r>
            <w:r>
              <w:rPr>
                <w:noProof/>
                <w:webHidden/>
              </w:rPr>
              <w:fldChar w:fldCharType="separate"/>
            </w:r>
            <w:r w:rsidR="005920A1">
              <w:rPr>
                <w:noProof/>
                <w:webHidden/>
              </w:rPr>
              <w:t>26</w:t>
            </w:r>
            <w:r>
              <w:rPr>
                <w:noProof/>
                <w:webHidden/>
              </w:rPr>
              <w:fldChar w:fldCharType="end"/>
            </w:r>
          </w:hyperlink>
        </w:p>
        <w:p w14:paraId="2EE83EF7" w14:textId="0E8B89CE" w:rsidR="002634C7" w:rsidRDefault="002634C7">
          <w:pPr>
            <w:pStyle w:val="TOC2"/>
            <w:rPr>
              <w:rFonts w:asciiTheme="minorHAnsi" w:eastAsiaTheme="minorEastAsia" w:hAnsiTheme="minorHAnsi"/>
              <w:noProof/>
              <w:color w:val="auto"/>
              <w:kern w:val="2"/>
              <w:szCs w:val="24"/>
              <w14:ligatures w14:val="standardContextual"/>
            </w:rPr>
          </w:pPr>
          <w:hyperlink w:anchor="_Toc206769337" w:history="1">
            <w:r w:rsidRPr="002C4DC1">
              <w:rPr>
                <w:rStyle w:val="Hyperlink"/>
                <w:noProof/>
              </w:rPr>
              <w:t>Dane telekomunikacyjne</w:t>
            </w:r>
            <w:r>
              <w:rPr>
                <w:noProof/>
                <w:webHidden/>
              </w:rPr>
              <w:tab/>
            </w:r>
            <w:r>
              <w:rPr>
                <w:noProof/>
                <w:webHidden/>
              </w:rPr>
              <w:fldChar w:fldCharType="begin"/>
            </w:r>
            <w:r>
              <w:rPr>
                <w:noProof/>
                <w:webHidden/>
              </w:rPr>
              <w:instrText xml:space="preserve"> PAGEREF _Toc206769337 \h </w:instrText>
            </w:r>
            <w:r>
              <w:rPr>
                <w:noProof/>
                <w:webHidden/>
              </w:rPr>
            </w:r>
            <w:r>
              <w:rPr>
                <w:noProof/>
                <w:webHidden/>
              </w:rPr>
              <w:fldChar w:fldCharType="separate"/>
            </w:r>
            <w:r w:rsidR="005920A1">
              <w:rPr>
                <w:noProof/>
                <w:webHidden/>
              </w:rPr>
              <w:t>26</w:t>
            </w:r>
            <w:r>
              <w:rPr>
                <w:noProof/>
                <w:webHidden/>
              </w:rPr>
              <w:fldChar w:fldCharType="end"/>
            </w:r>
          </w:hyperlink>
        </w:p>
        <w:p w14:paraId="1EC44F57" w14:textId="55124EF7" w:rsidR="002634C7" w:rsidRDefault="002634C7">
          <w:pPr>
            <w:pStyle w:val="TOC2"/>
            <w:rPr>
              <w:rFonts w:asciiTheme="minorHAnsi" w:eastAsiaTheme="minorEastAsia" w:hAnsiTheme="minorHAnsi"/>
              <w:noProof/>
              <w:color w:val="auto"/>
              <w:kern w:val="2"/>
              <w:szCs w:val="24"/>
              <w14:ligatures w14:val="standardContextual"/>
            </w:rPr>
          </w:pPr>
          <w:hyperlink w:anchor="_Toc206769338" w:history="1">
            <w:r w:rsidRPr="002C4DC1">
              <w:rPr>
                <w:rStyle w:val="Hyperlink"/>
                <w:noProof/>
              </w:rPr>
              <w:t>Ustawa California Consumer Privacy Act (CCPA)</w:t>
            </w:r>
            <w:r>
              <w:rPr>
                <w:noProof/>
                <w:webHidden/>
              </w:rPr>
              <w:tab/>
            </w:r>
            <w:r>
              <w:rPr>
                <w:noProof/>
                <w:webHidden/>
              </w:rPr>
              <w:fldChar w:fldCharType="begin"/>
            </w:r>
            <w:r>
              <w:rPr>
                <w:noProof/>
                <w:webHidden/>
              </w:rPr>
              <w:instrText xml:space="preserve"> PAGEREF _Toc206769338 \h </w:instrText>
            </w:r>
            <w:r>
              <w:rPr>
                <w:noProof/>
                <w:webHidden/>
              </w:rPr>
            </w:r>
            <w:r>
              <w:rPr>
                <w:noProof/>
                <w:webHidden/>
              </w:rPr>
              <w:fldChar w:fldCharType="separate"/>
            </w:r>
            <w:r w:rsidR="005920A1">
              <w:rPr>
                <w:noProof/>
                <w:webHidden/>
              </w:rPr>
              <w:t>26</w:t>
            </w:r>
            <w:r>
              <w:rPr>
                <w:noProof/>
                <w:webHidden/>
              </w:rPr>
              <w:fldChar w:fldCharType="end"/>
            </w:r>
          </w:hyperlink>
        </w:p>
        <w:p w14:paraId="6C248CA0" w14:textId="687B565A" w:rsidR="002634C7" w:rsidRDefault="002634C7">
          <w:pPr>
            <w:pStyle w:val="TOC2"/>
            <w:rPr>
              <w:rFonts w:asciiTheme="minorHAnsi" w:eastAsiaTheme="minorEastAsia" w:hAnsiTheme="minorHAnsi"/>
              <w:noProof/>
              <w:color w:val="auto"/>
              <w:kern w:val="2"/>
              <w:szCs w:val="24"/>
              <w14:ligatures w14:val="standardContextual"/>
            </w:rPr>
          </w:pPr>
          <w:hyperlink w:anchor="_Toc206769339" w:history="1">
            <w:r w:rsidRPr="002C4DC1">
              <w:rPr>
                <w:rStyle w:val="Hyperlink"/>
                <w:noProof/>
              </w:rPr>
              <w:t>Dane Biometryczne</w:t>
            </w:r>
            <w:r>
              <w:rPr>
                <w:noProof/>
                <w:webHidden/>
              </w:rPr>
              <w:tab/>
            </w:r>
            <w:r>
              <w:rPr>
                <w:noProof/>
                <w:webHidden/>
              </w:rPr>
              <w:fldChar w:fldCharType="begin"/>
            </w:r>
            <w:r>
              <w:rPr>
                <w:noProof/>
                <w:webHidden/>
              </w:rPr>
              <w:instrText xml:space="preserve"> PAGEREF _Toc206769339 \h </w:instrText>
            </w:r>
            <w:r>
              <w:rPr>
                <w:noProof/>
                <w:webHidden/>
              </w:rPr>
            </w:r>
            <w:r>
              <w:rPr>
                <w:noProof/>
                <w:webHidden/>
              </w:rPr>
              <w:fldChar w:fldCharType="separate"/>
            </w:r>
            <w:r w:rsidR="005920A1">
              <w:rPr>
                <w:noProof/>
                <w:webHidden/>
              </w:rPr>
              <w:t>27</w:t>
            </w:r>
            <w:r>
              <w:rPr>
                <w:noProof/>
                <w:webHidden/>
              </w:rPr>
              <w:fldChar w:fldCharType="end"/>
            </w:r>
          </w:hyperlink>
        </w:p>
        <w:p w14:paraId="5133D607" w14:textId="7095D212" w:rsidR="002634C7" w:rsidRDefault="002634C7">
          <w:pPr>
            <w:pStyle w:val="TOC2"/>
            <w:rPr>
              <w:rFonts w:asciiTheme="minorHAnsi" w:eastAsiaTheme="minorEastAsia" w:hAnsiTheme="minorHAnsi"/>
              <w:noProof/>
              <w:color w:val="auto"/>
              <w:kern w:val="2"/>
              <w:szCs w:val="24"/>
              <w14:ligatures w14:val="standardContextual"/>
            </w:rPr>
          </w:pPr>
          <w:hyperlink w:anchor="_Toc206769340" w:history="1">
            <w:r w:rsidRPr="002C4DC1">
              <w:rPr>
                <w:rStyle w:val="Hyperlink"/>
                <w:noProof/>
              </w:rPr>
              <w:t>Uzupełniające Usługi Profesjonalne</w:t>
            </w:r>
            <w:r>
              <w:rPr>
                <w:noProof/>
                <w:webHidden/>
              </w:rPr>
              <w:tab/>
            </w:r>
            <w:r>
              <w:rPr>
                <w:noProof/>
                <w:webHidden/>
              </w:rPr>
              <w:fldChar w:fldCharType="begin"/>
            </w:r>
            <w:r>
              <w:rPr>
                <w:noProof/>
                <w:webHidden/>
              </w:rPr>
              <w:instrText xml:space="preserve"> PAGEREF _Toc206769340 \h </w:instrText>
            </w:r>
            <w:r>
              <w:rPr>
                <w:noProof/>
                <w:webHidden/>
              </w:rPr>
            </w:r>
            <w:r>
              <w:rPr>
                <w:noProof/>
                <w:webHidden/>
              </w:rPr>
              <w:fldChar w:fldCharType="separate"/>
            </w:r>
            <w:r w:rsidR="005920A1">
              <w:rPr>
                <w:noProof/>
                <w:webHidden/>
              </w:rPr>
              <w:t>27</w:t>
            </w:r>
            <w:r>
              <w:rPr>
                <w:noProof/>
                <w:webHidden/>
              </w:rPr>
              <w:fldChar w:fldCharType="end"/>
            </w:r>
          </w:hyperlink>
        </w:p>
        <w:p w14:paraId="4CA6A6C7" w14:textId="0AF21F80" w:rsidR="002634C7" w:rsidRDefault="002634C7">
          <w:pPr>
            <w:pStyle w:val="TOC2"/>
            <w:rPr>
              <w:rFonts w:asciiTheme="minorHAnsi" w:eastAsiaTheme="minorEastAsia" w:hAnsiTheme="minorHAnsi"/>
              <w:noProof/>
              <w:color w:val="auto"/>
              <w:kern w:val="2"/>
              <w:szCs w:val="24"/>
              <w14:ligatures w14:val="standardContextual"/>
            </w:rPr>
          </w:pPr>
          <w:hyperlink w:anchor="_Toc206769341" w:history="1">
            <w:r w:rsidRPr="002C4DC1">
              <w:rPr>
                <w:rStyle w:val="Hyperlink"/>
                <w:noProof/>
              </w:rPr>
              <w:t>Kontakt z Microsoft</w:t>
            </w:r>
            <w:r>
              <w:rPr>
                <w:noProof/>
                <w:webHidden/>
              </w:rPr>
              <w:tab/>
            </w:r>
            <w:r>
              <w:rPr>
                <w:noProof/>
                <w:webHidden/>
              </w:rPr>
              <w:fldChar w:fldCharType="begin"/>
            </w:r>
            <w:r>
              <w:rPr>
                <w:noProof/>
                <w:webHidden/>
              </w:rPr>
              <w:instrText xml:space="preserve"> PAGEREF _Toc206769341 \h </w:instrText>
            </w:r>
            <w:r>
              <w:rPr>
                <w:noProof/>
                <w:webHidden/>
              </w:rPr>
            </w:r>
            <w:r>
              <w:rPr>
                <w:noProof/>
                <w:webHidden/>
              </w:rPr>
              <w:fldChar w:fldCharType="separate"/>
            </w:r>
            <w:r w:rsidR="005920A1">
              <w:rPr>
                <w:noProof/>
                <w:webHidden/>
              </w:rPr>
              <w:t>28</w:t>
            </w:r>
            <w:r>
              <w:rPr>
                <w:noProof/>
                <w:webHidden/>
              </w:rPr>
              <w:fldChar w:fldCharType="end"/>
            </w:r>
          </w:hyperlink>
        </w:p>
        <w:p w14:paraId="30591123" w14:textId="31705F45" w:rsidR="002634C7" w:rsidRDefault="002634C7">
          <w:pPr>
            <w:pStyle w:val="TOC1"/>
            <w:rPr>
              <w:rFonts w:asciiTheme="minorHAnsi" w:eastAsiaTheme="minorEastAsia" w:hAnsiTheme="minorHAnsi"/>
              <w:color w:val="auto"/>
              <w:kern w:val="2"/>
              <w:szCs w:val="24"/>
              <w14:ligatures w14:val="standardContextual"/>
            </w:rPr>
          </w:pPr>
          <w:hyperlink w:anchor="_Toc206769342" w:history="1">
            <w:r w:rsidRPr="002C4DC1">
              <w:rPr>
                <w:rStyle w:val="Hyperlink"/>
              </w:rPr>
              <w:t>Załącznik A — Środki bezpieczeństwa</w:t>
            </w:r>
            <w:r>
              <w:rPr>
                <w:webHidden/>
              </w:rPr>
              <w:tab/>
            </w:r>
            <w:r>
              <w:rPr>
                <w:webHidden/>
              </w:rPr>
              <w:fldChar w:fldCharType="begin"/>
            </w:r>
            <w:r>
              <w:rPr>
                <w:webHidden/>
              </w:rPr>
              <w:instrText xml:space="preserve"> PAGEREF _Toc206769342 \h </w:instrText>
            </w:r>
            <w:r>
              <w:rPr>
                <w:webHidden/>
              </w:rPr>
            </w:r>
            <w:r>
              <w:rPr>
                <w:webHidden/>
              </w:rPr>
              <w:fldChar w:fldCharType="separate"/>
            </w:r>
            <w:r w:rsidR="005920A1">
              <w:rPr>
                <w:webHidden/>
              </w:rPr>
              <w:t>29</w:t>
            </w:r>
            <w:r>
              <w:rPr>
                <w:webHidden/>
              </w:rPr>
              <w:fldChar w:fldCharType="end"/>
            </w:r>
          </w:hyperlink>
        </w:p>
        <w:p w14:paraId="63F33452" w14:textId="45EF32E4" w:rsidR="002634C7" w:rsidRDefault="002634C7">
          <w:pPr>
            <w:pStyle w:val="TOC2"/>
            <w:rPr>
              <w:rFonts w:asciiTheme="minorHAnsi" w:eastAsiaTheme="minorEastAsia" w:hAnsiTheme="minorHAnsi"/>
              <w:noProof/>
              <w:color w:val="auto"/>
              <w:kern w:val="2"/>
              <w:szCs w:val="24"/>
              <w14:ligatures w14:val="standardContextual"/>
            </w:rPr>
          </w:pPr>
          <w:hyperlink w:anchor="_Toc206769343" w:history="1">
            <w:r w:rsidRPr="002C4DC1">
              <w:rPr>
                <w:rStyle w:val="Hyperlink"/>
                <w:noProof/>
              </w:rPr>
              <w:t>Domena</w:t>
            </w:r>
            <w:r>
              <w:rPr>
                <w:noProof/>
                <w:webHidden/>
              </w:rPr>
              <w:tab/>
            </w:r>
            <w:r>
              <w:rPr>
                <w:noProof/>
                <w:webHidden/>
              </w:rPr>
              <w:fldChar w:fldCharType="begin"/>
            </w:r>
            <w:r>
              <w:rPr>
                <w:noProof/>
                <w:webHidden/>
              </w:rPr>
              <w:instrText xml:space="preserve"> PAGEREF _Toc206769343 \h </w:instrText>
            </w:r>
            <w:r>
              <w:rPr>
                <w:noProof/>
                <w:webHidden/>
              </w:rPr>
            </w:r>
            <w:r>
              <w:rPr>
                <w:noProof/>
                <w:webHidden/>
              </w:rPr>
              <w:fldChar w:fldCharType="separate"/>
            </w:r>
            <w:r w:rsidR="005920A1">
              <w:rPr>
                <w:noProof/>
                <w:webHidden/>
              </w:rPr>
              <w:t>30</w:t>
            </w:r>
            <w:r>
              <w:rPr>
                <w:noProof/>
                <w:webHidden/>
              </w:rPr>
              <w:fldChar w:fldCharType="end"/>
            </w:r>
          </w:hyperlink>
        </w:p>
        <w:p w14:paraId="042B0802" w14:textId="06BC8C5B" w:rsidR="002634C7" w:rsidRDefault="002634C7">
          <w:pPr>
            <w:pStyle w:val="TOC2"/>
            <w:rPr>
              <w:rFonts w:asciiTheme="minorHAnsi" w:eastAsiaTheme="minorEastAsia" w:hAnsiTheme="minorHAnsi"/>
              <w:noProof/>
              <w:color w:val="auto"/>
              <w:kern w:val="2"/>
              <w:szCs w:val="24"/>
              <w14:ligatures w14:val="standardContextual"/>
            </w:rPr>
          </w:pPr>
          <w:hyperlink w:anchor="_Toc206769344" w:history="1">
            <w:r w:rsidRPr="002C4DC1">
              <w:rPr>
                <w:rStyle w:val="Hyperlink"/>
                <w:noProof/>
              </w:rPr>
              <w:t>Zasady</w:t>
            </w:r>
            <w:r>
              <w:rPr>
                <w:noProof/>
                <w:webHidden/>
              </w:rPr>
              <w:tab/>
            </w:r>
            <w:r>
              <w:rPr>
                <w:noProof/>
                <w:webHidden/>
              </w:rPr>
              <w:fldChar w:fldCharType="begin"/>
            </w:r>
            <w:r>
              <w:rPr>
                <w:noProof/>
                <w:webHidden/>
              </w:rPr>
              <w:instrText xml:space="preserve"> PAGEREF _Toc206769344 \h </w:instrText>
            </w:r>
            <w:r>
              <w:rPr>
                <w:noProof/>
                <w:webHidden/>
              </w:rPr>
            </w:r>
            <w:r>
              <w:rPr>
                <w:noProof/>
                <w:webHidden/>
              </w:rPr>
              <w:fldChar w:fldCharType="separate"/>
            </w:r>
            <w:r w:rsidR="005920A1">
              <w:rPr>
                <w:noProof/>
                <w:webHidden/>
              </w:rPr>
              <w:t>30</w:t>
            </w:r>
            <w:r>
              <w:rPr>
                <w:noProof/>
                <w:webHidden/>
              </w:rPr>
              <w:fldChar w:fldCharType="end"/>
            </w:r>
          </w:hyperlink>
        </w:p>
        <w:p w14:paraId="01DEDC85" w14:textId="48021C97" w:rsidR="002634C7" w:rsidRDefault="002634C7">
          <w:pPr>
            <w:pStyle w:val="TOC1"/>
            <w:rPr>
              <w:rFonts w:asciiTheme="minorHAnsi" w:eastAsiaTheme="minorEastAsia" w:hAnsiTheme="minorHAnsi"/>
              <w:color w:val="auto"/>
              <w:kern w:val="2"/>
              <w:szCs w:val="24"/>
              <w14:ligatures w14:val="standardContextual"/>
            </w:rPr>
          </w:pPr>
          <w:hyperlink w:anchor="_Toc206769345" w:history="1">
            <w:r w:rsidRPr="002C4DC1">
              <w:rPr>
                <w:rStyle w:val="Hyperlink"/>
              </w:rPr>
              <w:t>Załącznik B — Osoby, których dane dotyczą i kategorie danych osobowych</w:t>
            </w:r>
            <w:r>
              <w:rPr>
                <w:webHidden/>
              </w:rPr>
              <w:tab/>
            </w:r>
            <w:r>
              <w:rPr>
                <w:webHidden/>
              </w:rPr>
              <w:fldChar w:fldCharType="begin"/>
            </w:r>
            <w:r>
              <w:rPr>
                <w:webHidden/>
              </w:rPr>
              <w:instrText xml:space="preserve"> PAGEREF _Toc206769345 \h </w:instrText>
            </w:r>
            <w:r>
              <w:rPr>
                <w:webHidden/>
              </w:rPr>
            </w:r>
            <w:r>
              <w:rPr>
                <w:webHidden/>
              </w:rPr>
              <w:fldChar w:fldCharType="separate"/>
            </w:r>
            <w:r w:rsidR="005920A1">
              <w:rPr>
                <w:webHidden/>
              </w:rPr>
              <w:t>35</w:t>
            </w:r>
            <w:r>
              <w:rPr>
                <w:webHidden/>
              </w:rPr>
              <w:fldChar w:fldCharType="end"/>
            </w:r>
          </w:hyperlink>
        </w:p>
        <w:p w14:paraId="5DBE78BC" w14:textId="4D3AB72D" w:rsidR="002634C7" w:rsidRDefault="002634C7">
          <w:pPr>
            <w:pStyle w:val="TOC1"/>
            <w:rPr>
              <w:rFonts w:asciiTheme="minorHAnsi" w:eastAsiaTheme="minorEastAsia" w:hAnsiTheme="minorHAnsi"/>
              <w:color w:val="auto"/>
              <w:kern w:val="2"/>
              <w:szCs w:val="24"/>
              <w14:ligatures w14:val="standardContextual"/>
            </w:rPr>
          </w:pPr>
          <w:hyperlink w:anchor="_Toc206769346" w:history="1">
            <w:r w:rsidRPr="002C4DC1">
              <w:rPr>
                <w:rStyle w:val="Hyperlink"/>
              </w:rPr>
              <w:t>Załącznik C — Dodatek dotyczący dodatkowych zabezpieczeń</w:t>
            </w:r>
            <w:r>
              <w:rPr>
                <w:webHidden/>
              </w:rPr>
              <w:tab/>
            </w:r>
            <w:r>
              <w:rPr>
                <w:webHidden/>
              </w:rPr>
              <w:fldChar w:fldCharType="begin"/>
            </w:r>
            <w:r>
              <w:rPr>
                <w:webHidden/>
              </w:rPr>
              <w:instrText xml:space="preserve"> PAGEREF _Toc206769346 \h </w:instrText>
            </w:r>
            <w:r>
              <w:rPr>
                <w:webHidden/>
              </w:rPr>
            </w:r>
            <w:r>
              <w:rPr>
                <w:webHidden/>
              </w:rPr>
              <w:fldChar w:fldCharType="separate"/>
            </w:r>
            <w:r w:rsidR="005920A1">
              <w:rPr>
                <w:webHidden/>
              </w:rPr>
              <w:t>38</w:t>
            </w:r>
            <w:r>
              <w:rPr>
                <w:webHidden/>
              </w:rPr>
              <w:fldChar w:fldCharType="end"/>
            </w:r>
          </w:hyperlink>
        </w:p>
        <w:p w14:paraId="6F2ABAC2" w14:textId="040CD451" w:rsidR="002634C7" w:rsidRDefault="002634C7">
          <w:pPr>
            <w:pStyle w:val="TOC1"/>
            <w:rPr>
              <w:rFonts w:asciiTheme="minorHAnsi" w:eastAsiaTheme="minorEastAsia" w:hAnsiTheme="minorHAnsi"/>
              <w:color w:val="auto"/>
              <w:kern w:val="2"/>
              <w:szCs w:val="24"/>
              <w14:ligatures w14:val="standardContextual"/>
            </w:rPr>
          </w:pPr>
          <w:hyperlink w:anchor="_Toc206769347" w:history="1">
            <w:r w:rsidRPr="002C4DC1">
              <w:rPr>
                <w:rStyle w:val="Hyperlink"/>
                <w:rFonts w:cs="Segoe Sans Display"/>
                <w:lang w:val="pl-PL"/>
              </w:rPr>
              <w:t>Załącznik D – Kwestionowanie zamówienia lub wiążącego zobowiązania prawnego zawieszającego Usługi Online</w:t>
            </w:r>
            <w:r>
              <w:rPr>
                <w:webHidden/>
              </w:rPr>
              <w:tab/>
            </w:r>
            <w:r>
              <w:rPr>
                <w:webHidden/>
              </w:rPr>
              <w:fldChar w:fldCharType="begin"/>
            </w:r>
            <w:r>
              <w:rPr>
                <w:webHidden/>
              </w:rPr>
              <w:instrText xml:space="preserve"> PAGEREF _Toc206769347 \h </w:instrText>
            </w:r>
            <w:r>
              <w:rPr>
                <w:webHidden/>
              </w:rPr>
            </w:r>
            <w:r>
              <w:rPr>
                <w:webHidden/>
              </w:rPr>
              <w:fldChar w:fldCharType="separate"/>
            </w:r>
            <w:r w:rsidR="005920A1">
              <w:rPr>
                <w:webHidden/>
              </w:rPr>
              <w:t>41</w:t>
            </w:r>
            <w:r>
              <w:rPr>
                <w:webHidden/>
              </w:rPr>
              <w:fldChar w:fldCharType="end"/>
            </w:r>
          </w:hyperlink>
        </w:p>
        <w:p w14:paraId="554B9BFC" w14:textId="3B0272A1" w:rsidR="002634C7" w:rsidRDefault="002634C7">
          <w:pPr>
            <w:pStyle w:val="TOC1"/>
            <w:rPr>
              <w:rFonts w:asciiTheme="minorHAnsi" w:eastAsiaTheme="minorEastAsia" w:hAnsiTheme="minorHAnsi"/>
              <w:color w:val="auto"/>
              <w:kern w:val="2"/>
              <w:szCs w:val="24"/>
              <w14:ligatures w14:val="standardContextual"/>
            </w:rPr>
          </w:pPr>
          <w:hyperlink w:anchor="_Toc206769348" w:history="1">
            <w:r w:rsidRPr="002C4DC1">
              <w:rPr>
                <w:rStyle w:val="Hyperlink"/>
              </w:rPr>
              <w:t>Załącznik 1 — Postanowienia wynikające z RODO</w:t>
            </w:r>
            <w:r>
              <w:rPr>
                <w:webHidden/>
              </w:rPr>
              <w:tab/>
            </w:r>
            <w:r>
              <w:rPr>
                <w:webHidden/>
              </w:rPr>
              <w:fldChar w:fldCharType="begin"/>
            </w:r>
            <w:r>
              <w:rPr>
                <w:webHidden/>
              </w:rPr>
              <w:instrText xml:space="preserve"> PAGEREF _Toc206769348 \h </w:instrText>
            </w:r>
            <w:r>
              <w:rPr>
                <w:webHidden/>
              </w:rPr>
            </w:r>
            <w:r>
              <w:rPr>
                <w:webHidden/>
              </w:rPr>
              <w:fldChar w:fldCharType="separate"/>
            </w:r>
            <w:r w:rsidR="005920A1">
              <w:rPr>
                <w:webHidden/>
              </w:rPr>
              <w:t>42</w:t>
            </w:r>
            <w:r>
              <w:rPr>
                <w:webHidden/>
              </w:rPr>
              <w:fldChar w:fldCharType="end"/>
            </w:r>
          </w:hyperlink>
        </w:p>
        <w:p w14:paraId="50AC07F5" w14:textId="4BF5774E" w:rsidR="002634C7" w:rsidRDefault="002634C7">
          <w:pPr>
            <w:pStyle w:val="TOC2"/>
            <w:rPr>
              <w:rFonts w:asciiTheme="minorHAnsi" w:eastAsiaTheme="minorEastAsia" w:hAnsiTheme="minorHAnsi"/>
              <w:noProof/>
              <w:color w:val="auto"/>
              <w:kern w:val="2"/>
              <w:szCs w:val="24"/>
              <w14:ligatures w14:val="standardContextual"/>
            </w:rPr>
          </w:pPr>
          <w:hyperlink w:anchor="_Toc206769349" w:history="1">
            <w:r w:rsidRPr="002C4DC1">
              <w:rPr>
                <w:rStyle w:val="Hyperlink"/>
                <w:noProof/>
              </w:rPr>
              <w:t>Stosowne obowiązki wynikające z RODO: art. 5, 28, 32 i 33.</w:t>
            </w:r>
            <w:r>
              <w:rPr>
                <w:noProof/>
                <w:webHidden/>
              </w:rPr>
              <w:tab/>
            </w:r>
            <w:r>
              <w:rPr>
                <w:noProof/>
                <w:webHidden/>
              </w:rPr>
              <w:fldChar w:fldCharType="begin"/>
            </w:r>
            <w:r>
              <w:rPr>
                <w:noProof/>
                <w:webHidden/>
              </w:rPr>
              <w:instrText xml:space="preserve"> PAGEREF _Toc206769349 \h </w:instrText>
            </w:r>
            <w:r>
              <w:rPr>
                <w:noProof/>
                <w:webHidden/>
              </w:rPr>
            </w:r>
            <w:r>
              <w:rPr>
                <w:noProof/>
                <w:webHidden/>
              </w:rPr>
              <w:fldChar w:fldCharType="separate"/>
            </w:r>
            <w:r w:rsidR="005920A1">
              <w:rPr>
                <w:noProof/>
                <w:webHidden/>
              </w:rPr>
              <w:t>42</w:t>
            </w:r>
            <w:r>
              <w:rPr>
                <w:noProof/>
                <w:webHidden/>
              </w:rPr>
              <w:fldChar w:fldCharType="end"/>
            </w:r>
          </w:hyperlink>
        </w:p>
        <w:p w14:paraId="4B5B49F1" w14:textId="72BA340B" w:rsidR="005D05BB" w:rsidRPr="005D05BB" w:rsidRDefault="007C0C24" w:rsidP="00C62803">
          <w:pPr>
            <w:pStyle w:val="TOC1"/>
            <w:rPr>
              <w:rStyle w:val="TitleChar"/>
              <w:rFonts w:ascii="Segoe Sans Text" w:eastAsiaTheme="minorHAnsi" w:hAnsi="Segoe Sans Text" w:cstheme="minorBidi"/>
              <w:color w:val="auto"/>
              <w:sz w:val="20"/>
              <w:szCs w:val="22"/>
            </w:rPr>
          </w:pPr>
          <w:r>
            <w:rPr>
              <w:szCs w:val="18"/>
            </w:rPr>
            <w:fldChar w:fldCharType="end"/>
          </w:r>
        </w:p>
      </w:sdtContent>
    </w:sdt>
    <w:p w14:paraId="4029E344" w14:textId="77777777" w:rsidR="002C14A1" w:rsidRPr="00B02400" w:rsidRDefault="002C14A1" w:rsidP="002C14A1">
      <w:pPr>
        <w:pStyle w:val="Heading1"/>
        <w:rPr>
          <w:rFonts w:cs="Segoe Sans Display"/>
          <w:szCs w:val="52"/>
          <w:lang w:val="pl-PL"/>
        </w:rPr>
      </w:pPr>
      <w:bookmarkStart w:id="2" w:name="_Toc203992339"/>
      <w:bookmarkStart w:id="3" w:name="_Toc206769313"/>
      <w:bookmarkStart w:id="4" w:name="_Toc507768531"/>
      <w:bookmarkStart w:id="5" w:name="_Toc6563780"/>
      <w:bookmarkStart w:id="6" w:name="_Toc26883653"/>
      <w:bookmarkStart w:id="7" w:name="_Toc155366825"/>
      <w:bookmarkStart w:id="8" w:name="Introduction"/>
      <w:r w:rsidRPr="00B02400">
        <w:rPr>
          <w:rFonts w:cs="Segoe Sans Display"/>
          <w:szCs w:val="52"/>
          <w:lang w:val="pl-PL"/>
        </w:rPr>
        <w:t>Oraz zestawienie zmian</w:t>
      </w:r>
      <w:bookmarkEnd w:id="2"/>
      <w:bookmarkEnd w:id="3"/>
    </w:p>
    <w:p w14:paraId="767E2209" w14:textId="762DE39A" w:rsidR="00A84C69" w:rsidRPr="007C05DD" w:rsidRDefault="00B51ACF" w:rsidP="002C14A1">
      <w:pPr>
        <w:rPr>
          <w:lang w:val="pl-PL"/>
        </w:rPr>
      </w:pPr>
      <w:r>
        <w:rPr>
          <w:lang w:val="pl-PL"/>
        </w:rPr>
        <w:t>22</w:t>
      </w:r>
      <w:r w:rsidR="00195755" w:rsidRPr="00B02400">
        <w:rPr>
          <w:lang w:val="pl-PL"/>
        </w:rPr>
        <w:t>/0</w:t>
      </w:r>
      <w:r>
        <w:rPr>
          <w:lang w:val="pl-PL"/>
        </w:rPr>
        <w:t>5</w:t>
      </w:r>
      <w:r w:rsidR="00195755" w:rsidRPr="00B02400">
        <w:rPr>
          <w:lang w:val="pl-PL"/>
        </w:rPr>
        <w:t>/202</w:t>
      </w:r>
      <w:r>
        <w:rPr>
          <w:lang w:val="pl-PL"/>
        </w:rPr>
        <w:t>6</w:t>
      </w:r>
      <w:r w:rsidR="00195755" w:rsidRPr="00B02400">
        <w:rPr>
          <w:lang w:val="pl-PL"/>
        </w:rPr>
        <w:t xml:space="preserve"> – </w:t>
      </w:r>
      <w:r w:rsidR="007C05DD" w:rsidRPr="007C05DD">
        <w:rPr>
          <w:lang w:val="pl-PL"/>
        </w:rPr>
        <w:t>Dodano wyjaśnienie dotyczące podmiotów podprzetwarzających obsługujących funkcję sztucznej inteligencji w punkcie Powiadomienie i kontrole dotyczące korzystania z usług Podmiotów Podprzetwarzających.</w:t>
      </w:r>
    </w:p>
    <w:p w14:paraId="0F6FA305" w14:textId="4584109D" w:rsidR="007C0C24" w:rsidRPr="0096566C" w:rsidRDefault="007C0C24" w:rsidP="00B470B3">
      <w:pPr>
        <w:pStyle w:val="Heading1"/>
        <w:shd w:val="clear" w:color="auto" w:fill="auto"/>
        <w:rPr>
          <w:lang w:val="pl-PL"/>
        </w:rPr>
      </w:pPr>
      <w:bookmarkStart w:id="9" w:name="_Toc206769314"/>
      <w:r w:rsidRPr="0096566C">
        <w:rPr>
          <w:lang w:val="pl-PL"/>
        </w:rPr>
        <w:t>Wprowadzenie</w:t>
      </w:r>
      <w:bookmarkEnd w:id="4"/>
      <w:bookmarkEnd w:id="5"/>
      <w:bookmarkEnd w:id="6"/>
      <w:bookmarkEnd w:id="7"/>
      <w:bookmarkEnd w:id="9"/>
    </w:p>
    <w:p w14:paraId="48CDA951" w14:textId="77777777" w:rsidR="007C0C24" w:rsidRPr="0096566C" w:rsidRDefault="007C0C24" w:rsidP="007C0C24">
      <w:pPr>
        <w:rPr>
          <w:lang w:val="pl-PL"/>
        </w:rPr>
      </w:pPr>
      <w:bookmarkStart w:id="10" w:name="_Toc507768532"/>
      <w:bookmarkStart w:id="11" w:name="_Toc6563781"/>
      <w:bookmarkStart w:id="12" w:name="_Toc26883654"/>
      <w:bookmarkStart w:id="13" w:name="_Toc507768534"/>
      <w:bookmarkStart w:id="14" w:name="_Toc6563783"/>
      <w:bookmarkStart w:id="15" w:name="_Toc26883656"/>
      <w:bookmarkEnd w:id="8"/>
      <w:r w:rsidRPr="0096566C">
        <w:rPr>
          <w:lang w:val="pl-PL"/>
        </w:rPr>
        <w:t xml:space="preserve">Strony zgadzają się, że niniejszy Dodatek dotyczący Ochrony Danych w ramach Produktów i Usług Microsoft („Dodatek dotyczący Ochrony Danych”) określa ich obowiązki w zakresie przetwarzania i bezpieczeństwa Danych Klienta, Danych dotyczących Usług Profesjonalnych i Danych Osobowych </w:t>
      </w:r>
      <w:r w:rsidRPr="0096566C">
        <w:rPr>
          <w:lang w:val="pl-PL"/>
        </w:rPr>
        <w:br/>
      </w:r>
      <w:r w:rsidRPr="0096566C">
        <w:rPr>
          <w:lang w:val="pl-PL"/>
        </w:rPr>
        <w:lastRenderedPageBreak/>
        <w:t xml:space="preserve">w związku z Produktami i Usługami. Dodatek dotyczący Ochrony Danych stanowi integralną część Postanowień dotyczących Produktów i innych umów Microsoft. Ponadto strony zgadzają się, że o ile nie zawarto oddzielnej umowy dotyczącej Usług Profesjonalnych, niniejszy Dodatek dotyczący Ochrony Danych reguluje kwestie dotyczące przetwarzania i bezpieczeństwa Danych dotyczących Usług Profesjonalnych. Używanie przez Klienta Produktów Niepochodzących od Microsoft podlega innym postanowieniom, w tym innym postanowieniom dotyczącym prywatności i bezpieczeństwa. </w:t>
      </w:r>
    </w:p>
    <w:p w14:paraId="14E5729A" w14:textId="77777777" w:rsidR="007C0C24" w:rsidRPr="0096566C" w:rsidRDefault="007C0C24" w:rsidP="007C0C24">
      <w:pPr>
        <w:rPr>
          <w:lang w:val="pl-PL"/>
        </w:rPr>
      </w:pPr>
      <w:r w:rsidRPr="0096566C">
        <w:rPr>
          <w:lang w:val="pl-PL"/>
        </w:rPr>
        <w:t>W przypadku sprzeczności lub niespójności między Postanowieniami Dodatku dotyczącego Ochrony Danych a postanowieniami zawartej przez Klienta umowy licencjonowania zbiorowego lub postanowieniami innych stosownych umów w związku z Produktami i Usługami („umowa Klienta”) Postanowienia Dodatku dotyczącego Ochrony Danych mają charakter rozstrzygający. Postanowienia Dodatku dotyczącego Ochrony Danych zastępują wszelkie sprzeczne postanowienia Oświadczenia Microsoft o ochronie prywatności, które w inny sposób mogą mieć zastosowanie do przetwarzania zdefiniowanych w tym dokumencie Danych Klienta, Danych dotyczących Usług Profesjonalnych lub Danych Osobowych.</w:t>
      </w:r>
    </w:p>
    <w:p w14:paraId="416A402F" w14:textId="77777777" w:rsidR="007C0C24" w:rsidRPr="0096566C" w:rsidRDefault="007C0C24" w:rsidP="007C0C24">
      <w:pPr>
        <w:rPr>
          <w:lang w:val="pl-PL"/>
        </w:rPr>
      </w:pPr>
      <w:r w:rsidRPr="0096566C">
        <w:rPr>
          <w:lang w:val="pl-PL"/>
        </w:rPr>
        <w:t>W ramach tego Dodatku dotyczącego Ochrony Danych Microsoft podejmuje zobowiązania względem wszystkich Klientów z istniejącą umową Klienta. Zobowiązania te są dla Microsoft wiążące w odniesieniu do Klienta niezależnie od (1) wersji Postanowień dotyczących Produktów, które w inny sposób mają zastosowanie do danej subskrypcji lub licencji na Produkt, lub (2) jakiejkolwiek innej umowy, której integralną częścią są Postanowienia dotyczące Produktów.</w:t>
      </w:r>
    </w:p>
    <w:p w14:paraId="242D146E" w14:textId="77777777" w:rsidR="007C0C24" w:rsidRPr="0096566C" w:rsidRDefault="007C0C24" w:rsidP="007C0C24">
      <w:pPr>
        <w:pStyle w:val="Heading2"/>
        <w:rPr>
          <w:lang w:val="pl-PL"/>
        </w:rPr>
      </w:pPr>
      <w:bookmarkStart w:id="16" w:name="_Toc42764827"/>
      <w:bookmarkStart w:id="17" w:name="_Toc82522128"/>
      <w:bookmarkStart w:id="18" w:name="_Toc155366826"/>
      <w:bookmarkStart w:id="19" w:name="_Toc206769315"/>
      <w:bookmarkStart w:id="20" w:name="_Hlk494736247"/>
      <w:bookmarkStart w:id="21" w:name="_Hlk494736381"/>
      <w:bookmarkEnd w:id="10"/>
      <w:bookmarkEnd w:id="11"/>
      <w:bookmarkEnd w:id="12"/>
      <w:bookmarkEnd w:id="13"/>
      <w:bookmarkEnd w:id="14"/>
      <w:bookmarkEnd w:id="15"/>
      <w:r w:rsidRPr="0096566C">
        <w:rPr>
          <w:lang w:val="pl-PL"/>
        </w:rPr>
        <w:t>Właściwe Postanowienia Dodatku dotyczącego Ochrony Danych i aktualizacje</w:t>
      </w:r>
      <w:bookmarkEnd w:id="16"/>
      <w:bookmarkEnd w:id="17"/>
      <w:bookmarkEnd w:id="18"/>
      <w:bookmarkEnd w:id="19"/>
    </w:p>
    <w:p w14:paraId="70759321" w14:textId="77777777" w:rsidR="007C0C24" w:rsidRPr="0096566C" w:rsidRDefault="007C0C24" w:rsidP="007C0C24">
      <w:pPr>
        <w:pStyle w:val="Heading3"/>
        <w:rPr>
          <w:lang w:val="pl-PL"/>
        </w:rPr>
      </w:pPr>
      <w:r w:rsidRPr="0096566C">
        <w:rPr>
          <w:lang w:val="pl-PL"/>
        </w:rPr>
        <w:t>Ograniczenia dotyczące aktualizacji</w:t>
      </w:r>
    </w:p>
    <w:p w14:paraId="699A4AA7" w14:textId="77777777" w:rsidR="007C0C24" w:rsidRPr="0096566C" w:rsidRDefault="007C0C24" w:rsidP="007C0C24">
      <w:pPr>
        <w:rPr>
          <w:lang w:val="pl-PL"/>
        </w:rPr>
      </w:pPr>
      <w:r w:rsidRPr="0096566C">
        <w:rPr>
          <w:lang w:val="pl-PL"/>
        </w:rPr>
        <w:t>Gdy Klient odnawia albo nabywa nową subskrypcję na Produkt lub składa zamówienie na Usługę Profesjonalną, zastosowanie mają obowiązujące wówczas Postanowienia Dodatku dotyczącego Ochrony Danych i nie ulegną one zmianie przez okres obowiązywania subskrypcji Klienta na taki Produkt lub okres obowiązywania zamówienia na taką Usługę Profesjonalną. Gdy Klient uzyskuje licencję bezterminową na Oprogramowanie, zastosowanie mają obowiązujące wówczas Postanowienia Dodatku dotyczącego Ochrony Danych (zgodnie z tymi samymi postanowieniami, które określają mające zastosowanie w danym czasie Postanowienia dotyczące Produktów dla tego Oprogramowania w ramach umowy Klienta) i nie ulegną one zmianie przez okres obowiązywania licencji Klienta na to Oprogramowanie.</w:t>
      </w:r>
    </w:p>
    <w:p w14:paraId="5F2ED7A3" w14:textId="77777777" w:rsidR="007C0C24" w:rsidRPr="0096566C" w:rsidRDefault="007C0C24" w:rsidP="007C0C24">
      <w:pPr>
        <w:pStyle w:val="Heading3"/>
        <w:rPr>
          <w:lang w:val="pl-PL"/>
        </w:rPr>
      </w:pPr>
      <w:bookmarkStart w:id="22" w:name="_Hlk40343587"/>
      <w:r w:rsidRPr="0096566C">
        <w:rPr>
          <w:lang w:val="pl-PL"/>
        </w:rPr>
        <w:lastRenderedPageBreak/>
        <w:t>Nowe funkcje, uzupełnienia lub powiązane oprogramowanie</w:t>
      </w:r>
      <w:bookmarkEnd w:id="22"/>
    </w:p>
    <w:p w14:paraId="2313626E" w14:textId="77777777" w:rsidR="007C0C24" w:rsidRPr="0096566C" w:rsidRDefault="007C0C24" w:rsidP="007C0C24">
      <w:pPr>
        <w:rPr>
          <w:lang w:val="pl-PL"/>
        </w:rPr>
      </w:pPr>
      <w:r w:rsidRPr="0096566C">
        <w:rPr>
          <w:lang w:val="pl-PL"/>
        </w:rPr>
        <w:t>Niezależnie od przedstawionych powyżej postanowień dotyczących aktualizacji, w przypadku wprowadzenia nowych (czyli niebędących wcześniej częścią Produktów lub Usług) funkcji, ofert, uzupełnień lub powiązanych programów Microsoft może wprowadzić nowe lub zaktualizować istniejące postanowienia w Dodatku dotyczącym Ochrony Danych mającym zastosowanie do używania przez Klienta tych nowych funkcji, ofert, uzupełnień lub powiązanych programów. Jeśli postanowienia te w jakikolwiek istotny niekorzystny sposób zmieniają Postanowienia Dodatku dotyczącego Ochrony Danych, Microsoft zapewni Klientowi wybór dotyczący używania nowych funkcji, ofert, uzupełnień lub powiązanego oprogramowania bez utraty istniejących funkcji zawartych w ogólnie dostępnych Produktach lub Usługach Profesjonalnych. Jeśli Klient nie instaluje ani nie używa nowych funkcji, ofert, uzupełnień ani powiązanego oprogramowania, odpowiednie nowe postanowienia nie będą mieć zastosowania.</w:t>
      </w:r>
    </w:p>
    <w:p w14:paraId="39B3E41D" w14:textId="77777777" w:rsidR="007C0C24" w:rsidRPr="0096566C" w:rsidRDefault="007C0C24" w:rsidP="007C0C24">
      <w:pPr>
        <w:pStyle w:val="Heading3"/>
        <w:rPr>
          <w:lang w:val="pl-PL"/>
        </w:rPr>
      </w:pPr>
      <w:r w:rsidRPr="0096566C">
        <w:rPr>
          <w:lang w:val="pl-PL"/>
        </w:rPr>
        <w:t>Wymogi i przepisy wykonawcze</w:t>
      </w:r>
    </w:p>
    <w:p w14:paraId="4542F152" w14:textId="77777777" w:rsidR="007C0C24" w:rsidRPr="0096566C" w:rsidRDefault="007C0C24" w:rsidP="007C0C24">
      <w:pPr>
        <w:rPr>
          <w:lang w:val="pl-PL"/>
        </w:rPr>
      </w:pPr>
      <w:r w:rsidRPr="0096566C">
        <w:rPr>
          <w:lang w:val="pl-PL"/>
        </w:rPr>
        <w:t>Bez względu na powyższe ograniczenia dotyczące aktualizacji Microsoft może zmodyfikować Produkty lub Usługi Profesjonalne lub wypowiedzieć ich oferowanie w dowolnym kraju lub dowolnej jurysdykcji, w których obowiązują lub będą obowiązywać wymagania ze strony organów państwowych lub zobowiązania, w wyniku których (1) Microsoft będzie podlegać wymaganiom, które nie mają powszechnego zastosowania do przedsiębiorstw działających w tym kraju, (2) pojawią się okoliczności utrudniające Microsoft dalsze oferowanie Produktu lub świadczenie Usług Profesjonalnych bez ich modyfikacji lub (3) Microsoft uzna, że Postanowienia Dodatku dotyczącego Ochrony Danych, Produkt lub Usługi Profesjonalne mogą pozostawać w sprzeczności z takimi przepisami.</w:t>
      </w:r>
    </w:p>
    <w:p w14:paraId="3430A6E3" w14:textId="77777777" w:rsidR="007C0C24" w:rsidRPr="0096566C" w:rsidRDefault="007C0C24" w:rsidP="007C0C24">
      <w:pPr>
        <w:pStyle w:val="Heading2"/>
        <w:rPr>
          <w:lang w:val="pl-PL"/>
        </w:rPr>
      </w:pPr>
      <w:bookmarkStart w:id="23" w:name="_Toc82522129"/>
      <w:bookmarkStart w:id="24" w:name="_Toc155366827"/>
      <w:bookmarkStart w:id="25" w:name="_Toc206769316"/>
      <w:r w:rsidRPr="0096566C">
        <w:rPr>
          <w:lang w:val="pl-PL"/>
        </w:rPr>
        <w:t>Powiadomienia elektroniczne</w:t>
      </w:r>
      <w:bookmarkEnd w:id="23"/>
      <w:bookmarkEnd w:id="24"/>
      <w:bookmarkEnd w:id="25"/>
    </w:p>
    <w:p w14:paraId="497F32F9" w14:textId="77777777" w:rsidR="007C0C24" w:rsidRPr="0096566C" w:rsidRDefault="007C0C24" w:rsidP="007C0C24">
      <w:pPr>
        <w:rPr>
          <w:lang w:val="pl-PL"/>
        </w:rPr>
      </w:pPr>
      <w:r w:rsidRPr="0096566C">
        <w:rPr>
          <w:lang w:val="pl-PL"/>
        </w:rPr>
        <w:t xml:space="preserve">Microsoft może przekazywać Klientowi informacje i powiadomienia dotyczące Produktów i Usług drogą elektroniczną, w tym pocztą e-mail, w portalu danej Usługi Online lub we wskazanej przez Microsoft witrynie. Powiadomienie uznaje się za doręczone z dniem udostępnienia go przez Microsoft. </w:t>
      </w:r>
    </w:p>
    <w:p w14:paraId="2FD35280" w14:textId="77777777" w:rsidR="007C0C24" w:rsidRPr="0076666F" w:rsidRDefault="007C0C24" w:rsidP="007C0C24">
      <w:pPr>
        <w:pStyle w:val="Heading2"/>
        <w:rPr>
          <w:lang w:val="pl-PL"/>
        </w:rPr>
      </w:pPr>
      <w:bookmarkStart w:id="26" w:name="_Toc507768535"/>
      <w:bookmarkStart w:id="27" w:name="_Toc6563784"/>
      <w:bookmarkStart w:id="28" w:name="_Toc26883657"/>
      <w:bookmarkStart w:id="29" w:name="_Toc82522130"/>
      <w:bookmarkStart w:id="30" w:name="_Toc155366828"/>
      <w:bookmarkStart w:id="31" w:name="_Toc206769317"/>
      <w:r w:rsidRPr="0076666F">
        <w:rPr>
          <w:lang w:val="pl-PL"/>
        </w:rPr>
        <w:t>Wcześniejsze wersje</w:t>
      </w:r>
      <w:bookmarkEnd w:id="26"/>
      <w:bookmarkEnd w:id="27"/>
      <w:bookmarkEnd w:id="28"/>
      <w:bookmarkEnd w:id="29"/>
      <w:bookmarkEnd w:id="30"/>
      <w:bookmarkEnd w:id="31"/>
    </w:p>
    <w:p w14:paraId="5910BC62" w14:textId="77777777" w:rsidR="007C0C24" w:rsidRPr="0096566C" w:rsidRDefault="007C0C24" w:rsidP="007C0C24">
      <w:pPr>
        <w:rPr>
          <w:lang w:val="pl-PL"/>
        </w:rPr>
      </w:pPr>
      <w:r w:rsidRPr="0096566C">
        <w:rPr>
          <w:lang w:val="pl-PL"/>
        </w:rPr>
        <w:t xml:space="preserve">Niniejsze Postanowienia Dodatku dotyczącego Ochrony Danych zawierają postanowienia dotyczące dostępnych w danym momencie Produktów i Usług. Wcześniejsze wersje Postanowień Dodatku dotyczącego Ochrony Danych Klient może znaleźć pod adresem </w:t>
      </w:r>
      <w:bookmarkStart w:id="32" w:name="_Hlk27046654"/>
      <w:r>
        <w:fldChar w:fldCharType="begin"/>
      </w:r>
      <w:r w:rsidRPr="0096566C">
        <w:rPr>
          <w:lang w:val="pl-PL"/>
        </w:rPr>
        <w:instrText>HYPERLINK "https://aka.ms/licensingdocs"</w:instrText>
      </w:r>
      <w:r>
        <w:fldChar w:fldCharType="separate"/>
      </w:r>
      <w:r w:rsidRPr="0096566C">
        <w:rPr>
          <w:rStyle w:val="Hyperlink"/>
          <w:lang w:val="pl-PL"/>
        </w:rPr>
        <w:t>https://aka.ms/licensingdocs</w:t>
      </w:r>
      <w:r>
        <w:fldChar w:fldCharType="end"/>
      </w:r>
      <w:bookmarkEnd w:id="32"/>
      <w:r w:rsidRPr="0096566C">
        <w:rPr>
          <w:lang w:val="pl-PL"/>
        </w:rPr>
        <w:t xml:space="preserve"> lub uzyskać od swojego odsprzedawcy lub opiekuna klienta w Microsoft.</w:t>
      </w:r>
    </w:p>
    <w:p w14:paraId="633283E3" w14:textId="77777777" w:rsidR="007C0C24" w:rsidRPr="0096566C" w:rsidRDefault="007C0C24" w:rsidP="00B470B3">
      <w:pPr>
        <w:pStyle w:val="Heading1"/>
        <w:shd w:val="clear" w:color="auto" w:fill="auto"/>
        <w:rPr>
          <w:lang w:val="pl-PL"/>
        </w:rPr>
      </w:pPr>
      <w:bookmarkStart w:id="33" w:name="_Toc507768537"/>
      <w:bookmarkStart w:id="34" w:name="_Toc6563786"/>
      <w:bookmarkStart w:id="35" w:name="_Toc26883659"/>
      <w:bookmarkStart w:id="36" w:name="_Toc155366829"/>
      <w:bookmarkStart w:id="37" w:name="_Toc206769318"/>
      <w:bookmarkStart w:id="38" w:name="Definitions"/>
      <w:bookmarkEnd w:id="20"/>
      <w:bookmarkEnd w:id="21"/>
      <w:r w:rsidRPr="0096566C">
        <w:rPr>
          <w:lang w:val="pl-PL"/>
        </w:rPr>
        <w:lastRenderedPageBreak/>
        <w:t>Definicje</w:t>
      </w:r>
      <w:bookmarkEnd w:id="33"/>
      <w:bookmarkEnd w:id="34"/>
      <w:bookmarkEnd w:id="35"/>
      <w:bookmarkEnd w:id="36"/>
      <w:bookmarkEnd w:id="37"/>
    </w:p>
    <w:bookmarkEnd w:id="38"/>
    <w:p w14:paraId="40419DFC" w14:textId="77777777" w:rsidR="00A05436" w:rsidRPr="0096566C" w:rsidRDefault="00A05436" w:rsidP="00A05436">
      <w:pPr>
        <w:rPr>
          <w:lang w:val="pl-PL"/>
        </w:rPr>
      </w:pPr>
      <w:r w:rsidRPr="0096566C">
        <w:rPr>
          <w:lang w:val="pl-PL"/>
        </w:rPr>
        <w:t>Terminy, których poszczególne wyrazy rozpoczynają się wielką literą i które zostały użyte w niniejszym Dodatku dotyczącym Ochrony Danych, ale nie są w nim zdefiniowane, mają znaczenie przypisane im w umowie Klienta. W niniejszym Dodatku dotyczącym Ochrony Danych zastosowano następujące zdefiniowane terminy:</w:t>
      </w:r>
    </w:p>
    <w:p w14:paraId="3056B61F" w14:textId="77777777" w:rsidR="00A05436" w:rsidRPr="0096566C" w:rsidRDefault="00A05436" w:rsidP="00A05436">
      <w:pPr>
        <w:rPr>
          <w:lang w:val="pl-PL"/>
        </w:rPr>
      </w:pPr>
      <w:r w:rsidRPr="0096566C">
        <w:rPr>
          <w:lang w:val="pl-PL"/>
        </w:rPr>
        <w:t>„Dane Klienta” to wszelkie dane, w tym pliki zawierające tekst, dźwięki, oprogramowanie, obrazy i filmy, przekazane Microsoft przez lub w imieniu Klienta w wyniku używania Usług Online. Dane Klienta nie obejmują Danych dotyczących Usług Profesjonalnych.</w:t>
      </w:r>
    </w:p>
    <w:p w14:paraId="09959A7B" w14:textId="77777777" w:rsidR="00A05436" w:rsidRPr="0096566C" w:rsidRDefault="00A05436" w:rsidP="00A05436">
      <w:pPr>
        <w:rPr>
          <w:lang w:val="pl-PL"/>
        </w:rPr>
      </w:pPr>
      <w:r w:rsidRPr="0096566C">
        <w:rPr>
          <w:lang w:val="pl-PL"/>
        </w:rPr>
        <w:t>„Wymogi dotyczące Ochrony Danych” to przepisy RODO, Krajowe Przepisy Prawa Ochrony Danych Przyjęte w Państwach Członkowskich UE/EOG oraz wszelkie przepisy prawa właściwego i inne wymogi prawne dotyczące (a) prywatności i bezpieczeństwa danych oraz (b) używania, zbierania, zatrzymywania, przechowywania, zabezpieczania, ujawniania, przekazywania, usuwania i innego przetwarzania jakichkolwiek Danych Osobowych.</w:t>
      </w:r>
    </w:p>
    <w:p w14:paraId="4B5424A5" w14:textId="77777777" w:rsidR="00A05436" w:rsidRPr="0096566C" w:rsidRDefault="00A05436" w:rsidP="00A05436">
      <w:pPr>
        <w:rPr>
          <w:lang w:val="pl-PL"/>
        </w:rPr>
      </w:pPr>
      <w:r w:rsidRPr="0096566C">
        <w:rPr>
          <w:lang w:val="pl-PL"/>
        </w:rPr>
        <w:t xml:space="preserve">„Postanowienia Dodatku dotyczącego Ochrony Danych” to postanowienia zawarte w Dodatku dotyczącym Ochrony Danych i szczególne postanowienia dotyczące Produktu zawarte w Postanowieniach dotyczących Produktów, które w sposób szczególny uzupełniają lub modyfikują postanowienia dotyczące prywatności i bezpieczeństwa zawarte w Dodatku dotyczącym Ochrony Danych w odniesieniu do konkretnego Produktu (lub funkcji Produktu). W przypadku sprzeczności lub niespójności między postanowieniami Dodatku dotyczącego Ochrony Danych a takimi szczególnymi postanowieniami dotyczącymi Produktu znaczenie rozstrzygające w kontekście określonego Produktu (lub funkcji tego Produktu) mają szczególne postanowienia dotyczące Produktu. </w:t>
      </w:r>
    </w:p>
    <w:p w14:paraId="75FF5BEE" w14:textId="77777777" w:rsidR="00E23C44" w:rsidRPr="00B02400" w:rsidRDefault="00E23C44" w:rsidP="00E23C44">
      <w:pPr>
        <w:rPr>
          <w:lang w:val="pl-PL"/>
        </w:rPr>
      </w:pPr>
      <w:r w:rsidRPr="00B02400">
        <w:rPr>
          <w:lang w:val="pl-PL"/>
        </w:rPr>
        <w:t>„Klient z UE” oznacza Klienta posiadającego adres rozliczeniowy w Europejskim Obszarze Gospodarczym („EOG”).</w:t>
      </w:r>
    </w:p>
    <w:p w14:paraId="6076B0BF" w14:textId="77777777" w:rsidR="00E23C44" w:rsidRPr="00B02400" w:rsidRDefault="00E23C44" w:rsidP="00E23C44">
      <w:pPr>
        <w:rPr>
          <w:lang w:val="pl-PL"/>
        </w:rPr>
      </w:pPr>
      <w:r w:rsidRPr="00B02400">
        <w:rPr>
          <w:lang w:val="pl-PL"/>
        </w:rPr>
        <w:t>„Akt w sprawie danych UE” oznacza rozporządzenie Parlamentu Europejskiego i Rady (UE) 2023/2854 z dnia 13 grudnia 2023 r. w sprawie zharmonizowanych zasad dotyczących sprawiedliwego dostępu do danych oraz ich wykorzystywania i zmieniające rozporządzenie (UE) 2020/1828 (Akt w sprawie danych).</w:t>
      </w:r>
    </w:p>
    <w:p w14:paraId="44676FD2" w14:textId="77777777" w:rsidR="00E23C44" w:rsidRPr="00B02400" w:rsidRDefault="00E23C44" w:rsidP="00E23C44">
      <w:pPr>
        <w:rPr>
          <w:lang w:val="pl-PL"/>
        </w:rPr>
      </w:pPr>
      <w:r w:rsidRPr="00B02400">
        <w:rPr>
          <w:lang w:val="pl-PL"/>
        </w:rPr>
        <w:t xml:space="preserve">„Usługa objęta Aktem w sprawie danych UE” oznacza Usługę Online licencjonowaną dla Klienta z UE, z wyłączeniem Usługi Online, w przypadku której Klient z UE zdecydował się przechowywać Dane Klienta poza EOG. </w:t>
      </w:r>
    </w:p>
    <w:p w14:paraId="23D9CFA3" w14:textId="4F399C5C" w:rsidR="00E23C44" w:rsidRPr="0096566C" w:rsidRDefault="00E23C44" w:rsidP="00E23C44">
      <w:pPr>
        <w:rPr>
          <w:lang w:val="pl-PL"/>
        </w:rPr>
      </w:pPr>
      <w:r w:rsidRPr="00B02400">
        <w:rPr>
          <w:lang w:val="pl-PL"/>
        </w:rPr>
        <w:lastRenderedPageBreak/>
        <w:t>„Eksportowalne dane i aktywa cyfrowe” (EDDA) oznaczają Dane Klienta. W celu zachowania jasności stwierdza się, że EDDA nie obejmuje tajemnic handlowych ani własności intelektualnej Microsoft, ani danych, które mogłyby zagrozić bezpieczeństwu lub integralności Usług Online.</w:t>
      </w:r>
    </w:p>
    <w:p w14:paraId="760E9E1D" w14:textId="49A396B7" w:rsidR="00A05436" w:rsidRPr="0096566C" w:rsidRDefault="00A05436" w:rsidP="00A05436">
      <w:pPr>
        <w:rPr>
          <w:lang w:val="pl-PL"/>
        </w:rPr>
      </w:pPr>
      <w:r w:rsidRPr="0096566C">
        <w:rPr>
          <w:lang w:val="pl-PL"/>
        </w:rPr>
        <w:t>„RODO” to rozporządzenie Parlamentu Europejskiego i Rady (UE) 2016/679 z dnia 27 kwietnia 2016 r. w sprawie ochrony osób fizycznych w związku z przetwarzaniem danych osobowych i w sprawie swobodnego przepływu takich danych oraz uchylenia dyrektywy 95/46/WE (ogólne rozporządzenie o ochronie danych).</w:t>
      </w:r>
    </w:p>
    <w:p w14:paraId="29D4A603" w14:textId="77777777" w:rsidR="00A05436" w:rsidRPr="0096566C" w:rsidRDefault="00A05436" w:rsidP="00A05436">
      <w:pPr>
        <w:rPr>
          <w:lang w:val="pl-PL"/>
        </w:rPr>
      </w:pPr>
      <w:r w:rsidRPr="0096566C">
        <w:rPr>
          <w:lang w:val="pl-PL"/>
        </w:rPr>
        <w:t xml:space="preserve">„Krajowe Przepisy Prawa Ochrony Danych Przyjęte w Państwach Członkowskich UE/EOG” to wszelkie przepisy prawa wtórnego, które implementują przepisy RODO. </w:t>
      </w:r>
    </w:p>
    <w:p w14:paraId="5DF19515" w14:textId="77777777" w:rsidR="00A05436" w:rsidRPr="0096566C" w:rsidRDefault="00A05436" w:rsidP="00A05436">
      <w:pPr>
        <w:rPr>
          <w:lang w:val="pl-PL"/>
        </w:rPr>
      </w:pPr>
      <w:r w:rsidRPr="0096566C">
        <w:rPr>
          <w:lang w:val="pl-PL"/>
        </w:rPr>
        <w:t xml:space="preserve">„Postanowienia wynikające z RODO” to postanowienia zawarte w </w:t>
      </w:r>
      <w:hyperlink w:anchor="Attachment1" w:history="1">
        <w:r w:rsidRPr="0096566C">
          <w:rPr>
            <w:rStyle w:val="Hyperlink"/>
            <w:lang w:val="pl-PL"/>
          </w:rPr>
          <w:t>Załączniku 1</w:t>
        </w:r>
      </w:hyperlink>
      <w:r w:rsidRPr="0096566C">
        <w:rPr>
          <w:lang w:val="pl-PL"/>
        </w:rPr>
        <w:t>, na mocy których Microsoft podejmuje wiążące zobowiązania w zakresie przetwarzania Danych Osobowych na mocy art. 28 ogólnego rozporządzenia o ochronie danych.</w:t>
      </w:r>
    </w:p>
    <w:p w14:paraId="17F13839" w14:textId="77777777" w:rsidR="00A05436" w:rsidRPr="0096566C" w:rsidRDefault="00A05436" w:rsidP="00A05436">
      <w:pPr>
        <w:rPr>
          <w:lang w:val="pl-PL"/>
        </w:rPr>
      </w:pPr>
      <w:r w:rsidRPr="0096566C">
        <w:rPr>
          <w:lang w:val="pl-PL"/>
        </w:rPr>
        <w:t xml:space="preserve">„Dane Osobowe” to informacje o zidentyfikowanej lub możliwej do zidentyfikowania osobie fizycznej. Możliwa do zidentyfikowania osoba fizyczna to osoba, którą można bezpośrednio lub pośrednio zidentyfikować, w szczególności na podstawie identyfikatora takiego jak imię i nazwisko, numer identyfikacyjny, dane o lokalizacji, identyfikator internetowy lub jeden bądź kilka szczególnych czynników określających fizyczną, fizjologiczną, genetyczną, psychiczną, ekonomiczną, kulturową lub społeczną tożsamość osoby fizycznej. </w:t>
      </w:r>
    </w:p>
    <w:p w14:paraId="1C06A446" w14:textId="77777777" w:rsidR="00A05436" w:rsidRPr="0096566C" w:rsidRDefault="00A05436" w:rsidP="00A05436">
      <w:pPr>
        <w:rPr>
          <w:lang w:val="pl-PL"/>
        </w:rPr>
      </w:pPr>
      <w:r w:rsidRPr="0096566C">
        <w:rPr>
          <w:lang w:val="pl-PL"/>
        </w:rPr>
        <w:t>„Dane z Wersji Zapoznawczej” oznaczają Dane Klienta i Dane Osobowe przekazane Microsoft przez Klienta lub w jego imieniu za pośrednictwem Wersji Zapoznawczej lub wygenerowane za pośrednictwem Wersji Zapoznawczej przez Klienta.</w:t>
      </w:r>
    </w:p>
    <w:p w14:paraId="45D8C26F" w14:textId="77777777" w:rsidR="00A05436" w:rsidRPr="0096566C" w:rsidRDefault="00A05436" w:rsidP="00A05436">
      <w:pPr>
        <w:rPr>
          <w:lang w:val="pl-PL"/>
        </w:rPr>
      </w:pPr>
      <w:r w:rsidRPr="0096566C">
        <w:rPr>
          <w:lang w:val="pl-PL"/>
        </w:rPr>
        <w:t xml:space="preserve">„Produkt” ma znaczenie nadane mu w umowie licencjonowania zbiorowego. Termin „Produkt” obejmuje Usługi Online i Oprogramowanie (Usługi Online i Oprogramowanie zdefiniowano w umowie licencjonowania zbiorowego). </w:t>
      </w:r>
    </w:p>
    <w:p w14:paraId="27A7EE39" w14:textId="77777777" w:rsidR="00A05436" w:rsidRPr="0096566C" w:rsidRDefault="00A05436" w:rsidP="00A05436">
      <w:pPr>
        <w:rPr>
          <w:lang w:val="pl-PL"/>
        </w:rPr>
      </w:pPr>
      <w:r w:rsidRPr="0096566C">
        <w:rPr>
          <w:lang w:val="pl-PL"/>
        </w:rPr>
        <w:t>„Produkty i Usługi” to Usługi Profesjonalne i Produkty. Dostępność Usług Profesjonalnych i Produktów może różnić się w zależności od regionu, a zastosowanie postanowień Dodatku dotyczącego Ochrony Danych do konkretnych Produktów i Usług Profesjonalnych podlega ograniczeniom opisanym w części Zakres w Dodatku dotyczącym Ochrony Danych.</w:t>
      </w:r>
    </w:p>
    <w:p w14:paraId="706AC8A3" w14:textId="77777777" w:rsidR="00A05436" w:rsidRPr="0096566C" w:rsidRDefault="00A05436" w:rsidP="00A05436">
      <w:pPr>
        <w:rPr>
          <w:lang w:val="pl-PL"/>
        </w:rPr>
      </w:pPr>
      <w:r w:rsidRPr="0096566C">
        <w:rPr>
          <w:lang w:val="pl-PL"/>
        </w:rPr>
        <w:t xml:space="preserve">„Usługi Profesjonalne” to następujące usługi: (a) usługi konsultingowe Microsoft w zakresie planowania, doradztwa, migracji danych, wdrażania oraz tworzenia rozwiązań lub oprogramowania świadczone na mocy Zamówienia na Usługi Enterprise lub, o ile uzgodniono tak w Opisie Projektu, na </w:t>
      </w:r>
      <w:r w:rsidRPr="0096566C">
        <w:rPr>
          <w:lang w:val="pl-PL"/>
        </w:rPr>
        <w:lastRenderedPageBreak/>
        <w:t>mocy Umowy Cloud Workload Acceleration Agreement, których integralną częścią jest niniejszy Dodatek dotyczący Ochrony Danych oraz (b) świadczone przez Microsoft usługi pomocy technicznej, dzięki którym klienci mogą łatwiej identyfikować i rozwiązywać problemy dotyczące Produktów, w tym usługi pomocy technicznej świadczone w ramach Usług Pomocy Technicznej Unified lub Premier oraz wszelkie inne komercyjne usługi pomocy technicznej. Usługi Profesjonalne nie obejmują Produktów ani, na potrzeby wyłącznie Dodatku dotyczącego Ochrony Danych, Uzupełniających Usług Profesjonalnych.</w:t>
      </w:r>
    </w:p>
    <w:p w14:paraId="4B9FFD71" w14:textId="77777777" w:rsidR="00A05436" w:rsidRPr="0096566C" w:rsidRDefault="00A05436" w:rsidP="00A05436">
      <w:pPr>
        <w:rPr>
          <w:lang w:val="pl-PL"/>
        </w:rPr>
      </w:pPr>
      <w:r w:rsidRPr="0096566C">
        <w:rPr>
          <w:lang w:val="pl-PL"/>
        </w:rPr>
        <w:t xml:space="preserve">„Dane dotyczące Usług Profesjonalnych” to wszystkie dane (w tym pliki zawierające tekst, dźwięki, filmy i obrazy oraz oprogramowanie) przekazywane Microsoft przez lub w imieniu Klienta (lub uzyskiwane przez Microsoft z Produktu na mocy stosownego upoważnienia Klienta) lub w inny sposób uzyskiwane lub przetwarzane przez lub w imieniu Microsoft w ramach umowy Klienta z Microsoft, której celem jest świadczenie Usług Profesjonalnych. </w:t>
      </w:r>
    </w:p>
    <w:p w14:paraId="53CAA500" w14:textId="77777777" w:rsidR="00A05436" w:rsidRPr="0096566C" w:rsidRDefault="00A05436" w:rsidP="00A05436">
      <w:pPr>
        <w:rPr>
          <w:lang w:val="pl-PL"/>
        </w:rPr>
      </w:pPr>
      <w:r w:rsidRPr="0096566C">
        <w:rPr>
          <w:lang w:val="pl-PL"/>
        </w:rPr>
        <w:t>„Standardowe Klauzule Umowne z 2021 r.” to standardowe klauzule ochrony danych (w module „od podmiotu przetwarzającego do podmiotu przetwarzającego”) wiążące Microsoft Ireland Operations Limited z Microsoft Corporation w zakresie przekazywania danych osobowych od podmiotów przetwarzających w EOG do podmiotów przetwarzających zarejestrowanych w państwach trzecich, które nie zapewniają odpowiedniego stopnia ochrony danych, opisane w art. 46 RODO i zatwierdzone przez Komisję Europejską decyzją 2021/914/WE z dnia 4 czerwca 2021 r.</w:t>
      </w:r>
    </w:p>
    <w:p w14:paraId="2028DFBF" w14:textId="77777777" w:rsidR="00A05436" w:rsidRPr="0096566C" w:rsidRDefault="00A05436" w:rsidP="00A05436">
      <w:pPr>
        <w:rPr>
          <w:lang w:val="pl-PL"/>
        </w:rPr>
      </w:pPr>
      <w:r w:rsidRPr="0096566C">
        <w:rPr>
          <w:lang w:val="pl-PL"/>
        </w:rPr>
        <w:t xml:space="preserve">„Podmiot Podprzetwarzający” to inny podmiot przetwarzający zaangażowany przez Microsoft do przetwarzania Danych Klienta, Danych dotyczących Usług Profesjonalnych i Danych Osobowych zgodnie z opisem w art. 28 RODO. </w:t>
      </w:r>
    </w:p>
    <w:p w14:paraId="62D23D88" w14:textId="35B093C5" w:rsidR="009A57D1" w:rsidRPr="009A57D1" w:rsidRDefault="009A57D1" w:rsidP="00A05436">
      <w:pPr>
        <w:rPr>
          <w:lang w:val="pl-PL"/>
        </w:rPr>
      </w:pPr>
      <w:r w:rsidRPr="00B02400">
        <w:rPr>
          <w:lang w:val="pl-PL"/>
        </w:rPr>
        <w:t>„Zmiana” oznacza jednorazowe przeniesienie EDDA przez Klienta z UE z Usługi objętej Aktem w sprawie danych UE do dostawcy usług w chmurze innego niż Microsoft, wskazanego przez Klienta z UE, którego informacje Klient z UE przekazuje Microsoft lub do lokalnego środowiska ICT Klienta z UE, gdy Klient z UE kończy swoją subskrypcję oraz korzystanie z Usługi objętej Aktem w sprawie danych UE.</w:t>
      </w:r>
    </w:p>
    <w:p w14:paraId="5B1C67B2" w14:textId="39FABA84" w:rsidR="00A05436" w:rsidRPr="0096566C" w:rsidRDefault="00A05436" w:rsidP="00A05436">
      <w:pPr>
        <w:rPr>
          <w:lang w:val="pl-PL"/>
        </w:rPr>
      </w:pPr>
      <w:r w:rsidRPr="0096566C">
        <w:rPr>
          <w:lang w:val="pl-PL"/>
        </w:rPr>
        <w:t xml:space="preserve">„Uzupełniające Usługi Profesjonalne” to zgłoszenia dotyczące pomocy technicznej przekazywane z działu pomocy technicznej do zespołu inżynierów ds. Produktu w celu rozwiązania zgłoszonych problemów oraz inne usługi doradcze i pomoc ze strony Microsoft świadczone w związku z Produktami lub umową licencyjną na objętość, które nie są objęte definicją Usług Profesjonalnych. </w:t>
      </w:r>
    </w:p>
    <w:p w14:paraId="457FFB27" w14:textId="6BC2F22D" w:rsidR="007C0C24" w:rsidRPr="0096566C" w:rsidRDefault="00A05436" w:rsidP="00A05436">
      <w:pPr>
        <w:rPr>
          <w:lang w:val="pl-PL"/>
        </w:rPr>
      </w:pPr>
      <w:r w:rsidRPr="0096566C">
        <w:rPr>
          <w:lang w:val="pl-PL"/>
        </w:rPr>
        <w:t xml:space="preserve">Terminy pisane małymi literami, które nie zostały zdefiniowane w niniejszym Dodatku dotyczącym Ochrony Danych, takie jak „naruszenie danych osobowych”, „przetwarzanie”, „administrator”, </w:t>
      </w:r>
      <w:r w:rsidRPr="0096566C">
        <w:rPr>
          <w:lang w:val="pl-PL"/>
        </w:rPr>
        <w:lastRenderedPageBreak/>
        <w:t>„podmiot przetwarzający”, „profilowanie”, „dane osobowe” i „osoba, której dane dotyczą”, mają takie samo znaczenie, jakie nadano im w artykule 4 RODO, niezależnie od tego, czy RODO ma zastosowanie</w:t>
      </w:r>
      <w:r w:rsidR="007C0C24" w:rsidRPr="0096566C">
        <w:rPr>
          <w:lang w:val="pl-PL"/>
        </w:rPr>
        <w:t xml:space="preserve">. </w:t>
      </w:r>
    </w:p>
    <w:p w14:paraId="59D2E820" w14:textId="77777777" w:rsidR="007C0C24" w:rsidRPr="0096566C" w:rsidRDefault="007C0C24" w:rsidP="00B470B3">
      <w:pPr>
        <w:pStyle w:val="Heading1"/>
        <w:shd w:val="clear" w:color="auto" w:fill="auto"/>
        <w:rPr>
          <w:lang w:val="pl-PL"/>
        </w:rPr>
      </w:pPr>
      <w:bookmarkStart w:id="39" w:name="_Toc507768538"/>
      <w:bookmarkStart w:id="40" w:name="_Toc6563787"/>
      <w:bookmarkStart w:id="41" w:name="_Toc26883660"/>
      <w:bookmarkStart w:id="42" w:name="_Toc155366830"/>
      <w:bookmarkStart w:id="43" w:name="_Toc206769319"/>
      <w:bookmarkStart w:id="44" w:name="GeneralTerms"/>
      <w:r w:rsidRPr="0096566C">
        <w:rPr>
          <w:lang w:val="pl-PL"/>
        </w:rPr>
        <w:t>Postanowienia ogólne</w:t>
      </w:r>
      <w:bookmarkEnd w:id="39"/>
      <w:bookmarkEnd w:id="40"/>
      <w:bookmarkEnd w:id="41"/>
      <w:bookmarkEnd w:id="42"/>
      <w:bookmarkEnd w:id="43"/>
    </w:p>
    <w:p w14:paraId="0B1FEF1E" w14:textId="77777777" w:rsidR="007C0C24" w:rsidRPr="0096566C" w:rsidRDefault="007C0C24" w:rsidP="007C0C24">
      <w:pPr>
        <w:pStyle w:val="Heading2"/>
        <w:rPr>
          <w:lang w:val="pl-PL"/>
        </w:rPr>
      </w:pPr>
      <w:bookmarkStart w:id="45" w:name="_Toc155366831"/>
      <w:bookmarkStart w:id="46" w:name="_Toc206769320"/>
      <w:bookmarkEnd w:id="44"/>
      <w:r w:rsidRPr="0096566C">
        <w:rPr>
          <w:lang w:val="pl-PL"/>
        </w:rPr>
        <w:t>Przestrzeganie przepisów prawa</w:t>
      </w:r>
      <w:bookmarkEnd w:id="45"/>
      <w:bookmarkEnd w:id="46"/>
    </w:p>
    <w:p w14:paraId="6324FD0E" w14:textId="77777777" w:rsidR="007C0C24" w:rsidRPr="0096566C" w:rsidRDefault="007C0C24" w:rsidP="007C0C24">
      <w:pPr>
        <w:rPr>
          <w:lang w:val="pl-PL"/>
        </w:rPr>
      </w:pPr>
      <w:bookmarkStart w:id="47" w:name="OnlineServiceSpecificTerms"/>
      <w:bookmarkStart w:id="48" w:name="_Toc6563813"/>
      <w:bookmarkStart w:id="49" w:name="_Toc26883688"/>
      <w:bookmarkStart w:id="50" w:name="_Toc42764834"/>
      <w:bookmarkStart w:id="51" w:name="DatProtectionTerms"/>
      <w:r w:rsidRPr="0096566C">
        <w:rPr>
          <w:lang w:val="pl-PL"/>
        </w:rPr>
        <w:t>Microsoft będzie przestrzegać wszystkich przepisów prawa mających zastosowanie do oferowania Produktów i świadczenia Usług przez Microsoft Usług Online, w tym przepisów prawa w zakresie powiadamiania o naruszeniach bezpieczeństwa oraz Wymogów dotyczących Ochrony Danych. Microsoft nie odpowiada jednak za przestrzeganie jakichkolwiek przepisów prawa mających zastosowanie do Klienta lub branży, w której działa Klient, ale niedotyczących jednocześnie ogółu dostawców usług informatycznych. Microsoft nie określa, czy dane Klienta zawierają informacje podlegające jakimkolwiek określonym przepisom prawa. Każdy Incydent Naruszający Bezpieczeństwo podlega poniższym postanowieniom zawartym w punkcie „Powiadomienie o Incydencie Naruszającym Bezpieczeństwo”.</w:t>
      </w:r>
    </w:p>
    <w:p w14:paraId="1D0CF3E8" w14:textId="77777777" w:rsidR="007C0C24" w:rsidRPr="0096566C" w:rsidRDefault="007C0C24" w:rsidP="007C0C24">
      <w:pPr>
        <w:rPr>
          <w:lang w:val="pl-PL"/>
        </w:rPr>
      </w:pPr>
      <w:r w:rsidRPr="0096566C">
        <w:rPr>
          <w:lang w:val="pl-PL"/>
        </w:rPr>
        <w:t>Klient musi przestrzegać wszelkich przepisów prawa mających zastosowanie do używania przez Klienta Produktów i Usług, w tym przepisów dotyczących danych biometrycznych, poufności komunikacji oraz Wymogów dotyczących Ochrony Danych. Klient odpowiada za ustalenie, czy Produkty i Usługi są odpowiednie do przechowywania i przetwarzania informacji, które podlegają jakimkolwiek szczególnym przepisom prawa, oraz za używanie Produktów i Usług w sposób zgodny z wiążącymi Klienta zobowiązaniami prawnymi. Na Kliencie spoczywa obowiązek odpowiadania na wszelkie wnioski osób trzecich w przedmiocie używania przez Klienta Produktów i Usług, w tym na wnioski dotyczące usunięcia określonych treści na mocy ustawy Digital Millennium Copyright Act i innych przepisów prawa właściwego.</w:t>
      </w:r>
    </w:p>
    <w:p w14:paraId="14F5BB63" w14:textId="77777777" w:rsidR="007C0C24" w:rsidRPr="0096566C" w:rsidRDefault="007C0C24" w:rsidP="00B470B3">
      <w:pPr>
        <w:pStyle w:val="Heading1"/>
        <w:shd w:val="clear" w:color="auto" w:fill="auto"/>
        <w:rPr>
          <w:lang w:val="pl-PL"/>
        </w:rPr>
      </w:pPr>
      <w:bookmarkStart w:id="52" w:name="_Toc155366832"/>
      <w:bookmarkStart w:id="53" w:name="_Toc206769321"/>
      <w:r w:rsidRPr="0096566C">
        <w:rPr>
          <w:lang w:val="pl-PL"/>
        </w:rPr>
        <w:t>Postanowienia dotyczące Ochrony Danych</w:t>
      </w:r>
      <w:bookmarkEnd w:id="47"/>
      <w:bookmarkEnd w:id="48"/>
      <w:bookmarkEnd w:id="49"/>
      <w:bookmarkEnd w:id="50"/>
      <w:bookmarkEnd w:id="52"/>
      <w:bookmarkEnd w:id="53"/>
    </w:p>
    <w:p w14:paraId="2E04361F" w14:textId="77777777" w:rsidR="007C0C24" w:rsidRPr="0096566C" w:rsidRDefault="007C0C24" w:rsidP="007C0C24">
      <w:pPr>
        <w:pStyle w:val="Heading2"/>
        <w:rPr>
          <w:lang w:val="pl-PL"/>
        </w:rPr>
      </w:pPr>
      <w:bookmarkStart w:id="54" w:name="_Toc507768549"/>
      <w:bookmarkStart w:id="55" w:name="_Toc8395009"/>
      <w:bookmarkStart w:id="56" w:name="_Toc6563798"/>
      <w:bookmarkStart w:id="57" w:name="_Toc21617016"/>
      <w:bookmarkStart w:id="58" w:name="_Toc26972836"/>
      <w:bookmarkStart w:id="59" w:name="_Toc42764835"/>
      <w:bookmarkStart w:id="60" w:name="_Toc82522135"/>
      <w:bookmarkStart w:id="61" w:name="_Toc155366833"/>
      <w:bookmarkStart w:id="62" w:name="_Toc206769322"/>
      <w:bookmarkStart w:id="63" w:name="_Hlk113552654"/>
      <w:bookmarkStart w:id="64" w:name="_Toc507768552"/>
      <w:bookmarkStart w:id="65" w:name="_Toc8395012"/>
      <w:bookmarkEnd w:id="51"/>
      <w:r w:rsidRPr="0096566C">
        <w:rPr>
          <w:lang w:val="pl-PL"/>
        </w:rPr>
        <w:t>Zakres</w:t>
      </w:r>
      <w:bookmarkEnd w:id="54"/>
      <w:bookmarkEnd w:id="55"/>
      <w:bookmarkEnd w:id="56"/>
      <w:bookmarkEnd w:id="57"/>
      <w:bookmarkEnd w:id="58"/>
      <w:bookmarkEnd w:id="59"/>
      <w:bookmarkEnd w:id="60"/>
      <w:bookmarkEnd w:id="61"/>
      <w:bookmarkEnd w:id="62"/>
    </w:p>
    <w:p w14:paraId="729D0AD1" w14:textId="77777777" w:rsidR="007C0C24" w:rsidRPr="0096566C" w:rsidRDefault="007C0C24" w:rsidP="007C0C24">
      <w:pPr>
        <w:rPr>
          <w:lang w:val="pl-PL"/>
        </w:rPr>
      </w:pPr>
      <w:r w:rsidRPr="0096566C">
        <w:rPr>
          <w:lang w:val="pl-PL"/>
        </w:rPr>
        <w:t xml:space="preserve">Postanowienia Dodatku dotyczącego Ochrony Danych mają zastosowanie do wszystkich Produktów i Usług, z wyjątkiem Produktów i Usług wskazanych w tym punkcie. </w:t>
      </w:r>
    </w:p>
    <w:p w14:paraId="0DB4DFAD" w14:textId="77777777" w:rsidR="007C0C24" w:rsidRPr="0096566C" w:rsidRDefault="007C0C24" w:rsidP="007C0C24">
      <w:pPr>
        <w:rPr>
          <w:lang w:val="pl-PL"/>
        </w:rPr>
      </w:pPr>
      <w:r w:rsidRPr="0096566C">
        <w:rPr>
          <w:lang w:val="pl-PL"/>
        </w:rPr>
        <w:lastRenderedPageBreak/>
        <w:t>Warunki Dodatku dotyczącego Ochrony Danych nie mają zastosowania do jakichkolwiek Produktów ani Usług Profesjonalnych wyraźnie określonych jako wyłączone lub w zakresie określonym jako wyłączony w Warunkach Produktu lub odpowiednim zamówieniu, które podlegają warunkom prywatności i bezpieczeństwa w odpowiednich warunkach specyficznych dla Produktu lub zamówienia.</w:t>
      </w:r>
    </w:p>
    <w:p w14:paraId="6EF5AB1D" w14:textId="77777777" w:rsidR="007C0C24" w:rsidRPr="0096566C" w:rsidRDefault="007C0C24" w:rsidP="007C0C24">
      <w:pPr>
        <w:rPr>
          <w:lang w:val="pl-PL"/>
        </w:rPr>
      </w:pPr>
      <w:r w:rsidRPr="0096566C">
        <w:rPr>
          <w:lang w:val="pl-PL"/>
        </w:rPr>
        <w:t>Celem wyjaśnienia, Dodatek dotyczący Ochrony Danych ma zastosowanie wyłącznie do przetwarzania danych w środowiskach zarządzanych przez Microsoft i podmioty podprzetwarzające Microsoft. Są to m.in. dane przesyłane do Microsoft przez Produkty i Usługi, ale nie są to już dane przechowywane w obiektach Klienta lub w zewnętrznych środowiskach operacyjnych wybranych przez Klienta.</w:t>
      </w:r>
    </w:p>
    <w:p w14:paraId="61B26B5F" w14:textId="77777777" w:rsidR="007C0C24" w:rsidRPr="0096566C" w:rsidRDefault="007C0C24" w:rsidP="007C0C24">
      <w:pPr>
        <w:rPr>
          <w:lang w:val="pl-PL"/>
        </w:rPr>
      </w:pPr>
      <w:r w:rsidRPr="0096566C">
        <w:rPr>
          <w:lang w:val="pl-PL"/>
        </w:rPr>
        <w:t xml:space="preserve">W przypadku Uzupełniających Usług Profesjonalnych Microsoft podejmuje wyłącznie zobowiązania określone w punkcie Uzupełniające Usługi Profesjonalne poniżej. </w:t>
      </w:r>
    </w:p>
    <w:p w14:paraId="4101990D" w14:textId="77777777" w:rsidR="007C0C24" w:rsidRPr="0096566C" w:rsidRDefault="007C0C24" w:rsidP="007C0C24">
      <w:pPr>
        <w:pStyle w:val="Heading2"/>
        <w:rPr>
          <w:lang w:val="pl-PL"/>
        </w:rPr>
      </w:pPr>
      <w:bookmarkStart w:id="66" w:name="_Toc26972837"/>
      <w:bookmarkStart w:id="67" w:name="_Toc82522136"/>
      <w:bookmarkStart w:id="68" w:name="_Toc155366834"/>
      <w:bookmarkStart w:id="69" w:name="_Toc206769323"/>
      <w:bookmarkEnd w:id="63"/>
      <w:r w:rsidRPr="0096566C">
        <w:rPr>
          <w:lang w:val="pl-PL"/>
        </w:rPr>
        <w:t xml:space="preserve">Charakter przetwarzania </w:t>
      </w:r>
      <w:bookmarkStart w:id="70" w:name="_Toc6563799"/>
      <w:bookmarkStart w:id="71" w:name="_Toc21617017"/>
      <w:r w:rsidRPr="0096566C">
        <w:rPr>
          <w:lang w:val="pl-PL"/>
        </w:rPr>
        <w:t>danych; własność</w:t>
      </w:r>
      <w:bookmarkEnd w:id="66"/>
      <w:bookmarkEnd w:id="67"/>
      <w:bookmarkEnd w:id="68"/>
      <w:bookmarkEnd w:id="69"/>
      <w:bookmarkEnd w:id="70"/>
      <w:bookmarkEnd w:id="71"/>
    </w:p>
    <w:p w14:paraId="75595C9D" w14:textId="77777777" w:rsidR="007C0C24" w:rsidRPr="0096566C" w:rsidRDefault="007C0C24" w:rsidP="007C0C24">
      <w:pPr>
        <w:rPr>
          <w:lang w:val="pl-PL"/>
        </w:rPr>
      </w:pPr>
      <w:r w:rsidRPr="0096566C">
        <w:rPr>
          <w:lang w:val="pl-PL"/>
        </w:rPr>
        <w:t xml:space="preserve">Microsoft będzie używać i w inny sposób przetwarzać Dane Klienta, Dane dotyczące Usług Profesjonalnych i Dane Osobowe wyłącznie w sposób </w:t>
      </w:r>
      <w:r w:rsidRPr="0096566C">
        <w:rPr>
          <w:lang w:val="pl-PL"/>
        </w:rPr>
        <w:br/>
        <w:t xml:space="preserve">i ze wszystkimi ograniczeniami opisanymi poniżej (a) w celu udostępniania Klientowi Produktów i Usług zgodnie z udokumentowanymi instrukcjami Klienta oraz (b) na potrzeby działań biznesowych towarzyszących udostępnianiu Klientowi Produktów i Usług. Zgodnie z ustaleniami między stronami Klient zachowuje wszelkie prawa do Danych Klienta i Danych dotyczących Usług Profesjonalnych. Microsoft nie uzyskuje żadnych praw </w:t>
      </w:r>
      <w:r w:rsidRPr="0096566C">
        <w:rPr>
          <w:lang w:val="pl-PL"/>
        </w:rPr>
        <w:br/>
        <w:t>do Danych Klienta lub Danych dotyczących Usług Profesjonalnych innych niż prawa udzielone Microsoft przez Klienta w tym punkcie. Niniejszy akapit nie wpływa na prawa Microsoft do oprogramowania lub usług będących przedmiotem licencji udzielonych Klientowi przez Microsoft.</w:t>
      </w:r>
    </w:p>
    <w:p w14:paraId="0042EB86" w14:textId="77777777" w:rsidR="007C0C24" w:rsidRPr="0096566C" w:rsidRDefault="007C0C24" w:rsidP="007C0C24">
      <w:pPr>
        <w:pStyle w:val="Heading3"/>
        <w:rPr>
          <w:lang w:val="pl-PL"/>
        </w:rPr>
      </w:pPr>
      <w:bookmarkStart w:id="72" w:name="_Toc6563800"/>
      <w:bookmarkStart w:id="73" w:name="_Toc26972838"/>
      <w:bookmarkStart w:id="74" w:name="_Toc13858350"/>
      <w:bookmarkStart w:id="75" w:name="_Toc21617018"/>
      <w:r w:rsidRPr="0096566C">
        <w:rPr>
          <w:lang w:val="pl-PL"/>
        </w:rPr>
        <w:t>Przetwarzanie w celu</w:t>
      </w:r>
      <w:bookmarkEnd w:id="72"/>
      <w:r w:rsidRPr="0096566C">
        <w:rPr>
          <w:lang w:val="pl-PL"/>
        </w:rPr>
        <w:t xml:space="preserve"> </w:t>
      </w:r>
      <w:bookmarkEnd w:id="73"/>
      <w:r w:rsidRPr="0096566C">
        <w:rPr>
          <w:lang w:val="pl-PL"/>
        </w:rPr>
        <w:t>udostępniania Klientowi Produktów i świadczenia na rzecz klienta Usług</w:t>
      </w:r>
    </w:p>
    <w:p w14:paraId="22522A28" w14:textId="77777777" w:rsidR="007C0C24" w:rsidRPr="0096566C" w:rsidRDefault="007C0C24" w:rsidP="007C0C24">
      <w:pPr>
        <w:rPr>
          <w:lang w:val="pl-PL"/>
        </w:rPr>
      </w:pPr>
      <w:r w:rsidRPr="0096566C">
        <w:rPr>
          <w:lang w:val="pl-PL"/>
        </w:rPr>
        <w:t xml:space="preserve">Na potrzeby tego Dodatku dotyczącego Ochrony Danych „udostępnianie” Produktu obejmuje: </w:t>
      </w:r>
    </w:p>
    <w:p w14:paraId="4527F608" w14:textId="77777777" w:rsidR="007C0C24" w:rsidRPr="0096566C" w:rsidRDefault="007C0C24" w:rsidP="007C0C24">
      <w:pPr>
        <w:pStyle w:val="Bulletlist0"/>
        <w:rPr>
          <w:lang w:val="pl-PL"/>
        </w:rPr>
      </w:pPr>
      <w:r w:rsidRPr="0096566C">
        <w:rPr>
          <w:rFonts w:eastAsia="Calibri"/>
          <w:lang w:val="pl-PL"/>
        </w:rPr>
        <w:t>Udostępnienie możliwości funkcjonalnych zgodnych z licencją, konfiguracją</w:t>
      </w:r>
      <w:r w:rsidRPr="0096566C">
        <w:rPr>
          <w:lang w:val="pl-PL"/>
        </w:rPr>
        <w:t xml:space="preserve"> i </w:t>
      </w:r>
      <w:bookmarkEnd w:id="74"/>
      <w:bookmarkEnd w:id="75"/>
      <w:r w:rsidRPr="0096566C">
        <w:rPr>
          <w:rFonts w:eastAsia="Calibri"/>
          <w:lang w:val="pl-PL"/>
        </w:rPr>
        <w:t xml:space="preserve">sposobem użycia przez Klienta i użytkowników Klienta, </w:t>
      </w:r>
      <w:r w:rsidRPr="0096566C">
        <w:rPr>
          <w:rFonts w:eastAsia="Calibri"/>
          <w:lang w:val="pl-PL"/>
        </w:rPr>
        <w:br/>
        <w:t xml:space="preserve">w tym zapewnienie spersonalizowanej użyteczności, </w:t>
      </w:r>
    </w:p>
    <w:p w14:paraId="29166D4B" w14:textId="77777777" w:rsidR="007C0C24" w:rsidRPr="0096566C" w:rsidRDefault="007C0C24" w:rsidP="007C0C24">
      <w:pPr>
        <w:pStyle w:val="Bulletlist0"/>
        <w:rPr>
          <w:lang w:val="pl-PL"/>
        </w:rPr>
      </w:pPr>
      <w:r w:rsidRPr="0096566C">
        <w:rPr>
          <w:rFonts w:eastAsia="Calibri"/>
          <w:lang w:val="pl-PL"/>
        </w:rPr>
        <w:t xml:space="preserve">rozwiązywanie problemów (zapobieganie problemom oraz wykrywanie i usuwanie problemów) oraz </w:t>
      </w:r>
    </w:p>
    <w:p w14:paraId="5C6BAEA9" w14:textId="77777777" w:rsidR="007C0C24" w:rsidRPr="0096566C" w:rsidRDefault="007C0C24" w:rsidP="007C0C24">
      <w:pPr>
        <w:pStyle w:val="Bulletlist0"/>
        <w:rPr>
          <w:lang w:val="pl-PL"/>
        </w:rPr>
      </w:pPr>
      <w:r w:rsidRPr="0096566C">
        <w:rPr>
          <w:rFonts w:eastAsia="Calibri"/>
          <w:lang w:val="pl-PL"/>
        </w:rPr>
        <w:t xml:space="preserve">aktualizowanie Produktów i utrzymywanie ich zdolności do działania oraz poprawę </w:t>
      </w:r>
      <w:r w:rsidRPr="0096566C">
        <w:rPr>
          <w:lang w:val="pl-PL"/>
        </w:rPr>
        <w:t>produktywności użytkowników,</w:t>
      </w:r>
      <w:r w:rsidRPr="0096566C">
        <w:rPr>
          <w:rFonts w:eastAsia="Calibri"/>
          <w:lang w:val="pl-PL"/>
        </w:rPr>
        <w:t xml:space="preserve"> niezawodności, efektywności, jakości i bezpieczeństwa.</w:t>
      </w:r>
    </w:p>
    <w:p w14:paraId="2A18701F" w14:textId="77777777" w:rsidR="007C0C24" w:rsidRPr="0096566C" w:rsidRDefault="007C0C24" w:rsidP="007C0C24">
      <w:pPr>
        <w:rPr>
          <w:lang w:val="pl-PL"/>
        </w:rPr>
      </w:pPr>
      <w:r w:rsidRPr="0096566C">
        <w:rPr>
          <w:lang w:val="pl-PL"/>
        </w:rPr>
        <w:lastRenderedPageBreak/>
        <w:t xml:space="preserve">Na potrzeby tego Dodatku dotyczącego Ochrony Danych „świadczenie” Usług Profesjonalnych obejmuje: </w:t>
      </w:r>
    </w:p>
    <w:p w14:paraId="0692303A" w14:textId="77777777" w:rsidR="007C0C24" w:rsidRPr="0096566C" w:rsidRDefault="007C0C24" w:rsidP="007C0C24">
      <w:pPr>
        <w:pStyle w:val="Bulletlist0"/>
        <w:rPr>
          <w:lang w:val="pl-PL"/>
        </w:rPr>
      </w:pPr>
      <w:r w:rsidRPr="0096566C">
        <w:rPr>
          <w:lang w:val="pl-PL"/>
        </w:rPr>
        <w:t xml:space="preserve">świadczenie Usług Profesjonalnych, w tym zapewnienie pomocy technicznej, profesjonalne planowanie, doradztwo, udzielanie wskazówek, migracje danych, wdrożenia oraz usługi tworzenia rozwiązań lub oprogramowania. </w:t>
      </w:r>
    </w:p>
    <w:p w14:paraId="3150E82E" w14:textId="77777777" w:rsidR="007C0C24" w:rsidRPr="0096566C" w:rsidRDefault="007C0C24" w:rsidP="007C0C24">
      <w:pPr>
        <w:pStyle w:val="Bulletlist0"/>
        <w:rPr>
          <w:lang w:val="pl-PL"/>
        </w:rPr>
      </w:pPr>
      <w:r w:rsidRPr="0096566C">
        <w:rPr>
          <w:lang w:val="pl-PL"/>
        </w:rPr>
        <w:t xml:space="preserve">rozwiązywanie problemów (zapobieganie problemom oraz wykrywanie, badanie, łagodzenie skutków i eliminowanie problemów, </w:t>
      </w:r>
      <w:r w:rsidRPr="0096566C">
        <w:rPr>
          <w:lang w:val="pl-PL"/>
        </w:rPr>
        <w:br/>
        <w:t>w tym Incydentów Naruszających Bezpieczeństwo i problemów zidentyfikowanych w Usługach Profesjonalnych lub odpowiednim Produkcie podczas świadczenia Usług Profesjonalnych); oraz</w:t>
      </w:r>
    </w:p>
    <w:p w14:paraId="07E7EEA7" w14:textId="77777777" w:rsidR="007C0C24" w:rsidRPr="0096566C" w:rsidRDefault="007C0C24" w:rsidP="007C0C24">
      <w:pPr>
        <w:pStyle w:val="Bulletlist0"/>
        <w:rPr>
          <w:lang w:val="pl-PL"/>
        </w:rPr>
      </w:pPr>
      <w:r w:rsidRPr="0096566C">
        <w:rPr>
          <w:lang w:val="pl-PL"/>
        </w:rPr>
        <w:t>poprawę sposobu świadczenia, skuteczności, jakości i bezpieczeństwa Usług Profesjonalnych oraz związanego z nimi Produktu na podstawie analizy problemów zidentyfikowanych w trakcie świadczenia Usług Profesjonalnych, w tym usuwanie wad oprogramowania i innego rodzaju aktualizowanie Produktów i utrzymywanie ich zdolności do działania.</w:t>
      </w:r>
      <w:r w:rsidRPr="0096566C">
        <w:rPr>
          <w:rStyle w:val="eop"/>
          <w:rFonts w:ascii="Calibri" w:eastAsia="Calibri" w:hAnsi="Calibri" w:cs="Calibri"/>
          <w:color w:val="0078D4"/>
          <w:u w:val="single"/>
          <w:lang w:val="pl-PL"/>
        </w:rPr>
        <w:t xml:space="preserve"> </w:t>
      </w:r>
    </w:p>
    <w:p w14:paraId="67BB2A26" w14:textId="77777777" w:rsidR="007C0C24" w:rsidRPr="0096566C" w:rsidRDefault="007C0C24" w:rsidP="007C0C24">
      <w:pPr>
        <w:rPr>
          <w:lang w:val="pl-PL"/>
        </w:rPr>
      </w:pPr>
      <w:r w:rsidRPr="0096566C">
        <w:rPr>
          <w:lang w:val="pl-PL"/>
        </w:rPr>
        <w:t>W każdym przypadku udostępnianie Produktów i świadczenie Usług odbywa się z uwzględnieniem zobowiązań w zakresie bezpieczeństwa wynikających z Wymogów dotyczących Ochrony Danych.</w:t>
      </w:r>
    </w:p>
    <w:p w14:paraId="124CD776" w14:textId="77777777" w:rsidR="007C0C24" w:rsidRPr="0096566C" w:rsidRDefault="007C0C24" w:rsidP="007C0C24">
      <w:pPr>
        <w:rPr>
          <w:lang w:val="pl-PL"/>
        </w:rPr>
      </w:pPr>
      <w:r w:rsidRPr="0096566C">
        <w:rPr>
          <w:lang w:val="pl-PL"/>
        </w:rPr>
        <w:t>W przypadku udostępniania Produktów i świadczenia Usług Microsoft nie będzie używać ani w inny sposób przetwarzać Danych Klienta, Danych dotyczących Usług Profesjonalnych ani Danych Osobowych na potrzeby: (a) profilowania użytkowników, (b) reklamy ani podobnych celów handlowych ani (c) badania rynku w celu opracowania nowych funkcji, usług lub produktów ani na żadne inne potrzeby, chyba że takie używanie lub przetwarzanie jest zgodne z udokumentowanymi instrukcjami Klienta.</w:t>
      </w:r>
    </w:p>
    <w:p w14:paraId="28F293AC" w14:textId="77777777" w:rsidR="007C0C24" w:rsidRPr="0096566C" w:rsidRDefault="007C0C24" w:rsidP="007C0C24">
      <w:pPr>
        <w:pStyle w:val="Heading3"/>
        <w:rPr>
          <w:lang w:val="pl-PL"/>
        </w:rPr>
      </w:pPr>
      <w:r w:rsidRPr="0096566C">
        <w:rPr>
          <w:lang w:val="pl-PL"/>
        </w:rPr>
        <w:t xml:space="preserve">Przetwarzanie na potrzeby działań biznesowych związanych z udostępnianiem Produktów Klientowi i świadczeniem Usług na rzecz Klienta </w:t>
      </w:r>
    </w:p>
    <w:p w14:paraId="7D180419" w14:textId="77777777" w:rsidR="007C0C24" w:rsidRPr="0096566C" w:rsidRDefault="007C0C24" w:rsidP="007C0C24">
      <w:pPr>
        <w:rPr>
          <w:lang w:val="pl-PL"/>
        </w:rPr>
      </w:pPr>
      <w:r w:rsidRPr="0096566C">
        <w:rPr>
          <w:lang w:val="pl-PL"/>
        </w:rPr>
        <w:t>Na potrzeby tego Dodatku dotyczącego Ochrony Danych „działania biznesowe” oznaczają procesy, do wykonywania których klient udziela upoważnienia w tym punkcie.</w:t>
      </w:r>
    </w:p>
    <w:p w14:paraId="1D623263" w14:textId="77777777" w:rsidR="007C0C24" w:rsidRPr="00FC77AC" w:rsidRDefault="007C0C24" w:rsidP="007C0C24">
      <w:r>
        <w:t>Klient upoważnia Microsoft:</w:t>
      </w:r>
    </w:p>
    <w:p w14:paraId="5B33CAD1" w14:textId="77777777" w:rsidR="007C0C24" w:rsidRPr="0096566C" w:rsidRDefault="007C0C24" w:rsidP="007C0C24">
      <w:pPr>
        <w:pStyle w:val="Bulletlist0"/>
        <w:rPr>
          <w:lang w:val="pl-PL"/>
        </w:rPr>
      </w:pPr>
      <w:r w:rsidRPr="0096566C">
        <w:rPr>
          <w:lang w:val="pl-PL"/>
        </w:rPr>
        <w:t>do tworzenia zagregowanych statystycznych zbiorów danych nieosobowych na podstawie danych zawierających spseudonimizowane identyfikatory (takich jak dzienniki używania zawierające unikalne, spseudonimizowane identyfikatory); oraz</w:t>
      </w:r>
    </w:p>
    <w:p w14:paraId="6CF89F5F" w14:textId="77777777" w:rsidR="007C0C24" w:rsidRPr="0096566C" w:rsidRDefault="007C0C24" w:rsidP="007C0C24">
      <w:pPr>
        <w:pStyle w:val="Bulletlist0"/>
        <w:rPr>
          <w:lang w:val="pl-PL"/>
        </w:rPr>
      </w:pPr>
      <w:r w:rsidRPr="0096566C">
        <w:rPr>
          <w:lang w:val="pl-PL"/>
        </w:rPr>
        <w:t>do obliczeń statystycznych dotyczących Danych Klienta lub Danych dotyczących Usług Profesjonalnych;</w:t>
      </w:r>
    </w:p>
    <w:p w14:paraId="1906EB7C" w14:textId="77777777" w:rsidR="007C0C24" w:rsidRPr="0096566C" w:rsidRDefault="007C0C24" w:rsidP="007C0C24">
      <w:pPr>
        <w:rPr>
          <w:lang w:val="pl-PL"/>
        </w:rPr>
      </w:pPr>
      <w:r w:rsidRPr="0096566C">
        <w:rPr>
          <w:lang w:val="pl-PL"/>
        </w:rPr>
        <w:lastRenderedPageBreak/>
        <w:t>w każdym przypadku bez możliwości dostępu lub analizy informacji zawartych w Danych Klienta lub Danych dotyczących Usług Profesjonalnych i z ograniczeniem do realizacji poniższych celów, z których każdy jest związany z udostępnianiem Produktów i świadczeniem Usług na rzecz Klienta.</w:t>
      </w:r>
    </w:p>
    <w:p w14:paraId="3984C425" w14:textId="77777777" w:rsidR="007C0C24" w:rsidRPr="00FC77AC" w:rsidRDefault="007C0C24" w:rsidP="007C0C24">
      <w:r>
        <w:t>Cele te obejmują:</w:t>
      </w:r>
    </w:p>
    <w:p w14:paraId="35659FF3" w14:textId="77777777" w:rsidR="007C0C24" w:rsidRPr="00FC77AC" w:rsidRDefault="007C0C24" w:rsidP="007C0C24">
      <w:pPr>
        <w:pStyle w:val="Bulletlist0"/>
      </w:pPr>
      <w:r>
        <w:t xml:space="preserve">fakturowanie i zarządzanie kontami; </w:t>
      </w:r>
    </w:p>
    <w:p w14:paraId="16B60552" w14:textId="77777777" w:rsidR="007C0C24" w:rsidRPr="0096566C" w:rsidRDefault="007C0C24" w:rsidP="007C0C24">
      <w:pPr>
        <w:pStyle w:val="Bulletlist0"/>
        <w:rPr>
          <w:lang w:val="pl-PL"/>
        </w:rPr>
      </w:pPr>
      <w:r w:rsidRPr="0096566C">
        <w:rPr>
          <w:lang w:val="pl-PL"/>
        </w:rPr>
        <w:t xml:space="preserve">rozliczanie wynagrodzeń takich jak obliczanie prowizji dla pracowników i dodatków motywacyjnych dla partnerów; </w:t>
      </w:r>
    </w:p>
    <w:p w14:paraId="5FF6DEAC" w14:textId="77777777" w:rsidR="007C0C24" w:rsidRPr="0096566C" w:rsidRDefault="007C0C24" w:rsidP="007C0C24">
      <w:pPr>
        <w:pStyle w:val="Bulletlist0"/>
        <w:rPr>
          <w:lang w:val="pl-PL"/>
        </w:rPr>
      </w:pPr>
      <w:r w:rsidRPr="0096566C">
        <w:rPr>
          <w:lang w:val="pl-PL"/>
        </w:rPr>
        <w:t xml:space="preserve">sprawozdawczość wewnętrzną i modelowanie biznesowe (na przykład prognozowanie, księgowanie przychodów, planowanie wydajności, realizacja strategii produktowych); </w:t>
      </w:r>
    </w:p>
    <w:p w14:paraId="1CC95C0E" w14:textId="77777777" w:rsidR="007C0C24" w:rsidRPr="00FC77AC" w:rsidRDefault="007C0C24" w:rsidP="007C0C24">
      <w:pPr>
        <w:pStyle w:val="Bulletlist0"/>
      </w:pPr>
      <w:r>
        <w:t>sprawozdawczość finansową.</w:t>
      </w:r>
    </w:p>
    <w:p w14:paraId="73DD4A51" w14:textId="77777777" w:rsidR="007C0C24" w:rsidRPr="0096566C" w:rsidRDefault="007C0C24" w:rsidP="007C0C24">
      <w:pPr>
        <w:rPr>
          <w:lang w:val="pl-PL"/>
        </w:rPr>
      </w:pPr>
      <w:bookmarkStart w:id="76" w:name="_Hlk24466161"/>
      <w:r w:rsidRPr="0096566C">
        <w:rPr>
          <w:lang w:val="pl-PL"/>
        </w:rPr>
        <w:t xml:space="preserve">Podczas przetwarzania na potrzeby tych działań biznesowych Microsoft będzie stosować zasady zbierania danych w minimalnym zakresie </w:t>
      </w:r>
      <w:r w:rsidRPr="0096566C">
        <w:rPr>
          <w:lang w:val="pl-PL"/>
        </w:rPr>
        <w:br/>
        <w:t xml:space="preserve">i nie będzie używać ani w inny sposób przetwarzać Danych Klienta, Danych dotyczących Usług Profesjonalnych ani Danych Osobowych w celu: </w:t>
      </w:r>
      <w:r w:rsidRPr="0096566C">
        <w:rPr>
          <w:lang w:val="pl-PL"/>
        </w:rPr>
        <w:br/>
        <w:t xml:space="preserve">(a) profilowania użytkowników, (b) reklamy lub podobnych celów handlowych ani (c) żadnego celu innego niż cele określone w tym punkcie. Ponadto, podobnie jak w przypadku całego przetwarzania na mocy Dodatku dotyczącego Ochrony Danych, przetwarzanie na potrzeby działań biznesowych podlega zobowiązaniom Microsoft do zachowania poufności oraz zobowiązaniom określonym w punkcie dotyczącym ujawniania Danych Przetwarzanych. </w:t>
      </w:r>
      <w:bookmarkEnd w:id="76"/>
    </w:p>
    <w:p w14:paraId="0B78FF56" w14:textId="77777777" w:rsidR="007C0C24" w:rsidRPr="0096566C" w:rsidRDefault="007C0C24" w:rsidP="007C0C24">
      <w:pPr>
        <w:pStyle w:val="Heading2"/>
        <w:rPr>
          <w:lang w:val="pl-PL"/>
        </w:rPr>
      </w:pPr>
      <w:bookmarkStart w:id="77" w:name="_Toc507768551"/>
      <w:bookmarkStart w:id="78" w:name="_Toc8395011"/>
      <w:bookmarkStart w:id="79" w:name="_Toc26972840"/>
      <w:bookmarkStart w:id="80" w:name="_Toc42764837"/>
      <w:bookmarkStart w:id="81" w:name="_Toc155366835"/>
      <w:bookmarkStart w:id="82" w:name="_Toc206769324"/>
      <w:r w:rsidRPr="0096566C">
        <w:rPr>
          <w:lang w:val="pl-PL"/>
        </w:rPr>
        <w:t>Ujawnianie Danych Przetwarzanych</w:t>
      </w:r>
      <w:bookmarkEnd w:id="77"/>
      <w:bookmarkEnd w:id="78"/>
      <w:bookmarkEnd w:id="79"/>
      <w:bookmarkEnd w:id="80"/>
      <w:bookmarkEnd w:id="81"/>
      <w:bookmarkEnd w:id="82"/>
    </w:p>
    <w:p w14:paraId="3BE84E19" w14:textId="77777777" w:rsidR="007C0C24" w:rsidRPr="0096566C" w:rsidRDefault="007C0C24" w:rsidP="007C0C24">
      <w:pPr>
        <w:rPr>
          <w:lang w:val="pl-PL"/>
        </w:rPr>
      </w:pPr>
      <w:r w:rsidRPr="0096566C">
        <w:rPr>
          <w:lang w:val="pl-PL"/>
        </w:rPr>
        <w:t>Microsoft nie ujawni ani nie udzieli dostępu do żadnych Danych Przetwarzanych, chyba że: (1) nastąpi to na podstawie polecenia Klienta, (2) będzie to zgodne z postanowieniami Dodatku dotyczącego Ochrony Danych lub (3) będzie to wymagane na mocy przepisów prawa. Na potrzeby tego punktu „Dane Przetwarzane” oznaczają: (a) Dane Klienta, (b) Dane dotyczące Usług Profesjonalnych, (c) Dane Osobowe oraz (d) wszelkie inne dane przetwarzane przez Microsoft w związku z Produktami i Usługami, które są informacjami poufnymi Klienta na mocy umowy Klienta. Wszelkie przetwarzanie Danych Przetwarzanych podlega zobowiązaniu Microsoft do zachowania poufności na mocy umowy Klienta.</w:t>
      </w:r>
    </w:p>
    <w:p w14:paraId="5A08F656" w14:textId="77777777" w:rsidR="007C0C24" w:rsidRPr="0096566C" w:rsidRDefault="007C0C24" w:rsidP="007C0C24">
      <w:pPr>
        <w:rPr>
          <w:lang w:val="pl-PL"/>
        </w:rPr>
      </w:pPr>
      <w:r w:rsidRPr="0096566C">
        <w:rPr>
          <w:szCs w:val="18"/>
          <w:lang w:val="pl-PL"/>
        </w:rPr>
        <w:t xml:space="preserve">Microsoft nie ujawni ani nie udzieli dostępu do Danych Przetwarzanych organom ochrony porządku publicznego, chyba że będzie to wymagane na mocy przepisów prawa. Jeśli organ ochrony porządku publicznego zażąda od Microsoft Danych Przetwarzanych, Microsoft podejmie próbę skierowania go z takim żądaniem bezpośrednio do Klienta. Jeśli Microsoft zostanie zmuszony do ujawnienia lub </w:t>
      </w:r>
      <w:r w:rsidRPr="0096566C">
        <w:rPr>
          <w:szCs w:val="18"/>
          <w:lang w:val="pl-PL"/>
        </w:rPr>
        <w:lastRenderedPageBreak/>
        <w:t>udzielenia dostępu do Danych Przetwarzanych organowi ochrony porządku publicznego, wówczas niezwłocznie powiadomi o tym fakcie Klienta i przekaże mu kopię takiego żądania, o ile nie zabraniają tego przepisy prawa.</w:t>
      </w:r>
    </w:p>
    <w:p w14:paraId="24DF389B" w14:textId="77777777" w:rsidR="007C0C24" w:rsidRPr="0096566C" w:rsidRDefault="007C0C24" w:rsidP="007C0C24">
      <w:pPr>
        <w:rPr>
          <w:lang w:val="pl-PL"/>
        </w:rPr>
      </w:pPr>
      <w:r w:rsidRPr="0096566C">
        <w:rPr>
          <w:lang w:val="pl-PL"/>
        </w:rPr>
        <w:t>Z chwilą otrzymania od jakiejkolwiek innej osoby trzeciej żądania ujawnienia Danych Przetwarzanych Microsoft niezwłocznie powiadomi o tym fakcie Klienta, o ile nie zabraniają tego przepisy prawa. O ile przepisy prawa nie stanowią inaczej, Microsoft zobowiązuje się takie żądania odrzucać. Jeśli żądanie jest ważne, Microsoft podejmie próbę skierowania osoby trzeciej wysuwającej takie żądanie ujawnienia danych bezpośrednio do Klienta.</w:t>
      </w:r>
    </w:p>
    <w:p w14:paraId="228B5359" w14:textId="77777777" w:rsidR="007C0C24" w:rsidRPr="0096566C" w:rsidRDefault="007C0C24" w:rsidP="007C0C24">
      <w:pPr>
        <w:rPr>
          <w:lang w:val="pl-PL"/>
        </w:rPr>
      </w:pPr>
      <w:r w:rsidRPr="0096566C">
        <w:rPr>
          <w:lang w:val="pl-PL"/>
        </w:rPr>
        <w:t>Microsoft dokona ujawnienia lub zapewni dostęp do wszelkich Danych Przetwarzanych wyłącznie zgodnie z przepisami prawa, o ile takie przepisy i praktyki szanują istotę podstawowych praw i wolności, nie wykraczają poza to, co jest niezbędne i proporcjonalne w demokratycznym społeczeństwie, a także, w stosownych przypadkach, w celu ochrony jednego z celów wymienionych w art. 23 ust. 1 RODO.</w:t>
      </w:r>
    </w:p>
    <w:p w14:paraId="56094A48" w14:textId="77777777" w:rsidR="007C0C24" w:rsidRPr="0096566C" w:rsidRDefault="007C0C24" w:rsidP="007C0C24">
      <w:pPr>
        <w:rPr>
          <w:lang w:val="pl-PL"/>
        </w:rPr>
      </w:pPr>
      <w:r w:rsidRPr="0096566C">
        <w:rPr>
          <w:lang w:val="pl-PL"/>
        </w:rPr>
        <w:t>Microsoft nie zapewni żadnej osobie trzeciej: (a) bezpośredniego, pośredniego, nieograniczonego ani swobodnego dostępu do Danych Przetwarzanych; (b) kluczy szyfrowania platformy używanych do ochrony Danych Przetwarzanych ani zdolności do złamania takiego szyfrowania ani (c) dostępu do Danych Przetwarzanych, jeśli Microsoft będzie mieć świadomość, że dane te mają zostać użyte w celach innych niż wskazane w żądaniu osoby trzeciej.</w:t>
      </w:r>
    </w:p>
    <w:p w14:paraId="3D739AE7" w14:textId="77777777" w:rsidR="007C0C24" w:rsidRPr="0096566C" w:rsidRDefault="007C0C24" w:rsidP="007C0C24">
      <w:pPr>
        <w:rPr>
          <w:lang w:val="pl-PL"/>
        </w:rPr>
      </w:pPr>
      <w:r w:rsidRPr="0096566C">
        <w:rPr>
          <w:lang w:val="pl-PL"/>
        </w:rPr>
        <w:t>Aby wywiązać się z powyższego zobowiązania, Microsoft może udostępnić Klientowi podstawowe informacje kontaktowe osoby trzeciej.</w:t>
      </w:r>
    </w:p>
    <w:p w14:paraId="170A553B" w14:textId="77777777" w:rsidR="007C0C24" w:rsidRPr="0096566C" w:rsidRDefault="007C0C24" w:rsidP="007C0C24">
      <w:pPr>
        <w:pStyle w:val="Heading2"/>
        <w:rPr>
          <w:lang w:val="pl-PL"/>
        </w:rPr>
      </w:pPr>
      <w:bookmarkStart w:id="83" w:name="_Toc6563801"/>
      <w:bookmarkStart w:id="84" w:name="_Toc21617019"/>
      <w:bookmarkStart w:id="85" w:name="_Toc26972841"/>
      <w:bookmarkStart w:id="86" w:name="_Toc155366836"/>
      <w:bookmarkStart w:id="87" w:name="_Toc206769325"/>
      <w:r w:rsidRPr="0096566C">
        <w:rPr>
          <w:lang w:val="pl-PL"/>
        </w:rPr>
        <w:t>Przetwarzanie Danych Osobowych, RODO</w:t>
      </w:r>
      <w:bookmarkEnd w:id="64"/>
      <w:bookmarkEnd w:id="65"/>
      <w:bookmarkEnd w:id="83"/>
      <w:bookmarkEnd w:id="84"/>
      <w:bookmarkEnd w:id="85"/>
      <w:bookmarkEnd w:id="86"/>
      <w:bookmarkEnd w:id="87"/>
    </w:p>
    <w:p w14:paraId="02746C96" w14:textId="77777777" w:rsidR="007C0C24" w:rsidRPr="0096566C" w:rsidRDefault="007C0C24" w:rsidP="007C0C24">
      <w:pPr>
        <w:rPr>
          <w:lang w:val="pl-PL"/>
        </w:rPr>
      </w:pPr>
      <w:bookmarkStart w:id="88" w:name="_Toc489605577"/>
      <w:r w:rsidRPr="0096566C">
        <w:rPr>
          <w:lang w:val="pl-PL"/>
        </w:rPr>
        <w:t xml:space="preserve">Wszystkie Dane Osobowe przetwarzane przez Microsoft w związku z udostępnianiem Produktów i świadczeniem Usług są uzyskiwane jako część (a) Danych Klienta, (b) Danych dotyczących Usług Profesjonalnych lub (c) danych generowanych, uzyskiwanych lub zbieranych przez Microsoft, w tym danych przesyłanych do Microsoft w wyniku korzystania przez Klienta z możliwości dawanych przez usługi lub uzyskiwanych przez Microsoft z lokalnie zainstalowanego oprogramowania. Dane Osobowe przekazywane Microsoft przez lub w imieniu Klienta za pośrednictwem Usług Online to również Dane Klienta. Dane Osobowe przekazywane Microsoft przez lub w imieniu Klienta za pośrednictwem Usług Profesjonalnych to również Dane dotyczące Usług Profesjonalnych. Dane przetwarzane przez Microsoft w związku z użyciem Produktów mogą zawierać spseudonimizowane identyfikatory, nadal są jednak Danymi Osobowymi. Wszystkie spseudonimizowane (lub zdeidentyfikowane, ale nie </w:t>
      </w:r>
      <w:r w:rsidRPr="0096566C">
        <w:rPr>
          <w:lang w:val="pl-PL"/>
        </w:rPr>
        <w:lastRenderedPageBreak/>
        <w:t xml:space="preserve">zanonimizowane) Dane Osobowe lub Dane Osobowe wyodrębnione z Danych Osobowych są również Danymi Osobowymi. </w:t>
      </w:r>
    </w:p>
    <w:p w14:paraId="47767A27" w14:textId="77777777" w:rsidR="007C0C24" w:rsidRPr="0096566C" w:rsidRDefault="007C0C24" w:rsidP="007C0C24">
      <w:pPr>
        <w:rPr>
          <w:lang w:val="pl-PL"/>
        </w:rPr>
      </w:pPr>
      <w:r w:rsidRPr="0096566C">
        <w:rPr>
          <w:lang w:val="pl-PL"/>
        </w:rPr>
        <w:t>W zakresie, w jakim zgodnie z RODO Microsoft jest podmiotem przetwarzającym lub podmiotem podprzetwarzającym Dane Osobowe, takie przetwarzanie podlega Postanowieniom wynikającym z RODO zawartym w </w:t>
      </w:r>
      <w:hyperlink w:anchor="Attachment1" w:history="1">
        <w:r w:rsidRPr="0096566C">
          <w:rPr>
            <w:rStyle w:val="Hyperlink"/>
            <w:lang w:val="pl-PL"/>
          </w:rPr>
          <w:t>Załączniku 1</w:t>
        </w:r>
      </w:hyperlink>
      <w:r w:rsidRPr="0096566C">
        <w:rPr>
          <w:lang w:val="pl-PL"/>
        </w:rPr>
        <w:t>, a postanowienia zawarte w podpunkcie „Przetwarzanie danych osobowych, RODO” są uznawane za uzupełniające:</w:t>
      </w:r>
    </w:p>
    <w:p w14:paraId="273904D6" w14:textId="77777777" w:rsidR="007C0C24" w:rsidRPr="0096566C" w:rsidRDefault="007C0C24" w:rsidP="007C0C24">
      <w:pPr>
        <w:pStyle w:val="Heading3"/>
        <w:rPr>
          <w:lang w:val="pl-PL"/>
        </w:rPr>
      </w:pPr>
      <w:bookmarkStart w:id="89" w:name="_Toc26972842"/>
      <w:r w:rsidRPr="0096566C">
        <w:rPr>
          <w:lang w:val="pl-PL"/>
        </w:rPr>
        <w:t>Role i obowiązki podmiotu przetwarzającego i administratora</w:t>
      </w:r>
      <w:bookmarkEnd w:id="89"/>
    </w:p>
    <w:p w14:paraId="517B47FA" w14:textId="77777777" w:rsidR="007C0C24" w:rsidRPr="0096566C" w:rsidRDefault="007C0C24" w:rsidP="007C0C24">
      <w:pPr>
        <w:rPr>
          <w:lang w:val="pl-PL"/>
        </w:rPr>
      </w:pPr>
      <w:bookmarkStart w:id="90" w:name="_Toc26972843"/>
      <w:bookmarkStart w:id="91" w:name="_Toc26972844"/>
      <w:r w:rsidRPr="0096566C">
        <w:rPr>
          <w:lang w:val="pl-PL"/>
        </w:rPr>
        <w:t xml:space="preserve">Klient i Microsoft zgadzają się, że Klient jest administratorem Danych Osobowych, a Microsoft jest podmiotem przetwarzającym te dane, z wyjątkiem sytuacji, (a) w której Klient występuje jako podmiot przetwarzający Dane Osobowe, kiedy to Microsoft jest podmiotem podprzetwarzającym, lub (b) gdy szczególne postanowienia dotyczące Produktu lub postanowienia tego Dodatku dotyczącego Ochrony Danych stanowią inaczej. Gdy Microsoft działa jako podmiot przetwarzający lub podprzetwarzający Dane Osobowe, przetwarza wówczas Dane Osobowe wyłącznie na udokumentowane polecenie Klienta. Klient zgadza się, że umowa Klienta (w tym Postanowienia Dodatku dotyczącego Ochrony Danych i wszelkie stosowne aktualizacje tych postanowień) oraz dokumentacja produktu i sposób używania i konfigurowania przez Klienta funkcji Produktów stanowią kompletne udokumentowane instrukcje Klienta dla Microsoft w zakresie przetwarzania Danych Osobowych (w kontekście Usług Profesjonalnych zastosowanie ma dokumentacja Usług Profesjonalnych oraz sposób używania przez Klienta Usług Profesjonalnych). Informacje na temat sposobu używania i konfigurowania Produktów można znaleźć pod adresem </w:t>
      </w:r>
      <w:hyperlink r:id="rId12" w:history="1">
        <w:r w:rsidRPr="0096566C">
          <w:rPr>
            <w:rStyle w:val="Hyperlink"/>
            <w:lang w:val="pl-PL"/>
          </w:rPr>
          <w:t>https://docs.microsoft.com</w:t>
        </w:r>
      </w:hyperlink>
      <w:r w:rsidRPr="0096566C">
        <w:rPr>
          <w:lang w:val="pl-PL"/>
        </w:rPr>
        <w:t xml:space="preserve"> lub w innej witrynie wskazanej przez Microsoft lub w innej umowie, której integralną częścią jest Dodatek dotyczący Ochrony Danych. Wszelkie dodatkowe lub inne instrukcje muszą zostać uzgodnione zgodnie z procedurą wprowadzania zmian w umowie Klienta. W każdym przypadku, w którym obowiązuje RODO i Klient jest podmiotem przetwarzającym, Klient gwarantuje Microsoft, że instrukcje Klienta, w tym wyznaczenie Microsoft jako podmiot przetwarzający lub podmiot podprzetwarzający, zostały zatwierdzone przez odpowiedniego administratora.</w:t>
      </w:r>
    </w:p>
    <w:bookmarkEnd w:id="90"/>
    <w:p w14:paraId="0185318B" w14:textId="77777777" w:rsidR="007C0C24" w:rsidRPr="0096566C" w:rsidRDefault="007C0C24" w:rsidP="007C0C24">
      <w:pPr>
        <w:rPr>
          <w:lang w:val="pl-PL"/>
        </w:rPr>
      </w:pPr>
      <w:r w:rsidRPr="0096566C">
        <w:rPr>
          <w:lang w:val="pl-PL"/>
        </w:rPr>
        <w:t xml:space="preserve">W zakresie, w jakim Microsoft używa lub w inny sposób przetwarza Dane Osobowe na mocy RODO na potrzeby działań biznesowych Microsoft towarzyszących udostępnianiu Produktów i świadczeniu Usług na rzecz Klienta, Microsoft będzie na potrzeby takiego używania wypełniać zobowiązania niezależnego administratora danych na mocy RODO. Microsoft przyjmuje na siebie dodatkową odpowiedzialność „administratora” danych na mocy RODO za takie przetwarzanie, aby: (a) działać zgodnie z wymogami regulacyjnymi w zakresie wymaganym na mocy RODO oraz (b) zapewnić Klientom większą przejrzystość oraz potwierdzić odpowiedzialność Microsoft za takie przetwarzanie. </w:t>
      </w:r>
      <w:r w:rsidRPr="0096566C">
        <w:rPr>
          <w:lang w:val="pl-PL"/>
        </w:rPr>
        <w:lastRenderedPageBreak/>
        <w:t xml:space="preserve">Microsoft stosuje zabezpieczenia w celu ochrony takiego przetwarzanych Danych Klienta, Danych dotyczących Usług Profesjonalnych i Danych Osobowych, w tym danych określonych w tym Dodatku dotyczącym Ochrony Danych oraz w art. 6 ust. 4 RODO. W kontekście przetwarzania Danych Osobowych </w:t>
      </w:r>
      <w:r w:rsidRPr="0096566C">
        <w:rPr>
          <w:lang w:val="pl-PL"/>
        </w:rPr>
        <w:br/>
        <w:t xml:space="preserve">na mocy tego akapitu Microsoft podejmuje zobowiązania określone w punkcie dotyczącym dodatkowych zabezpieczeń; dla tych celów </w:t>
      </w:r>
      <w:r w:rsidRPr="0096566C">
        <w:rPr>
          <w:lang w:val="pl-PL"/>
        </w:rPr>
        <w:br/>
        <w:t>(i) wszelkie przypadki ujawnienia przez Microsoft Danych Osobowych, jak to opisano w punkcie dotyczącym dodatkowych zabezpieczeń, przekazanych w związku z działaniami biznesowymi Microsoft, uznaje się za „Istotne Ujawnienie” oraz (ii) zobowiązania określone w punkcie dotyczącym dodatkowych zabezpieczeń mają zastosowanie do takich Danych Osobowych.</w:t>
      </w:r>
      <w:bookmarkEnd w:id="91"/>
    </w:p>
    <w:p w14:paraId="6DCA4E4D" w14:textId="77777777" w:rsidR="007C0C24" w:rsidRPr="0096566C" w:rsidRDefault="007C0C24" w:rsidP="007C0C24">
      <w:pPr>
        <w:pStyle w:val="Heading3"/>
        <w:rPr>
          <w:lang w:val="pl-PL"/>
        </w:rPr>
      </w:pPr>
      <w:bookmarkStart w:id="92" w:name="_Toc26972845"/>
      <w:r w:rsidRPr="0096566C">
        <w:rPr>
          <w:lang w:val="pl-PL"/>
        </w:rPr>
        <w:t>Szczegóły dotyczące przetwarzania</w:t>
      </w:r>
      <w:bookmarkEnd w:id="92"/>
    </w:p>
    <w:p w14:paraId="052AD1A5" w14:textId="77777777" w:rsidR="007C0C24" w:rsidRPr="0096566C" w:rsidRDefault="007C0C24" w:rsidP="007C0C24">
      <w:pPr>
        <w:rPr>
          <w:lang w:val="pl-PL"/>
        </w:rPr>
      </w:pPr>
      <w:bookmarkStart w:id="93" w:name="_Toc26972846"/>
      <w:bookmarkStart w:id="94" w:name="_Hlk22881260"/>
      <w:r w:rsidRPr="0096566C">
        <w:rPr>
          <w:lang w:val="pl-PL"/>
        </w:rPr>
        <w:t>Strony zgadzają się, że:</w:t>
      </w:r>
      <w:bookmarkEnd w:id="93"/>
    </w:p>
    <w:p w14:paraId="56B954B9" w14:textId="77777777" w:rsidR="007C0C24" w:rsidRPr="0096566C" w:rsidRDefault="007C0C24" w:rsidP="007C0C24">
      <w:pPr>
        <w:pStyle w:val="Bulletlist0"/>
        <w:rPr>
          <w:lang w:val="pl-PL"/>
        </w:rPr>
      </w:pPr>
      <w:bookmarkStart w:id="95" w:name="_Toc26972847"/>
      <w:bookmarkEnd w:id="94"/>
      <w:r w:rsidRPr="0096566C">
        <w:rPr>
          <w:rFonts w:eastAsia="Calibri"/>
          <w:b/>
          <w:bCs/>
          <w:lang w:val="pl-PL"/>
        </w:rPr>
        <w:t>Przedmiot przetwarzania.</w:t>
      </w:r>
      <w:r w:rsidRPr="0096566C">
        <w:rPr>
          <w:rFonts w:eastAsia="Calibri"/>
          <w:lang w:val="pl-PL"/>
        </w:rPr>
        <w:t xml:space="preserve"> </w:t>
      </w:r>
      <w:r w:rsidRPr="0096566C">
        <w:rPr>
          <w:lang w:val="pl-PL"/>
        </w:rPr>
        <w:t xml:space="preserve">Przedmiot przetwarzania jest ograniczony do Danych Osobowych w zakresie </w:t>
      </w:r>
      <w:r w:rsidRPr="0096566C">
        <w:rPr>
          <w:rFonts w:eastAsia="Calibri"/>
          <w:lang w:val="pl-PL"/>
        </w:rPr>
        <w:t xml:space="preserve">powyższego punktu niniejszego Dodatku dotyczącego Ochrony Danych zatytułowanego „Charakter przetwarzania, własność” oraz </w:t>
      </w:r>
      <w:r w:rsidRPr="0096566C">
        <w:rPr>
          <w:lang w:val="pl-PL"/>
        </w:rPr>
        <w:t>RODO</w:t>
      </w:r>
      <w:r w:rsidRPr="0096566C">
        <w:rPr>
          <w:rFonts w:eastAsia="Calibri"/>
          <w:lang w:val="pl-PL"/>
        </w:rPr>
        <w:t>.</w:t>
      </w:r>
    </w:p>
    <w:p w14:paraId="1EF41660" w14:textId="77777777" w:rsidR="007C0C24" w:rsidRPr="0096566C" w:rsidRDefault="007C0C24" w:rsidP="007C0C24">
      <w:pPr>
        <w:pStyle w:val="Bulletlist0"/>
        <w:rPr>
          <w:lang w:val="pl-PL"/>
        </w:rPr>
      </w:pPr>
      <w:r w:rsidRPr="0096566C">
        <w:rPr>
          <w:rFonts w:eastAsia="Calibri"/>
          <w:b/>
          <w:bCs/>
          <w:lang w:val="pl-PL"/>
        </w:rPr>
        <w:t>Okres przetwarzania.</w:t>
      </w:r>
      <w:r w:rsidRPr="0096566C">
        <w:rPr>
          <w:rFonts w:eastAsia="Calibri"/>
          <w:lang w:val="pl-PL"/>
        </w:rPr>
        <w:t xml:space="preserve"> </w:t>
      </w:r>
      <w:r w:rsidRPr="0096566C">
        <w:rPr>
          <w:lang w:val="pl-PL"/>
        </w:rPr>
        <w:t>Okres przetwarzania jest zgodny z instrukcjami Klienta i postanowieniami Dodatku dotyczącego Ochrony Danych</w:t>
      </w:r>
      <w:r w:rsidRPr="0096566C">
        <w:rPr>
          <w:rFonts w:eastAsia="Calibri"/>
          <w:lang w:val="pl-PL"/>
        </w:rPr>
        <w:t>.</w:t>
      </w:r>
    </w:p>
    <w:p w14:paraId="150B1A33" w14:textId="77777777" w:rsidR="007C0C24" w:rsidRPr="0096566C" w:rsidRDefault="007C0C24" w:rsidP="007C0C24">
      <w:pPr>
        <w:pStyle w:val="Bulletlist0"/>
        <w:rPr>
          <w:lang w:val="pl-PL"/>
        </w:rPr>
      </w:pPr>
      <w:r w:rsidRPr="0096566C">
        <w:rPr>
          <w:rFonts w:eastAsia="Calibri"/>
          <w:b/>
          <w:lang w:val="pl-PL"/>
        </w:rPr>
        <w:t>Charakter i cel przetwarzania.</w:t>
      </w:r>
      <w:r w:rsidRPr="0096566C">
        <w:rPr>
          <w:rFonts w:eastAsia="Calibri"/>
          <w:lang w:val="pl-PL"/>
        </w:rPr>
        <w:t xml:space="preserve"> </w:t>
      </w:r>
      <w:r w:rsidRPr="0096566C">
        <w:rPr>
          <w:lang w:val="pl-PL"/>
        </w:rPr>
        <w:t>Charakter i cel przetwarzania polega na udostępnianiu Produktów i świadczeniu Usług zgodnie z umową Klienta</w:t>
      </w:r>
      <w:r w:rsidRPr="0096566C">
        <w:rPr>
          <w:rFonts w:eastAsia="Calibri"/>
          <w:lang w:val="pl-PL"/>
        </w:rPr>
        <w:t xml:space="preserve"> i na potrzeby działań biznesowych Microsoft towarzyszących udostępnianiu Produktów i świadczeniu Usług na rzecz Klienta (jak to opisano w powyższym punkcie tego Dodatku dotyczącego Ochrony Danych zatytułowanym „Charakter przetwarzania danych, własność”).</w:t>
      </w:r>
    </w:p>
    <w:p w14:paraId="65F8C847" w14:textId="77777777" w:rsidR="007C0C24" w:rsidRPr="0096566C" w:rsidRDefault="007C0C24" w:rsidP="007C0C24">
      <w:pPr>
        <w:pStyle w:val="Bulletlist0"/>
        <w:rPr>
          <w:spacing w:val="-1"/>
          <w:lang w:val="pl-PL"/>
        </w:rPr>
      </w:pPr>
      <w:r w:rsidRPr="0096566C">
        <w:rPr>
          <w:rFonts w:eastAsia="Calibri"/>
          <w:b/>
          <w:bCs/>
          <w:spacing w:val="-1"/>
          <w:lang w:val="pl-PL"/>
        </w:rPr>
        <w:t>Kategorie danych.</w:t>
      </w:r>
      <w:r w:rsidRPr="0096566C">
        <w:rPr>
          <w:rFonts w:eastAsia="Calibri"/>
          <w:spacing w:val="-1"/>
          <w:lang w:val="pl-PL"/>
        </w:rPr>
        <w:t xml:space="preserve"> </w:t>
      </w:r>
      <w:r w:rsidRPr="0096566C">
        <w:rPr>
          <w:spacing w:val="-1"/>
          <w:lang w:val="pl-PL"/>
        </w:rPr>
        <w:t>Typy Danych Osobowych przetwarzanych przez Microsoft w toku udostępniania Produktów i świadczenia Usług obejmują:</w:t>
      </w:r>
      <w:r w:rsidRPr="0096566C">
        <w:rPr>
          <w:rFonts w:eastAsia="Calibri"/>
          <w:spacing w:val="-1"/>
          <w:lang w:val="pl-PL"/>
        </w:rPr>
        <w:t xml:space="preserve"> (i) Dane Osobowe, które Klient umieszcza w Danych Klienta i Danych dotyczących Usług Profesjonalnych oraz (ii)</w:t>
      </w:r>
      <w:r w:rsidRPr="0096566C">
        <w:rPr>
          <w:spacing w:val="-1"/>
          <w:lang w:val="pl-PL"/>
        </w:rPr>
        <w:t xml:space="preserve"> dane wyraźnie wskazane </w:t>
      </w:r>
      <w:r w:rsidRPr="0096566C">
        <w:rPr>
          <w:spacing w:val="-1"/>
          <w:lang w:val="pl-PL"/>
        </w:rPr>
        <w:br/>
        <w:t>w art. 4 RODO,</w:t>
      </w:r>
      <w:r w:rsidRPr="0096566C">
        <w:rPr>
          <w:rFonts w:eastAsia="Calibri"/>
          <w:spacing w:val="-1"/>
          <w:lang w:val="pl-PL"/>
        </w:rPr>
        <w:t xml:space="preserve"> ewentualnie generowane, uzyskiwane lub zbierane przez Microsoft, w tym dane przesyłane do Microsoft w wyniku korzystania przez Klienta z możliwości dawanych przez usługi lub uzyskiwane przez Microsoft z lokalnie zainstalowanego oprogramowania. Typy Danych Osobowych, które Klient umieszcza w Danych Klienta i Danych dotyczących Usług Profesjonalnych, mogą być dowolnymi kategoriami Danych Osobowych określonych w rejestrach czynności przetwarzania przechowywanych przez Klienta występującego w roli administratora zgodnie </w:t>
      </w:r>
      <w:r w:rsidRPr="0096566C">
        <w:rPr>
          <w:rFonts w:eastAsia="Calibri"/>
          <w:spacing w:val="-1"/>
          <w:lang w:val="pl-PL"/>
        </w:rPr>
        <w:br/>
        <w:t xml:space="preserve">z art. 30 RODO, w tym kategoriami Danych Osobowych określonymi w </w:t>
      </w:r>
      <w:r w:rsidRPr="0096566C">
        <w:rPr>
          <w:spacing w:val="-1"/>
          <w:lang w:val="pl-PL"/>
        </w:rPr>
        <w:t>Załączniku B</w:t>
      </w:r>
      <w:r w:rsidRPr="0096566C">
        <w:rPr>
          <w:rFonts w:eastAsia="Calibri"/>
          <w:spacing w:val="-1"/>
          <w:lang w:val="pl-PL"/>
        </w:rPr>
        <w:t xml:space="preserve">. </w:t>
      </w:r>
    </w:p>
    <w:p w14:paraId="14283D03" w14:textId="77777777" w:rsidR="007C0C24" w:rsidRPr="0096566C" w:rsidRDefault="007C0C24" w:rsidP="007C0C24">
      <w:pPr>
        <w:pStyle w:val="Bulletlist0"/>
        <w:rPr>
          <w:lang w:val="pl-PL"/>
        </w:rPr>
      </w:pPr>
      <w:r w:rsidRPr="0096566C">
        <w:rPr>
          <w:rFonts w:eastAsia="Calibri"/>
          <w:b/>
          <w:bCs/>
          <w:lang w:val="pl-PL"/>
        </w:rPr>
        <w:lastRenderedPageBreak/>
        <w:t>Osoby, których dane dotyczą.</w:t>
      </w:r>
      <w:r w:rsidRPr="0096566C">
        <w:rPr>
          <w:rFonts w:eastAsia="Calibri"/>
          <w:lang w:val="pl-PL"/>
        </w:rPr>
        <w:t xml:space="preserve"> </w:t>
      </w:r>
      <w:r w:rsidRPr="0096566C">
        <w:rPr>
          <w:lang w:val="pl-PL"/>
        </w:rPr>
        <w:t>Kategorie osób, których dane dotyczą, to przedstawiciele i użytkownicy końcowi Klienta, tacy jak pracownicy, wykonawcy, współpracownicy i klienci</w:t>
      </w:r>
      <w:r w:rsidRPr="0096566C">
        <w:rPr>
          <w:rFonts w:eastAsia="Calibri"/>
          <w:lang w:val="pl-PL"/>
        </w:rPr>
        <w:t>, oraz ewentualnie inne kategorie osób, których dane dotyczą, określone w rejestrach czynności przetwarzania przechowywanych przez Klienta występującego w roli administratora zgodnie z art. 30 RODO, w tym kategorie osób, których dane dotyczą, wskazane w </w:t>
      </w:r>
      <w:r w:rsidRPr="0096566C">
        <w:rPr>
          <w:lang w:val="pl-PL"/>
        </w:rPr>
        <w:t>Załączniku B</w:t>
      </w:r>
      <w:r w:rsidRPr="0096566C">
        <w:rPr>
          <w:rFonts w:eastAsia="Calibri"/>
          <w:lang w:val="pl-PL"/>
        </w:rPr>
        <w:t>.</w:t>
      </w:r>
    </w:p>
    <w:bookmarkEnd w:id="95"/>
    <w:p w14:paraId="66B9612C" w14:textId="77777777" w:rsidR="007C0C24" w:rsidRPr="0096566C" w:rsidRDefault="007C0C24" w:rsidP="007C0C24">
      <w:pPr>
        <w:pStyle w:val="Heading3"/>
        <w:rPr>
          <w:lang w:val="pl-PL"/>
        </w:rPr>
      </w:pPr>
      <w:r w:rsidRPr="0096566C">
        <w:rPr>
          <w:lang w:val="pl-PL"/>
        </w:rPr>
        <w:t>Prawa osób, których dane dotyczą; pomoc przy wnioskach</w:t>
      </w:r>
    </w:p>
    <w:p w14:paraId="70D1C0F4" w14:textId="77777777" w:rsidR="007C0C24" w:rsidRPr="0096566C" w:rsidRDefault="007C0C24" w:rsidP="007C0C24">
      <w:pPr>
        <w:rPr>
          <w:lang w:val="pl-PL"/>
        </w:rPr>
      </w:pPr>
      <w:r w:rsidRPr="0096566C">
        <w:rPr>
          <w:lang w:val="pl-PL"/>
        </w:rPr>
        <w:t>Microsoft udostępni Klientowi, w sposób zgodny z funkcjonalnością Produktów i Usług oraz rolą Microsoft jako podmiotu przetwarzającego Dane Osobowe osób, których dane dotyczą, możliwość realizacji wniosków osób, których dane dotyczą o wykonanie ich praw wynikających z RODO. Jeśli Microsoft otrzyma od osoby po stronie Klienta, której dane dotyczą, żądanie o wykonanie jej praw wynikających z RODO w związku z Produktami i Usługami, w przypadku których Microsoft jest podmiotem przetwarzającym lub podmiotem podprzetwarzającym, wówczas Microsoft poprosi taką osobę, której dane dotyczą, o skierowanie takiego wniosku bezpośrednio do Klienta. Klient ponosi odpowiedzialność za odpowiadanie na wszelkie takie żądania, w tym, jeśli to konieczne, za pomocą funkcjonalności Produktów i Usług. Microsoft uwzględni uzasadnione wnioski Klienta o pomoc Klientowi w udzieleniu odpowiedzi na takie żądania osoby, której dotyczą dane.</w:t>
      </w:r>
    </w:p>
    <w:p w14:paraId="39E44707" w14:textId="77777777" w:rsidR="007C0C24" w:rsidRPr="0096566C" w:rsidRDefault="007C0C24" w:rsidP="007C0C24">
      <w:pPr>
        <w:pStyle w:val="Heading3"/>
        <w:rPr>
          <w:lang w:val="pl-PL"/>
        </w:rPr>
      </w:pPr>
      <w:bookmarkStart w:id="96" w:name="_Toc26972848"/>
      <w:r w:rsidRPr="0096566C">
        <w:rPr>
          <w:lang w:val="pl-PL"/>
        </w:rPr>
        <w:t>Rejestrowanie czynności przetwarzania</w:t>
      </w:r>
      <w:bookmarkEnd w:id="96"/>
    </w:p>
    <w:p w14:paraId="0585B116" w14:textId="77777777" w:rsidR="007C0C24" w:rsidRPr="0096566C" w:rsidRDefault="007C0C24" w:rsidP="007C0C24">
      <w:pPr>
        <w:rPr>
          <w:lang w:val="pl-PL"/>
        </w:rPr>
      </w:pPr>
      <w:r w:rsidRPr="0096566C">
        <w:rPr>
          <w:lang w:val="pl-PL"/>
        </w:rPr>
        <w:t>W zakresie, w jakim RODO wymaga od Microsoft zbierania i przechowywania określonych informacji dotyczących Klienta, Klient przekaże Microsoft na żądanie Microsoft takie informacje oraz zapewni ich dokładność i aktualność. Microsoft może udostępnić wszelkie takie informacje organowi nadzorczemu, jeśli jest to wymagane przez RODO.</w:t>
      </w:r>
    </w:p>
    <w:p w14:paraId="74E74ECA" w14:textId="77777777" w:rsidR="007C0C24" w:rsidRPr="0096566C" w:rsidRDefault="007C0C24" w:rsidP="007C0C24">
      <w:pPr>
        <w:pStyle w:val="Heading2"/>
        <w:rPr>
          <w:lang w:val="pl-PL"/>
        </w:rPr>
      </w:pPr>
      <w:bookmarkStart w:id="97" w:name="_Toc507768553"/>
      <w:bookmarkStart w:id="98" w:name="_Toc8395013"/>
      <w:bookmarkStart w:id="99" w:name="_Toc6563802"/>
      <w:bookmarkStart w:id="100" w:name="_Toc21617020"/>
      <w:bookmarkStart w:id="101" w:name="_Toc26972849"/>
      <w:bookmarkStart w:id="102" w:name="_Toc155366837"/>
      <w:bookmarkStart w:id="103" w:name="_Toc206769326"/>
      <w:bookmarkEnd w:id="88"/>
      <w:r w:rsidRPr="0096566C">
        <w:rPr>
          <w:lang w:val="pl-PL"/>
        </w:rPr>
        <w:t>Bezpieczeństwo danych</w:t>
      </w:r>
      <w:bookmarkEnd w:id="97"/>
      <w:bookmarkEnd w:id="98"/>
      <w:bookmarkEnd w:id="99"/>
      <w:bookmarkEnd w:id="100"/>
      <w:bookmarkEnd w:id="101"/>
      <w:bookmarkEnd w:id="102"/>
      <w:bookmarkEnd w:id="103"/>
    </w:p>
    <w:p w14:paraId="68C68541" w14:textId="77777777" w:rsidR="007C0C24" w:rsidRPr="0096566C" w:rsidRDefault="007C0C24" w:rsidP="007C0C24">
      <w:pPr>
        <w:pStyle w:val="Heading3"/>
        <w:rPr>
          <w:lang w:val="pl-PL"/>
        </w:rPr>
      </w:pPr>
      <w:bookmarkStart w:id="104" w:name="_Toc26972850"/>
      <w:bookmarkStart w:id="105" w:name="_Hlk40371496"/>
      <w:bookmarkStart w:id="106" w:name="_Toc26972852"/>
      <w:r w:rsidRPr="0096566C">
        <w:rPr>
          <w:lang w:val="pl-PL"/>
        </w:rPr>
        <w:t>Zasady i procedury bezpieczeństwa</w:t>
      </w:r>
      <w:bookmarkEnd w:id="104"/>
    </w:p>
    <w:p w14:paraId="22F301C8" w14:textId="77777777" w:rsidR="007C0C24" w:rsidRPr="0096566C" w:rsidRDefault="007C0C24" w:rsidP="007C0C24">
      <w:pPr>
        <w:rPr>
          <w:lang w:val="pl-PL"/>
        </w:rPr>
      </w:pPr>
      <w:bookmarkStart w:id="107" w:name="_Hlk504328104"/>
      <w:r w:rsidRPr="0096566C">
        <w:rPr>
          <w:lang w:val="pl-PL"/>
        </w:rPr>
        <w:t xml:space="preserve">Microsoft wdroży oraz będzie utrzymywać odpowiednie zabezpieczenia o charakterze technicznym i organizacyjnym w celu ochrony Danych Klienta, Danych dotyczących Usług Profesjonalnych i Danych Osobowych przed przypadkowymi lub niezgodnymi z prawem przypadkami uzyskiwania dostępu do nich, ich ujawniania, modyfikacji, utraty lub zniszczenia podczas ich przekazywania, przechowywania lub innego przetwarzania. Te zabezpieczenia będą opisane w Zasadach Bezpieczeństwa Microsoft. Microsoft udostępni Klientowi te zasady a także inne informacje dotyczące zasad i procedur bezpieczeństwa Microsoft zasadnie wymagane przez Klienta. </w:t>
      </w:r>
    </w:p>
    <w:bookmarkEnd w:id="107"/>
    <w:p w14:paraId="5F981019" w14:textId="77777777" w:rsidR="007C0C24" w:rsidRPr="0096566C" w:rsidRDefault="007C0C24" w:rsidP="007C0C24">
      <w:pPr>
        <w:rPr>
          <w:lang w:val="pl-PL"/>
        </w:rPr>
      </w:pPr>
      <w:r w:rsidRPr="0096566C">
        <w:rPr>
          <w:lang w:val="pl-PL"/>
        </w:rPr>
        <w:t>Ponadto środki te będą zgodne z wymaganiami określonymi w normach ISO 27001, ISO 27002 i ISO 27018. Opis mechanizmów kontroli bezpieczeństwa dla tych wymagań jest dostępny dla Klientów.</w:t>
      </w:r>
    </w:p>
    <w:p w14:paraId="67AE82FE" w14:textId="77777777" w:rsidR="007C0C24" w:rsidRPr="0096566C" w:rsidRDefault="007C0C24" w:rsidP="007C0C24">
      <w:pPr>
        <w:rPr>
          <w:lang w:val="pl-PL"/>
        </w:rPr>
      </w:pPr>
      <w:r w:rsidRPr="0096566C">
        <w:rPr>
          <w:lang w:val="pl-PL"/>
        </w:rPr>
        <w:lastRenderedPageBreak/>
        <w:t>Każda Podstawowa Usługa Online jest także zgodna ze standardami kontroli i normami wskazanymi w tabeli w Postanowieniach dotyczących Produktów. Każda Podstawowa Usługa Online i Usługa Profesjonalna wdraża i stosuje środki bezpieczeństwa określone w Załączniku A w celu ochrony Danych Klienta i Danych dotyczących Usług Profesjonalnych.</w:t>
      </w:r>
    </w:p>
    <w:p w14:paraId="2CE44A67" w14:textId="77777777" w:rsidR="007C0C24" w:rsidRPr="0096566C" w:rsidRDefault="007C0C24" w:rsidP="007C0C24">
      <w:pPr>
        <w:rPr>
          <w:lang w:val="pl-PL"/>
        </w:rPr>
      </w:pPr>
      <w:bookmarkStart w:id="108" w:name="_Toc26972851"/>
      <w:r w:rsidRPr="0096566C">
        <w:rPr>
          <w:lang w:val="pl-PL"/>
        </w:rPr>
        <w:t>Microsoft wdraża i stosuje środki bezpieczeństwa określone w Aneksie II do Standardowych Klauzul Umownych z 2021 r. w celu ochrony Danych Osobowych objętych zakresem RODO.</w:t>
      </w:r>
    </w:p>
    <w:p w14:paraId="4D071C1F" w14:textId="77777777" w:rsidR="007C0C24" w:rsidRPr="0096566C" w:rsidRDefault="007C0C24" w:rsidP="007C0C24">
      <w:pPr>
        <w:rPr>
          <w:lang w:val="pl-PL"/>
        </w:rPr>
      </w:pPr>
      <w:r w:rsidRPr="0096566C">
        <w:rPr>
          <w:lang w:val="pl-PL"/>
        </w:rPr>
        <w:t>Microsoft może w dowolnym momencie dodać normy branżowe lub rządowe. Microsoft nie usunie norm ISO 27001, ISO 27002, ISO 27018 ani żadnych standardów lub norm z tabeli dotyczącej Podstawowych Usług Online w Postanowieniach dotyczących Produktów, chyba że nie są już stosowane w branży i zostały zastąpione przez nowsze wersje (o ile takie powstaną).</w:t>
      </w:r>
      <w:bookmarkEnd w:id="108"/>
    </w:p>
    <w:p w14:paraId="24CEAEC6" w14:textId="77777777" w:rsidR="007C0C24" w:rsidRPr="0096566C" w:rsidRDefault="007C0C24" w:rsidP="007C0C24">
      <w:pPr>
        <w:pStyle w:val="Heading3"/>
        <w:rPr>
          <w:lang w:val="pl-PL"/>
        </w:rPr>
      </w:pPr>
      <w:r w:rsidRPr="0096566C">
        <w:rPr>
          <w:lang w:val="pl-PL"/>
        </w:rPr>
        <w:t xml:space="preserve">Szyfrowanie danych </w:t>
      </w:r>
    </w:p>
    <w:p w14:paraId="2813AFC8" w14:textId="77777777" w:rsidR="007C0C24" w:rsidRPr="0096566C" w:rsidRDefault="007C0C24" w:rsidP="007C0C24">
      <w:pPr>
        <w:rPr>
          <w:lang w:val="pl-PL"/>
        </w:rPr>
      </w:pPr>
      <w:r w:rsidRPr="0096566C">
        <w:rPr>
          <w:lang w:val="pl-PL"/>
        </w:rPr>
        <w:t xml:space="preserve">Dane Klienta i Dane dotyczące Usług Profesjonalnych (w tym wszelkie zawarte w nich Dane Osobowe) przesyłane w sieciach publicznych między Klientem a Microsoft lub między centrami przetwarzana danych Microsoft są domyślnie szyfrowane. </w:t>
      </w:r>
    </w:p>
    <w:p w14:paraId="164B5AEF" w14:textId="77777777" w:rsidR="007C0C24" w:rsidRPr="0096566C" w:rsidRDefault="007C0C24" w:rsidP="007C0C24">
      <w:pPr>
        <w:rPr>
          <w:lang w:val="pl-PL"/>
        </w:rPr>
      </w:pPr>
      <w:r w:rsidRPr="0096566C">
        <w:rPr>
          <w:lang w:val="pl-PL"/>
        </w:rPr>
        <w:t>Microsoft szyfruje również  Dane Klienta przechowywane w Usługach Online oraz Dane dotyczące Usług Profesjonalnych. W przypadku Usług Online, w ramach których Klient lub osoba trzecia działająca na rzecz Klienta, może tworzyć aplikacje (na przykład niektóre Usługi Azure), dane przechowywane w takich aplikacjach mogą być szyfrowane według uznania Klienta przy pomocy funkcji udostępnionych przez Microsoft lub uzyskanych przez Klienta od osób trzecich.</w:t>
      </w:r>
    </w:p>
    <w:p w14:paraId="63EC3D0B" w14:textId="77777777" w:rsidR="007C0C24" w:rsidRPr="0096566C" w:rsidRDefault="007C0C24" w:rsidP="007C0C24">
      <w:pPr>
        <w:pStyle w:val="Heading3"/>
        <w:rPr>
          <w:lang w:val="pl-PL"/>
        </w:rPr>
      </w:pPr>
      <w:r w:rsidRPr="0096566C">
        <w:rPr>
          <w:lang w:val="pl-PL"/>
        </w:rPr>
        <w:t xml:space="preserve">Dostęp do danych </w:t>
      </w:r>
    </w:p>
    <w:p w14:paraId="78EEAE01" w14:textId="77777777" w:rsidR="007C0C24" w:rsidRPr="0096566C" w:rsidRDefault="007C0C24" w:rsidP="007C0C24">
      <w:pPr>
        <w:rPr>
          <w:lang w:val="pl-PL"/>
        </w:rPr>
      </w:pPr>
      <w:r w:rsidRPr="0096566C">
        <w:rPr>
          <w:lang w:val="pl-PL"/>
        </w:rPr>
        <w:t xml:space="preserve">W celu kontroli dostępu do Danych Klienta i Danych dotyczących Usług Profesjonalnych (w tym wszelkich zawartych w nich Danych Osobowych) Microsoft stosuje mechanizmy dostępu oparte na zasadzie minimalnego uprzywilejowania. Mechanizmy kontroli dostępu oparte na rolach służą zapewnieniu, że dostęp do Danych Klienta i Danych dotyczących Usług Profesjonalnych wymaganych do prowadzenia operacji serwisowych jest realizowany w odpowiednim celu i na mocy upoważnienia, któremu towarzyszy nadzór ze strony kierownictwa. W przypadku Podstawowych Usług Online i Usług Profesjonalnych Microsoft stosuje mechanizmy Kontroli Dostępu opisane w tabeli zatytułowanej „Środki bezpieczeństwa” </w:t>
      </w:r>
      <w:r w:rsidRPr="0096566C">
        <w:rPr>
          <w:lang w:val="pl-PL"/>
        </w:rPr>
        <w:br/>
        <w:t>w Załączniku A. Personel Microsoft nie ma stałego dostępu do Danych Klienta, a każdy wymagany dostęp ma charakter tymczasowy.</w:t>
      </w:r>
    </w:p>
    <w:bookmarkEnd w:id="105"/>
    <w:p w14:paraId="7796427D" w14:textId="77777777" w:rsidR="007C0C24" w:rsidRPr="0096566C" w:rsidRDefault="007C0C24" w:rsidP="007C0C24">
      <w:pPr>
        <w:pStyle w:val="Heading3"/>
        <w:rPr>
          <w:lang w:val="pl-PL"/>
        </w:rPr>
      </w:pPr>
      <w:r w:rsidRPr="0096566C">
        <w:rPr>
          <w:lang w:val="pl-PL"/>
        </w:rPr>
        <w:lastRenderedPageBreak/>
        <w:t>Obowiązki Klienta</w:t>
      </w:r>
      <w:bookmarkEnd w:id="106"/>
    </w:p>
    <w:p w14:paraId="5A81A56D" w14:textId="77777777" w:rsidR="007C0C24" w:rsidRPr="0096566C" w:rsidRDefault="007C0C24" w:rsidP="007C0C24">
      <w:pPr>
        <w:rPr>
          <w:lang w:val="pl-PL"/>
        </w:rPr>
      </w:pPr>
      <w:bookmarkStart w:id="109" w:name="_Toc26972853"/>
      <w:r w:rsidRPr="0096566C">
        <w:rPr>
          <w:lang w:val="pl-PL"/>
        </w:rPr>
        <w:t>Klient ponosi wyłączną odpowiedzialność za ustalenie w niezależny sposób, czy środki techniczne i organizacyjne dotyczące Produktów i Usług spełniają wymagania Klienta, w tym pozwalają wykonać obowiązki w zakresie bezpieczeństwa na mocy właściwych Wymogów dotyczących Ochrony Danych. Klient zgadza się, że (uwzględniając stan wiedzy technicznej, koszty wdrożenia oraz charakter, zakres, kontekst i cele przetwarzania Danych Osobowych, a także ryzyko, jakie stwarza ono dla osób fizycznych) procedury i zasady bezpieczeństwa wdrożone i stosowane przez Microsoft zapewniają stopień bezpieczeństwa odpowiadający ryzyku związanemu z Danymi Osobowymi Klienta. Klient jest odpowiedzialny za wdrażanie i utrzymywanie środków ochrony prywatności i zabezpieczeń dla pochodzących lub zarządzanych przez Klienta składników (np. urządzeń wyposażonych w Microsoft Intune lub w ramach aplikacji lub maszyny wirtualnej Microsoft Azure Klienta).</w:t>
      </w:r>
    </w:p>
    <w:p w14:paraId="3AB435B8" w14:textId="77777777" w:rsidR="007C0C24" w:rsidRPr="0096566C" w:rsidDel="00BA1419" w:rsidRDefault="007C0C24" w:rsidP="007C0C24">
      <w:pPr>
        <w:pStyle w:val="Heading3"/>
        <w:rPr>
          <w:lang w:val="pl-PL"/>
        </w:rPr>
      </w:pPr>
      <w:r w:rsidRPr="0096566C">
        <w:rPr>
          <w:lang w:val="pl-PL"/>
        </w:rPr>
        <w:t>Kontrola przestrzegania postanowień</w:t>
      </w:r>
      <w:bookmarkEnd w:id="109"/>
    </w:p>
    <w:p w14:paraId="2E7D95A2" w14:textId="77777777" w:rsidR="007C0C24" w:rsidRPr="0096566C" w:rsidDel="00BA1419" w:rsidRDefault="007C0C24" w:rsidP="007C0C24">
      <w:pPr>
        <w:rPr>
          <w:lang w:val="pl-PL"/>
        </w:rPr>
      </w:pPr>
      <w:r w:rsidRPr="0096566C">
        <w:rPr>
          <w:lang w:val="pl-PL"/>
        </w:rPr>
        <w:t>Microsoft przeprowadzi audyty zabezpieczeń komputerów, środowiska informatycznego i fizycznych centrów przetwarzania danych używanych przez Microsoft do przetwarzania Danych Klienta, Danych dotyczących Usług Profesjonalnych i Danych Osobowych w następujący sposób:</w:t>
      </w:r>
    </w:p>
    <w:p w14:paraId="22E22DC3" w14:textId="77777777" w:rsidR="007C0C24" w:rsidRPr="0096566C" w:rsidDel="00BA1419" w:rsidRDefault="007C0C24" w:rsidP="007C0C24">
      <w:pPr>
        <w:pStyle w:val="Bulletlist0"/>
        <w:rPr>
          <w:lang w:val="pl-PL"/>
        </w:rPr>
      </w:pPr>
      <w:r w:rsidRPr="0096566C">
        <w:rPr>
          <w:lang w:val="pl-PL"/>
        </w:rPr>
        <w:t>Jeśli standard lub norma zakładają przeprowadzanie audytów, audyt zostanie przeprowadzony przynajmniej raz w roku.</w:t>
      </w:r>
    </w:p>
    <w:p w14:paraId="5A02575F" w14:textId="77777777" w:rsidR="007C0C24" w:rsidRPr="0096566C" w:rsidDel="00BA1419" w:rsidRDefault="007C0C24" w:rsidP="007C0C24">
      <w:pPr>
        <w:pStyle w:val="Bulletlist0"/>
        <w:rPr>
          <w:lang w:val="pl-PL"/>
        </w:rPr>
      </w:pPr>
      <w:r w:rsidRPr="0096566C">
        <w:rPr>
          <w:lang w:val="pl-PL"/>
        </w:rPr>
        <w:t>Każdy audyt zostanie przeprowadzony zgodnie ze standardami i przepisami organu regulacyjnego lub akredytacyjnego dla każdego obowiązującego standardu lub każdej obowiązującej normy.</w:t>
      </w:r>
    </w:p>
    <w:p w14:paraId="26DEC6EF" w14:textId="77777777" w:rsidR="007C0C24" w:rsidRPr="0096566C" w:rsidDel="00BA1419" w:rsidRDefault="007C0C24" w:rsidP="007C0C24">
      <w:pPr>
        <w:pStyle w:val="Bulletlist0"/>
        <w:rPr>
          <w:lang w:val="pl-PL"/>
        </w:rPr>
      </w:pPr>
      <w:r w:rsidRPr="0096566C">
        <w:rPr>
          <w:lang w:val="pl-PL"/>
        </w:rPr>
        <w:t>Każdy audyt zostanie przeprowadzony przez wykwalifikowanych, niezależnych audytorów zewnętrznych wybranych i opłaconych przez Microsoft.</w:t>
      </w:r>
    </w:p>
    <w:p w14:paraId="4B82761F" w14:textId="77777777" w:rsidR="007C0C24" w:rsidRPr="0096566C" w:rsidRDefault="007C0C24" w:rsidP="007C0C24">
      <w:pPr>
        <w:rPr>
          <w:lang w:val="pl-PL"/>
        </w:rPr>
      </w:pPr>
      <w:r w:rsidRPr="0096566C">
        <w:rPr>
          <w:lang w:val="pl-PL"/>
        </w:rPr>
        <w:t xml:space="preserve">Wyniki audytu zostaną ujęte w formie raportu z audytu („Raport z Audytu Microsoft”), który Microsoft udostępni pod adresem </w:t>
      </w:r>
      <w:hyperlink r:id="rId13">
        <w:r w:rsidRPr="0096566C">
          <w:rPr>
            <w:rStyle w:val="Hyperlink"/>
            <w:color w:val="0070C0"/>
            <w:lang w:val="pl-PL"/>
          </w:rPr>
          <w:t>https://servicetrust.microsoft.com/</w:t>
        </w:r>
      </w:hyperlink>
      <w:r w:rsidRPr="0096566C">
        <w:rPr>
          <w:lang w:val="pl-PL"/>
        </w:rPr>
        <w:t xml:space="preserve"> lub w innym miejscu wskazanym przez Microsoft. Raport z Audytu Microsoft stanowi Informacje Poufne Microsoft i jednoznacznie przedstawi wszelkie istotne odkrycia poczynione przez audytora. Microsoft bezzwłocznie skoryguje kwestie wskazane w Raporcie z Audytu Microsoft zgodnie z zaleceniami audytora. Na wniosek Klienta Microsoft udostępni Klientowi każdy Raport z Audytu Microsoft. Raport z Audytu Microsoft podlega ograniczeniom Microsoft i audytora dotyczącym poufności </w:t>
      </w:r>
      <w:r w:rsidRPr="0096566C">
        <w:rPr>
          <w:lang w:val="pl-PL"/>
        </w:rPr>
        <w:br/>
        <w:t>i rozpowszechniania.</w:t>
      </w:r>
    </w:p>
    <w:p w14:paraId="66FA5F0C" w14:textId="77777777" w:rsidR="007C0C24" w:rsidRPr="0096566C" w:rsidRDefault="007C0C24" w:rsidP="007C0C24">
      <w:pPr>
        <w:rPr>
          <w:spacing w:val="-2"/>
          <w:lang w:val="pl-PL"/>
        </w:rPr>
      </w:pPr>
      <w:r w:rsidRPr="0096566C">
        <w:rPr>
          <w:spacing w:val="-2"/>
          <w:lang w:val="pl-PL"/>
        </w:rPr>
        <w:t xml:space="preserve">Microsoft bezzwłocznie zareaguje na dodatkowe instrukcje klienta dotyczące audytu w zakresie, w jakim wymagania Klienta dotyczące audytu na mocy Wymogów dotyczących Ochrony Danych nie mogą być zasadnie spełnione za pomocą raportów z audytu, dokumentacji lub informacji </w:t>
      </w:r>
      <w:r w:rsidRPr="0096566C">
        <w:rPr>
          <w:spacing w:val="-2"/>
          <w:lang w:val="pl-PL"/>
        </w:rPr>
        <w:br/>
      </w:r>
      <w:r w:rsidRPr="0096566C">
        <w:rPr>
          <w:spacing w:val="-2"/>
          <w:lang w:val="pl-PL"/>
        </w:rPr>
        <w:lastRenderedPageBreak/>
        <w:t xml:space="preserve">o zgodności, które Microsoft udostępnia swoim klientom. Przed rozpoczęciem audytu Klient i Microsoft wspólnie uzgodnią zakres, termin, czas trwania, wymagania dotyczące kontroli i dokumentacji oraz opłaty z tytułu audytu, przy założeniu, że wspomniany wymóg uzgodnienia nie przyczyni się do nieuzasadnionego nadmiernego opóźnienia audytu przez Microsoft. W zakresie niezbędnym do przeprowadzenia audytu Microsoft udostępni systemy przetwarzania, placówki i dokumentację pomocniczą związaną z przetwarzaniem Danych Klientów, Danych dotyczących Usług Profesjonalnych i Danych Osobowych przez Microsoft, podmioty stowarzyszone Microsoft i Podmioty Podprzetwarzające Microsoft. Wspomniany audyt zostanie przeprowadzony w regularnych godzinach pracy i przy zachowaniu odpowiednich procedur poufności przez niezależną, akredytowaną firmę audytorską będącą osobą trzecią. O audycie takim Microsoft otrzyma powiadomienie z należytym wyprzedzeniem. Ani Klient, ani audytor </w:t>
      </w:r>
      <w:r w:rsidRPr="0096566C">
        <w:rPr>
          <w:spacing w:val="-2"/>
          <w:lang w:val="pl-PL"/>
        </w:rPr>
        <w:br/>
        <w:t xml:space="preserve">nie będą mieć dostępu do żadnych danych pochodzących od innych klientów Microsoft ani do systemów i placówek Microsoft, które nie są związane z udostępnianiem odpowiednich Produktów i świadczeniem odpowiednich Usług. Klient ponosi odpowiedzialność za wszelkie koszty i opłaty związane z takim audytem, w tym wszelkie uzasadnione koszty i opłaty za cały czas, jaki Microsoft przeznacza na taki audyt (niezależnie od stawek </w:t>
      </w:r>
      <w:r w:rsidRPr="0096566C">
        <w:rPr>
          <w:spacing w:val="-2"/>
          <w:lang w:val="pl-PL"/>
        </w:rPr>
        <w:br/>
        <w:t>za usługi świadczone przez Microsoft). Jeśli wygenerowany w wyniku przeprowadzonego przez Klienta audytu raport zawiera jakiekolwiek ustalenia dotyczące istotnych niezgodności, Klient udostępni Microsoft taki raport z audytu, a Microsoft bezzwłocznie usunie wszelkie takie istotne niezgodności.</w:t>
      </w:r>
    </w:p>
    <w:p w14:paraId="2E1D3CC2" w14:textId="77777777" w:rsidR="007C0C24" w:rsidRPr="0096566C" w:rsidRDefault="007C0C24" w:rsidP="007C0C24">
      <w:pPr>
        <w:rPr>
          <w:lang w:val="pl-PL"/>
        </w:rPr>
      </w:pPr>
      <w:r w:rsidRPr="0096566C">
        <w:rPr>
          <w:lang w:val="pl-PL"/>
        </w:rPr>
        <w:t xml:space="preserve">Żadne postanowienie zawarte w tym punkcie Dodatku dotyczącego Ochrony Danych nie zmienia ani nie modyfikuje Postanowień wynikających </w:t>
      </w:r>
      <w:r w:rsidRPr="0096566C">
        <w:rPr>
          <w:lang w:val="pl-PL"/>
        </w:rPr>
        <w:br/>
        <w:t>z RODO ani nie wpływa na prawa jakiegokolwiek organu nadzorczego lub osoby, której dane dotyczą, na mocy Wymogów dotyczących Ochrony Danych. Microsoft Corporation jest zamierzonym beneficjentem zewnętrznym uprawnień przewidzianych w niniejszym punkcie.</w:t>
      </w:r>
    </w:p>
    <w:p w14:paraId="32B09972" w14:textId="77777777" w:rsidR="007C0C24" w:rsidRPr="0096566C" w:rsidRDefault="007C0C24" w:rsidP="007C0C24">
      <w:pPr>
        <w:pStyle w:val="Heading2"/>
        <w:rPr>
          <w:lang w:val="pl-PL"/>
        </w:rPr>
      </w:pPr>
      <w:bookmarkStart w:id="110" w:name="_Toc507768554"/>
      <w:bookmarkStart w:id="111" w:name="_Toc8395014"/>
      <w:bookmarkStart w:id="112" w:name="_Toc6563803"/>
      <w:bookmarkStart w:id="113" w:name="_Toc21617021"/>
      <w:bookmarkStart w:id="114" w:name="_Toc26972854"/>
      <w:bookmarkStart w:id="115" w:name="_Toc155366838"/>
      <w:bookmarkStart w:id="116" w:name="_Toc206769327"/>
      <w:r w:rsidRPr="0096566C">
        <w:rPr>
          <w:lang w:val="pl-PL"/>
        </w:rPr>
        <w:t>Powiadomienie o Incydencie Naruszającym Bezpieczeństwo</w:t>
      </w:r>
      <w:bookmarkEnd w:id="110"/>
      <w:bookmarkEnd w:id="111"/>
      <w:bookmarkEnd w:id="112"/>
      <w:bookmarkEnd w:id="113"/>
      <w:bookmarkEnd w:id="114"/>
      <w:bookmarkEnd w:id="115"/>
      <w:bookmarkEnd w:id="116"/>
    </w:p>
    <w:p w14:paraId="3BFB8261" w14:textId="77777777" w:rsidR="007C0C24" w:rsidRPr="0096566C" w:rsidRDefault="007C0C24" w:rsidP="007C0C24">
      <w:pPr>
        <w:rPr>
          <w:lang w:val="pl-PL"/>
        </w:rPr>
      </w:pPr>
      <w:bookmarkStart w:id="117" w:name="_Hlk504328309"/>
      <w:r w:rsidRPr="0096566C">
        <w:rPr>
          <w:lang w:val="pl-PL"/>
        </w:rPr>
        <w:t>Jeśli Microsoft dowie się o naruszeniu zabezpieczeń prowadzącym do przypadkowego lub niezgodnego z prawem zniszczenia, utraty, zmiany, nieupoważnionego ujawnienia lub uzyskania dostępu do Danych Klienta, Danych dotyczących Usług Profesjonalnych lub Danych Osobowych podczas ich przetwarzania przez Microsoft (każde z osobna zwane „Incydentem Naruszającym Bezpieczeństwo”)</w:t>
      </w:r>
      <w:bookmarkEnd w:id="117"/>
      <w:r w:rsidRPr="0096566C">
        <w:rPr>
          <w:lang w:val="pl-PL"/>
        </w:rPr>
        <w:t xml:space="preserve">, wówczas Microsoft natychmiast </w:t>
      </w:r>
      <w:r w:rsidRPr="0096566C">
        <w:rPr>
          <w:lang w:val="pl-PL"/>
        </w:rPr>
        <w:br/>
        <w:t xml:space="preserve">i bezzwłocznie (1) powiadomi Klienta o Incydencie Naruszającym Bezpieczeństwo, (2) zbada dany przypadek Incydentu Naruszającego Bezpieczeństwo i przekaże Klientowi szczegółowe informacje na jego temat oraz (3) podejmie odpowiednie działania w celu ograniczenia skutków </w:t>
      </w:r>
      <w:r w:rsidRPr="0096566C">
        <w:rPr>
          <w:lang w:val="pl-PL"/>
        </w:rPr>
        <w:br/>
      </w:r>
      <w:r w:rsidRPr="0096566C">
        <w:rPr>
          <w:lang w:val="pl-PL"/>
        </w:rPr>
        <w:lastRenderedPageBreak/>
        <w:t>i zminimalizowania ewentualnych szkód wynikających z takiego Incydentu Naruszającego Bezpieczeństwo.</w:t>
      </w:r>
    </w:p>
    <w:p w14:paraId="3AC5A685" w14:textId="77777777" w:rsidR="007C0C24" w:rsidRPr="0096566C" w:rsidRDefault="007C0C24" w:rsidP="007C0C24">
      <w:pPr>
        <w:rPr>
          <w:lang w:val="pl-PL"/>
        </w:rPr>
      </w:pPr>
      <w:r w:rsidRPr="0096566C">
        <w:rPr>
          <w:lang w:val="pl-PL"/>
        </w:rPr>
        <w:t xml:space="preserve">Powiadomienie o Incydencie Naruszającym Bezpieczeństwo będzie przekazywane Klientowi w sposób wybrany przez Microsoft, w tym pocztą elektroniczną. Klient ponosi wyłączną odpowiedzialność za aktualność i dokładność swoich informacji kontaktowych podanych Microsoft w odniesieniu do każdego stosownego Produktu lub każdej stosownej Usługi Profesjonalnej. Klient ponosi wyłączną odpowiedzialność za wypełnianie swoich zobowiązań na mocy obowiązujących Klienta przepisów dotyczących powiadamiania o Incydencie Naruszającym Bezpieczeństwo oraz </w:t>
      </w:r>
      <w:r w:rsidRPr="0096566C">
        <w:rPr>
          <w:lang w:val="pl-PL"/>
        </w:rPr>
        <w:br/>
        <w:t>za wypełnianie wszelkich zobowiązań do powiadamiania osób trzecich w związku z jakimkolwiek Incydentem Naruszającym Bezpieczeństwo.</w:t>
      </w:r>
    </w:p>
    <w:p w14:paraId="4B9209A4" w14:textId="77777777" w:rsidR="007C0C24" w:rsidRPr="0096566C" w:rsidRDefault="007C0C24" w:rsidP="007C0C24">
      <w:pPr>
        <w:rPr>
          <w:lang w:val="pl-PL"/>
        </w:rPr>
      </w:pPr>
      <w:r w:rsidRPr="0096566C">
        <w:rPr>
          <w:lang w:val="pl-PL"/>
        </w:rPr>
        <w:t>Microsoft podejmie uzasadnione starania w celu udzielenia Klientowi pomocy w wypełnieniu jego obowiązków wynikających z art. 33 RODO, innego prawa właściwego lub obowiązujących przepisów w zakresie powiadomienia właściwego organu nadzorczego oraz osób, których dane dotyczą, o takim Incydencie Naruszającym Bezpieczeństwo.</w:t>
      </w:r>
    </w:p>
    <w:p w14:paraId="3C88C3CD" w14:textId="77777777" w:rsidR="007C0C24" w:rsidRPr="0096566C" w:rsidRDefault="007C0C24" w:rsidP="007C0C24">
      <w:pPr>
        <w:rPr>
          <w:lang w:val="pl-PL"/>
        </w:rPr>
      </w:pPr>
      <w:r w:rsidRPr="0096566C">
        <w:rPr>
          <w:lang w:val="pl-PL"/>
        </w:rPr>
        <w:t>Zgłoszenie przez Microsoft przypadku lub reakcja Microsoft na przypadek Incydentu Naruszającego Bezpieczeństwo na mocy postanowień tego punktu nie stanowi potwierdzenia przez Microsoft przyjęcia na siebie jakiejkolwiek winy lub odpowiedzialności za taki Incydent Naruszający Bezpieczeństwo.</w:t>
      </w:r>
    </w:p>
    <w:p w14:paraId="65CC668A" w14:textId="77777777" w:rsidR="007C0C24" w:rsidRPr="0096566C" w:rsidRDefault="007C0C24" w:rsidP="007C0C24">
      <w:pPr>
        <w:rPr>
          <w:lang w:val="pl-PL"/>
        </w:rPr>
      </w:pPr>
      <w:r w:rsidRPr="0096566C">
        <w:rPr>
          <w:lang w:val="pl-PL"/>
        </w:rPr>
        <w:t>Klient musi bezzwłocznie informować Microsoft o wszelkich potencjalnych przypadkach niewłaściwego używania kont lub poświadczeń uwierzytelniających Klienta oraz o wszelkich incydentach naruszających bezpieczeństwo związanych z Produktami i Usługami.</w:t>
      </w:r>
    </w:p>
    <w:p w14:paraId="6D869884" w14:textId="77777777" w:rsidR="007C0C24" w:rsidRPr="0096566C" w:rsidRDefault="007C0C24" w:rsidP="007C0C24">
      <w:pPr>
        <w:pStyle w:val="Heading2"/>
        <w:rPr>
          <w:lang w:val="pl-PL"/>
        </w:rPr>
      </w:pPr>
      <w:bookmarkStart w:id="118" w:name="_Toc507768555"/>
      <w:bookmarkStart w:id="119" w:name="_Toc8395015"/>
      <w:bookmarkStart w:id="120" w:name="_Toc6563804"/>
      <w:bookmarkStart w:id="121" w:name="_Toc21617022"/>
      <w:bookmarkStart w:id="122" w:name="_Toc26972855"/>
      <w:bookmarkStart w:id="123" w:name="_Toc155366839"/>
      <w:bookmarkStart w:id="124" w:name="_Toc206769328"/>
      <w:bookmarkStart w:id="125" w:name="DataTransfersandLocation"/>
      <w:r w:rsidRPr="0096566C">
        <w:rPr>
          <w:lang w:val="pl-PL"/>
        </w:rPr>
        <w:t xml:space="preserve">Lokalizacja i przekazywanie </w:t>
      </w:r>
      <w:bookmarkStart w:id="126" w:name="LocationofDataProcessing"/>
      <w:bookmarkStart w:id="127" w:name="_Toc489605583"/>
      <w:r w:rsidRPr="0096566C">
        <w:rPr>
          <w:lang w:val="pl-PL"/>
        </w:rPr>
        <w:t>danych</w:t>
      </w:r>
      <w:bookmarkEnd w:id="118"/>
      <w:bookmarkEnd w:id="119"/>
      <w:bookmarkEnd w:id="120"/>
      <w:bookmarkEnd w:id="121"/>
      <w:bookmarkEnd w:id="122"/>
      <w:bookmarkEnd w:id="123"/>
      <w:bookmarkEnd w:id="124"/>
      <w:bookmarkEnd w:id="126"/>
      <w:bookmarkEnd w:id="127"/>
    </w:p>
    <w:p w14:paraId="5F95FEBB" w14:textId="77777777" w:rsidR="007C0C24" w:rsidRPr="0096566C" w:rsidRDefault="007C0C24" w:rsidP="007C0C24">
      <w:pPr>
        <w:pStyle w:val="Heading3"/>
        <w:rPr>
          <w:lang w:val="pl-PL"/>
        </w:rPr>
      </w:pPr>
      <w:bookmarkStart w:id="128" w:name="_Toc26972856"/>
      <w:bookmarkEnd w:id="125"/>
      <w:r w:rsidRPr="0096566C">
        <w:rPr>
          <w:lang w:val="pl-PL"/>
        </w:rPr>
        <w:t>Przekazywanie danych</w:t>
      </w:r>
      <w:bookmarkEnd w:id="128"/>
    </w:p>
    <w:p w14:paraId="185A32AA" w14:textId="77777777" w:rsidR="007C0C24" w:rsidRPr="0096566C" w:rsidRDefault="007C0C24" w:rsidP="007C0C24">
      <w:pPr>
        <w:rPr>
          <w:lang w:val="pl-PL"/>
        </w:rPr>
      </w:pPr>
      <w:r w:rsidRPr="0096566C">
        <w:rPr>
          <w:lang w:val="pl-PL"/>
        </w:rPr>
        <w:t xml:space="preserve">Dane Klienta, Dane dotyczące Usług Profesjonalnych i Dane Osobowe przetwarzane w imieniu Klienta przez Microsoft nie mogą być przekazywane do określonej lokalizacji geograficznej ani przechowywane i przetwarzane w określonej lokalizacji geograficznej, o ile nie jest to zgodne z Postanowieniami Dodatku dotyczącego Ochrony Danych oraz nie zostały zastosowane zabezpieczenia określone poniżej w tym punkcie. Uwzględniając takie zabezpieczenia, Klient powierza Microsoft przekazywanie Danych Klienta, Danych dotyczących Usług Profesjonalnych i Danych Osobowych do Stanów Zjednoczonych lub dowolnego innego kraju, w którym Microsoft lub Podmioty Podprzetwarzające Microsoft prowadzą działalność, oraz do przechowywania i przetwarzania Danych </w:t>
      </w:r>
      <w:r w:rsidRPr="0096566C">
        <w:rPr>
          <w:lang w:val="pl-PL"/>
        </w:rPr>
        <w:lastRenderedPageBreak/>
        <w:t xml:space="preserve">Klienta i Danych Osobowych w celu udostępniania Produktów, z wyjątkiem przypadków opisanych w innym miejscu w Postanowieniach Dodatku dotyczącego Ochrony Danych. </w:t>
      </w:r>
    </w:p>
    <w:p w14:paraId="5756585B" w14:textId="77777777" w:rsidR="007C0C24" w:rsidRPr="0096566C" w:rsidRDefault="007C0C24" w:rsidP="007C0C24">
      <w:pPr>
        <w:rPr>
          <w:spacing w:val="-2"/>
          <w:lang w:val="pl-PL"/>
        </w:rPr>
      </w:pPr>
      <w:bookmarkStart w:id="129" w:name="_Toc26972857"/>
      <w:bookmarkStart w:id="130" w:name="LocationofCustomerDataatRest"/>
      <w:r w:rsidRPr="0096566C">
        <w:rPr>
          <w:spacing w:val="-2"/>
          <w:lang w:val="pl-PL"/>
        </w:rPr>
        <w:t>Wszelkie przypadki przekazywania Danych Klienta, Danych dotyczących Usług Profesjonalnych i Danych Osobowych poza Unię Europejską, Europejski Obszar Gospodarczy, Wielką Brytanię i Szwajcarię w celu dostarczania Produktów i świadczenia Usług podlegają warunkom Standardowych Klauzul Umownych z 2021 roku wdrożonych przez firmę Microsoft. Dodatkowo przekazywanie danych z Wielkiej Brytanii podlega warunkom IDTA wdrożonym przez firmę Microsoft. Na potrzeby niniejszego Dodatku dotyczącego Ochrony Danych „Dodatek IDTA” oznacza dotyczący transgranicznego przepływu danych dodatek do przyjętych przez Komisję Europejską standardowych klauzul umownych w zakresie transgranicznego przekazywania danych, wydany przez Biuro Komisarza ds. Ochrony Informacji w Zjednoczonym Królestwie w ramach punktu 119A(1) przyjętej w Zjednoczonym Królestwie ustawy z 2018 r. o ochronie danych. Microsoft będzie przestrzegać wymagań określonych w przepisach prawa ochrony danych przyjętych w krajach Europejskiego Obszaru Gospodarczego, Zjednoczonym Królestwie i Szwajcarii w zakresie zbierania, używania, przekazywania, zatrzymywania i innego przetwarzania Danych Osobowych z Europejskiego Obszaru Gospodarczego, Zjednoczonego Królestwa i Szwajcarii. Wszystkie przypadki przekazywania Danych Osobowych do kraju trzeciego lub organizacji międzynarodowej będą odpowiednio zabezpieczone zgodnie z art. 46 RODO, a takie przypadki przekazywania i zabezpieczenia zostaną udokumentowane zgodnie z art. 30 ust. 2 RODO.</w:t>
      </w:r>
    </w:p>
    <w:p w14:paraId="26888888" w14:textId="77777777" w:rsidR="007C0C24" w:rsidRPr="0096566C" w:rsidRDefault="007C0C24" w:rsidP="007C0C24">
      <w:pPr>
        <w:rPr>
          <w:rFonts w:cstheme="minorHAnsi"/>
          <w:lang w:val="pl-PL"/>
        </w:rPr>
      </w:pPr>
      <w:r w:rsidRPr="0096566C">
        <w:rPr>
          <w:lang w:val="pl-PL"/>
        </w:rPr>
        <w:t xml:space="preserve">Ponadto Microsoft posiada certyfikat Programu </w:t>
      </w:r>
      <w:r w:rsidRPr="0096566C">
        <w:rPr>
          <w:rFonts w:cstheme="minorHAnsi"/>
          <w:bdr w:val="none" w:sz="0" w:space="0" w:color="auto" w:frame="1"/>
          <w:shd w:val="clear" w:color="auto" w:fill="FFFFFF"/>
          <w:lang w:val="pl-PL"/>
        </w:rPr>
        <w:t>EU-U.S. Data Privacy Framework oraz Swiss-U.S. Data Privacy Framework, brytyjskie rozszerzenie na EU-U.S. Data Privacy Framework i wynikające z niego zobowiązania. </w:t>
      </w:r>
      <w:r w:rsidRPr="0096566C">
        <w:rPr>
          <w:rFonts w:cstheme="minorHAnsi"/>
          <w:shd w:val="clear" w:color="auto" w:fill="FFFFFF"/>
          <w:lang w:val="pl-PL"/>
        </w:rPr>
        <w:t>Ilekroć Microsoft stwierdzi, że nie może już wypełniać swoich obowiązków w zakresie zapewnienia poziomu ochrony wymaganego przez postanowienia powyższych programów, powiadomi Klienta o tym fakcie.</w:t>
      </w:r>
    </w:p>
    <w:p w14:paraId="5EEA8B57" w14:textId="77777777" w:rsidR="007C0C24" w:rsidRPr="0096566C" w:rsidRDefault="007C0C24" w:rsidP="007C0C24">
      <w:pPr>
        <w:pStyle w:val="Heading3"/>
        <w:rPr>
          <w:lang w:val="pl-PL"/>
        </w:rPr>
      </w:pPr>
      <w:r w:rsidRPr="0096566C">
        <w:rPr>
          <w:lang w:val="pl-PL"/>
        </w:rPr>
        <w:t>Lokalizacja Danych Klienta</w:t>
      </w:r>
    </w:p>
    <w:p w14:paraId="268A040D" w14:textId="77777777" w:rsidR="002D3789" w:rsidRPr="00B02400" w:rsidRDefault="002D3789" w:rsidP="002D3789">
      <w:pPr>
        <w:rPr>
          <w:rFonts w:eastAsia="Calibri" w:cs="Arial"/>
          <w:color w:val="000000"/>
          <w:lang w:val="pl-PL"/>
        </w:rPr>
      </w:pPr>
      <w:bookmarkStart w:id="131" w:name="_Toc507768556"/>
      <w:bookmarkStart w:id="132" w:name="_Toc8395016"/>
      <w:bookmarkStart w:id="133" w:name="_Toc6563805"/>
      <w:bookmarkStart w:id="134" w:name="_Toc21617023"/>
      <w:bookmarkStart w:id="135" w:name="_Toc26972858"/>
      <w:bookmarkStart w:id="136" w:name="_Toc155366840"/>
      <w:bookmarkEnd w:id="129"/>
      <w:bookmarkEnd w:id="130"/>
      <w:r w:rsidRPr="00B02400">
        <w:rPr>
          <w:rFonts w:eastAsia="Calibri" w:cs="Arial"/>
          <w:color w:val="000000"/>
          <w:lang w:val="pl-PL"/>
        </w:rPr>
        <w:t>W przypadku Podstawowych Usług Online Microsoft będzie przechowywać Dane magazynowane Klienta w określonych głównych obszarach geograficznych (z których każdy zwany jest dalej „Obszarem”) zgodnie z Postanowieniami dotyczącymi Produktów.</w:t>
      </w:r>
    </w:p>
    <w:p w14:paraId="17CA400A" w14:textId="77777777" w:rsidR="002D3789" w:rsidRPr="00B02400" w:rsidRDefault="002D3789" w:rsidP="002D3789">
      <w:pPr>
        <w:rPr>
          <w:rFonts w:eastAsia="Calibri" w:cs="Arial"/>
          <w:color w:val="000000"/>
          <w:lang w:val="pl-PL"/>
        </w:rPr>
      </w:pPr>
      <w:r w:rsidRPr="00B02400">
        <w:rPr>
          <w:rFonts w:eastAsia="Calibri" w:cs="Arial"/>
          <w:color w:val="000000"/>
          <w:lang w:val="pl-PL"/>
        </w:rPr>
        <w:t>W przypadku Usług Objętych Programem Geograficznego Ograniczenia Przetwarzania Danych z UE Microsoft będzie przechowywać i przetwarzać Dane Klientów, Dane Osobowe, a także Dane Usług Profesjonalnych w stanie spoczynku na terenie Unii Europejskiej i Europejskiego Stowarzyszenia Wolnego Handlu (EFTA) zgodnie z Postanowieniami dotyczącymi Produktu.</w:t>
      </w:r>
    </w:p>
    <w:p w14:paraId="450786E4" w14:textId="77777777" w:rsidR="002D3789" w:rsidRPr="00B02400" w:rsidRDefault="002D3789" w:rsidP="002D3789">
      <w:pPr>
        <w:rPr>
          <w:rFonts w:eastAsia="Calibri" w:cs="Arial"/>
          <w:color w:val="000000"/>
          <w:lang w:val="pl-PL"/>
        </w:rPr>
      </w:pPr>
      <w:r w:rsidRPr="00B02400">
        <w:rPr>
          <w:rFonts w:eastAsia="Calibri" w:cs="Arial"/>
          <w:color w:val="000000"/>
          <w:lang w:val="pl-PL"/>
        </w:rPr>
        <w:t>Microsoft nie kontroluje ani nie ogranicza regionów, z których Klient lub użytkownicy końcowi Klienta mają możliwość uzyskiwania dostępu do Danych Klienta lub ich przenoszenia.</w:t>
      </w:r>
    </w:p>
    <w:p w14:paraId="32858F6C" w14:textId="77777777" w:rsidR="007C0C24" w:rsidRPr="0096566C" w:rsidRDefault="007C0C24" w:rsidP="007C0C24">
      <w:pPr>
        <w:pStyle w:val="Heading2"/>
        <w:rPr>
          <w:lang w:val="pl-PL"/>
        </w:rPr>
      </w:pPr>
      <w:bookmarkStart w:id="137" w:name="_Toc206769329"/>
      <w:r w:rsidRPr="0096566C">
        <w:rPr>
          <w:lang w:val="pl-PL"/>
        </w:rPr>
        <w:lastRenderedPageBreak/>
        <w:t>Zatrzymywanie i usuwanie danych</w:t>
      </w:r>
      <w:bookmarkEnd w:id="131"/>
      <w:bookmarkEnd w:id="132"/>
      <w:bookmarkEnd w:id="133"/>
      <w:bookmarkEnd w:id="134"/>
      <w:bookmarkEnd w:id="135"/>
      <w:bookmarkEnd w:id="136"/>
      <w:bookmarkEnd w:id="137"/>
    </w:p>
    <w:p w14:paraId="19D45B44" w14:textId="77777777" w:rsidR="00695F56" w:rsidRPr="00667427" w:rsidRDefault="00695F56" w:rsidP="00695F56">
      <w:pPr>
        <w:rPr>
          <w:lang w:val="pl-PL"/>
        </w:rPr>
      </w:pPr>
      <w:bookmarkStart w:id="138" w:name="_Toc507768557"/>
      <w:bookmarkStart w:id="139" w:name="_Toc8395017"/>
      <w:bookmarkStart w:id="140" w:name="_Toc6563806"/>
      <w:bookmarkStart w:id="141" w:name="_Toc21617024"/>
      <w:bookmarkStart w:id="142" w:name="_Toc26972859"/>
      <w:bookmarkStart w:id="143" w:name="_Toc155366841"/>
      <w:r w:rsidRPr="00667427">
        <w:rPr>
          <w:lang w:val="pl-PL"/>
        </w:rPr>
        <w:t>Przez cały okres obowiązywania subskrypcji Klienta lub stosownej umowy o świadczenie Usług Profesjonalnych Klient ma możliwość wyodrębniania, usuwania i uzyskiwania dostępu do Danych Klienta przechowywanych w każdej Usłudze Online i Danych dotyczących Usług Profesjonalnych.</w:t>
      </w:r>
    </w:p>
    <w:p w14:paraId="02BDFCC6" w14:textId="77777777" w:rsidR="00695F56" w:rsidRPr="00667427" w:rsidRDefault="00695F56" w:rsidP="00695F56">
      <w:pPr>
        <w:rPr>
          <w:lang w:val="pl-PL"/>
        </w:rPr>
      </w:pPr>
      <w:r w:rsidRPr="00667427">
        <w:rPr>
          <w:lang w:val="pl-PL"/>
        </w:rPr>
        <w:t>Z pominięciem przypadków dotyczących wersji próbnych i usług LinkedIn Microsoft zatrzyma Dane Klienta zapisane w Usługach Online na koncie o ograniczonej funkcjonalności przez 90 dni od daty wygaśnięcia lub wypowiedzenia uzyskanej przez Klienta subskrypcji w celu umożliwienia Klientowi odzyskania danych. Po upływie tego 90-dniowego okresu zatrzymania Microsoft wyłączy konto Klienta i usunie Dane Klienta i Dane Osobowe przechowywane w Usłudze Online w ciągu dodatkowych 90 dni, chyba że na mocy tego Dodatku dotyczącego Ochrony Danych Microsoft może te dane zatrzymać.</w:t>
      </w:r>
    </w:p>
    <w:p w14:paraId="4D96ECD4" w14:textId="77777777" w:rsidR="00695F56" w:rsidRPr="00667427" w:rsidRDefault="00695F56" w:rsidP="00695F56">
      <w:pPr>
        <w:rPr>
          <w:lang w:val="pl-PL"/>
        </w:rPr>
      </w:pPr>
      <w:r w:rsidRPr="00667427">
        <w:rPr>
          <w:lang w:val="pl-PL"/>
        </w:rPr>
        <w:t>W kontekście Danych Osobowych związanych z Oprogramowaniem i Danych dotyczących Usług Profesjonalnych Microsoft usunie wszystkie ich kopie po zrealizowaniu celów biznesowych, dla których te dane były zbierane lub przekazywane, albo wcześniej na wniosek Klienta, chyba że na mocy tego Dodatku dotyczącego Ochrony Danych Microsoft może te dane zatrzymać.</w:t>
      </w:r>
    </w:p>
    <w:p w14:paraId="32086400" w14:textId="77777777" w:rsidR="00695F56" w:rsidRPr="00667427" w:rsidRDefault="00695F56" w:rsidP="00695F56">
      <w:pPr>
        <w:rPr>
          <w:lang w:val="pl-PL"/>
        </w:rPr>
      </w:pPr>
      <w:r w:rsidRPr="00667427">
        <w:rPr>
          <w:lang w:val="pl-PL"/>
        </w:rPr>
        <w:t>Usługa Online może nie umożliwiać zatrzymywania ani wyodrębniania oprogramowania przekazanego przez Klienta. Microsoft nie ponosi odpowiedzialności za usunięcie Danych Klienta, Danych Usług Profesjonalnych ani Danych Osobowych w sposób opisany w niniejszym punkcie.</w:t>
      </w:r>
    </w:p>
    <w:p w14:paraId="4FC924E8" w14:textId="77777777" w:rsidR="00045D3E" w:rsidRPr="00667427" w:rsidRDefault="00045D3E" w:rsidP="00045D3E">
      <w:pPr>
        <w:pStyle w:val="Heading2"/>
        <w:rPr>
          <w:kern w:val="2"/>
          <w:lang w:val="pl-PL"/>
        </w:rPr>
      </w:pPr>
      <w:bookmarkStart w:id="144" w:name="_Toc206769330"/>
      <w:r w:rsidRPr="00667427">
        <w:rPr>
          <w:lang w:val="pl-PL"/>
        </w:rPr>
        <w:t>Akt w sprawie danych UE</w:t>
      </w:r>
      <w:bookmarkEnd w:id="144"/>
    </w:p>
    <w:p w14:paraId="5527B043" w14:textId="77777777" w:rsidR="00157961" w:rsidRPr="00667427" w:rsidRDefault="00157961" w:rsidP="00157961">
      <w:pPr>
        <w:rPr>
          <w:lang w:val="pl-PL"/>
        </w:rPr>
      </w:pPr>
      <w:r w:rsidRPr="00667427">
        <w:rPr>
          <w:lang w:val="pl-PL"/>
        </w:rPr>
        <w:t xml:space="preserve">Zmiana jest dozwolona w dowolnym momencie, bez żadnych dodatkowych kosztów poza opłatami i innymi kwotami należnymi zgodnie z umową Klienta z UE. Klient z UE ma prawo dostępu, eksportu i usunięcia danych EDDA w dowolnym momencie, w tym do dostępu i eksportu danych EDDA do 90 dni po zakończeniu subskrypcji, zgodnie z Postanowieniami dotyczącymi Przechowywania i Usuwania Danych. Klient z UE decyduje, kiedy i w jakim terminie rozpocząć eksport EDDA. W zależności od konkretnej konfiguracji klienta, ilości danych, miejsca Zmiany oraz innych okoliczności niezależnych od Microsoft, faktyczne wyodrębnienie i eksport danych EDDA przez Klienta z UE może wymagać ponad 30 dni. Klient z UE powinien dokonać Zmiany przed zakończeniem świadczenia Usługi objętej Aktem w sprawie danych UE. Klient z UE może to zrobić po uprzednim powiadomieniu Microsoft na 60 dni przed zakończeniem świadczenia Usługi oraz po uiszczeniu wszelkich należności wynikających z umowy Klienta z UE. Microsoft zobowiązany jest zapewnić uzasadnione wsparcie podczas Zmiany oraz działać z należytą starannością, zgodnie z postanowieniami punktu dotyczącego Bezpieczeństwa Danych i innych punktów DPA, a także zgodnie z umową Klienta dotyczącą Usług objętych Aktem w </w:t>
      </w:r>
      <w:r w:rsidRPr="00667427">
        <w:rPr>
          <w:lang w:val="pl-PL"/>
        </w:rPr>
        <w:lastRenderedPageBreak/>
        <w:t>sprawie danych UE podczas Zmiany i podczas równoległego korzystania z niej. Klient z UE może uzyskać obniżkę opłat za przesyłanie danych w związku ze Zmianą i korzystaniem równoległym zgodnie z przepisami prawa. Niniejsze postanowienia Aktu w sprawie danych UE nie mają zastosowania do Wersji zapoznawczych.</w:t>
      </w:r>
    </w:p>
    <w:p w14:paraId="1B55CC82" w14:textId="30FBB0EA" w:rsidR="00695F56" w:rsidRPr="00157961" w:rsidRDefault="00157961" w:rsidP="00045D3E">
      <w:pPr>
        <w:rPr>
          <w:lang w:val="pl-PL"/>
        </w:rPr>
      </w:pPr>
      <w:r w:rsidRPr="00667427">
        <w:rPr>
          <w:lang w:val="pl-PL"/>
        </w:rPr>
        <w:t xml:space="preserve">Materiały pomocnicze dotyczące eksportu danych oraz metod i informacji związanych z infrastrukturą ICT Microsoft wykorzystywaną do świadczenia usług w ramach Aktu w sprawie danych UE, a także ze sposobem, w jaki Microsoft odpowiada na rządowe wnioski o dostęp do danych, znajdują się w Postanowieniach dotyczących Produktu. </w:t>
      </w:r>
    </w:p>
    <w:p w14:paraId="22AEA6C9" w14:textId="04430CFC" w:rsidR="007C0C24" w:rsidRPr="0096566C" w:rsidRDefault="007C0C24" w:rsidP="007C0C24">
      <w:pPr>
        <w:pStyle w:val="Heading2"/>
        <w:rPr>
          <w:lang w:val="pl-PL"/>
        </w:rPr>
      </w:pPr>
      <w:bookmarkStart w:id="145" w:name="_Toc206769331"/>
      <w:r w:rsidRPr="0096566C">
        <w:rPr>
          <w:lang w:val="pl-PL"/>
        </w:rPr>
        <w:t>Zobowiązanie Podmiotu Przetwarzającego do zachowania poufności</w:t>
      </w:r>
      <w:bookmarkEnd w:id="138"/>
      <w:bookmarkEnd w:id="139"/>
      <w:bookmarkEnd w:id="140"/>
      <w:bookmarkEnd w:id="141"/>
      <w:bookmarkEnd w:id="142"/>
      <w:bookmarkEnd w:id="143"/>
      <w:bookmarkEnd w:id="145"/>
    </w:p>
    <w:p w14:paraId="214123B8" w14:textId="77777777" w:rsidR="007C0C24" w:rsidRPr="0096566C" w:rsidRDefault="007C0C24" w:rsidP="007C0C24">
      <w:pPr>
        <w:rPr>
          <w:lang w:val="pl-PL"/>
        </w:rPr>
      </w:pPr>
      <w:r w:rsidRPr="0096566C">
        <w:rPr>
          <w:lang w:val="pl-PL"/>
        </w:rPr>
        <w:t>Microsoft zapewni, że personel Microsoft zajmujący się przetwarzaniem Danych Klienta, Danych dotyczących Usług Profesjonalnych i Danych Osobowych (i) będzie przetwarzać takie dane wyłącznie na polecenie Klienta lub w sposób opisany w tym Dodatku dotyczącym Ochrony Danych oraz (ii) będzie zobowiązany do zachowania w poufności i zabezpieczenia wszelkich takich danych nawet po zakończeniu okresu zatrudnienia.</w:t>
      </w:r>
      <w:r w:rsidRPr="0096566C">
        <w:rPr>
          <w:rFonts w:cstheme="minorHAnsi"/>
          <w:lang w:val="pl-PL"/>
        </w:rPr>
        <w:t xml:space="preserve"> Microsoft </w:t>
      </w:r>
      <w:r w:rsidRPr="0096566C">
        <w:rPr>
          <w:rFonts w:cstheme="minorHAnsi"/>
          <w:color w:val="000000"/>
          <w:lang w:val="pl-PL"/>
        </w:rPr>
        <w:t xml:space="preserve">przeprowadza dla swoich pracowników mających dostęp do Danych Klienta, Danych dotyczących Usług Profesjonalnych i Danych Osobowych okresowe, obowiązkowe szkolenia i kampanie informacyjne w zakresie bezpieczeństwa i prywatności danych </w:t>
      </w:r>
      <w:r w:rsidRPr="0096566C">
        <w:rPr>
          <w:rFonts w:cstheme="minorHAnsi"/>
          <w:lang w:val="pl-PL"/>
        </w:rPr>
        <w:t>zgodnie ze stosownymi Wymogami dotyczącymi Ochrony Danych i standardami branżowymi.</w:t>
      </w:r>
    </w:p>
    <w:p w14:paraId="5B04143F" w14:textId="77777777" w:rsidR="007C0C24" w:rsidRPr="0096566C" w:rsidRDefault="007C0C24" w:rsidP="007C0C24">
      <w:pPr>
        <w:pStyle w:val="Heading2"/>
        <w:rPr>
          <w:lang w:val="pl-PL"/>
        </w:rPr>
      </w:pPr>
      <w:bookmarkStart w:id="146" w:name="_Toc507768558"/>
      <w:bookmarkStart w:id="147" w:name="_Toc8395018"/>
      <w:bookmarkStart w:id="148" w:name="_Toc6563807"/>
      <w:bookmarkStart w:id="149" w:name="_Toc21617025"/>
      <w:bookmarkStart w:id="150" w:name="_Toc26972860"/>
      <w:bookmarkStart w:id="151" w:name="_Toc155366842"/>
      <w:bookmarkStart w:id="152" w:name="_Toc206769332"/>
      <w:r w:rsidRPr="0096566C">
        <w:rPr>
          <w:lang w:val="pl-PL"/>
        </w:rPr>
        <w:t>Powiadomienie i kontrole dotyczące korzystania z usług Podmiotów Podprzetwarzających</w:t>
      </w:r>
      <w:bookmarkEnd w:id="146"/>
      <w:bookmarkEnd w:id="147"/>
      <w:bookmarkEnd w:id="148"/>
      <w:bookmarkEnd w:id="149"/>
      <w:bookmarkEnd w:id="150"/>
      <w:bookmarkEnd w:id="151"/>
      <w:bookmarkEnd w:id="152"/>
    </w:p>
    <w:p w14:paraId="46899CE3" w14:textId="77777777" w:rsidR="007C0C24" w:rsidRPr="0096566C" w:rsidRDefault="007C0C24" w:rsidP="007C0C24">
      <w:pPr>
        <w:rPr>
          <w:lang w:val="pl-PL"/>
        </w:rPr>
      </w:pPr>
      <w:r w:rsidRPr="0096566C">
        <w:rPr>
          <w:lang w:val="pl-PL"/>
        </w:rPr>
        <w:t xml:space="preserve">Microsoft może zaangażować Podmioty Podprzetwarzające do świadczenia w swoim imieniu określonych usług ograniczonych lub dodatkowych. Klient wyraża zgodę na zaangażowanie tych Podmiotów Podprzetwarzających oraz Podmiotów Stowarzyszonych Microsoft jako Podmiotów Podprzetwarzających. Powyższe upoważnienia stanowią wcześniejszą pisemną zgodę Klienta na zlecenie przez Microsoft podwykonania przetwarzania Danych Klienta, Danych dotyczących Usług Profesjonalnych i Danych Osobowych, jeśli taka zgoda jest wymagana na mocy Standardowych Klauzul Umownych lub Postanowień wynikających z RODO. </w:t>
      </w:r>
    </w:p>
    <w:p w14:paraId="28548ECD" w14:textId="24B0A5C2" w:rsidR="007C0C24" w:rsidRPr="0096566C" w:rsidRDefault="007C0C24" w:rsidP="007C0C24">
      <w:pPr>
        <w:rPr>
          <w:lang w:val="pl-PL"/>
        </w:rPr>
      </w:pPr>
      <w:r w:rsidRPr="0096566C">
        <w:rPr>
          <w:lang w:val="pl-PL"/>
        </w:rPr>
        <w:t xml:space="preserve">Microsoft ponosi odpowiedzialność za przestrzeganie przez Podmioty Podprzetwarzające Microsoft obowiązków Microsoft wynikających z tego Dodatku dotyczącego Ochrony Danych. Microsoft udostępnia informacje o Podmiotach Podprzetwarzających w witrynie Microsoft. Zatrudniając jakikolwiek Podmiot Podprzetwarzający, Microsoft zapewni na mocy pisemnej umowy, że ten Podmiot </w:t>
      </w:r>
      <w:r w:rsidRPr="0096566C">
        <w:rPr>
          <w:lang w:val="pl-PL"/>
        </w:rPr>
        <w:lastRenderedPageBreak/>
        <w:t xml:space="preserve">Podprzetwarzający będzie mógł uzyskiwać dostęp do Danych Klienta, Danych dotyczących Usług Profesjonalnych lub Danych Osobowych i używać ich wyłącznie w celu świadczenia usług zleconych mu przez Microsoft oraz nie będzie mógł korzystać z Danych Klienta, Danych dotyczących Usług Profesjonalnych ani Danych Osobowych w żadnym innym celu. Microsoft zapewni, że Podmioty Podprzetwarzające są związane pisemnymi umowami wymagającymi od nich zapewnienia co najmniej tego samego stopnia ochrony danych, jaki jest wymagany od Microsoft na mocy tego Dodatku dotyczącego Ochrony Danych, z uwzględnieniem ograniczeń dotyczących ujawniania Danych Przetwarzanych. Microsoft zgadza się nadzorować Podmioty Podprzetwarzające </w:t>
      </w:r>
      <w:r w:rsidRPr="0096566C">
        <w:rPr>
          <w:lang w:val="pl-PL"/>
        </w:rPr>
        <w:br/>
        <w:t>w celu zapewnienia, że wspomniane zobowiązania umowne zostaną dotrzymane.</w:t>
      </w:r>
    </w:p>
    <w:p w14:paraId="4EF71C3F" w14:textId="316C80AC" w:rsidR="007C0C24" w:rsidRPr="00965332" w:rsidRDefault="00965332" w:rsidP="00965332">
      <w:pPr>
        <w:rPr>
          <w:color w:val="EE0000"/>
        </w:rPr>
      </w:pPr>
      <w:r w:rsidRPr="00965332">
        <w:rPr>
          <w:lang w:val="pl-PL"/>
        </w:rPr>
        <w:t xml:space="preserve">Microsoft może angażować nowe Podmioty Podprzetwarzające. Microsoft powiadomi Klienta (oraz w razie potrzeby zaktualizuje informacje w witrynie i zapewni Klientowi mechanizm otrzymywania powiadomień o takiej aktualizacji) o zaangażowaniu nowego Podmiotu Podprzetwarzającego na co najmniej 6 miesięcy przed udzieleniem temu Podmiotowi Podprzetwarzającemu dostępu do Danych </w:t>
      </w:r>
      <w:r w:rsidRPr="00965332">
        <w:rPr>
          <w:color w:val="auto"/>
          <w:lang w:val="pl-PL"/>
        </w:rPr>
        <w:t xml:space="preserve">Klienta lub w przypadku podmiotów podprzetwarzających, które obsługują funkcję sztucznej inteligencji, co najmniej 30 dni wcześniej z możliwością wyłączenia korzystania z tego podmiotu podprzetwarzającego na okres co najmniej 6 miesięcy po powiadomieniu. </w:t>
      </w:r>
      <w:r w:rsidR="007C0C24" w:rsidRPr="0096566C">
        <w:rPr>
          <w:lang w:val="pl-PL"/>
        </w:rPr>
        <w:t>Ponadto Microsoft powiadomi Klienta (oraz odpowiednio zaktualizuje informacje w witrynie i zapewni Klientowi mechanizm otrzymywania powiadomień o takiej aktualizacji) o zaangażowaniu nowego Podmiotu Podprzetwarzającego na co najmniej 30 dni przed udzieleniem temu Podmiotowi Podprzetwarzającemu dostępu do Danych dotyczących Usług Profesjonalnych lub Danych Osobowych innych niż Dane Osobowe zawarte w Danych Klienta. Jeśli Microsoft zatrudni nowy Podmiot Podprzetwarzający w odniesieniu do nowego Produktu lub nowej Usługi Profesjonalnej, w ramach których przetwarzane są Dane Klienta, Dane dotyczące Usług Profesjonalnych lub Dane Osobowe, Microsoft powiadomi o tym fakcie Klienta przed udostępnieniem takiego Produktu lub takiej Usługi Profesjonalnej.</w:t>
      </w:r>
    </w:p>
    <w:p w14:paraId="79038B8D" w14:textId="77777777" w:rsidR="007C0C24" w:rsidRPr="0096566C" w:rsidRDefault="007C0C24" w:rsidP="007C0C24">
      <w:pPr>
        <w:rPr>
          <w:lang w:val="pl-PL"/>
        </w:rPr>
      </w:pPr>
      <w:bookmarkStart w:id="153" w:name="_Hlk79502497"/>
      <w:r w:rsidRPr="0096566C">
        <w:rPr>
          <w:lang w:val="pl-PL"/>
        </w:rPr>
        <w:t xml:space="preserve">Jeśli Klient nie zaakceptuje nowego Podmiotu Podprzetwarzającego w odniesieniu do Usługi Online lub Usług Profesjonalnych może wówczas, bez ponoszenia kary finansowej lub opłaty za wcześniejszą rezygnację z usługi, wypowiedzieć każdą powiązaną z tą sytuacją subskrypcję Usługi Online lub stosowną Specyfikację Usług dotyczącą określonych Usług Profesjonalnych, w drodze pisemnego wypowiedzenia złożonego przed końcem stosownego okresu wypowiedzenia. Jeśli Klient nie zaakceptuje nowego Podmiotu Podprzetwarzającego w odniesieniu do Oprogramowania i nie może w uzasadniony sposób uniknąć korzystania z usług tego Podmiotu Podprzetwarzającego w drodze ograniczenia możliwości przetwarzania danych przez Microsoft zgodnie z odpowiednią dokumentacją lub tym Dodatkiem dotyczącym Ochrony Danych, wówczas Klient może bez ponoszenia kary </w:t>
      </w:r>
      <w:r w:rsidRPr="0096566C">
        <w:rPr>
          <w:lang w:val="pl-PL"/>
        </w:rPr>
        <w:lastRenderedPageBreak/>
        <w:t xml:space="preserve">pieniężnej wypowiedzieć każdą licencję na stosowne oprogramowanie w drodze pisemnego wypowiedzenia złożonego przed końcem stosownego okresu wypowiedzenia. Klient może dołączyć do wypowiedzenia wyjaśnienie przyczyn takiego braku akceptacji, aby umożliwić Microsoft ponowną ocenę nowego Podmiotu Podprzetwarzającego na bazie przesłanych zastrzeżeń. Jeśli dany Produkt stanowi część pakietu (lub podobnego rodzaju pojedynczego zakupu usług), wówczas takie wypowiedzenie ma zastosowanie do całego takiego pakietu. Po wspomnianym wypowiedzeniu Microsoft nie będzie uwzględniać w kolejnych fakturach dla Klienta lub odsprzedawcy Klienta zobowiązań płatniczych z tytułu subskrypcji lub innych stosownych nieopłaconych zadań związanych z wypowiedzianymi Produktami lub Usługami. </w:t>
      </w:r>
    </w:p>
    <w:p w14:paraId="6B047677" w14:textId="77777777" w:rsidR="00A40C06" w:rsidRPr="0096566C" w:rsidRDefault="00A40C06" w:rsidP="00A40C06">
      <w:pPr>
        <w:pStyle w:val="Heading2"/>
        <w:rPr>
          <w:lang w:val="pl-PL"/>
        </w:rPr>
      </w:pPr>
      <w:bookmarkStart w:id="154" w:name="_Toc206769333"/>
      <w:bookmarkStart w:id="155" w:name="_Toc507768559"/>
      <w:bookmarkStart w:id="156" w:name="_Toc8395019"/>
      <w:bookmarkStart w:id="157" w:name="_Toc6563808"/>
      <w:bookmarkStart w:id="158" w:name="_Toc21617026"/>
      <w:bookmarkStart w:id="159" w:name="_Toc26972861"/>
      <w:bookmarkStart w:id="160" w:name="_Toc155366843"/>
      <w:bookmarkStart w:id="161" w:name="_Toc489605586"/>
      <w:bookmarkEnd w:id="153"/>
      <w:r w:rsidRPr="0096566C">
        <w:rPr>
          <w:lang w:val="pl-PL"/>
        </w:rPr>
        <w:t>Wersje Zapoznawcze</w:t>
      </w:r>
      <w:bookmarkEnd w:id="154"/>
    </w:p>
    <w:p w14:paraId="2541A5F3" w14:textId="77777777" w:rsidR="00A40C06" w:rsidRPr="0096566C" w:rsidRDefault="00A40C06" w:rsidP="00A40C06">
      <w:pPr>
        <w:rPr>
          <w:lang w:val="pl-PL"/>
        </w:rPr>
      </w:pPr>
      <w:r w:rsidRPr="0096566C">
        <w:rPr>
          <w:lang w:val="pl-PL"/>
        </w:rPr>
        <w:t>Wersje Zapoznawcze mogą wykorzystywać inne lub mniej rygorystyczne środki ochrony prywatności i bezpieczeństwa niż te, które są zazwyczaj stosowane w odniesieniu do Produktów i Usług. O ile nie określono tego inaczej, Klient nie powinien używać Wersji Zapoznawczych do przetwarzania Danych Osobowych ani innych danych podlegających określonym wymogom wynikającym z przepisów prawa. Z wyjątkiem Wersji Zapoznawczych, które umożliwiają Przetwarzanie Danych Osobowych, w przypadku Produktów następujące postanowienia niniejszego Dodatku dotyczącego Ochrony Danych nie mają zastosowania do Wersji Zapoznawczych: Przetwarzanie Danych Osobowych, RODO, Bezpieczeństwo danych, Partner Biznesowy w rozumieniu ustawy HIPAA. W przypadku Usług Profesjonalnych oferty oznaczone jako Wersje Zapoznawcze lub Wersje o Ograniczonej Dostępności spełniają jedynie warunki dotyczące Uzupełniających Usług Profesjonalnych.</w:t>
      </w:r>
    </w:p>
    <w:p w14:paraId="62881259" w14:textId="77777777" w:rsidR="00A40C06" w:rsidRPr="0096566C" w:rsidRDefault="00A40C06" w:rsidP="00A40C06">
      <w:pPr>
        <w:rPr>
          <w:lang w:val="pl-PL"/>
        </w:rPr>
      </w:pPr>
      <w:r w:rsidRPr="0096566C">
        <w:rPr>
          <w:lang w:val="pl-PL"/>
        </w:rPr>
        <w:t xml:space="preserve">W przypadku Wersji Zapoznawczych, które zezwalają na przetwarzanie Danych Osobowych, wszystkie warunki niniejszego Dodatku dotyczącego Ochrony Danych mają zastosowanie z zastrzeżeniem następujących warunków: </w:t>
      </w:r>
    </w:p>
    <w:p w14:paraId="1934CD95" w14:textId="77777777" w:rsidR="00A40C06" w:rsidRPr="0096566C" w:rsidRDefault="00A40C06" w:rsidP="00A40C06">
      <w:pPr>
        <w:pStyle w:val="ListParagraph"/>
        <w:numPr>
          <w:ilvl w:val="0"/>
          <w:numId w:val="84"/>
        </w:numPr>
        <w:spacing w:after="160" w:line="360" w:lineRule="exact"/>
        <w:rPr>
          <w:lang w:val="pl-PL"/>
        </w:rPr>
      </w:pPr>
      <w:r w:rsidRPr="0096566C">
        <w:rPr>
          <w:lang w:val="pl-PL"/>
        </w:rPr>
        <w:t>Dane z Wersji Zapoznawczych mogą być przesyłane do Stanów Zjednoczonych lub dowolnego innego kraju, w którym działa Microsoft lub jego Podwykonawcy zajmujący się przetwarzaniem, a także przechowywane i przetwarzane w danym kraju. W związku z powyższym Lokalizacja Danych Klienta nie ma zastosowania do Wersji Zapoznawczych, ponieważ ograniczałaby kraje, w których Microsoft może przesyłać, przechowywać lub przetwarzać Dane z Wersji Zapoznawczych.</w:t>
      </w:r>
    </w:p>
    <w:p w14:paraId="19BF7A2A" w14:textId="77777777" w:rsidR="00A40C06" w:rsidRPr="0096566C" w:rsidRDefault="00A40C06" w:rsidP="00A40C06">
      <w:pPr>
        <w:pStyle w:val="ListParagraph"/>
        <w:numPr>
          <w:ilvl w:val="0"/>
          <w:numId w:val="84"/>
        </w:numPr>
        <w:spacing w:after="160" w:line="360" w:lineRule="exact"/>
        <w:rPr>
          <w:lang w:val="pl-PL"/>
        </w:rPr>
      </w:pPr>
      <w:r w:rsidRPr="0096566C">
        <w:rPr>
          <w:lang w:val="pl-PL"/>
        </w:rPr>
        <w:t xml:space="preserve">Wersje Zapoznawcze nie mogą przechowywać Danych z Wersji Zapoznawczych po zakończeniu Wersji Zapoznawczej. Po zakończeniu Wersji Zapoznawczej lub zaprzestaniu uczestnictwa w niej przez Klienta Microsoft może usunąć Dane z Wersji Zapoznawczej, nawet jeśli Wersja Zapoznawcza zostanie następnie udostępniona powszechnie w sprzedaży. W związku z </w:t>
      </w:r>
      <w:r w:rsidRPr="0096566C">
        <w:rPr>
          <w:lang w:val="pl-PL"/>
        </w:rPr>
        <w:lastRenderedPageBreak/>
        <w:t>powyższym Przechowywanie i Usuwanie Danych nie ma zastosowania do Wersji Zapoznawczych, ponieważ ograniczałoby prawo Microsoft do usuwania danych w Wersji Zapoznawczej.</w:t>
      </w:r>
    </w:p>
    <w:p w14:paraId="61BE571A" w14:textId="77777777" w:rsidR="00A40C06" w:rsidRPr="0096566C" w:rsidRDefault="00A40C06" w:rsidP="00A40C06">
      <w:pPr>
        <w:rPr>
          <w:lang w:val="pl-PL"/>
        </w:rPr>
      </w:pPr>
      <w:r w:rsidRPr="0096566C">
        <w:rPr>
          <w:lang w:val="pl-PL"/>
        </w:rPr>
        <w:t>Wersje Zapoznawcze mogą podlegać dodatkowym warunkom obowiązującym osobno w ramach danej Wersji Zapoznawczej.</w:t>
      </w:r>
    </w:p>
    <w:p w14:paraId="180DAB4B" w14:textId="2EB4B84C" w:rsidR="007C0C24" w:rsidRPr="0096566C" w:rsidRDefault="007C0C24" w:rsidP="007C0C24">
      <w:pPr>
        <w:pStyle w:val="Heading2"/>
        <w:rPr>
          <w:lang w:val="pl-PL"/>
        </w:rPr>
      </w:pPr>
      <w:bookmarkStart w:id="162" w:name="_Toc206769334"/>
      <w:r w:rsidRPr="0096566C">
        <w:rPr>
          <w:lang w:val="pl-PL"/>
        </w:rPr>
        <w:t>Instytucje edukacyjne</w:t>
      </w:r>
      <w:bookmarkEnd w:id="155"/>
      <w:bookmarkEnd w:id="156"/>
      <w:bookmarkEnd w:id="157"/>
      <w:bookmarkEnd w:id="158"/>
      <w:bookmarkEnd w:id="159"/>
      <w:bookmarkEnd w:id="160"/>
      <w:bookmarkEnd w:id="162"/>
    </w:p>
    <w:p w14:paraId="5F711484" w14:textId="77777777" w:rsidR="007C0C24" w:rsidRPr="0096566C" w:rsidRDefault="007C0C24" w:rsidP="007C0C24">
      <w:pPr>
        <w:rPr>
          <w:lang w:val="pl-PL"/>
        </w:rPr>
      </w:pPr>
      <w:r w:rsidRPr="0096566C">
        <w:rPr>
          <w:lang w:val="pl-PL"/>
        </w:rPr>
        <w:t>Jeśli Klient jest placówką lub instytucją edukacyjną podlegającą przepisom ustawy o prawach rodzin do edukacji i ochrony prywatności (§ 1232g Tytułu 20 Kodeksu Stanów Zjednoczonych, FERPA), Microsoft potwierdza, że na potrzeby Postanowień Dotyczących Usług Online Microsoft ma status „pracownika, przedstawiciela lub członka organów szkoły” (ang. school official) mającego „uprawniony interes edukacyjny” (ang. legitimate educational interests) w Danych Klienta i Danych dotyczących Usług Profesjonalnych, ponieważ postanowienia te zostały określone w przepisach FERPA oraz we wdrażających je przepisach wykonawczych, a Microsoft zgadza się przestrzegać ograniczeń i wymogów nałożonych na pracownika, przedstawiciela lub członka organów szkoły w punkcie 34 CFR 99.33(a).</w:t>
      </w:r>
    </w:p>
    <w:p w14:paraId="102CF59B" w14:textId="77777777" w:rsidR="007C0C24" w:rsidRPr="0096566C" w:rsidRDefault="007C0C24" w:rsidP="007C0C24">
      <w:pPr>
        <w:rPr>
          <w:lang w:val="pl-PL"/>
        </w:rPr>
      </w:pPr>
      <w:r w:rsidRPr="0096566C">
        <w:rPr>
          <w:lang w:val="pl-PL"/>
        </w:rPr>
        <w:t xml:space="preserve">Klient przyjmuje do wiadomości, że Microsoft może posiadać ograniczone dane kontaktowe uczniów Klienta i ich rodziców lub może nie posiadać ich wcale. W związku z powyższym Klient odpowiada za uzyskanie wszelkich wymaganych przepisami prawa właściwego zgód rodziców na używanie w jakikolwiek sposób Produktów i Usług przez użytkowników końcowych oraz za przekazanie w imieniu Microsoft uczniom (lub, w przypadku uczniów poniżej 18 roku życia i nie uczęszczających na zajęcia w szkole policealnej, ich rodzicom) powiadomienia o każdym ewentualnym nakazie sądowym lub prawomocnie wydanym wezwaniu do ujawnienia Danych Klienta i Danych dotyczących Usług Profesjonalnych znajdujących się </w:t>
      </w:r>
      <w:r w:rsidRPr="0096566C">
        <w:rPr>
          <w:lang w:val="pl-PL"/>
        </w:rPr>
        <w:br/>
        <w:t>w posiadaniu Microsoft, jeśli wymagają tego w takim przypadku przepisy prawa właściwego.</w:t>
      </w:r>
    </w:p>
    <w:p w14:paraId="27D6F322" w14:textId="77777777" w:rsidR="007C0C24" w:rsidRPr="0096566C" w:rsidRDefault="007C0C24" w:rsidP="007C0C24">
      <w:pPr>
        <w:pStyle w:val="Heading2"/>
        <w:rPr>
          <w:lang w:val="pl-PL"/>
        </w:rPr>
      </w:pPr>
      <w:bookmarkStart w:id="163" w:name="_Toc16510372"/>
      <w:bookmarkStart w:id="164" w:name="_Toc21617027"/>
      <w:bookmarkStart w:id="165" w:name="_Toc155366844"/>
      <w:bookmarkStart w:id="166" w:name="_Toc206769335"/>
      <w:bookmarkStart w:id="167" w:name="CJISCustomerAgreement"/>
      <w:r w:rsidRPr="0096566C">
        <w:rPr>
          <w:lang w:val="pl-PL"/>
        </w:rPr>
        <w:t>Umowa kliencka z CJIS</w:t>
      </w:r>
      <w:bookmarkEnd w:id="163"/>
      <w:bookmarkEnd w:id="164"/>
      <w:bookmarkEnd w:id="165"/>
      <w:bookmarkEnd w:id="166"/>
    </w:p>
    <w:p w14:paraId="7C3A1F30" w14:textId="77777777" w:rsidR="007C0C24" w:rsidRPr="0096566C" w:rsidRDefault="007C0C24" w:rsidP="007C0C24">
      <w:pPr>
        <w:rPr>
          <w:lang w:val="pl-PL"/>
        </w:rPr>
      </w:pPr>
      <w:bookmarkStart w:id="168" w:name="_Toc123049606"/>
      <w:bookmarkStart w:id="169" w:name="_Toc8395020"/>
      <w:bookmarkStart w:id="170" w:name="_Toc6563809"/>
      <w:bookmarkStart w:id="171" w:name="_Toc21617028"/>
      <w:bookmarkStart w:id="172" w:name="_Toc26972862"/>
      <w:bookmarkStart w:id="173" w:name="HIPPA"/>
      <w:bookmarkEnd w:id="167"/>
      <w:r w:rsidRPr="0096566C">
        <w:rPr>
          <w:lang w:val="pl-PL"/>
        </w:rPr>
        <w:t>Firma Microsoft świadczy określone usługi w chmurze dla instytucji rządowych (zwane „Usługami objętymi usługą”) zgodnie z Polityką bezpieczeństwa FBI dotyczącą usług informacyjnych w sprawach karnych („CJIS”) („zwana Polityką CJIS”). Zasady CJIS regulują używanie i przekazywanie informacji kryminalnych. Wszystkie Usługi objęte usługą CJIS firmy Microsoft podlegają warunkom określonym w Umowie o zarządzanie usługami CJIS.</w:t>
      </w:r>
    </w:p>
    <w:p w14:paraId="5CCB6B59" w14:textId="77777777" w:rsidR="007C0C24" w:rsidRPr="0096566C" w:rsidRDefault="007C0C24" w:rsidP="007C0C24">
      <w:pPr>
        <w:pStyle w:val="Heading2"/>
        <w:rPr>
          <w:lang w:val="pl-PL"/>
        </w:rPr>
      </w:pPr>
      <w:bookmarkStart w:id="174" w:name="_Toc155366845"/>
      <w:bookmarkStart w:id="175" w:name="_Toc206769336"/>
      <w:r w:rsidRPr="0096566C">
        <w:rPr>
          <w:lang w:val="pl-PL"/>
        </w:rPr>
        <w:lastRenderedPageBreak/>
        <w:t>Partner Biznesowy w rozumieniu ustawy HIPAA</w:t>
      </w:r>
      <w:bookmarkEnd w:id="168"/>
      <w:bookmarkEnd w:id="174"/>
      <w:bookmarkEnd w:id="175"/>
    </w:p>
    <w:p w14:paraId="02E2195E" w14:textId="77777777" w:rsidR="007C0C24" w:rsidRPr="0096566C" w:rsidRDefault="007C0C24" w:rsidP="007C0C24">
      <w:pPr>
        <w:rPr>
          <w:lang w:val="pl-PL"/>
        </w:rPr>
      </w:pPr>
      <w:r w:rsidRPr="0096566C">
        <w:rPr>
          <w:lang w:val="pl-PL"/>
        </w:rPr>
        <w:t xml:space="preserve">Jeśli Klient jest „podmiotem objętym przepisami” lub „partnerem biznesowym” i korzysta z „chronionych informacji o zdrowiu” w ramach Danych Klienta lub Danych dotyczących Usług Profesjonalnych, zgodnie z definicjami tych terminów zawartymi w ustawie z 1996 r. o przenośności i ochronie danych w ubezpieczeniach zdrowotnych (Health Insurance Portability and Accountability Act) (z późn. zm.) oraz przepisów ogłoszonych na mocy tej ustawy (łącznie „HIPAA”), zawarcie przez Klienta umowy Klienta obejmuje zawarcie przez niego Umowy z Partnerem Biznesowym („Umowa BAA”), której pełny tekst określa objęte nią Usługi Online i Usługi Profesjonalne oraz jest dostępny pod adresem </w:t>
      </w:r>
      <w:hyperlink r:id="rId14" w:history="1">
        <w:r w:rsidRPr="0096566C">
          <w:rPr>
            <w:rStyle w:val="Hyperlink"/>
            <w:lang w:val="pl-PL"/>
          </w:rPr>
          <w:t>http://aka.ms/BAA</w:t>
        </w:r>
      </w:hyperlink>
      <w:r w:rsidRPr="0096566C">
        <w:rPr>
          <w:lang w:val="pl-PL"/>
        </w:rPr>
        <w:t>. Aby zrezygnować z zawarcia Umowy BAA, Klient musi wysłać do Microsoft pisemne powiadomienie zawierające następujące informacje (na mocy umowy Klienta):</w:t>
      </w:r>
    </w:p>
    <w:p w14:paraId="36F3CB12" w14:textId="77777777" w:rsidR="007C0C24" w:rsidRPr="0096566C" w:rsidRDefault="007C0C24" w:rsidP="007C0C24">
      <w:pPr>
        <w:pStyle w:val="Bulletlist0"/>
        <w:rPr>
          <w:lang w:val="pl-PL"/>
        </w:rPr>
      </w:pPr>
      <w:r w:rsidRPr="0096566C">
        <w:rPr>
          <w:lang w:val="pl-PL"/>
        </w:rPr>
        <w:t>pełną nazwę prawną Klienta i ewentualnych rezygnujących Podmiotów Stowarzyszonych Klienta oraz</w:t>
      </w:r>
    </w:p>
    <w:p w14:paraId="41C2338E" w14:textId="77777777" w:rsidR="007C0C24" w:rsidRPr="0096566C" w:rsidRDefault="007C0C24" w:rsidP="007C0C24">
      <w:pPr>
        <w:pStyle w:val="Bulletlist0"/>
        <w:rPr>
          <w:lang w:val="pl-PL"/>
        </w:rPr>
      </w:pPr>
      <w:r w:rsidRPr="0096566C">
        <w:rPr>
          <w:lang w:val="pl-PL"/>
        </w:rPr>
        <w:t>jeśli Klient jest stroną więcej niż jednej umowy — umowę Klienta, której dotyczy rezygnacja.</w:t>
      </w:r>
    </w:p>
    <w:p w14:paraId="52409A0A" w14:textId="77777777" w:rsidR="007C0C24" w:rsidRPr="0096566C" w:rsidRDefault="007C0C24" w:rsidP="007C0C24">
      <w:pPr>
        <w:pStyle w:val="Heading2"/>
        <w:rPr>
          <w:lang w:val="pl-PL"/>
        </w:rPr>
      </w:pPr>
      <w:bookmarkStart w:id="176" w:name="_Toc123049607"/>
      <w:bookmarkStart w:id="177" w:name="_Toc155366846"/>
      <w:bookmarkStart w:id="178" w:name="_Toc206769337"/>
      <w:r w:rsidRPr="0096566C">
        <w:rPr>
          <w:lang w:val="pl-PL"/>
        </w:rPr>
        <w:t>Dane telekomunikacyjne</w:t>
      </w:r>
      <w:bookmarkEnd w:id="176"/>
      <w:bookmarkEnd w:id="177"/>
      <w:bookmarkEnd w:id="178"/>
    </w:p>
    <w:p w14:paraId="3CD7A95A" w14:textId="77777777" w:rsidR="00F219C6" w:rsidRPr="00667427" w:rsidRDefault="00F219C6" w:rsidP="00F219C6">
      <w:pPr>
        <w:rPr>
          <w:lang w:val="pl-PL"/>
        </w:rPr>
      </w:pPr>
      <w:bookmarkStart w:id="179" w:name="_Toc26972863"/>
      <w:bookmarkStart w:id="180" w:name="_Toc155366847"/>
      <w:bookmarkStart w:id="181" w:name="_Hlk24722007"/>
      <w:bookmarkStart w:id="182" w:name="_Toc8395021"/>
      <w:bookmarkStart w:id="183" w:name="_Toc6563810"/>
      <w:bookmarkStart w:id="184" w:name="_Toc21617029"/>
      <w:bookmarkEnd w:id="161"/>
      <w:bookmarkEnd w:id="169"/>
      <w:bookmarkEnd w:id="170"/>
      <w:bookmarkEnd w:id="171"/>
      <w:bookmarkEnd w:id="172"/>
      <w:bookmarkEnd w:id="173"/>
      <w:r w:rsidRPr="00667427">
        <w:rPr>
          <w:lang w:val="pl-PL"/>
        </w:rPr>
        <w:t>W zakresie, w jakim Microsoft przetwarza ruch, treści i inne Dane Osobowe w ramach udostępniania Produktów i Usług, które na mocy przepisów prawa właściwego kwalifikują się jako usługi telekomunikacyjne, mogą mieć zastosowanie określone obowiązki ustawowe. Microsoft będzie przestrzegać wszystkich przepisów prawa telekomunikacyjnego mających zastosowanie do udostępniania przez Microsoft Produktów i Usług, w tym przepisów prawa w zakresie powiadamiania o naruszeniach bezpieczeństwa, Wymogów dotyczących Ochrony Danych oraz poufności przekazów telekomunikacyjnych. Klient ponosi odpowiedzialność za uzyskanie stosownej zgody od użytkowników końcowych w związku z korzystaniem z Produktów i Usług, które kwalifikują się jako usługi telekomunikacyjne.</w:t>
      </w:r>
    </w:p>
    <w:p w14:paraId="3C74D873" w14:textId="77777777" w:rsidR="007C0C24" w:rsidRPr="0096566C" w:rsidRDefault="007C0C24" w:rsidP="007C0C24">
      <w:pPr>
        <w:pStyle w:val="Heading2"/>
        <w:rPr>
          <w:lang w:val="pl-PL"/>
        </w:rPr>
      </w:pPr>
      <w:bookmarkStart w:id="185" w:name="_Toc206769338"/>
      <w:r w:rsidRPr="0096566C">
        <w:rPr>
          <w:lang w:val="pl-PL"/>
        </w:rPr>
        <w:t>Ustawa California Consumer Privacy Act (CCPA)</w:t>
      </w:r>
      <w:bookmarkEnd w:id="179"/>
      <w:bookmarkEnd w:id="180"/>
      <w:bookmarkEnd w:id="185"/>
    </w:p>
    <w:p w14:paraId="69A086CC" w14:textId="77777777" w:rsidR="007C0C24" w:rsidRPr="0096566C" w:rsidRDefault="007C0C24" w:rsidP="007C0C24">
      <w:pPr>
        <w:rPr>
          <w:lang w:val="pl-PL"/>
        </w:rPr>
      </w:pPr>
      <w:bookmarkStart w:id="186" w:name="_Toc26972864"/>
      <w:bookmarkEnd w:id="181"/>
      <w:r w:rsidRPr="0096566C">
        <w:rPr>
          <w:lang w:val="pl-PL"/>
        </w:rPr>
        <w:t xml:space="preserve">Jeśli Microsoft przetwarza Dane Osobowe w zakresie ustawy CCPA, Microsoft podejmuje wobec Klienta następujące dodatkowe zobowiązania. Microsoft będzie przetwarzać Dane Klienta, Dane dotyczące Usług Profesjonalnych i Dane Osobowe w imieniu Klienta oraz nie zatrzyma, nie użyje ani nie ujawni tych danych w żadnym innym celu niż cele określone w Postanowieniach Dodatku dotyczącego Ochrony Danych oraz w sposób inny niż dozwolony przez przepisy ustawy CCPA, w tym na mocy jakichkolwiek wyłączeń dotyczących „sprzedaży”. W żadnym przypadku Microsoft nie sprzeda takich danych. Niniejsze postanowienia wynikające z ustawy CCPA nie ograniczają żadnych </w:t>
      </w:r>
      <w:r w:rsidRPr="0096566C">
        <w:rPr>
          <w:lang w:val="pl-PL"/>
        </w:rPr>
        <w:lastRenderedPageBreak/>
        <w:t xml:space="preserve">zobowiązań dotyczących ochrony danych podjętych przez Microsoft wobec Klienta w Postanowieniach Dodatku dotyczącego Ochrony Danych, Postanowieniach dotyczących Produktów </w:t>
      </w:r>
      <w:r w:rsidRPr="0096566C">
        <w:rPr>
          <w:lang w:val="pl-PL"/>
        </w:rPr>
        <w:br/>
        <w:t>lub innej umowie zawartej między Microsoft a Klientem.</w:t>
      </w:r>
    </w:p>
    <w:p w14:paraId="4E6023D7" w14:textId="77777777" w:rsidR="007C0C24" w:rsidRPr="0096566C" w:rsidRDefault="007C0C24" w:rsidP="007C0C24">
      <w:pPr>
        <w:pStyle w:val="Heading2"/>
        <w:rPr>
          <w:lang w:val="pl-PL"/>
        </w:rPr>
      </w:pPr>
      <w:bookmarkStart w:id="187" w:name="_Toc42764849"/>
      <w:bookmarkStart w:id="188" w:name="_Toc155366848"/>
      <w:bookmarkStart w:id="189" w:name="_Toc206769339"/>
      <w:bookmarkStart w:id="190" w:name="_Hlk44323010"/>
      <w:r w:rsidRPr="0096566C">
        <w:rPr>
          <w:lang w:val="pl-PL"/>
        </w:rPr>
        <w:t>Dane Biometryczne</w:t>
      </w:r>
      <w:bookmarkEnd w:id="187"/>
      <w:bookmarkEnd w:id="188"/>
      <w:bookmarkEnd w:id="189"/>
    </w:p>
    <w:p w14:paraId="594BBFE0" w14:textId="77777777" w:rsidR="007C0C24" w:rsidRPr="0096566C" w:rsidRDefault="007C0C24" w:rsidP="007C0C24">
      <w:pPr>
        <w:rPr>
          <w:lang w:val="pl-PL"/>
        </w:rPr>
      </w:pPr>
      <w:r w:rsidRPr="0096566C">
        <w:rPr>
          <w:lang w:val="pl-PL"/>
        </w:rPr>
        <w:t xml:space="preserve">Jeśli Klient używa Produktów i Usług do przetwarzania Danych Biometrycznych, wówczas Klient ponosi odpowiedzialność za: (i) przekazywanie odpowiednich powiadomień do osób, których dane dotyczą, w tym powiadomień dotyczących okresów zatrzymywania i niszczenia takich danych; (ii) uzyskiwanie odpowiednich zgód osób, których dane dotyczą; oraz (iii) odpowiednie usuwanie Danych Biometrycznych zgodnie z właściwymi Wymogami dotyczącymi Ochrony Danych. Microsoft będzie przetwarzać te Dane Biometryczne na podstawie udokumentowanych instrukcji Klienta (zgodnie z opisem w punkcie „Role i obowiązki podmiotu przetwarzającego i administratora” powyżej) oraz chronić te Dane Biometryczne zgodnie </w:t>
      </w:r>
      <w:r w:rsidRPr="0096566C">
        <w:rPr>
          <w:lang w:val="pl-PL"/>
        </w:rPr>
        <w:br/>
        <w:t xml:space="preserve">z postanowieniami dotyczącymi bezpieczeństwa i ochrony danych zawartymi w tym Dodatku dotyczącym Ochrony Danych. Do celów tego punktu termin „Dane Biometryczne” będzie mieć znaczenie określone w art. 4 RODO oraz w razie potrzeby w innych Wymogach dotyczących Ochrony Danych. </w:t>
      </w:r>
    </w:p>
    <w:p w14:paraId="4A0CED3C" w14:textId="77777777" w:rsidR="007C0C24" w:rsidRPr="0096566C" w:rsidRDefault="007C0C24" w:rsidP="007C0C24">
      <w:pPr>
        <w:pStyle w:val="Heading2"/>
        <w:rPr>
          <w:lang w:val="pl-PL"/>
        </w:rPr>
      </w:pPr>
      <w:bookmarkStart w:id="191" w:name="_Toc155366849"/>
      <w:bookmarkStart w:id="192" w:name="_Toc206769340"/>
      <w:r w:rsidRPr="0096566C">
        <w:rPr>
          <w:lang w:val="pl-PL"/>
        </w:rPr>
        <w:t>Uzupełniające Usługi Profesjonalne</w:t>
      </w:r>
      <w:bookmarkEnd w:id="191"/>
      <w:bookmarkEnd w:id="192"/>
    </w:p>
    <w:p w14:paraId="6CF5F01C" w14:textId="77777777" w:rsidR="007C0C24" w:rsidRPr="0096566C" w:rsidRDefault="007C0C24" w:rsidP="007C0C24">
      <w:pPr>
        <w:rPr>
          <w:lang w:val="pl-PL"/>
        </w:rPr>
      </w:pPr>
      <w:r w:rsidRPr="0096566C">
        <w:rPr>
          <w:lang w:val="pl-PL"/>
        </w:rPr>
        <w:t>Stosowany w punktach wymienionych poniżej termin zdefiniowany „Usługi Profesjonalne” obejmuje Uzupełniające Usługi Profesjonalne, a termin zdefiniowany „Dane dotyczące Usług Profesjonalnych” obejmuje dane uzyskane na potrzeby Uzupełniających Usług Profesjonalnych.</w:t>
      </w:r>
    </w:p>
    <w:p w14:paraId="32094FCB" w14:textId="77777777" w:rsidR="007C0C24" w:rsidRPr="0096566C" w:rsidRDefault="007C0C24" w:rsidP="007C0C24">
      <w:pPr>
        <w:rPr>
          <w:lang w:val="pl-PL"/>
        </w:rPr>
      </w:pPr>
      <w:r w:rsidRPr="0096566C">
        <w:rPr>
          <w:spacing w:val="-2"/>
          <w:lang w:val="pl-PL"/>
        </w:rPr>
        <w:t xml:space="preserve">Dla </w:t>
      </w:r>
      <w:r w:rsidRPr="0096566C">
        <w:rPr>
          <w:lang w:val="pl-PL"/>
        </w:rPr>
        <w:t xml:space="preserve">Uzupełniających Usług Profesjonalnych następujące punkty Dodatku dotyczącego Ochrony Danych stosuje się tak samo jak w kontekście Usług Profesjonalnych: „Wprowadzenie”, „Przestrzeganie przepisów prawa”, „Charakter przetwarzania, własność”, „Ujawnianie Danych Przetwarzanych”, „Przetwarzanie Danych Osobowych, RODO”, pierwszy akapit punktu „Zasady i procedury bezpieczeństwa”, „Obowiązki Klienta”, „Powiadomienie o Incydencie Naruszającym Bezpieczeństwo”, „Przekazywanie danych” (w tym postanowienia dotyczące Standardowych Klauzul Umownych z 2021 r.), trzeci akapit punktu „Zatrzymywanie i usuwanie danych”, „Zobowiązanie Podmiotu Przetwarzającego do zachowania poufności”, „Powiadomienie i kontrole dotyczące korzystania z usług Podmiotów Podprzetwarzających”, „Partner Biznesowy w rozumieniu ustawy HIPAA” (w zakresie mającym zastosowanie w Umowie BAA), „Ustawa California Consumer Privacy Act (CCPA)”, „Dane Biometryczne”, „Kontakt z Microsoft”, „Załącznik B — Osoby, których dane dotyczą i kategorie danych osobowych” i „Załącznik C — Dodatek dotyczący dodatkowych zabezpieczeń”. </w:t>
      </w:r>
    </w:p>
    <w:p w14:paraId="2A46EEB2" w14:textId="77777777" w:rsidR="007C0C24" w:rsidRPr="0096566C" w:rsidRDefault="007C0C24" w:rsidP="007C0C24">
      <w:pPr>
        <w:pStyle w:val="Heading2"/>
        <w:rPr>
          <w:lang w:val="pl-PL"/>
        </w:rPr>
      </w:pPr>
      <w:bookmarkStart w:id="193" w:name="_Toc155366850"/>
      <w:bookmarkStart w:id="194" w:name="_Toc206769341"/>
      <w:bookmarkEnd w:id="190"/>
      <w:r w:rsidRPr="0096566C">
        <w:rPr>
          <w:lang w:val="pl-PL"/>
        </w:rPr>
        <w:lastRenderedPageBreak/>
        <w:t>Kontakt z Microsoft</w:t>
      </w:r>
      <w:bookmarkEnd w:id="182"/>
      <w:bookmarkEnd w:id="183"/>
      <w:bookmarkEnd w:id="184"/>
      <w:bookmarkEnd w:id="186"/>
      <w:bookmarkEnd w:id="193"/>
      <w:bookmarkEnd w:id="194"/>
    </w:p>
    <w:p w14:paraId="7E3FF53B" w14:textId="77777777" w:rsidR="007C0C24" w:rsidRPr="0096566C" w:rsidRDefault="007C0C24" w:rsidP="007C0C24">
      <w:pPr>
        <w:rPr>
          <w:lang w:val="pl-PL"/>
        </w:rPr>
      </w:pPr>
      <w:r w:rsidRPr="0096566C">
        <w:rPr>
          <w:lang w:val="pl-PL"/>
        </w:rPr>
        <w:t xml:space="preserve">Jeśli Klient uważa, że Microsoft nie wypełnia swoich zobowiązań dotyczących ochrony prywatności lub bezpieczeństwa, Klient może skontaktować się z obsługą klienta lub skorzystać z formularza internetowego do kontaktu z Microsoft w sprawach związanych z prywatnością dostępnego pod adresem </w:t>
      </w:r>
      <w:hyperlink r:id="rId15" w:history="1">
        <w:r w:rsidRPr="0096566C">
          <w:rPr>
            <w:rStyle w:val="Hyperlink"/>
            <w:lang w:val="pl-PL"/>
          </w:rPr>
          <w:t>http://go.microsoft.com/?linkid=9846224</w:t>
        </w:r>
      </w:hyperlink>
      <w:r w:rsidRPr="0096566C">
        <w:rPr>
          <w:lang w:val="pl-PL"/>
        </w:rPr>
        <w:t xml:space="preserve">. Adres korespondencyjny Microsoft: </w:t>
      </w:r>
    </w:p>
    <w:p w14:paraId="76AFDF14" w14:textId="77777777" w:rsidR="007C0C24" w:rsidRPr="0096566C" w:rsidRDefault="007C0C24" w:rsidP="007C0C24">
      <w:pPr>
        <w:spacing w:after="0" w:line="240" w:lineRule="auto"/>
        <w:rPr>
          <w:lang w:val="pl-PL"/>
        </w:rPr>
      </w:pPr>
      <w:r w:rsidRPr="0096566C">
        <w:rPr>
          <w:b/>
          <w:lang w:val="pl-PL"/>
        </w:rPr>
        <w:t>Prywatność usługi Microsoft Enterprise</w:t>
      </w:r>
    </w:p>
    <w:p w14:paraId="540DEBD7" w14:textId="77777777" w:rsidR="007C0C24" w:rsidRPr="0096566C" w:rsidRDefault="007C0C24" w:rsidP="007C0C24">
      <w:pPr>
        <w:spacing w:after="0" w:line="240" w:lineRule="auto"/>
        <w:rPr>
          <w:lang w:val="pl-PL"/>
        </w:rPr>
      </w:pPr>
      <w:r w:rsidRPr="0096566C">
        <w:rPr>
          <w:lang w:val="pl-PL"/>
        </w:rPr>
        <w:t>Microsoft Corporation</w:t>
      </w:r>
    </w:p>
    <w:p w14:paraId="351D6E66" w14:textId="77777777" w:rsidR="007C0C24" w:rsidRPr="0096566C" w:rsidRDefault="007C0C24" w:rsidP="007C0C24">
      <w:pPr>
        <w:spacing w:after="0" w:line="240" w:lineRule="auto"/>
        <w:rPr>
          <w:lang w:val="pl-PL"/>
        </w:rPr>
      </w:pPr>
      <w:r w:rsidRPr="0096566C">
        <w:rPr>
          <w:lang w:val="pl-PL"/>
        </w:rPr>
        <w:t>One Microsoft Way</w:t>
      </w:r>
    </w:p>
    <w:p w14:paraId="452109FC" w14:textId="77777777" w:rsidR="007C0C24" w:rsidRPr="0096566C" w:rsidRDefault="007C0C24" w:rsidP="008C73A9">
      <w:pPr>
        <w:rPr>
          <w:lang w:val="pl-PL"/>
        </w:rPr>
      </w:pPr>
      <w:r w:rsidRPr="0096566C">
        <w:rPr>
          <w:lang w:val="pl-PL"/>
        </w:rPr>
        <w:t>Redmond, Washington 98052, USA</w:t>
      </w:r>
    </w:p>
    <w:p w14:paraId="1F88D49A" w14:textId="77777777" w:rsidR="007C0C24" w:rsidRPr="0096566C" w:rsidRDefault="007C0C24" w:rsidP="007C0C24">
      <w:pPr>
        <w:rPr>
          <w:lang w:val="pl-PL"/>
        </w:rPr>
      </w:pPr>
      <w:r w:rsidRPr="0096566C">
        <w:rPr>
          <w:lang w:val="pl-PL"/>
        </w:rPr>
        <w:t>Przedstawicielem ds. ochrony danych ze strony Microsoft odpowiedzialnym za Europejski Obszar Gospodarczy oraz Szwajcarię jest spółka Microsoft Ireland Operations Limited. Przedstawiciel ds. prywatności w Microsoft Ireland Operations Limited jest dostępny pod następującym adresem:</w:t>
      </w:r>
    </w:p>
    <w:p w14:paraId="5F50D96E" w14:textId="77777777" w:rsidR="007C0C24" w:rsidRPr="00B110D0" w:rsidRDefault="007C0C24" w:rsidP="007C0C24">
      <w:pPr>
        <w:spacing w:after="0" w:line="240" w:lineRule="auto"/>
      </w:pPr>
      <w:r w:rsidRPr="00B110D0">
        <w:rPr>
          <w:b/>
        </w:rPr>
        <w:t>Microsoft Ireland Operations, Ltd.</w:t>
      </w:r>
    </w:p>
    <w:p w14:paraId="3BB247B9" w14:textId="77777777" w:rsidR="007C0C24" w:rsidRPr="00B110D0" w:rsidRDefault="007C0C24" w:rsidP="007C0C24">
      <w:pPr>
        <w:spacing w:after="0" w:line="240" w:lineRule="auto"/>
      </w:pPr>
      <w:r w:rsidRPr="00B110D0">
        <w:t>Attn: Data Protection</w:t>
      </w:r>
    </w:p>
    <w:p w14:paraId="41765A3A" w14:textId="77777777" w:rsidR="007C0C24" w:rsidRPr="00B110D0" w:rsidRDefault="007C0C24" w:rsidP="007C0C24">
      <w:pPr>
        <w:spacing w:after="0" w:line="240" w:lineRule="auto"/>
      </w:pPr>
      <w:r w:rsidRPr="00B110D0">
        <w:t>One Microsoft Place</w:t>
      </w:r>
    </w:p>
    <w:p w14:paraId="74702AA0" w14:textId="77777777" w:rsidR="007C0C24" w:rsidRPr="00B110D0" w:rsidRDefault="007C0C24" w:rsidP="007C0C24">
      <w:pPr>
        <w:spacing w:after="0" w:line="240" w:lineRule="auto"/>
      </w:pPr>
      <w:r w:rsidRPr="00B110D0">
        <w:t>South County Business Park</w:t>
      </w:r>
    </w:p>
    <w:p w14:paraId="0E2027E0" w14:textId="77777777" w:rsidR="007C0C24" w:rsidRPr="0096566C" w:rsidRDefault="007C0C24" w:rsidP="007C0C24">
      <w:pPr>
        <w:spacing w:after="0" w:line="240" w:lineRule="auto"/>
        <w:rPr>
          <w:lang w:val="pl-PL"/>
        </w:rPr>
      </w:pPr>
      <w:r w:rsidRPr="0096566C">
        <w:rPr>
          <w:lang w:val="pl-PL"/>
        </w:rPr>
        <w:t>Leopardstown</w:t>
      </w:r>
    </w:p>
    <w:p w14:paraId="02A677A6" w14:textId="77777777" w:rsidR="007C0C24" w:rsidRPr="0096566C" w:rsidRDefault="007C0C24" w:rsidP="007C0C24">
      <w:pPr>
        <w:spacing w:after="0" w:line="240" w:lineRule="auto"/>
        <w:rPr>
          <w:lang w:val="pl-PL"/>
        </w:rPr>
      </w:pPr>
      <w:r w:rsidRPr="0096566C">
        <w:rPr>
          <w:lang w:val="pl-PL"/>
        </w:rPr>
        <w:t>Dublin 18, D18 P521, Ireland</w:t>
      </w:r>
      <w:bookmarkStart w:id="195" w:name="_Hlk495669384"/>
      <w:bookmarkStart w:id="196" w:name="_Toc431459514"/>
      <w:bookmarkStart w:id="197" w:name="DataProcessingTerms"/>
      <w:bookmarkStart w:id="198" w:name="_Toc489605587"/>
    </w:p>
    <w:bookmarkEnd w:id="195"/>
    <w:bookmarkEnd w:id="196"/>
    <w:bookmarkEnd w:id="197"/>
    <w:bookmarkEnd w:id="198"/>
    <w:p w14:paraId="4748C26B" w14:textId="10340B14" w:rsidR="00A40C06" w:rsidRDefault="00A40C06">
      <w:pPr>
        <w:tabs>
          <w:tab w:val="clear" w:pos="9360"/>
        </w:tabs>
        <w:spacing w:line="259" w:lineRule="auto"/>
        <w:rPr>
          <w:rFonts w:asciiTheme="minorHAnsi" w:hAnsiTheme="minorHAnsi"/>
          <w:color w:val="auto"/>
          <w:sz w:val="18"/>
          <w:lang w:val="pl-PL" w:eastAsia="pl-PL" w:bidi="pl-PL"/>
        </w:rPr>
      </w:pPr>
      <w:r w:rsidRPr="0096566C">
        <w:rPr>
          <w:lang w:val="pl-PL"/>
        </w:rPr>
        <w:br w:type="page"/>
      </w:r>
    </w:p>
    <w:p w14:paraId="2A7E66F3" w14:textId="77777777" w:rsidR="007C0C24" w:rsidRPr="0096566C" w:rsidRDefault="007C0C24" w:rsidP="00B470B3">
      <w:pPr>
        <w:pStyle w:val="Heading1"/>
        <w:shd w:val="clear" w:color="auto" w:fill="auto"/>
        <w:rPr>
          <w:lang w:val="pl-PL"/>
        </w:rPr>
      </w:pPr>
      <w:bookmarkStart w:id="199" w:name="_Toc155366851"/>
      <w:bookmarkStart w:id="200" w:name="_Toc206769342"/>
      <w:r w:rsidRPr="0096566C">
        <w:rPr>
          <w:lang w:val="pl-PL"/>
        </w:rPr>
        <w:lastRenderedPageBreak/>
        <w:t>Załącznik A — Środki bezpieczeństwa</w:t>
      </w:r>
      <w:bookmarkEnd w:id="199"/>
      <w:bookmarkEnd w:id="200"/>
    </w:p>
    <w:p w14:paraId="4E404C59" w14:textId="77777777" w:rsidR="007C0C24" w:rsidRPr="0096566C" w:rsidRDefault="007C0C24" w:rsidP="007C0C24">
      <w:pPr>
        <w:rPr>
          <w:lang w:val="pl-PL"/>
        </w:rPr>
      </w:pPr>
      <w:r w:rsidRPr="0096566C">
        <w:rPr>
          <w:lang w:val="pl-PL"/>
        </w:rPr>
        <w:t>Microsoft wdrożył i utrzyma w odniesieniu do Danych Klienta w Podstawowych Usługach Online i Danych dotyczących Usług Profesjonalnych wymienione niżej środki bezpieczeństwa, które w połączeniu ze zobowiązaniami w zakresie bezpieczeństwa zawartymi w tym Dodatku dotyczącym Ochrony Danych (w tym w Postanowieniach wynikających z RODO) określają jedyny zakres odpowiedzialności Microsoft z tytułu bezpieczeństwa tych danych.</w:t>
      </w:r>
    </w:p>
    <w:tbl>
      <w:tblPr>
        <w:tblStyle w:val="TableGrid"/>
        <w:tblpPr w:leftFromText="180" w:rightFromText="180" w:vertAnchor="text" w:tblpYSpec="center"/>
        <w:tblW w:w="10795" w:type="dxa"/>
        <w:tblLook w:val="04A0" w:firstRow="1" w:lastRow="0" w:firstColumn="1" w:lastColumn="0" w:noHBand="0" w:noVBand="1"/>
      </w:tblPr>
      <w:tblGrid>
        <w:gridCol w:w="2605"/>
        <w:gridCol w:w="8190"/>
      </w:tblGrid>
      <w:tr w:rsidR="00C01CA2" w:rsidRPr="006A60EE" w14:paraId="6B6444A4" w14:textId="77777777" w:rsidTr="00703767">
        <w:trPr>
          <w:trHeight w:val="377"/>
          <w:tblHeader/>
        </w:trPr>
        <w:tc>
          <w:tcPr>
            <w:tcW w:w="2605" w:type="dxa"/>
            <w:shd w:val="clear" w:color="auto" w:fill="B9DCD2"/>
            <w:vAlign w:val="center"/>
          </w:tcPr>
          <w:p w14:paraId="39A87A32" w14:textId="33B344AA" w:rsidR="00C01CA2" w:rsidRPr="006A60EE" w:rsidRDefault="00C01CA2" w:rsidP="00965332">
            <w:pPr>
              <w:pStyle w:val="Tableheader"/>
              <w:framePr w:hSpace="0" w:wrap="auto" w:vAnchor="margin" w:yAlign="inline"/>
            </w:pPr>
            <w:bookmarkStart w:id="201" w:name="_Toc206769343"/>
            <w:r>
              <w:lastRenderedPageBreak/>
              <w:t>Domena</w:t>
            </w:r>
            <w:bookmarkEnd w:id="201"/>
          </w:p>
        </w:tc>
        <w:tc>
          <w:tcPr>
            <w:tcW w:w="8190" w:type="dxa"/>
            <w:shd w:val="clear" w:color="auto" w:fill="B9DCD2"/>
            <w:vAlign w:val="center"/>
          </w:tcPr>
          <w:p w14:paraId="0F64B578" w14:textId="472744F2" w:rsidR="00C01CA2" w:rsidRPr="006A60EE" w:rsidRDefault="00C01CA2" w:rsidP="00965332">
            <w:pPr>
              <w:pStyle w:val="Tableheader"/>
              <w:framePr w:hSpace="0" w:wrap="auto" w:vAnchor="margin" w:yAlign="inline"/>
            </w:pPr>
            <w:bookmarkStart w:id="202" w:name="_Toc206769344"/>
            <w:r>
              <w:t>Zasady</w:t>
            </w:r>
            <w:bookmarkEnd w:id="202"/>
          </w:p>
        </w:tc>
      </w:tr>
      <w:tr w:rsidR="00703767" w:rsidRPr="0096566C" w14:paraId="524A597F" w14:textId="77777777" w:rsidTr="00703767">
        <w:trPr>
          <w:cantSplit/>
        </w:trPr>
        <w:tc>
          <w:tcPr>
            <w:tcW w:w="2605" w:type="dxa"/>
            <w:vAlign w:val="center"/>
          </w:tcPr>
          <w:p w14:paraId="00AA37FA" w14:textId="376BEF96" w:rsidR="00703767" w:rsidRPr="00BF3E24" w:rsidRDefault="00703767" w:rsidP="00703767">
            <w:pPr>
              <w:pStyle w:val="Tabletext"/>
            </w:pPr>
            <w:r>
              <w:t>Organizacja bezpieczeństwa informacji</w:t>
            </w:r>
          </w:p>
        </w:tc>
        <w:tc>
          <w:tcPr>
            <w:tcW w:w="8190" w:type="dxa"/>
          </w:tcPr>
          <w:p w14:paraId="374E53EF" w14:textId="77777777" w:rsidR="00703767" w:rsidRPr="0096566C" w:rsidRDefault="00703767" w:rsidP="00703767">
            <w:pPr>
              <w:pStyle w:val="Tabletext"/>
              <w:rPr>
                <w:lang w:val="pl-PL"/>
              </w:rPr>
            </w:pPr>
            <w:r w:rsidRPr="0096566C">
              <w:rPr>
                <w:b/>
                <w:lang w:val="pl-PL"/>
              </w:rPr>
              <w:t>Odpowiedzialność za zabezpieczenia</w:t>
            </w:r>
            <w:r w:rsidRPr="0096566C">
              <w:rPr>
                <w:b/>
                <w:bCs/>
                <w:lang w:val="pl-PL"/>
              </w:rPr>
              <w:t>.</w:t>
            </w:r>
            <w:r w:rsidRPr="0096566C">
              <w:rPr>
                <w:lang w:val="pl-PL"/>
              </w:rPr>
              <w:t xml:space="preserve"> Microsoft wyznacza co najmniej jedną osobę odpowiedzialną za bezpieczeństwo, która będzie koordynować i monitorować reguły i procedury zabezpieczeń.</w:t>
            </w:r>
          </w:p>
          <w:p w14:paraId="52F6CDEA" w14:textId="77777777" w:rsidR="00703767" w:rsidRPr="0096566C" w:rsidRDefault="00703767" w:rsidP="00703767">
            <w:pPr>
              <w:pStyle w:val="Tabletext"/>
              <w:rPr>
                <w:lang w:val="pl-PL"/>
              </w:rPr>
            </w:pPr>
            <w:r w:rsidRPr="0096566C">
              <w:rPr>
                <w:b/>
                <w:lang w:val="pl-PL"/>
              </w:rPr>
              <w:t>Role i obowiązki w zakresie bezpieczeństwa</w:t>
            </w:r>
            <w:r w:rsidRPr="0096566C">
              <w:rPr>
                <w:b/>
                <w:bCs/>
                <w:lang w:val="pl-PL"/>
              </w:rPr>
              <w:t>.</w:t>
            </w:r>
            <w:r w:rsidRPr="0096566C">
              <w:rPr>
                <w:lang w:val="pl-PL"/>
              </w:rPr>
              <w:t xml:space="preserve"> Personel Microsoft mający dostęp do Danych Klienta lub Danych dotyczących Usług Profesjonalnych podlega obowiązkowi zachowania poufności.</w:t>
            </w:r>
          </w:p>
          <w:p w14:paraId="61467EE5" w14:textId="77777777" w:rsidR="00703767" w:rsidRPr="0096566C" w:rsidRDefault="00703767" w:rsidP="00703767">
            <w:pPr>
              <w:pStyle w:val="Tabletext"/>
              <w:rPr>
                <w:lang w:val="pl-PL"/>
              </w:rPr>
            </w:pPr>
            <w:r w:rsidRPr="0096566C">
              <w:rPr>
                <w:b/>
                <w:lang w:val="pl-PL"/>
              </w:rPr>
              <w:t>Program zarządzania ryzykiem</w:t>
            </w:r>
            <w:r w:rsidRPr="0096566C">
              <w:rPr>
                <w:b/>
                <w:bCs/>
                <w:lang w:val="pl-PL"/>
              </w:rPr>
              <w:t xml:space="preserve">. </w:t>
            </w:r>
            <w:r w:rsidRPr="0096566C">
              <w:rPr>
                <w:lang w:val="pl-PL"/>
              </w:rPr>
              <w:t>Przed rozpoczęciem przetwarzania Danych Klienta lub świadczenia Usługi Online oraz przed rozpoczęciem przetwarzania Danych dotyczących Usług Profesjonalnych lub świadczenia Usług Profesjonalnych Microsoft przeprowadza ocenę ryzyka.</w:t>
            </w:r>
          </w:p>
          <w:p w14:paraId="1D321C28" w14:textId="687EFED1" w:rsidR="00703767" w:rsidRPr="0096566C" w:rsidRDefault="00703767" w:rsidP="00703767">
            <w:pPr>
              <w:pStyle w:val="Tabletext"/>
              <w:rPr>
                <w:lang w:val="pl-PL"/>
              </w:rPr>
            </w:pPr>
            <w:r w:rsidRPr="0096566C">
              <w:rPr>
                <w:lang w:val="pl-PL"/>
              </w:rPr>
              <w:t>Microsoft, zgodnie ze swoimi wymaganiami dotyczącymi archiwizacji, zachowuje dokumentację bezpieczeństwa po zakończeniu jej obowiązywania.</w:t>
            </w:r>
          </w:p>
        </w:tc>
      </w:tr>
      <w:tr w:rsidR="00703767" w:rsidRPr="0096566C" w14:paraId="3CC90704" w14:textId="77777777" w:rsidTr="00703767">
        <w:trPr>
          <w:cantSplit/>
        </w:trPr>
        <w:tc>
          <w:tcPr>
            <w:tcW w:w="2605" w:type="dxa"/>
            <w:vAlign w:val="center"/>
          </w:tcPr>
          <w:p w14:paraId="44C017C6" w14:textId="0F0B023B" w:rsidR="00703767" w:rsidRPr="00BF3E24" w:rsidRDefault="00703767" w:rsidP="00703767">
            <w:pPr>
              <w:pStyle w:val="Tabletext"/>
            </w:pPr>
            <w:r>
              <w:t>Zarządzanie zasobami</w:t>
            </w:r>
          </w:p>
        </w:tc>
        <w:tc>
          <w:tcPr>
            <w:tcW w:w="8190" w:type="dxa"/>
          </w:tcPr>
          <w:p w14:paraId="34615924" w14:textId="77777777" w:rsidR="00703767" w:rsidRPr="0096566C" w:rsidRDefault="00703767" w:rsidP="00703767">
            <w:pPr>
              <w:pStyle w:val="Tabletext"/>
              <w:rPr>
                <w:lang w:val="pl-PL"/>
              </w:rPr>
            </w:pPr>
            <w:r w:rsidRPr="0096566C">
              <w:rPr>
                <w:b/>
                <w:lang w:val="pl-PL"/>
              </w:rPr>
              <w:t>Spis zasobów</w:t>
            </w:r>
            <w:r w:rsidRPr="0096566C">
              <w:rPr>
                <w:b/>
                <w:bCs/>
                <w:lang w:val="pl-PL"/>
              </w:rPr>
              <w:t xml:space="preserve">. </w:t>
            </w:r>
            <w:r w:rsidRPr="0096566C">
              <w:rPr>
                <w:lang w:val="pl-PL"/>
              </w:rPr>
              <w:t>Microsoft prowadzi spis wszystkich nośników, na których są przechowywane Dane Klienta lub Dane dotyczące Usług Profesjonalnych. Dostęp do spisów tych nośników jest zastrzeżony i ma go wyłącznie personel Microsoft upoważniony do tego na piśmie.</w:t>
            </w:r>
          </w:p>
          <w:p w14:paraId="15A58D67" w14:textId="77777777" w:rsidR="00703767" w:rsidRPr="003E4AC6" w:rsidRDefault="00703767" w:rsidP="00703767">
            <w:pPr>
              <w:pStyle w:val="Tabletext"/>
            </w:pPr>
            <w:r>
              <w:rPr>
                <w:b/>
              </w:rPr>
              <w:t>Obsługa zasobów</w:t>
            </w:r>
          </w:p>
          <w:p w14:paraId="0B2E5B4C" w14:textId="146A0B23" w:rsidR="00703767" w:rsidRPr="0096566C" w:rsidRDefault="00703767" w:rsidP="00703767">
            <w:pPr>
              <w:pStyle w:val="Tabletext"/>
              <w:numPr>
                <w:ilvl w:val="0"/>
                <w:numId w:val="54"/>
              </w:numPr>
              <w:rPr>
                <w:lang w:val="pl-PL"/>
              </w:rPr>
            </w:pPr>
            <w:r w:rsidRPr="0096566C">
              <w:rPr>
                <w:lang w:val="pl-PL"/>
              </w:rPr>
              <w:t>Microsoft klasyfikuje Dane Klienta i Dane dotyczące Usług Profesjonalnych w celu umożliwienia ich identyfikacji oraz odpowiedniego ograniczenia do nich dostępu.</w:t>
            </w:r>
          </w:p>
          <w:p w14:paraId="0C7132E7" w14:textId="24EBC82D" w:rsidR="00703767" w:rsidRPr="0096566C" w:rsidRDefault="00703767" w:rsidP="00703767">
            <w:pPr>
              <w:pStyle w:val="Tabletext"/>
              <w:numPr>
                <w:ilvl w:val="0"/>
                <w:numId w:val="54"/>
              </w:numPr>
              <w:rPr>
                <w:lang w:val="pl-PL"/>
              </w:rPr>
            </w:pPr>
            <w:r w:rsidRPr="0096566C">
              <w:rPr>
                <w:lang w:val="pl-PL"/>
              </w:rPr>
              <w:t>Microsoft stosuje ograniczenia dotyczące drukowania Danych Klienta i Danych dotyczących Usług Profesjonalnych, a także procedury w zakresie usuwania materiałów drukowanych zawierających takie dane.</w:t>
            </w:r>
          </w:p>
          <w:p w14:paraId="185CD7A1" w14:textId="6DBA758C" w:rsidR="00703767" w:rsidRPr="0096566C" w:rsidRDefault="00703767" w:rsidP="00703767">
            <w:pPr>
              <w:pStyle w:val="Tabletext"/>
              <w:numPr>
                <w:ilvl w:val="0"/>
                <w:numId w:val="54"/>
              </w:numPr>
              <w:rPr>
                <w:lang w:val="pl-PL"/>
              </w:rPr>
            </w:pPr>
            <w:r w:rsidRPr="0096566C">
              <w:rPr>
                <w:lang w:val="pl-PL"/>
              </w:rPr>
              <w:t>Personel musi otrzymać od Microsoft stosowną zgodę przed zapisaniem Danych Klienta lub Danych dotyczących Usług Profesjonalnych na urządzeniach przenośnych, uzyskaniem zdalnego dostępu do Danych Klienta lub przetworzeniem Danych Klienta poza placówkami Microsoft.</w:t>
            </w:r>
          </w:p>
        </w:tc>
      </w:tr>
      <w:tr w:rsidR="00703767" w:rsidRPr="00BF3E24" w14:paraId="27197A17" w14:textId="77777777" w:rsidTr="00703767">
        <w:trPr>
          <w:cantSplit/>
        </w:trPr>
        <w:tc>
          <w:tcPr>
            <w:tcW w:w="2605" w:type="dxa"/>
            <w:vAlign w:val="center"/>
          </w:tcPr>
          <w:p w14:paraId="7567D623" w14:textId="253C6D74" w:rsidR="00703767" w:rsidRPr="00BF3E24" w:rsidRDefault="00703767" w:rsidP="00703767">
            <w:pPr>
              <w:pStyle w:val="Tabletext"/>
            </w:pPr>
            <w:r>
              <w:t>Bezpieczeństwo - zasoby ludzkie</w:t>
            </w:r>
          </w:p>
        </w:tc>
        <w:tc>
          <w:tcPr>
            <w:tcW w:w="8190" w:type="dxa"/>
          </w:tcPr>
          <w:p w14:paraId="2B8EF9FF" w14:textId="1A3FBCB5" w:rsidR="00703767" w:rsidRPr="00BF3E24" w:rsidRDefault="00703767" w:rsidP="00703767">
            <w:pPr>
              <w:pStyle w:val="Tabletext"/>
            </w:pPr>
            <w:r w:rsidRPr="0096566C">
              <w:rPr>
                <w:b/>
                <w:lang w:val="pl-PL"/>
              </w:rPr>
              <w:t>Szkolenia z zakresu bezpieczeństwa</w:t>
            </w:r>
            <w:r w:rsidRPr="0096566C">
              <w:rPr>
                <w:b/>
                <w:bCs/>
                <w:lang w:val="pl-PL"/>
              </w:rPr>
              <w:t>.</w:t>
            </w:r>
            <w:r w:rsidRPr="0096566C">
              <w:rPr>
                <w:lang w:val="pl-PL"/>
              </w:rPr>
              <w:t xml:space="preserve"> Microsoft informuje swój personel o stosownych procedurach bezpieczeństwa i ich rolach przypisanych do odpowiednich osób. Ponadto Microsoft informuje personel Microsoft o możliwych konsekwencjach naruszeń obowiązujących reguł i procedur bezpieczeństwa. </w:t>
            </w:r>
            <w:r>
              <w:t>Podczas szkoleń Microsoft używa tylko anonimowych danych.</w:t>
            </w:r>
          </w:p>
        </w:tc>
      </w:tr>
      <w:tr w:rsidR="00703767" w:rsidRPr="0096566C" w14:paraId="0436652D" w14:textId="77777777" w:rsidTr="00703767">
        <w:trPr>
          <w:cantSplit/>
        </w:trPr>
        <w:tc>
          <w:tcPr>
            <w:tcW w:w="2605" w:type="dxa"/>
            <w:vAlign w:val="center"/>
          </w:tcPr>
          <w:p w14:paraId="50328829" w14:textId="1A371CC2" w:rsidR="00703767" w:rsidRPr="00BF3E24" w:rsidRDefault="00703767" w:rsidP="00703767">
            <w:pPr>
              <w:pStyle w:val="Tabletext"/>
            </w:pPr>
            <w:r>
              <w:lastRenderedPageBreak/>
              <w:t>Bezpieczeństwo fizyczne i środowiskowe</w:t>
            </w:r>
          </w:p>
        </w:tc>
        <w:tc>
          <w:tcPr>
            <w:tcW w:w="8190" w:type="dxa"/>
          </w:tcPr>
          <w:p w14:paraId="4F57105F" w14:textId="77777777" w:rsidR="00703767" w:rsidRPr="0096566C" w:rsidRDefault="00703767" w:rsidP="00703767">
            <w:pPr>
              <w:pStyle w:val="Tabletext"/>
              <w:rPr>
                <w:lang w:val="pl-PL"/>
              </w:rPr>
            </w:pPr>
            <w:r w:rsidRPr="0096566C">
              <w:rPr>
                <w:b/>
                <w:lang w:val="pl-PL"/>
              </w:rPr>
              <w:t>Fizyczny dostęp do placówek</w:t>
            </w:r>
            <w:r w:rsidRPr="0096566C">
              <w:rPr>
                <w:b/>
                <w:bCs/>
                <w:lang w:val="pl-PL"/>
              </w:rPr>
              <w:t>.</w:t>
            </w:r>
            <w:r w:rsidRPr="0096566C">
              <w:rPr>
                <w:lang w:val="pl-PL"/>
              </w:rPr>
              <w:t xml:space="preserve"> Dostęp do placówek, w których są zlokalizowane systemy informatyczne przetwarzające Dane Klienta lub Dane dotyczące Usług Profesjonalnych, mają tylko określone osoby upoważnione przez Microsoft.</w:t>
            </w:r>
          </w:p>
          <w:p w14:paraId="5A1BFACE" w14:textId="77777777" w:rsidR="00703767" w:rsidRPr="0096566C" w:rsidRDefault="00703767" w:rsidP="00703767">
            <w:pPr>
              <w:pStyle w:val="Tabletext"/>
              <w:rPr>
                <w:lang w:val="pl-PL"/>
              </w:rPr>
            </w:pPr>
            <w:r w:rsidRPr="0096566C">
              <w:rPr>
                <w:b/>
                <w:lang w:val="pl-PL"/>
              </w:rPr>
              <w:t>Fizyczny dostęp do składników</w:t>
            </w:r>
            <w:r w:rsidRPr="0096566C">
              <w:rPr>
                <w:b/>
                <w:bCs/>
                <w:lang w:val="pl-PL"/>
              </w:rPr>
              <w:t>.</w:t>
            </w:r>
            <w:r w:rsidRPr="0096566C">
              <w:rPr>
                <w:lang w:val="pl-PL"/>
              </w:rPr>
              <w:t xml:space="preserve"> Microsoft prowadzi rejestr przychodzących i wychodzących nośników zawierających Dane Klienta lub Dane dotyczące Usług Profesjonalnych, w którym znajdują się informacje takie, jak typ nośnika, upoważnieni nadawcy i odbiorcy, data i godzina, liczba nośników oraz typy tych danych, jakie są na nich zapisane.</w:t>
            </w:r>
          </w:p>
          <w:p w14:paraId="7E71990F" w14:textId="77777777" w:rsidR="00703767" w:rsidRPr="0096566C" w:rsidRDefault="00703767" w:rsidP="00703767">
            <w:pPr>
              <w:pStyle w:val="Tabletext"/>
              <w:rPr>
                <w:lang w:val="pl-PL"/>
              </w:rPr>
            </w:pPr>
            <w:r w:rsidRPr="0096566C">
              <w:rPr>
                <w:b/>
                <w:lang w:val="pl-PL"/>
              </w:rPr>
              <w:t>Ochrona przed zakłóceniami</w:t>
            </w:r>
            <w:r w:rsidRPr="0096566C">
              <w:rPr>
                <w:b/>
                <w:bCs/>
                <w:lang w:val="pl-PL"/>
              </w:rPr>
              <w:t>.</w:t>
            </w:r>
            <w:r w:rsidRPr="0096566C">
              <w:rPr>
                <w:lang w:val="pl-PL"/>
              </w:rPr>
              <w:t xml:space="preserve"> Microsoft stosuje różne systemy zgodne ze standardem branżowym w celu ochrony danych przed ich utratą z powodu awarii źródła zasilania lub zakłóceń sieciowych.</w:t>
            </w:r>
          </w:p>
          <w:p w14:paraId="3D9E7D36" w14:textId="6709C7B0" w:rsidR="00703767" w:rsidRPr="0096566C" w:rsidRDefault="00703767" w:rsidP="00703767">
            <w:pPr>
              <w:pStyle w:val="Tabletext"/>
              <w:rPr>
                <w:lang w:val="pl-PL"/>
              </w:rPr>
            </w:pPr>
            <w:r w:rsidRPr="0096566C">
              <w:rPr>
                <w:b/>
                <w:lang w:val="pl-PL"/>
              </w:rPr>
              <w:t>Usuwanie składników</w:t>
            </w:r>
            <w:r w:rsidRPr="0096566C">
              <w:rPr>
                <w:b/>
                <w:bCs/>
                <w:lang w:val="pl-PL"/>
              </w:rPr>
              <w:t>.</w:t>
            </w:r>
            <w:r w:rsidRPr="0096566C">
              <w:rPr>
                <w:lang w:val="pl-PL"/>
              </w:rPr>
              <w:t xml:space="preserve"> Microsoft stosuje procedury zgodne ze standardem branżowym w celu usunięcia niepotrzebnych już Danych Klienta i Danych dotyczących Usług Profesjonalnych.</w:t>
            </w:r>
          </w:p>
        </w:tc>
      </w:tr>
      <w:tr w:rsidR="00703767" w:rsidRPr="0096566C" w14:paraId="4FC0FEF1" w14:textId="77777777" w:rsidTr="00703767">
        <w:trPr>
          <w:cantSplit/>
        </w:trPr>
        <w:tc>
          <w:tcPr>
            <w:tcW w:w="2605" w:type="dxa"/>
            <w:vAlign w:val="center"/>
          </w:tcPr>
          <w:p w14:paraId="43F834E2" w14:textId="79F28124" w:rsidR="00703767" w:rsidRPr="00BF3E24" w:rsidRDefault="00703767" w:rsidP="00703767">
            <w:pPr>
              <w:pStyle w:val="Tabletext"/>
            </w:pPr>
            <w:r>
              <w:t>Zarządzanie operacyjne</w:t>
            </w:r>
          </w:p>
        </w:tc>
        <w:tc>
          <w:tcPr>
            <w:tcW w:w="8190" w:type="dxa"/>
          </w:tcPr>
          <w:p w14:paraId="67513863" w14:textId="77777777" w:rsidR="00703767" w:rsidRPr="0096566C" w:rsidRDefault="00703767" w:rsidP="00703767">
            <w:pPr>
              <w:pStyle w:val="Tabletext"/>
              <w:rPr>
                <w:lang w:val="pl-PL"/>
              </w:rPr>
            </w:pPr>
            <w:r w:rsidRPr="0096566C">
              <w:rPr>
                <w:b/>
                <w:lang w:val="pl-PL"/>
              </w:rPr>
              <w:t>Polityki operacyjne</w:t>
            </w:r>
            <w:r w:rsidRPr="0096566C">
              <w:rPr>
                <w:b/>
                <w:bCs/>
                <w:lang w:val="pl-PL"/>
              </w:rPr>
              <w:t>.</w:t>
            </w:r>
            <w:r w:rsidRPr="0096566C">
              <w:rPr>
                <w:lang w:val="pl-PL"/>
              </w:rPr>
              <w:t xml:space="preserve"> Microsoft prowadzi dokumentację bezpieczeństwa, w której znajdują się opisy środków bezpieczeństwa, stosownych procedur oraz obowiązków personelu mającego dostęp do Danych Klienta lub Danych dotyczących Usług Profesjonalnych.</w:t>
            </w:r>
          </w:p>
          <w:p w14:paraId="31ED26FA" w14:textId="77777777" w:rsidR="00703767" w:rsidRPr="003E4AC6" w:rsidRDefault="00703767" w:rsidP="00703767">
            <w:pPr>
              <w:pStyle w:val="Tabletext"/>
            </w:pPr>
            <w:r>
              <w:rPr>
                <w:b/>
              </w:rPr>
              <w:t>Procedury odzyskiwania danych</w:t>
            </w:r>
          </w:p>
          <w:p w14:paraId="71FD05B5" w14:textId="46179188" w:rsidR="00703767" w:rsidRPr="0096566C" w:rsidRDefault="00703767" w:rsidP="00703767">
            <w:pPr>
              <w:pStyle w:val="Tabletext"/>
              <w:numPr>
                <w:ilvl w:val="0"/>
                <w:numId w:val="71"/>
              </w:numPr>
              <w:rPr>
                <w:lang w:val="pl-PL"/>
              </w:rPr>
            </w:pPr>
            <w:r w:rsidRPr="0096566C">
              <w:rPr>
                <w:spacing w:val="-4"/>
                <w:lang w:val="pl-PL"/>
              </w:rPr>
              <w:t>Microsoft na bieżąco tworzy kopie Danych Klienta i Danych dotyczących Usług Profesjonalnych, z których można odzyskać te dane, jednak nie rzadziej niż raz w tygodniu (chyba że żadne w tym czasie nie miały miejsca żadne zmiany).</w:t>
            </w:r>
          </w:p>
          <w:p w14:paraId="12D0D623" w14:textId="03671FD4" w:rsidR="00703767" w:rsidRPr="0096566C" w:rsidRDefault="00703767" w:rsidP="00703767">
            <w:pPr>
              <w:pStyle w:val="Tabletext"/>
              <w:numPr>
                <w:ilvl w:val="0"/>
                <w:numId w:val="71"/>
              </w:numPr>
              <w:rPr>
                <w:lang w:val="pl-PL"/>
              </w:rPr>
            </w:pPr>
            <w:r w:rsidRPr="0096566C">
              <w:rPr>
                <w:lang w:val="pl-PL"/>
              </w:rPr>
              <w:t>Microsoft przechowuje kopie Danych Klienta i Danych dotyczących Usług Profesjonalnych oraz procedury odzyskiwania danych w innej lokalizacji niż lokalizacja głównego sprzętu komputerowego służącego do przetwarzania Danych Klienta i Danych dotyczących Usług Profesjonalnych.</w:t>
            </w:r>
          </w:p>
          <w:p w14:paraId="70B3A70C" w14:textId="035BFDAA" w:rsidR="00703767" w:rsidRPr="0096566C" w:rsidRDefault="00703767" w:rsidP="00703767">
            <w:pPr>
              <w:pStyle w:val="Tabletext"/>
              <w:numPr>
                <w:ilvl w:val="0"/>
                <w:numId w:val="71"/>
              </w:numPr>
              <w:rPr>
                <w:lang w:val="pl-PL"/>
              </w:rPr>
            </w:pPr>
            <w:r w:rsidRPr="0096566C">
              <w:rPr>
                <w:lang w:val="pl-PL"/>
              </w:rPr>
              <w:t>Dostęp do kopii Danych Klienta i Danych dotyczących Usług Profesjonalnych podlega szczególnym procedurom obowiązującym w Microsoft.</w:t>
            </w:r>
          </w:p>
          <w:p w14:paraId="371C6940" w14:textId="72B8EC90" w:rsidR="00703767" w:rsidRPr="0096566C" w:rsidRDefault="00703767" w:rsidP="00703767">
            <w:pPr>
              <w:pStyle w:val="Tabletext"/>
              <w:numPr>
                <w:ilvl w:val="0"/>
                <w:numId w:val="71"/>
              </w:numPr>
              <w:rPr>
                <w:lang w:val="pl-PL"/>
              </w:rPr>
            </w:pPr>
            <w:r w:rsidRPr="0096566C">
              <w:rPr>
                <w:lang w:val="pl-PL"/>
              </w:rPr>
              <w:t xml:space="preserve">Microsoft weryfikuje procedury odzyskiwania danych co najmniej raz na sześć miesięcy, z wyjątkiem procedur dotyczących Usług Profesjonalnych i Usług Azure dla Instytucji Rządowych, dla których </w:t>
            </w:r>
            <w:r w:rsidRPr="0096566C">
              <w:rPr>
                <w:lang w:val="pl-PL"/>
              </w:rPr>
              <w:lastRenderedPageBreak/>
              <w:t>procedury odzyskiwania danych są weryfikowane co dwanaście miesięcy.</w:t>
            </w:r>
          </w:p>
          <w:p w14:paraId="57FE99AF" w14:textId="01EC3668" w:rsidR="00703767" w:rsidRPr="0096566C" w:rsidRDefault="00703767" w:rsidP="00703767">
            <w:pPr>
              <w:pStyle w:val="Tabletext"/>
              <w:numPr>
                <w:ilvl w:val="0"/>
                <w:numId w:val="71"/>
              </w:numPr>
              <w:rPr>
                <w:lang w:val="pl-PL"/>
              </w:rPr>
            </w:pPr>
            <w:r w:rsidRPr="0096566C">
              <w:rPr>
                <w:lang w:val="pl-PL"/>
              </w:rPr>
              <w:t>Microsoft rejestruje działania związane z odzyskiwaniem danych, w tym dane osoby odpowiedzialnej, opis przywracanych danych oraz jeśli to niezbędne dane, jakie musiały zostać wprowadzone ręcznie podczas odzyskiwania i dane osoby odpowiedzialnej za ten proces.</w:t>
            </w:r>
          </w:p>
          <w:p w14:paraId="5D5ABBD1" w14:textId="77777777" w:rsidR="00703767" w:rsidRPr="0096566C" w:rsidRDefault="00703767" w:rsidP="00703767">
            <w:pPr>
              <w:pStyle w:val="Tabletext"/>
              <w:rPr>
                <w:lang w:val="pl-PL"/>
              </w:rPr>
            </w:pPr>
            <w:r w:rsidRPr="0096566C">
              <w:rPr>
                <w:b/>
                <w:lang w:val="pl-PL"/>
              </w:rPr>
              <w:t>Złośliwe oprogramowanie</w:t>
            </w:r>
            <w:r w:rsidRPr="0096566C">
              <w:rPr>
                <w:b/>
                <w:bCs/>
                <w:lang w:val="pl-PL"/>
              </w:rPr>
              <w:t>.</w:t>
            </w:r>
            <w:r w:rsidRPr="0096566C">
              <w:rPr>
                <w:lang w:val="pl-PL"/>
              </w:rPr>
              <w:t xml:space="preserve"> Microsoft przeprowadza kontrole chroniące przed złośliwym oprogramowaniem, które pomagają w uniemożliwieniu uzyskania nieupoważnionego dostępu do Danych Klienta i Danych dotyczących Usług Profesjonalnych przez takie oprogramowanie, w tym złośliwe oprogramowanie pochodzące z sieci publicznych.</w:t>
            </w:r>
          </w:p>
          <w:p w14:paraId="7CE43AAE" w14:textId="77777777" w:rsidR="00703767" w:rsidRPr="003E4AC6" w:rsidRDefault="00703767" w:rsidP="00703767">
            <w:pPr>
              <w:pStyle w:val="Tabletext"/>
            </w:pPr>
            <w:r w:rsidRPr="56037D69">
              <w:rPr>
                <w:b/>
                <w:bCs/>
              </w:rPr>
              <w:t>Dane poza terenem Microsoft</w:t>
            </w:r>
          </w:p>
          <w:p w14:paraId="5AAC2BC8" w14:textId="75823022" w:rsidR="00703767" w:rsidRPr="0096566C" w:rsidRDefault="00703767" w:rsidP="00703767">
            <w:pPr>
              <w:pStyle w:val="Tabletext"/>
              <w:numPr>
                <w:ilvl w:val="0"/>
                <w:numId w:val="72"/>
              </w:numPr>
              <w:rPr>
                <w:lang w:val="pl-PL"/>
              </w:rPr>
            </w:pPr>
            <w:r w:rsidRPr="0096566C">
              <w:rPr>
                <w:lang w:val="pl-PL"/>
              </w:rPr>
              <w:t>Microsoft dokonuje szyfrowania lub umożliwia Klientowi szyfrowanie Danych Klienta i Danych dotyczących Usług Profesjonalnych przesyłanych za pośrednictwem sieci publicznych.</w:t>
            </w:r>
          </w:p>
          <w:p w14:paraId="1A187A31" w14:textId="506B273A" w:rsidR="00703767" w:rsidRPr="0096566C" w:rsidRDefault="00703767" w:rsidP="00703767">
            <w:pPr>
              <w:pStyle w:val="Tabletext"/>
              <w:numPr>
                <w:ilvl w:val="0"/>
                <w:numId w:val="72"/>
              </w:numPr>
              <w:rPr>
                <w:lang w:val="pl-PL"/>
              </w:rPr>
            </w:pPr>
            <w:r w:rsidRPr="0096566C">
              <w:rPr>
                <w:lang w:val="pl-PL"/>
              </w:rPr>
              <w:t>Microsoft ogranicza dostęp do Danych Klienta i Danych dotyczących Usług Profesjonalnych na nośnikach, które opuszczają placówki Microsoft.</w:t>
            </w:r>
          </w:p>
          <w:p w14:paraId="241188FC" w14:textId="381457CF" w:rsidR="00703767" w:rsidRPr="0096566C" w:rsidRDefault="00703767" w:rsidP="00703767">
            <w:pPr>
              <w:pStyle w:val="Tabletext"/>
              <w:rPr>
                <w:lang w:val="pl-PL"/>
              </w:rPr>
            </w:pPr>
            <w:r w:rsidRPr="0096566C">
              <w:rPr>
                <w:b/>
                <w:lang w:val="pl-PL"/>
              </w:rPr>
              <w:t>Rejestrowanie zdarzeń</w:t>
            </w:r>
            <w:r w:rsidRPr="0096566C">
              <w:rPr>
                <w:b/>
                <w:bCs/>
                <w:lang w:val="pl-PL"/>
              </w:rPr>
              <w:t>.</w:t>
            </w:r>
            <w:r w:rsidRPr="0096566C">
              <w:rPr>
                <w:lang w:val="pl-PL"/>
              </w:rPr>
              <w:t xml:space="preserve"> Microsoft rejestruje lub umożliwia Klientowi używanie, rejestrowanie i uzyskiwanie dostępu do systemów informatycznych zawierających Dane Klienta lub Dane dotyczące Usług Profesjonalnych, rejestrując identyfikator dostępu, czas, przyznanie lub odmowę autoryzacji oraz podjęte działania.</w:t>
            </w:r>
          </w:p>
        </w:tc>
      </w:tr>
      <w:tr w:rsidR="00703767" w:rsidRPr="0096566C" w14:paraId="6CF22BB3" w14:textId="77777777" w:rsidTr="00703767">
        <w:trPr>
          <w:cantSplit/>
        </w:trPr>
        <w:tc>
          <w:tcPr>
            <w:tcW w:w="2605" w:type="dxa"/>
            <w:vAlign w:val="center"/>
          </w:tcPr>
          <w:p w14:paraId="2A1DBD19" w14:textId="7F7967E7" w:rsidR="00703767" w:rsidRPr="00BF3E24" w:rsidRDefault="00703767" w:rsidP="00703767">
            <w:pPr>
              <w:pStyle w:val="Tabletext"/>
            </w:pPr>
            <w:r>
              <w:lastRenderedPageBreak/>
              <w:t>Kontrola dostępu</w:t>
            </w:r>
          </w:p>
        </w:tc>
        <w:tc>
          <w:tcPr>
            <w:tcW w:w="8190" w:type="dxa"/>
          </w:tcPr>
          <w:p w14:paraId="6F940299" w14:textId="77777777" w:rsidR="00703767" w:rsidRPr="0096566C" w:rsidRDefault="00703767" w:rsidP="00703767">
            <w:pPr>
              <w:pStyle w:val="Tabletext"/>
              <w:rPr>
                <w:lang w:val="pl-PL"/>
              </w:rPr>
            </w:pPr>
            <w:r w:rsidRPr="0096566C">
              <w:rPr>
                <w:b/>
                <w:lang w:val="pl-PL"/>
              </w:rPr>
              <w:t>Zasady uzyskiwania dostępu</w:t>
            </w:r>
            <w:r w:rsidRPr="0096566C">
              <w:rPr>
                <w:b/>
                <w:bCs/>
                <w:lang w:val="pl-PL"/>
              </w:rPr>
              <w:t>.</w:t>
            </w:r>
            <w:r w:rsidRPr="0096566C">
              <w:rPr>
                <w:lang w:val="pl-PL"/>
              </w:rPr>
              <w:t xml:space="preserve"> Microsoft prowadzi rejestr uprawnień bezpieczeństwa poszczególnych osób mających dostęp do Danych Klienta i Danych dotyczących Usług Profesjonalnych.</w:t>
            </w:r>
          </w:p>
          <w:p w14:paraId="1C34A730" w14:textId="77777777" w:rsidR="00703767" w:rsidRPr="003E4AC6" w:rsidRDefault="00703767" w:rsidP="00703767">
            <w:pPr>
              <w:pStyle w:val="Tabletext"/>
            </w:pPr>
            <w:r>
              <w:rPr>
                <w:b/>
              </w:rPr>
              <w:t>Autoryzacja dostępu</w:t>
            </w:r>
          </w:p>
          <w:p w14:paraId="2AFE9CCD" w14:textId="7543AFAA" w:rsidR="00703767" w:rsidRPr="0096566C" w:rsidRDefault="00703767" w:rsidP="00703767">
            <w:pPr>
              <w:pStyle w:val="Tabletext"/>
              <w:numPr>
                <w:ilvl w:val="0"/>
                <w:numId w:val="73"/>
              </w:numPr>
              <w:rPr>
                <w:lang w:val="pl-PL"/>
              </w:rPr>
            </w:pPr>
            <w:r w:rsidRPr="0096566C">
              <w:rPr>
                <w:lang w:val="pl-PL"/>
              </w:rPr>
              <w:t>Microsoft prowadzi i aktualizuje rejestr personelu uprawnionego do uzyskiwania dostępu do systemów Microsoft zawierających Dane Klienta lub Dane dotyczące Usług Profesjonalnych.</w:t>
            </w:r>
          </w:p>
          <w:p w14:paraId="04D23F71" w14:textId="47E97D04" w:rsidR="00703767" w:rsidRPr="0096566C" w:rsidRDefault="00703767" w:rsidP="00703767">
            <w:pPr>
              <w:pStyle w:val="Tabletext"/>
              <w:numPr>
                <w:ilvl w:val="0"/>
                <w:numId w:val="73"/>
              </w:numPr>
              <w:rPr>
                <w:lang w:val="pl-PL"/>
              </w:rPr>
            </w:pPr>
            <w:r w:rsidRPr="0096566C">
              <w:rPr>
                <w:lang w:val="pl-PL"/>
              </w:rPr>
              <w:t>Microsoft dezaktywuje poświadczenia uwierzytelniania, które nie były używane przez sześć miesięcy.</w:t>
            </w:r>
          </w:p>
          <w:p w14:paraId="10D872CC" w14:textId="08332039" w:rsidR="00703767" w:rsidRPr="0096566C" w:rsidRDefault="00703767" w:rsidP="00703767">
            <w:pPr>
              <w:pStyle w:val="Tabletext"/>
              <w:numPr>
                <w:ilvl w:val="0"/>
                <w:numId w:val="73"/>
              </w:numPr>
              <w:rPr>
                <w:lang w:val="pl-PL"/>
              </w:rPr>
            </w:pPr>
            <w:r w:rsidRPr="0096566C">
              <w:rPr>
                <w:lang w:val="pl-PL"/>
              </w:rPr>
              <w:t xml:space="preserve">Microsoft wskazuje personel, który może przyznawać, zmieniać lub anulować autoryzowany dostęp do danych i zasobów. </w:t>
            </w:r>
          </w:p>
          <w:p w14:paraId="5AB8BE0C" w14:textId="2A0548C1" w:rsidR="00703767" w:rsidRPr="0096566C" w:rsidRDefault="00703767" w:rsidP="00703767">
            <w:pPr>
              <w:pStyle w:val="Tabletext"/>
              <w:numPr>
                <w:ilvl w:val="0"/>
                <w:numId w:val="73"/>
              </w:numPr>
              <w:rPr>
                <w:lang w:val="pl-PL"/>
              </w:rPr>
            </w:pPr>
            <w:r w:rsidRPr="0096566C">
              <w:rPr>
                <w:lang w:val="pl-PL"/>
              </w:rPr>
              <w:lastRenderedPageBreak/>
              <w:t>Microsoft gwarantuje, że jeśli dostęp do systemów zawierających Dane Klienta lub Dane dotyczące Usług Profesjonalnych ma więcej niż jedna osoba, każda z tych osób korzysta z oddzielnego identyfikatora lub oddzielnej nazwy użytkownika.</w:t>
            </w:r>
          </w:p>
          <w:p w14:paraId="7C5FA633" w14:textId="77777777" w:rsidR="00703767" w:rsidRPr="003E4AC6" w:rsidRDefault="00703767" w:rsidP="00703767">
            <w:pPr>
              <w:pStyle w:val="Tabletext"/>
            </w:pPr>
            <w:r>
              <w:rPr>
                <w:b/>
              </w:rPr>
              <w:t>Minimalizacja uprawnień</w:t>
            </w:r>
          </w:p>
          <w:p w14:paraId="7C77FC8B" w14:textId="5A6CDB62" w:rsidR="00703767" w:rsidRPr="0096566C" w:rsidRDefault="00703767" w:rsidP="00703767">
            <w:pPr>
              <w:pStyle w:val="Tabletext"/>
              <w:numPr>
                <w:ilvl w:val="0"/>
                <w:numId w:val="74"/>
              </w:numPr>
              <w:rPr>
                <w:lang w:val="pl-PL"/>
              </w:rPr>
            </w:pPr>
            <w:r w:rsidRPr="0096566C">
              <w:rPr>
                <w:lang w:val="pl-PL"/>
              </w:rPr>
              <w:t xml:space="preserve">Personel pomocy technicznej może uzyskiwać dostęp do Danych Klienta i Danych dotyczących Usług Profesjonalnych tylko w razie potrzeby. </w:t>
            </w:r>
          </w:p>
          <w:p w14:paraId="222050D1" w14:textId="4BB2A333" w:rsidR="00703767" w:rsidRPr="0096566C" w:rsidRDefault="00703767" w:rsidP="00703767">
            <w:pPr>
              <w:pStyle w:val="Tabletext"/>
              <w:numPr>
                <w:ilvl w:val="0"/>
                <w:numId w:val="74"/>
              </w:numPr>
              <w:rPr>
                <w:lang w:val="pl-PL"/>
              </w:rPr>
            </w:pPr>
            <w:r w:rsidRPr="0096566C">
              <w:rPr>
                <w:lang w:val="pl-PL"/>
              </w:rPr>
              <w:t>Microsoft ogranicza dostęp do Danych Klienta i Danych dotyczących Usług Profesjonalnych tak, aby był on możliwy tylko dla osób, które potrzebują go do wypełniania swoich obowiązków służbowych.</w:t>
            </w:r>
          </w:p>
          <w:p w14:paraId="4CC92031" w14:textId="77777777" w:rsidR="00703767" w:rsidRPr="003E4AC6" w:rsidRDefault="00703767" w:rsidP="00703767">
            <w:pPr>
              <w:pStyle w:val="Tabletext"/>
            </w:pPr>
            <w:r>
              <w:rPr>
                <w:b/>
              </w:rPr>
              <w:t>Integralność i zachowanie poufności</w:t>
            </w:r>
          </w:p>
          <w:p w14:paraId="5AE4CF77" w14:textId="42EACE62" w:rsidR="00703767" w:rsidRPr="0096566C" w:rsidRDefault="00703767" w:rsidP="00703767">
            <w:pPr>
              <w:pStyle w:val="Tabletext"/>
              <w:numPr>
                <w:ilvl w:val="0"/>
                <w:numId w:val="75"/>
              </w:numPr>
              <w:rPr>
                <w:lang w:val="pl-PL"/>
              </w:rPr>
            </w:pPr>
            <w:r w:rsidRPr="0096566C">
              <w:rPr>
                <w:lang w:val="pl-PL"/>
              </w:rPr>
              <w:t>Microsoft instruuje personel Microsoft o konieczności wyłączania sesji administracyjnych w przypadku opuszczania placówek kontrolowanych przez Microsoft lub w innych przypadkach pozostawiania komputerów bez nadzoru.</w:t>
            </w:r>
          </w:p>
          <w:p w14:paraId="16F7F601" w14:textId="2025AC64" w:rsidR="00703767" w:rsidRPr="0096566C" w:rsidRDefault="00703767" w:rsidP="00703767">
            <w:pPr>
              <w:pStyle w:val="Tabletext"/>
              <w:numPr>
                <w:ilvl w:val="0"/>
                <w:numId w:val="75"/>
              </w:numPr>
              <w:rPr>
                <w:lang w:val="pl-PL"/>
              </w:rPr>
            </w:pPr>
            <w:r w:rsidRPr="0096566C">
              <w:rPr>
                <w:lang w:val="pl-PL"/>
              </w:rPr>
              <w:t>Microsoft przechowuje hasła w sposób uniemożliwiający ich odczytanie w czasie, gdy obowiązują.</w:t>
            </w:r>
          </w:p>
          <w:p w14:paraId="41A53BCF" w14:textId="77777777" w:rsidR="00703767" w:rsidRPr="003E4AC6" w:rsidRDefault="00703767" w:rsidP="00703767">
            <w:pPr>
              <w:pStyle w:val="Tabletext"/>
            </w:pPr>
            <w:r>
              <w:rPr>
                <w:b/>
              </w:rPr>
              <w:t>Uwierzytelnianie</w:t>
            </w:r>
          </w:p>
          <w:p w14:paraId="7AF45DEB" w14:textId="2CD1A01F" w:rsidR="00703767" w:rsidRPr="0096566C" w:rsidRDefault="00703767" w:rsidP="00AA0AB3">
            <w:pPr>
              <w:pStyle w:val="Tabletext"/>
              <w:numPr>
                <w:ilvl w:val="0"/>
                <w:numId w:val="76"/>
              </w:numPr>
              <w:rPr>
                <w:lang w:val="pl-PL"/>
              </w:rPr>
            </w:pPr>
            <w:r w:rsidRPr="0096566C">
              <w:rPr>
                <w:lang w:val="pl-PL"/>
              </w:rPr>
              <w:t>Microsoft stosuje praktyki zgodne ze standardami branżowymi do identyfikacji i uwierzytelnia użytkowników, którzy próbują uzyskać dostęp do systemów informatycznych.</w:t>
            </w:r>
          </w:p>
          <w:p w14:paraId="0BC40BE4" w14:textId="5CEB3AE4" w:rsidR="00703767" w:rsidRPr="0096566C" w:rsidRDefault="00703767" w:rsidP="00AA0AB3">
            <w:pPr>
              <w:pStyle w:val="Tabletext"/>
              <w:numPr>
                <w:ilvl w:val="0"/>
                <w:numId w:val="76"/>
              </w:numPr>
              <w:rPr>
                <w:lang w:val="pl-PL"/>
              </w:rPr>
            </w:pPr>
            <w:r w:rsidRPr="0096566C">
              <w:rPr>
                <w:lang w:val="pl-PL"/>
              </w:rPr>
              <w:t>Jeśli mechanizmy uwierzytelniania są oparte na hasłach, Microsoft wymaga, aby hasła te były regularnie odnawiane.</w:t>
            </w:r>
          </w:p>
          <w:p w14:paraId="7B08E5B1" w14:textId="5DF8D15B" w:rsidR="00703767" w:rsidRPr="0096566C" w:rsidRDefault="00703767" w:rsidP="00AA0AB3">
            <w:pPr>
              <w:pStyle w:val="Tabletext"/>
              <w:numPr>
                <w:ilvl w:val="0"/>
                <w:numId w:val="76"/>
              </w:numPr>
              <w:rPr>
                <w:lang w:val="pl-PL"/>
              </w:rPr>
            </w:pPr>
            <w:r w:rsidRPr="0096566C">
              <w:rPr>
                <w:lang w:val="pl-PL"/>
              </w:rPr>
              <w:t>Jeśli mechanizmy uwierzytelniania są oparte na hasłach, Microsoft wymaga, aby hasła te składały się z co najmniej ośmiu znaków.</w:t>
            </w:r>
          </w:p>
          <w:p w14:paraId="1F60BC87" w14:textId="4BBA0FE8" w:rsidR="00703767" w:rsidRPr="0096566C" w:rsidRDefault="00703767" w:rsidP="00AA0AB3">
            <w:pPr>
              <w:pStyle w:val="Tabletext"/>
              <w:numPr>
                <w:ilvl w:val="0"/>
                <w:numId w:val="76"/>
              </w:numPr>
              <w:rPr>
                <w:lang w:val="pl-PL"/>
              </w:rPr>
            </w:pPr>
            <w:r w:rsidRPr="0096566C">
              <w:rPr>
                <w:lang w:val="pl-PL"/>
              </w:rPr>
              <w:t>Microsoft gwarantuje, że dezaktywowane lub wygasłe identyfikatory nie są przyznawane innym osobom.</w:t>
            </w:r>
          </w:p>
          <w:p w14:paraId="5D2D3905" w14:textId="1230EA76" w:rsidR="00703767" w:rsidRPr="0096566C" w:rsidRDefault="00703767" w:rsidP="00AA0AB3">
            <w:pPr>
              <w:pStyle w:val="Tabletext"/>
              <w:numPr>
                <w:ilvl w:val="0"/>
                <w:numId w:val="76"/>
              </w:numPr>
              <w:rPr>
                <w:lang w:val="pl-PL"/>
              </w:rPr>
            </w:pPr>
            <w:r w:rsidRPr="0096566C">
              <w:rPr>
                <w:lang w:val="pl-PL"/>
              </w:rPr>
              <w:t>Microsoft monitoruje lub umożliwia Klientowi monitorowanie powtarzających się prób uzyskania dostępu do systemów informatycznych przy użyciu nieprawidłowego hasła.</w:t>
            </w:r>
          </w:p>
          <w:p w14:paraId="2AF15494" w14:textId="71D98126" w:rsidR="00703767" w:rsidRPr="0096566C" w:rsidRDefault="00703767" w:rsidP="00AA0AB3">
            <w:pPr>
              <w:pStyle w:val="Tabletext"/>
              <w:numPr>
                <w:ilvl w:val="0"/>
                <w:numId w:val="76"/>
              </w:numPr>
              <w:rPr>
                <w:lang w:val="pl-PL"/>
              </w:rPr>
            </w:pPr>
            <w:r w:rsidRPr="0096566C">
              <w:rPr>
                <w:lang w:val="pl-PL"/>
              </w:rPr>
              <w:t>W celu dezaktywowania uszkodzonych lub nieumyślnie ujawnionych haseł Microsoft stosuje procedury zgodne ze standardami branżowymi.</w:t>
            </w:r>
          </w:p>
          <w:p w14:paraId="07466A7D" w14:textId="394403D0" w:rsidR="00703767" w:rsidRPr="0096566C" w:rsidRDefault="00703767" w:rsidP="00AA0AB3">
            <w:pPr>
              <w:pStyle w:val="Tabletext"/>
              <w:numPr>
                <w:ilvl w:val="0"/>
                <w:numId w:val="76"/>
              </w:numPr>
              <w:rPr>
                <w:lang w:val="pl-PL"/>
              </w:rPr>
            </w:pPr>
            <w:r w:rsidRPr="0096566C">
              <w:rPr>
                <w:lang w:val="pl-PL"/>
              </w:rPr>
              <w:lastRenderedPageBreak/>
              <w:t>Microsoft stosuje praktyki ochrony haseł zgodne ze standardami branżowymi, w tym praktyki służące do zachowania poufności oraz integralności haseł podczas ich przypisywania, rozpowszechniania i przechowywania.</w:t>
            </w:r>
          </w:p>
          <w:p w14:paraId="51EC2FCA" w14:textId="33700425" w:rsidR="00703767" w:rsidRPr="0096566C" w:rsidRDefault="00703767" w:rsidP="00703767">
            <w:pPr>
              <w:pStyle w:val="Tabletext"/>
              <w:rPr>
                <w:lang w:val="pl-PL"/>
              </w:rPr>
            </w:pPr>
            <w:r w:rsidRPr="0096566C">
              <w:rPr>
                <w:b/>
                <w:lang w:val="pl-PL"/>
              </w:rPr>
              <w:t>Projekt sieci</w:t>
            </w:r>
            <w:r w:rsidRPr="0096566C">
              <w:rPr>
                <w:b/>
                <w:bCs/>
                <w:lang w:val="pl-PL"/>
              </w:rPr>
              <w:t>.</w:t>
            </w:r>
            <w:r w:rsidRPr="0096566C">
              <w:rPr>
                <w:lang w:val="pl-PL"/>
              </w:rPr>
              <w:t xml:space="preserve"> Microsoft wprowadza zabezpieczenia uniemożliwiające uzyskanie praw dostępu do Danych Klienta lub Danych dotyczących Usług Profesjonalnych osobom, którym takie prawa nie zostały przypisane i które nie są upoważnione do uzyskiwania dostępu do tych danych.</w:t>
            </w:r>
          </w:p>
        </w:tc>
      </w:tr>
      <w:tr w:rsidR="00703767" w:rsidRPr="0096566C" w14:paraId="1ABFE31F" w14:textId="77777777" w:rsidTr="00703767">
        <w:trPr>
          <w:cantSplit/>
        </w:trPr>
        <w:tc>
          <w:tcPr>
            <w:tcW w:w="2605" w:type="dxa"/>
            <w:vAlign w:val="center"/>
          </w:tcPr>
          <w:p w14:paraId="20335CF2" w14:textId="6B5BC4E6" w:rsidR="00703767" w:rsidRPr="0096566C" w:rsidRDefault="00703767" w:rsidP="00703767">
            <w:pPr>
              <w:pStyle w:val="Tabletext"/>
              <w:rPr>
                <w:lang w:val="pl-PL"/>
              </w:rPr>
            </w:pPr>
            <w:r w:rsidRPr="0096566C">
              <w:rPr>
                <w:lang w:val="pl-PL"/>
              </w:rPr>
              <w:lastRenderedPageBreak/>
              <w:t>Zarządzanie przypadkami naruszeń bezpieczeństwa informacji</w:t>
            </w:r>
          </w:p>
        </w:tc>
        <w:tc>
          <w:tcPr>
            <w:tcW w:w="8190" w:type="dxa"/>
          </w:tcPr>
          <w:p w14:paraId="3A9D9401" w14:textId="77777777" w:rsidR="00703767" w:rsidRPr="003E4AC6" w:rsidRDefault="00703767" w:rsidP="00703767">
            <w:pPr>
              <w:pStyle w:val="Tabletext"/>
            </w:pPr>
            <w:r>
              <w:rPr>
                <w:b/>
              </w:rPr>
              <w:t>Procedura reagowania na przypadki naruszeń</w:t>
            </w:r>
          </w:p>
          <w:p w14:paraId="4A43CC4B" w14:textId="214EB634" w:rsidR="00703767" w:rsidRPr="0096566C" w:rsidRDefault="00703767" w:rsidP="00AA0AB3">
            <w:pPr>
              <w:pStyle w:val="Tabletext"/>
              <w:numPr>
                <w:ilvl w:val="0"/>
                <w:numId w:val="77"/>
              </w:numPr>
              <w:rPr>
                <w:lang w:val="pl-PL"/>
              </w:rPr>
            </w:pPr>
            <w:r w:rsidRPr="0096566C">
              <w:rPr>
                <w:lang w:val="pl-PL"/>
              </w:rPr>
              <w:t>Microsoft prowadzi rejestr naruszeń bezpieczeństwa, w którym znajduje się opis naruszenia, czas i skutki naruszenia, imię i nazwisko osoby zgłaszającej, imię i nazwisko osoby przyjmującej zgłoszenie oraz procedura odzyskiwania danych.</w:t>
            </w:r>
          </w:p>
          <w:p w14:paraId="26014299" w14:textId="0D25E8E3" w:rsidR="00703767" w:rsidRPr="0096566C" w:rsidRDefault="00703767" w:rsidP="00AA0AB3">
            <w:pPr>
              <w:pStyle w:val="Tabletext"/>
              <w:numPr>
                <w:ilvl w:val="0"/>
                <w:numId w:val="77"/>
              </w:numPr>
              <w:rPr>
                <w:lang w:val="pl-PL"/>
              </w:rPr>
            </w:pPr>
            <w:r w:rsidRPr="0096566C">
              <w:rPr>
                <w:lang w:val="pl-PL"/>
              </w:rPr>
              <w:t>W każdym przypadku naruszenia bezpieczeństwa będącym Incydentem Naruszającym Bezpieczeństwo (zgodnie z opisem w powyższym punkcie „Powiadomienie o Incydencie Naruszającym Bezpieczeństwo”) bezzwłocznie i zawsze nie później niż w ciągu 72 godzin Microsoft wyśle stosowne powiadomienie</w:t>
            </w:r>
            <w:r w:rsidRPr="0096566C">
              <w:rPr>
                <w:iCs/>
                <w:lang w:val="pl-PL"/>
              </w:rPr>
              <w:t>.</w:t>
            </w:r>
          </w:p>
          <w:p w14:paraId="1964A9E5" w14:textId="533BBCC1" w:rsidR="00703767" w:rsidRPr="0096566C" w:rsidRDefault="00703767" w:rsidP="00AA0AB3">
            <w:pPr>
              <w:pStyle w:val="Tabletext"/>
              <w:numPr>
                <w:ilvl w:val="0"/>
                <w:numId w:val="77"/>
              </w:numPr>
              <w:rPr>
                <w:lang w:val="pl-PL"/>
              </w:rPr>
            </w:pPr>
            <w:r w:rsidRPr="0096566C">
              <w:rPr>
                <w:lang w:val="pl-PL"/>
              </w:rPr>
              <w:t>Microsoft śledzi lub umożliwia Klientowi śledzenie przypadków ujawnienia Danych Klienta i Danych dotyczących Usług Profesjonalnych, w tym typu ujawnionych danych, daty ujawnienia i osób, którym te dane ujawniono.</w:t>
            </w:r>
          </w:p>
          <w:p w14:paraId="6D817705" w14:textId="45D68684" w:rsidR="00703767" w:rsidRPr="0096566C" w:rsidRDefault="00703767" w:rsidP="00703767">
            <w:pPr>
              <w:pStyle w:val="Tabletext"/>
              <w:rPr>
                <w:lang w:val="pl-PL"/>
              </w:rPr>
            </w:pPr>
            <w:r w:rsidRPr="0096566C">
              <w:rPr>
                <w:b/>
                <w:lang w:val="pl-PL"/>
              </w:rPr>
              <w:t>Monitorowanie usługi</w:t>
            </w:r>
            <w:r w:rsidRPr="0096566C">
              <w:rPr>
                <w:b/>
                <w:bCs/>
                <w:lang w:val="pl-PL"/>
              </w:rPr>
              <w:t>.</w:t>
            </w:r>
            <w:r w:rsidRPr="0096566C">
              <w:rPr>
                <w:lang w:val="pl-PL"/>
              </w:rPr>
              <w:t xml:space="preserve"> Personel Microsoft ds. zabezpieczeń sprawdza dzienniki co najmniej raz na sześć miesięcy w celu zaproponowania ewentualnych działań korygujących.</w:t>
            </w:r>
          </w:p>
        </w:tc>
      </w:tr>
      <w:tr w:rsidR="00703767" w:rsidRPr="0096566C" w14:paraId="4867A57B" w14:textId="77777777" w:rsidTr="00703767">
        <w:trPr>
          <w:cantSplit/>
        </w:trPr>
        <w:tc>
          <w:tcPr>
            <w:tcW w:w="2605" w:type="dxa"/>
            <w:vAlign w:val="center"/>
          </w:tcPr>
          <w:p w14:paraId="5D101A04" w14:textId="51F34500" w:rsidR="00703767" w:rsidRPr="00BF3E24" w:rsidRDefault="00703767" w:rsidP="00703767">
            <w:pPr>
              <w:pStyle w:val="Tabletext"/>
            </w:pPr>
            <w:r>
              <w:t>Zarządzanie ciągłością działania</w:t>
            </w:r>
          </w:p>
        </w:tc>
        <w:tc>
          <w:tcPr>
            <w:tcW w:w="8190" w:type="dxa"/>
          </w:tcPr>
          <w:p w14:paraId="7CAB030A" w14:textId="3DB11472" w:rsidR="00703767" w:rsidRPr="0096566C" w:rsidRDefault="00703767" w:rsidP="00AA0AB3">
            <w:pPr>
              <w:pStyle w:val="Tabletext"/>
              <w:numPr>
                <w:ilvl w:val="0"/>
                <w:numId w:val="78"/>
              </w:numPr>
              <w:rPr>
                <w:lang w:val="pl-PL"/>
              </w:rPr>
            </w:pPr>
            <w:r w:rsidRPr="0096566C">
              <w:rPr>
                <w:lang w:val="pl-PL"/>
              </w:rPr>
              <w:t>Microsoft ma plany awaryjne i plany ciągłości działania dla placówek, w których są zlokalizowane systemy informatyczne Microsoft przetwarzające Dane Klienta lub Dane dotyczące Usług Profesjonalnych.</w:t>
            </w:r>
          </w:p>
          <w:p w14:paraId="4DC2E212" w14:textId="7C6E4B1A" w:rsidR="00703767" w:rsidRPr="0096566C" w:rsidRDefault="00703767" w:rsidP="00AA0AB3">
            <w:pPr>
              <w:pStyle w:val="Tabletext"/>
              <w:numPr>
                <w:ilvl w:val="0"/>
                <w:numId w:val="78"/>
              </w:numPr>
              <w:rPr>
                <w:lang w:val="pl-PL"/>
              </w:rPr>
            </w:pPr>
            <w:r w:rsidRPr="0096566C">
              <w:rPr>
                <w:lang w:val="pl-PL"/>
              </w:rPr>
              <w:t>Redundantna pamięć masowa Microsoft i procedury Microsoft dotyczące odzyskiwania danych umożliwiają podjęcie próby rekonstrukcji Danych Klienta i Danych dotyczących Usług Profesjonalnych w ich oryginalnym lub ostatnio zreplikowanym stanie, w jakim znajdowały się przed ich utratą lub zniszczeniem.</w:t>
            </w:r>
          </w:p>
        </w:tc>
      </w:tr>
    </w:tbl>
    <w:p w14:paraId="76BA6003" w14:textId="77777777" w:rsidR="007C0C24" w:rsidRPr="00FC77AC" w:rsidRDefault="007C0C24" w:rsidP="007C0C24">
      <w:pPr>
        <w:pStyle w:val="ProductList-Body"/>
        <w:spacing w:after="120"/>
      </w:pPr>
    </w:p>
    <w:p w14:paraId="5E340226" w14:textId="77777777" w:rsidR="007C0C24" w:rsidRDefault="007C0C24" w:rsidP="007C0C24">
      <w:pPr>
        <w:pStyle w:val="ProductList-Body"/>
        <w:spacing w:after="120"/>
        <w:sectPr w:rsidR="007C0C24" w:rsidSect="007C0C24">
          <w:headerReference w:type="default" r:id="rId16"/>
          <w:footerReference w:type="default" r:id="rId17"/>
          <w:headerReference w:type="first" r:id="rId18"/>
          <w:footerReference w:type="first" r:id="rId19"/>
          <w:type w:val="continuous"/>
          <w:pgSz w:w="12240" w:h="15840"/>
          <w:pgMar w:top="1440" w:right="720" w:bottom="1440" w:left="720" w:header="720" w:footer="720" w:gutter="0"/>
          <w:cols w:space="720"/>
          <w:titlePg/>
          <w:docGrid w:linePitch="360"/>
        </w:sectPr>
      </w:pPr>
    </w:p>
    <w:p w14:paraId="0C434FEA" w14:textId="77777777" w:rsidR="007C0C24" w:rsidRPr="0096566C" w:rsidRDefault="007C0C24" w:rsidP="00B470B3">
      <w:pPr>
        <w:pStyle w:val="Heading1"/>
        <w:shd w:val="clear" w:color="auto" w:fill="auto"/>
        <w:rPr>
          <w:lang w:val="pl-PL"/>
        </w:rPr>
      </w:pPr>
      <w:bookmarkStart w:id="203" w:name="_Toc155366852"/>
      <w:bookmarkStart w:id="204" w:name="_Toc206769345"/>
      <w:bookmarkStart w:id="205" w:name="_Toc8395062"/>
      <w:bookmarkStart w:id="206" w:name="_Toc6563850"/>
      <w:bookmarkStart w:id="207" w:name="_Toc21617071"/>
      <w:bookmarkStart w:id="208" w:name="_Toc26972866"/>
      <w:r w:rsidRPr="0096566C">
        <w:rPr>
          <w:lang w:val="pl-PL"/>
        </w:rPr>
        <w:lastRenderedPageBreak/>
        <w:t>Załącznik B — Osoby, których dane dotyczą i kategorie danych osobowych</w:t>
      </w:r>
      <w:bookmarkEnd w:id="203"/>
      <w:bookmarkEnd w:id="204"/>
    </w:p>
    <w:bookmarkEnd w:id="205"/>
    <w:bookmarkEnd w:id="206"/>
    <w:bookmarkEnd w:id="207"/>
    <w:bookmarkEnd w:id="208"/>
    <w:p w14:paraId="53DAB772" w14:textId="77777777" w:rsidR="007C0C24" w:rsidRPr="0096566C" w:rsidRDefault="007C0C24" w:rsidP="00201A9C">
      <w:pPr>
        <w:rPr>
          <w:lang w:val="pl-PL"/>
        </w:rPr>
      </w:pPr>
      <w:r w:rsidRPr="0096566C">
        <w:rPr>
          <w:b/>
          <w:lang w:val="pl-PL"/>
        </w:rPr>
        <w:t>Osoby, których dane dotyczą</w:t>
      </w:r>
      <w:r w:rsidRPr="0096566C">
        <w:rPr>
          <w:b/>
          <w:bCs/>
          <w:lang w:val="pl-PL"/>
        </w:rPr>
        <w:t>:</w:t>
      </w:r>
      <w:r w:rsidRPr="0096566C">
        <w:rPr>
          <w:lang w:val="pl-PL"/>
        </w:rPr>
        <w:t xml:space="preserve"> Osoby, których dane dotyczą, to przedstawiciele i użytkownicy końcowi Klienta, w tym pracownicy, wykonawcy, współpracownicy oraz klienci Klienta. Osobami, których dane dotyczą, mogą być również osoby fizyczne podejmujące próbę przekazania lub przesłania danych osobowych do użytkowników usług świadczonych przez Microsoft. </w:t>
      </w:r>
      <w:r w:rsidRPr="0096566C">
        <w:rPr>
          <w:rFonts w:cstheme="minorHAnsi"/>
          <w:szCs w:val="18"/>
          <w:lang w:val="pl-PL"/>
        </w:rPr>
        <w:t>Microsoft zgadza się, że w danych osobowych, w zależności od sposobu używania przez Klienta Produktów i Usług, Klient może umieścić dane osobowe dowolnego typu osób, których dane dotyczą:</w:t>
      </w:r>
    </w:p>
    <w:p w14:paraId="08BC6B9B" w14:textId="77777777" w:rsidR="007C0C24" w:rsidRPr="0096566C" w:rsidRDefault="007C0C24" w:rsidP="00201A9C">
      <w:pPr>
        <w:pStyle w:val="Bulletlist0"/>
        <w:rPr>
          <w:lang w:val="pl-PL"/>
        </w:rPr>
      </w:pPr>
      <w:r w:rsidRPr="0096566C">
        <w:rPr>
          <w:lang w:val="pl-PL"/>
        </w:rPr>
        <w:t>pracowników, wykonawców i pracowników tymczasowych (obecnych, byłych, przyszłych) Klienta;</w:t>
      </w:r>
    </w:p>
    <w:p w14:paraId="3F78CEF5" w14:textId="77777777" w:rsidR="007C0C24" w:rsidRPr="00FC77AC" w:rsidRDefault="007C0C24" w:rsidP="00201A9C">
      <w:pPr>
        <w:pStyle w:val="Bulletlist0"/>
      </w:pPr>
      <w:r>
        <w:t>krewnych wymienionych powyżej osób;</w:t>
      </w:r>
    </w:p>
    <w:p w14:paraId="18A868F2" w14:textId="77777777" w:rsidR="007C0C24" w:rsidRPr="0096566C" w:rsidRDefault="007C0C24" w:rsidP="00201A9C">
      <w:pPr>
        <w:pStyle w:val="Bulletlist0"/>
        <w:rPr>
          <w:lang w:val="pl-PL"/>
        </w:rPr>
      </w:pPr>
      <w:r w:rsidRPr="0096566C">
        <w:rPr>
          <w:lang w:val="pl-PL"/>
        </w:rPr>
        <w:t>osób fizycznych będących współpracownikami/osobami kontaktowymi Klienta lub pracowników, wykonawców lub pracowników tymczasowych (obecnych, byłych, przyszłych) podmiotów prawnych będących współpracownikami/osobami kontaktowymi Klienta</w:t>
      </w:r>
      <w:r w:rsidRPr="0096566C" w:rsidDel="00413FF1">
        <w:rPr>
          <w:lang w:val="pl-PL"/>
        </w:rPr>
        <w:t xml:space="preserve"> </w:t>
      </w:r>
      <w:r w:rsidRPr="0096566C">
        <w:rPr>
          <w:lang w:val="pl-PL"/>
        </w:rPr>
        <w:t>użytkowników (np. klientów, pacjentów, gości itp.) oraz innych osób, których dane dotyczą, będące użytkownikami usług Klienta;</w:t>
      </w:r>
    </w:p>
    <w:p w14:paraId="0FCEBA86" w14:textId="77777777" w:rsidR="007C0C24" w:rsidRPr="0096566C" w:rsidRDefault="007C0C24" w:rsidP="00201A9C">
      <w:pPr>
        <w:pStyle w:val="Bulletlist0"/>
        <w:rPr>
          <w:lang w:val="pl-PL"/>
        </w:rPr>
      </w:pPr>
      <w:r w:rsidRPr="0096566C">
        <w:rPr>
          <w:lang w:val="pl-PL"/>
        </w:rPr>
        <w:t>partnerów, interesariuszy lub osób fizycznych, które aktywnie współpracują, komunikują się lub w inny sposób współdziałają z pracownikami Klienta lub korzystają z narzędzi komunikacyjnych, takich jak aplikacje i witryny internetowe zapewniane przez Klienta;</w:t>
      </w:r>
    </w:p>
    <w:p w14:paraId="08D65969" w14:textId="77777777" w:rsidR="007C0C24" w:rsidRPr="0096566C" w:rsidRDefault="007C0C24" w:rsidP="00201A9C">
      <w:pPr>
        <w:pStyle w:val="Bulletlist0"/>
        <w:rPr>
          <w:lang w:val="pl-PL"/>
        </w:rPr>
      </w:pPr>
      <w:r w:rsidRPr="0096566C">
        <w:rPr>
          <w:lang w:val="pl-PL"/>
        </w:rPr>
        <w:t>interesariuszy lub osób fizycznych, które biernie współpracują z Klientem (np. dlatego, że są one przedmiotem dochodzenia lub badań lub zostały wymienione w dokumentach lub korespondencji od lub do Klienta);</w:t>
      </w:r>
    </w:p>
    <w:p w14:paraId="2230C380" w14:textId="77777777" w:rsidR="007C0C24" w:rsidRPr="00FC77AC" w:rsidRDefault="007C0C24" w:rsidP="00201A9C">
      <w:pPr>
        <w:pStyle w:val="Bulletlist0"/>
      </w:pPr>
      <w:r>
        <w:t>osób nieletnich lub</w:t>
      </w:r>
    </w:p>
    <w:p w14:paraId="43C8BB60" w14:textId="77777777" w:rsidR="007C0C24" w:rsidRPr="0096566C" w:rsidRDefault="007C0C24" w:rsidP="00201A9C">
      <w:pPr>
        <w:pStyle w:val="Bulletlist0"/>
        <w:rPr>
          <w:lang w:val="pl-PL"/>
        </w:rPr>
      </w:pPr>
      <w:r w:rsidRPr="0096566C">
        <w:rPr>
          <w:lang w:val="pl-PL"/>
        </w:rPr>
        <w:t>przedstawicieli zawodów z przywilejami zawodowymi (np. lekarze, prawnicy, notariusze lub pracownicy religijni).</w:t>
      </w:r>
    </w:p>
    <w:p w14:paraId="06C91C5C" w14:textId="77777777" w:rsidR="007C0C24" w:rsidRPr="0096566C" w:rsidRDefault="007C0C24" w:rsidP="00201A9C">
      <w:pPr>
        <w:rPr>
          <w:lang w:val="pl-PL"/>
        </w:rPr>
      </w:pPr>
      <w:r w:rsidRPr="0096566C">
        <w:rPr>
          <w:b/>
          <w:lang w:val="pl-PL"/>
        </w:rPr>
        <w:t>Kategorie danych</w:t>
      </w:r>
      <w:r w:rsidRPr="0096566C">
        <w:rPr>
          <w:b/>
          <w:bCs/>
          <w:lang w:val="pl-PL"/>
        </w:rPr>
        <w:t>:</w:t>
      </w:r>
      <w:r w:rsidRPr="0096566C">
        <w:rPr>
          <w:lang w:val="pl-PL"/>
        </w:rPr>
        <w:t xml:space="preserve"> Dane osobowe zawarte w adresach e-mail, dokumentach i innych danych w formie elektronicznej w kontekście Produktów i Usług. </w:t>
      </w:r>
      <w:r w:rsidRPr="0096566C">
        <w:rPr>
          <w:rFonts w:eastAsia="Times New Roman" w:cstheme="minorHAnsi"/>
          <w:color w:val="212121"/>
          <w:szCs w:val="18"/>
          <w:lang w:val="pl-PL"/>
        </w:rPr>
        <w:t>Microsoft zgadza się, że w danych osobowych, w zależności od sposobu używania przez Klienta Produktów i Usług, Klient może umieścić dane osobowe z następujących kategorii:</w:t>
      </w:r>
    </w:p>
    <w:p w14:paraId="6C5197A9" w14:textId="77777777" w:rsidR="007C0C24" w:rsidRPr="0096566C" w:rsidRDefault="007C0C24" w:rsidP="00201A9C">
      <w:pPr>
        <w:pStyle w:val="Bulletlist0"/>
        <w:rPr>
          <w:lang w:val="pl-PL"/>
        </w:rPr>
      </w:pPr>
      <w:r w:rsidRPr="0096566C">
        <w:rPr>
          <w:lang w:val="pl-PL"/>
        </w:rPr>
        <w:t xml:space="preserve">podstawowe dane osobowe (na przykład miejsce urodzenia, nazwa ulicy i numer domu (adres), kod pocztowy, miejscowość zamieszkania, kraj zamieszkania, numer telefonu komórkowego, </w:t>
      </w:r>
      <w:r w:rsidRPr="0096566C">
        <w:rPr>
          <w:lang w:val="pl-PL"/>
        </w:rPr>
        <w:lastRenderedPageBreak/>
        <w:t>imię, nazwisko, inicjały, adres e-mail, płeć lub data urodzenia), w tym podstawowe dane osobowe członków rodziny i dzieci;</w:t>
      </w:r>
    </w:p>
    <w:p w14:paraId="11342EFA" w14:textId="77777777" w:rsidR="007C0C24" w:rsidRPr="0096566C" w:rsidRDefault="007C0C24" w:rsidP="00201A9C">
      <w:pPr>
        <w:pStyle w:val="Bulletlist0"/>
        <w:rPr>
          <w:lang w:val="pl-PL"/>
        </w:rPr>
      </w:pPr>
      <w:r w:rsidRPr="0096566C">
        <w:rPr>
          <w:lang w:val="pl-PL"/>
        </w:rPr>
        <w:t>dane uwierzytelniające (na przykład nazwa użytkownika, hasło lub kod PIN, pytanie zabezpieczające lub ścieżka weryfikacji);</w:t>
      </w:r>
    </w:p>
    <w:p w14:paraId="19FAD49C" w14:textId="77777777" w:rsidR="007C0C24" w:rsidRPr="0096566C" w:rsidRDefault="007C0C24" w:rsidP="00201A9C">
      <w:pPr>
        <w:pStyle w:val="Bulletlist0"/>
        <w:rPr>
          <w:lang w:val="pl-PL"/>
        </w:rPr>
      </w:pPr>
      <w:r w:rsidRPr="0096566C">
        <w:rPr>
          <w:lang w:val="pl-PL"/>
        </w:rPr>
        <w:t>informacje kontaktowe (na przykład adresy, adresy e-mail, numery telefonów, identyfikatory w mediach społecznościowych lub dane kontaktowe stosowane w nagłych przypadkach);</w:t>
      </w:r>
    </w:p>
    <w:p w14:paraId="46BB2975" w14:textId="77777777" w:rsidR="007C0C24" w:rsidRPr="0096566C" w:rsidRDefault="007C0C24" w:rsidP="00201A9C">
      <w:pPr>
        <w:pStyle w:val="Bulletlist0"/>
        <w:rPr>
          <w:lang w:val="pl-PL"/>
        </w:rPr>
      </w:pPr>
      <w:r w:rsidRPr="0096566C">
        <w:rPr>
          <w:lang w:val="pl-PL"/>
        </w:rPr>
        <w:t>niepowtarzalne numery identyfikacyjne i podpisy (na przykład numer ubezpieczenia społecznego, numer rachunku bankowego, numer paszportu, numer dowodu osobistego, numer prawa jazdy, dane rejestracyjne pojazdu, adresy IP, numer pracownika, numer studenta, numer pacjenta, podpis lub niepowtarzalny identyfikator przy śledzeniu plików cookie lub podobnej technologii);</w:t>
      </w:r>
    </w:p>
    <w:p w14:paraId="15323D9B" w14:textId="77777777" w:rsidR="007C0C24" w:rsidRPr="003E4AC6" w:rsidRDefault="007C0C24" w:rsidP="00201A9C">
      <w:pPr>
        <w:pStyle w:val="Bulletlist0"/>
      </w:pPr>
      <w:r>
        <w:t xml:space="preserve">pseudonimowe identyfikatory; </w:t>
      </w:r>
    </w:p>
    <w:p w14:paraId="43721D74" w14:textId="77777777" w:rsidR="007C0C24" w:rsidRPr="0096566C" w:rsidRDefault="007C0C24" w:rsidP="00201A9C">
      <w:pPr>
        <w:pStyle w:val="Bulletlist0"/>
        <w:rPr>
          <w:lang w:val="pl-PL"/>
        </w:rPr>
      </w:pPr>
      <w:r w:rsidRPr="0096566C">
        <w:rPr>
          <w:lang w:val="pl-PL"/>
        </w:rPr>
        <w:t>informacje finansowe i ubezpieczeniowe (na przykład numer ubezpieczenia, nazwa i numer rachunku bankowego, nazwa i numer karty kredytowej, numer faktury, dochody, rodzaj zabezpieczenia, zachowania płatnicze lub zdolność kredytowa);</w:t>
      </w:r>
    </w:p>
    <w:p w14:paraId="0BE0C32F" w14:textId="77777777" w:rsidR="007C0C24" w:rsidRPr="0096566C" w:rsidRDefault="007C0C24" w:rsidP="00201A9C">
      <w:pPr>
        <w:pStyle w:val="Bulletlist0"/>
        <w:rPr>
          <w:lang w:val="pl-PL"/>
        </w:rPr>
      </w:pPr>
      <w:r w:rsidRPr="0096566C">
        <w:rPr>
          <w:lang w:val="pl-PL"/>
        </w:rPr>
        <w:t>informacje handlowe (na przykład historia zakupów, oferty specjalne, informacje o subskrypcji lub historia płatności);</w:t>
      </w:r>
    </w:p>
    <w:p w14:paraId="48ACA5F6" w14:textId="77777777" w:rsidR="007C0C24" w:rsidRPr="0096566C" w:rsidRDefault="007C0C24" w:rsidP="00201A9C">
      <w:pPr>
        <w:pStyle w:val="Bulletlist0"/>
        <w:rPr>
          <w:lang w:val="pl-PL"/>
        </w:rPr>
      </w:pPr>
      <w:r w:rsidRPr="0096566C">
        <w:rPr>
          <w:lang w:val="pl-PL"/>
        </w:rPr>
        <w:t xml:space="preserve">informacje biometryczne (na przykład DNA, odciski palców i skany tęczówki); </w:t>
      </w:r>
    </w:p>
    <w:p w14:paraId="22679793" w14:textId="77777777" w:rsidR="007C0C24" w:rsidRPr="0096566C" w:rsidRDefault="007C0C24" w:rsidP="00201A9C">
      <w:pPr>
        <w:pStyle w:val="Bulletlist0"/>
        <w:rPr>
          <w:lang w:val="pl-PL"/>
        </w:rPr>
      </w:pPr>
      <w:r w:rsidRPr="0096566C">
        <w:rPr>
          <w:lang w:val="pl-PL"/>
        </w:rPr>
        <w:t>informacje o lokalizacji (na przykład identyfikator komórki, dane sieci geolokalizacyjnej, lokalizacja na podstawie rozpoczęcia/zakończenia połączenia, informacje o lokalizacji uzyskane z punktów dostępu Wi-Fi);</w:t>
      </w:r>
    </w:p>
    <w:p w14:paraId="7B2EA7A2" w14:textId="77777777" w:rsidR="007C0C24" w:rsidRPr="0096566C" w:rsidRDefault="007C0C24" w:rsidP="00201A9C">
      <w:pPr>
        <w:pStyle w:val="Bulletlist0"/>
        <w:rPr>
          <w:lang w:val="pl-PL"/>
        </w:rPr>
      </w:pPr>
      <w:r w:rsidRPr="0096566C">
        <w:rPr>
          <w:lang w:val="pl-PL"/>
        </w:rPr>
        <w:t>zdjęcia, filmy i materiały audio;</w:t>
      </w:r>
    </w:p>
    <w:p w14:paraId="47E1EBC2" w14:textId="77777777" w:rsidR="007C0C24" w:rsidRPr="0096566C" w:rsidRDefault="007C0C24" w:rsidP="00201A9C">
      <w:pPr>
        <w:pStyle w:val="Bulletlist0"/>
        <w:rPr>
          <w:lang w:val="pl-PL"/>
        </w:rPr>
      </w:pPr>
      <w:r w:rsidRPr="0096566C">
        <w:rPr>
          <w:lang w:val="pl-PL"/>
        </w:rPr>
        <w:t>informacje o aktywności w Internecie (na przykład przeglądanie historii, historia wyszukiwania, czytanie, oglądanie telewizji, słuchanie radia);</w:t>
      </w:r>
    </w:p>
    <w:p w14:paraId="411E5FB2" w14:textId="77777777" w:rsidR="007C0C24" w:rsidRPr="0096566C" w:rsidRDefault="007C0C24" w:rsidP="00201A9C">
      <w:pPr>
        <w:pStyle w:val="Bulletlist0"/>
        <w:rPr>
          <w:lang w:val="pl-PL"/>
        </w:rPr>
      </w:pPr>
      <w:r w:rsidRPr="0096566C">
        <w:rPr>
          <w:lang w:val="pl-PL"/>
        </w:rPr>
        <w:t>informacje identyfikujące urządzenie (np. numer IMEI, numer karty SIM, adres MAC);</w:t>
      </w:r>
    </w:p>
    <w:p w14:paraId="454A10EC" w14:textId="77777777" w:rsidR="007C0C24" w:rsidRPr="0096566C" w:rsidRDefault="007C0C24" w:rsidP="00201A9C">
      <w:pPr>
        <w:pStyle w:val="Bulletlist0"/>
        <w:rPr>
          <w:lang w:val="pl-PL"/>
        </w:rPr>
      </w:pPr>
      <w:r w:rsidRPr="0096566C">
        <w:rPr>
          <w:lang w:val="pl-PL"/>
        </w:rPr>
        <w:t>profile (na przykład profile oparte na zaobserwowanych zachowaniach przestępczych lub antyspołecznych, pseudonimowe profile oparte na odwiedzanych adresach URL, strumieniach kliknięć, historii przeglądania, adresach IP, domenach, zainstalowanych aplikacjach lub profile oparte na preferencjach marketingowych);</w:t>
      </w:r>
    </w:p>
    <w:p w14:paraId="4577FEBB" w14:textId="77777777" w:rsidR="007C0C24" w:rsidRPr="0096566C" w:rsidRDefault="007C0C24" w:rsidP="00201A9C">
      <w:pPr>
        <w:pStyle w:val="Bulletlist0"/>
        <w:rPr>
          <w:lang w:val="pl-PL"/>
        </w:rPr>
      </w:pPr>
      <w:r w:rsidRPr="0096566C">
        <w:rPr>
          <w:lang w:val="pl-PL"/>
        </w:rPr>
        <w:t>informacje kadrowe i rekrutacyjne (na przykład deklaracja statusu zatrudnienia, informacje dotyczące rekrutacji (takie jak życiorys, historia zatrudnienia, przebieg edukacji), dane dotyczące pracy i stanowiska, w tym przepracowane godziny, oceny i wynagrodzenie, szczegóły dotyczące zezwolenia na pracę, dostępność, warunki zatrudnienia, szczegóły dotyczące podatków, szczegóły dotyczące płatności, szczegóły dotyczące ubezpieczenia i lokalizacji oraz organizacji);</w:t>
      </w:r>
    </w:p>
    <w:p w14:paraId="27743356" w14:textId="77777777" w:rsidR="007C0C24" w:rsidRPr="0096566C" w:rsidRDefault="007C0C24" w:rsidP="00201A9C">
      <w:pPr>
        <w:pStyle w:val="Bulletlist0"/>
        <w:rPr>
          <w:lang w:val="pl-PL"/>
        </w:rPr>
      </w:pPr>
      <w:r w:rsidRPr="0096566C">
        <w:rPr>
          <w:lang w:val="pl-PL"/>
        </w:rPr>
        <w:lastRenderedPageBreak/>
        <w:t>informacje dotyczące edukacji (na przykład przebieg edukacji, aktualne wykształcenie, stopnie i wyniki, najwyższy osiągnięty stopień, niepełnosprawność w uczeniu się);</w:t>
      </w:r>
    </w:p>
    <w:p w14:paraId="2FE23732" w14:textId="77777777" w:rsidR="007C0C24" w:rsidRPr="0096566C" w:rsidRDefault="007C0C24" w:rsidP="00201A9C">
      <w:pPr>
        <w:pStyle w:val="Bulletlist0"/>
        <w:rPr>
          <w:lang w:val="pl-PL"/>
        </w:rPr>
      </w:pPr>
      <w:r w:rsidRPr="0096566C">
        <w:rPr>
          <w:lang w:val="pl-PL"/>
        </w:rPr>
        <w:t xml:space="preserve">informacje na temat obywatelstwa i pobytu (na przykład obywatelstwo, status naturalizacji, stan cywilny, narodowość, status imigracyjny, dane paszportowe, szczegóły dotyczące pobytu lub pozwolenia na pracę); </w:t>
      </w:r>
    </w:p>
    <w:p w14:paraId="146C418C" w14:textId="77777777" w:rsidR="007C0C24" w:rsidRPr="0096566C" w:rsidRDefault="007C0C24" w:rsidP="00201A9C">
      <w:pPr>
        <w:pStyle w:val="Bulletlist0"/>
        <w:rPr>
          <w:lang w:val="pl-PL"/>
        </w:rPr>
      </w:pPr>
      <w:r w:rsidRPr="0096566C">
        <w:rPr>
          <w:lang w:val="pl-PL"/>
        </w:rPr>
        <w:t xml:space="preserve">informacje przetwarzane w celu wykonania zadania w interesie publicznym lub w ramach sprawowania władzy publicznej; </w:t>
      </w:r>
    </w:p>
    <w:p w14:paraId="181B5D2C" w14:textId="77777777" w:rsidR="007C0C24" w:rsidRPr="0096566C" w:rsidRDefault="007C0C24" w:rsidP="00201A9C">
      <w:pPr>
        <w:pStyle w:val="Bulletlist0"/>
        <w:rPr>
          <w:lang w:val="pl-PL"/>
        </w:rPr>
      </w:pPr>
      <w:r w:rsidRPr="0096566C">
        <w:rPr>
          <w:lang w:val="pl-PL"/>
        </w:rPr>
        <w:t>szczególne kategorie danych (na przykład pochodzenie rasowe lub etniczne, poglądy polityczne, przekonania religijne lub filozoficzne, przynależność do związków zawodowych, dane genetyczne, dane biometryczne do celów jednoznacznej identyfikacji osoby fizycznej, dane dotyczące zdrowia, dane seksualności lub orientacji seksualnej osoby fizycznej, dane dotyczące wyroków skazujących lub przestępstw) lub</w:t>
      </w:r>
    </w:p>
    <w:p w14:paraId="6CD21522" w14:textId="77777777" w:rsidR="007C0C24" w:rsidRPr="0096566C" w:rsidRDefault="007C0C24" w:rsidP="00201A9C">
      <w:pPr>
        <w:pStyle w:val="Bulletlist0"/>
        <w:rPr>
          <w:lang w:val="pl-PL"/>
        </w:rPr>
      </w:pPr>
      <w:r w:rsidRPr="0096566C">
        <w:rPr>
          <w:lang w:val="pl-PL"/>
        </w:rPr>
        <w:t>wszelkie inne dane osobowe określone w art. 4 RODO.</w:t>
      </w:r>
      <w:r w:rsidRPr="0096566C">
        <w:rPr>
          <w:lang w:val="pl-PL"/>
        </w:rPr>
        <w:br w:type="page"/>
      </w:r>
    </w:p>
    <w:p w14:paraId="5281A360" w14:textId="77777777" w:rsidR="007C0C24" w:rsidRPr="0096566C" w:rsidRDefault="007C0C24" w:rsidP="00B470B3">
      <w:pPr>
        <w:pStyle w:val="Heading1"/>
        <w:shd w:val="clear" w:color="auto" w:fill="auto"/>
        <w:rPr>
          <w:lang w:val="pl-PL"/>
        </w:rPr>
      </w:pPr>
      <w:bookmarkStart w:id="209" w:name="_Toc155366853"/>
      <w:bookmarkStart w:id="210" w:name="_Toc206769346"/>
      <w:r w:rsidRPr="0096566C">
        <w:rPr>
          <w:lang w:val="pl-PL"/>
        </w:rPr>
        <w:lastRenderedPageBreak/>
        <w:t>Załącznik C — Dodatek dotyczący dodatkowych zabezpieczeń</w:t>
      </w:r>
      <w:bookmarkEnd w:id="209"/>
      <w:bookmarkEnd w:id="210"/>
    </w:p>
    <w:p w14:paraId="5265749D" w14:textId="77777777" w:rsidR="007C0C24" w:rsidRPr="0096566C" w:rsidRDefault="007C0C24" w:rsidP="00201A9C">
      <w:pPr>
        <w:rPr>
          <w:lang w:val="pl-PL"/>
        </w:rPr>
      </w:pPr>
      <w:r w:rsidRPr="0096566C">
        <w:rPr>
          <w:lang w:val="pl-PL"/>
        </w:rPr>
        <w:t xml:space="preserve">Na mocy tego Dodatku dotyczącego dodatkowych zabezpieczeń do DPA („Dodatek”) Microsoft zapewnia Klientowi dodatkowe zabezpieczenia dla przetwarzania przez Microsoft w imieniu Klienta danych osobowych w zakresie RODO oraz dodatkowe zadośćuczynienie dla osób, których te dane osobowe dotyczą. </w:t>
      </w:r>
    </w:p>
    <w:p w14:paraId="1937839A" w14:textId="77777777" w:rsidR="007C0C24" w:rsidRPr="0096566C" w:rsidRDefault="007C0C24" w:rsidP="00201A9C">
      <w:pPr>
        <w:rPr>
          <w:lang w:val="pl-PL"/>
        </w:rPr>
      </w:pPr>
      <w:r w:rsidRPr="0096566C">
        <w:rPr>
          <w:lang w:val="pl-PL"/>
        </w:rPr>
        <w:t>Niniejszy Dodatek uzupełnia i stanowi część Dodatku dotyczącego Ochrony Danych, ale nie zmienia go ani nie modyfikuje.</w:t>
      </w:r>
    </w:p>
    <w:p w14:paraId="01C07940" w14:textId="77777777" w:rsidR="007C0C24" w:rsidRPr="0096566C" w:rsidRDefault="007C0C24" w:rsidP="00201A9C">
      <w:pPr>
        <w:pStyle w:val="NumberedList"/>
        <w:rPr>
          <w:lang w:val="pl-PL"/>
        </w:rPr>
      </w:pPr>
      <w:r w:rsidRPr="0096566C">
        <w:rPr>
          <w:b/>
          <w:bCs/>
          <w:lang w:val="pl-PL"/>
        </w:rPr>
        <w:t>Sprzeciwy wobec nakazów.</w:t>
      </w:r>
      <w:r w:rsidRPr="0096566C">
        <w:rPr>
          <w:lang w:val="pl-PL"/>
        </w:rPr>
        <w:t xml:space="preserve"> W przypadku otrzymania przez Microsoft od jakiejkolwiek osoby trzeciej nakazu ujawnienia jakichkolwiek danych osobowych przetwarzanych zgodnie z Dodatkiem dotyczącym Ochrony Danych Microsoft:</w:t>
      </w:r>
    </w:p>
    <w:p w14:paraId="4FF8389B" w14:textId="77777777" w:rsidR="007C0C24" w:rsidRPr="0096566C" w:rsidRDefault="007C0C24" w:rsidP="00201A9C">
      <w:pPr>
        <w:pStyle w:val="ListParagraph"/>
        <w:numPr>
          <w:ilvl w:val="0"/>
          <w:numId w:val="79"/>
        </w:numPr>
        <w:rPr>
          <w:lang w:val="pl-PL"/>
        </w:rPr>
      </w:pPr>
      <w:r w:rsidRPr="0096566C">
        <w:rPr>
          <w:lang w:val="pl-PL"/>
        </w:rPr>
        <w:t xml:space="preserve">dołoży wszelkich uzasadnionych starań, aby osoba trzecia wystąpiła o takie dane bezpośrednio do Klienta; </w:t>
      </w:r>
    </w:p>
    <w:p w14:paraId="00A08089" w14:textId="77777777" w:rsidR="007C0C24" w:rsidRPr="0096566C" w:rsidRDefault="007C0C24" w:rsidP="00201A9C">
      <w:pPr>
        <w:pStyle w:val="ListParagraph"/>
        <w:numPr>
          <w:ilvl w:val="0"/>
          <w:numId w:val="79"/>
        </w:numPr>
        <w:rPr>
          <w:lang w:val="pl-PL"/>
        </w:rPr>
      </w:pPr>
      <w:r w:rsidRPr="0096566C">
        <w:rPr>
          <w:lang w:val="pl-PL"/>
        </w:rPr>
        <w:t>bezzwłocznie powiadomi Klienta, o ile nie jest to zabronione przez przepisy prawa właściwe dla używającej nakazu osoby trzeciej, a jeśli jest to zabronione, dołoży wszelkich zgodnych z prawem starań, aby uzyskać prawo do uchylenia tego zakazu w celu jak najszybszego przekazania Klientowi jak największej ilości informacji; oraz</w:t>
      </w:r>
    </w:p>
    <w:p w14:paraId="286FB34E" w14:textId="77777777" w:rsidR="007C0C24" w:rsidRPr="0096566C" w:rsidRDefault="007C0C24" w:rsidP="00201A9C">
      <w:pPr>
        <w:pStyle w:val="ListParagraph"/>
        <w:numPr>
          <w:ilvl w:val="0"/>
          <w:numId w:val="79"/>
        </w:numPr>
        <w:rPr>
          <w:lang w:val="pl-PL"/>
        </w:rPr>
      </w:pPr>
      <w:r w:rsidRPr="0096566C">
        <w:rPr>
          <w:lang w:val="pl-PL"/>
        </w:rPr>
        <w:t xml:space="preserve">dołoży wszelkich zgodnych z prawem starań, aby sprzeciwić się nakazowi ujawnienia danych na podstawie wszelkich uchybień prawnych na mocy przepisów prawa właściwych dla używającej nakazu osoby trzeciej lub wszelkich istotnych sprzeczności z właściwymi przepisami prawa Unii Europejskiej lub właściwymi przepisami prawa państwa członkowskiego. </w:t>
      </w:r>
    </w:p>
    <w:p w14:paraId="603E7F44" w14:textId="77777777" w:rsidR="007C0C24" w:rsidRPr="0096566C" w:rsidRDefault="007C0C24" w:rsidP="00201A9C">
      <w:pPr>
        <w:rPr>
          <w:lang w:val="pl-PL"/>
        </w:rPr>
      </w:pPr>
      <w:r w:rsidRPr="0096566C">
        <w:rPr>
          <w:lang w:val="pl-PL"/>
        </w:rPr>
        <w:t>Jeśli po wykonaniu czynności opisanych w punktach od a. do c. powyżej Microsoft lub jakikolwiek podmiot stowarzyszony Microsoft nadal będzie zmuszony do ujawnienia danych osobowych, ujawni wówczas tylko minimalną ilość tych danych niezbędną do wykonania nakazu przymusowego ujawnienia danych.</w:t>
      </w:r>
    </w:p>
    <w:p w14:paraId="58A5476E" w14:textId="77777777" w:rsidR="007C0C24" w:rsidRPr="0096566C" w:rsidRDefault="007C0C24" w:rsidP="00201A9C">
      <w:pPr>
        <w:rPr>
          <w:lang w:val="pl-PL"/>
        </w:rPr>
      </w:pPr>
      <w:r w:rsidRPr="0096566C">
        <w:rPr>
          <w:lang w:val="pl-PL"/>
        </w:rPr>
        <w:t xml:space="preserve">Na potrzeby niniejszego punktu zgodne z prawem starania nie obejmują działań, które skutkowałyby sankcjami cywilnymi lub karnymi, na przykład sankcjami wynikającymi z naruszenia powagi sądu na mocy przepisów prawa właściwej jurysdykcji. </w:t>
      </w:r>
    </w:p>
    <w:p w14:paraId="57B22286" w14:textId="77777777" w:rsidR="007C0C24" w:rsidRPr="0096566C" w:rsidRDefault="007C0C24" w:rsidP="00201A9C">
      <w:pPr>
        <w:pStyle w:val="NumberedList"/>
        <w:rPr>
          <w:lang w:val="pl-PL"/>
        </w:rPr>
      </w:pPr>
      <w:r w:rsidRPr="0096566C">
        <w:rPr>
          <w:b/>
          <w:bCs/>
          <w:lang w:val="pl-PL"/>
        </w:rPr>
        <w:t>Rekompensata dla osób, których dane dotyczą.</w:t>
      </w:r>
      <w:r w:rsidRPr="0096566C">
        <w:rPr>
          <w:lang w:val="pl-PL"/>
        </w:rPr>
        <w:t xml:space="preserve"> Z zastrzeżeniem postanowień punktów 3 i 4 Microsoft dokona na rzecz osoby, której dane dotyczą, rekompensaty z tytułu wszelkich szkód majątkowych lub niemajątkowych wyrządzonych osobie, której dane dotyczą, w wyniku ujawnienia </w:t>
      </w:r>
      <w:r w:rsidRPr="0096566C">
        <w:rPr>
          <w:lang w:val="pl-PL"/>
        </w:rPr>
        <w:lastRenderedPageBreak/>
        <w:t>przez Microsoft jej danych osobowych przekazanych w odpowiedzi na nakaz organu administracji rządowej lub agencji ochrony porządku publicznego spoza UE/EOG z naruszeniem zobowiązań Microsoft na mocy rozdziału V RODO („Istotne Ujawnienie”). Niezależnie od postanowień przedstawionych powyżej Microsoft nie musi dokonywać rekompensaty na rzecz osoby, której dane dotyczą, na mocy postanowień tego punktu 2 w zakresie, w jakim taka osoba, której dane dotyczą, uzyskała już od Microsoft lub w inny sposób rekompensatę za tę samą szkodę.</w:t>
      </w:r>
    </w:p>
    <w:p w14:paraId="67E3472B" w14:textId="77777777" w:rsidR="007C0C24" w:rsidRPr="0096566C" w:rsidRDefault="007C0C24" w:rsidP="00201A9C">
      <w:pPr>
        <w:pStyle w:val="NumberedList"/>
        <w:rPr>
          <w:lang w:val="pl-PL"/>
        </w:rPr>
      </w:pPr>
      <w:r w:rsidRPr="0096566C">
        <w:rPr>
          <w:b/>
          <w:bCs/>
          <w:lang w:val="pl-PL"/>
        </w:rPr>
        <w:t>Warunki rekompensaty.</w:t>
      </w:r>
      <w:r w:rsidRPr="0096566C">
        <w:rPr>
          <w:lang w:val="pl-PL"/>
        </w:rPr>
        <w:t xml:space="preserve"> Dokonanie rekompensaty na mocy postanowień punktu 2 zależy od tego, czy osoba, której dane dotyczą, wykaże w sposób racjonalnie zadowalający Microsoft, że:</w:t>
      </w:r>
    </w:p>
    <w:p w14:paraId="152E2A52" w14:textId="77777777" w:rsidR="007C0C24" w:rsidRPr="0096566C" w:rsidRDefault="007C0C24" w:rsidP="00201A9C">
      <w:pPr>
        <w:pStyle w:val="ListParagraph"/>
        <w:numPr>
          <w:ilvl w:val="0"/>
          <w:numId w:val="80"/>
        </w:numPr>
        <w:rPr>
          <w:lang w:val="pl-PL"/>
        </w:rPr>
      </w:pPr>
      <w:r w:rsidRPr="0096566C">
        <w:rPr>
          <w:lang w:val="pl-PL"/>
        </w:rPr>
        <w:t xml:space="preserve">spółka Microsoft uczestniczyła w Istotnym Ujawnieniu; </w:t>
      </w:r>
    </w:p>
    <w:p w14:paraId="271A3C45" w14:textId="77777777" w:rsidR="007C0C24" w:rsidRPr="0096566C" w:rsidRDefault="007C0C24" w:rsidP="00201A9C">
      <w:pPr>
        <w:pStyle w:val="ListParagraph"/>
        <w:numPr>
          <w:ilvl w:val="0"/>
          <w:numId w:val="80"/>
        </w:numPr>
        <w:rPr>
          <w:lang w:val="pl-PL"/>
        </w:rPr>
      </w:pPr>
      <w:r w:rsidRPr="0096566C">
        <w:rPr>
          <w:lang w:val="pl-PL"/>
        </w:rPr>
        <w:t>Istotne Ujawnienie było podstawą oficjalnego postępowania wszczętego przez organ administracji rządowej lub organ ochrony porządku publicznego spoza UE/EOG przeciwko osobie, której dotyczą dane; oraz</w:t>
      </w:r>
    </w:p>
    <w:p w14:paraId="3486EA8D" w14:textId="77777777" w:rsidR="007C0C24" w:rsidRPr="0096566C" w:rsidRDefault="007C0C24" w:rsidP="00201A9C">
      <w:pPr>
        <w:pStyle w:val="ListParagraph"/>
        <w:numPr>
          <w:ilvl w:val="0"/>
          <w:numId w:val="80"/>
        </w:numPr>
        <w:rPr>
          <w:lang w:val="pl-PL"/>
        </w:rPr>
      </w:pPr>
      <w:r w:rsidRPr="0096566C">
        <w:rPr>
          <w:lang w:val="pl-PL"/>
        </w:rPr>
        <w:t>Istotne Ujawnienie było bezpośrednią przyczyną poniesionej przez osobę, której dane dotyczą, szkody majątkowej lub niemajątkowej.</w:t>
      </w:r>
    </w:p>
    <w:p w14:paraId="36E0E1A4" w14:textId="77777777" w:rsidR="007C0C24" w:rsidRPr="0096566C" w:rsidRDefault="007C0C24" w:rsidP="00201A9C">
      <w:pPr>
        <w:rPr>
          <w:lang w:val="pl-PL"/>
        </w:rPr>
      </w:pPr>
      <w:r w:rsidRPr="0096566C">
        <w:rPr>
          <w:lang w:val="pl-PL"/>
        </w:rPr>
        <w:t>Ciężar udowodnienia okoliczności określonych w punktach a., b. i c. spoczywa na osobie, której dane dotyczą.</w:t>
      </w:r>
    </w:p>
    <w:p w14:paraId="6C3D0FD1" w14:textId="77777777" w:rsidR="007C0C24" w:rsidRPr="0096566C" w:rsidRDefault="007C0C24" w:rsidP="00201A9C">
      <w:pPr>
        <w:rPr>
          <w:lang w:val="pl-PL"/>
        </w:rPr>
      </w:pPr>
      <w:r w:rsidRPr="0096566C">
        <w:rPr>
          <w:lang w:val="pl-PL"/>
        </w:rPr>
        <w:t xml:space="preserve">Niezależnie od postanowień przedstawionych powyżej Microsoft nie musi dokonywać rekompensaty na rzecz osoby, której dane dotyczą, na mocy postanowień punktu 2, jeśli stwierdzi, że Istotne Ujawnienie nie naruszyło zobowiązań Microsoft wynikających z przepisów Rozdziału V RODO. </w:t>
      </w:r>
    </w:p>
    <w:p w14:paraId="7D94AA73" w14:textId="77777777" w:rsidR="007C0C24" w:rsidRPr="0096566C" w:rsidRDefault="007C0C24" w:rsidP="00201A9C">
      <w:pPr>
        <w:pStyle w:val="NumberedList"/>
        <w:rPr>
          <w:lang w:val="pl-PL"/>
        </w:rPr>
      </w:pPr>
      <w:r w:rsidRPr="0096566C">
        <w:rPr>
          <w:b/>
          <w:bCs/>
          <w:lang w:val="pl-PL"/>
        </w:rPr>
        <w:t>Zakres szkód.</w:t>
      </w:r>
      <w:r w:rsidRPr="0096566C">
        <w:rPr>
          <w:lang w:val="pl-PL"/>
        </w:rPr>
        <w:t xml:space="preserve"> Rekompensata na mocy postanowień punktu 2 jest ograniczona do szkód majątkowych i niemajątkowych określonych w przepisach RODO i nie obejmuje szkód wtórnych ani wszelkich innych szkód niewynikających z naruszenia przepisów RODO przez Microsoft.</w:t>
      </w:r>
    </w:p>
    <w:p w14:paraId="4B5C02C6" w14:textId="77777777" w:rsidR="007C0C24" w:rsidRPr="0096566C" w:rsidRDefault="007C0C24" w:rsidP="00201A9C">
      <w:pPr>
        <w:pStyle w:val="NumberedList"/>
        <w:rPr>
          <w:lang w:val="pl-PL"/>
        </w:rPr>
      </w:pPr>
      <w:r w:rsidRPr="0096566C">
        <w:rPr>
          <w:b/>
          <w:bCs/>
          <w:lang w:val="pl-PL"/>
        </w:rPr>
        <w:t>Wykonywanie przysługujących praw.</w:t>
      </w:r>
      <w:r w:rsidRPr="0096566C">
        <w:rPr>
          <w:lang w:val="pl-PL"/>
        </w:rPr>
        <w:t xml:space="preserve"> Prawa przyznane osobom, których dane dotyczą, na mocy niniejszego Dodatku mogą być egzekwowane wobec Microsoft przez osobę, której dane dotyczą, niezależnie od jakichkolwiek ograniczeń zawartych w klauzulach 3 lub 6 Standardowych Klauzul Umownych. Osoba, której dane dotyczą, może wystąpić z roszczeniem na mocy niniejszego Dodatku wyłącznie indywidualnie, a nie w ramach powództwa grupowego, zbiorowego lub przedstawicielskiego. Prawa przyznane osobom, których dane dotyczą, na mocy niniejszego Dodatku, są dobrami osobistymi osoby, której dane dotyczą, i nie mogą być przeniesione na inną osobę.</w:t>
      </w:r>
    </w:p>
    <w:p w14:paraId="23E34FA8" w14:textId="77777777" w:rsidR="007C0C24" w:rsidRPr="0096566C" w:rsidRDefault="007C0C24" w:rsidP="00201A9C">
      <w:pPr>
        <w:pStyle w:val="NumberedList"/>
        <w:rPr>
          <w:spacing w:val="-3"/>
          <w:lang w:val="pl-PL"/>
        </w:rPr>
      </w:pPr>
      <w:r w:rsidRPr="0096566C">
        <w:rPr>
          <w:b/>
          <w:bCs/>
          <w:spacing w:val="-3"/>
          <w:lang w:val="pl-PL"/>
        </w:rPr>
        <w:t>Powiadomienie o zmianach.</w:t>
      </w:r>
      <w:r w:rsidRPr="0096566C">
        <w:rPr>
          <w:spacing w:val="-3"/>
          <w:lang w:val="pl-PL"/>
        </w:rPr>
        <w:t xml:space="preserve"> Microsoft zgadza się i gwarantuje, że nie ma powodów, aby uważać, że przepisy prawa mające zastosowanie do Microsoft lub podmiotów podprzetwarzających Microsoft, w tym przepisy prawa kraju, do którego dane osobowe są przekazywane przez Microsoft samodzielnie </w:t>
      </w:r>
      <w:r w:rsidRPr="0096566C">
        <w:rPr>
          <w:spacing w:val="-3"/>
          <w:lang w:val="pl-PL"/>
        </w:rPr>
        <w:lastRenderedPageBreak/>
        <w:t>lub za pośrednictwem podmiotu podprzetwarzającego, uniemożliwiają Microsoft wykonanie instrukcji otrzymanych od Klienta i zobowiązań wynikających z niniejszego Dodatku lub Standardowych Klauzul Umownych z 2021 r. Ponadto Microsoft zgadza się i gwarantuje że w przypadku zmiany tych przepisów, która może mieć istotny negatywny wpływ na gwarancje i zobowiązania wynikające z niniejszego Dodatku lub Standardowych Klauzul Umownych, bezzwłocznie powiadomi Klienta o tej zmianie, gdy tylko się o niej dowie, w którym to przypadku Klient może zawiesić przekazywanie danych lub wypowiedzieć umowę.</w:t>
      </w:r>
    </w:p>
    <w:p w14:paraId="62739ED2" w14:textId="77777777" w:rsidR="007C0C24" w:rsidRPr="0096566C" w:rsidRDefault="007C0C24" w:rsidP="007C0C24">
      <w:pPr>
        <w:rPr>
          <w:lang w:val="pl-PL"/>
        </w:rPr>
        <w:sectPr w:rsidR="007C0C24" w:rsidRPr="0096566C" w:rsidSect="007C0C24">
          <w:footerReference w:type="default" r:id="rId20"/>
          <w:pgSz w:w="12240" w:h="15840"/>
          <w:pgMar w:top="1440" w:right="720" w:bottom="1440" w:left="720" w:header="720" w:footer="720" w:gutter="0"/>
          <w:cols w:space="720"/>
          <w:titlePg/>
          <w:docGrid w:linePitch="360"/>
        </w:sectPr>
      </w:pPr>
      <w:bookmarkStart w:id="211" w:name="_Toc6563856"/>
      <w:bookmarkStart w:id="212" w:name="_Toc21617077"/>
      <w:bookmarkStart w:id="213" w:name="_Toc489605628"/>
      <w:bookmarkStart w:id="214" w:name="_Toc8395070"/>
      <w:bookmarkStart w:id="215" w:name="_Toc26972890"/>
      <w:r w:rsidRPr="0096566C">
        <w:rPr>
          <w:lang w:val="pl-PL"/>
        </w:rPr>
        <w:br w:type="page"/>
      </w:r>
    </w:p>
    <w:p w14:paraId="1D92793A" w14:textId="77777777" w:rsidR="00790523" w:rsidRPr="00667427" w:rsidRDefault="00790523" w:rsidP="00790523">
      <w:pPr>
        <w:pStyle w:val="Heading1"/>
        <w:rPr>
          <w:rFonts w:cs="Segoe Sans Display"/>
          <w:szCs w:val="52"/>
          <w:lang w:val="pl-PL"/>
        </w:rPr>
      </w:pPr>
      <w:bookmarkStart w:id="216" w:name="_Toc206769347"/>
      <w:bookmarkStart w:id="217" w:name="_Toc8395071"/>
      <w:bookmarkStart w:id="218" w:name="_Toc489605629"/>
      <w:bookmarkStart w:id="219" w:name="_Toc6563859"/>
      <w:bookmarkStart w:id="220" w:name="_Toc21617080"/>
      <w:bookmarkStart w:id="221" w:name="_Toc26972906"/>
      <w:bookmarkStart w:id="222" w:name="Attachment1"/>
      <w:bookmarkStart w:id="223" w:name="_Toc155366854"/>
      <w:bookmarkEnd w:id="211"/>
      <w:bookmarkEnd w:id="212"/>
      <w:bookmarkEnd w:id="213"/>
      <w:bookmarkEnd w:id="214"/>
      <w:bookmarkEnd w:id="215"/>
      <w:r w:rsidRPr="00667427">
        <w:rPr>
          <w:rFonts w:cs="Segoe Sans Display"/>
          <w:szCs w:val="52"/>
          <w:lang w:val="pl-PL"/>
        </w:rPr>
        <w:lastRenderedPageBreak/>
        <w:t>Załącznik D – Kwestionowanie zamówienia lub wiążącego zobowiązania prawnego zawieszającego Usługi Online</w:t>
      </w:r>
      <w:bookmarkEnd w:id="216"/>
    </w:p>
    <w:p w14:paraId="6B3DE3D5" w14:textId="77777777" w:rsidR="002634C7" w:rsidRPr="00667427" w:rsidRDefault="002634C7" w:rsidP="002634C7">
      <w:pPr>
        <w:spacing w:before="60" w:after="240"/>
        <w:rPr>
          <w:rFonts w:cs="Segoe Sans Text"/>
          <w:b/>
          <w:bCs/>
          <w:u w:val="single"/>
          <w:lang w:val="pl-PL"/>
        </w:rPr>
      </w:pPr>
      <w:r w:rsidRPr="00667427">
        <w:rPr>
          <w:rFonts w:cs="Segoe Sans Text"/>
          <w:lang w:val="pl-PL"/>
        </w:rPr>
        <w:t>Niniejszym Załącznikiem Microsoft podejmuje następujące zobowiązania wobec podmiotów będących Klientami Rządu Krajowego, Federalnego i Regionalnego Państw Członkowskich Unii Europejskiej („UE”), a także krajów przystępujących do UE, członków Europejskiego Stowarzyszenia Wolnego Handlu, Zjednoczonego Królestwa, Monako, Watykanu oraz Komisji Europejskiej („Chronionych Klientów Rządowych”).</w:t>
      </w:r>
    </w:p>
    <w:p w14:paraId="405A401D" w14:textId="77777777" w:rsidR="002634C7" w:rsidRPr="00667427" w:rsidRDefault="002634C7" w:rsidP="002634C7">
      <w:pPr>
        <w:pStyle w:val="ListParagraph"/>
        <w:numPr>
          <w:ilvl w:val="0"/>
          <w:numId w:val="85"/>
        </w:numPr>
        <w:tabs>
          <w:tab w:val="clear" w:pos="9360"/>
        </w:tabs>
        <w:spacing w:after="160" w:line="360" w:lineRule="exact"/>
        <w:contextualSpacing w:val="0"/>
        <w:rPr>
          <w:rFonts w:cs="Segoe Sans Text"/>
          <w:lang w:val="pl-PL"/>
        </w:rPr>
      </w:pPr>
      <w:r w:rsidRPr="00667427">
        <w:rPr>
          <w:rFonts w:cs="Segoe Sans Text"/>
          <w:lang w:val="pl-PL"/>
        </w:rPr>
        <w:t xml:space="preserve">W przypadku gdy Microsoft otrzyma nakaz lub będzie podlegać w inny sposób wiążącemu zobowiązaniu prawnemu od dowolnego rządu, agencji, komisji lub organu quasi-rządowego wymagający od Microsoft zawieszenia lub zaprzestania świadczenia, w całości lub w części, Usług Online (w tym, lecz nie wyłącznie, świadczenia Usług Microsoft Azure, Usług Microsoft Dynamics 365 lub Usług Office 365) na rzecz Chronionego Klienta Rządowego, Microsoft, w imieniu swoim i swoich Podmiotów Stowarzyszonych, podejmie następujące działania: </w:t>
      </w:r>
    </w:p>
    <w:p w14:paraId="615A7B5D" w14:textId="77777777" w:rsidR="002634C7" w:rsidRPr="00667427" w:rsidRDefault="002634C7" w:rsidP="002634C7">
      <w:pPr>
        <w:pStyle w:val="ListParagraph"/>
        <w:numPr>
          <w:ilvl w:val="1"/>
          <w:numId w:val="85"/>
        </w:numPr>
        <w:tabs>
          <w:tab w:val="clear" w:pos="9360"/>
        </w:tabs>
        <w:spacing w:after="160" w:line="278" w:lineRule="auto"/>
        <w:rPr>
          <w:rFonts w:cs="Segoe Sans Text"/>
          <w:lang w:val="pl-PL"/>
        </w:rPr>
      </w:pPr>
      <w:r w:rsidRPr="00667427">
        <w:rPr>
          <w:rFonts w:cs="Segoe Sans Text"/>
          <w:lang w:val="pl-PL"/>
        </w:rPr>
        <w:t xml:space="preserve">wykorzysta dostępne środki w celu zapewnienia dobrowolnego wycofania, odwołania lub uchylenia takiego nakazu; oraz </w:t>
      </w:r>
    </w:p>
    <w:p w14:paraId="673B8F07" w14:textId="77777777" w:rsidR="002634C7" w:rsidRPr="00667427" w:rsidRDefault="002634C7" w:rsidP="002634C7">
      <w:pPr>
        <w:pStyle w:val="ListParagraph"/>
        <w:numPr>
          <w:ilvl w:val="1"/>
          <w:numId w:val="85"/>
        </w:numPr>
        <w:tabs>
          <w:tab w:val="clear" w:pos="9360"/>
        </w:tabs>
        <w:spacing w:after="160" w:line="360" w:lineRule="exact"/>
        <w:contextualSpacing w:val="0"/>
        <w:rPr>
          <w:rFonts w:cs="Segoe Sans Text"/>
          <w:lang w:val="pl-PL"/>
        </w:rPr>
      </w:pPr>
      <w:r w:rsidRPr="00667427">
        <w:rPr>
          <w:rFonts w:cs="Segoe Sans Text"/>
          <w:lang w:val="pl-PL"/>
        </w:rPr>
        <w:t xml:space="preserve">dołoży wszelkich starań, aby zakwestionować nakaz w sądzie kraju, którego rząd wydał taki nakaz, z uwagi na wszelkie braki prawne wynikające z przepisów strony nakazującej lub wszelkie istotne konflikty z obowiązującym prawem Unii Europejskiej lub obowiązującym prawem krajów wymienionych powyżej. </w:t>
      </w:r>
    </w:p>
    <w:p w14:paraId="72EADD20" w14:textId="77777777" w:rsidR="002634C7" w:rsidRPr="00667427" w:rsidRDefault="002634C7" w:rsidP="002634C7">
      <w:pPr>
        <w:pStyle w:val="ListParagraph"/>
        <w:spacing w:before="60" w:line="360" w:lineRule="exact"/>
        <w:contextualSpacing w:val="0"/>
        <w:rPr>
          <w:rFonts w:cs="Segoe Sans Text"/>
          <w:lang w:val="pl-PL"/>
        </w:rPr>
      </w:pPr>
      <w:r w:rsidRPr="00667427">
        <w:rPr>
          <w:rFonts w:cs="Segoe Sans Text"/>
          <w:lang w:val="pl-PL"/>
        </w:rPr>
        <w:t>Microsoft będzie dochodzić stałego i tymczasowego zabezpieczenia roszczeń w drodze nakazu lub zakazu sądowego, jeżeli zajdzie taka potrzeba, aby zapewnić ciągłe i nieprzerwane świadczenie odpowiednich Usług Online do czasu pełnego i ostatecznego rozstrzygnięcia zgodnych z prawem działań mających na celu zakwestionowanie nakazu lub innego wiążącego zobowiązania prawnego, o którym mowa powyżej. </w:t>
      </w:r>
    </w:p>
    <w:p w14:paraId="68764DC5" w14:textId="39A108A8" w:rsidR="00790523" w:rsidRPr="002634C7" w:rsidRDefault="002634C7" w:rsidP="002634C7">
      <w:pPr>
        <w:pStyle w:val="ListParagraph"/>
        <w:numPr>
          <w:ilvl w:val="0"/>
          <w:numId w:val="85"/>
        </w:numPr>
        <w:tabs>
          <w:tab w:val="clear" w:pos="9360"/>
        </w:tabs>
        <w:spacing w:after="160" w:line="278" w:lineRule="auto"/>
        <w:rPr>
          <w:rFonts w:cs="Segoe Sans Text"/>
          <w:lang w:val="pl-PL"/>
        </w:rPr>
      </w:pPr>
      <w:r w:rsidRPr="00667427">
        <w:rPr>
          <w:rFonts w:cs="Segoe Sans Text"/>
          <w:lang w:val="pl-PL"/>
        </w:rPr>
        <w:t xml:space="preserve">Prawa przyznane Klientowi na mocy niniejszego postanowienia są prawami osobistymi Chronionego Klienta Rządowego i nie mogą być cedowane. </w:t>
      </w:r>
    </w:p>
    <w:p w14:paraId="08A0C060" w14:textId="4FCC3767" w:rsidR="007C0C24" w:rsidRPr="0096566C" w:rsidRDefault="007C0C24" w:rsidP="00B470B3">
      <w:pPr>
        <w:pStyle w:val="Heading1"/>
        <w:shd w:val="clear" w:color="auto" w:fill="auto"/>
        <w:rPr>
          <w:lang w:val="pl-PL"/>
        </w:rPr>
      </w:pPr>
      <w:bookmarkStart w:id="224" w:name="_Toc206769348"/>
      <w:r w:rsidRPr="0096566C">
        <w:rPr>
          <w:lang w:val="pl-PL"/>
        </w:rPr>
        <w:lastRenderedPageBreak/>
        <w:t>Załącznik 1 — Postanowienia wynikające z RODO</w:t>
      </w:r>
      <w:bookmarkEnd w:id="217"/>
      <w:bookmarkEnd w:id="218"/>
      <w:bookmarkEnd w:id="219"/>
      <w:bookmarkEnd w:id="220"/>
      <w:bookmarkEnd w:id="221"/>
      <w:bookmarkEnd w:id="222"/>
      <w:bookmarkEnd w:id="223"/>
      <w:bookmarkEnd w:id="224"/>
    </w:p>
    <w:p w14:paraId="1A00CD70" w14:textId="77777777" w:rsidR="007C0C24" w:rsidRPr="0096566C" w:rsidRDefault="007C0C24" w:rsidP="00201A9C">
      <w:pPr>
        <w:rPr>
          <w:lang w:val="pl-PL"/>
        </w:rPr>
      </w:pPr>
      <w:r w:rsidRPr="0096566C">
        <w:rPr>
          <w:lang w:val="pl-PL"/>
        </w:rPr>
        <w:t>Zobowiązania Microsoft określone w tych Postanowieniach wynikających z RODO wchodzą w życie w odniesieniu do wszystkich klientów w dniu 25 maja 2018 r. Te zobowiązania wiążą Microsoft i Klienta niezależnie od (1) wersji Postanowień dotyczących Produktów i Dodatku dotyczącego Ochrony Danych, które w inny sposób są stosowane do danej subskrypcji lub licencji na Produkt, lub (2) jakiejkolwiek innej umowy, która przywołuje ten załącznik.</w:t>
      </w:r>
    </w:p>
    <w:p w14:paraId="2BD5FBC2" w14:textId="77777777" w:rsidR="007C0C24" w:rsidRPr="0096566C" w:rsidRDefault="007C0C24" w:rsidP="00201A9C">
      <w:pPr>
        <w:rPr>
          <w:lang w:val="pl-PL"/>
        </w:rPr>
      </w:pPr>
      <w:bookmarkStart w:id="225" w:name="_Hlk24455530"/>
      <w:r w:rsidRPr="0096566C">
        <w:rPr>
          <w:lang w:val="pl-PL"/>
        </w:rPr>
        <w:t>Na potrzeby Postanowień wynikających z RODO Klient i Microsoft zgadzają się, że Klient jest administratorem Danych Osobowych, a Microsoft jest podmiotem przetwarzającym takie dane, z wyjątkiem sytuacji, w której Klient występuje jako podmiot przetwarzający Dane Osobowe, w którym to przypadku Microsoft jest podmiotem podprzetwarzającym. Niniejsze Postanowienia wynikające z RODO mają zastosowanie do przetwarzania Danych Osobowych przez Microsoft w imieniu Klienta w zakresie RODO. Niniejsze Postanowienia wynikające z RODO nie ograniczają zobowiązań dotyczących ochrony danych, które Microsoft podjął wobec Klienta w Postanowieniach dotyczących Produktów lub w innych umowach zawartych między Microsoft a Klientem. Niniejsze Postanowienia wynikające z RODO nie mają zastosowania w sytuacji, gdy administratorem Danych Osobowych jest Microsoft.</w:t>
      </w:r>
      <w:bookmarkEnd w:id="225"/>
    </w:p>
    <w:p w14:paraId="4B28128C" w14:textId="77777777" w:rsidR="007C0C24" w:rsidRPr="0096566C" w:rsidRDefault="007C0C24" w:rsidP="007C0C24">
      <w:pPr>
        <w:pStyle w:val="Heading2"/>
        <w:rPr>
          <w:lang w:val="pl-PL"/>
        </w:rPr>
      </w:pPr>
      <w:bookmarkStart w:id="226" w:name="_Toc206769349"/>
      <w:bookmarkStart w:id="227" w:name="_Toc26972907"/>
      <w:r w:rsidRPr="0096566C">
        <w:rPr>
          <w:lang w:val="pl-PL"/>
        </w:rPr>
        <w:t>Stosowne obowiązki wynikające z RODO: art. 5, 28, 32 i 33.</w:t>
      </w:r>
      <w:bookmarkEnd w:id="226"/>
    </w:p>
    <w:p w14:paraId="5B5C733A" w14:textId="760F4C29" w:rsidR="007C0C24" w:rsidRPr="0096566C" w:rsidRDefault="007C0C24" w:rsidP="00201A9C">
      <w:pPr>
        <w:pStyle w:val="NumberedList"/>
        <w:numPr>
          <w:ilvl w:val="0"/>
          <w:numId w:val="81"/>
        </w:numPr>
        <w:rPr>
          <w:b/>
          <w:lang w:val="pl-PL"/>
        </w:rPr>
      </w:pPr>
      <w:r w:rsidRPr="0096566C">
        <w:rPr>
          <w:lang w:val="pl-PL"/>
        </w:rPr>
        <w:t>Microsoft ułatwia Klientowi wywiązywanie się ze zobowiązań Klienta w zakresie rozliczalności za pośrednictwem tego Dodatku dotyczącego Ochrony Danych oraz dokumentacji produktu dostarczonej Klientowi i będzie to czynić w okresie obowiązywania subskrypcji Klienta lub stosownej zawartej przez Klienta umowy dotyczącej Usług Profesjonalnych zgodnie z podpunktem 3(h) poniżej (art. 5 ust. 2).</w:t>
      </w:r>
    </w:p>
    <w:bookmarkEnd w:id="227"/>
    <w:p w14:paraId="04BD6745" w14:textId="609D30E8" w:rsidR="007C0C24" w:rsidRPr="00FC77AC" w:rsidRDefault="007C0C24" w:rsidP="00201A9C">
      <w:pPr>
        <w:pStyle w:val="NumberedList"/>
      </w:pPr>
      <w:r w:rsidRPr="0096566C">
        <w:rPr>
          <w:lang w:val="pl-PL"/>
        </w:rPr>
        <w:t xml:space="preserve">Microsoft nie korzysta z usług innego podmiotu przetwarzającego bez uprzedniej szczegółowej lub ogólnej pisemnej zgody Klienta. W przypadku ogólnej pisemnej zgody Microsoft informuje Klienta o wszelkich zamierzonych zmianach dotyczących dodania lub zastąpienia innych podmiotów przetwarzających, dając tym samym Klientowi możliwość wyrażenia sprzeciwu wobec takich zmian. </w:t>
      </w:r>
      <w:r>
        <w:t>(Art. 28 ust. 2)</w:t>
      </w:r>
    </w:p>
    <w:p w14:paraId="712F6475" w14:textId="4C22CAFE" w:rsidR="007C0C24" w:rsidRPr="00FC77AC" w:rsidRDefault="007C0C24" w:rsidP="00201A9C">
      <w:pPr>
        <w:pStyle w:val="NumberedList"/>
      </w:pPr>
      <w:r w:rsidRPr="0096566C">
        <w:rPr>
          <w:lang w:val="pl-PL"/>
        </w:rPr>
        <w:t xml:space="preserve">Przetwarzanie przez Microsoft odbywa się na podstawie niniejszych Postanowień wynikających z RODO, które podlegają prawu Unii Europejskiej („Unia”) lub prawu państwa członkowskiego oraz wiążą Microsoft i Klienta. Przedmiot i czas trwania przetwarzania, </w:t>
      </w:r>
      <w:r w:rsidRPr="0096566C">
        <w:rPr>
          <w:lang w:val="pl-PL"/>
        </w:rPr>
        <w:lastRenderedPageBreak/>
        <w:t xml:space="preserve">charakter i cel przetwarzania, rodzaj Danych Osobowych, kategorie osób, których dane dotyczą, oraz obowiązki i uprawnienia Klienta są opisane w zawartej przez Klienta umowie licencyjnej obejmującej również niniejsze Postanowienia wynikające z RODO. </w:t>
      </w:r>
      <w:r>
        <w:t xml:space="preserve">W szczególności Microsoft: </w:t>
      </w:r>
    </w:p>
    <w:p w14:paraId="422DC4A8" w14:textId="7FD27A98" w:rsidR="007C0C24" w:rsidRPr="0096566C" w:rsidRDefault="007C0C24" w:rsidP="00201A9C">
      <w:pPr>
        <w:pStyle w:val="ListParagraph"/>
        <w:numPr>
          <w:ilvl w:val="0"/>
          <w:numId w:val="82"/>
        </w:numPr>
        <w:rPr>
          <w:lang w:val="pl-PL"/>
        </w:rPr>
      </w:pPr>
      <w:r w:rsidRPr="0096566C">
        <w:rPr>
          <w:lang w:val="pl-PL"/>
        </w:rPr>
        <w:t xml:space="preserve">przetwarza Dane Osobowe wyłącznie na udokumentowane polecenie Klienta — co dotyczy też przekazywania Danych Osobowych do państwa trzeciego lub organizacji międzynarodowej — chyba że obowiązek taki nakłada na niego prawo Unii lub prawo państwa członkowskiego, którym Microsoft podlega; w takim przypadku przed rozpoczęciem przetwarzania Microsoft poinformuje Klienta o tym obowiązku prawnym, o ile rzeczone przepisy prawa nie zabraniają udzielania takiej informacji z uwagi na ważny interes publiczny; </w:t>
      </w:r>
    </w:p>
    <w:p w14:paraId="70DE2716" w14:textId="00FC04A4" w:rsidR="007C0C24" w:rsidRPr="0096566C" w:rsidRDefault="007C0C24" w:rsidP="00201A9C">
      <w:pPr>
        <w:pStyle w:val="ListParagraph"/>
        <w:numPr>
          <w:ilvl w:val="0"/>
          <w:numId w:val="82"/>
        </w:numPr>
        <w:rPr>
          <w:lang w:val="pl-PL"/>
        </w:rPr>
      </w:pPr>
      <w:r w:rsidRPr="0096566C">
        <w:rPr>
          <w:lang w:val="pl-PL"/>
        </w:rPr>
        <w:t xml:space="preserve">zapewnia, aby osoby upoważnione do przetwarzania Danych Osobowych zobowiązały się do zachowania tajemnicy lub podlegały odpowiedniemu ustawowemu obowiązkowi zachowania tajemnicy; </w:t>
      </w:r>
    </w:p>
    <w:p w14:paraId="158E70D4" w14:textId="6F41871F" w:rsidR="007C0C24" w:rsidRPr="0096566C" w:rsidRDefault="007C0C24" w:rsidP="00201A9C">
      <w:pPr>
        <w:pStyle w:val="ListParagraph"/>
        <w:numPr>
          <w:ilvl w:val="0"/>
          <w:numId w:val="82"/>
        </w:numPr>
        <w:rPr>
          <w:lang w:val="pl-PL"/>
        </w:rPr>
      </w:pPr>
      <w:r w:rsidRPr="0096566C">
        <w:rPr>
          <w:lang w:val="pl-PL"/>
        </w:rPr>
        <w:t xml:space="preserve">podejmuje wszelkie środki wymagane na mocy art. 32 RODO; </w:t>
      </w:r>
    </w:p>
    <w:p w14:paraId="148B35FB" w14:textId="109E45EF" w:rsidR="007C0C24" w:rsidRPr="0096566C" w:rsidRDefault="007C0C24" w:rsidP="00201A9C">
      <w:pPr>
        <w:pStyle w:val="ListParagraph"/>
        <w:numPr>
          <w:ilvl w:val="0"/>
          <w:numId w:val="82"/>
        </w:numPr>
        <w:rPr>
          <w:lang w:val="pl-PL"/>
        </w:rPr>
      </w:pPr>
      <w:r w:rsidRPr="0096566C">
        <w:rPr>
          <w:lang w:val="pl-PL"/>
        </w:rPr>
        <w:t xml:space="preserve">przestrzega warunków korzystania z usług innego podmiotu przetwarzającego, o których mowa w ust. </w:t>
      </w:r>
      <w:r w:rsidR="00965332">
        <w:rPr>
          <w:lang w:val="pl-PL"/>
        </w:rPr>
        <w:t>2</w:t>
      </w:r>
      <w:r w:rsidRPr="0096566C">
        <w:rPr>
          <w:lang w:val="pl-PL"/>
        </w:rPr>
        <w:t xml:space="preserve"> i </w:t>
      </w:r>
      <w:r w:rsidR="00965332">
        <w:rPr>
          <w:lang w:val="pl-PL"/>
        </w:rPr>
        <w:t>4</w:t>
      </w:r>
      <w:r w:rsidRPr="0096566C">
        <w:rPr>
          <w:lang w:val="pl-PL"/>
        </w:rPr>
        <w:t xml:space="preserve">; </w:t>
      </w:r>
    </w:p>
    <w:p w14:paraId="3BA2A42B" w14:textId="585EA2EF" w:rsidR="007C0C24" w:rsidRPr="0096566C" w:rsidRDefault="007C0C24" w:rsidP="00201A9C">
      <w:pPr>
        <w:pStyle w:val="ListParagraph"/>
        <w:numPr>
          <w:ilvl w:val="0"/>
          <w:numId w:val="82"/>
        </w:numPr>
        <w:rPr>
          <w:lang w:val="pl-PL"/>
        </w:rPr>
      </w:pPr>
      <w:r w:rsidRPr="0096566C">
        <w:rPr>
          <w:lang w:val="pl-PL"/>
        </w:rPr>
        <w:t xml:space="preserve">biorąc pod uwagę charakter przetwarzania, w miarę możliwości pomaga Klientowi poprzez odpowiednie środki techniczne i organizacyjne wywiązać się z obowiązku odpowiadania na żądania osoby, której dane dotyczą, w zakresie wykonywania jej praw określonych w rozdziale III RODO; </w:t>
      </w:r>
    </w:p>
    <w:p w14:paraId="6980D21F" w14:textId="0BD51BA5" w:rsidR="007C0C24" w:rsidRPr="0096566C" w:rsidRDefault="007C0C24" w:rsidP="00201A9C">
      <w:pPr>
        <w:pStyle w:val="ListParagraph"/>
        <w:numPr>
          <w:ilvl w:val="0"/>
          <w:numId w:val="82"/>
        </w:numPr>
        <w:rPr>
          <w:lang w:val="pl-PL"/>
        </w:rPr>
      </w:pPr>
      <w:r w:rsidRPr="0096566C">
        <w:rPr>
          <w:lang w:val="pl-PL"/>
        </w:rPr>
        <w:t>pomaga Klientowi wywiązać się z obowiązków określonych w art. 32–36 RODO, uwzględniając charakter przetwarzania oraz dostępne dla Microsoft informacje;</w:t>
      </w:r>
    </w:p>
    <w:p w14:paraId="0E09DA90" w14:textId="05BAE140" w:rsidR="007C0C24" w:rsidRPr="0096566C" w:rsidRDefault="007C0C24" w:rsidP="00201A9C">
      <w:pPr>
        <w:pStyle w:val="ListParagraph"/>
        <w:numPr>
          <w:ilvl w:val="0"/>
          <w:numId w:val="82"/>
        </w:numPr>
        <w:rPr>
          <w:lang w:val="pl-PL"/>
        </w:rPr>
      </w:pPr>
      <w:r w:rsidRPr="0096566C">
        <w:rPr>
          <w:lang w:val="pl-PL"/>
        </w:rPr>
        <w:t xml:space="preserve">po zakończeniu świadczenia usług związanych z przetwarzaniem i zależnie od decyzji Klienta usuwa albo zwraca mu wszelkie Dane Osobowe oraz usuwa wszelkie ich istniejące kopie, chyba że prawo Unii lub prawo państwa członkowskiego nakazuje przechowywanie Danych Osobowych; </w:t>
      </w:r>
    </w:p>
    <w:p w14:paraId="2B127DFC" w14:textId="324DD33B" w:rsidR="007C0C24" w:rsidRPr="0096566C" w:rsidRDefault="007C0C24" w:rsidP="00201A9C">
      <w:pPr>
        <w:pStyle w:val="ListParagraph"/>
        <w:numPr>
          <w:ilvl w:val="0"/>
          <w:numId w:val="82"/>
        </w:numPr>
        <w:rPr>
          <w:spacing w:val="-4"/>
          <w:lang w:val="pl-PL"/>
        </w:rPr>
      </w:pPr>
      <w:r w:rsidRPr="0096566C">
        <w:rPr>
          <w:spacing w:val="-4"/>
          <w:lang w:val="pl-PL"/>
        </w:rPr>
        <w:t xml:space="preserve">udostępnia Klientowi wszelkie informacje niezbędne do wykazania spełnienia obowiązków określonych w art. 28 RODO oraz umożliwia Klientowi lub audytorowi upoważnionemu przez Klienta przeprowadzanie audytów, w tym inspekcji, i przyczynia się do nich. </w:t>
      </w:r>
    </w:p>
    <w:p w14:paraId="7F7804CF" w14:textId="77777777" w:rsidR="007C0C24" w:rsidRPr="00FC77AC" w:rsidRDefault="007C0C24" w:rsidP="00201A9C">
      <w:r w:rsidRPr="0096566C">
        <w:rPr>
          <w:lang w:val="pl-PL"/>
        </w:rPr>
        <w:t xml:space="preserve">Microsoft niezwłocznie informuje Klienta, jeśli jego zdaniem wydane Microsoft polecenie stanowi naruszenie RODO lub innych przepisów prawa Unii lub prawa państwa członkowskiego o ochronie danych. </w:t>
      </w:r>
      <w:r>
        <w:t>(Art. 28 ust. 3)</w:t>
      </w:r>
    </w:p>
    <w:p w14:paraId="3A5D785A" w14:textId="680F3A4D" w:rsidR="007C0C24" w:rsidRPr="008F3235" w:rsidRDefault="007C0C24" w:rsidP="00201A9C">
      <w:pPr>
        <w:pStyle w:val="NumberedList"/>
      </w:pPr>
      <w:r w:rsidRPr="0096566C">
        <w:rPr>
          <w:lang w:val="pl-PL"/>
        </w:rPr>
        <w:t xml:space="preserve">Jeśli w celu wykonania w imieniu Klienta konkretnych czynności przetwarzania Microsoft korzysta z usług innego podmiotu przetwarzającego, na ten inny podmiot przetwarzający nałożone zostają — na mocy umowy lub innego aktu prawnego podlegającym prawu Unii lub prawu państwa członkowskiego — te same obowiązki w zakresie ochrony danych jak w Postanowieniach wynikających z RODO, a w szczególności obowiązek zapewnienia </w:t>
      </w:r>
      <w:r w:rsidRPr="0096566C">
        <w:rPr>
          <w:lang w:val="pl-PL"/>
        </w:rPr>
        <w:lastRenderedPageBreak/>
        <w:t xml:space="preserve">wystarczających gwarancji wdrożenia odpowiednich środków technicznych i organizacyjnych, aby przetwarzanie odpowiadało wymogom RODO. Jeśli ten inny podmiot przetwarzający nie wywiąże się ze spoczywających na nim obowiązków w zakresie ochrony danych, pełna odpowiedzialność wobec Klienta za wypełnienie obowiązków tego innego podmiotu przetwarzającego spoczywa na Microsoft. </w:t>
      </w:r>
      <w:r w:rsidRPr="008F3235">
        <w:t>(Art. 28 ust. 4)</w:t>
      </w:r>
    </w:p>
    <w:p w14:paraId="2EDEF7FA" w14:textId="6879A365" w:rsidR="007C0C24" w:rsidRPr="0096566C" w:rsidRDefault="007C0C24" w:rsidP="00201A9C">
      <w:pPr>
        <w:pStyle w:val="NumberedList"/>
        <w:rPr>
          <w:lang w:val="pl-PL"/>
        </w:rPr>
      </w:pPr>
      <w:r w:rsidRPr="0096566C">
        <w:rPr>
          <w:lang w:val="pl-PL"/>
        </w:rPr>
        <w:t xml:space="preserve">Uwzględniając stan wiedzy technicznej, koszt wdrażania oraz charakter, zakres, kontekst i cele przetwarzania, a także ryzyko naruszenia praw lub wolności osób fizycznych o różnym prawdopodobieństwie wystąpienia i wadze zagrożenia, Klient i Microsoft wdrażają odpowiednie środki techniczne i organizacyjne, aby zapewnić stopień bezpieczeństwa odpowiadający temu ryzyku, w tym między innymi w stosownym przypadku: </w:t>
      </w:r>
    </w:p>
    <w:p w14:paraId="3ADBFF26" w14:textId="6A856509" w:rsidR="007C0C24" w:rsidRPr="0096566C" w:rsidRDefault="007C0C24" w:rsidP="00201A9C">
      <w:pPr>
        <w:pStyle w:val="ListParagraph"/>
        <w:numPr>
          <w:ilvl w:val="0"/>
          <w:numId w:val="83"/>
        </w:numPr>
        <w:rPr>
          <w:lang w:val="pl-PL"/>
        </w:rPr>
      </w:pPr>
      <w:r w:rsidRPr="0096566C">
        <w:rPr>
          <w:lang w:val="pl-PL"/>
        </w:rPr>
        <w:t xml:space="preserve">pseudonimizację i szyfrowanie Danych Osobowych; </w:t>
      </w:r>
    </w:p>
    <w:p w14:paraId="24D819AA" w14:textId="0EDE7E58" w:rsidR="007C0C24" w:rsidRPr="0096566C" w:rsidRDefault="007C0C24" w:rsidP="00201A9C">
      <w:pPr>
        <w:pStyle w:val="ListParagraph"/>
        <w:numPr>
          <w:ilvl w:val="0"/>
          <w:numId w:val="83"/>
        </w:numPr>
        <w:rPr>
          <w:lang w:val="pl-PL"/>
        </w:rPr>
      </w:pPr>
      <w:r w:rsidRPr="0096566C">
        <w:rPr>
          <w:lang w:val="pl-PL"/>
        </w:rPr>
        <w:t xml:space="preserve">zdolność do ciągłego zapewnienia poufności, integralności, dostępności i odporności systemów i usług przetwarzania; </w:t>
      </w:r>
    </w:p>
    <w:p w14:paraId="115D65D4" w14:textId="32DE70BA" w:rsidR="007C0C24" w:rsidRPr="0096566C" w:rsidRDefault="007C0C24" w:rsidP="00201A9C">
      <w:pPr>
        <w:pStyle w:val="ListParagraph"/>
        <w:numPr>
          <w:ilvl w:val="0"/>
          <w:numId w:val="83"/>
        </w:numPr>
        <w:rPr>
          <w:lang w:val="pl-PL"/>
        </w:rPr>
      </w:pPr>
      <w:r w:rsidRPr="0096566C">
        <w:rPr>
          <w:lang w:val="pl-PL"/>
        </w:rPr>
        <w:t>zdolność do szybkiego przywrócenia dostępności Danych Osobowych i dostępu do nich w razie incydentu fizycznego lub technicznego oraz</w:t>
      </w:r>
    </w:p>
    <w:p w14:paraId="47182C0A" w14:textId="181A3575" w:rsidR="007C0C24" w:rsidRPr="00FC77AC" w:rsidRDefault="007C0C24" w:rsidP="00201A9C">
      <w:pPr>
        <w:pStyle w:val="ListParagraph"/>
        <w:numPr>
          <w:ilvl w:val="0"/>
          <w:numId w:val="83"/>
        </w:numPr>
      </w:pPr>
      <w:r w:rsidRPr="0096566C">
        <w:rPr>
          <w:lang w:val="pl-PL"/>
        </w:rPr>
        <w:t xml:space="preserve">regularne testowanie, mierzenie i ocenianie skuteczności środków technicznych i organizacyjnych mających zapewnić bezpieczeństwo przetwarzania. </w:t>
      </w:r>
      <w:r>
        <w:t>(Art. 32 ust. 1)</w:t>
      </w:r>
    </w:p>
    <w:p w14:paraId="055E540D" w14:textId="37022703" w:rsidR="007C0C24" w:rsidRPr="00FC77AC" w:rsidRDefault="007C0C24" w:rsidP="00201A9C">
      <w:pPr>
        <w:pStyle w:val="NumberedList"/>
      </w:pPr>
      <w:r w:rsidRPr="0096566C">
        <w:rPr>
          <w:lang w:val="pl-PL"/>
        </w:rPr>
        <w:t xml:space="preserve">Oceniając, czy stopień bezpieczeństwa jest odpowiedni, uwzględnia się ryzyko wiążące się z przetwarzaniem, zwłaszcza wynikające z przypadkowego lub niezgodnego z prawem zniszczenia, utracenia, modyfikowania, nieuprawnionego ujawnienia lub nieuprawnionego dostępu do Danych Osobowych przesyłanych, przechowywanych lub w inny sposób przetwarzanych. </w:t>
      </w:r>
      <w:r>
        <w:t>(Art. 32 ust. 2)</w:t>
      </w:r>
    </w:p>
    <w:p w14:paraId="0ECB3717" w14:textId="359A2496" w:rsidR="007C0C24" w:rsidRPr="00FC77AC" w:rsidRDefault="007C0C24" w:rsidP="00201A9C">
      <w:pPr>
        <w:pStyle w:val="NumberedList"/>
      </w:pPr>
      <w:r w:rsidRPr="0096566C">
        <w:rPr>
          <w:lang w:val="pl-PL"/>
        </w:rPr>
        <w:t xml:space="preserve">Klient oraz Microsoft podejmą działania w celu zapewnienia, aby każda osoba fizyczna działająca z upoważnienia Klienta lub Microsoft, która ma dostęp do Danych Osobowych, przetwarzała je wyłącznie na polecenie Klienta, chyba że wymaga tego od niej prawo Unii lub prawo państwa członkowskiego. </w:t>
      </w:r>
      <w:r>
        <w:t>(Art. 32 ust. 4)</w:t>
      </w:r>
    </w:p>
    <w:p w14:paraId="250D21F5" w14:textId="0602B2DD" w:rsidR="007C0C24" w:rsidRPr="0096566C" w:rsidRDefault="007C0C24" w:rsidP="00201A9C">
      <w:pPr>
        <w:pStyle w:val="NumberedList"/>
        <w:rPr>
          <w:lang w:val="pl-PL"/>
        </w:rPr>
      </w:pPr>
      <w:r w:rsidRPr="0096566C">
        <w:rPr>
          <w:lang w:val="pl-PL"/>
        </w:rPr>
        <w:t>Po stwierdzeniu naruszenia ochrony Danych Osobowych Microsoft bez zbędnej zwłoki zgłasza to Klientowi. (Art. 33 ust. 2). Takie powiadomienie będzie obejmować informacje, jakie podmiot przetwarzający musi udostępnić administratorowi zgodnie z art. 33 ust. 3 w zakresie, w jakim takie informacje są w uzasadniony sposób dostępne Microsoft.</w:t>
      </w:r>
    </w:p>
    <w:sectPr w:rsidR="007C0C24" w:rsidRPr="0096566C" w:rsidSect="006A60EE">
      <w:footerReference w:type="even" r:id="rId21"/>
      <w:footerReference w:type="default" r:id="rId22"/>
      <w:footerReference w:type="first" r:id="rId23"/>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52468C75" w14:textId="77777777" w:rsidR="00A91452" w:rsidRDefault="00A91452" w:rsidP="007921A5">
      <w:pPr>
        <w:spacing w:after="0"/>
      </w:pPr>
      <w:r>
        <w:separator/>
      </w:r>
    </w:p>
  </w:endnote>
  <w:endnote w:type="continuationSeparator" w:id="0">
    <w:p w14:paraId="1E40DBAC" w14:textId="77777777" w:rsidR="00A91452" w:rsidRDefault="00A91452" w:rsidP="007921A5">
      <w:pPr>
        <w:spacing w:after="0"/>
      </w:pPr>
      <w:r>
        <w:continuationSeparator/>
      </w:r>
    </w:p>
  </w:endnote>
  <w:endnote w:type="continuationNotice" w:id="1">
    <w:p w14:paraId="386E7800" w14:textId="77777777" w:rsidR="00A91452" w:rsidRDefault="00A91452">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Times New Roman">
    <w:panose1 w:val="02020603050405020304"/>
    <w:charset w:val="00"/>
    <w:family w:val="roman"/>
    <w:pitch w:val="variable"/>
    <w:sig w:usb0="E0002EFF" w:usb1="C000785B" w:usb2="00000009" w:usb3="00000000" w:csb0="000001FF" w:csb1="00000000"/>
  </w:font>
  <w:font w:name="Symbol">
    <w:panose1 w:val="05050102010706020507"/>
    <w:charset w:val="02"/>
    <w:family w:val="roman"/>
    <w:pitch w:val="variable"/>
    <w:sig w:usb0="00000000" w:usb1="10000000" w:usb2="00000000" w:usb3="00000000" w:csb0="80000000"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200247B" w:usb2="00000009" w:usb3="00000000" w:csb0="000001FF" w:csb1="00000000"/>
    <w:embedRegular r:id="rId1" w:fontKey="{4000B344-DFA1-46C7-9B3E-F593A6475E1F}"/>
    <w:embedBold r:id="rId2" w:fontKey="{B9730E9D-466A-4AF6-9AFA-8C2F1DC0DA19}"/>
    <w:embedItalic r:id="rId3" w:fontKey="{18447A36-606E-47E8-8BA4-F6ECDBDA8052}"/>
  </w:font>
  <w:font w:name="Arial">
    <w:panose1 w:val="020B0604020202020204"/>
    <w:charset w:val="00"/>
    <w:family w:val="swiss"/>
    <w:pitch w:val="variable"/>
    <w:sig w:usb0="E0002EFF" w:usb1="C000785B" w:usb2="00000009" w:usb3="00000000" w:csb0="000001FF" w:csb1="00000000"/>
  </w:font>
  <w:font w:name="Segoe Sans Text">
    <w:charset w:val="00"/>
    <w:family w:val="auto"/>
    <w:pitch w:val="variable"/>
    <w:sig w:usb0="E4002EFF" w:usb1="C000E47F" w:usb2="00000009" w:usb3="00000000" w:csb0="000001FF" w:csb1="00000000"/>
    <w:embedRegular r:id="rId4" w:fontKey="{6D7E75F8-6DE4-486E-8C36-36A5F583FDEA}"/>
    <w:embedBold r:id="rId5" w:fontKey="{D66647D8-F47C-4319-8F24-00574160C486}"/>
    <w:embedItalic r:id="rId6" w:fontKey="{B5C28A97-754D-4951-818C-08E3E0DCB4ED}"/>
    <w:embedBoldItalic r:id="rId7" w:fontKey="{0521A158-C37B-4917-A902-ECC69527DFEA}"/>
  </w:font>
  <w:font w:name="Segoe Sans Display">
    <w:charset w:val="00"/>
    <w:family w:val="auto"/>
    <w:pitch w:val="variable"/>
    <w:sig w:usb0="E4002EFF" w:usb1="C000E47F" w:usb2="00000009" w:usb3="00000000" w:csb0="000001FF" w:csb1="00000000"/>
    <w:embedRegular r:id="rId8" w:fontKey="{09DC0576-D506-4CE0-8C85-F528ABE1D31A}"/>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37FBE13F-6E33-40C2-B137-74E3B67EFF6B}"/>
  </w:font>
  <w:font w:name="Calibri Light">
    <w:panose1 w:val="020F0302020204030204"/>
    <w:charset w:val="00"/>
    <w:family w:val="swiss"/>
    <w:pitch w:val="variable"/>
    <w:sig w:usb0="E4002EFF" w:usb1="C200247B" w:usb2="00000009" w:usb3="00000000" w:csb0="000001FF" w:csb1="00000000"/>
    <w:embedRegular r:id="rId10" w:fontKey="{CA120FDE-5D84-4753-AB08-2DFEC5167919}"/>
    <w:embedBold r:id="rId11" w:fontKey="{B6B2AEBE-C267-4C94-858D-A91B9CFAD5A7}"/>
  </w:font>
  <w:font w:name="Segoe UI">
    <w:panose1 w:val="020B0502040204020203"/>
    <w:charset w:val="00"/>
    <w:family w:val="swiss"/>
    <w:pitch w:val="variable"/>
    <w:sig w:usb0="E4002EFF" w:usb1="C000E47F" w:usb2="00000009" w:usb3="00000000" w:csb0="000001FF" w:csb1="00000000"/>
    <w:embedRegular r:id="rId12" w:fontKey="{F235CCAF-DD37-44B4-9DD4-19BBB9F36669}"/>
    <w:embedBold r:id="rId13" w:fontKey="{71F96F35-76FC-4581-8DD5-2C197302A772}"/>
  </w:font>
  <w:font w:name="Segoe UI Semilight">
    <w:panose1 w:val="020B0402040204020203"/>
    <w:charset w:val="00"/>
    <w:family w:val="swiss"/>
    <w:pitch w:val="variable"/>
    <w:sig w:usb0="E4002EFF" w:usb1="C000E47F" w:usb2="00000009" w:usb3="00000000" w:csb0="000001FF" w:csb1="00000000"/>
    <w:embedRegular r:id="rId14" w:fontKey="{3886010F-C171-49EC-9C6B-32AA40CBD0E1}"/>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D2FE564B-04DD-4CE2-8BA9-D914D19D128F}"/>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777102003"/>
      <w:docPartObj>
        <w:docPartGallery w:val="Page Numbers (Bottom of Page)"/>
        <w:docPartUnique/>
      </w:docPartObj>
    </w:sdtPr>
    <w:sdtEndPr>
      <w:rPr>
        <w:noProof/>
      </w:rPr>
    </w:sdtEndPr>
    <w:sdtContent>
      <w:p w14:paraId="30E2FFD7" w14:textId="15408FC0" w:rsidR="00AA0AB3" w:rsidRDefault="00AA0AB3" w:rsidP="00143F7E">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270019527"/>
      <w:docPartObj>
        <w:docPartGallery w:val="Page Numbers (Bottom of Page)"/>
        <w:docPartUnique/>
      </w:docPartObj>
    </w:sdtPr>
    <w:sdtEndPr>
      <w:rPr>
        <w:noProof/>
      </w:rPr>
    </w:sdtEndPr>
    <w:sdtContent>
      <w:p w14:paraId="5B76207C" w14:textId="21CE0720" w:rsidR="00AA0AB3" w:rsidRDefault="00AA0AB3" w:rsidP="0078159D">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537479714"/>
      <w:docPartObj>
        <w:docPartGallery w:val="Page Numbers (Bottom of Page)"/>
        <w:docPartUnique/>
      </w:docPartObj>
    </w:sdtPr>
    <w:sdtEndPr>
      <w:rPr>
        <w:noProof/>
      </w:rPr>
    </w:sdtEndPr>
    <w:sdtContent>
      <w:p w14:paraId="4370B181" w14:textId="34ED55E4" w:rsidR="00201A9C" w:rsidRDefault="00201A9C" w:rsidP="0078159D">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77A94DE5" w14:textId="77777777" w:rsidR="002106D9" w:rsidRDefault="002106D9">
    <w:pPr>
      <w:pStyle w:val="Footer"/>
    </w:pPr>
    <w:r>
      <w:rPr>
        <w:noProof/>
      </w:rPr>
      <mc:AlternateContent>
        <mc:Choice Requires="wps">
          <w:drawing>
            <wp:anchor distT="0" distB="0" distL="0" distR="0" simplePos="0" relativeHeight="251659776" behindDoc="0" locked="0" layoutInCell="1" allowOverlap="1" wp14:anchorId="154CC8F7" wp14:editId="3DC66966">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5E2BA618"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154CC8F7"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9776;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5E2BA618"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488629329"/>
      <w:docPartObj>
        <w:docPartGallery w:val="Page Numbers (Bottom of Page)"/>
        <w:docPartUnique/>
      </w:docPartObj>
    </w:sdtPr>
    <w:sdtEndPr>
      <w:rPr>
        <w:noProof/>
      </w:rPr>
    </w:sdtEndPr>
    <w:sdtContent>
      <w:p w14:paraId="77F01CD4" w14:textId="4C78DC28" w:rsidR="007C0C24" w:rsidRDefault="007C0C24" w:rsidP="003E3C9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6.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673561547"/>
      <w:docPartObj>
        <w:docPartGallery w:val="Page Numbers (Bottom of Page)"/>
        <w:docPartUnique/>
      </w:docPartObj>
    </w:sdtPr>
    <w:sdtEndPr>
      <w:rPr>
        <w:noProof/>
      </w:rPr>
    </w:sdtEndPr>
    <w:sdtContent>
      <w:p w14:paraId="1F2F39D2" w14:textId="2287C868" w:rsidR="007C0C24" w:rsidRDefault="007C0C24" w:rsidP="003E3C9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4FB8EB29" w14:textId="77777777" w:rsidR="00A91452" w:rsidRDefault="00A91452" w:rsidP="007921A5">
      <w:pPr>
        <w:spacing w:after="0"/>
      </w:pPr>
      <w:r>
        <w:separator/>
      </w:r>
    </w:p>
  </w:footnote>
  <w:footnote w:type="continuationSeparator" w:id="0">
    <w:p w14:paraId="33B81AE3" w14:textId="77777777" w:rsidR="00A91452" w:rsidRDefault="00A91452" w:rsidP="007921A5">
      <w:pPr>
        <w:spacing w:after="0"/>
      </w:pPr>
      <w:r>
        <w:continuationSeparator/>
      </w:r>
    </w:p>
  </w:footnote>
  <w:footnote w:type="continuationNotice" w:id="1">
    <w:p w14:paraId="5A1FB10B" w14:textId="77777777" w:rsidR="00A91452" w:rsidRDefault="00A91452">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6174FB5" w14:textId="08F8662F" w:rsidR="00A30740" w:rsidRPr="0096566C" w:rsidRDefault="00A30740" w:rsidP="00A30740">
    <w:pPr>
      <w:pBdr>
        <w:bottom w:val="single" w:sz="4" w:space="1" w:color="auto"/>
      </w:pBdr>
      <w:rPr>
        <w:lang w:val="pl-PL"/>
      </w:rPr>
    </w:pPr>
    <w:r w:rsidRPr="0096566C">
      <w:rPr>
        <w:rFonts w:cs="Segoe Sans Text"/>
        <w:color w:val="225B62"/>
        <w:lang w:val="pl-PL"/>
      </w:rPr>
      <w:t xml:space="preserve">Dodatek dotyczący Ochrony Danych w ramach Produktów i Usług Microsoft (wersja polska, </w:t>
    </w:r>
    <w:r w:rsidR="00B51ACF">
      <w:rPr>
        <w:rFonts w:cs="Segoe Sans Text"/>
        <w:color w:val="225B62"/>
        <w:lang w:val="pl-PL"/>
      </w:rPr>
      <w:t>22 maja</w:t>
    </w:r>
    <w:r w:rsidRPr="0096566C">
      <w:rPr>
        <w:rFonts w:cs="Segoe Sans Text"/>
        <w:color w:val="225B62"/>
        <w:lang w:val="pl-PL"/>
      </w:rPr>
      <w:t xml:space="preserve"> 202</w:t>
    </w:r>
    <w:r w:rsidR="00B51ACF">
      <w:rPr>
        <w:rFonts w:cs="Segoe Sans Text"/>
        <w:color w:val="225B62"/>
        <w:lang w:val="pl-PL"/>
      </w:rPr>
      <w:t>6</w:t>
    </w:r>
    <w:r w:rsidRPr="0096566C">
      <w:rPr>
        <w:rFonts w:cs="Segoe Sans Text"/>
        <w:color w:val="225B62"/>
        <w:lang w:val="pl-PL"/>
      </w:rPr>
      <w:t xml:space="preserve"> r.)</w:t>
    </w:r>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09EA2153" w14:textId="2ED187D6" w:rsidR="002634C7" w:rsidRPr="0096566C" w:rsidRDefault="002634C7" w:rsidP="002634C7">
    <w:pPr>
      <w:pBdr>
        <w:bottom w:val="single" w:sz="4" w:space="1" w:color="auto"/>
      </w:pBdr>
      <w:rPr>
        <w:lang w:val="pl-PL"/>
      </w:rPr>
    </w:pPr>
    <w:r w:rsidRPr="0096566C">
      <w:rPr>
        <w:rFonts w:cs="Segoe Sans Text"/>
        <w:color w:val="225B62"/>
        <w:lang w:val="pl-PL"/>
      </w:rPr>
      <w:t>Dodatek dotyczący Ochrony Danych w ramach Produktów i Usług Microsoft (wersja polska, 1 września 2025 r.)</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0207099"/>
    <w:multiLevelType w:val="hybridMultilevel"/>
    <w:tmpl w:val="81C85EF2"/>
    <w:lvl w:ilvl="0" w:tplc="E25227AA">
      <w:start w:val="1"/>
      <w:numFmt w:val="lowerLetter"/>
      <w:lvlText w:val="%1."/>
      <w:lvlJc w:val="left"/>
      <w:pPr>
        <w:ind w:left="720" w:hanging="360"/>
      </w:pPr>
      <w:rPr>
        <w:b/>
        <w:bCs/>
      </w:r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 w15:restartNumberingAfterBreak="0">
    <w:nsid w:val="01525AFE"/>
    <w:multiLevelType w:val="hybridMultilevel"/>
    <w:tmpl w:val="155481E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 w15:restartNumberingAfterBreak="0">
    <w:nsid w:val="038A03AA"/>
    <w:multiLevelType w:val="hybridMultilevel"/>
    <w:tmpl w:val="CA8A925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 w15:restartNumberingAfterBreak="0">
    <w:nsid w:val="06575B2A"/>
    <w:multiLevelType w:val="hybridMultilevel"/>
    <w:tmpl w:val="34527FA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 w15:restartNumberingAfterBreak="0">
    <w:nsid w:val="09541DE8"/>
    <w:multiLevelType w:val="hybridMultilevel"/>
    <w:tmpl w:val="1A4EAB7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5" w15:restartNumberingAfterBreak="0">
    <w:nsid w:val="09FD72F7"/>
    <w:multiLevelType w:val="hybridMultilevel"/>
    <w:tmpl w:val="E3A8225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0BE2220F"/>
    <w:multiLevelType w:val="hybridMultilevel"/>
    <w:tmpl w:val="CBAC2748"/>
    <w:lvl w:ilvl="0" w:tplc="0409000F">
      <w:start w:val="1"/>
      <w:numFmt w:val="decimal"/>
      <w:lvlText w:val="%1."/>
      <w:lvlJc w:val="left"/>
      <w:pPr>
        <w:ind w:left="720" w:hanging="360"/>
      </w:pPr>
      <w:rPr>
        <w:rFonts w:hint="default"/>
      </w:rPr>
    </w:lvl>
    <w:lvl w:ilvl="1" w:tplc="FFFFFFFF" w:tentative="1">
      <w:start w:val="1"/>
      <w:numFmt w:val="bullet"/>
      <w:lvlText w:val="o"/>
      <w:lvlJc w:val="left"/>
      <w:pPr>
        <w:ind w:left="1440" w:hanging="360"/>
      </w:pPr>
      <w:rPr>
        <w:rFonts w:ascii="Courier New" w:hAnsi="Courier New" w:cs="Courier New" w:hint="default"/>
      </w:rPr>
    </w:lvl>
    <w:lvl w:ilvl="2" w:tplc="FFFFFFFF" w:tentative="1">
      <w:start w:val="1"/>
      <w:numFmt w:val="bullet"/>
      <w:lvlText w:val=""/>
      <w:lvlJc w:val="left"/>
      <w:pPr>
        <w:ind w:left="2160" w:hanging="360"/>
      </w:pPr>
      <w:rPr>
        <w:rFonts w:ascii="Wingdings" w:hAnsi="Wingdings" w:hint="default"/>
      </w:rPr>
    </w:lvl>
    <w:lvl w:ilvl="3" w:tplc="FFFFFFFF" w:tentative="1">
      <w:start w:val="1"/>
      <w:numFmt w:val="bullet"/>
      <w:lvlText w:val=""/>
      <w:lvlJc w:val="left"/>
      <w:pPr>
        <w:ind w:left="2880" w:hanging="360"/>
      </w:pPr>
      <w:rPr>
        <w:rFonts w:ascii="Symbol" w:hAnsi="Symbol" w:hint="default"/>
      </w:rPr>
    </w:lvl>
    <w:lvl w:ilvl="4" w:tplc="FFFFFFFF" w:tentative="1">
      <w:start w:val="1"/>
      <w:numFmt w:val="bullet"/>
      <w:lvlText w:val="o"/>
      <w:lvlJc w:val="left"/>
      <w:pPr>
        <w:ind w:left="3600" w:hanging="360"/>
      </w:pPr>
      <w:rPr>
        <w:rFonts w:ascii="Courier New" w:hAnsi="Courier New" w:cs="Courier New" w:hint="default"/>
      </w:rPr>
    </w:lvl>
    <w:lvl w:ilvl="5" w:tplc="FFFFFFFF" w:tentative="1">
      <w:start w:val="1"/>
      <w:numFmt w:val="bullet"/>
      <w:lvlText w:val=""/>
      <w:lvlJc w:val="left"/>
      <w:pPr>
        <w:ind w:left="4320" w:hanging="360"/>
      </w:pPr>
      <w:rPr>
        <w:rFonts w:ascii="Wingdings" w:hAnsi="Wingdings" w:hint="default"/>
      </w:rPr>
    </w:lvl>
    <w:lvl w:ilvl="6" w:tplc="FFFFFFFF" w:tentative="1">
      <w:start w:val="1"/>
      <w:numFmt w:val="bullet"/>
      <w:lvlText w:val=""/>
      <w:lvlJc w:val="left"/>
      <w:pPr>
        <w:ind w:left="5040" w:hanging="360"/>
      </w:pPr>
      <w:rPr>
        <w:rFonts w:ascii="Symbol" w:hAnsi="Symbol" w:hint="default"/>
      </w:rPr>
    </w:lvl>
    <w:lvl w:ilvl="7" w:tplc="FFFFFFFF" w:tentative="1">
      <w:start w:val="1"/>
      <w:numFmt w:val="bullet"/>
      <w:lvlText w:val="o"/>
      <w:lvlJc w:val="left"/>
      <w:pPr>
        <w:ind w:left="5760" w:hanging="360"/>
      </w:pPr>
      <w:rPr>
        <w:rFonts w:ascii="Courier New" w:hAnsi="Courier New" w:cs="Courier New" w:hint="default"/>
      </w:rPr>
    </w:lvl>
    <w:lvl w:ilvl="8" w:tplc="FFFFFFFF" w:tentative="1">
      <w:start w:val="1"/>
      <w:numFmt w:val="bullet"/>
      <w:lvlText w:val=""/>
      <w:lvlJc w:val="left"/>
      <w:pPr>
        <w:ind w:left="6480" w:hanging="360"/>
      </w:pPr>
      <w:rPr>
        <w:rFonts w:ascii="Wingdings" w:hAnsi="Wingdings" w:hint="default"/>
      </w:rPr>
    </w:lvl>
  </w:abstractNum>
  <w:abstractNum w:abstractNumId="7"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8"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9" w15:restartNumberingAfterBreak="0">
    <w:nsid w:val="0EFA33FD"/>
    <w:multiLevelType w:val="hybridMultilevel"/>
    <w:tmpl w:val="7B90D62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0" w15:restartNumberingAfterBreak="0">
    <w:nsid w:val="11522676"/>
    <w:multiLevelType w:val="multilevel"/>
    <w:tmpl w:val="55F895A2"/>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11" w15:restartNumberingAfterBreak="0">
    <w:nsid w:val="13107FBE"/>
    <w:multiLevelType w:val="hybridMultilevel"/>
    <w:tmpl w:val="C60E8062"/>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145E07F6"/>
    <w:multiLevelType w:val="hybridMultilevel"/>
    <w:tmpl w:val="4CE0B67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19481910"/>
    <w:multiLevelType w:val="hybridMultilevel"/>
    <w:tmpl w:val="75C0BB08"/>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4" w15:restartNumberingAfterBreak="0">
    <w:nsid w:val="19C142AE"/>
    <w:multiLevelType w:val="hybridMultilevel"/>
    <w:tmpl w:val="A1D60BE6"/>
    <w:lvl w:ilvl="0" w:tplc="0409000F">
      <w:start w:val="1"/>
      <w:numFmt w:val="decimal"/>
      <w:lvlText w:val="%1."/>
      <w:lvlJc w:val="left"/>
      <w:pPr>
        <w:ind w:left="360" w:hanging="360"/>
      </w:pPr>
    </w:lvl>
    <w:lvl w:ilvl="1" w:tplc="04090019" w:tentative="1">
      <w:start w:val="1"/>
      <w:numFmt w:val="lowerLetter"/>
      <w:lvlText w:val="%2."/>
      <w:lvlJc w:val="left"/>
      <w:pPr>
        <w:ind w:left="1080" w:hanging="360"/>
      </w:pPr>
    </w:lvl>
    <w:lvl w:ilvl="2" w:tplc="0409001B" w:tentative="1">
      <w:start w:val="1"/>
      <w:numFmt w:val="lowerRoman"/>
      <w:lvlText w:val="%3."/>
      <w:lvlJc w:val="right"/>
      <w:pPr>
        <w:ind w:left="1800" w:hanging="180"/>
      </w:pPr>
    </w:lvl>
    <w:lvl w:ilvl="3" w:tplc="0409000F" w:tentative="1">
      <w:start w:val="1"/>
      <w:numFmt w:val="decimal"/>
      <w:lvlText w:val="%4."/>
      <w:lvlJc w:val="left"/>
      <w:pPr>
        <w:ind w:left="2520" w:hanging="360"/>
      </w:pPr>
    </w:lvl>
    <w:lvl w:ilvl="4" w:tplc="04090019" w:tentative="1">
      <w:start w:val="1"/>
      <w:numFmt w:val="lowerLetter"/>
      <w:lvlText w:val="%5."/>
      <w:lvlJc w:val="left"/>
      <w:pPr>
        <w:ind w:left="3240" w:hanging="360"/>
      </w:pPr>
    </w:lvl>
    <w:lvl w:ilvl="5" w:tplc="0409001B" w:tentative="1">
      <w:start w:val="1"/>
      <w:numFmt w:val="lowerRoman"/>
      <w:lvlText w:val="%6."/>
      <w:lvlJc w:val="right"/>
      <w:pPr>
        <w:ind w:left="3960" w:hanging="180"/>
      </w:pPr>
    </w:lvl>
    <w:lvl w:ilvl="6" w:tplc="0409000F" w:tentative="1">
      <w:start w:val="1"/>
      <w:numFmt w:val="decimal"/>
      <w:lvlText w:val="%7."/>
      <w:lvlJc w:val="left"/>
      <w:pPr>
        <w:ind w:left="4680" w:hanging="360"/>
      </w:pPr>
    </w:lvl>
    <w:lvl w:ilvl="7" w:tplc="04090019" w:tentative="1">
      <w:start w:val="1"/>
      <w:numFmt w:val="lowerLetter"/>
      <w:lvlText w:val="%8."/>
      <w:lvlJc w:val="left"/>
      <w:pPr>
        <w:ind w:left="5400" w:hanging="360"/>
      </w:pPr>
    </w:lvl>
    <w:lvl w:ilvl="8" w:tplc="0409001B" w:tentative="1">
      <w:start w:val="1"/>
      <w:numFmt w:val="lowerRoman"/>
      <w:lvlText w:val="%9."/>
      <w:lvlJc w:val="right"/>
      <w:pPr>
        <w:ind w:left="6120" w:hanging="180"/>
      </w:pPr>
    </w:lvl>
  </w:abstractNum>
  <w:abstractNum w:abstractNumId="15" w15:restartNumberingAfterBreak="0">
    <w:nsid w:val="19F44AEF"/>
    <w:multiLevelType w:val="multilevel"/>
    <w:tmpl w:val="F7F0502E"/>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1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7" w15:restartNumberingAfterBreak="0">
    <w:nsid w:val="1B926A35"/>
    <w:multiLevelType w:val="hybridMultilevel"/>
    <w:tmpl w:val="8878E8E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8" w15:restartNumberingAfterBreak="0">
    <w:nsid w:val="1EA302B1"/>
    <w:multiLevelType w:val="hybridMultilevel"/>
    <w:tmpl w:val="E4729A96"/>
    <w:lvl w:ilvl="0" w:tplc="04090001">
      <w:start w:val="1"/>
      <w:numFmt w:val="bullet"/>
      <w:lvlText w:val=""/>
      <w:lvlJc w:val="left"/>
      <w:pPr>
        <w:ind w:left="776" w:hanging="360"/>
      </w:pPr>
      <w:rPr>
        <w:rFonts w:ascii="Symbol" w:hAnsi="Symbol" w:hint="default"/>
      </w:rPr>
    </w:lvl>
    <w:lvl w:ilvl="1" w:tplc="04090003" w:tentative="1">
      <w:start w:val="1"/>
      <w:numFmt w:val="bullet"/>
      <w:lvlText w:val="o"/>
      <w:lvlJc w:val="left"/>
      <w:pPr>
        <w:ind w:left="1496" w:hanging="360"/>
      </w:pPr>
      <w:rPr>
        <w:rFonts w:ascii="Courier New" w:hAnsi="Courier New" w:cs="Courier New" w:hint="default"/>
      </w:rPr>
    </w:lvl>
    <w:lvl w:ilvl="2" w:tplc="04090005" w:tentative="1">
      <w:start w:val="1"/>
      <w:numFmt w:val="bullet"/>
      <w:lvlText w:val=""/>
      <w:lvlJc w:val="left"/>
      <w:pPr>
        <w:ind w:left="2216" w:hanging="360"/>
      </w:pPr>
      <w:rPr>
        <w:rFonts w:ascii="Wingdings" w:hAnsi="Wingdings" w:hint="default"/>
      </w:rPr>
    </w:lvl>
    <w:lvl w:ilvl="3" w:tplc="04090001" w:tentative="1">
      <w:start w:val="1"/>
      <w:numFmt w:val="bullet"/>
      <w:lvlText w:val=""/>
      <w:lvlJc w:val="left"/>
      <w:pPr>
        <w:ind w:left="2936" w:hanging="360"/>
      </w:pPr>
      <w:rPr>
        <w:rFonts w:ascii="Symbol" w:hAnsi="Symbol" w:hint="default"/>
      </w:rPr>
    </w:lvl>
    <w:lvl w:ilvl="4" w:tplc="04090003" w:tentative="1">
      <w:start w:val="1"/>
      <w:numFmt w:val="bullet"/>
      <w:lvlText w:val="o"/>
      <w:lvlJc w:val="left"/>
      <w:pPr>
        <w:ind w:left="3656" w:hanging="360"/>
      </w:pPr>
      <w:rPr>
        <w:rFonts w:ascii="Courier New" w:hAnsi="Courier New" w:cs="Courier New" w:hint="default"/>
      </w:rPr>
    </w:lvl>
    <w:lvl w:ilvl="5" w:tplc="04090005" w:tentative="1">
      <w:start w:val="1"/>
      <w:numFmt w:val="bullet"/>
      <w:lvlText w:val=""/>
      <w:lvlJc w:val="left"/>
      <w:pPr>
        <w:ind w:left="4376" w:hanging="360"/>
      </w:pPr>
      <w:rPr>
        <w:rFonts w:ascii="Wingdings" w:hAnsi="Wingdings" w:hint="default"/>
      </w:rPr>
    </w:lvl>
    <w:lvl w:ilvl="6" w:tplc="04090001" w:tentative="1">
      <w:start w:val="1"/>
      <w:numFmt w:val="bullet"/>
      <w:lvlText w:val=""/>
      <w:lvlJc w:val="left"/>
      <w:pPr>
        <w:ind w:left="5096" w:hanging="360"/>
      </w:pPr>
      <w:rPr>
        <w:rFonts w:ascii="Symbol" w:hAnsi="Symbol" w:hint="default"/>
      </w:rPr>
    </w:lvl>
    <w:lvl w:ilvl="7" w:tplc="04090003" w:tentative="1">
      <w:start w:val="1"/>
      <w:numFmt w:val="bullet"/>
      <w:lvlText w:val="o"/>
      <w:lvlJc w:val="left"/>
      <w:pPr>
        <w:ind w:left="5816" w:hanging="360"/>
      </w:pPr>
      <w:rPr>
        <w:rFonts w:ascii="Courier New" w:hAnsi="Courier New" w:cs="Courier New" w:hint="default"/>
      </w:rPr>
    </w:lvl>
    <w:lvl w:ilvl="8" w:tplc="04090005" w:tentative="1">
      <w:start w:val="1"/>
      <w:numFmt w:val="bullet"/>
      <w:lvlText w:val=""/>
      <w:lvlJc w:val="left"/>
      <w:pPr>
        <w:ind w:left="6536" w:hanging="360"/>
      </w:pPr>
      <w:rPr>
        <w:rFonts w:ascii="Wingdings" w:hAnsi="Wingdings" w:hint="default"/>
      </w:rPr>
    </w:lvl>
  </w:abstractNum>
  <w:abstractNum w:abstractNumId="19" w15:restartNumberingAfterBreak="0">
    <w:nsid w:val="1EE57604"/>
    <w:multiLevelType w:val="hybridMultilevel"/>
    <w:tmpl w:val="4CDAB73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0" w15:restartNumberingAfterBreak="0">
    <w:nsid w:val="230B0887"/>
    <w:multiLevelType w:val="hybridMultilevel"/>
    <w:tmpl w:val="A0CE69D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1" w15:restartNumberingAfterBreak="0">
    <w:nsid w:val="28642EE2"/>
    <w:multiLevelType w:val="hybridMultilevel"/>
    <w:tmpl w:val="8ACE7AE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2" w15:restartNumberingAfterBreak="0">
    <w:nsid w:val="2A2A3751"/>
    <w:multiLevelType w:val="hybridMultilevel"/>
    <w:tmpl w:val="ADAC2D44"/>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3" w15:restartNumberingAfterBreak="0">
    <w:nsid w:val="2CD8241D"/>
    <w:multiLevelType w:val="hybridMultilevel"/>
    <w:tmpl w:val="48901114"/>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4" w15:restartNumberingAfterBreak="0">
    <w:nsid w:val="2CEF0559"/>
    <w:multiLevelType w:val="hybridMultilevel"/>
    <w:tmpl w:val="9474C5B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5" w15:restartNumberingAfterBreak="0">
    <w:nsid w:val="2D7E79ED"/>
    <w:multiLevelType w:val="hybridMultilevel"/>
    <w:tmpl w:val="8C3A2078"/>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6"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7" w15:restartNumberingAfterBreak="0">
    <w:nsid w:val="2FA621C7"/>
    <w:multiLevelType w:val="multilevel"/>
    <w:tmpl w:val="2B84E102"/>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28" w15:restartNumberingAfterBreak="0">
    <w:nsid w:val="2FAE6BEF"/>
    <w:multiLevelType w:val="hybridMultilevel"/>
    <w:tmpl w:val="E8302B1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9" w15:restartNumberingAfterBreak="0">
    <w:nsid w:val="32AE7F0B"/>
    <w:multiLevelType w:val="hybridMultilevel"/>
    <w:tmpl w:val="5F6AC40E"/>
    <w:lvl w:ilvl="0" w:tplc="04090001">
      <w:start w:val="1"/>
      <w:numFmt w:val="bullet"/>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0" w15:restartNumberingAfterBreak="0">
    <w:nsid w:val="32B204DA"/>
    <w:multiLevelType w:val="multilevel"/>
    <w:tmpl w:val="B06A4598"/>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1" w15:restartNumberingAfterBreak="0">
    <w:nsid w:val="35914CF6"/>
    <w:multiLevelType w:val="hybridMultilevel"/>
    <w:tmpl w:val="787C9624"/>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2" w15:restartNumberingAfterBreak="0">
    <w:nsid w:val="35FF3702"/>
    <w:multiLevelType w:val="hybridMultilevel"/>
    <w:tmpl w:val="02E66BC0"/>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33" w15:restartNumberingAfterBreak="0">
    <w:nsid w:val="36080231"/>
    <w:multiLevelType w:val="hybridMultilevel"/>
    <w:tmpl w:val="80E8B76E"/>
    <w:lvl w:ilvl="0" w:tplc="6BAE5A50">
      <w:start w:val="1"/>
      <w:numFmt w:val="decimal"/>
      <w:lvlText w:val="%1."/>
      <w:lvlJc w:val="left"/>
      <w:pPr>
        <w:ind w:left="360" w:hanging="360"/>
      </w:pPr>
      <w:rPr>
        <w:b w:val="0"/>
        <w:bCs w:val="0"/>
        <w:sz w:val="18"/>
        <w:szCs w:val="18"/>
      </w:rPr>
    </w:lvl>
    <w:lvl w:ilvl="1" w:tplc="04090019" w:tentative="1">
      <w:start w:val="1"/>
      <w:numFmt w:val="lowerLetter"/>
      <w:lvlText w:val="%2."/>
      <w:lvlJc w:val="left"/>
      <w:pPr>
        <w:ind w:left="900" w:hanging="360"/>
      </w:pPr>
    </w:lvl>
    <w:lvl w:ilvl="2" w:tplc="0409001B" w:tentative="1">
      <w:start w:val="1"/>
      <w:numFmt w:val="lowerRoman"/>
      <w:lvlText w:val="%3."/>
      <w:lvlJc w:val="right"/>
      <w:pPr>
        <w:ind w:left="1620" w:hanging="180"/>
      </w:pPr>
    </w:lvl>
    <w:lvl w:ilvl="3" w:tplc="0409000F" w:tentative="1">
      <w:start w:val="1"/>
      <w:numFmt w:val="decimal"/>
      <w:lvlText w:val="%4."/>
      <w:lvlJc w:val="left"/>
      <w:pPr>
        <w:ind w:left="2340" w:hanging="360"/>
      </w:pPr>
    </w:lvl>
    <w:lvl w:ilvl="4" w:tplc="04090019" w:tentative="1">
      <w:start w:val="1"/>
      <w:numFmt w:val="lowerLetter"/>
      <w:lvlText w:val="%5."/>
      <w:lvlJc w:val="left"/>
      <w:pPr>
        <w:ind w:left="3060" w:hanging="360"/>
      </w:pPr>
    </w:lvl>
    <w:lvl w:ilvl="5" w:tplc="0409001B" w:tentative="1">
      <w:start w:val="1"/>
      <w:numFmt w:val="lowerRoman"/>
      <w:lvlText w:val="%6."/>
      <w:lvlJc w:val="right"/>
      <w:pPr>
        <w:ind w:left="3780" w:hanging="180"/>
      </w:pPr>
    </w:lvl>
    <w:lvl w:ilvl="6" w:tplc="0409000F" w:tentative="1">
      <w:start w:val="1"/>
      <w:numFmt w:val="decimal"/>
      <w:lvlText w:val="%7."/>
      <w:lvlJc w:val="left"/>
      <w:pPr>
        <w:ind w:left="4500" w:hanging="360"/>
      </w:pPr>
    </w:lvl>
    <w:lvl w:ilvl="7" w:tplc="04090019" w:tentative="1">
      <w:start w:val="1"/>
      <w:numFmt w:val="lowerLetter"/>
      <w:lvlText w:val="%8."/>
      <w:lvlJc w:val="left"/>
      <w:pPr>
        <w:ind w:left="5220" w:hanging="360"/>
      </w:pPr>
    </w:lvl>
    <w:lvl w:ilvl="8" w:tplc="0409001B" w:tentative="1">
      <w:start w:val="1"/>
      <w:numFmt w:val="lowerRoman"/>
      <w:lvlText w:val="%9."/>
      <w:lvlJc w:val="right"/>
      <w:pPr>
        <w:ind w:left="5940" w:hanging="180"/>
      </w:pPr>
    </w:lvl>
  </w:abstractNum>
  <w:abstractNum w:abstractNumId="34" w15:restartNumberingAfterBreak="0">
    <w:nsid w:val="37D51CB6"/>
    <w:multiLevelType w:val="multilevel"/>
    <w:tmpl w:val="4612A57A"/>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5" w15:restartNumberingAfterBreak="0">
    <w:nsid w:val="38585820"/>
    <w:multiLevelType w:val="multilevel"/>
    <w:tmpl w:val="090C8148"/>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6" w15:restartNumberingAfterBreak="0">
    <w:nsid w:val="3C6C39FB"/>
    <w:multiLevelType w:val="hybridMultilevel"/>
    <w:tmpl w:val="44F8533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7" w15:restartNumberingAfterBreak="0">
    <w:nsid w:val="3C8A2874"/>
    <w:multiLevelType w:val="hybridMultilevel"/>
    <w:tmpl w:val="34A02D5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8" w15:restartNumberingAfterBreak="0">
    <w:nsid w:val="3E7841D9"/>
    <w:multiLevelType w:val="hybridMultilevel"/>
    <w:tmpl w:val="B94E9C3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9" w15:restartNumberingAfterBreak="0">
    <w:nsid w:val="400E28AB"/>
    <w:multiLevelType w:val="hybridMultilevel"/>
    <w:tmpl w:val="C732533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0"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1" w15:restartNumberingAfterBreak="0">
    <w:nsid w:val="4811007C"/>
    <w:multiLevelType w:val="hybridMultilevel"/>
    <w:tmpl w:val="86C6EBA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2" w15:restartNumberingAfterBreak="0">
    <w:nsid w:val="49F62C05"/>
    <w:multiLevelType w:val="hybridMultilevel"/>
    <w:tmpl w:val="E49484F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3"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44" w15:restartNumberingAfterBreak="0">
    <w:nsid w:val="4F884A4C"/>
    <w:multiLevelType w:val="hybridMultilevel"/>
    <w:tmpl w:val="1596A07C"/>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5" w15:restartNumberingAfterBreak="0">
    <w:nsid w:val="5345397B"/>
    <w:multiLevelType w:val="hybridMultilevel"/>
    <w:tmpl w:val="B0DA174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6" w15:restartNumberingAfterBreak="0">
    <w:nsid w:val="547F4FBB"/>
    <w:multiLevelType w:val="multilevel"/>
    <w:tmpl w:val="EDF8FA48"/>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
      <w:lvlJc w:val="left"/>
      <w:pPr>
        <w:tabs>
          <w:tab w:val="num" w:pos="1440"/>
        </w:tabs>
        <w:ind w:left="1440" w:hanging="360"/>
      </w:pPr>
      <w:rPr>
        <w:rFonts w:ascii="Symbol" w:hAnsi="Symbol"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47" w15:restartNumberingAfterBreak="0">
    <w:nsid w:val="55FA1E4C"/>
    <w:multiLevelType w:val="hybridMultilevel"/>
    <w:tmpl w:val="FF168602"/>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8" w15:restartNumberingAfterBreak="0">
    <w:nsid w:val="5761680D"/>
    <w:multiLevelType w:val="hybridMultilevel"/>
    <w:tmpl w:val="F53800A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9" w15:restartNumberingAfterBreak="0">
    <w:nsid w:val="576F7FA8"/>
    <w:multiLevelType w:val="multilevel"/>
    <w:tmpl w:val="3C6087DA"/>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50" w15:restartNumberingAfterBreak="0">
    <w:nsid w:val="5882423E"/>
    <w:multiLevelType w:val="hybridMultilevel"/>
    <w:tmpl w:val="EAB0FF0A"/>
    <w:lvl w:ilvl="0" w:tplc="AF6EB4AE">
      <w:start w:val="1"/>
      <w:numFmt w:val="lowerRoman"/>
      <w:lvlText w:val="(%1.)"/>
      <w:lvlJc w:val="right"/>
      <w:pPr>
        <w:ind w:left="878" w:hanging="360"/>
      </w:pPr>
      <w:rPr>
        <w:rFonts w:hint="default"/>
      </w:rPr>
    </w:lvl>
    <w:lvl w:ilvl="1" w:tplc="04090019" w:tentative="1">
      <w:start w:val="1"/>
      <w:numFmt w:val="lowerLetter"/>
      <w:lvlText w:val="%2."/>
      <w:lvlJc w:val="left"/>
      <w:pPr>
        <w:ind w:left="1598" w:hanging="360"/>
      </w:pPr>
    </w:lvl>
    <w:lvl w:ilvl="2" w:tplc="0409001B" w:tentative="1">
      <w:start w:val="1"/>
      <w:numFmt w:val="lowerRoman"/>
      <w:lvlText w:val="%3."/>
      <w:lvlJc w:val="right"/>
      <w:pPr>
        <w:ind w:left="2318" w:hanging="180"/>
      </w:pPr>
    </w:lvl>
    <w:lvl w:ilvl="3" w:tplc="0409000F" w:tentative="1">
      <w:start w:val="1"/>
      <w:numFmt w:val="decimal"/>
      <w:lvlText w:val="%4."/>
      <w:lvlJc w:val="left"/>
      <w:pPr>
        <w:ind w:left="3038" w:hanging="360"/>
      </w:pPr>
    </w:lvl>
    <w:lvl w:ilvl="4" w:tplc="04090019" w:tentative="1">
      <w:start w:val="1"/>
      <w:numFmt w:val="lowerLetter"/>
      <w:lvlText w:val="%5."/>
      <w:lvlJc w:val="left"/>
      <w:pPr>
        <w:ind w:left="3758" w:hanging="360"/>
      </w:pPr>
    </w:lvl>
    <w:lvl w:ilvl="5" w:tplc="0409001B" w:tentative="1">
      <w:start w:val="1"/>
      <w:numFmt w:val="lowerRoman"/>
      <w:lvlText w:val="%6."/>
      <w:lvlJc w:val="right"/>
      <w:pPr>
        <w:ind w:left="4478" w:hanging="180"/>
      </w:pPr>
    </w:lvl>
    <w:lvl w:ilvl="6" w:tplc="0409000F" w:tentative="1">
      <w:start w:val="1"/>
      <w:numFmt w:val="decimal"/>
      <w:lvlText w:val="%7."/>
      <w:lvlJc w:val="left"/>
      <w:pPr>
        <w:ind w:left="5198" w:hanging="360"/>
      </w:pPr>
    </w:lvl>
    <w:lvl w:ilvl="7" w:tplc="04090019" w:tentative="1">
      <w:start w:val="1"/>
      <w:numFmt w:val="lowerLetter"/>
      <w:lvlText w:val="%8."/>
      <w:lvlJc w:val="left"/>
      <w:pPr>
        <w:ind w:left="5918" w:hanging="360"/>
      </w:pPr>
    </w:lvl>
    <w:lvl w:ilvl="8" w:tplc="0409001B" w:tentative="1">
      <w:start w:val="1"/>
      <w:numFmt w:val="lowerRoman"/>
      <w:lvlText w:val="%9."/>
      <w:lvlJc w:val="right"/>
      <w:pPr>
        <w:ind w:left="6638" w:hanging="180"/>
      </w:pPr>
    </w:lvl>
  </w:abstractNum>
  <w:abstractNum w:abstractNumId="51"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52" w15:restartNumberingAfterBreak="0">
    <w:nsid w:val="5C6547F3"/>
    <w:multiLevelType w:val="hybridMultilevel"/>
    <w:tmpl w:val="CDDCE82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53" w15:restartNumberingAfterBreak="0">
    <w:nsid w:val="5DBE0824"/>
    <w:multiLevelType w:val="hybridMultilevel"/>
    <w:tmpl w:val="12466624"/>
    <w:lvl w:ilvl="0" w:tplc="04090001">
      <w:start w:val="1"/>
      <w:numFmt w:val="bullet"/>
      <w:lvlText w:val=""/>
      <w:lvlJc w:val="left"/>
      <w:pPr>
        <w:ind w:left="90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54" w15:restartNumberingAfterBreak="0">
    <w:nsid w:val="5DDA4F03"/>
    <w:multiLevelType w:val="hybridMultilevel"/>
    <w:tmpl w:val="D24C2A86"/>
    <w:lvl w:ilvl="0" w:tplc="A7A86180">
      <w:start w:val="1"/>
      <w:numFmt w:val="lowerLetter"/>
      <w:lvlText w:val="%1."/>
      <w:lvlJc w:val="left"/>
      <w:pPr>
        <w:ind w:left="720" w:hanging="360"/>
      </w:pPr>
      <w:rPr>
        <w:b/>
        <w:bCs/>
      </w:r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55" w15:restartNumberingAfterBreak="0">
    <w:nsid w:val="5DF12AA5"/>
    <w:multiLevelType w:val="hybridMultilevel"/>
    <w:tmpl w:val="8AF8BAD4"/>
    <w:lvl w:ilvl="0" w:tplc="04090001">
      <w:start w:val="1"/>
      <w:numFmt w:val="bullet"/>
      <w:lvlText w:val=""/>
      <w:lvlJc w:val="left"/>
      <w:pPr>
        <w:ind w:left="878" w:hanging="360"/>
      </w:pPr>
      <w:rPr>
        <w:rFonts w:ascii="Symbol" w:hAnsi="Symbol" w:hint="default"/>
      </w:rPr>
    </w:lvl>
    <w:lvl w:ilvl="1" w:tplc="04090003" w:tentative="1">
      <w:start w:val="1"/>
      <w:numFmt w:val="bullet"/>
      <w:lvlText w:val="o"/>
      <w:lvlJc w:val="left"/>
      <w:pPr>
        <w:ind w:left="1598" w:hanging="360"/>
      </w:pPr>
      <w:rPr>
        <w:rFonts w:ascii="Courier New" w:hAnsi="Courier New" w:cs="Courier New" w:hint="default"/>
      </w:rPr>
    </w:lvl>
    <w:lvl w:ilvl="2" w:tplc="04090005" w:tentative="1">
      <w:start w:val="1"/>
      <w:numFmt w:val="bullet"/>
      <w:lvlText w:val=""/>
      <w:lvlJc w:val="left"/>
      <w:pPr>
        <w:ind w:left="2318" w:hanging="360"/>
      </w:pPr>
      <w:rPr>
        <w:rFonts w:ascii="Wingdings" w:hAnsi="Wingdings" w:hint="default"/>
      </w:rPr>
    </w:lvl>
    <w:lvl w:ilvl="3" w:tplc="04090001" w:tentative="1">
      <w:start w:val="1"/>
      <w:numFmt w:val="bullet"/>
      <w:lvlText w:val=""/>
      <w:lvlJc w:val="left"/>
      <w:pPr>
        <w:ind w:left="3038" w:hanging="360"/>
      </w:pPr>
      <w:rPr>
        <w:rFonts w:ascii="Symbol" w:hAnsi="Symbol" w:hint="default"/>
      </w:rPr>
    </w:lvl>
    <w:lvl w:ilvl="4" w:tplc="04090003" w:tentative="1">
      <w:start w:val="1"/>
      <w:numFmt w:val="bullet"/>
      <w:lvlText w:val="o"/>
      <w:lvlJc w:val="left"/>
      <w:pPr>
        <w:ind w:left="3758" w:hanging="360"/>
      </w:pPr>
      <w:rPr>
        <w:rFonts w:ascii="Courier New" w:hAnsi="Courier New" w:cs="Courier New" w:hint="default"/>
      </w:rPr>
    </w:lvl>
    <w:lvl w:ilvl="5" w:tplc="04090005" w:tentative="1">
      <w:start w:val="1"/>
      <w:numFmt w:val="bullet"/>
      <w:lvlText w:val=""/>
      <w:lvlJc w:val="left"/>
      <w:pPr>
        <w:ind w:left="4478" w:hanging="360"/>
      </w:pPr>
      <w:rPr>
        <w:rFonts w:ascii="Wingdings" w:hAnsi="Wingdings" w:hint="default"/>
      </w:rPr>
    </w:lvl>
    <w:lvl w:ilvl="6" w:tplc="04090001" w:tentative="1">
      <w:start w:val="1"/>
      <w:numFmt w:val="bullet"/>
      <w:lvlText w:val=""/>
      <w:lvlJc w:val="left"/>
      <w:pPr>
        <w:ind w:left="5198" w:hanging="360"/>
      </w:pPr>
      <w:rPr>
        <w:rFonts w:ascii="Symbol" w:hAnsi="Symbol" w:hint="default"/>
      </w:rPr>
    </w:lvl>
    <w:lvl w:ilvl="7" w:tplc="04090003" w:tentative="1">
      <w:start w:val="1"/>
      <w:numFmt w:val="bullet"/>
      <w:lvlText w:val="o"/>
      <w:lvlJc w:val="left"/>
      <w:pPr>
        <w:ind w:left="5918" w:hanging="360"/>
      </w:pPr>
      <w:rPr>
        <w:rFonts w:ascii="Courier New" w:hAnsi="Courier New" w:cs="Courier New" w:hint="default"/>
      </w:rPr>
    </w:lvl>
    <w:lvl w:ilvl="8" w:tplc="04090005" w:tentative="1">
      <w:start w:val="1"/>
      <w:numFmt w:val="bullet"/>
      <w:lvlText w:val=""/>
      <w:lvlJc w:val="left"/>
      <w:pPr>
        <w:ind w:left="6638" w:hanging="360"/>
      </w:pPr>
      <w:rPr>
        <w:rFonts w:ascii="Wingdings" w:hAnsi="Wingdings" w:hint="default"/>
      </w:rPr>
    </w:lvl>
  </w:abstractNum>
  <w:abstractNum w:abstractNumId="56" w15:restartNumberingAfterBreak="0">
    <w:nsid w:val="5DF42FF7"/>
    <w:multiLevelType w:val="multilevel"/>
    <w:tmpl w:val="9078CC76"/>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57" w15:restartNumberingAfterBreak="0">
    <w:nsid w:val="618750A3"/>
    <w:multiLevelType w:val="hybridMultilevel"/>
    <w:tmpl w:val="F85A5988"/>
    <w:lvl w:ilvl="0" w:tplc="FBF200AA">
      <w:start w:val="2"/>
      <w:numFmt w:val="bullet"/>
      <w:lvlText w:val="-"/>
      <w:lvlJc w:val="left"/>
      <w:pPr>
        <w:ind w:left="405" w:hanging="360"/>
      </w:pPr>
      <w:rPr>
        <w:rFonts w:ascii="Calibri" w:eastAsiaTheme="minorHAnsi" w:hAnsi="Calibri" w:cstheme="minorBidi" w:hint="default"/>
      </w:rPr>
    </w:lvl>
    <w:lvl w:ilvl="1" w:tplc="04090003" w:tentative="1">
      <w:start w:val="1"/>
      <w:numFmt w:val="bullet"/>
      <w:lvlText w:val="o"/>
      <w:lvlJc w:val="left"/>
      <w:pPr>
        <w:ind w:left="1125" w:hanging="360"/>
      </w:pPr>
      <w:rPr>
        <w:rFonts w:ascii="Courier New" w:hAnsi="Courier New" w:cs="Courier New" w:hint="default"/>
      </w:rPr>
    </w:lvl>
    <w:lvl w:ilvl="2" w:tplc="04090005" w:tentative="1">
      <w:start w:val="1"/>
      <w:numFmt w:val="bullet"/>
      <w:lvlText w:val=""/>
      <w:lvlJc w:val="left"/>
      <w:pPr>
        <w:ind w:left="1845" w:hanging="360"/>
      </w:pPr>
      <w:rPr>
        <w:rFonts w:ascii="Wingdings" w:hAnsi="Wingdings" w:hint="default"/>
      </w:rPr>
    </w:lvl>
    <w:lvl w:ilvl="3" w:tplc="04090001" w:tentative="1">
      <w:start w:val="1"/>
      <w:numFmt w:val="bullet"/>
      <w:lvlText w:val=""/>
      <w:lvlJc w:val="left"/>
      <w:pPr>
        <w:ind w:left="2565" w:hanging="360"/>
      </w:pPr>
      <w:rPr>
        <w:rFonts w:ascii="Symbol" w:hAnsi="Symbol" w:hint="default"/>
      </w:rPr>
    </w:lvl>
    <w:lvl w:ilvl="4" w:tplc="04090003" w:tentative="1">
      <w:start w:val="1"/>
      <w:numFmt w:val="bullet"/>
      <w:lvlText w:val="o"/>
      <w:lvlJc w:val="left"/>
      <w:pPr>
        <w:ind w:left="3285" w:hanging="360"/>
      </w:pPr>
      <w:rPr>
        <w:rFonts w:ascii="Courier New" w:hAnsi="Courier New" w:cs="Courier New" w:hint="default"/>
      </w:rPr>
    </w:lvl>
    <w:lvl w:ilvl="5" w:tplc="04090005" w:tentative="1">
      <w:start w:val="1"/>
      <w:numFmt w:val="bullet"/>
      <w:lvlText w:val=""/>
      <w:lvlJc w:val="left"/>
      <w:pPr>
        <w:ind w:left="4005" w:hanging="360"/>
      </w:pPr>
      <w:rPr>
        <w:rFonts w:ascii="Wingdings" w:hAnsi="Wingdings" w:hint="default"/>
      </w:rPr>
    </w:lvl>
    <w:lvl w:ilvl="6" w:tplc="04090001" w:tentative="1">
      <w:start w:val="1"/>
      <w:numFmt w:val="bullet"/>
      <w:lvlText w:val=""/>
      <w:lvlJc w:val="left"/>
      <w:pPr>
        <w:ind w:left="4725" w:hanging="360"/>
      </w:pPr>
      <w:rPr>
        <w:rFonts w:ascii="Symbol" w:hAnsi="Symbol" w:hint="default"/>
      </w:rPr>
    </w:lvl>
    <w:lvl w:ilvl="7" w:tplc="04090003" w:tentative="1">
      <w:start w:val="1"/>
      <w:numFmt w:val="bullet"/>
      <w:lvlText w:val="o"/>
      <w:lvlJc w:val="left"/>
      <w:pPr>
        <w:ind w:left="5445" w:hanging="360"/>
      </w:pPr>
      <w:rPr>
        <w:rFonts w:ascii="Courier New" w:hAnsi="Courier New" w:cs="Courier New" w:hint="default"/>
      </w:rPr>
    </w:lvl>
    <w:lvl w:ilvl="8" w:tplc="04090005" w:tentative="1">
      <w:start w:val="1"/>
      <w:numFmt w:val="bullet"/>
      <w:lvlText w:val=""/>
      <w:lvlJc w:val="left"/>
      <w:pPr>
        <w:ind w:left="6165" w:hanging="360"/>
      </w:pPr>
      <w:rPr>
        <w:rFonts w:ascii="Wingdings" w:hAnsi="Wingdings" w:hint="default"/>
      </w:rPr>
    </w:lvl>
  </w:abstractNum>
  <w:abstractNum w:abstractNumId="58"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59" w15:restartNumberingAfterBreak="0">
    <w:nsid w:val="6740586B"/>
    <w:multiLevelType w:val="hybridMultilevel"/>
    <w:tmpl w:val="8C1224E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60" w15:restartNumberingAfterBreak="0">
    <w:nsid w:val="67445BC8"/>
    <w:multiLevelType w:val="hybridMultilevel"/>
    <w:tmpl w:val="93162502"/>
    <w:lvl w:ilvl="0" w:tplc="04090001">
      <w:start w:val="1"/>
      <w:numFmt w:val="bullet"/>
      <w:lvlText w:val=""/>
      <w:lvlJc w:val="left"/>
      <w:pPr>
        <w:ind w:left="1620" w:hanging="360"/>
      </w:pPr>
      <w:rPr>
        <w:rFonts w:ascii="Symbol" w:hAnsi="Symbol" w:hint="default"/>
      </w:rPr>
    </w:lvl>
    <w:lvl w:ilvl="1" w:tplc="04090003" w:tentative="1">
      <w:start w:val="1"/>
      <w:numFmt w:val="bullet"/>
      <w:lvlText w:val="o"/>
      <w:lvlJc w:val="left"/>
      <w:pPr>
        <w:ind w:left="2340" w:hanging="360"/>
      </w:pPr>
      <w:rPr>
        <w:rFonts w:ascii="Courier New" w:hAnsi="Courier New" w:cs="Courier New" w:hint="default"/>
      </w:rPr>
    </w:lvl>
    <w:lvl w:ilvl="2" w:tplc="04090005" w:tentative="1">
      <w:start w:val="1"/>
      <w:numFmt w:val="bullet"/>
      <w:lvlText w:val=""/>
      <w:lvlJc w:val="left"/>
      <w:pPr>
        <w:ind w:left="3060" w:hanging="360"/>
      </w:pPr>
      <w:rPr>
        <w:rFonts w:ascii="Wingdings" w:hAnsi="Wingdings" w:hint="default"/>
      </w:rPr>
    </w:lvl>
    <w:lvl w:ilvl="3" w:tplc="04090001" w:tentative="1">
      <w:start w:val="1"/>
      <w:numFmt w:val="bullet"/>
      <w:lvlText w:val=""/>
      <w:lvlJc w:val="left"/>
      <w:pPr>
        <w:ind w:left="3780" w:hanging="360"/>
      </w:pPr>
      <w:rPr>
        <w:rFonts w:ascii="Symbol" w:hAnsi="Symbol" w:hint="default"/>
      </w:rPr>
    </w:lvl>
    <w:lvl w:ilvl="4" w:tplc="04090003" w:tentative="1">
      <w:start w:val="1"/>
      <w:numFmt w:val="bullet"/>
      <w:lvlText w:val="o"/>
      <w:lvlJc w:val="left"/>
      <w:pPr>
        <w:ind w:left="4500" w:hanging="360"/>
      </w:pPr>
      <w:rPr>
        <w:rFonts w:ascii="Courier New" w:hAnsi="Courier New" w:cs="Courier New" w:hint="default"/>
      </w:rPr>
    </w:lvl>
    <w:lvl w:ilvl="5" w:tplc="04090005" w:tentative="1">
      <w:start w:val="1"/>
      <w:numFmt w:val="bullet"/>
      <w:lvlText w:val=""/>
      <w:lvlJc w:val="left"/>
      <w:pPr>
        <w:ind w:left="5220" w:hanging="360"/>
      </w:pPr>
      <w:rPr>
        <w:rFonts w:ascii="Wingdings" w:hAnsi="Wingdings" w:hint="default"/>
      </w:rPr>
    </w:lvl>
    <w:lvl w:ilvl="6" w:tplc="04090001" w:tentative="1">
      <w:start w:val="1"/>
      <w:numFmt w:val="bullet"/>
      <w:lvlText w:val=""/>
      <w:lvlJc w:val="left"/>
      <w:pPr>
        <w:ind w:left="5940" w:hanging="360"/>
      </w:pPr>
      <w:rPr>
        <w:rFonts w:ascii="Symbol" w:hAnsi="Symbol" w:hint="default"/>
      </w:rPr>
    </w:lvl>
    <w:lvl w:ilvl="7" w:tplc="04090003" w:tentative="1">
      <w:start w:val="1"/>
      <w:numFmt w:val="bullet"/>
      <w:lvlText w:val="o"/>
      <w:lvlJc w:val="left"/>
      <w:pPr>
        <w:ind w:left="6660" w:hanging="360"/>
      </w:pPr>
      <w:rPr>
        <w:rFonts w:ascii="Courier New" w:hAnsi="Courier New" w:cs="Courier New" w:hint="default"/>
      </w:rPr>
    </w:lvl>
    <w:lvl w:ilvl="8" w:tplc="04090005" w:tentative="1">
      <w:start w:val="1"/>
      <w:numFmt w:val="bullet"/>
      <w:lvlText w:val=""/>
      <w:lvlJc w:val="left"/>
      <w:pPr>
        <w:ind w:left="7380" w:hanging="360"/>
      </w:pPr>
      <w:rPr>
        <w:rFonts w:ascii="Wingdings" w:hAnsi="Wingdings" w:hint="default"/>
      </w:rPr>
    </w:lvl>
  </w:abstractNum>
  <w:abstractNum w:abstractNumId="61"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62" w15:restartNumberingAfterBreak="0">
    <w:nsid w:val="6A3B3941"/>
    <w:multiLevelType w:val="hybridMultilevel"/>
    <w:tmpl w:val="683AF12C"/>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63" w15:restartNumberingAfterBreak="0">
    <w:nsid w:val="6ADC588F"/>
    <w:multiLevelType w:val="multilevel"/>
    <w:tmpl w:val="465ECFA4"/>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
      <w:lvlJc w:val="left"/>
      <w:pPr>
        <w:tabs>
          <w:tab w:val="num" w:pos="1440"/>
        </w:tabs>
        <w:ind w:left="1440" w:hanging="360"/>
      </w:pPr>
      <w:rPr>
        <w:rFonts w:ascii="Symbol" w:hAnsi="Symbol"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64" w15:restartNumberingAfterBreak="0">
    <w:nsid w:val="6B1267F7"/>
    <w:multiLevelType w:val="hybridMultilevel"/>
    <w:tmpl w:val="87B6D3A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5" w15:restartNumberingAfterBreak="0">
    <w:nsid w:val="6B8C19B8"/>
    <w:multiLevelType w:val="hybridMultilevel"/>
    <w:tmpl w:val="E0CA32B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66" w15:restartNumberingAfterBreak="0">
    <w:nsid w:val="6D3A187A"/>
    <w:multiLevelType w:val="multilevel"/>
    <w:tmpl w:val="573AD64C"/>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67" w15:restartNumberingAfterBreak="0">
    <w:nsid w:val="6EE931E3"/>
    <w:multiLevelType w:val="multilevel"/>
    <w:tmpl w:val="30AECF06"/>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68" w15:restartNumberingAfterBreak="0">
    <w:nsid w:val="6EF03A01"/>
    <w:multiLevelType w:val="multilevel"/>
    <w:tmpl w:val="CB96CE0A"/>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69" w15:restartNumberingAfterBreak="0">
    <w:nsid w:val="6F863CBD"/>
    <w:multiLevelType w:val="hybridMultilevel"/>
    <w:tmpl w:val="174AEC54"/>
    <w:lvl w:ilvl="0" w:tplc="04090001">
      <w:start w:val="1"/>
      <w:numFmt w:val="bullet"/>
      <w:lvlText w:val=""/>
      <w:lvlJc w:val="left"/>
      <w:pPr>
        <w:ind w:left="1080" w:hanging="360"/>
      </w:pPr>
      <w:rPr>
        <w:rFonts w:ascii="Symbol" w:hAnsi="Symbol" w:hint="default"/>
      </w:rPr>
    </w:lvl>
    <w:lvl w:ilvl="1" w:tplc="04090003" w:tentative="1">
      <w:start w:val="1"/>
      <w:numFmt w:val="bullet"/>
      <w:lvlText w:val="o"/>
      <w:lvlJc w:val="left"/>
      <w:pPr>
        <w:ind w:left="1800" w:hanging="360"/>
      </w:pPr>
      <w:rPr>
        <w:rFonts w:ascii="Courier New" w:hAnsi="Courier New" w:cs="Courier New" w:hint="default"/>
      </w:rPr>
    </w:lvl>
    <w:lvl w:ilvl="2" w:tplc="04090005" w:tentative="1">
      <w:start w:val="1"/>
      <w:numFmt w:val="bullet"/>
      <w:lvlText w:val=""/>
      <w:lvlJc w:val="left"/>
      <w:pPr>
        <w:ind w:left="2520" w:hanging="360"/>
      </w:pPr>
      <w:rPr>
        <w:rFonts w:ascii="Wingdings" w:hAnsi="Wingdings" w:hint="default"/>
      </w:rPr>
    </w:lvl>
    <w:lvl w:ilvl="3" w:tplc="04090001" w:tentative="1">
      <w:start w:val="1"/>
      <w:numFmt w:val="bullet"/>
      <w:lvlText w:val=""/>
      <w:lvlJc w:val="left"/>
      <w:pPr>
        <w:ind w:left="3240" w:hanging="360"/>
      </w:pPr>
      <w:rPr>
        <w:rFonts w:ascii="Symbol" w:hAnsi="Symbol" w:hint="default"/>
      </w:rPr>
    </w:lvl>
    <w:lvl w:ilvl="4" w:tplc="04090003" w:tentative="1">
      <w:start w:val="1"/>
      <w:numFmt w:val="bullet"/>
      <w:lvlText w:val="o"/>
      <w:lvlJc w:val="left"/>
      <w:pPr>
        <w:ind w:left="3960" w:hanging="360"/>
      </w:pPr>
      <w:rPr>
        <w:rFonts w:ascii="Courier New" w:hAnsi="Courier New" w:cs="Courier New" w:hint="default"/>
      </w:rPr>
    </w:lvl>
    <w:lvl w:ilvl="5" w:tplc="04090005" w:tentative="1">
      <w:start w:val="1"/>
      <w:numFmt w:val="bullet"/>
      <w:lvlText w:val=""/>
      <w:lvlJc w:val="left"/>
      <w:pPr>
        <w:ind w:left="4680" w:hanging="360"/>
      </w:pPr>
      <w:rPr>
        <w:rFonts w:ascii="Wingdings" w:hAnsi="Wingdings" w:hint="default"/>
      </w:rPr>
    </w:lvl>
    <w:lvl w:ilvl="6" w:tplc="04090001" w:tentative="1">
      <w:start w:val="1"/>
      <w:numFmt w:val="bullet"/>
      <w:lvlText w:val=""/>
      <w:lvlJc w:val="left"/>
      <w:pPr>
        <w:ind w:left="5400" w:hanging="360"/>
      </w:pPr>
      <w:rPr>
        <w:rFonts w:ascii="Symbol" w:hAnsi="Symbol" w:hint="default"/>
      </w:rPr>
    </w:lvl>
    <w:lvl w:ilvl="7" w:tplc="04090003" w:tentative="1">
      <w:start w:val="1"/>
      <w:numFmt w:val="bullet"/>
      <w:lvlText w:val="o"/>
      <w:lvlJc w:val="left"/>
      <w:pPr>
        <w:ind w:left="6120" w:hanging="360"/>
      </w:pPr>
      <w:rPr>
        <w:rFonts w:ascii="Courier New" w:hAnsi="Courier New" w:cs="Courier New" w:hint="default"/>
      </w:rPr>
    </w:lvl>
    <w:lvl w:ilvl="8" w:tplc="04090005" w:tentative="1">
      <w:start w:val="1"/>
      <w:numFmt w:val="bullet"/>
      <w:lvlText w:val=""/>
      <w:lvlJc w:val="left"/>
      <w:pPr>
        <w:ind w:left="6840" w:hanging="360"/>
      </w:pPr>
      <w:rPr>
        <w:rFonts w:ascii="Wingdings" w:hAnsi="Wingdings" w:hint="default"/>
      </w:rPr>
    </w:lvl>
  </w:abstractNum>
  <w:abstractNum w:abstractNumId="70" w15:restartNumberingAfterBreak="0">
    <w:nsid w:val="706C2E96"/>
    <w:multiLevelType w:val="hybridMultilevel"/>
    <w:tmpl w:val="D11258A0"/>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1" w15:restartNumberingAfterBreak="0">
    <w:nsid w:val="73D57665"/>
    <w:multiLevelType w:val="hybridMultilevel"/>
    <w:tmpl w:val="B9A8DED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2" w15:restartNumberingAfterBreak="0">
    <w:nsid w:val="73E97F35"/>
    <w:multiLevelType w:val="hybridMultilevel"/>
    <w:tmpl w:val="E418209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73" w15:restartNumberingAfterBreak="0">
    <w:nsid w:val="74E37BC5"/>
    <w:multiLevelType w:val="hybridMultilevel"/>
    <w:tmpl w:val="2878CA5E"/>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74" w15:restartNumberingAfterBreak="0">
    <w:nsid w:val="774027FB"/>
    <w:multiLevelType w:val="hybridMultilevel"/>
    <w:tmpl w:val="05FAB9F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75" w15:restartNumberingAfterBreak="0">
    <w:nsid w:val="78D427A9"/>
    <w:multiLevelType w:val="hybridMultilevel"/>
    <w:tmpl w:val="CD6C5060"/>
    <w:lvl w:ilvl="0" w:tplc="E8303E0E">
      <w:start w:val="1"/>
      <w:numFmt w:val="decimal"/>
      <w:lvlText w:val="%1)"/>
      <w:lvlJc w:val="left"/>
      <w:pPr>
        <w:ind w:left="1080" w:hanging="360"/>
      </w:pPr>
    </w:lvl>
    <w:lvl w:ilvl="1" w:tplc="D6342702">
      <w:start w:val="1"/>
      <w:numFmt w:val="lowerLetter"/>
      <w:lvlText w:val="%2."/>
      <w:lvlJc w:val="left"/>
      <w:pPr>
        <w:ind w:left="1800" w:hanging="360"/>
      </w:pPr>
    </w:lvl>
    <w:lvl w:ilvl="2" w:tplc="0409001B" w:tentative="1">
      <w:start w:val="1"/>
      <w:numFmt w:val="lowerRoman"/>
      <w:lvlText w:val="%3."/>
      <w:lvlJc w:val="right"/>
      <w:pPr>
        <w:ind w:left="2520" w:hanging="180"/>
      </w:pPr>
    </w:lvl>
    <w:lvl w:ilvl="3" w:tplc="0409000F" w:tentative="1">
      <w:start w:val="1"/>
      <w:numFmt w:val="decimal"/>
      <w:lvlText w:val="%4."/>
      <w:lvlJc w:val="left"/>
      <w:pPr>
        <w:ind w:left="3240" w:hanging="360"/>
      </w:pPr>
    </w:lvl>
    <w:lvl w:ilvl="4" w:tplc="04090019" w:tentative="1">
      <w:start w:val="1"/>
      <w:numFmt w:val="lowerLetter"/>
      <w:lvlText w:val="%5."/>
      <w:lvlJc w:val="left"/>
      <w:pPr>
        <w:ind w:left="3960" w:hanging="360"/>
      </w:pPr>
    </w:lvl>
    <w:lvl w:ilvl="5" w:tplc="0409001B" w:tentative="1">
      <w:start w:val="1"/>
      <w:numFmt w:val="lowerRoman"/>
      <w:lvlText w:val="%6."/>
      <w:lvlJc w:val="right"/>
      <w:pPr>
        <w:ind w:left="4680" w:hanging="180"/>
      </w:pPr>
    </w:lvl>
    <w:lvl w:ilvl="6" w:tplc="0409000F" w:tentative="1">
      <w:start w:val="1"/>
      <w:numFmt w:val="decimal"/>
      <w:lvlText w:val="%7."/>
      <w:lvlJc w:val="left"/>
      <w:pPr>
        <w:ind w:left="5400" w:hanging="360"/>
      </w:pPr>
    </w:lvl>
    <w:lvl w:ilvl="7" w:tplc="04090019" w:tentative="1">
      <w:start w:val="1"/>
      <w:numFmt w:val="lowerLetter"/>
      <w:lvlText w:val="%8."/>
      <w:lvlJc w:val="left"/>
      <w:pPr>
        <w:ind w:left="6120" w:hanging="360"/>
      </w:pPr>
    </w:lvl>
    <w:lvl w:ilvl="8" w:tplc="0409001B" w:tentative="1">
      <w:start w:val="1"/>
      <w:numFmt w:val="lowerRoman"/>
      <w:lvlText w:val="%9."/>
      <w:lvlJc w:val="right"/>
      <w:pPr>
        <w:ind w:left="6840" w:hanging="180"/>
      </w:pPr>
    </w:lvl>
  </w:abstractNum>
  <w:abstractNum w:abstractNumId="76" w15:restartNumberingAfterBreak="0">
    <w:nsid w:val="79075289"/>
    <w:multiLevelType w:val="hybridMultilevel"/>
    <w:tmpl w:val="4BBA904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7" w15:restartNumberingAfterBreak="0">
    <w:nsid w:val="79C54CC7"/>
    <w:multiLevelType w:val="multilevel"/>
    <w:tmpl w:val="6CDA6A20"/>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abstractNum w:abstractNumId="78" w15:restartNumberingAfterBreak="0">
    <w:nsid w:val="7E9B58B5"/>
    <w:multiLevelType w:val="hybridMultilevel"/>
    <w:tmpl w:val="C7CA0B62"/>
    <w:lvl w:ilvl="0" w:tplc="04090001">
      <w:start w:val="1"/>
      <w:numFmt w:val="bullet"/>
      <w:lvlText w:val=""/>
      <w:lvlJc w:val="left"/>
      <w:pPr>
        <w:ind w:left="778" w:hanging="360"/>
      </w:pPr>
      <w:rPr>
        <w:rFonts w:ascii="Symbol" w:hAnsi="Symbol" w:hint="default"/>
      </w:rPr>
    </w:lvl>
    <w:lvl w:ilvl="1" w:tplc="04090003" w:tentative="1">
      <w:start w:val="1"/>
      <w:numFmt w:val="bullet"/>
      <w:lvlText w:val="o"/>
      <w:lvlJc w:val="left"/>
      <w:pPr>
        <w:ind w:left="1498" w:hanging="360"/>
      </w:pPr>
      <w:rPr>
        <w:rFonts w:ascii="Courier New" w:hAnsi="Courier New" w:cs="Courier New" w:hint="default"/>
      </w:rPr>
    </w:lvl>
    <w:lvl w:ilvl="2" w:tplc="04090005" w:tentative="1">
      <w:start w:val="1"/>
      <w:numFmt w:val="bullet"/>
      <w:lvlText w:val=""/>
      <w:lvlJc w:val="left"/>
      <w:pPr>
        <w:ind w:left="2218" w:hanging="360"/>
      </w:pPr>
      <w:rPr>
        <w:rFonts w:ascii="Wingdings" w:hAnsi="Wingdings" w:hint="default"/>
      </w:rPr>
    </w:lvl>
    <w:lvl w:ilvl="3" w:tplc="04090001" w:tentative="1">
      <w:start w:val="1"/>
      <w:numFmt w:val="bullet"/>
      <w:lvlText w:val=""/>
      <w:lvlJc w:val="left"/>
      <w:pPr>
        <w:ind w:left="2938" w:hanging="360"/>
      </w:pPr>
      <w:rPr>
        <w:rFonts w:ascii="Symbol" w:hAnsi="Symbol" w:hint="default"/>
      </w:rPr>
    </w:lvl>
    <w:lvl w:ilvl="4" w:tplc="04090003" w:tentative="1">
      <w:start w:val="1"/>
      <w:numFmt w:val="bullet"/>
      <w:lvlText w:val="o"/>
      <w:lvlJc w:val="left"/>
      <w:pPr>
        <w:ind w:left="3658" w:hanging="360"/>
      </w:pPr>
      <w:rPr>
        <w:rFonts w:ascii="Courier New" w:hAnsi="Courier New" w:cs="Courier New" w:hint="default"/>
      </w:rPr>
    </w:lvl>
    <w:lvl w:ilvl="5" w:tplc="04090005" w:tentative="1">
      <w:start w:val="1"/>
      <w:numFmt w:val="bullet"/>
      <w:lvlText w:val=""/>
      <w:lvlJc w:val="left"/>
      <w:pPr>
        <w:ind w:left="4378" w:hanging="360"/>
      </w:pPr>
      <w:rPr>
        <w:rFonts w:ascii="Wingdings" w:hAnsi="Wingdings" w:hint="default"/>
      </w:rPr>
    </w:lvl>
    <w:lvl w:ilvl="6" w:tplc="04090001" w:tentative="1">
      <w:start w:val="1"/>
      <w:numFmt w:val="bullet"/>
      <w:lvlText w:val=""/>
      <w:lvlJc w:val="left"/>
      <w:pPr>
        <w:ind w:left="5098" w:hanging="360"/>
      </w:pPr>
      <w:rPr>
        <w:rFonts w:ascii="Symbol" w:hAnsi="Symbol" w:hint="default"/>
      </w:rPr>
    </w:lvl>
    <w:lvl w:ilvl="7" w:tplc="04090003" w:tentative="1">
      <w:start w:val="1"/>
      <w:numFmt w:val="bullet"/>
      <w:lvlText w:val="o"/>
      <w:lvlJc w:val="left"/>
      <w:pPr>
        <w:ind w:left="5818" w:hanging="360"/>
      </w:pPr>
      <w:rPr>
        <w:rFonts w:ascii="Courier New" w:hAnsi="Courier New" w:cs="Courier New" w:hint="default"/>
      </w:rPr>
    </w:lvl>
    <w:lvl w:ilvl="8" w:tplc="04090005" w:tentative="1">
      <w:start w:val="1"/>
      <w:numFmt w:val="bullet"/>
      <w:lvlText w:val=""/>
      <w:lvlJc w:val="left"/>
      <w:pPr>
        <w:ind w:left="6538" w:hanging="360"/>
      </w:pPr>
      <w:rPr>
        <w:rFonts w:ascii="Wingdings" w:hAnsi="Wingdings" w:hint="default"/>
      </w:rPr>
    </w:lvl>
  </w:abstractNum>
  <w:abstractNum w:abstractNumId="79" w15:restartNumberingAfterBreak="0">
    <w:nsid w:val="7F401FE6"/>
    <w:multiLevelType w:val="hybridMultilevel"/>
    <w:tmpl w:val="033A3AA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80" w15:restartNumberingAfterBreak="0">
    <w:nsid w:val="7FCF77A3"/>
    <w:multiLevelType w:val="hybridMultilevel"/>
    <w:tmpl w:val="48A2C4BE"/>
    <w:lvl w:ilvl="0" w:tplc="0409000F">
      <w:start w:val="1"/>
      <w:numFmt w:val="decimal"/>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num w:numId="1" w16cid:durableId="1654485524">
    <w:abstractNumId w:val="16"/>
  </w:num>
  <w:num w:numId="2" w16cid:durableId="1279988850">
    <w:abstractNumId w:val="16"/>
  </w:num>
  <w:num w:numId="3" w16cid:durableId="541015715">
    <w:abstractNumId w:val="16"/>
  </w:num>
  <w:num w:numId="4" w16cid:durableId="390616262">
    <w:abstractNumId w:val="16"/>
  </w:num>
  <w:num w:numId="5" w16cid:durableId="372002686">
    <w:abstractNumId w:val="51"/>
  </w:num>
  <w:num w:numId="6" w16cid:durableId="1007974886">
    <w:abstractNumId w:val="43"/>
  </w:num>
  <w:num w:numId="7" w16cid:durableId="1373306948">
    <w:abstractNumId w:val="7"/>
  </w:num>
  <w:num w:numId="8" w16cid:durableId="2141485250">
    <w:abstractNumId w:val="75"/>
  </w:num>
  <w:num w:numId="9" w16cid:durableId="1169448345">
    <w:abstractNumId w:val="8"/>
  </w:num>
  <w:num w:numId="10" w16cid:durableId="1768231886">
    <w:abstractNumId w:val="14"/>
  </w:num>
  <w:num w:numId="11" w16cid:durableId="785076419">
    <w:abstractNumId w:val="79"/>
  </w:num>
  <w:num w:numId="12" w16cid:durableId="554858276">
    <w:abstractNumId w:val="70"/>
  </w:num>
  <w:num w:numId="13" w16cid:durableId="578515897">
    <w:abstractNumId w:val="53"/>
  </w:num>
  <w:num w:numId="14" w16cid:durableId="776948018">
    <w:abstractNumId w:val="47"/>
  </w:num>
  <w:num w:numId="15" w16cid:durableId="1981616344">
    <w:abstractNumId w:val="44"/>
  </w:num>
  <w:num w:numId="16" w16cid:durableId="2139108758">
    <w:abstractNumId w:val="62"/>
  </w:num>
  <w:num w:numId="17" w16cid:durableId="366639531">
    <w:abstractNumId w:val="46"/>
  </w:num>
  <w:num w:numId="18" w16cid:durableId="1108815840">
    <w:abstractNumId w:val="69"/>
  </w:num>
  <w:num w:numId="19" w16cid:durableId="1925650783">
    <w:abstractNumId w:val="9"/>
  </w:num>
  <w:num w:numId="20" w16cid:durableId="666981721">
    <w:abstractNumId w:val="71"/>
  </w:num>
  <w:num w:numId="21" w16cid:durableId="191655969">
    <w:abstractNumId w:val="59"/>
  </w:num>
  <w:num w:numId="22" w16cid:durableId="1143692465">
    <w:abstractNumId w:val="36"/>
  </w:num>
  <w:num w:numId="23" w16cid:durableId="893393592">
    <w:abstractNumId w:val="31"/>
  </w:num>
  <w:num w:numId="24" w16cid:durableId="1257247398">
    <w:abstractNumId w:val="11"/>
  </w:num>
  <w:num w:numId="25" w16cid:durableId="534316982">
    <w:abstractNumId w:val="78"/>
  </w:num>
  <w:num w:numId="26" w16cid:durableId="1210532270">
    <w:abstractNumId w:val="1"/>
  </w:num>
  <w:num w:numId="27" w16cid:durableId="1637757903">
    <w:abstractNumId w:val="34"/>
  </w:num>
  <w:num w:numId="28" w16cid:durableId="832448262">
    <w:abstractNumId w:val="30"/>
  </w:num>
  <w:num w:numId="29" w16cid:durableId="42289209">
    <w:abstractNumId w:val="35"/>
  </w:num>
  <w:num w:numId="30" w16cid:durableId="1076248723">
    <w:abstractNumId w:val="56"/>
  </w:num>
  <w:num w:numId="31" w16cid:durableId="482504181">
    <w:abstractNumId w:val="49"/>
  </w:num>
  <w:num w:numId="32" w16cid:durableId="903099122">
    <w:abstractNumId w:val="63"/>
  </w:num>
  <w:num w:numId="33" w16cid:durableId="549616418">
    <w:abstractNumId w:val="18"/>
  </w:num>
  <w:num w:numId="34" w16cid:durableId="1766654818">
    <w:abstractNumId w:val="80"/>
  </w:num>
  <w:num w:numId="35" w16cid:durableId="1579630768">
    <w:abstractNumId w:val="58"/>
  </w:num>
  <w:num w:numId="36" w16cid:durableId="571043020">
    <w:abstractNumId w:val="26"/>
  </w:num>
  <w:num w:numId="37" w16cid:durableId="1397892392">
    <w:abstractNumId w:val="22"/>
  </w:num>
  <w:num w:numId="38" w16cid:durableId="2134520195">
    <w:abstractNumId w:val="38"/>
  </w:num>
  <w:num w:numId="39" w16cid:durableId="1173446595">
    <w:abstractNumId w:val="10"/>
  </w:num>
  <w:num w:numId="40" w16cid:durableId="268053672">
    <w:abstractNumId w:val="68"/>
  </w:num>
  <w:num w:numId="41" w16cid:durableId="1387679938">
    <w:abstractNumId w:val="66"/>
  </w:num>
  <w:num w:numId="42" w16cid:durableId="371732505">
    <w:abstractNumId w:val="76"/>
  </w:num>
  <w:num w:numId="43" w16cid:durableId="1122382331">
    <w:abstractNumId w:val="27"/>
  </w:num>
  <w:num w:numId="44" w16cid:durableId="1758791677">
    <w:abstractNumId w:val="24"/>
  </w:num>
  <w:num w:numId="45" w16cid:durableId="1231572515">
    <w:abstractNumId w:val="48"/>
  </w:num>
  <w:num w:numId="46" w16cid:durableId="514077521">
    <w:abstractNumId w:val="52"/>
  </w:num>
  <w:num w:numId="47" w16cid:durableId="1022628230">
    <w:abstractNumId w:val="15"/>
  </w:num>
  <w:num w:numId="48" w16cid:durableId="1748069486">
    <w:abstractNumId w:val="67"/>
  </w:num>
  <w:num w:numId="49" w16cid:durableId="1671566079">
    <w:abstractNumId w:val="6"/>
  </w:num>
  <w:num w:numId="50" w16cid:durableId="1028216315">
    <w:abstractNumId w:val="77"/>
  </w:num>
  <w:num w:numId="51" w16cid:durableId="1560281568">
    <w:abstractNumId w:val="29"/>
  </w:num>
  <w:num w:numId="52" w16cid:durableId="911696156">
    <w:abstractNumId w:val="57"/>
  </w:num>
  <w:num w:numId="53" w16cid:durableId="1528568652">
    <w:abstractNumId w:val="60"/>
  </w:num>
  <w:num w:numId="54" w16cid:durableId="929895020">
    <w:abstractNumId w:val="5"/>
  </w:num>
  <w:num w:numId="55" w16cid:durableId="990787546">
    <w:abstractNumId w:val="55"/>
  </w:num>
  <w:num w:numId="56" w16cid:durableId="1307777649">
    <w:abstractNumId w:val="65"/>
  </w:num>
  <w:num w:numId="57" w16cid:durableId="1110777252">
    <w:abstractNumId w:val="33"/>
  </w:num>
  <w:num w:numId="58" w16cid:durableId="617494400">
    <w:abstractNumId w:val="54"/>
  </w:num>
  <w:num w:numId="59" w16cid:durableId="579413041">
    <w:abstractNumId w:val="0"/>
  </w:num>
  <w:num w:numId="60" w16cid:durableId="420680409">
    <w:abstractNumId w:val="50"/>
  </w:num>
  <w:num w:numId="61" w16cid:durableId="2100365635">
    <w:abstractNumId w:val="4"/>
  </w:num>
  <w:num w:numId="62" w16cid:durableId="965239228">
    <w:abstractNumId w:val="23"/>
  </w:num>
  <w:num w:numId="63" w16cid:durableId="864249900">
    <w:abstractNumId w:val="20"/>
  </w:num>
  <w:num w:numId="64" w16cid:durableId="1985696945">
    <w:abstractNumId w:val="39"/>
  </w:num>
  <w:num w:numId="65" w16cid:durableId="1755586398">
    <w:abstractNumId w:val="17"/>
  </w:num>
  <w:num w:numId="66" w16cid:durableId="1509372519">
    <w:abstractNumId w:val="42"/>
  </w:num>
  <w:num w:numId="67" w16cid:durableId="1360862451">
    <w:abstractNumId w:val="41"/>
  </w:num>
  <w:num w:numId="68" w16cid:durableId="254245650">
    <w:abstractNumId w:val="21"/>
  </w:num>
  <w:num w:numId="69" w16cid:durableId="94399900">
    <w:abstractNumId w:val="37"/>
  </w:num>
  <w:num w:numId="70" w16cid:durableId="2003849213">
    <w:abstractNumId w:val="72"/>
  </w:num>
  <w:num w:numId="71" w16cid:durableId="673000671">
    <w:abstractNumId w:val="19"/>
  </w:num>
  <w:num w:numId="72" w16cid:durableId="2058771868">
    <w:abstractNumId w:val="3"/>
  </w:num>
  <w:num w:numId="73" w16cid:durableId="392851295">
    <w:abstractNumId w:val="45"/>
  </w:num>
  <w:num w:numId="74" w16cid:durableId="1639844558">
    <w:abstractNumId w:val="28"/>
  </w:num>
  <w:num w:numId="75" w16cid:durableId="2045668068">
    <w:abstractNumId w:val="74"/>
  </w:num>
  <w:num w:numId="76" w16cid:durableId="1159734847">
    <w:abstractNumId w:val="2"/>
  </w:num>
  <w:num w:numId="77" w16cid:durableId="1855655085">
    <w:abstractNumId w:val="64"/>
  </w:num>
  <w:num w:numId="78" w16cid:durableId="1006637764">
    <w:abstractNumId w:val="12"/>
  </w:num>
  <w:num w:numId="79" w16cid:durableId="1739864270">
    <w:abstractNumId w:val="73"/>
  </w:num>
  <w:num w:numId="80" w16cid:durableId="240525584">
    <w:abstractNumId w:val="25"/>
  </w:num>
  <w:num w:numId="81" w16cid:durableId="122237588">
    <w:abstractNumId w:val="77"/>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82" w16cid:durableId="246962940">
    <w:abstractNumId w:val="32"/>
  </w:num>
  <w:num w:numId="83" w16cid:durableId="1324580199">
    <w:abstractNumId w:val="13"/>
  </w:num>
  <w:num w:numId="84" w16cid:durableId="1831291633">
    <w:abstractNumId w:val="40"/>
  </w:num>
  <w:num w:numId="85" w16cid:durableId="548685507">
    <w:abstractNumId w:val="61"/>
  </w:num>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fMkaD4AArJ5xxktP52mqZXhKnZ3WhzDcK0/qK0ZoBVScmLX7z68LTu2K90ehWLUHYIUTtiNiPXYOqCx2tFmbCg==" w:salt="9D1QmSvz9IlZ313wc0xgow=="/>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716455"/>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51D8"/>
    <w:rsid w:val="00045D3E"/>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D95"/>
    <w:rsid w:val="0007412F"/>
    <w:rsid w:val="00075AF7"/>
    <w:rsid w:val="00075B42"/>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3F7E"/>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961"/>
    <w:rsid w:val="00157A43"/>
    <w:rsid w:val="001605D6"/>
    <w:rsid w:val="001606AE"/>
    <w:rsid w:val="00160C74"/>
    <w:rsid w:val="001613E2"/>
    <w:rsid w:val="00161A62"/>
    <w:rsid w:val="00162DFD"/>
    <w:rsid w:val="00163DD6"/>
    <w:rsid w:val="00166033"/>
    <w:rsid w:val="0016622E"/>
    <w:rsid w:val="0016669F"/>
    <w:rsid w:val="001669FE"/>
    <w:rsid w:val="0016727B"/>
    <w:rsid w:val="00171ECE"/>
    <w:rsid w:val="001720C1"/>
    <w:rsid w:val="00173752"/>
    <w:rsid w:val="00173A67"/>
    <w:rsid w:val="0017590A"/>
    <w:rsid w:val="00175AC1"/>
    <w:rsid w:val="00175CB4"/>
    <w:rsid w:val="00175E48"/>
    <w:rsid w:val="00175EEA"/>
    <w:rsid w:val="00176228"/>
    <w:rsid w:val="00176AA4"/>
    <w:rsid w:val="00177A78"/>
    <w:rsid w:val="00177DB5"/>
    <w:rsid w:val="0018263B"/>
    <w:rsid w:val="00184672"/>
    <w:rsid w:val="00184694"/>
    <w:rsid w:val="00185681"/>
    <w:rsid w:val="00185A4C"/>
    <w:rsid w:val="001930D9"/>
    <w:rsid w:val="00193677"/>
    <w:rsid w:val="00193FBA"/>
    <w:rsid w:val="00194A8D"/>
    <w:rsid w:val="00194B73"/>
    <w:rsid w:val="00195755"/>
    <w:rsid w:val="00195936"/>
    <w:rsid w:val="001959FE"/>
    <w:rsid w:val="00195B7E"/>
    <w:rsid w:val="00196499"/>
    <w:rsid w:val="001965C9"/>
    <w:rsid w:val="00197A29"/>
    <w:rsid w:val="00197B2E"/>
    <w:rsid w:val="001A07B2"/>
    <w:rsid w:val="001A353E"/>
    <w:rsid w:val="001A5424"/>
    <w:rsid w:val="001A554C"/>
    <w:rsid w:val="001A6863"/>
    <w:rsid w:val="001A725D"/>
    <w:rsid w:val="001A7458"/>
    <w:rsid w:val="001A7960"/>
    <w:rsid w:val="001B1B09"/>
    <w:rsid w:val="001B1CE7"/>
    <w:rsid w:val="001B2D4A"/>
    <w:rsid w:val="001B2E72"/>
    <w:rsid w:val="001B4763"/>
    <w:rsid w:val="001B50AE"/>
    <w:rsid w:val="001B6CA7"/>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9B0"/>
    <w:rsid w:val="001F5F68"/>
    <w:rsid w:val="001F72A1"/>
    <w:rsid w:val="001F785F"/>
    <w:rsid w:val="00200664"/>
    <w:rsid w:val="00201731"/>
    <w:rsid w:val="00201A4E"/>
    <w:rsid w:val="00201A9C"/>
    <w:rsid w:val="00201BBB"/>
    <w:rsid w:val="00202BB8"/>
    <w:rsid w:val="002031CE"/>
    <w:rsid w:val="00204797"/>
    <w:rsid w:val="00204B1F"/>
    <w:rsid w:val="00204FCC"/>
    <w:rsid w:val="00205F32"/>
    <w:rsid w:val="00206B4B"/>
    <w:rsid w:val="002106D9"/>
    <w:rsid w:val="00210764"/>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2B9"/>
    <w:rsid w:val="00247FD6"/>
    <w:rsid w:val="00250307"/>
    <w:rsid w:val="002506C4"/>
    <w:rsid w:val="002521D1"/>
    <w:rsid w:val="00252D6B"/>
    <w:rsid w:val="00254F7E"/>
    <w:rsid w:val="002553E4"/>
    <w:rsid w:val="00256650"/>
    <w:rsid w:val="00256989"/>
    <w:rsid w:val="00256F62"/>
    <w:rsid w:val="002606FE"/>
    <w:rsid w:val="00260C62"/>
    <w:rsid w:val="00260F28"/>
    <w:rsid w:val="002634C7"/>
    <w:rsid w:val="00263AF8"/>
    <w:rsid w:val="002647DA"/>
    <w:rsid w:val="0026517D"/>
    <w:rsid w:val="002658B8"/>
    <w:rsid w:val="00265D43"/>
    <w:rsid w:val="00265F12"/>
    <w:rsid w:val="00271881"/>
    <w:rsid w:val="00271A3E"/>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140A"/>
    <w:rsid w:val="002A175B"/>
    <w:rsid w:val="002A2D03"/>
    <w:rsid w:val="002A31D4"/>
    <w:rsid w:val="002A4D62"/>
    <w:rsid w:val="002A53F7"/>
    <w:rsid w:val="002A55F8"/>
    <w:rsid w:val="002A5756"/>
    <w:rsid w:val="002A6792"/>
    <w:rsid w:val="002A6DFB"/>
    <w:rsid w:val="002A7174"/>
    <w:rsid w:val="002A7BBE"/>
    <w:rsid w:val="002A7C65"/>
    <w:rsid w:val="002B0F86"/>
    <w:rsid w:val="002B176C"/>
    <w:rsid w:val="002B2FE7"/>
    <w:rsid w:val="002C14A1"/>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3789"/>
    <w:rsid w:val="002D4706"/>
    <w:rsid w:val="002D4EA3"/>
    <w:rsid w:val="002E1BE2"/>
    <w:rsid w:val="002E2CF0"/>
    <w:rsid w:val="002E3244"/>
    <w:rsid w:val="002E4CAE"/>
    <w:rsid w:val="002E61CB"/>
    <w:rsid w:val="002E7606"/>
    <w:rsid w:val="002E7DFC"/>
    <w:rsid w:val="002E7E7A"/>
    <w:rsid w:val="002F144B"/>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2825"/>
    <w:rsid w:val="003737BB"/>
    <w:rsid w:val="00374561"/>
    <w:rsid w:val="003745D0"/>
    <w:rsid w:val="00375659"/>
    <w:rsid w:val="00375C40"/>
    <w:rsid w:val="00375F4F"/>
    <w:rsid w:val="0037670F"/>
    <w:rsid w:val="00376711"/>
    <w:rsid w:val="00377078"/>
    <w:rsid w:val="003776BC"/>
    <w:rsid w:val="00381F6F"/>
    <w:rsid w:val="00384013"/>
    <w:rsid w:val="003856E8"/>
    <w:rsid w:val="00386CF7"/>
    <w:rsid w:val="003872E5"/>
    <w:rsid w:val="0038786E"/>
    <w:rsid w:val="003904A8"/>
    <w:rsid w:val="00390BED"/>
    <w:rsid w:val="00391F6D"/>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F64"/>
    <w:rsid w:val="003A78B1"/>
    <w:rsid w:val="003A7F9F"/>
    <w:rsid w:val="003B01BC"/>
    <w:rsid w:val="003B3C43"/>
    <w:rsid w:val="003B49C0"/>
    <w:rsid w:val="003B531E"/>
    <w:rsid w:val="003B5C84"/>
    <w:rsid w:val="003B7198"/>
    <w:rsid w:val="003B7841"/>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3C93"/>
    <w:rsid w:val="003E666D"/>
    <w:rsid w:val="003E7BF1"/>
    <w:rsid w:val="003E7D2C"/>
    <w:rsid w:val="003F2C2E"/>
    <w:rsid w:val="003F3063"/>
    <w:rsid w:val="003F355E"/>
    <w:rsid w:val="003F4DB3"/>
    <w:rsid w:val="003F73B5"/>
    <w:rsid w:val="003F786A"/>
    <w:rsid w:val="003F7BBD"/>
    <w:rsid w:val="0040042C"/>
    <w:rsid w:val="004007EA"/>
    <w:rsid w:val="00400BCF"/>
    <w:rsid w:val="004017CB"/>
    <w:rsid w:val="00401CC5"/>
    <w:rsid w:val="004040DA"/>
    <w:rsid w:val="00404224"/>
    <w:rsid w:val="0040426E"/>
    <w:rsid w:val="004047B3"/>
    <w:rsid w:val="004049A6"/>
    <w:rsid w:val="0040619B"/>
    <w:rsid w:val="004062FF"/>
    <w:rsid w:val="00407587"/>
    <w:rsid w:val="00410858"/>
    <w:rsid w:val="004111B1"/>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D50"/>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E7B"/>
    <w:rsid w:val="00481160"/>
    <w:rsid w:val="004815EE"/>
    <w:rsid w:val="0048219A"/>
    <w:rsid w:val="00483CE8"/>
    <w:rsid w:val="00483D77"/>
    <w:rsid w:val="00484158"/>
    <w:rsid w:val="0049049E"/>
    <w:rsid w:val="00490D07"/>
    <w:rsid w:val="0049119E"/>
    <w:rsid w:val="00491496"/>
    <w:rsid w:val="00494A86"/>
    <w:rsid w:val="00495F4D"/>
    <w:rsid w:val="004961C2"/>
    <w:rsid w:val="0049713C"/>
    <w:rsid w:val="00497328"/>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3211"/>
    <w:rsid w:val="004D3E66"/>
    <w:rsid w:val="004D3F46"/>
    <w:rsid w:val="004D44BD"/>
    <w:rsid w:val="004D58D6"/>
    <w:rsid w:val="004D6F6C"/>
    <w:rsid w:val="004D7C2E"/>
    <w:rsid w:val="004E01C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5D2"/>
    <w:rsid w:val="00504DE8"/>
    <w:rsid w:val="0050619E"/>
    <w:rsid w:val="0050677D"/>
    <w:rsid w:val="00507E27"/>
    <w:rsid w:val="00511816"/>
    <w:rsid w:val="00513AB9"/>
    <w:rsid w:val="00513B6D"/>
    <w:rsid w:val="005147F5"/>
    <w:rsid w:val="00515402"/>
    <w:rsid w:val="005154B4"/>
    <w:rsid w:val="00515903"/>
    <w:rsid w:val="005178AA"/>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315A8"/>
    <w:rsid w:val="005316AB"/>
    <w:rsid w:val="00535A6E"/>
    <w:rsid w:val="00541923"/>
    <w:rsid w:val="00542203"/>
    <w:rsid w:val="005432A9"/>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20A1"/>
    <w:rsid w:val="00593065"/>
    <w:rsid w:val="005931A5"/>
    <w:rsid w:val="00594D58"/>
    <w:rsid w:val="00595274"/>
    <w:rsid w:val="00595B58"/>
    <w:rsid w:val="00596286"/>
    <w:rsid w:val="0059799C"/>
    <w:rsid w:val="005A0833"/>
    <w:rsid w:val="005A270C"/>
    <w:rsid w:val="005A2D28"/>
    <w:rsid w:val="005A342D"/>
    <w:rsid w:val="005A3AF4"/>
    <w:rsid w:val="005A3C59"/>
    <w:rsid w:val="005A3E5F"/>
    <w:rsid w:val="005A4AE7"/>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24A"/>
    <w:rsid w:val="005E7861"/>
    <w:rsid w:val="005F0811"/>
    <w:rsid w:val="005F0D2C"/>
    <w:rsid w:val="005F0EE3"/>
    <w:rsid w:val="005F1790"/>
    <w:rsid w:val="005F4A3E"/>
    <w:rsid w:val="005F5CD8"/>
    <w:rsid w:val="005F7FF0"/>
    <w:rsid w:val="006000DC"/>
    <w:rsid w:val="00600CF7"/>
    <w:rsid w:val="00601667"/>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40AB"/>
    <w:rsid w:val="00626561"/>
    <w:rsid w:val="00626A9C"/>
    <w:rsid w:val="00630531"/>
    <w:rsid w:val="00631390"/>
    <w:rsid w:val="006314B3"/>
    <w:rsid w:val="006321F7"/>
    <w:rsid w:val="006329FE"/>
    <w:rsid w:val="00632F30"/>
    <w:rsid w:val="006360C0"/>
    <w:rsid w:val="006371C2"/>
    <w:rsid w:val="00640DB2"/>
    <w:rsid w:val="00641E0D"/>
    <w:rsid w:val="00641F2C"/>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05B"/>
    <w:rsid w:val="006611C0"/>
    <w:rsid w:val="00662A6A"/>
    <w:rsid w:val="00663803"/>
    <w:rsid w:val="00664A13"/>
    <w:rsid w:val="00664B01"/>
    <w:rsid w:val="0066527F"/>
    <w:rsid w:val="006658A9"/>
    <w:rsid w:val="00665BB9"/>
    <w:rsid w:val="00666502"/>
    <w:rsid w:val="00666E33"/>
    <w:rsid w:val="00667468"/>
    <w:rsid w:val="00667DBA"/>
    <w:rsid w:val="006705F6"/>
    <w:rsid w:val="0067100D"/>
    <w:rsid w:val="00671541"/>
    <w:rsid w:val="00675C5F"/>
    <w:rsid w:val="00676217"/>
    <w:rsid w:val="006767E7"/>
    <w:rsid w:val="0067763B"/>
    <w:rsid w:val="00680038"/>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5F56"/>
    <w:rsid w:val="006963C2"/>
    <w:rsid w:val="006A0B76"/>
    <w:rsid w:val="006A0C77"/>
    <w:rsid w:val="006A126C"/>
    <w:rsid w:val="006A1E5D"/>
    <w:rsid w:val="006A22A0"/>
    <w:rsid w:val="006A37BD"/>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36F3"/>
    <w:rsid w:val="006D6986"/>
    <w:rsid w:val="006D7291"/>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7016F8"/>
    <w:rsid w:val="00703767"/>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455"/>
    <w:rsid w:val="0071683A"/>
    <w:rsid w:val="00716886"/>
    <w:rsid w:val="00716AD4"/>
    <w:rsid w:val="00716ED4"/>
    <w:rsid w:val="00717316"/>
    <w:rsid w:val="007178AB"/>
    <w:rsid w:val="0072020A"/>
    <w:rsid w:val="0072055C"/>
    <w:rsid w:val="00722704"/>
    <w:rsid w:val="00723DCF"/>
    <w:rsid w:val="00726EBF"/>
    <w:rsid w:val="00730D21"/>
    <w:rsid w:val="00732824"/>
    <w:rsid w:val="00733D63"/>
    <w:rsid w:val="00734299"/>
    <w:rsid w:val="00736E58"/>
    <w:rsid w:val="00740BBD"/>
    <w:rsid w:val="0074151C"/>
    <w:rsid w:val="007426F3"/>
    <w:rsid w:val="00742726"/>
    <w:rsid w:val="0074373F"/>
    <w:rsid w:val="00744967"/>
    <w:rsid w:val="00745F1D"/>
    <w:rsid w:val="0074741B"/>
    <w:rsid w:val="00747921"/>
    <w:rsid w:val="00747F72"/>
    <w:rsid w:val="00750436"/>
    <w:rsid w:val="007515A7"/>
    <w:rsid w:val="00752493"/>
    <w:rsid w:val="007528BB"/>
    <w:rsid w:val="0075326A"/>
    <w:rsid w:val="00754C9F"/>
    <w:rsid w:val="00754EBC"/>
    <w:rsid w:val="00755028"/>
    <w:rsid w:val="00755BB8"/>
    <w:rsid w:val="00757360"/>
    <w:rsid w:val="00760C9E"/>
    <w:rsid w:val="007629EE"/>
    <w:rsid w:val="0076323D"/>
    <w:rsid w:val="00763529"/>
    <w:rsid w:val="007652C3"/>
    <w:rsid w:val="007655CF"/>
    <w:rsid w:val="0076666F"/>
    <w:rsid w:val="007668EB"/>
    <w:rsid w:val="0077077B"/>
    <w:rsid w:val="00770DCC"/>
    <w:rsid w:val="00771304"/>
    <w:rsid w:val="00771A2C"/>
    <w:rsid w:val="00772A5F"/>
    <w:rsid w:val="00772E02"/>
    <w:rsid w:val="00773CF1"/>
    <w:rsid w:val="0077467A"/>
    <w:rsid w:val="00774E28"/>
    <w:rsid w:val="007759A7"/>
    <w:rsid w:val="0077607C"/>
    <w:rsid w:val="00777608"/>
    <w:rsid w:val="00777848"/>
    <w:rsid w:val="00777A9A"/>
    <w:rsid w:val="00781216"/>
    <w:rsid w:val="0078159D"/>
    <w:rsid w:val="00781F43"/>
    <w:rsid w:val="00782306"/>
    <w:rsid w:val="007823B7"/>
    <w:rsid w:val="0078296D"/>
    <w:rsid w:val="00782E92"/>
    <w:rsid w:val="00783639"/>
    <w:rsid w:val="007841B2"/>
    <w:rsid w:val="00785D24"/>
    <w:rsid w:val="00786E24"/>
    <w:rsid w:val="007900EC"/>
    <w:rsid w:val="00790523"/>
    <w:rsid w:val="00790FFD"/>
    <w:rsid w:val="00791C9D"/>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2924"/>
    <w:rsid w:val="007B4EF0"/>
    <w:rsid w:val="007B6AD1"/>
    <w:rsid w:val="007B72BA"/>
    <w:rsid w:val="007C05DD"/>
    <w:rsid w:val="007C07E4"/>
    <w:rsid w:val="007C0C24"/>
    <w:rsid w:val="007C0D1E"/>
    <w:rsid w:val="007C1343"/>
    <w:rsid w:val="007C1B69"/>
    <w:rsid w:val="007C251D"/>
    <w:rsid w:val="007C2B5A"/>
    <w:rsid w:val="007C3846"/>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F49"/>
    <w:rsid w:val="007F007E"/>
    <w:rsid w:val="007F0241"/>
    <w:rsid w:val="007F1239"/>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B40"/>
    <w:rsid w:val="008674CB"/>
    <w:rsid w:val="008707BF"/>
    <w:rsid w:val="00871398"/>
    <w:rsid w:val="0087288E"/>
    <w:rsid w:val="00872BE8"/>
    <w:rsid w:val="008739DF"/>
    <w:rsid w:val="00874381"/>
    <w:rsid w:val="00874839"/>
    <w:rsid w:val="00874E43"/>
    <w:rsid w:val="00876A1C"/>
    <w:rsid w:val="008801C3"/>
    <w:rsid w:val="008804F3"/>
    <w:rsid w:val="00880AC0"/>
    <w:rsid w:val="00880E78"/>
    <w:rsid w:val="00880FF9"/>
    <w:rsid w:val="0088144C"/>
    <w:rsid w:val="00881658"/>
    <w:rsid w:val="0088272A"/>
    <w:rsid w:val="008832D2"/>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C73A9"/>
    <w:rsid w:val="008D13FB"/>
    <w:rsid w:val="008D1F22"/>
    <w:rsid w:val="008D25AD"/>
    <w:rsid w:val="008D2617"/>
    <w:rsid w:val="008D40C2"/>
    <w:rsid w:val="008D41BC"/>
    <w:rsid w:val="008D4AEC"/>
    <w:rsid w:val="008D6376"/>
    <w:rsid w:val="008D6378"/>
    <w:rsid w:val="008D6829"/>
    <w:rsid w:val="008D6B8E"/>
    <w:rsid w:val="008D7101"/>
    <w:rsid w:val="008D781F"/>
    <w:rsid w:val="008D7E46"/>
    <w:rsid w:val="008E0326"/>
    <w:rsid w:val="008E2844"/>
    <w:rsid w:val="008E33B8"/>
    <w:rsid w:val="008E37C4"/>
    <w:rsid w:val="008E4804"/>
    <w:rsid w:val="008E7182"/>
    <w:rsid w:val="008E772D"/>
    <w:rsid w:val="008E7BA1"/>
    <w:rsid w:val="008E7D63"/>
    <w:rsid w:val="008F11BF"/>
    <w:rsid w:val="008F2740"/>
    <w:rsid w:val="008F2A15"/>
    <w:rsid w:val="008F3FD2"/>
    <w:rsid w:val="008F4E35"/>
    <w:rsid w:val="008F6405"/>
    <w:rsid w:val="00900780"/>
    <w:rsid w:val="009007D3"/>
    <w:rsid w:val="00900DD5"/>
    <w:rsid w:val="0090469A"/>
    <w:rsid w:val="00905225"/>
    <w:rsid w:val="0090587E"/>
    <w:rsid w:val="00906500"/>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E14"/>
    <w:rsid w:val="00932FB0"/>
    <w:rsid w:val="009344A6"/>
    <w:rsid w:val="009357A6"/>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890"/>
    <w:rsid w:val="009651AE"/>
    <w:rsid w:val="00965332"/>
    <w:rsid w:val="0096566C"/>
    <w:rsid w:val="00966ABA"/>
    <w:rsid w:val="00967651"/>
    <w:rsid w:val="00967CC4"/>
    <w:rsid w:val="009701DB"/>
    <w:rsid w:val="009716D1"/>
    <w:rsid w:val="00971B3B"/>
    <w:rsid w:val="00972D0A"/>
    <w:rsid w:val="00973193"/>
    <w:rsid w:val="00974148"/>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7B08"/>
    <w:rsid w:val="00990995"/>
    <w:rsid w:val="009912DA"/>
    <w:rsid w:val="0099156E"/>
    <w:rsid w:val="009925DE"/>
    <w:rsid w:val="00992F00"/>
    <w:rsid w:val="00992F1D"/>
    <w:rsid w:val="00993404"/>
    <w:rsid w:val="00993CA4"/>
    <w:rsid w:val="00994119"/>
    <w:rsid w:val="00995410"/>
    <w:rsid w:val="00997E4E"/>
    <w:rsid w:val="009A1328"/>
    <w:rsid w:val="009A1B15"/>
    <w:rsid w:val="009A1F1E"/>
    <w:rsid w:val="009A249A"/>
    <w:rsid w:val="009A3C33"/>
    <w:rsid w:val="009A4090"/>
    <w:rsid w:val="009A475C"/>
    <w:rsid w:val="009A481C"/>
    <w:rsid w:val="009A4F77"/>
    <w:rsid w:val="009A57D1"/>
    <w:rsid w:val="009A630D"/>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D05"/>
    <w:rsid w:val="009C5D64"/>
    <w:rsid w:val="009C62F0"/>
    <w:rsid w:val="009C6B80"/>
    <w:rsid w:val="009C763C"/>
    <w:rsid w:val="009D0692"/>
    <w:rsid w:val="009D1F4C"/>
    <w:rsid w:val="009D2B7F"/>
    <w:rsid w:val="009D2F06"/>
    <w:rsid w:val="009D3190"/>
    <w:rsid w:val="009D33D6"/>
    <w:rsid w:val="009D4A2B"/>
    <w:rsid w:val="009D51AF"/>
    <w:rsid w:val="009D56E9"/>
    <w:rsid w:val="009D7835"/>
    <w:rsid w:val="009E0B81"/>
    <w:rsid w:val="009E1241"/>
    <w:rsid w:val="009E38C6"/>
    <w:rsid w:val="009E51C9"/>
    <w:rsid w:val="009E52A7"/>
    <w:rsid w:val="009E59CD"/>
    <w:rsid w:val="009E6A0C"/>
    <w:rsid w:val="009E7772"/>
    <w:rsid w:val="009E7E40"/>
    <w:rsid w:val="009F03D9"/>
    <w:rsid w:val="009F337A"/>
    <w:rsid w:val="009F3896"/>
    <w:rsid w:val="009F44AE"/>
    <w:rsid w:val="009F46CE"/>
    <w:rsid w:val="009F595B"/>
    <w:rsid w:val="009F74CC"/>
    <w:rsid w:val="009F7913"/>
    <w:rsid w:val="009F7C5E"/>
    <w:rsid w:val="009F7D16"/>
    <w:rsid w:val="00A005C4"/>
    <w:rsid w:val="00A01162"/>
    <w:rsid w:val="00A0147B"/>
    <w:rsid w:val="00A015D1"/>
    <w:rsid w:val="00A0176F"/>
    <w:rsid w:val="00A0236F"/>
    <w:rsid w:val="00A036BA"/>
    <w:rsid w:val="00A038B5"/>
    <w:rsid w:val="00A04BC9"/>
    <w:rsid w:val="00A04D45"/>
    <w:rsid w:val="00A05345"/>
    <w:rsid w:val="00A05436"/>
    <w:rsid w:val="00A07C87"/>
    <w:rsid w:val="00A1183F"/>
    <w:rsid w:val="00A11EDA"/>
    <w:rsid w:val="00A1227A"/>
    <w:rsid w:val="00A142AC"/>
    <w:rsid w:val="00A14F6E"/>
    <w:rsid w:val="00A17FA6"/>
    <w:rsid w:val="00A2220D"/>
    <w:rsid w:val="00A229B8"/>
    <w:rsid w:val="00A22A22"/>
    <w:rsid w:val="00A23440"/>
    <w:rsid w:val="00A235EF"/>
    <w:rsid w:val="00A235F8"/>
    <w:rsid w:val="00A24A8F"/>
    <w:rsid w:val="00A25207"/>
    <w:rsid w:val="00A25F11"/>
    <w:rsid w:val="00A27604"/>
    <w:rsid w:val="00A30740"/>
    <w:rsid w:val="00A30C56"/>
    <w:rsid w:val="00A30F3D"/>
    <w:rsid w:val="00A314FF"/>
    <w:rsid w:val="00A324FF"/>
    <w:rsid w:val="00A32631"/>
    <w:rsid w:val="00A32C2F"/>
    <w:rsid w:val="00A32D9F"/>
    <w:rsid w:val="00A33632"/>
    <w:rsid w:val="00A33F7D"/>
    <w:rsid w:val="00A34050"/>
    <w:rsid w:val="00A34F29"/>
    <w:rsid w:val="00A35B95"/>
    <w:rsid w:val="00A368B3"/>
    <w:rsid w:val="00A36F50"/>
    <w:rsid w:val="00A40713"/>
    <w:rsid w:val="00A40C06"/>
    <w:rsid w:val="00A40D94"/>
    <w:rsid w:val="00A46DBF"/>
    <w:rsid w:val="00A47477"/>
    <w:rsid w:val="00A50ACD"/>
    <w:rsid w:val="00A5181F"/>
    <w:rsid w:val="00A5204E"/>
    <w:rsid w:val="00A52560"/>
    <w:rsid w:val="00A52F48"/>
    <w:rsid w:val="00A53206"/>
    <w:rsid w:val="00A53C1C"/>
    <w:rsid w:val="00A5493C"/>
    <w:rsid w:val="00A55375"/>
    <w:rsid w:val="00A556EE"/>
    <w:rsid w:val="00A56133"/>
    <w:rsid w:val="00A56845"/>
    <w:rsid w:val="00A57A4B"/>
    <w:rsid w:val="00A600DC"/>
    <w:rsid w:val="00A61276"/>
    <w:rsid w:val="00A6251C"/>
    <w:rsid w:val="00A631D2"/>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869"/>
    <w:rsid w:val="00A839B6"/>
    <w:rsid w:val="00A83F6E"/>
    <w:rsid w:val="00A84C69"/>
    <w:rsid w:val="00A870A8"/>
    <w:rsid w:val="00A87404"/>
    <w:rsid w:val="00A9100C"/>
    <w:rsid w:val="00A91365"/>
    <w:rsid w:val="00A91452"/>
    <w:rsid w:val="00A92E4F"/>
    <w:rsid w:val="00A93D44"/>
    <w:rsid w:val="00A946DD"/>
    <w:rsid w:val="00A95978"/>
    <w:rsid w:val="00A959FC"/>
    <w:rsid w:val="00A96149"/>
    <w:rsid w:val="00A969F8"/>
    <w:rsid w:val="00A96AA5"/>
    <w:rsid w:val="00A97065"/>
    <w:rsid w:val="00AA0AB3"/>
    <w:rsid w:val="00AA0BD7"/>
    <w:rsid w:val="00AA281C"/>
    <w:rsid w:val="00AA3096"/>
    <w:rsid w:val="00AA3157"/>
    <w:rsid w:val="00AA4445"/>
    <w:rsid w:val="00AA45A7"/>
    <w:rsid w:val="00AA6396"/>
    <w:rsid w:val="00AA63C3"/>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1786"/>
    <w:rsid w:val="00AF1FCF"/>
    <w:rsid w:val="00AF3303"/>
    <w:rsid w:val="00AF398F"/>
    <w:rsid w:val="00AF3F6D"/>
    <w:rsid w:val="00AF4A14"/>
    <w:rsid w:val="00AF4B68"/>
    <w:rsid w:val="00AF4BF3"/>
    <w:rsid w:val="00AF4FED"/>
    <w:rsid w:val="00AF68F8"/>
    <w:rsid w:val="00B01B5A"/>
    <w:rsid w:val="00B02FBF"/>
    <w:rsid w:val="00B045D4"/>
    <w:rsid w:val="00B05CCB"/>
    <w:rsid w:val="00B05F1C"/>
    <w:rsid w:val="00B060C2"/>
    <w:rsid w:val="00B0674B"/>
    <w:rsid w:val="00B075D1"/>
    <w:rsid w:val="00B10C79"/>
    <w:rsid w:val="00B11FC9"/>
    <w:rsid w:val="00B12110"/>
    <w:rsid w:val="00B1215D"/>
    <w:rsid w:val="00B1243D"/>
    <w:rsid w:val="00B12B90"/>
    <w:rsid w:val="00B12D5D"/>
    <w:rsid w:val="00B12F1B"/>
    <w:rsid w:val="00B12F58"/>
    <w:rsid w:val="00B13E33"/>
    <w:rsid w:val="00B1463E"/>
    <w:rsid w:val="00B14EE3"/>
    <w:rsid w:val="00B1574E"/>
    <w:rsid w:val="00B15DC9"/>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0B3"/>
    <w:rsid w:val="00B475F6"/>
    <w:rsid w:val="00B47E18"/>
    <w:rsid w:val="00B515E9"/>
    <w:rsid w:val="00B516B0"/>
    <w:rsid w:val="00B51ACF"/>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3498"/>
    <w:rsid w:val="00BC45AB"/>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358C"/>
    <w:rsid w:val="00BF3E24"/>
    <w:rsid w:val="00BF4444"/>
    <w:rsid w:val="00BF460E"/>
    <w:rsid w:val="00BF4965"/>
    <w:rsid w:val="00BF541D"/>
    <w:rsid w:val="00BF56D0"/>
    <w:rsid w:val="00BF6F9D"/>
    <w:rsid w:val="00C014CF"/>
    <w:rsid w:val="00C0188C"/>
    <w:rsid w:val="00C01CA2"/>
    <w:rsid w:val="00C029ED"/>
    <w:rsid w:val="00C03ADC"/>
    <w:rsid w:val="00C04911"/>
    <w:rsid w:val="00C04A0D"/>
    <w:rsid w:val="00C06495"/>
    <w:rsid w:val="00C06B87"/>
    <w:rsid w:val="00C07C9A"/>
    <w:rsid w:val="00C1104D"/>
    <w:rsid w:val="00C11079"/>
    <w:rsid w:val="00C129A6"/>
    <w:rsid w:val="00C136EB"/>
    <w:rsid w:val="00C13C77"/>
    <w:rsid w:val="00C15AA5"/>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7B"/>
    <w:rsid w:val="00C3651E"/>
    <w:rsid w:val="00C40A8B"/>
    <w:rsid w:val="00C4185B"/>
    <w:rsid w:val="00C46532"/>
    <w:rsid w:val="00C47A53"/>
    <w:rsid w:val="00C47BB5"/>
    <w:rsid w:val="00C5225E"/>
    <w:rsid w:val="00C54384"/>
    <w:rsid w:val="00C548B0"/>
    <w:rsid w:val="00C54C22"/>
    <w:rsid w:val="00C54EFD"/>
    <w:rsid w:val="00C5748F"/>
    <w:rsid w:val="00C57783"/>
    <w:rsid w:val="00C6030C"/>
    <w:rsid w:val="00C623F6"/>
    <w:rsid w:val="00C62803"/>
    <w:rsid w:val="00C63594"/>
    <w:rsid w:val="00C6377D"/>
    <w:rsid w:val="00C639AE"/>
    <w:rsid w:val="00C63CE2"/>
    <w:rsid w:val="00C70621"/>
    <w:rsid w:val="00C70CC1"/>
    <w:rsid w:val="00C71345"/>
    <w:rsid w:val="00C716AB"/>
    <w:rsid w:val="00C71E96"/>
    <w:rsid w:val="00C726CE"/>
    <w:rsid w:val="00C72719"/>
    <w:rsid w:val="00C73170"/>
    <w:rsid w:val="00C733C1"/>
    <w:rsid w:val="00C73C3B"/>
    <w:rsid w:val="00C73F94"/>
    <w:rsid w:val="00C7685B"/>
    <w:rsid w:val="00C774E7"/>
    <w:rsid w:val="00C77B20"/>
    <w:rsid w:val="00C77C8D"/>
    <w:rsid w:val="00C8005B"/>
    <w:rsid w:val="00C841F8"/>
    <w:rsid w:val="00C842AC"/>
    <w:rsid w:val="00C846C9"/>
    <w:rsid w:val="00C84F4E"/>
    <w:rsid w:val="00C85947"/>
    <w:rsid w:val="00C85A31"/>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1607"/>
    <w:rsid w:val="00CA311C"/>
    <w:rsid w:val="00CA4E2F"/>
    <w:rsid w:val="00CA50C1"/>
    <w:rsid w:val="00CA6E07"/>
    <w:rsid w:val="00CA7BCD"/>
    <w:rsid w:val="00CB001A"/>
    <w:rsid w:val="00CB032B"/>
    <w:rsid w:val="00CB0554"/>
    <w:rsid w:val="00CB0DB3"/>
    <w:rsid w:val="00CB1138"/>
    <w:rsid w:val="00CB1EA8"/>
    <w:rsid w:val="00CB3C80"/>
    <w:rsid w:val="00CB3D00"/>
    <w:rsid w:val="00CB4A03"/>
    <w:rsid w:val="00CB4DE5"/>
    <w:rsid w:val="00CB6BF3"/>
    <w:rsid w:val="00CB6C51"/>
    <w:rsid w:val="00CB705A"/>
    <w:rsid w:val="00CB70CD"/>
    <w:rsid w:val="00CC061B"/>
    <w:rsid w:val="00CC0635"/>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E0558"/>
    <w:rsid w:val="00CE1795"/>
    <w:rsid w:val="00CE236A"/>
    <w:rsid w:val="00CE2B46"/>
    <w:rsid w:val="00CE2C29"/>
    <w:rsid w:val="00CE3160"/>
    <w:rsid w:val="00CE4737"/>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5081"/>
    <w:rsid w:val="00D3540D"/>
    <w:rsid w:val="00D35CFD"/>
    <w:rsid w:val="00D3623F"/>
    <w:rsid w:val="00D40456"/>
    <w:rsid w:val="00D41355"/>
    <w:rsid w:val="00D4147E"/>
    <w:rsid w:val="00D41FCC"/>
    <w:rsid w:val="00D429B3"/>
    <w:rsid w:val="00D46210"/>
    <w:rsid w:val="00D463B4"/>
    <w:rsid w:val="00D51A5F"/>
    <w:rsid w:val="00D53577"/>
    <w:rsid w:val="00D53988"/>
    <w:rsid w:val="00D54910"/>
    <w:rsid w:val="00D54CB1"/>
    <w:rsid w:val="00D54D51"/>
    <w:rsid w:val="00D54FB7"/>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76E"/>
    <w:rsid w:val="00D85BE9"/>
    <w:rsid w:val="00D86DB2"/>
    <w:rsid w:val="00D90A7C"/>
    <w:rsid w:val="00D90EED"/>
    <w:rsid w:val="00D92E43"/>
    <w:rsid w:val="00D93377"/>
    <w:rsid w:val="00D95465"/>
    <w:rsid w:val="00D9554E"/>
    <w:rsid w:val="00D95583"/>
    <w:rsid w:val="00D9563F"/>
    <w:rsid w:val="00D95C9B"/>
    <w:rsid w:val="00D96127"/>
    <w:rsid w:val="00D96A9C"/>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633"/>
    <w:rsid w:val="00DE4BFA"/>
    <w:rsid w:val="00DE5945"/>
    <w:rsid w:val="00DE5D45"/>
    <w:rsid w:val="00DE787F"/>
    <w:rsid w:val="00DE7975"/>
    <w:rsid w:val="00DE7DF5"/>
    <w:rsid w:val="00DF0B39"/>
    <w:rsid w:val="00DF4F2C"/>
    <w:rsid w:val="00DF5292"/>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62A5"/>
    <w:rsid w:val="00E17138"/>
    <w:rsid w:val="00E17273"/>
    <w:rsid w:val="00E1766A"/>
    <w:rsid w:val="00E17EA3"/>
    <w:rsid w:val="00E20092"/>
    <w:rsid w:val="00E20982"/>
    <w:rsid w:val="00E20EB7"/>
    <w:rsid w:val="00E220EF"/>
    <w:rsid w:val="00E2251B"/>
    <w:rsid w:val="00E22A5B"/>
    <w:rsid w:val="00E23C44"/>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9B4"/>
    <w:rsid w:val="00E54DFE"/>
    <w:rsid w:val="00E560E4"/>
    <w:rsid w:val="00E57DB1"/>
    <w:rsid w:val="00E600EE"/>
    <w:rsid w:val="00E60213"/>
    <w:rsid w:val="00E60779"/>
    <w:rsid w:val="00E627AE"/>
    <w:rsid w:val="00E62B47"/>
    <w:rsid w:val="00E648D0"/>
    <w:rsid w:val="00E64FA2"/>
    <w:rsid w:val="00E653E0"/>
    <w:rsid w:val="00E65A46"/>
    <w:rsid w:val="00E65ECB"/>
    <w:rsid w:val="00E66E8F"/>
    <w:rsid w:val="00E67881"/>
    <w:rsid w:val="00E70B73"/>
    <w:rsid w:val="00E71989"/>
    <w:rsid w:val="00E71BFE"/>
    <w:rsid w:val="00E71FBE"/>
    <w:rsid w:val="00E72E76"/>
    <w:rsid w:val="00E753CB"/>
    <w:rsid w:val="00E759DC"/>
    <w:rsid w:val="00E761B0"/>
    <w:rsid w:val="00E773FF"/>
    <w:rsid w:val="00E8050B"/>
    <w:rsid w:val="00E816D7"/>
    <w:rsid w:val="00E820F8"/>
    <w:rsid w:val="00E82861"/>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7AA"/>
    <w:rsid w:val="00EE0291"/>
    <w:rsid w:val="00EE2122"/>
    <w:rsid w:val="00EE3337"/>
    <w:rsid w:val="00EE3477"/>
    <w:rsid w:val="00EE3FD9"/>
    <w:rsid w:val="00EE4289"/>
    <w:rsid w:val="00EE4B00"/>
    <w:rsid w:val="00EE6CFA"/>
    <w:rsid w:val="00EE71F1"/>
    <w:rsid w:val="00EF0B45"/>
    <w:rsid w:val="00EF1104"/>
    <w:rsid w:val="00EF14AF"/>
    <w:rsid w:val="00EF152A"/>
    <w:rsid w:val="00EF18AF"/>
    <w:rsid w:val="00EF2212"/>
    <w:rsid w:val="00EF425E"/>
    <w:rsid w:val="00EF43BC"/>
    <w:rsid w:val="00EF4B86"/>
    <w:rsid w:val="00EF4F30"/>
    <w:rsid w:val="00EF5B11"/>
    <w:rsid w:val="00EF6EDA"/>
    <w:rsid w:val="00EF77E9"/>
    <w:rsid w:val="00F0030B"/>
    <w:rsid w:val="00F007DC"/>
    <w:rsid w:val="00F0081E"/>
    <w:rsid w:val="00F01466"/>
    <w:rsid w:val="00F01D7D"/>
    <w:rsid w:val="00F0287A"/>
    <w:rsid w:val="00F0290D"/>
    <w:rsid w:val="00F03781"/>
    <w:rsid w:val="00F0584A"/>
    <w:rsid w:val="00F06C77"/>
    <w:rsid w:val="00F10BB2"/>
    <w:rsid w:val="00F10FCA"/>
    <w:rsid w:val="00F124A8"/>
    <w:rsid w:val="00F12B48"/>
    <w:rsid w:val="00F13120"/>
    <w:rsid w:val="00F16707"/>
    <w:rsid w:val="00F1701D"/>
    <w:rsid w:val="00F21161"/>
    <w:rsid w:val="00F219C6"/>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3EF5"/>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EB"/>
    <w:rsid w:val="00F91E77"/>
    <w:rsid w:val="00F92557"/>
    <w:rsid w:val="00F92B98"/>
    <w:rsid w:val="00F92BFD"/>
    <w:rsid w:val="00F937D1"/>
    <w:rsid w:val="00F94072"/>
    <w:rsid w:val="00F953C0"/>
    <w:rsid w:val="00F95A43"/>
    <w:rsid w:val="00F95B20"/>
    <w:rsid w:val="00F96260"/>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EA8"/>
    <w:rsid w:val="00FE7522"/>
    <w:rsid w:val="00FE7530"/>
    <w:rsid w:val="00FE755D"/>
    <w:rsid w:val="00FE762A"/>
    <w:rsid w:val="00FF0FA3"/>
    <w:rsid w:val="00FF1241"/>
    <w:rsid w:val="00FF157D"/>
    <w:rsid w:val="00FF35EB"/>
    <w:rsid w:val="00FF399D"/>
    <w:rsid w:val="00FF4E74"/>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6CEF8B89"/>
  <w15:chartTrackingRefBased/>
  <w15:docId w15:val="{19390AEF-6411-4CDA-96BD-7431383394F6}"/>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BC3498"/>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F40F40"/>
    <w:pPr>
      <w:keepNext/>
      <w:keepLines/>
      <w:pBdr>
        <w:bottom w:val="single" w:sz="4" w:space="1" w:color="225B62"/>
      </w:pBdr>
      <w:shd w:val="clear" w:color="243A5E" w:fill="FCFCFA"/>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F40F40"/>
    <w:rPr>
      <w:rFonts w:ascii="Segoe Sans Display" w:eastAsiaTheme="majorEastAsia" w:hAnsi="Segoe Sans Display" w:cstheme="majorBidi"/>
      <w:color w:val="225B62"/>
      <w:sz w:val="52"/>
      <w:szCs w:val="44"/>
      <w:shd w:val="clear" w:color="243A5E" w:fill="FCFCFA"/>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35"/>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4"/>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rPr>
      <w:szCs w:val="40"/>
    </w:rPr>
  </w:style>
  <w:style w:type="paragraph" w:styleId="Title">
    <w:name w:val="Title"/>
    <w:next w:val="Normal"/>
    <w:link w:val="TitleChar"/>
    <w:uiPriority w:val="10"/>
    <w:unhideWhenUsed/>
    <w:qFormat/>
    <w:rsid w:val="00A631D2"/>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A631D2"/>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shd w:val="clear" w:color="auto" w:fill="auto"/>
      <w:tabs>
        <w:tab w:val="clear" w:pos="9360"/>
      </w:tabs>
      <w:spacing w:line="259" w:lineRule="auto"/>
      <w:outlineLvl w:val="9"/>
    </w:pPr>
    <w:rPr>
      <w:rFonts w:cs="Segoe Sans Display"/>
    </w:rPr>
  </w:style>
  <w:style w:type="paragraph" w:styleId="TOC1">
    <w:name w:val="toc 1"/>
    <w:basedOn w:val="Normal"/>
    <w:next w:val="Normal"/>
    <w:autoRedefine/>
    <w:uiPriority w:val="39"/>
    <w:rsid w:val="00C62803"/>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6"/>
      </w:numPr>
    </w:pPr>
  </w:style>
  <w:style w:type="paragraph" w:customStyle="1" w:styleId="AnswerBulletList2">
    <w:name w:val="Answer Bullet List 2"/>
    <w:basedOn w:val="AnswerBulletList"/>
    <w:rsid w:val="00535A6E"/>
    <w:pPr>
      <w:numPr>
        <w:numId w:val="7"/>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5"/>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50"/>
      </w:numPr>
      <w:spacing w:after="120"/>
    </w:pPr>
  </w:style>
  <w:style w:type="paragraph" w:customStyle="1" w:styleId="NumberedList2">
    <w:name w:val="Numbered List 2"/>
    <w:basedOn w:val="NumberedList"/>
    <w:rsid w:val="009E38C6"/>
    <w:pPr>
      <w:numPr>
        <w:numId w:val="9"/>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shd w:val="clear" w:color="auto" w:fill="auto"/>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965332"/>
    <w:pPr>
      <w:keepLines w:val="0"/>
      <w:framePr w:hSpace="180" w:wrap="around" w:vAnchor="text" w:hAnchor="text" w:yAlign="cente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965332"/>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36"/>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7C0C24"/>
    <w:pPr>
      <w:tabs>
        <w:tab w:val="clear" w:pos="9360"/>
        <w:tab w:val="left" w:pos="158"/>
      </w:tabs>
      <w:spacing w:after="0" w:line="240" w:lineRule="auto"/>
    </w:pPr>
    <w:rPr>
      <w:rFonts w:asciiTheme="minorHAnsi" w:hAnsiTheme="minorHAnsi"/>
      <w:color w:val="auto"/>
      <w:sz w:val="18"/>
      <w:lang w:val="pl-PL" w:eastAsia="pl-PL" w:bidi="pl-PL"/>
    </w:rPr>
  </w:style>
  <w:style w:type="paragraph" w:customStyle="1" w:styleId="ProductList-SectionHeading">
    <w:name w:val="Product List - Section Heading"/>
    <w:basedOn w:val="ProductList-Body"/>
    <w:next w:val="ProductList-Body"/>
    <w:link w:val="ProductList-SectionHeadingChar"/>
    <w:qFormat/>
    <w:rsid w:val="007C0C24"/>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7C0C24"/>
    <w:rPr>
      <w:sz w:val="18"/>
      <w:lang w:val="pl-PL" w:eastAsia="pl-PL" w:bidi="pl-PL"/>
    </w:rPr>
  </w:style>
  <w:style w:type="character" w:customStyle="1" w:styleId="ProductList-SectionHeadingChar">
    <w:name w:val="Product List - Section Heading Char"/>
    <w:basedOn w:val="ProductList-BodyChar"/>
    <w:link w:val="ProductList-SectionHeading"/>
    <w:rsid w:val="007C0C24"/>
    <w:rPr>
      <w:rFonts w:asciiTheme="majorHAnsi" w:hAnsiTheme="majorHAnsi"/>
      <w:b/>
      <w:sz w:val="40"/>
      <w:lang w:val="pl-PL" w:eastAsia="pl-PL" w:bidi="pl-PL"/>
    </w:rPr>
  </w:style>
  <w:style w:type="paragraph" w:customStyle="1" w:styleId="ProductList-OfferingBody">
    <w:name w:val="Product List - Offering Body"/>
    <w:basedOn w:val="ProductList-Body"/>
    <w:next w:val="ProductList-Body"/>
    <w:link w:val="ProductList-OfferingBodyChar"/>
    <w:qFormat/>
    <w:rsid w:val="007C0C24"/>
    <w:pPr>
      <w:tabs>
        <w:tab w:val="clear" w:pos="158"/>
      </w:tabs>
      <w:spacing w:before="20" w:after="20"/>
      <w:ind w:left="-14" w:right="-101"/>
    </w:pPr>
    <w:rPr>
      <w:sz w:val="16"/>
    </w:rPr>
  </w:style>
  <w:style w:type="character" w:customStyle="1" w:styleId="ProductList-OfferingBodyChar">
    <w:name w:val="Product List - Offering Body Char"/>
    <w:basedOn w:val="ProductList-BodyChar"/>
    <w:link w:val="ProductList-OfferingBody"/>
    <w:rsid w:val="007C0C24"/>
    <w:rPr>
      <w:sz w:val="16"/>
      <w:lang w:val="pl-PL" w:eastAsia="pl-PL" w:bidi="pl-PL"/>
    </w:rPr>
  </w:style>
  <w:style w:type="paragraph" w:customStyle="1" w:styleId="ProductList-SubSubSectionHeading">
    <w:name w:val="Product List - SubSubSection Heading"/>
    <w:basedOn w:val="ProductList-Body"/>
    <w:link w:val="ProductList-SubSubSectionHeadingChar"/>
    <w:qFormat/>
    <w:rsid w:val="007C0C24"/>
    <w:rPr>
      <w:b/>
      <w:color w:val="00188F"/>
    </w:rPr>
  </w:style>
  <w:style w:type="character" w:customStyle="1" w:styleId="ProductList-SubSubSectionHeadingChar">
    <w:name w:val="Product List - SubSubSection Heading Char"/>
    <w:basedOn w:val="ProductList-BodyChar"/>
    <w:link w:val="ProductList-SubSubSectionHeading"/>
    <w:rsid w:val="007C0C24"/>
    <w:rPr>
      <w:b/>
      <w:color w:val="00188F"/>
      <w:sz w:val="18"/>
      <w:lang w:val="pl-PL" w:eastAsia="pl-PL" w:bidi="pl-PL"/>
    </w:rPr>
  </w:style>
  <w:style w:type="character" w:customStyle="1" w:styleId="eop">
    <w:name w:val="eop"/>
    <w:basedOn w:val="DefaultParagraphFont"/>
    <w:rsid w:val="007C0C24"/>
  </w:style>
  <w:style w:type="character" w:styleId="PageNumber">
    <w:name w:val="page number"/>
    <w:basedOn w:val="DefaultParagraphFont"/>
    <w:uiPriority w:val="99"/>
    <w:semiHidden/>
    <w:unhideWhenUsed/>
    <w:rsid w:val="00C63CE2"/>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yperlink" Target="https://servicetrust.microsoft.com/" TargetMode="External"/><Relationship Id="rId18" Type="http://schemas.openxmlformats.org/officeDocument/2006/relationships/header" Target="header2.xml"/><Relationship Id="rId3" Type="http://schemas.openxmlformats.org/officeDocument/2006/relationships/customXml" Target="../customXml/item3.xml"/><Relationship Id="rId21" Type="http://schemas.openxmlformats.org/officeDocument/2006/relationships/footer" Target="footer4.xml"/><Relationship Id="rId7" Type="http://schemas.openxmlformats.org/officeDocument/2006/relationships/settings" Target="settings.xml"/><Relationship Id="rId12" Type="http://schemas.openxmlformats.org/officeDocument/2006/relationships/hyperlink" Target="https://docs.microsoft.com" TargetMode="External"/><Relationship Id="rId17" Type="http://schemas.openxmlformats.org/officeDocument/2006/relationships/footer" Target="foo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eader" Target="header1.xml"/><Relationship Id="rId20" Type="http://schemas.openxmlformats.org/officeDocument/2006/relationships/footer" Target="footer3.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24" Type="http://schemas.openxmlformats.org/officeDocument/2006/relationships/fontTable" Target="fontTable.xml"/><Relationship Id="rId5" Type="http://schemas.openxmlformats.org/officeDocument/2006/relationships/numbering" Target="numbering.xml"/><Relationship Id="rId15" Type="http://schemas.openxmlformats.org/officeDocument/2006/relationships/hyperlink" Target="http://go.microsoft.com/?linkid=9846224" TargetMode="External"/><Relationship Id="rId23" Type="http://schemas.openxmlformats.org/officeDocument/2006/relationships/footer" Target="footer6.xml"/><Relationship Id="rId10" Type="http://schemas.openxmlformats.org/officeDocument/2006/relationships/endnotes" Target="endnotes.xml"/><Relationship Id="rId19" Type="http://schemas.openxmlformats.org/officeDocument/2006/relationships/footer" Target="footer2.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yperlink" Target="http://aka.ms/BAA" TargetMode="External"/><Relationship Id="rId22" Type="http://schemas.openxmlformats.org/officeDocument/2006/relationships/footer" Target="footer5.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20(3).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b:Sources xmlns:b="http://schemas.openxmlformats.org/officeDocument/2006/bibliography" xmlns="http://schemas.openxmlformats.org/officeDocument/2006/bibliography" SelectedStyle="\APASixthEditionOfficeOnline.xsl" StyleName="APA" Version="6"/>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4D68A6-C691-4CFA-BD23-141FD905C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customXml/itemProps3.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4.xml><?xml version="1.0" encoding="utf-8"?>
<ds:datastoreItem xmlns:ds="http://schemas.openxmlformats.org/officeDocument/2006/customXml" ds:itemID="{94F9551D-04C2-4315-8EA4-15882A30EC9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 (3)</Template>
  <TotalTime>0</TotalTime>
  <Pages>44</Pages>
  <Words>12608</Words>
  <Characters>87378</Characters>
  <Application>Microsoft Office Word</Application>
  <DocSecurity>8</DocSecurity>
  <Lines>1386</Lines>
  <Paragraphs>436</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99550</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42</cp:revision>
  <cp:lastPrinted>2024-12-19T23:31:00Z</cp:lastPrinted>
  <dcterms:created xsi:type="dcterms:W3CDTF">2025-01-26T17:16:00Z</dcterms:created>
  <dcterms:modified xsi:type="dcterms:W3CDTF">2026-05-22T21:40:00Z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