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header2.xml" ContentType="application/vnd.openxmlformats-officedocument.wordprocessingml.header+xml"/>
  <Override PartName="/word/footer2.xml" ContentType="application/vnd.openxmlformats-officedocument.wordprocessingml.footer+xml"/>
  <Override PartName="/word/footer3.xml" ContentType="application/vnd.openxmlformats-officedocument.wordprocessingml.footer+xml"/>
  <Override PartName="/word/footer4.xml" ContentType="application/vnd.openxmlformats-officedocument.wordprocessingml.footer+xml"/>
  <Override PartName="/word/footer5.xml" ContentType="application/vnd.openxmlformats-officedocument.wordprocessingml.footer+xml"/>
  <Override PartName="/word/footer6.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56E59704" w14:textId="139261E1" w:rsidR="00E20EB7" w:rsidRPr="00716455" w:rsidRDefault="007C0C24" w:rsidP="00E20EB7">
      <w:pPr>
        <w:rPr>
          <w:noProof/>
          <w:color w:val="auto"/>
          <w:szCs w:val="24"/>
        </w:rPr>
      </w:pPr>
      <w:r w:rsidRPr="00716455">
        <w:rPr>
          <w:noProof/>
          <w:szCs w:val="24"/>
        </w:rPr>
        <mc:AlternateContent>
          <mc:Choice Requires="wps">
            <w:drawing>
              <wp:anchor distT="0" distB="0" distL="114300" distR="114300" simplePos="0" relativeHeight="251659264" behindDoc="0" locked="0" layoutInCell="1" allowOverlap="1" wp14:anchorId="4D49AE96" wp14:editId="693F2CBE">
                <wp:simplePos x="0" y="0"/>
                <wp:positionH relativeFrom="page">
                  <wp:align>right</wp:align>
                </wp:positionH>
                <wp:positionV relativeFrom="page">
                  <wp:posOffset>-38100</wp:posOffset>
                </wp:positionV>
                <wp:extent cx="7924800" cy="1983740"/>
                <wp:effectExtent l="0" t="0" r="19050" b="16510"/>
                <wp:wrapTopAndBottom/>
                <wp:docPr id="533511443" name="Rectangle 2"/>
                <wp:cNvGraphicFramePr/>
                <a:graphic xmlns:a="http://schemas.openxmlformats.org/drawingml/2006/main">
                  <a:graphicData uri="http://schemas.microsoft.com/office/word/2010/wordprocessingShape">
                    <wps:wsp>
                      <wps:cNvSpPr/>
                      <wps:spPr>
                        <a:xfrm>
                          <a:off x="0" y="0"/>
                          <a:ext cx="7924800"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7284D04F" w14:textId="77777777" w:rsidR="00716455" w:rsidRPr="002173D0" w:rsidRDefault="00716455" w:rsidP="00716455">
                            <w:pPr>
                              <w:pStyle w:val="Title"/>
                              <w:ind w:right="760"/>
                              <w:rPr>
                                <w:rFonts w:cs="Segoe Sans Display"/>
                                <w:szCs w:val="52"/>
                              </w:rPr>
                            </w:pPr>
                            <w:bookmarkStart w:id="0" w:name="_Toc187414617"/>
                            <w:proofErr w:type="spellStart"/>
                            <w:r>
                              <w:rPr>
                                <w:rFonts w:cs="Segoe Sans Display"/>
                                <w:szCs w:val="52"/>
                              </w:rPr>
                              <w:t>Dodatek</w:t>
                            </w:r>
                            <w:proofErr w:type="spellEnd"/>
                            <w:r>
                              <w:rPr>
                                <w:rFonts w:cs="Segoe Sans Display"/>
                                <w:szCs w:val="52"/>
                              </w:rPr>
                              <w:t xml:space="preserve"> </w:t>
                            </w:r>
                            <w:proofErr w:type="spellStart"/>
                            <w:r>
                              <w:rPr>
                                <w:rFonts w:cs="Segoe Sans Display"/>
                                <w:szCs w:val="52"/>
                              </w:rPr>
                              <w:t>dotyczący</w:t>
                            </w:r>
                            <w:proofErr w:type="spellEnd"/>
                            <w:r>
                              <w:rPr>
                                <w:rFonts w:cs="Segoe Sans Display"/>
                                <w:szCs w:val="52"/>
                              </w:rPr>
                              <w:t xml:space="preserve"> </w:t>
                            </w:r>
                            <w:proofErr w:type="spellStart"/>
                            <w:r>
                              <w:rPr>
                                <w:rFonts w:cs="Segoe Sans Display"/>
                                <w:szCs w:val="52"/>
                              </w:rPr>
                              <w:t>Ochrony</w:t>
                            </w:r>
                            <w:proofErr w:type="spellEnd"/>
                            <w:r>
                              <w:rPr>
                                <w:rFonts w:cs="Segoe Sans Display"/>
                                <w:szCs w:val="52"/>
                              </w:rPr>
                              <w:t xml:space="preserve"> </w:t>
                            </w:r>
                            <w:proofErr w:type="spellStart"/>
                            <w:r>
                              <w:rPr>
                                <w:rFonts w:cs="Segoe Sans Display"/>
                                <w:szCs w:val="52"/>
                              </w:rPr>
                              <w:t>Danych</w:t>
                            </w:r>
                            <w:proofErr w:type="spellEnd"/>
                            <w:r>
                              <w:rPr>
                                <w:rFonts w:cs="Segoe Sans Display"/>
                                <w:szCs w:val="52"/>
                              </w:rPr>
                              <w:t xml:space="preserve"> </w:t>
                            </w:r>
                            <w:proofErr w:type="spellStart"/>
                            <w:r>
                              <w:rPr>
                                <w:rFonts w:cs="Segoe Sans Display"/>
                                <w:szCs w:val="52"/>
                              </w:rPr>
                              <w:t>Produktów</w:t>
                            </w:r>
                            <w:proofErr w:type="spellEnd"/>
                            <w:r>
                              <w:rPr>
                                <w:rFonts w:cs="Segoe Sans Display"/>
                                <w:szCs w:val="52"/>
                              </w:rPr>
                              <w:t xml:space="preserve"> </w:t>
                            </w:r>
                            <w:proofErr w:type="spellStart"/>
                            <w:r>
                              <w:rPr>
                                <w:rFonts w:cs="Segoe Sans Display"/>
                                <w:szCs w:val="52"/>
                              </w:rPr>
                              <w:t>i</w:t>
                            </w:r>
                            <w:proofErr w:type="spellEnd"/>
                            <w:r>
                              <w:rPr>
                                <w:rFonts w:cs="Segoe Sans Display"/>
                                <w:szCs w:val="52"/>
                              </w:rPr>
                              <w:t xml:space="preserve"> </w:t>
                            </w:r>
                            <w:proofErr w:type="spellStart"/>
                            <w:r>
                              <w:rPr>
                                <w:rFonts w:cs="Segoe Sans Display"/>
                                <w:szCs w:val="52"/>
                              </w:rPr>
                              <w:t>Usług</w:t>
                            </w:r>
                            <w:proofErr w:type="spellEnd"/>
                            <w:r>
                              <w:rPr>
                                <w:rFonts w:cs="Segoe Sans Display"/>
                                <w:szCs w:val="52"/>
                              </w:rPr>
                              <w:t xml:space="preserve"> Microsoft </w:t>
                            </w:r>
                          </w:p>
                          <w:bookmarkEnd w:id="0"/>
                          <w:p w14:paraId="7FC63455" w14:textId="0D96F013" w:rsidR="008F11BF" w:rsidRDefault="00BF3E24" w:rsidP="008F11BF">
                            <w:pPr>
                              <w:pStyle w:val="Title"/>
                            </w:pPr>
                            <w:r>
                              <w:t xml:space="preserve"> </w:t>
                            </w:r>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4D49AE96" id="Rectangle 2" o:spid="_x0000_s1026" style="position:absolute;margin-left:572.8pt;margin-top:-3pt;width:624pt;height:156.2pt;z-index:251659264;visibility:visible;mso-wrap-style:square;mso-width-percent:0;mso-height-percent:0;mso-wrap-distance-left:9pt;mso-wrap-distance-top:0;mso-wrap-distance-right:9pt;mso-wrap-distance-bottom:0;mso-position-horizontal:right;mso-position-horizontal-relative:page;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AL2ey6hwIAAFUFAAAOAAAAZHJzL2Uyb0RvYy54bWysVE1v2zAMvQ/YfxB0X21nbpsGdYqgRYYB&#10;RVesHXpWZCkWIIuapMTOfv0o2XGKrthh2EUmTfLxQ4+6vulbTfbCeQWmosVZTokwHGplthX98bz+&#10;NKfEB2ZqpsGIih6EpzfLjx+uO7sQM2hA18IRBDF+0dmKNiHYRZZ53oiW+TOwwqBRgmtZQNVts9qx&#10;DtFbnc3y/CLrwNXWARfe49+7wUiXCV9KwcM3Kb0IRFcUawvpdOncxDNbXrPF1jHbKD6Wwf6hipYp&#10;g0knqDsWGNk59QdUq7gDDzKccWgzkFJxkXrAbor8TTdPDbMi9YLD8XYak/9/sPxh/2QfHY6hs37h&#10;UYxd9NK18Yv1kT4N6zANS/SBcPx5eTUr5znOlKOtuJp/vizTOLNTuHU+fBHQkihU1OFtpCGx/b0P&#10;mBJdjy4xmwet6rXSOiluu7nVjuwZ3txsVZYX63hZGPLKLTsVnaRw0CIGa/NdSKJqLHOWMiY+iQmP&#10;cS5MKAZTw2oxpCnOc2xozBIZGCNSzgQYkSWWN2GPAEfPAeSIPcCM/jFUJDpOwfnfChuCp4iUGUyY&#10;gltlwL0HoLGrMfPgj+W/Gk0UQ7/p0SWKG6gPj444GPbCW75WeFX3zIdH5nAR8HpxucM3PKSGrqIw&#10;SpQ04H699z/6Iz/RSkmHi1VR/3PHnKBEfzXI3PNyfoFMISFpV0VZRhK5k0bJJinl+eUMLWbX3gJy&#10;oMCHxPIkRv+gj6J00L7gK7CKedHEDMfsFeXBHZXbMKw8viNcrFbJDffPsnBvniyP4HHEkYzP/Qtz&#10;dmRsQLI/wHEN2eINcQffGGlgtQsgVWL1abLj8HF3E4vGdyY+Dq/15HV6DZe/AQAA//8DAFBLAwQU&#10;AAYACAAAACEAbUwmO94AAAAIAQAADwAAAGRycy9kb3ducmV2LnhtbEyPQU/DMAyF70j8h8hI3LaU&#10;MlVTaTohBEzaBbEhuHpJaKs1Tkmyrvv3eCc42dZ7ev5etZpcL0YbYudJwd08A2FJe9NRo+Bj9zJb&#10;gogJyWDvySo42wir+vqqwtL4E73bcZsawSEUS1TQpjSUUkbdWodx7gdLrH374DDxGRppAp443PUy&#10;z7JCOuyIP7Q42KfW6sP26BQc3sLXqPPP9Q7Prx31P5v1s94odXszPT6ASHZKf2a44DM61My090cy&#10;UfQKuEhSMCt4XtR8seRtr+A+KxYg60r+L1D/AgAA//8DAFBLAQItABQABgAIAAAAIQC2gziS/gAA&#10;AOEBAAATAAAAAAAAAAAAAAAAAAAAAABbQ29udGVudF9UeXBlc10ueG1sUEsBAi0AFAAGAAgAAAAh&#10;ADj9If/WAAAAlAEAAAsAAAAAAAAAAAAAAAAALwEAAF9yZWxzLy5yZWxzUEsBAi0AFAAGAAgAAAAh&#10;AAvZ7LqHAgAAVQUAAA4AAAAAAAAAAAAAAAAALgIAAGRycy9lMm9Eb2MueG1sUEsBAi0AFAAGAAgA&#10;AAAhAG1MJjveAAAACAEAAA8AAAAAAAAAAAAAAAAA4QQAAGRycy9kb3ducmV2LnhtbFBLBQYAAAAA&#10;BAAEAPMAAADsBQAAAAA=&#10;" fillcolor="#2a446f" strokecolor="#09101d [484]" strokeweight="1pt">
                <v:textbox inset="43.2pt,1in">
                  <w:txbxContent>
                    <w:p w14:paraId="7284D04F" w14:textId="77777777" w:rsidR="00716455" w:rsidRPr="002173D0" w:rsidRDefault="00716455" w:rsidP="00716455">
                      <w:pPr>
                        <w:pStyle w:val="Title"/>
                        <w:ind w:right="760"/>
                        <w:rPr>
                          <w:rFonts w:cs="Segoe Sans Display"/>
                          <w:szCs w:val="52"/>
                        </w:rPr>
                      </w:pPr>
                      <w:bookmarkStart w:id="1" w:name="_Toc187414617"/>
                      <w:proofErr w:type="spellStart"/>
                      <w:r>
                        <w:rPr>
                          <w:rFonts w:cs="Segoe Sans Display"/>
                          <w:szCs w:val="52"/>
                        </w:rPr>
                        <w:t>Dodatek</w:t>
                      </w:r>
                      <w:proofErr w:type="spellEnd"/>
                      <w:r>
                        <w:rPr>
                          <w:rFonts w:cs="Segoe Sans Display"/>
                          <w:szCs w:val="52"/>
                        </w:rPr>
                        <w:t xml:space="preserve"> </w:t>
                      </w:r>
                      <w:proofErr w:type="spellStart"/>
                      <w:r>
                        <w:rPr>
                          <w:rFonts w:cs="Segoe Sans Display"/>
                          <w:szCs w:val="52"/>
                        </w:rPr>
                        <w:t>dotyczący</w:t>
                      </w:r>
                      <w:proofErr w:type="spellEnd"/>
                      <w:r>
                        <w:rPr>
                          <w:rFonts w:cs="Segoe Sans Display"/>
                          <w:szCs w:val="52"/>
                        </w:rPr>
                        <w:t xml:space="preserve"> </w:t>
                      </w:r>
                      <w:proofErr w:type="spellStart"/>
                      <w:r>
                        <w:rPr>
                          <w:rFonts w:cs="Segoe Sans Display"/>
                          <w:szCs w:val="52"/>
                        </w:rPr>
                        <w:t>Ochrony</w:t>
                      </w:r>
                      <w:proofErr w:type="spellEnd"/>
                      <w:r>
                        <w:rPr>
                          <w:rFonts w:cs="Segoe Sans Display"/>
                          <w:szCs w:val="52"/>
                        </w:rPr>
                        <w:t xml:space="preserve"> </w:t>
                      </w:r>
                      <w:proofErr w:type="spellStart"/>
                      <w:r>
                        <w:rPr>
                          <w:rFonts w:cs="Segoe Sans Display"/>
                          <w:szCs w:val="52"/>
                        </w:rPr>
                        <w:t>Danych</w:t>
                      </w:r>
                      <w:proofErr w:type="spellEnd"/>
                      <w:r>
                        <w:rPr>
                          <w:rFonts w:cs="Segoe Sans Display"/>
                          <w:szCs w:val="52"/>
                        </w:rPr>
                        <w:t xml:space="preserve"> </w:t>
                      </w:r>
                      <w:proofErr w:type="spellStart"/>
                      <w:r>
                        <w:rPr>
                          <w:rFonts w:cs="Segoe Sans Display"/>
                          <w:szCs w:val="52"/>
                        </w:rPr>
                        <w:t>Produktów</w:t>
                      </w:r>
                      <w:proofErr w:type="spellEnd"/>
                      <w:r>
                        <w:rPr>
                          <w:rFonts w:cs="Segoe Sans Display"/>
                          <w:szCs w:val="52"/>
                        </w:rPr>
                        <w:t xml:space="preserve"> </w:t>
                      </w:r>
                      <w:proofErr w:type="spellStart"/>
                      <w:r>
                        <w:rPr>
                          <w:rFonts w:cs="Segoe Sans Display"/>
                          <w:szCs w:val="52"/>
                        </w:rPr>
                        <w:t>i</w:t>
                      </w:r>
                      <w:proofErr w:type="spellEnd"/>
                      <w:r>
                        <w:rPr>
                          <w:rFonts w:cs="Segoe Sans Display"/>
                          <w:szCs w:val="52"/>
                        </w:rPr>
                        <w:t xml:space="preserve"> </w:t>
                      </w:r>
                      <w:proofErr w:type="spellStart"/>
                      <w:r>
                        <w:rPr>
                          <w:rFonts w:cs="Segoe Sans Display"/>
                          <w:szCs w:val="52"/>
                        </w:rPr>
                        <w:t>Usług</w:t>
                      </w:r>
                      <w:proofErr w:type="spellEnd"/>
                      <w:r>
                        <w:rPr>
                          <w:rFonts w:cs="Segoe Sans Display"/>
                          <w:szCs w:val="52"/>
                        </w:rPr>
                        <w:t xml:space="preserve"> Microsoft </w:t>
                      </w:r>
                    </w:p>
                    <w:bookmarkEnd w:id="1"/>
                    <w:p w14:paraId="7FC63455" w14:textId="0D96F013" w:rsidR="008F11BF" w:rsidRDefault="00BF3E24" w:rsidP="008F11BF">
                      <w:pPr>
                        <w:pStyle w:val="Title"/>
                      </w:pPr>
                      <w:r>
                        <w:t xml:space="preserve"> </w:t>
                      </w:r>
                    </w:p>
                  </w:txbxContent>
                </v:textbox>
                <w10:wrap type="topAndBottom" anchorx="page" anchory="page"/>
              </v:rect>
            </w:pict>
          </mc:Fallback>
        </mc:AlternateContent>
      </w:r>
      <w:r w:rsidR="00716455" w:rsidRPr="00716455">
        <w:rPr>
          <w:noProof/>
          <w:color w:val="auto"/>
          <w:szCs w:val="24"/>
        </w:rPr>
        <w:t xml:space="preserve">Ostatnia aktualizacja </w:t>
      </w:r>
      <w:r w:rsidR="0059799C">
        <w:t xml:space="preserve">1 </w:t>
      </w:r>
      <w:r w:rsidR="00FF0FA3" w:rsidRPr="00B02400">
        <w:rPr>
          <w:lang w:val="pl-PL"/>
        </w:rPr>
        <w:t>września</w:t>
      </w:r>
      <w:r w:rsidR="0059799C">
        <w:t xml:space="preserve"> </w:t>
      </w:r>
      <w:r w:rsidR="00716455" w:rsidRPr="00716455">
        <w:rPr>
          <w:noProof/>
          <w:color w:val="auto"/>
          <w:szCs w:val="24"/>
        </w:rPr>
        <w:t>2025 r.</w:t>
      </w:r>
      <w:r w:rsidR="008F11BF" w:rsidRPr="00716455">
        <w:rPr>
          <w:noProof/>
          <w:szCs w:val="24"/>
        </w:rPr>
        <w:drawing>
          <wp:anchor distT="0" distB="0" distL="114300" distR="114300" simplePos="0" relativeHeight="251660288" behindDoc="0" locked="0" layoutInCell="1" allowOverlap="1" wp14:anchorId="1D7CDC1F" wp14:editId="5A154556">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40DF5F4D" w14:textId="77777777" w:rsidR="005D05BB" w:rsidRPr="00A05345" w:rsidRDefault="005D05BB" w:rsidP="00E20EB7">
          <w:pPr>
            <w:pStyle w:val="TOCHeading"/>
          </w:pPr>
          <w:r w:rsidRPr="00A05345">
            <w:t>Contents</w:t>
          </w:r>
          <w:r w:rsidR="00BF3E24">
            <w:t xml:space="preserve"> </w:t>
          </w:r>
        </w:p>
        <w:p w14:paraId="3546D162" w14:textId="2857B08A" w:rsidR="002634C7" w:rsidRDefault="007C0C24">
          <w:pPr>
            <w:pStyle w:val="TOC1"/>
            <w:rPr>
              <w:rFonts w:asciiTheme="minorHAnsi" w:eastAsiaTheme="minorEastAsia" w:hAnsiTheme="minorHAnsi"/>
              <w:color w:val="auto"/>
              <w:kern w:val="2"/>
              <w:szCs w:val="24"/>
              <w14:ligatures w14:val="standardContextual"/>
            </w:rPr>
          </w:pPr>
          <w:r>
            <w:rPr>
              <w:sz w:val="18"/>
              <w:szCs w:val="18"/>
            </w:rPr>
            <w:fldChar w:fldCharType="begin"/>
          </w:r>
          <w:r>
            <w:rPr>
              <w:sz w:val="18"/>
              <w:szCs w:val="18"/>
            </w:rPr>
            <w:instrText xml:space="preserve"> TOC \o "1-2" \h \z \u </w:instrText>
          </w:r>
          <w:r>
            <w:rPr>
              <w:sz w:val="18"/>
              <w:szCs w:val="18"/>
            </w:rPr>
            <w:fldChar w:fldCharType="separate"/>
          </w:r>
          <w:hyperlink w:anchor="_Toc206769313" w:history="1">
            <w:r w:rsidR="002634C7" w:rsidRPr="002C4DC1">
              <w:rPr>
                <w:rStyle w:val="Hyperlink"/>
                <w:rFonts w:cs="Segoe Sans Display"/>
                <w:lang w:val="pl-PL"/>
              </w:rPr>
              <w:t>Oraz zestawienie zmian</w:t>
            </w:r>
            <w:r w:rsidR="002634C7">
              <w:rPr>
                <w:webHidden/>
              </w:rPr>
              <w:tab/>
            </w:r>
            <w:r w:rsidR="002634C7">
              <w:rPr>
                <w:webHidden/>
              </w:rPr>
              <w:fldChar w:fldCharType="begin"/>
            </w:r>
            <w:r w:rsidR="002634C7">
              <w:rPr>
                <w:webHidden/>
              </w:rPr>
              <w:instrText xml:space="preserve"> PAGEREF _Toc206769313 \h </w:instrText>
            </w:r>
            <w:r w:rsidR="002634C7">
              <w:rPr>
                <w:webHidden/>
              </w:rPr>
            </w:r>
            <w:r w:rsidR="002634C7">
              <w:rPr>
                <w:webHidden/>
              </w:rPr>
              <w:fldChar w:fldCharType="separate"/>
            </w:r>
            <w:r w:rsidR="002634C7">
              <w:rPr>
                <w:webHidden/>
              </w:rPr>
              <w:t>2</w:t>
            </w:r>
            <w:r w:rsidR="002634C7">
              <w:rPr>
                <w:webHidden/>
              </w:rPr>
              <w:fldChar w:fldCharType="end"/>
            </w:r>
          </w:hyperlink>
        </w:p>
        <w:p w14:paraId="78DB7E61" w14:textId="256DB418" w:rsidR="002634C7" w:rsidRDefault="002634C7">
          <w:pPr>
            <w:pStyle w:val="TOC1"/>
            <w:rPr>
              <w:rFonts w:asciiTheme="minorHAnsi" w:eastAsiaTheme="minorEastAsia" w:hAnsiTheme="minorHAnsi"/>
              <w:color w:val="auto"/>
              <w:kern w:val="2"/>
              <w:szCs w:val="24"/>
              <w14:ligatures w14:val="standardContextual"/>
            </w:rPr>
          </w:pPr>
          <w:hyperlink w:anchor="_Toc206769314" w:history="1">
            <w:r w:rsidRPr="002C4DC1">
              <w:rPr>
                <w:rStyle w:val="Hyperlink"/>
              </w:rPr>
              <w:t>Wprowadzenie</w:t>
            </w:r>
            <w:r>
              <w:rPr>
                <w:webHidden/>
              </w:rPr>
              <w:tab/>
            </w:r>
            <w:r>
              <w:rPr>
                <w:webHidden/>
              </w:rPr>
              <w:fldChar w:fldCharType="begin"/>
            </w:r>
            <w:r>
              <w:rPr>
                <w:webHidden/>
              </w:rPr>
              <w:instrText xml:space="preserve"> PAGEREF _Toc206769314 \h </w:instrText>
            </w:r>
            <w:r>
              <w:rPr>
                <w:webHidden/>
              </w:rPr>
            </w:r>
            <w:r>
              <w:rPr>
                <w:webHidden/>
              </w:rPr>
              <w:fldChar w:fldCharType="separate"/>
            </w:r>
            <w:r>
              <w:rPr>
                <w:webHidden/>
              </w:rPr>
              <w:t>3</w:t>
            </w:r>
            <w:r>
              <w:rPr>
                <w:webHidden/>
              </w:rPr>
              <w:fldChar w:fldCharType="end"/>
            </w:r>
          </w:hyperlink>
        </w:p>
        <w:p w14:paraId="178C5104" w14:textId="0BFFF54B" w:rsidR="002634C7" w:rsidRDefault="002634C7">
          <w:pPr>
            <w:pStyle w:val="TOC2"/>
            <w:rPr>
              <w:rFonts w:asciiTheme="minorHAnsi" w:eastAsiaTheme="minorEastAsia" w:hAnsiTheme="minorHAnsi"/>
              <w:noProof/>
              <w:color w:val="auto"/>
              <w:kern w:val="2"/>
              <w:szCs w:val="24"/>
              <w14:ligatures w14:val="standardContextual"/>
            </w:rPr>
          </w:pPr>
          <w:hyperlink w:anchor="_Toc206769315" w:history="1">
            <w:r w:rsidRPr="002C4DC1">
              <w:rPr>
                <w:rStyle w:val="Hyperlink"/>
                <w:noProof/>
              </w:rPr>
              <w:t>Właściwe Postanowienia Dodatku dotyczącego Ochrony Danych i aktualizacje</w:t>
            </w:r>
            <w:r>
              <w:rPr>
                <w:noProof/>
                <w:webHidden/>
              </w:rPr>
              <w:tab/>
            </w:r>
            <w:r>
              <w:rPr>
                <w:noProof/>
                <w:webHidden/>
              </w:rPr>
              <w:fldChar w:fldCharType="begin"/>
            </w:r>
            <w:r>
              <w:rPr>
                <w:noProof/>
                <w:webHidden/>
              </w:rPr>
              <w:instrText xml:space="preserve"> PAGEREF _Toc206769315 \h </w:instrText>
            </w:r>
            <w:r>
              <w:rPr>
                <w:noProof/>
                <w:webHidden/>
              </w:rPr>
            </w:r>
            <w:r>
              <w:rPr>
                <w:noProof/>
                <w:webHidden/>
              </w:rPr>
              <w:fldChar w:fldCharType="separate"/>
            </w:r>
            <w:r>
              <w:rPr>
                <w:noProof/>
                <w:webHidden/>
              </w:rPr>
              <w:t>3</w:t>
            </w:r>
            <w:r>
              <w:rPr>
                <w:noProof/>
                <w:webHidden/>
              </w:rPr>
              <w:fldChar w:fldCharType="end"/>
            </w:r>
          </w:hyperlink>
        </w:p>
        <w:p w14:paraId="7D0CD101" w14:textId="2D4DAF29" w:rsidR="002634C7" w:rsidRDefault="002634C7">
          <w:pPr>
            <w:pStyle w:val="TOC2"/>
            <w:rPr>
              <w:rFonts w:asciiTheme="minorHAnsi" w:eastAsiaTheme="minorEastAsia" w:hAnsiTheme="minorHAnsi"/>
              <w:noProof/>
              <w:color w:val="auto"/>
              <w:kern w:val="2"/>
              <w:szCs w:val="24"/>
              <w14:ligatures w14:val="standardContextual"/>
            </w:rPr>
          </w:pPr>
          <w:hyperlink w:anchor="_Toc206769316" w:history="1">
            <w:r w:rsidRPr="002C4DC1">
              <w:rPr>
                <w:rStyle w:val="Hyperlink"/>
                <w:noProof/>
              </w:rPr>
              <w:t>Powiadomienia elektroniczne</w:t>
            </w:r>
            <w:r>
              <w:rPr>
                <w:noProof/>
                <w:webHidden/>
              </w:rPr>
              <w:tab/>
            </w:r>
            <w:r>
              <w:rPr>
                <w:noProof/>
                <w:webHidden/>
              </w:rPr>
              <w:fldChar w:fldCharType="begin"/>
            </w:r>
            <w:r>
              <w:rPr>
                <w:noProof/>
                <w:webHidden/>
              </w:rPr>
              <w:instrText xml:space="preserve"> PAGEREF _Toc206769316 \h </w:instrText>
            </w:r>
            <w:r>
              <w:rPr>
                <w:noProof/>
                <w:webHidden/>
              </w:rPr>
            </w:r>
            <w:r>
              <w:rPr>
                <w:noProof/>
                <w:webHidden/>
              </w:rPr>
              <w:fldChar w:fldCharType="separate"/>
            </w:r>
            <w:r>
              <w:rPr>
                <w:noProof/>
                <w:webHidden/>
              </w:rPr>
              <w:t>4</w:t>
            </w:r>
            <w:r>
              <w:rPr>
                <w:noProof/>
                <w:webHidden/>
              </w:rPr>
              <w:fldChar w:fldCharType="end"/>
            </w:r>
          </w:hyperlink>
        </w:p>
        <w:p w14:paraId="6FBB094C" w14:textId="3C17D775" w:rsidR="002634C7" w:rsidRDefault="002634C7">
          <w:pPr>
            <w:pStyle w:val="TOC2"/>
            <w:rPr>
              <w:rFonts w:asciiTheme="minorHAnsi" w:eastAsiaTheme="minorEastAsia" w:hAnsiTheme="minorHAnsi"/>
              <w:noProof/>
              <w:color w:val="auto"/>
              <w:kern w:val="2"/>
              <w:szCs w:val="24"/>
              <w14:ligatures w14:val="standardContextual"/>
            </w:rPr>
          </w:pPr>
          <w:hyperlink w:anchor="_Toc206769317" w:history="1">
            <w:r w:rsidRPr="002C4DC1">
              <w:rPr>
                <w:rStyle w:val="Hyperlink"/>
                <w:noProof/>
              </w:rPr>
              <w:t>Wcześniejsze wersje</w:t>
            </w:r>
            <w:r>
              <w:rPr>
                <w:noProof/>
                <w:webHidden/>
              </w:rPr>
              <w:tab/>
            </w:r>
            <w:r>
              <w:rPr>
                <w:noProof/>
                <w:webHidden/>
              </w:rPr>
              <w:fldChar w:fldCharType="begin"/>
            </w:r>
            <w:r>
              <w:rPr>
                <w:noProof/>
                <w:webHidden/>
              </w:rPr>
              <w:instrText xml:space="preserve"> PAGEREF _Toc206769317 \h </w:instrText>
            </w:r>
            <w:r>
              <w:rPr>
                <w:noProof/>
                <w:webHidden/>
              </w:rPr>
            </w:r>
            <w:r>
              <w:rPr>
                <w:noProof/>
                <w:webHidden/>
              </w:rPr>
              <w:fldChar w:fldCharType="separate"/>
            </w:r>
            <w:r>
              <w:rPr>
                <w:noProof/>
                <w:webHidden/>
              </w:rPr>
              <w:t>5</w:t>
            </w:r>
            <w:r>
              <w:rPr>
                <w:noProof/>
                <w:webHidden/>
              </w:rPr>
              <w:fldChar w:fldCharType="end"/>
            </w:r>
          </w:hyperlink>
        </w:p>
        <w:p w14:paraId="7560A536" w14:textId="28CC2E86" w:rsidR="002634C7" w:rsidRDefault="002634C7">
          <w:pPr>
            <w:pStyle w:val="TOC1"/>
            <w:rPr>
              <w:rFonts w:asciiTheme="minorHAnsi" w:eastAsiaTheme="minorEastAsia" w:hAnsiTheme="minorHAnsi"/>
              <w:color w:val="auto"/>
              <w:kern w:val="2"/>
              <w:szCs w:val="24"/>
              <w14:ligatures w14:val="standardContextual"/>
            </w:rPr>
          </w:pPr>
          <w:hyperlink w:anchor="_Toc206769318" w:history="1">
            <w:r w:rsidRPr="002C4DC1">
              <w:rPr>
                <w:rStyle w:val="Hyperlink"/>
              </w:rPr>
              <w:t>Definicje</w:t>
            </w:r>
            <w:r>
              <w:rPr>
                <w:webHidden/>
              </w:rPr>
              <w:tab/>
            </w:r>
            <w:r>
              <w:rPr>
                <w:webHidden/>
              </w:rPr>
              <w:fldChar w:fldCharType="begin"/>
            </w:r>
            <w:r>
              <w:rPr>
                <w:webHidden/>
              </w:rPr>
              <w:instrText xml:space="preserve"> PAGEREF _Toc206769318 \h </w:instrText>
            </w:r>
            <w:r>
              <w:rPr>
                <w:webHidden/>
              </w:rPr>
            </w:r>
            <w:r>
              <w:rPr>
                <w:webHidden/>
              </w:rPr>
              <w:fldChar w:fldCharType="separate"/>
            </w:r>
            <w:r>
              <w:rPr>
                <w:webHidden/>
              </w:rPr>
              <w:t>5</w:t>
            </w:r>
            <w:r>
              <w:rPr>
                <w:webHidden/>
              </w:rPr>
              <w:fldChar w:fldCharType="end"/>
            </w:r>
          </w:hyperlink>
        </w:p>
        <w:p w14:paraId="17AF0B85" w14:textId="6D28083C" w:rsidR="002634C7" w:rsidRDefault="002634C7">
          <w:pPr>
            <w:pStyle w:val="TOC1"/>
            <w:rPr>
              <w:rFonts w:asciiTheme="minorHAnsi" w:eastAsiaTheme="minorEastAsia" w:hAnsiTheme="minorHAnsi"/>
              <w:color w:val="auto"/>
              <w:kern w:val="2"/>
              <w:szCs w:val="24"/>
              <w14:ligatures w14:val="standardContextual"/>
            </w:rPr>
          </w:pPr>
          <w:hyperlink w:anchor="_Toc206769319" w:history="1">
            <w:r w:rsidRPr="002C4DC1">
              <w:rPr>
                <w:rStyle w:val="Hyperlink"/>
              </w:rPr>
              <w:t>Postanowienia ogólne</w:t>
            </w:r>
            <w:r>
              <w:rPr>
                <w:webHidden/>
              </w:rPr>
              <w:tab/>
            </w:r>
            <w:r>
              <w:rPr>
                <w:webHidden/>
              </w:rPr>
              <w:fldChar w:fldCharType="begin"/>
            </w:r>
            <w:r>
              <w:rPr>
                <w:webHidden/>
              </w:rPr>
              <w:instrText xml:space="preserve"> PAGEREF _Toc206769319 \h </w:instrText>
            </w:r>
            <w:r>
              <w:rPr>
                <w:webHidden/>
              </w:rPr>
            </w:r>
            <w:r>
              <w:rPr>
                <w:webHidden/>
              </w:rPr>
              <w:fldChar w:fldCharType="separate"/>
            </w:r>
            <w:r>
              <w:rPr>
                <w:webHidden/>
              </w:rPr>
              <w:t>8</w:t>
            </w:r>
            <w:r>
              <w:rPr>
                <w:webHidden/>
              </w:rPr>
              <w:fldChar w:fldCharType="end"/>
            </w:r>
          </w:hyperlink>
        </w:p>
        <w:p w14:paraId="3159AD62" w14:textId="6C8DC85A" w:rsidR="002634C7" w:rsidRDefault="002634C7">
          <w:pPr>
            <w:pStyle w:val="TOC2"/>
            <w:rPr>
              <w:rFonts w:asciiTheme="minorHAnsi" w:eastAsiaTheme="minorEastAsia" w:hAnsiTheme="minorHAnsi"/>
              <w:noProof/>
              <w:color w:val="auto"/>
              <w:kern w:val="2"/>
              <w:szCs w:val="24"/>
              <w14:ligatures w14:val="standardContextual"/>
            </w:rPr>
          </w:pPr>
          <w:hyperlink w:anchor="_Toc206769320" w:history="1">
            <w:r w:rsidRPr="002C4DC1">
              <w:rPr>
                <w:rStyle w:val="Hyperlink"/>
                <w:noProof/>
              </w:rPr>
              <w:t>Przestrzeganie przepisów prawa</w:t>
            </w:r>
            <w:r>
              <w:rPr>
                <w:noProof/>
                <w:webHidden/>
              </w:rPr>
              <w:tab/>
            </w:r>
            <w:r>
              <w:rPr>
                <w:noProof/>
                <w:webHidden/>
              </w:rPr>
              <w:fldChar w:fldCharType="begin"/>
            </w:r>
            <w:r>
              <w:rPr>
                <w:noProof/>
                <w:webHidden/>
              </w:rPr>
              <w:instrText xml:space="preserve"> PAGEREF _Toc206769320 \h </w:instrText>
            </w:r>
            <w:r>
              <w:rPr>
                <w:noProof/>
                <w:webHidden/>
              </w:rPr>
            </w:r>
            <w:r>
              <w:rPr>
                <w:noProof/>
                <w:webHidden/>
              </w:rPr>
              <w:fldChar w:fldCharType="separate"/>
            </w:r>
            <w:r>
              <w:rPr>
                <w:noProof/>
                <w:webHidden/>
              </w:rPr>
              <w:t>8</w:t>
            </w:r>
            <w:r>
              <w:rPr>
                <w:noProof/>
                <w:webHidden/>
              </w:rPr>
              <w:fldChar w:fldCharType="end"/>
            </w:r>
          </w:hyperlink>
        </w:p>
        <w:p w14:paraId="585D47B1" w14:textId="019DC3D4" w:rsidR="002634C7" w:rsidRDefault="002634C7">
          <w:pPr>
            <w:pStyle w:val="TOC1"/>
            <w:rPr>
              <w:rFonts w:asciiTheme="minorHAnsi" w:eastAsiaTheme="minorEastAsia" w:hAnsiTheme="minorHAnsi"/>
              <w:color w:val="auto"/>
              <w:kern w:val="2"/>
              <w:szCs w:val="24"/>
              <w14:ligatures w14:val="standardContextual"/>
            </w:rPr>
          </w:pPr>
          <w:hyperlink w:anchor="_Toc206769321" w:history="1">
            <w:r w:rsidRPr="002C4DC1">
              <w:rPr>
                <w:rStyle w:val="Hyperlink"/>
              </w:rPr>
              <w:t>Postanowienia dotyczące Ochrony Danych</w:t>
            </w:r>
            <w:r>
              <w:rPr>
                <w:webHidden/>
              </w:rPr>
              <w:tab/>
            </w:r>
            <w:r>
              <w:rPr>
                <w:webHidden/>
              </w:rPr>
              <w:fldChar w:fldCharType="begin"/>
            </w:r>
            <w:r>
              <w:rPr>
                <w:webHidden/>
              </w:rPr>
              <w:instrText xml:space="preserve"> PAGEREF _Toc206769321 \h </w:instrText>
            </w:r>
            <w:r>
              <w:rPr>
                <w:webHidden/>
              </w:rPr>
            </w:r>
            <w:r>
              <w:rPr>
                <w:webHidden/>
              </w:rPr>
              <w:fldChar w:fldCharType="separate"/>
            </w:r>
            <w:r>
              <w:rPr>
                <w:webHidden/>
              </w:rPr>
              <w:t>9</w:t>
            </w:r>
            <w:r>
              <w:rPr>
                <w:webHidden/>
              </w:rPr>
              <w:fldChar w:fldCharType="end"/>
            </w:r>
          </w:hyperlink>
        </w:p>
        <w:p w14:paraId="0D9428E5" w14:textId="4BDBA9C1" w:rsidR="002634C7" w:rsidRDefault="002634C7">
          <w:pPr>
            <w:pStyle w:val="TOC2"/>
            <w:rPr>
              <w:rFonts w:asciiTheme="minorHAnsi" w:eastAsiaTheme="minorEastAsia" w:hAnsiTheme="minorHAnsi"/>
              <w:noProof/>
              <w:color w:val="auto"/>
              <w:kern w:val="2"/>
              <w:szCs w:val="24"/>
              <w14:ligatures w14:val="standardContextual"/>
            </w:rPr>
          </w:pPr>
          <w:hyperlink w:anchor="_Toc206769322" w:history="1">
            <w:r w:rsidRPr="002C4DC1">
              <w:rPr>
                <w:rStyle w:val="Hyperlink"/>
                <w:noProof/>
              </w:rPr>
              <w:t>Zakres</w:t>
            </w:r>
            <w:r>
              <w:rPr>
                <w:noProof/>
                <w:webHidden/>
              </w:rPr>
              <w:tab/>
            </w:r>
            <w:r>
              <w:rPr>
                <w:noProof/>
                <w:webHidden/>
              </w:rPr>
              <w:fldChar w:fldCharType="begin"/>
            </w:r>
            <w:r>
              <w:rPr>
                <w:noProof/>
                <w:webHidden/>
              </w:rPr>
              <w:instrText xml:space="preserve"> PAGEREF _Toc206769322 \h </w:instrText>
            </w:r>
            <w:r>
              <w:rPr>
                <w:noProof/>
                <w:webHidden/>
              </w:rPr>
            </w:r>
            <w:r>
              <w:rPr>
                <w:noProof/>
                <w:webHidden/>
              </w:rPr>
              <w:fldChar w:fldCharType="separate"/>
            </w:r>
            <w:r>
              <w:rPr>
                <w:noProof/>
                <w:webHidden/>
              </w:rPr>
              <w:t>9</w:t>
            </w:r>
            <w:r>
              <w:rPr>
                <w:noProof/>
                <w:webHidden/>
              </w:rPr>
              <w:fldChar w:fldCharType="end"/>
            </w:r>
          </w:hyperlink>
        </w:p>
        <w:p w14:paraId="07F199A2" w14:textId="7CA0EDD0" w:rsidR="002634C7" w:rsidRDefault="002634C7">
          <w:pPr>
            <w:pStyle w:val="TOC2"/>
            <w:rPr>
              <w:rFonts w:asciiTheme="minorHAnsi" w:eastAsiaTheme="minorEastAsia" w:hAnsiTheme="minorHAnsi"/>
              <w:noProof/>
              <w:color w:val="auto"/>
              <w:kern w:val="2"/>
              <w:szCs w:val="24"/>
              <w14:ligatures w14:val="standardContextual"/>
            </w:rPr>
          </w:pPr>
          <w:hyperlink w:anchor="_Toc206769323" w:history="1">
            <w:r w:rsidRPr="002C4DC1">
              <w:rPr>
                <w:rStyle w:val="Hyperlink"/>
                <w:noProof/>
              </w:rPr>
              <w:t>Charakter przetwarzania danych; własność</w:t>
            </w:r>
            <w:r>
              <w:rPr>
                <w:noProof/>
                <w:webHidden/>
              </w:rPr>
              <w:tab/>
            </w:r>
            <w:r>
              <w:rPr>
                <w:noProof/>
                <w:webHidden/>
              </w:rPr>
              <w:fldChar w:fldCharType="begin"/>
            </w:r>
            <w:r>
              <w:rPr>
                <w:noProof/>
                <w:webHidden/>
              </w:rPr>
              <w:instrText xml:space="preserve"> PAGEREF _Toc206769323 \h </w:instrText>
            </w:r>
            <w:r>
              <w:rPr>
                <w:noProof/>
                <w:webHidden/>
              </w:rPr>
            </w:r>
            <w:r>
              <w:rPr>
                <w:noProof/>
                <w:webHidden/>
              </w:rPr>
              <w:fldChar w:fldCharType="separate"/>
            </w:r>
            <w:r>
              <w:rPr>
                <w:noProof/>
                <w:webHidden/>
              </w:rPr>
              <w:t>9</w:t>
            </w:r>
            <w:r>
              <w:rPr>
                <w:noProof/>
                <w:webHidden/>
              </w:rPr>
              <w:fldChar w:fldCharType="end"/>
            </w:r>
          </w:hyperlink>
        </w:p>
        <w:p w14:paraId="5A9F976B" w14:textId="05919D74" w:rsidR="002634C7" w:rsidRDefault="002634C7">
          <w:pPr>
            <w:pStyle w:val="TOC2"/>
            <w:rPr>
              <w:rFonts w:asciiTheme="minorHAnsi" w:eastAsiaTheme="minorEastAsia" w:hAnsiTheme="minorHAnsi"/>
              <w:noProof/>
              <w:color w:val="auto"/>
              <w:kern w:val="2"/>
              <w:szCs w:val="24"/>
              <w14:ligatures w14:val="standardContextual"/>
            </w:rPr>
          </w:pPr>
          <w:hyperlink w:anchor="_Toc206769324" w:history="1">
            <w:r w:rsidRPr="002C4DC1">
              <w:rPr>
                <w:rStyle w:val="Hyperlink"/>
                <w:noProof/>
              </w:rPr>
              <w:t>Ujawnianie Danych Przetwarzanych</w:t>
            </w:r>
            <w:r>
              <w:rPr>
                <w:noProof/>
                <w:webHidden/>
              </w:rPr>
              <w:tab/>
            </w:r>
            <w:r>
              <w:rPr>
                <w:noProof/>
                <w:webHidden/>
              </w:rPr>
              <w:fldChar w:fldCharType="begin"/>
            </w:r>
            <w:r>
              <w:rPr>
                <w:noProof/>
                <w:webHidden/>
              </w:rPr>
              <w:instrText xml:space="preserve"> PAGEREF _Toc206769324 \h </w:instrText>
            </w:r>
            <w:r>
              <w:rPr>
                <w:noProof/>
                <w:webHidden/>
              </w:rPr>
            </w:r>
            <w:r>
              <w:rPr>
                <w:noProof/>
                <w:webHidden/>
              </w:rPr>
              <w:fldChar w:fldCharType="separate"/>
            </w:r>
            <w:r>
              <w:rPr>
                <w:noProof/>
                <w:webHidden/>
              </w:rPr>
              <w:t>11</w:t>
            </w:r>
            <w:r>
              <w:rPr>
                <w:noProof/>
                <w:webHidden/>
              </w:rPr>
              <w:fldChar w:fldCharType="end"/>
            </w:r>
          </w:hyperlink>
        </w:p>
        <w:p w14:paraId="3780CD39" w14:textId="6F144914" w:rsidR="002634C7" w:rsidRDefault="002634C7">
          <w:pPr>
            <w:pStyle w:val="TOC2"/>
            <w:rPr>
              <w:rFonts w:asciiTheme="minorHAnsi" w:eastAsiaTheme="minorEastAsia" w:hAnsiTheme="minorHAnsi"/>
              <w:noProof/>
              <w:color w:val="auto"/>
              <w:kern w:val="2"/>
              <w:szCs w:val="24"/>
              <w14:ligatures w14:val="standardContextual"/>
            </w:rPr>
          </w:pPr>
          <w:hyperlink w:anchor="_Toc206769325" w:history="1">
            <w:r w:rsidRPr="002C4DC1">
              <w:rPr>
                <w:rStyle w:val="Hyperlink"/>
                <w:noProof/>
              </w:rPr>
              <w:t>Przetwarzanie Danych Osobowych, RODO</w:t>
            </w:r>
            <w:r>
              <w:rPr>
                <w:noProof/>
                <w:webHidden/>
              </w:rPr>
              <w:tab/>
            </w:r>
            <w:r>
              <w:rPr>
                <w:noProof/>
                <w:webHidden/>
              </w:rPr>
              <w:fldChar w:fldCharType="begin"/>
            </w:r>
            <w:r>
              <w:rPr>
                <w:noProof/>
                <w:webHidden/>
              </w:rPr>
              <w:instrText xml:space="preserve"> PAGEREF _Toc206769325 \h </w:instrText>
            </w:r>
            <w:r>
              <w:rPr>
                <w:noProof/>
                <w:webHidden/>
              </w:rPr>
            </w:r>
            <w:r>
              <w:rPr>
                <w:noProof/>
                <w:webHidden/>
              </w:rPr>
              <w:fldChar w:fldCharType="separate"/>
            </w:r>
            <w:r>
              <w:rPr>
                <w:noProof/>
                <w:webHidden/>
              </w:rPr>
              <w:t>12</w:t>
            </w:r>
            <w:r>
              <w:rPr>
                <w:noProof/>
                <w:webHidden/>
              </w:rPr>
              <w:fldChar w:fldCharType="end"/>
            </w:r>
          </w:hyperlink>
        </w:p>
        <w:p w14:paraId="634DC604" w14:textId="73AF8E8C" w:rsidR="002634C7" w:rsidRDefault="002634C7">
          <w:pPr>
            <w:pStyle w:val="TOC2"/>
            <w:rPr>
              <w:rFonts w:asciiTheme="minorHAnsi" w:eastAsiaTheme="minorEastAsia" w:hAnsiTheme="minorHAnsi"/>
              <w:noProof/>
              <w:color w:val="auto"/>
              <w:kern w:val="2"/>
              <w:szCs w:val="24"/>
              <w14:ligatures w14:val="standardContextual"/>
            </w:rPr>
          </w:pPr>
          <w:hyperlink w:anchor="_Toc206769326" w:history="1">
            <w:r w:rsidRPr="002C4DC1">
              <w:rPr>
                <w:rStyle w:val="Hyperlink"/>
                <w:noProof/>
              </w:rPr>
              <w:t>Bezpieczeństwo danych</w:t>
            </w:r>
            <w:r>
              <w:rPr>
                <w:noProof/>
                <w:webHidden/>
              </w:rPr>
              <w:tab/>
            </w:r>
            <w:r>
              <w:rPr>
                <w:noProof/>
                <w:webHidden/>
              </w:rPr>
              <w:fldChar w:fldCharType="begin"/>
            </w:r>
            <w:r>
              <w:rPr>
                <w:noProof/>
                <w:webHidden/>
              </w:rPr>
              <w:instrText xml:space="preserve"> PAGEREF _Toc206769326 \h </w:instrText>
            </w:r>
            <w:r>
              <w:rPr>
                <w:noProof/>
                <w:webHidden/>
              </w:rPr>
            </w:r>
            <w:r>
              <w:rPr>
                <w:noProof/>
                <w:webHidden/>
              </w:rPr>
              <w:fldChar w:fldCharType="separate"/>
            </w:r>
            <w:r>
              <w:rPr>
                <w:noProof/>
                <w:webHidden/>
              </w:rPr>
              <w:t>15</w:t>
            </w:r>
            <w:r>
              <w:rPr>
                <w:noProof/>
                <w:webHidden/>
              </w:rPr>
              <w:fldChar w:fldCharType="end"/>
            </w:r>
          </w:hyperlink>
        </w:p>
        <w:p w14:paraId="39B27E24" w14:textId="636FEEE7" w:rsidR="002634C7" w:rsidRDefault="002634C7">
          <w:pPr>
            <w:pStyle w:val="TOC2"/>
            <w:rPr>
              <w:rFonts w:asciiTheme="minorHAnsi" w:eastAsiaTheme="minorEastAsia" w:hAnsiTheme="minorHAnsi"/>
              <w:noProof/>
              <w:color w:val="auto"/>
              <w:kern w:val="2"/>
              <w:szCs w:val="24"/>
              <w14:ligatures w14:val="standardContextual"/>
            </w:rPr>
          </w:pPr>
          <w:hyperlink w:anchor="_Toc206769327" w:history="1">
            <w:r w:rsidRPr="002C4DC1">
              <w:rPr>
                <w:rStyle w:val="Hyperlink"/>
                <w:noProof/>
              </w:rPr>
              <w:t>Powiadomienie o Incydencie Naruszającym Bezpieczeństwo</w:t>
            </w:r>
            <w:r>
              <w:rPr>
                <w:noProof/>
                <w:webHidden/>
              </w:rPr>
              <w:tab/>
            </w:r>
            <w:r>
              <w:rPr>
                <w:noProof/>
                <w:webHidden/>
              </w:rPr>
              <w:fldChar w:fldCharType="begin"/>
            </w:r>
            <w:r>
              <w:rPr>
                <w:noProof/>
                <w:webHidden/>
              </w:rPr>
              <w:instrText xml:space="preserve"> PAGEREF _Toc206769327 \h </w:instrText>
            </w:r>
            <w:r>
              <w:rPr>
                <w:noProof/>
                <w:webHidden/>
              </w:rPr>
            </w:r>
            <w:r>
              <w:rPr>
                <w:noProof/>
                <w:webHidden/>
              </w:rPr>
              <w:fldChar w:fldCharType="separate"/>
            </w:r>
            <w:r>
              <w:rPr>
                <w:noProof/>
                <w:webHidden/>
              </w:rPr>
              <w:t>18</w:t>
            </w:r>
            <w:r>
              <w:rPr>
                <w:noProof/>
                <w:webHidden/>
              </w:rPr>
              <w:fldChar w:fldCharType="end"/>
            </w:r>
          </w:hyperlink>
        </w:p>
        <w:p w14:paraId="0F9DFA21" w14:textId="530DEA95" w:rsidR="002634C7" w:rsidRDefault="002634C7">
          <w:pPr>
            <w:pStyle w:val="TOC2"/>
            <w:rPr>
              <w:rFonts w:asciiTheme="minorHAnsi" w:eastAsiaTheme="minorEastAsia" w:hAnsiTheme="minorHAnsi"/>
              <w:noProof/>
              <w:color w:val="auto"/>
              <w:kern w:val="2"/>
              <w:szCs w:val="24"/>
              <w14:ligatures w14:val="standardContextual"/>
            </w:rPr>
          </w:pPr>
          <w:hyperlink w:anchor="_Toc206769328" w:history="1">
            <w:r w:rsidRPr="002C4DC1">
              <w:rPr>
                <w:rStyle w:val="Hyperlink"/>
                <w:noProof/>
              </w:rPr>
              <w:t>Lokalizacja i przekazywanie danych</w:t>
            </w:r>
            <w:r>
              <w:rPr>
                <w:noProof/>
                <w:webHidden/>
              </w:rPr>
              <w:tab/>
            </w:r>
            <w:r>
              <w:rPr>
                <w:noProof/>
                <w:webHidden/>
              </w:rPr>
              <w:fldChar w:fldCharType="begin"/>
            </w:r>
            <w:r>
              <w:rPr>
                <w:noProof/>
                <w:webHidden/>
              </w:rPr>
              <w:instrText xml:space="preserve"> PAGEREF _Toc206769328 \h </w:instrText>
            </w:r>
            <w:r>
              <w:rPr>
                <w:noProof/>
                <w:webHidden/>
              </w:rPr>
            </w:r>
            <w:r>
              <w:rPr>
                <w:noProof/>
                <w:webHidden/>
              </w:rPr>
              <w:fldChar w:fldCharType="separate"/>
            </w:r>
            <w:r>
              <w:rPr>
                <w:noProof/>
                <w:webHidden/>
              </w:rPr>
              <w:t>19</w:t>
            </w:r>
            <w:r>
              <w:rPr>
                <w:noProof/>
                <w:webHidden/>
              </w:rPr>
              <w:fldChar w:fldCharType="end"/>
            </w:r>
          </w:hyperlink>
        </w:p>
        <w:p w14:paraId="3A918FAB" w14:textId="4141EFAC" w:rsidR="002634C7" w:rsidRDefault="002634C7">
          <w:pPr>
            <w:pStyle w:val="TOC2"/>
            <w:rPr>
              <w:rFonts w:asciiTheme="minorHAnsi" w:eastAsiaTheme="minorEastAsia" w:hAnsiTheme="minorHAnsi"/>
              <w:noProof/>
              <w:color w:val="auto"/>
              <w:kern w:val="2"/>
              <w:szCs w:val="24"/>
              <w14:ligatures w14:val="standardContextual"/>
            </w:rPr>
          </w:pPr>
          <w:hyperlink w:anchor="_Toc206769329" w:history="1">
            <w:r w:rsidRPr="002C4DC1">
              <w:rPr>
                <w:rStyle w:val="Hyperlink"/>
                <w:noProof/>
              </w:rPr>
              <w:t>Zatrzymywanie i usuwanie danych</w:t>
            </w:r>
            <w:r>
              <w:rPr>
                <w:noProof/>
                <w:webHidden/>
              </w:rPr>
              <w:tab/>
            </w:r>
            <w:r>
              <w:rPr>
                <w:noProof/>
                <w:webHidden/>
              </w:rPr>
              <w:fldChar w:fldCharType="begin"/>
            </w:r>
            <w:r>
              <w:rPr>
                <w:noProof/>
                <w:webHidden/>
              </w:rPr>
              <w:instrText xml:space="preserve"> PAGEREF _Toc206769329 \h </w:instrText>
            </w:r>
            <w:r>
              <w:rPr>
                <w:noProof/>
                <w:webHidden/>
              </w:rPr>
            </w:r>
            <w:r>
              <w:rPr>
                <w:noProof/>
                <w:webHidden/>
              </w:rPr>
              <w:fldChar w:fldCharType="separate"/>
            </w:r>
            <w:r>
              <w:rPr>
                <w:noProof/>
                <w:webHidden/>
              </w:rPr>
              <w:t>21</w:t>
            </w:r>
            <w:r>
              <w:rPr>
                <w:noProof/>
                <w:webHidden/>
              </w:rPr>
              <w:fldChar w:fldCharType="end"/>
            </w:r>
          </w:hyperlink>
        </w:p>
        <w:p w14:paraId="7D415820" w14:textId="6D9ABA06" w:rsidR="002634C7" w:rsidRDefault="002634C7">
          <w:pPr>
            <w:pStyle w:val="TOC2"/>
            <w:rPr>
              <w:rFonts w:asciiTheme="minorHAnsi" w:eastAsiaTheme="minorEastAsia" w:hAnsiTheme="minorHAnsi"/>
              <w:noProof/>
              <w:color w:val="auto"/>
              <w:kern w:val="2"/>
              <w:szCs w:val="24"/>
              <w14:ligatures w14:val="standardContextual"/>
            </w:rPr>
          </w:pPr>
          <w:hyperlink w:anchor="_Toc206769330" w:history="1">
            <w:r w:rsidRPr="002C4DC1">
              <w:rPr>
                <w:rStyle w:val="Hyperlink"/>
                <w:noProof/>
                <w:lang w:val="pl-PL"/>
              </w:rPr>
              <w:t>Akt w sprawie danych UE</w:t>
            </w:r>
            <w:r>
              <w:rPr>
                <w:noProof/>
                <w:webHidden/>
              </w:rPr>
              <w:tab/>
            </w:r>
            <w:r>
              <w:rPr>
                <w:noProof/>
                <w:webHidden/>
              </w:rPr>
              <w:fldChar w:fldCharType="begin"/>
            </w:r>
            <w:r>
              <w:rPr>
                <w:noProof/>
                <w:webHidden/>
              </w:rPr>
              <w:instrText xml:space="preserve"> PAGEREF _Toc206769330 \h </w:instrText>
            </w:r>
            <w:r>
              <w:rPr>
                <w:noProof/>
                <w:webHidden/>
              </w:rPr>
            </w:r>
            <w:r>
              <w:rPr>
                <w:noProof/>
                <w:webHidden/>
              </w:rPr>
              <w:fldChar w:fldCharType="separate"/>
            </w:r>
            <w:r>
              <w:rPr>
                <w:noProof/>
                <w:webHidden/>
              </w:rPr>
              <w:t>21</w:t>
            </w:r>
            <w:r>
              <w:rPr>
                <w:noProof/>
                <w:webHidden/>
              </w:rPr>
              <w:fldChar w:fldCharType="end"/>
            </w:r>
          </w:hyperlink>
        </w:p>
        <w:p w14:paraId="4EDECEFE" w14:textId="0AEFA942" w:rsidR="002634C7" w:rsidRDefault="002634C7">
          <w:pPr>
            <w:pStyle w:val="TOC2"/>
            <w:rPr>
              <w:rFonts w:asciiTheme="minorHAnsi" w:eastAsiaTheme="minorEastAsia" w:hAnsiTheme="minorHAnsi"/>
              <w:noProof/>
              <w:color w:val="auto"/>
              <w:kern w:val="2"/>
              <w:szCs w:val="24"/>
              <w14:ligatures w14:val="standardContextual"/>
            </w:rPr>
          </w:pPr>
          <w:hyperlink w:anchor="_Toc206769331" w:history="1">
            <w:r w:rsidRPr="002C4DC1">
              <w:rPr>
                <w:rStyle w:val="Hyperlink"/>
                <w:noProof/>
              </w:rPr>
              <w:t>Zobowiązanie Podmiotu Przetwarzającego do zachowania poufności</w:t>
            </w:r>
            <w:r>
              <w:rPr>
                <w:noProof/>
                <w:webHidden/>
              </w:rPr>
              <w:tab/>
            </w:r>
            <w:r>
              <w:rPr>
                <w:noProof/>
                <w:webHidden/>
              </w:rPr>
              <w:fldChar w:fldCharType="begin"/>
            </w:r>
            <w:r>
              <w:rPr>
                <w:noProof/>
                <w:webHidden/>
              </w:rPr>
              <w:instrText xml:space="preserve"> PAGEREF _Toc206769331 \h </w:instrText>
            </w:r>
            <w:r>
              <w:rPr>
                <w:noProof/>
                <w:webHidden/>
              </w:rPr>
            </w:r>
            <w:r>
              <w:rPr>
                <w:noProof/>
                <w:webHidden/>
              </w:rPr>
              <w:fldChar w:fldCharType="separate"/>
            </w:r>
            <w:r>
              <w:rPr>
                <w:noProof/>
                <w:webHidden/>
              </w:rPr>
              <w:t>22</w:t>
            </w:r>
            <w:r>
              <w:rPr>
                <w:noProof/>
                <w:webHidden/>
              </w:rPr>
              <w:fldChar w:fldCharType="end"/>
            </w:r>
          </w:hyperlink>
        </w:p>
        <w:p w14:paraId="54B7BA6B" w14:textId="68C4EA49" w:rsidR="002634C7" w:rsidRDefault="002634C7">
          <w:pPr>
            <w:pStyle w:val="TOC2"/>
            <w:rPr>
              <w:rFonts w:asciiTheme="minorHAnsi" w:eastAsiaTheme="minorEastAsia" w:hAnsiTheme="minorHAnsi"/>
              <w:noProof/>
              <w:color w:val="auto"/>
              <w:kern w:val="2"/>
              <w:szCs w:val="24"/>
              <w14:ligatures w14:val="standardContextual"/>
            </w:rPr>
          </w:pPr>
          <w:hyperlink w:anchor="_Toc206769332" w:history="1">
            <w:r w:rsidRPr="002C4DC1">
              <w:rPr>
                <w:rStyle w:val="Hyperlink"/>
                <w:noProof/>
              </w:rPr>
              <w:t>Powiadomienie i kontrole dotyczące korzystania z usług Podmiotów Podprzetwarzających</w:t>
            </w:r>
            <w:r>
              <w:rPr>
                <w:noProof/>
                <w:webHidden/>
              </w:rPr>
              <w:tab/>
            </w:r>
            <w:r>
              <w:rPr>
                <w:noProof/>
                <w:webHidden/>
              </w:rPr>
              <w:fldChar w:fldCharType="begin"/>
            </w:r>
            <w:r>
              <w:rPr>
                <w:noProof/>
                <w:webHidden/>
              </w:rPr>
              <w:instrText xml:space="preserve"> PAGEREF _Toc206769332 \h </w:instrText>
            </w:r>
            <w:r>
              <w:rPr>
                <w:noProof/>
                <w:webHidden/>
              </w:rPr>
            </w:r>
            <w:r>
              <w:rPr>
                <w:noProof/>
                <w:webHidden/>
              </w:rPr>
              <w:fldChar w:fldCharType="separate"/>
            </w:r>
            <w:r>
              <w:rPr>
                <w:noProof/>
                <w:webHidden/>
              </w:rPr>
              <w:t>22</w:t>
            </w:r>
            <w:r>
              <w:rPr>
                <w:noProof/>
                <w:webHidden/>
              </w:rPr>
              <w:fldChar w:fldCharType="end"/>
            </w:r>
          </w:hyperlink>
        </w:p>
        <w:p w14:paraId="2777740A" w14:textId="380F6971" w:rsidR="002634C7" w:rsidRDefault="002634C7">
          <w:pPr>
            <w:pStyle w:val="TOC2"/>
            <w:rPr>
              <w:rFonts w:asciiTheme="minorHAnsi" w:eastAsiaTheme="minorEastAsia" w:hAnsiTheme="minorHAnsi"/>
              <w:noProof/>
              <w:color w:val="auto"/>
              <w:kern w:val="2"/>
              <w:szCs w:val="24"/>
              <w14:ligatures w14:val="standardContextual"/>
            </w:rPr>
          </w:pPr>
          <w:hyperlink w:anchor="_Toc206769333" w:history="1">
            <w:r w:rsidRPr="002C4DC1">
              <w:rPr>
                <w:rStyle w:val="Hyperlink"/>
                <w:noProof/>
              </w:rPr>
              <w:t>Wersje Zapoznawcze</w:t>
            </w:r>
            <w:r>
              <w:rPr>
                <w:noProof/>
                <w:webHidden/>
              </w:rPr>
              <w:tab/>
            </w:r>
            <w:r>
              <w:rPr>
                <w:noProof/>
                <w:webHidden/>
              </w:rPr>
              <w:fldChar w:fldCharType="begin"/>
            </w:r>
            <w:r>
              <w:rPr>
                <w:noProof/>
                <w:webHidden/>
              </w:rPr>
              <w:instrText xml:space="preserve"> PAGEREF _Toc206769333 \h </w:instrText>
            </w:r>
            <w:r>
              <w:rPr>
                <w:noProof/>
                <w:webHidden/>
              </w:rPr>
            </w:r>
            <w:r>
              <w:rPr>
                <w:noProof/>
                <w:webHidden/>
              </w:rPr>
              <w:fldChar w:fldCharType="separate"/>
            </w:r>
            <w:r>
              <w:rPr>
                <w:noProof/>
                <w:webHidden/>
              </w:rPr>
              <w:t>24</w:t>
            </w:r>
            <w:r>
              <w:rPr>
                <w:noProof/>
                <w:webHidden/>
              </w:rPr>
              <w:fldChar w:fldCharType="end"/>
            </w:r>
          </w:hyperlink>
        </w:p>
        <w:p w14:paraId="2CAB5CF4" w14:textId="1CB3B0FA" w:rsidR="002634C7" w:rsidRDefault="002634C7">
          <w:pPr>
            <w:pStyle w:val="TOC2"/>
            <w:rPr>
              <w:rFonts w:asciiTheme="minorHAnsi" w:eastAsiaTheme="minorEastAsia" w:hAnsiTheme="minorHAnsi"/>
              <w:noProof/>
              <w:color w:val="auto"/>
              <w:kern w:val="2"/>
              <w:szCs w:val="24"/>
              <w14:ligatures w14:val="standardContextual"/>
            </w:rPr>
          </w:pPr>
          <w:hyperlink w:anchor="_Toc206769334" w:history="1">
            <w:r w:rsidRPr="002C4DC1">
              <w:rPr>
                <w:rStyle w:val="Hyperlink"/>
                <w:noProof/>
              </w:rPr>
              <w:t>Instytucje edukacyjne</w:t>
            </w:r>
            <w:r>
              <w:rPr>
                <w:noProof/>
                <w:webHidden/>
              </w:rPr>
              <w:tab/>
            </w:r>
            <w:r>
              <w:rPr>
                <w:noProof/>
                <w:webHidden/>
              </w:rPr>
              <w:fldChar w:fldCharType="begin"/>
            </w:r>
            <w:r>
              <w:rPr>
                <w:noProof/>
                <w:webHidden/>
              </w:rPr>
              <w:instrText xml:space="preserve"> PAGEREF _Toc206769334 \h </w:instrText>
            </w:r>
            <w:r>
              <w:rPr>
                <w:noProof/>
                <w:webHidden/>
              </w:rPr>
            </w:r>
            <w:r>
              <w:rPr>
                <w:noProof/>
                <w:webHidden/>
              </w:rPr>
              <w:fldChar w:fldCharType="separate"/>
            </w:r>
            <w:r>
              <w:rPr>
                <w:noProof/>
                <w:webHidden/>
              </w:rPr>
              <w:t>25</w:t>
            </w:r>
            <w:r>
              <w:rPr>
                <w:noProof/>
                <w:webHidden/>
              </w:rPr>
              <w:fldChar w:fldCharType="end"/>
            </w:r>
          </w:hyperlink>
        </w:p>
        <w:p w14:paraId="4519D4C2" w14:textId="71E2F826" w:rsidR="002634C7" w:rsidRDefault="002634C7">
          <w:pPr>
            <w:pStyle w:val="TOC2"/>
            <w:rPr>
              <w:rFonts w:asciiTheme="minorHAnsi" w:eastAsiaTheme="minorEastAsia" w:hAnsiTheme="minorHAnsi"/>
              <w:noProof/>
              <w:color w:val="auto"/>
              <w:kern w:val="2"/>
              <w:szCs w:val="24"/>
              <w14:ligatures w14:val="standardContextual"/>
            </w:rPr>
          </w:pPr>
          <w:hyperlink w:anchor="_Toc206769335" w:history="1">
            <w:r w:rsidRPr="002C4DC1">
              <w:rPr>
                <w:rStyle w:val="Hyperlink"/>
                <w:noProof/>
              </w:rPr>
              <w:t>Umowa kliencka z CJIS</w:t>
            </w:r>
            <w:r>
              <w:rPr>
                <w:noProof/>
                <w:webHidden/>
              </w:rPr>
              <w:tab/>
            </w:r>
            <w:r>
              <w:rPr>
                <w:noProof/>
                <w:webHidden/>
              </w:rPr>
              <w:fldChar w:fldCharType="begin"/>
            </w:r>
            <w:r>
              <w:rPr>
                <w:noProof/>
                <w:webHidden/>
              </w:rPr>
              <w:instrText xml:space="preserve"> PAGEREF _Toc206769335 \h </w:instrText>
            </w:r>
            <w:r>
              <w:rPr>
                <w:noProof/>
                <w:webHidden/>
              </w:rPr>
            </w:r>
            <w:r>
              <w:rPr>
                <w:noProof/>
                <w:webHidden/>
              </w:rPr>
              <w:fldChar w:fldCharType="separate"/>
            </w:r>
            <w:r>
              <w:rPr>
                <w:noProof/>
                <w:webHidden/>
              </w:rPr>
              <w:t>25</w:t>
            </w:r>
            <w:r>
              <w:rPr>
                <w:noProof/>
                <w:webHidden/>
              </w:rPr>
              <w:fldChar w:fldCharType="end"/>
            </w:r>
          </w:hyperlink>
        </w:p>
        <w:p w14:paraId="0B03E155" w14:textId="383AC6F5" w:rsidR="002634C7" w:rsidRDefault="002634C7">
          <w:pPr>
            <w:pStyle w:val="TOC2"/>
            <w:rPr>
              <w:rFonts w:asciiTheme="minorHAnsi" w:eastAsiaTheme="minorEastAsia" w:hAnsiTheme="minorHAnsi"/>
              <w:noProof/>
              <w:color w:val="auto"/>
              <w:kern w:val="2"/>
              <w:szCs w:val="24"/>
              <w14:ligatures w14:val="standardContextual"/>
            </w:rPr>
          </w:pPr>
          <w:hyperlink w:anchor="_Toc206769336" w:history="1">
            <w:r w:rsidRPr="002C4DC1">
              <w:rPr>
                <w:rStyle w:val="Hyperlink"/>
                <w:noProof/>
              </w:rPr>
              <w:t>Partner Biznesowy w rozumieniu ustawy HIPAA</w:t>
            </w:r>
            <w:r>
              <w:rPr>
                <w:noProof/>
                <w:webHidden/>
              </w:rPr>
              <w:tab/>
            </w:r>
            <w:r>
              <w:rPr>
                <w:noProof/>
                <w:webHidden/>
              </w:rPr>
              <w:fldChar w:fldCharType="begin"/>
            </w:r>
            <w:r>
              <w:rPr>
                <w:noProof/>
                <w:webHidden/>
              </w:rPr>
              <w:instrText xml:space="preserve"> PAGEREF _Toc206769336 \h </w:instrText>
            </w:r>
            <w:r>
              <w:rPr>
                <w:noProof/>
                <w:webHidden/>
              </w:rPr>
            </w:r>
            <w:r>
              <w:rPr>
                <w:noProof/>
                <w:webHidden/>
              </w:rPr>
              <w:fldChar w:fldCharType="separate"/>
            </w:r>
            <w:r>
              <w:rPr>
                <w:noProof/>
                <w:webHidden/>
              </w:rPr>
              <w:t>26</w:t>
            </w:r>
            <w:r>
              <w:rPr>
                <w:noProof/>
                <w:webHidden/>
              </w:rPr>
              <w:fldChar w:fldCharType="end"/>
            </w:r>
          </w:hyperlink>
        </w:p>
        <w:p w14:paraId="2EE83EF7" w14:textId="1D5A8534" w:rsidR="002634C7" w:rsidRDefault="002634C7">
          <w:pPr>
            <w:pStyle w:val="TOC2"/>
            <w:rPr>
              <w:rFonts w:asciiTheme="minorHAnsi" w:eastAsiaTheme="minorEastAsia" w:hAnsiTheme="minorHAnsi"/>
              <w:noProof/>
              <w:color w:val="auto"/>
              <w:kern w:val="2"/>
              <w:szCs w:val="24"/>
              <w14:ligatures w14:val="standardContextual"/>
            </w:rPr>
          </w:pPr>
          <w:hyperlink w:anchor="_Toc206769337" w:history="1">
            <w:r w:rsidRPr="002C4DC1">
              <w:rPr>
                <w:rStyle w:val="Hyperlink"/>
                <w:noProof/>
              </w:rPr>
              <w:t>Dane telekomunikacyjne</w:t>
            </w:r>
            <w:r>
              <w:rPr>
                <w:noProof/>
                <w:webHidden/>
              </w:rPr>
              <w:tab/>
            </w:r>
            <w:r>
              <w:rPr>
                <w:noProof/>
                <w:webHidden/>
              </w:rPr>
              <w:fldChar w:fldCharType="begin"/>
            </w:r>
            <w:r>
              <w:rPr>
                <w:noProof/>
                <w:webHidden/>
              </w:rPr>
              <w:instrText xml:space="preserve"> PAGEREF _Toc206769337 \h </w:instrText>
            </w:r>
            <w:r>
              <w:rPr>
                <w:noProof/>
                <w:webHidden/>
              </w:rPr>
            </w:r>
            <w:r>
              <w:rPr>
                <w:noProof/>
                <w:webHidden/>
              </w:rPr>
              <w:fldChar w:fldCharType="separate"/>
            </w:r>
            <w:r>
              <w:rPr>
                <w:noProof/>
                <w:webHidden/>
              </w:rPr>
              <w:t>26</w:t>
            </w:r>
            <w:r>
              <w:rPr>
                <w:noProof/>
                <w:webHidden/>
              </w:rPr>
              <w:fldChar w:fldCharType="end"/>
            </w:r>
          </w:hyperlink>
        </w:p>
        <w:p w14:paraId="1EC44F57" w14:textId="17088062" w:rsidR="002634C7" w:rsidRDefault="002634C7">
          <w:pPr>
            <w:pStyle w:val="TOC2"/>
            <w:rPr>
              <w:rFonts w:asciiTheme="minorHAnsi" w:eastAsiaTheme="minorEastAsia" w:hAnsiTheme="minorHAnsi"/>
              <w:noProof/>
              <w:color w:val="auto"/>
              <w:kern w:val="2"/>
              <w:szCs w:val="24"/>
              <w14:ligatures w14:val="standardContextual"/>
            </w:rPr>
          </w:pPr>
          <w:hyperlink w:anchor="_Toc206769338" w:history="1">
            <w:r w:rsidRPr="002C4DC1">
              <w:rPr>
                <w:rStyle w:val="Hyperlink"/>
                <w:noProof/>
              </w:rPr>
              <w:t>Ustawa California Consumer Privacy Act (CCPA)</w:t>
            </w:r>
            <w:r>
              <w:rPr>
                <w:noProof/>
                <w:webHidden/>
              </w:rPr>
              <w:tab/>
            </w:r>
            <w:r>
              <w:rPr>
                <w:noProof/>
                <w:webHidden/>
              </w:rPr>
              <w:fldChar w:fldCharType="begin"/>
            </w:r>
            <w:r>
              <w:rPr>
                <w:noProof/>
                <w:webHidden/>
              </w:rPr>
              <w:instrText xml:space="preserve"> PAGEREF _Toc206769338 \h </w:instrText>
            </w:r>
            <w:r>
              <w:rPr>
                <w:noProof/>
                <w:webHidden/>
              </w:rPr>
            </w:r>
            <w:r>
              <w:rPr>
                <w:noProof/>
                <w:webHidden/>
              </w:rPr>
              <w:fldChar w:fldCharType="separate"/>
            </w:r>
            <w:r>
              <w:rPr>
                <w:noProof/>
                <w:webHidden/>
              </w:rPr>
              <w:t>26</w:t>
            </w:r>
            <w:r>
              <w:rPr>
                <w:noProof/>
                <w:webHidden/>
              </w:rPr>
              <w:fldChar w:fldCharType="end"/>
            </w:r>
          </w:hyperlink>
        </w:p>
        <w:p w14:paraId="6C248CA0" w14:textId="645F3FB7" w:rsidR="002634C7" w:rsidRDefault="002634C7">
          <w:pPr>
            <w:pStyle w:val="TOC2"/>
            <w:rPr>
              <w:rFonts w:asciiTheme="minorHAnsi" w:eastAsiaTheme="minorEastAsia" w:hAnsiTheme="minorHAnsi"/>
              <w:noProof/>
              <w:color w:val="auto"/>
              <w:kern w:val="2"/>
              <w:szCs w:val="24"/>
              <w14:ligatures w14:val="standardContextual"/>
            </w:rPr>
          </w:pPr>
          <w:hyperlink w:anchor="_Toc206769339" w:history="1">
            <w:r w:rsidRPr="002C4DC1">
              <w:rPr>
                <w:rStyle w:val="Hyperlink"/>
                <w:noProof/>
              </w:rPr>
              <w:t>Dane Biometryczne</w:t>
            </w:r>
            <w:r>
              <w:rPr>
                <w:noProof/>
                <w:webHidden/>
              </w:rPr>
              <w:tab/>
            </w:r>
            <w:r>
              <w:rPr>
                <w:noProof/>
                <w:webHidden/>
              </w:rPr>
              <w:fldChar w:fldCharType="begin"/>
            </w:r>
            <w:r>
              <w:rPr>
                <w:noProof/>
                <w:webHidden/>
              </w:rPr>
              <w:instrText xml:space="preserve"> PAGEREF _Toc206769339 \h </w:instrText>
            </w:r>
            <w:r>
              <w:rPr>
                <w:noProof/>
                <w:webHidden/>
              </w:rPr>
            </w:r>
            <w:r>
              <w:rPr>
                <w:noProof/>
                <w:webHidden/>
              </w:rPr>
              <w:fldChar w:fldCharType="separate"/>
            </w:r>
            <w:r>
              <w:rPr>
                <w:noProof/>
                <w:webHidden/>
              </w:rPr>
              <w:t>27</w:t>
            </w:r>
            <w:r>
              <w:rPr>
                <w:noProof/>
                <w:webHidden/>
              </w:rPr>
              <w:fldChar w:fldCharType="end"/>
            </w:r>
          </w:hyperlink>
        </w:p>
        <w:p w14:paraId="5133D607" w14:textId="17BFBA0E" w:rsidR="002634C7" w:rsidRDefault="002634C7">
          <w:pPr>
            <w:pStyle w:val="TOC2"/>
            <w:rPr>
              <w:rFonts w:asciiTheme="minorHAnsi" w:eastAsiaTheme="minorEastAsia" w:hAnsiTheme="minorHAnsi"/>
              <w:noProof/>
              <w:color w:val="auto"/>
              <w:kern w:val="2"/>
              <w:szCs w:val="24"/>
              <w14:ligatures w14:val="standardContextual"/>
            </w:rPr>
          </w:pPr>
          <w:hyperlink w:anchor="_Toc206769340" w:history="1">
            <w:r w:rsidRPr="002C4DC1">
              <w:rPr>
                <w:rStyle w:val="Hyperlink"/>
                <w:noProof/>
              </w:rPr>
              <w:t>Uzupełniające Usługi Profesjonalne</w:t>
            </w:r>
            <w:r>
              <w:rPr>
                <w:noProof/>
                <w:webHidden/>
              </w:rPr>
              <w:tab/>
            </w:r>
            <w:r>
              <w:rPr>
                <w:noProof/>
                <w:webHidden/>
              </w:rPr>
              <w:fldChar w:fldCharType="begin"/>
            </w:r>
            <w:r>
              <w:rPr>
                <w:noProof/>
                <w:webHidden/>
              </w:rPr>
              <w:instrText xml:space="preserve"> PAGEREF _Toc206769340 \h </w:instrText>
            </w:r>
            <w:r>
              <w:rPr>
                <w:noProof/>
                <w:webHidden/>
              </w:rPr>
            </w:r>
            <w:r>
              <w:rPr>
                <w:noProof/>
                <w:webHidden/>
              </w:rPr>
              <w:fldChar w:fldCharType="separate"/>
            </w:r>
            <w:r>
              <w:rPr>
                <w:noProof/>
                <w:webHidden/>
              </w:rPr>
              <w:t>27</w:t>
            </w:r>
            <w:r>
              <w:rPr>
                <w:noProof/>
                <w:webHidden/>
              </w:rPr>
              <w:fldChar w:fldCharType="end"/>
            </w:r>
          </w:hyperlink>
        </w:p>
        <w:p w14:paraId="4CA6A6C7" w14:textId="1A21266D" w:rsidR="002634C7" w:rsidRDefault="002634C7">
          <w:pPr>
            <w:pStyle w:val="TOC2"/>
            <w:rPr>
              <w:rFonts w:asciiTheme="minorHAnsi" w:eastAsiaTheme="minorEastAsia" w:hAnsiTheme="minorHAnsi"/>
              <w:noProof/>
              <w:color w:val="auto"/>
              <w:kern w:val="2"/>
              <w:szCs w:val="24"/>
              <w14:ligatures w14:val="standardContextual"/>
            </w:rPr>
          </w:pPr>
          <w:hyperlink w:anchor="_Toc206769341" w:history="1">
            <w:r w:rsidRPr="002C4DC1">
              <w:rPr>
                <w:rStyle w:val="Hyperlink"/>
                <w:noProof/>
              </w:rPr>
              <w:t>Kontakt z Microsoft</w:t>
            </w:r>
            <w:r>
              <w:rPr>
                <w:noProof/>
                <w:webHidden/>
              </w:rPr>
              <w:tab/>
            </w:r>
            <w:r>
              <w:rPr>
                <w:noProof/>
                <w:webHidden/>
              </w:rPr>
              <w:fldChar w:fldCharType="begin"/>
            </w:r>
            <w:r>
              <w:rPr>
                <w:noProof/>
                <w:webHidden/>
              </w:rPr>
              <w:instrText xml:space="preserve"> PAGEREF _Toc206769341 \h </w:instrText>
            </w:r>
            <w:r>
              <w:rPr>
                <w:noProof/>
                <w:webHidden/>
              </w:rPr>
            </w:r>
            <w:r>
              <w:rPr>
                <w:noProof/>
                <w:webHidden/>
              </w:rPr>
              <w:fldChar w:fldCharType="separate"/>
            </w:r>
            <w:r>
              <w:rPr>
                <w:noProof/>
                <w:webHidden/>
              </w:rPr>
              <w:t>28</w:t>
            </w:r>
            <w:r>
              <w:rPr>
                <w:noProof/>
                <w:webHidden/>
              </w:rPr>
              <w:fldChar w:fldCharType="end"/>
            </w:r>
          </w:hyperlink>
        </w:p>
        <w:p w14:paraId="30591123" w14:textId="1D260D22" w:rsidR="002634C7" w:rsidRDefault="002634C7">
          <w:pPr>
            <w:pStyle w:val="TOC1"/>
            <w:rPr>
              <w:rFonts w:asciiTheme="minorHAnsi" w:eastAsiaTheme="minorEastAsia" w:hAnsiTheme="minorHAnsi"/>
              <w:color w:val="auto"/>
              <w:kern w:val="2"/>
              <w:szCs w:val="24"/>
              <w14:ligatures w14:val="standardContextual"/>
            </w:rPr>
          </w:pPr>
          <w:hyperlink w:anchor="_Toc206769342" w:history="1">
            <w:r w:rsidRPr="002C4DC1">
              <w:rPr>
                <w:rStyle w:val="Hyperlink"/>
              </w:rPr>
              <w:t>Załącznik A — Środki bezpieczeństwa</w:t>
            </w:r>
            <w:r>
              <w:rPr>
                <w:webHidden/>
              </w:rPr>
              <w:tab/>
            </w:r>
            <w:r>
              <w:rPr>
                <w:webHidden/>
              </w:rPr>
              <w:fldChar w:fldCharType="begin"/>
            </w:r>
            <w:r>
              <w:rPr>
                <w:webHidden/>
              </w:rPr>
              <w:instrText xml:space="preserve"> PAGEREF _Toc206769342 \h </w:instrText>
            </w:r>
            <w:r>
              <w:rPr>
                <w:webHidden/>
              </w:rPr>
            </w:r>
            <w:r>
              <w:rPr>
                <w:webHidden/>
              </w:rPr>
              <w:fldChar w:fldCharType="separate"/>
            </w:r>
            <w:r>
              <w:rPr>
                <w:webHidden/>
              </w:rPr>
              <w:t>29</w:t>
            </w:r>
            <w:r>
              <w:rPr>
                <w:webHidden/>
              </w:rPr>
              <w:fldChar w:fldCharType="end"/>
            </w:r>
          </w:hyperlink>
        </w:p>
        <w:p w14:paraId="63F33452" w14:textId="462F7D4B" w:rsidR="002634C7" w:rsidRDefault="002634C7">
          <w:pPr>
            <w:pStyle w:val="TOC2"/>
            <w:rPr>
              <w:rFonts w:asciiTheme="minorHAnsi" w:eastAsiaTheme="minorEastAsia" w:hAnsiTheme="minorHAnsi"/>
              <w:noProof/>
              <w:color w:val="auto"/>
              <w:kern w:val="2"/>
              <w:szCs w:val="24"/>
              <w14:ligatures w14:val="standardContextual"/>
            </w:rPr>
          </w:pPr>
          <w:hyperlink w:anchor="_Toc206769343" w:history="1">
            <w:r w:rsidRPr="002C4DC1">
              <w:rPr>
                <w:rStyle w:val="Hyperlink"/>
                <w:noProof/>
              </w:rPr>
              <w:t>Domena</w:t>
            </w:r>
            <w:r>
              <w:rPr>
                <w:noProof/>
                <w:webHidden/>
              </w:rPr>
              <w:tab/>
            </w:r>
            <w:r>
              <w:rPr>
                <w:noProof/>
                <w:webHidden/>
              </w:rPr>
              <w:fldChar w:fldCharType="begin"/>
            </w:r>
            <w:r>
              <w:rPr>
                <w:noProof/>
                <w:webHidden/>
              </w:rPr>
              <w:instrText xml:space="preserve"> PAGEREF _Toc206769343 \h </w:instrText>
            </w:r>
            <w:r>
              <w:rPr>
                <w:noProof/>
                <w:webHidden/>
              </w:rPr>
            </w:r>
            <w:r>
              <w:rPr>
                <w:noProof/>
                <w:webHidden/>
              </w:rPr>
              <w:fldChar w:fldCharType="separate"/>
            </w:r>
            <w:r>
              <w:rPr>
                <w:noProof/>
                <w:webHidden/>
              </w:rPr>
              <w:t>30</w:t>
            </w:r>
            <w:r>
              <w:rPr>
                <w:noProof/>
                <w:webHidden/>
              </w:rPr>
              <w:fldChar w:fldCharType="end"/>
            </w:r>
          </w:hyperlink>
        </w:p>
        <w:p w14:paraId="042B0802" w14:textId="756D6AE9" w:rsidR="002634C7" w:rsidRDefault="002634C7">
          <w:pPr>
            <w:pStyle w:val="TOC2"/>
            <w:rPr>
              <w:rFonts w:asciiTheme="minorHAnsi" w:eastAsiaTheme="minorEastAsia" w:hAnsiTheme="minorHAnsi"/>
              <w:noProof/>
              <w:color w:val="auto"/>
              <w:kern w:val="2"/>
              <w:szCs w:val="24"/>
              <w14:ligatures w14:val="standardContextual"/>
            </w:rPr>
          </w:pPr>
          <w:hyperlink w:anchor="_Toc206769344" w:history="1">
            <w:r w:rsidRPr="002C4DC1">
              <w:rPr>
                <w:rStyle w:val="Hyperlink"/>
                <w:noProof/>
              </w:rPr>
              <w:t>Zasady</w:t>
            </w:r>
            <w:r>
              <w:rPr>
                <w:noProof/>
                <w:webHidden/>
              </w:rPr>
              <w:tab/>
            </w:r>
            <w:r>
              <w:rPr>
                <w:noProof/>
                <w:webHidden/>
              </w:rPr>
              <w:fldChar w:fldCharType="begin"/>
            </w:r>
            <w:r>
              <w:rPr>
                <w:noProof/>
                <w:webHidden/>
              </w:rPr>
              <w:instrText xml:space="preserve"> PAGEREF _Toc206769344 \h </w:instrText>
            </w:r>
            <w:r>
              <w:rPr>
                <w:noProof/>
                <w:webHidden/>
              </w:rPr>
            </w:r>
            <w:r>
              <w:rPr>
                <w:noProof/>
                <w:webHidden/>
              </w:rPr>
              <w:fldChar w:fldCharType="separate"/>
            </w:r>
            <w:r>
              <w:rPr>
                <w:noProof/>
                <w:webHidden/>
              </w:rPr>
              <w:t>30</w:t>
            </w:r>
            <w:r>
              <w:rPr>
                <w:noProof/>
                <w:webHidden/>
              </w:rPr>
              <w:fldChar w:fldCharType="end"/>
            </w:r>
          </w:hyperlink>
        </w:p>
        <w:p w14:paraId="01DEDC85" w14:textId="251A5995" w:rsidR="002634C7" w:rsidRDefault="002634C7">
          <w:pPr>
            <w:pStyle w:val="TOC1"/>
            <w:rPr>
              <w:rFonts w:asciiTheme="minorHAnsi" w:eastAsiaTheme="minorEastAsia" w:hAnsiTheme="minorHAnsi"/>
              <w:color w:val="auto"/>
              <w:kern w:val="2"/>
              <w:szCs w:val="24"/>
              <w14:ligatures w14:val="standardContextual"/>
            </w:rPr>
          </w:pPr>
          <w:hyperlink w:anchor="_Toc206769345" w:history="1">
            <w:r w:rsidRPr="002C4DC1">
              <w:rPr>
                <w:rStyle w:val="Hyperlink"/>
              </w:rPr>
              <w:t>Załącznik B — Osoby, których dane dotyczą i kategorie danych osobowych</w:t>
            </w:r>
            <w:r>
              <w:rPr>
                <w:webHidden/>
              </w:rPr>
              <w:tab/>
            </w:r>
            <w:r>
              <w:rPr>
                <w:webHidden/>
              </w:rPr>
              <w:fldChar w:fldCharType="begin"/>
            </w:r>
            <w:r>
              <w:rPr>
                <w:webHidden/>
              </w:rPr>
              <w:instrText xml:space="preserve"> PAGEREF _Toc206769345 \h </w:instrText>
            </w:r>
            <w:r>
              <w:rPr>
                <w:webHidden/>
              </w:rPr>
            </w:r>
            <w:r>
              <w:rPr>
                <w:webHidden/>
              </w:rPr>
              <w:fldChar w:fldCharType="separate"/>
            </w:r>
            <w:r>
              <w:rPr>
                <w:webHidden/>
              </w:rPr>
              <w:t>35</w:t>
            </w:r>
            <w:r>
              <w:rPr>
                <w:webHidden/>
              </w:rPr>
              <w:fldChar w:fldCharType="end"/>
            </w:r>
          </w:hyperlink>
        </w:p>
        <w:p w14:paraId="5DBE78BC" w14:textId="2A3D8197" w:rsidR="002634C7" w:rsidRDefault="002634C7">
          <w:pPr>
            <w:pStyle w:val="TOC1"/>
            <w:rPr>
              <w:rFonts w:asciiTheme="minorHAnsi" w:eastAsiaTheme="minorEastAsia" w:hAnsiTheme="minorHAnsi"/>
              <w:color w:val="auto"/>
              <w:kern w:val="2"/>
              <w:szCs w:val="24"/>
              <w14:ligatures w14:val="standardContextual"/>
            </w:rPr>
          </w:pPr>
          <w:hyperlink w:anchor="_Toc206769346" w:history="1">
            <w:r w:rsidRPr="002C4DC1">
              <w:rPr>
                <w:rStyle w:val="Hyperlink"/>
              </w:rPr>
              <w:t>Załącznik C — Dodatek dotyczący dodatkowych zabezpieczeń</w:t>
            </w:r>
            <w:r>
              <w:rPr>
                <w:webHidden/>
              </w:rPr>
              <w:tab/>
            </w:r>
            <w:r>
              <w:rPr>
                <w:webHidden/>
              </w:rPr>
              <w:fldChar w:fldCharType="begin"/>
            </w:r>
            <w:r>
              <w:rPr>
                <w:webHidden/>
              </w:rPr>
              <w:instrText xml:space="preserve"> PAGEREF _Toc206769346 \h </w:instrText>
            </w:r>
            <w:r>
              <w:rPr>
                <w:webHidden/>
              </w:rPr>
            </w:r>
            <w:r>
              <w:rPr>
                <w:webHidden/>
              </w:rPr>
              <w:fldChar w:fldCharType="separate"/>
            </w:r>
            <w:r>
              <w:rPr>
                <w:webHidden/>
              </w:rPr>
              <w:t>38</w:t>
            </w:r>
            <w:r>
              <w:rPr>
                <w:webHidden/>
              </w:rPr>
              <w:fldChar w:fldCharType="end"/>
            </w:r>
          </w:hyperlink>
        </w:p>
        <w:p w14:paraId="6F2ABAC2" w14:textId="0CF3163C" w:rsidR="002634C7" w:rsidRDefault="002634C7">
          <w:pPr>
            <w:pStyle w:val="TOC1"/>
            <w:rPr>
              <w:rFonts w:asciiTheme="minorHAnsi" w:eastAsiaTheme="minorEastAsia" w:hAnsiTheme="minorHAnsi"/>
              <w:color w:val="auto"/>
              <w:kern w:val="2"/>
              <w:szCs w:val="24"/>
              <w14:ligatures w14:val="standardContextual"/>
            </w:rPr>
          </w:pPr>
          <w:hyperlink w:anchor="_Toc206769347" w:history="1">
            <w:r w:rsidRPr="002C4DC1">
              <w:rPr>
                <w:rStyle w:val="Hyperlink"/>
                <w:rFonts w:cs="Segoe Sans Display"/>
                <w:lang w:val="pl-PL"/>
              </w:rPr>
              <w:t>Załącznik D – Kwestionowanie zamówienia lub wiążącego zobowiązania prawnego zawieszającego Usługi Online</w:t>
            </w:r>
            <w:r>
              <w:rPr>
                <w:webHidden/>
              </w:rPr>
              <w:tab/>
            </w:r>
            <w:r>
              <w:rPr>
                <w:webHidden/>
              </w:rPr>
              <w:fldChar w:fldCharType="begin"/>
            </w:r>
            <w:r>
              <w:rPr>
                <w:webHidden/>
              </w:rPr>
              <w:instrText xml:space="preserve"> PAGEREF _Toc206769347 \h </w:instrText>
            </w:r>
            <w:r>
              <w:rPr>
                <w:webHidden/>
              </w:rPr>
            </w:r>
            <w:r>
              <w:rPr>
                <w:webHidden/>
              </w:rPr>
              <w:fldChar w:fldCharType="separate"/>
            </w:r>
            <w:r>
              <w:rPr>
                <w:webHidden/>
              </w:rPr>
              <w:t>41</w:t>
            </w:r>
            <w:r>
              <w:rPr>
                <w:webHidden/>
              </w:rPr>
              <w:fldChar w:fldCharType="end"/>
            </w:r>
          </w:hyperlink>
        </w:p>
        <w:p w14:paraId="554B9BFC" w14:textId="38B486F2" w:rsidR="002634C7" w:rsidRDefault="002634C7">
          <w:pPr>
            <w:pStyle w:val="TOC1"/>
            <w:rPr>
              <w:rFonts w:asciiTheme="minorHAnsi" w:eastAsiaTheme="minorEastAsia" w:hAnsiTheme="minorHAnsi"/>
              <w:color w:val="auto"/>
              <w:kern w:val="2"/>
              <w:szCs w:val="24"/>
              <w14:ligatures w14:val="standardContextual"/>
            </w:rPr>
          </w:pPr>
          <w:hyperlink w:anchor="_Toc206769348" w:history="1">
            <w:r w:rsidRPr="002C4DC1">
              <w:rPr>
                <w:rStyle w:val="Hyperlink"/>
              </w:rPr>
              <w:t>Załącznik 1 — Postanowienia wynikające z RODO</w:t>
            </w:r>
            <w:r>
              <w:rPr>
                <w:webHidden/>
              </w:rPr>
              <w:tab/>
            </w:r>
            <w:r>
              <w:rPr>
                <w:webHidden/>
              </w:rPr>
              <w:fldChar w:fldCharType="begin"/>
            </w:r>
            <w:r>
              <w:rPr>
                <w:webHidden/>
              </w:rPr>
              <w:instrText xml:space="preserve"> PAGEREF _Toc206769348 \h </w:instrText>
            </w:r>
            <w:r>
              <w:rPr>
                <w:webHidden/>
              </w:rPr>
            </w:r>
            <w:r>
              <w:rPr>
                <w:webHidden/>
              </w:rPr>
              <w:fldChar w:fldCharType="separate"/>
            </w:r>
            <w:r>
              <w:rPr>
                <w:webHidden/>
              </w:rPr>
              <w:t>42</w:t>
            </w:r>
            <w:r>
              <w:rPr>
                <w:webHidden/>
              </w:rPr>
              <w:fldChar w:fldCharType="end"/>
            </w:r>
          </w:hyperlink>
        </w:p>
        <w:p w14:paraId="50AC07F5" w14:textId="09B3228D" w:rsidR="002634C7" w:rsidRDefault="002634C7">
          <w:pPr>
            <w:pStyle w:val="TOC2"/>
            <w:rPr>
              <w:rFonts w:asciiTheme="minorHAnsi" w:eastAsiaTheme="minorEastAsia" w:hAnsiTheme="minorHAnsi"/>
              <w:noProof/>
              <w:color w:val="auto"/>
              <w:kern w:val="2"/>
              <w:szCs w:val="24"/>
              <w14:ligatures w14:val="standardContextual"/>
            </w:rPr>
          </w:pPr>
          <w:hyperlink w:anchor="_Toc206769349" w:history="1">
            <w:r w:rsidRPr="002C4DC1">
              <w:rPr>
                <w:rStyle w:val="Hyperlink"/>
                <w:noProof/>
              </w:rPr>
              <w:t>Stosowne obowiązki wynikające z RODO: art. 5, 28, 32 i 33.</w:t>
            </w:r>
            <w:r>
              <w:rPr>
                <w:noProof/>
                <w:webHidden/>
              </w:rPr>
              <w:tab/>
            </w:r>
            <w:r>
              <w:rPr>
                <w:noProof/>
                <w:webHidden/>
              </w:rPr>
              <w:fldChar w:fldCharType="begin"/>
            </w:r>
            <w:r>
              <w:rPr>
                <w:noProof/>
                <w:webHidden/>
              </w:rPr>
              <w:instrText xml:space="preserve"> PAGEREF _Toc206769349 \h </w:instrText>
            </w:r>
            <w:r>
              <w:rPr>
                <w:noProof/>
                <w:webHidden/>
              </w:rPr>
            </w:r>
            <w:r>
              <w:rPr>
                <w:noProof/>
                <w:webHidden/>
              </w:rPr>
              <w:fldChar w:fldCharType="separate"/>
            </w:r>
            <w:r>
              <w:rPr>
                <w:noProof/>
                <w:webHidden/>
              </w:rPr>
              <w:t>42</w:t>
            </w:r>
            <w:r>
              <w:rPr>
                <w:noProof/>
                <w:webHidden/>
              </w:rPr>
              <w:fldChar w:fldCharType="end"/>
            </w:r>
          </w:hyperlink>
        </w:p>
        <w:p w14:paraId="4B5B49F1" w14:textId="72BA340B" w:rsidR="005D05BB" w:rsidRPr="005D05BB" w:rsidRDefault="007C0C24" w:rsidP="00C62803">
          <w:pPr>
            <w:pStyle w:val="TOC1"/>
            <w:rPr>
              <w:rStyle w:val="TitleChar"/>
              <w:rFonts w:ascii="Segoe Sans Text" w:eastAsiaTheme="minorHAnsi" w:hAnsi="Segoe Sans Text" w:cstheme="minorBidi"/>
              <w:color w:val="auto"/>
              <w:sz w:val="20"/>
              <w:szCs w:val="22"/>
            </w:rPr>
          </w:pPr>
          <w:r>
            <w:rPr>
              <w:szCs w:val="18"/>
            </w:rPr>
            <w:fldChar w:fldCharType="end"/>
          </w:r>
        </w:p>
      </w:sdtContent>
    </w:sdt>
    <w:p w14:paraId="4029E344" w14:textId="77777777" w:rsidR="002C14A1" w:rsidRPr="00B02400" w:rsidRDefault="002C14A1" w:rsidP="002C14A1">
      <w:pPr>
        <w:pStyle w:val="Heading1"/>
        <w:rPr>
          <w:rFonts w:cs="Segoe Sans Display"/>
          <w:szCs w:val="52"/>
          <w:lang w:val="pl-PL"/>
        </w:rPr>
      </w:pPr>
      <w:bookmarkStart w:id="2" w:name="_Toc203992339"/>
      <w:bookmarkStart w:id="3" w:name="_Toc206769313"/>
      <w:bookmarkStart w:id="4" w:name="_Toc507768531"/>
      <w:bookmarkStart w:id="5" w:name="_Toc6563780"/>
      <w:bookmarkStart w:id="6" w:name="_Toc26883653"/>
      <w:bookmarkStart w:id="7" w:name="_Toc155366825"/>
      <w:bookmarkStart w:id="8" w:name="Introduction"/>
      <w:r w:rsidRPr="00B02400">
        <w:rPr>
          <w:rFonts w:cs="Segoe Sans Display"/>
          <w:szCs w:val="52"/>
          <w:lang w:val="pl-PL"/>
        </w:rPr>
        <w:t>Oraz zestawienie zmian</w:t>
      </w:r>
      <w:bookmarkEnd w:id="2"/>
      <w:bookmarkEnd w:id="3"/>
    </w:p>
    <w:p w14:paraId="767E2209" w14:textId="6C13F444" w:rsidR="00A84C69" w:rsidRPr="00195755" w:rsidRDefault="00195755" w:rsidP="002C14A1">
      <w:pPr>
        <w:rPr>
          <w:lang w:val="pl-PL"/>
        </w:rPr>
      </w:pPr>
      <w:r w:rsidRPr="00B02400">
        <w:rPr>
          <w:lang w:val="pl-PL"/>
        </w:rPr>
        <w:t>01/09/2025 – Dodano Europejskie Stowarzyszenie Wolnego Handlu (EFTA) do listy lokalizacji, w których Microsoft będzie przechowywać i przetwarzać dane klientów, dane osobowe oraz dane dotyczące usług profesjonalnych w stanie spoczynku dla Usług Objętych Programem Geograficznego Ograniczenia Przetwarzania Danych z UE. Dodano zapis w Danych telekomunikacyjnych dotyczący obowiązku Klienta uzyskania zgody użytkownika końcowego. Dodano zapis dotyczący Aktu w sprawie danych UE. Dodano zapis w Załączniku D dotyczący zobowiązania Microsoft w sprawie odporności cyfrowej w UE.</w:t>
      </w:r>
    </w:p>
    <w:p w14:paraId="0F6FA305" w14:textId="4584109D" w:rsidR="007C0C24" w:rsidRPr="00FC77AC" w:rsidRDefault="007C0C24" w:rsidP="00B470B3">
      <w:pPr>
        <w:pStyle w:val="Heading1"/>
        <w:shd w:val="clear" w:color="auto" w:fill="auto"/>
      </w:pPr>
      <w:bookmarkStart w:id="9" w:name="_Toc206769314"/>
      <w:proofErr w:type="spellStart"/>
      <w:r>
        <w:lastRenderedPageBreak/>
        <w:t>Wprowadzenie</w:t>
      </w:r>
      <w:bookmarkEnd w:id="4"/>
      <w:bookmarkEnd w:id="5"/>
      <w:bookmarkEnd w:id="6"/>
      <w:bookmarkEnd w:id="7"/>
      <w:bookmarkEnd w:id="9"/>
      <w:proofErr w:type="spellEnd"/>
    </w:p>
    <w:p w14:paraId="48CDA951" w14:textId="77777777" w:rsidR="007C0C24" w:rsidRPr="00DE675C" w:rsidRDefault="007C0C24" w:rsidP="007C0C24">
      <w:bookmarkStart w:id="10" w:name="_Toc507768532"/>
      <w:bookmarkStart w:id="11" w:name="_Toc6563781"/>
      <w:bookmarkStart w:id="12" w:name="_Toc26883654"/>
      <w:bookmarkStart w:id="13" w:name="_Toc507768534"/>
      <w:bookmarkStart w:id="14" w:name="_Toc6563783"/>
      <w:bookmarkStart w:id="15" w:name="_Toc26883656"/>
      <w:bookmarkEnd w:id="8"/>
      <w:r w:rsidRPr="00DE675C">
        <w:t xml:space="preserve">Strony zgadzają się, że niniejszy Dodatek dotyczący Ochrony Danych w ramach Produktów i Usług Microsoft („Dodatek dotyczący Ochrony Danych”) określa ich obowiązki w zakresie przetwarzania i bezpieczeństwa Danych Klienta, Danych dotyczących Usług Profesjonalnych i Danych Osobowych </w:t>
      </w:r>
      <w:r>
        <w:br/>
      </w:r>
      <w:r w:rsidRPr="00DE675C">
        <w:t xml:space="preserve">w związku z Produktami i Usługami. Dodatek dotyczący Ochrony Danych stanowi integralną część Postanowień dotyczących Produktów i innych umów Microsoft. Ponadto strony zgadzają się, że o ile nie zawarto oddzielnej umowy dotyczącej Usług Profesjonalnych, niniejszy Dodatek dotyczący Ochrony Danych reguluje kwestie dotyczące przetwarzania i bezpieczeństwa Danych dotyczących Usług Profesjonalnych. Używanie przez Klienta Produktów Niepochodzących od Microsoft podlega innym postanowieniom, w tym innym postanowieniom dotyczącym prywatności i bezpieczeństwa. </w:t>
      </w:r>
    </w:p>
    <w:p w14:paraId="14E5729A" w14:textId="77777777" w:rsidR="007C0C24" w:rsidRDefault="007C0C24" w:rsidP="007C0C24">
      <w:r>
        <w:t>W przypadku sprzeczności lub niespójności między Postanowieniami Dodatku dotyczącego Ochrony Danych a postanowieniami zawartej przez Klienta umowy licencjonowania zbiorowego lub postanowieniami innych stosownych umów w związku z Produktami i Usługami („umowa Klienta”) Postanowienia Dodatku dotyczącego Ochrony Danych mają charakter rozstrzygający. Postanowienia Dodatku dotyczącego Ochrony Danych zastępują wszelkie sprzeczne postanowienia Oświadczenia Microsoft o ochronie prywatności, które w inny sposób mogą mieć zastosowanie do przetwarzania zdefiniowanych w tym dokumencie Danych Klienta, Danych dotyczących Usług Profesjonalnych lub Danych Osobowych.</w:t>
      </w:r>
    </w:p>
    <w:p w14:paraId="416A402F" w14:textId="77777777" w:rsidR="007C0C24" w:rsidRDefault="007C0C24" w:rsidP="007C0C24">
      <w:r>
        <w:t>W ramach tego Dodatku dotyczącego Ochrony Danych Microsoft podejmuje zobowiązania względem wszystkich Klientów z istniejącą umową Klienta. Zobowiązania te są dla Microsoft wiążące w odniesieniu do Klienta niezależnie od (1) wersji Postanowień dotyczących Produktów, które w inny sposób mają zastosowanie do danej subskrypcji lub licencji na Produkt, lub (2) jakiejkolwiek innej umowy, której integralną częścią są Postanowienia dotyczące Produktów.</w:t>
      </w:r>
    </w:p>
    <w:p w14:paraId="242D146E" w14:textId="77777777" w:rsidR="007C0C24" w:rsidRPr="003E4AC6" w:rsidRDefault="007C0C24" w:rsidP="007C0C24">
      <w:pPr>
        <w:pStyle w:val="Heading2"/>
      </w:pPr>
      <w:bookmarkStart w:id="16" w:name="_Toc42764827"/>
      <w:bookmarkStart w:id="17" w:name="_Toc82522128"/>
      <w:bookmarkStart w:id="18" w:name="_Toc155366826"/>
      <w:bookmarkStart w:id="19" w:name="_Toc206769315"/>
      <w:bookmarkStart w:id="20" w:name="_Hlk494736247"/>
      <w:bookmarkStart w:id="21" w:name="_Hlk494736381"/>
      <w:bookmarkEnd w:id="10"/>
      <w:bookmarkEnd w:id="11"/>
      <w:bookmarkEnd w:id="12"/>
      <w:bookmarkEnd w:id="13"/>
      <w:bookmarkEnd w:id="14"/>
      <w:bookmarkEnd w:id="15"/>
      <w:r>
        <w:t>Właściwe Postanowienia Dodatku dotyczącego Ochrony Danych i aktualizacje</w:t>
      </w:r>
      <w:bookmarkEnd w:id="16"/>
      <w:bookmarkEnd w:id="17"/>
      <w:bookmarkEnd w:id="18"/>
      <w:bookmarkEnd w:id="19"/>
    </w:p>
    <w:p w14:paraId="70759321" w14:textId="77777777" w:rsidR="007C0C24" w:rsidRPr="003E4AC6" w:rsidRDefault="007C0C24" w:rsidP="007C0C24">
      <w:pPr>
        <w:pStyle w:val="Heading3"/>
      </w:pPr>
      <w:r>
        <w:t>Ograniczenia dotyczące aktualizacji</w:t>
      </w:r>
    </w:p>
    <w:p w14:paraId="699A4AA7" w14:textId="77777777" w:rsidR="007C0C24" w:rsidRDefault="007C0C24" w:rsidP="007C0C24">
      <w:r>
        <w:t xml:space="preserve">Gdy Klient odnawia albo nabywa nową subskrypcję na Produkt lub składa zamówienie na Usługę Profesjonalną, zastosowanie mają obowiązujące wówczas Postanowienia Dodatku dotyczącego Ochrony Danych i nie ulegną one zmianie przez okres obowiązywania subskrypcji Klienta na taki Produkt lub okres obowiązywania zamówienia na taką Usługę Profesjonalną. Gdy Klient uzyskuje licencję bezterminową na Oprogramowanie, zastosowanie mają obowiązujące wówczas Postanowienia </w:t>
      </w:r>
      <w:r>
        <w:lastRenderedPageBreak/>
        <w:t>Dodatku dotyczącego Ochrony Danych (zgodnie z tymi samymi postanowieniami, które określają mające zastosowanie w danym czasie Postanowienia dotyczące Produktów dla tego Oprogramowania w ramach umowy Klienta) i nie ulegną one zmianie przez okres obowiązywania licencji Klienta na to Oprogramowanie.</w:t>
      </w:r>
    </w:p>
    <w:p w14:paraId="5F2ED7A3" w14:textId="77777777" w:rsidR="007C0C24" w:rsidRPr="003E4AC6" w:rsidRDefault="007C0C24" w:rsidP="007C0C24">
      <w:pPr>
        <w:pStyle w:val="Heading3"/>
      </w:pPr>
      <w:bookmarkStart w:id="22" w:name="_Hlk40343587"/>
      <w:r>
        <w:t>Nowe funkcje, uzupełnienia lub powiązane oprogramowanie</w:t>
      </w:r>
      <w:bookmarkEnd w:id="22"/>
    </w:p>
    <w:p w14:paraId="2313626E" w14:textId="77777777" w:rsidR="007C0C24" w:rsidRPr="00F81183" w:rsidRDefault="007C0C24" w:rsidP="007C0C24">
      <w:r w:rsidRPr="00F81183">
        <w:t>Niezależnie od przedstawionych powyżej postanowień dotyczących aktualizacji, w przypadku wprowadzenia nowych (czyli niebędących wcześniej częścią Produktów lub Usług) funkcji, ofert, uzupełnień lub powiązanych programów Microsoft może wprowadzić nowe lub zaktualizować istniejące postanowienia w Dodatku dotyczącym Ochrony Danych mającym zastosowanie do używania przez Klienta tych nowych funkcji, ofert, uzupełnień lub powiązanych programów. Jeśli postanowienia te w jakikolwiek istotny niekorzystny sposób zmieniają Postanowienia Dodatku dotyczącego Ochrony Danych, Microsoft zapewni Klientowi wybór dotyczący używania nowych funkcji, ofert, uzupełnień lub powiązanego oprogramowania bez utraty istniejących funkcji zawartych w ogólnie dostępnych Produktach lub Usługach Profesjonalnych. Jeśli Klient nie instaluje ani nie używa nowych funkcji, ofert, uzupełnień ani powiązanego oprogramowania, odpowiednie nowe postanowienia nie będą mieć zastosowania.</w:t>
      </w:r>
    </w:p>
    <w:p w14:paraId="39B3E41D" w14:textId="77777777" w:rsidR="007C0C24" w:rsidRPr="003E4AC6" w:rsidRDefault="007C0C24" w:rsidP="007C0C24">
      <w:pPr>
        <w:pStyle w:val="Heading3"/>
      </w:pPr>
      <w:r>
        <w:t>Wymogi i przepisy wykonawcze</w:t>
      </w:r>
    </w:p>
    <w:p w14:paraId="4542F152" w14:textId="77777777" w:rsidR="007C0C24" w:rsidRPr="003E4AC6" w:rsidRDefault="007C0C24" w:rsidP="007C0C24">
      <w:r>
        <w:t>Bez względu na powyższe ograniczenia dotyczące aktualizacji Microsoft może zmodyfikować Produkty lub Usługi Profesjonalne lub wypowiedzieć ich oferowanie w dowolnym kraju lub dowolnej jurysdykcji, w których obowiązują lub będą obowiązywać wymagania ze strony organów państwowych lub zobowiązania, w wyniku których (1) Microsoft będzie podlegać wymaganiom, które nie mają powszechnego zastosowania do przedsiębiorstw działających w tym kraju, (2) pojawią się okoliczności utrudniające Microsoft dalsze oferowanie Produktu lub świadczenie Usług Profesjonalnych bez ich modyfikacji lub (3) Microsoft uzna, że Postanowienia Dodatku dotyczącego Ochrony Danych, Produkt lub Usługi Profesjonalne mogą pozostawać w sprzeczności z takimi przepisami.</w:t>
      </w:r>
    </w:p>
    <w:p w14:paraId="3430A6E3" w14:textId="77777777" w:rsidR="007C0C24" w:rsidRPr="003E4AC6" w:rsidRDefault="007C0C24" w:rsidP="007C0C24">
      <w:pPr>
        <w:pStyle w:val="Heading2"/>
      </w:pPr>
      <w:bookmarkStart w:id="23" w:name="_Toc82522129"/>
      <w:bookmarkStart w:id="24" w:name="_Toc155366827"/>
      <w:bookmarkStart w:id="25" w:name="_Toc206769316"/>
      <w:r>
        <w:t>Powiadomienia elektroniczne</w:t>
      </w:r>
      <w:bookmarkEnd w:id="23"/>
      <w:bookmarkEnd w:id="24"/>
      <w:bookmarkEnd w:id="25"/>
    </w:p>
    <w:p w14:paraId="497F32F9" w14:textId="77777777" w:rsidR="007C0C24" w:rsidRPr="003E4AC6" w:rsidRDefault="007C0C24" w:rsidP="007C0C24">
      <w:r>
        <w:t xml:space="preserve">Microsoft może przekazywać Klientowi informacje i powiadomienia dotyczące Produktów i Usług drogą elektroniczną, w tym pocztą e-mail, w portalu danej Usługi Online lub we wskazanej przez Microsoft witrynie. Powiadomienie uznaje się za doręczone z dniem udostępnienia go przez Microsoft. </w:t>
      </w:r>
    </w:p>
    <w:p w14:paraId="2FD35280" w14:textId="77777777" w:rsidR="007C0C24" w:rsidRPr="003E4AC6" w:rsidRDefault="007C0C24" w:rsidP="007C0C24">
      <w:pPr>
        <w:pStyle w:val="Heading2"/>
      </w:pPr>
      <w:bookmarkStart w:id="26" w:name="_Toc507768535"/>
      <w:bookmarkStart w:id="27" w:name="_Toc6563784"/>
      <w:bookmarkStart w:id="28" w:name="_Toc26883657"/>
      <w:bookmarkStart w:id="29" w:name="_Toc82522130"/>
      <w:bookmarkStart w:id="30" w:name="_Toc155366828"/>
      <w:bookmarkStart w:id="31" w:name="_Toc206769317"/>
      <w:r>
        <w:lastRenderedPageBreak/>
        <w:t>Wcześniejsze wersje</w:t>
      </w:r>
      <w:bookmarkEnd w:id="26"/>
      <w:bookmarkEnd w:id="27"/>
      <w:bookmarkEnd w:id="28"/>
      <w:bookmarkEnd w:id="29"/>
      <w:bookmarkEnd w:id="30"/>
      <w:bookmarkEnd w:id="31"/>
    </w:p>
    <w:p w14:paraId="5910BC62" w14:textId="77777777" w:rsidR="007C0C24" w:rsidRPr="003E4AC6" w:rsidRDefault="007C0C24" w:rsidP="007C0C24">
      <w:r>
        <w:t xml:space="preserve">Niniejsze Postanowienia Dodatku dotyczącego Ochrony Danych zawierają postanowienia dotyczące dostępnych w danym momencie Produktów i Usług. Wcześniejsze wersje Postanowień Dodatku dotyczącego Ochrony Danych Klient może znaleźć pod adresem </w:t>
      </w:r>
      <w:bookmarkStart w:id="32" w:name="_Hlk27046654"/>
      <w:r>
        <w:fldChar w:fldCharType="begin"/>
      </w:r>
      <w:r>
        <w:instrText>HYPERLINK "https://aka.ms/licensingdocs"</w:instrText>
      </w:r>
      <w:r>
        <w:fldChar w:fldCharType="separate"/>
      </w:r>
      <w:r>
        <w:rPr>
          <w:rStyle w:val="Hyperlink"/>
        </w:rPr>
        <w:t>https://aka.ms/licensingdocs</w:t>
      </w:r>
      <w:r>
        <w:fldChar w:fldCharType="end"/>
      </w:r>
      <w:bookmarkEnd w:id="32"/>
      <w:r>
        <w:t xml:space="preserve"> lub uzyskać od swojego odsprzedawcy lub opiekuna klienta w Microsoft.</w:t>
      </w:r>
    </w:p>
    <w:p w14:paraId="633283E3" w14:textId="77777777" w:rsidR="007C0C24" w:rsidRPr="00FC77AC" w:rsidRDefault="007C0C24" w:rsidP="00B470B3">
      <w:pPr>
        <w:pStyle w:val="Heading1"/>
        <w:shd w:val="clear" w:color="auto" w:fill="auto"/>
      </w:pPr>
      <w:bookmarkStart w:id="33" w:name="_Toc507768537"/>
      <w:bookmarkStart w:id="34" w:name="_Toc6563786"/>
      <w:bookmarkStart w:id="35" w:name="_Toc26883659"/>
      <w:bookmarkStart w:id="36" w:name="_Toc155366829"/>
      <w:bookmarkStart w:id="37" w:name="_Toc206769318"/>
      <w:bookmarkStart w:id="38" w:name="Definitions"/>
      <w:bookmarkEnd w:id="20"/>
      <w:bookmarkEnd w:id="21"/>
      <w:proofErr w:type="spellStart"/>
      <w:r>
        <w:t>Definicje</w:t>
      </w:r>
      <w:bookmarkEnd w:id="33"/>
      <w:bookmarkEnd w:id="34"/>
      <w:bookmarkEnd w:id="35"/>
      <w:bookmarkEnd w:id="36"/>
      <w:bookmarkEnd w:id="37"/>
      <w:proofErr w:type="spellEnd"/>
    </w:p>
    <w:bookmarkEnd w:id="38"/>
    <w:p w14:paraId="40419DFC" w14:textId="77777777" w:rsidR="00A05436" w:rsidRDefault="00A05436" w:rsidP="00A05436">
      <w:proofErr w:type="spellStart"/>
      <w:r>
        <w:t>Terminy</w:t>
      </w:r>
      <w:proofErr w:type="spellEnd"/>
      <w:r>
        <w:t xml:space="preserve">, </w:t>
      </w:r>
      <w:proofErr w:type="spellStart"/>
      <w:r>
        <w:t>których</w:t>
      </w:r>
      <w:proofErr w:type="spellEnd"/>
      <w:r>
        <w:t xml:space="preserve"> </w:t>
      </w:r>
      <w:proofErr w:type="spellStart"/>
      <w:r>
        <w:t>poszczególne</w:t>
      </w:r>
      <w:proofErr w:type="spellEnd"/>
      <w:r>
        <w:t xml:space="preserve"> </w:t>
      </w:r>
      <w:proofErr w:type="spellStart"/>
      <w:r>
        <w:t>wyrazy</w:t>
      </w:r>
      <w:proofErr w:type="spellEnd"/>
      <w:r>
        <w:t xml:space="preserve"> </w:t>
      </w:r>
      <w:proofErr w:type="spellStart"/>
      <w:r>
        <w:t>rozpoczynają</w:t>
      </w:r>
      <w:proofErr w:type="spellEnd"/>
      <w:r>
        <w:t xml:space="preserve"> </w:t>
      </w:r>
      <w:proofErr w:type="spellStart"/>
      <w:r>
        <w:t>się</w:t>
      </w:r>
      <w:proofErr w:type="spellEnd"/>
      <w:r>
        <w:t xml:space="preserve"> </w:t>
      </w:r>
      <w:proofErr w:type="spellStart"/>
      <w:r>
        <w:t>wielką</w:t>
      </w:r>
      <w:proofErr w:type="spellEnd"/>
      <w:r>
        <w:t xml:space="preserve"> </w:t>
      </w:r>
      <w:proofErr w:type="spellStart"/>
      <w:r>
        <w:t>literą</w:t>
      </w:r>
      <w:proofErr w:type="spellEnd"/>
      <w:r>
        <w:t xml:space="preserve"> </w:t>
      </w:r>
      <w:proofErr w:type="spellStart"/>
      <w:r>
        <w:t>i</w:t>
      </w:r>
      <w:proofErr w:type="spellEnd"/>
      <w:r>
        <w:t xml:space="preserve"> </w:t>
      </w:r>
      <w:proofErr w:type="spellStart"/>
      <w:r>
        <w:t>które</w:t>
      </w:r>
      <w:proofErr w:type="spellEnd"/>
      <w:r>
        <w:t xml:space="preserve"> </w:t>
      </w:r>
      <w:proofErr w:type="spellStart"/>
      <w:r>
        <w:t>zostały</w:t>
      </w:r>
      <w:proofErr w:type="spellEnd"/>
      <w:r>
        <w:t xml:space="preserve"> </w:t>
      </w:r>
      <w:proofErr w:type="spellStart"/>
      <w:r>
        <w:t>użyte</w:t>
      </w:r>
      <w:proofErr w:type="spellEnd"/>
      <w:r>
        <w:t xml:space="preserve"> w </w:t>
      </w:r>
      <w:proofErr w:type="spellStart"/>
      <w:r>
        <w:t>niniejszym</w:t>
      </w:r>
      <w:proofErr w:type="spellEnd"/>
      <w:r>
        <w:t xml:space="preserve"> </w:t>
      </w:r>
      <w:proofErr w:type="spellStart"/>
      <w:r>
        <w:t>Dodatku</w:t>
      </w:r>
      <w:proofErr w:type="spellEnd"/>
      <w:r>
        <w:t xml:space="preserve"> </w:t>
      </w:r>
      <w:proofErr w:type="spellStart"/>
      <w:r>
        <w:t>dotyczącym</w:t>
      </w:r>
      <w:proofErr w:type="spellEnd"/>
      <w:r>
        <w:t xml:space="preserve"> </w:t>
      </w:r>
      <w:proofErr w:type="spellStart"/>
      <w:r>
        <w:t>Ochrony</w:t>
      </w:r>
      <w:proofErr w:type="spellEnd"/>
      <w:r>
        <w:t xml:space="preserve"> Danych, ale </w:t>
      </w:r>
      <w:proofErr w:type="spellStart"/>
      <w:r>
        <w:t>nie</w:t>
      </w:r>
      <w:proofErr w:type="spellEnd"/>
      <w:r>
        <w:t xml:space="preserve"> </w:t>
      </w:r>
      <w:proofErr w:type="spellStart"/>
      <w:r>
        <w:t>są</w:t>
      </w:r>
      <w:proofErr w:type="spellEnd"/>
      <w:r>
        <w:t xml:space="preserve"> w nim </w:t>
      </w:r>
      <w:proofErr w:type="spellStart"/>
      <w:r>
        <w:t>zdefiniowane</w:t>
      </w:r>
      <w:proofErr w:type="spellEnd"/>
      <w:r>
        <w:t xml:space="preserve">, </w:t>
      </w:r>
      <w:proofErr w:type="spellStart"/>
      <w:r>
        <w:t>mają</w:t>
      </w:r>
      <w:proofErr w:type="spellEnd"/>
      <w:r>
        <w:t xml:space="preserve"> </w:t>
      </w:r>
      <w:proofErr w:type="spellStart"/>
      <w:r>
        <w:t>znaczenie</w:t>
      </w:r>
      <w:proofErr w:type="spellEnd"/>
      <w:r>
        <w:t xml:space="preserve"> </w:t>
      </w:r>
      <w:proofErr w:type="spellStart"/>
      <w:r>
        <w:t>przypisane</w:t>
      </w:r>
      <w:proofErr w:type="spellEnd"/>
      <w:r>
        <w:t xml:space="preserve"> </w:t>
      </w:r>
      <w:proofErr w:type="spellStart"/>
      <w:r>
        <w:t>im</w:t>
      </w:r>
      <w:proofErr w:type="spellEnd"/>
      <w:r>
        <w:t xml:space="preserve"> w </w:t>
      </w:r>
      <w:proofErr w:type="spellStart"/>
      <w:r>
        <w:t>umowie</w:t>
      </w:r>
      <w:proofErr w:type="spellEnd"/>
      <w:r>
        <w:t xml:space="preserve"> Klienta. W </w:t>
      </w:r>
      <w:proofErr w:type="spellStart"/>
      <w:r>
        <w:t>niniejszym</w:t>
      </w:r>
      <w:proofErr w:type="spellEnd"/>
      <w:r>
        <w:t xml:space="preserve"> </w:t>
      </w:r>
      <w:proofErr w:type="spellStart"/>
      <w:r>
        <w:t>Dodatku</w:t>
      </w:r>
      <w:proofErr w:type="spellEnd"/>
      <w:r>
        <w:t xml:space="preserve"> </w:t>
      </w:r>
      <w:proofErr w:type="spellStart"/>
      <w:r>
        <w:t>dotyczącym</w:t>
      </w:r>
      <w:proofErr w:type="spellEnd"/>
      <w:r>
        <w:t xml:space="preserve"> </w:t>
      </w:r>
      <w:proofErr w:type="spellStart"/>
      <w:r>
        <w:t>Ochrony</w:t>
      </w:r>
      <w:proofErr w:type="spellEnd"/>
      <w:r>
        <w:t xml:space="preserve"> Danych </w:t>
      </w:r>
      <w:proofErr w:type="spellStart"/>
      <w:r>
        <w:t>zastosowano</w:t>
      </w:r>
      <w:proofErr w:type="spellEnd"/>
      <w:r>
        <w:t xml:space="preserve"> </w:t>
      </w:r>
      <w:proofErr w:type="spellStart"/>
      <w:r>
        <w:t>następujące</w:t>
      </w:r>
      <w:proofErr w:type="spellEnd"/>
      <w:r>
        <w:t xml:space="preserve"> </w:t>
      </w:r>
      <w:proofErr w:type="spellStart"/>
      <w:r>
        <w:t>zdefiniowane</w:t>
      </w:r>
      <w:proofErr w:type="spellEnd"/>
      <w:r>
        <w:t xml:space="preserve"> </w:t>
      </w:r>
      <w:proofErr w:type="spellStart"/>
      <w:r>
        <w:t>terminy</w:t>
      </w:r>
      <w:proofErr w:type="spellEnd"/>
      <w:r>
        <w:t>:</w:t>
      </w:r>
    </w:p>
    <w:p w14:paraId="3056B61F" w14:textId="77777777" w:rsidR="00A05436" w:rsidRDefault="00A05436" w:rsidP="00A05436">
      <w:r>
        <w:t xml:space="preserve">„Dane Klienta” to </w:t>
      </w:r>
      <w:proofErr w:type="spellStart"/>
      <w:r>
        <w:t>wszelkie</w:t>
      </w:r>
      <w:proofErr w:type="spellEnd"/>
      <w:r>
        <w:t xml:space="preserve"> </w:t>
      </w:r>
      <w:proofErr w:type="spellStart"/>
      <w:r>
        <w:t>dane</w:t>
      </w:r>
      <w:proofErr w:type="spellEnd"/>
      <w:r>
        <w:t xml:space="preserve">, w </w:t>
      </w:r>
      <w:proofErr w:type="spellStart"/>
      <w:r>
        <w:t>tym</w:t>
      </w:r>
      <w:proofErr w:type="spellEnd"/>
      <w:r>
        <w:t xml:space="preserve"> </w:t>
      </w:r>
      <w:proofErr w:type="spellStart"/>
      <w:r>
        <w:t>pliki</w:t>
      </w:r>
      <w:proofErr w:type="spellEnd"/>
      <w:r>
        <w:t xml:space="preserve"> </w:t>
      </w:r>
      <w:proofErr w:type="spellStart"/>
      <w:r>
        <w:t>zawierające</w:t>
      </w:r>
      <w:proofErr w:type="spellEnd"/>
      <w:r>
        <w:t xml:space="preserve"> </w:t>
      </w:r>
      <w:proofErr w:type="spellStart"/>
      <w:r>
        <w:t>tekst</w:t>
      </w:r>
      <w:proofErr w:type="spellEnd"/>
      <w:r>
        <w:t xml:space="preserve">, </w:t>
      </w:r>
      <w:proofErr w:type="spellStart"/>
      <w:r>
        <w:t>dźwięki</w:t>
      </w:r>
      <w:proofErr w:type="spellEnd"/>
      <w:r>
        <w:t xml:space="preserve">, </w:t>
      </w:r>
      <w:proofErr w:type="spellStart"/>
      <w:r>
        <w:t>oprogramowanie</w:t>
      </w:r>
      <w:proofErr w:type="spellEnd"/>
      <w:r>
        <w:t xml:space="preserve">, </w:t>
      </w:r>
      <w:proofErr w:type="spellStart"/>
      <w:r>
        <w:t>obrazy</w:t>
      </w:r>
      <w:proofErr w:type="spellEnd"/>
      <w:r>
        <w:t xml:space="preserve"> </w:t>
      </w:r>
      <w:proofErr w:type="spellStart"/>
      <w:r>
        <w:t>i</w:t>
      </w:r>
      <w:proofErr w:type="spellEnd"/>
      <w:r>
        <w:t xml:space="preserve"> filmy, </w:t>
      </w:r>
      <w:proofErr w:type="spellStart"/>
      <w:r>
        <w:t>przekazane</w:t>
      </w:r>
      <w:proofErr w:type="spellEnd"/>
      <w:r>
        <w:t xml:space="preserve"> Microsoft </w:t>
      </w:r>
      <w:proofErr w:type="spellStart"/>
      <w:r>
        <w:t>przez</w:t>
      </w:r>
      <w:proofErr w:type="spellEnd"/>
      <w:r>
        <w:t xml:space="preserve"> </w:t>
      </w:r>
      <w:proofErr w:type="spellStart"/>
      <w:r>
        <w:t>lub</w:t>
      </w:r>
      <w:proofErr w:type="spellEnd"/>
      <w:r>
        <w:t xml:space="preserve"> w </w:t>
      </w:r>
      <w:proofErr w:type="spellStart"/>
      <w:r>
        <w:t>imieniu</w:t>
      </w:r>
      <w:proofErr w:type="spellEnd"/>
      <w:r>
        <w:t xml:space="preserve"> </w:t>
      </w:r>
      <w:proofErr w:type="spellStart"/>
      <w:r>
        <w:t>Klienta</w:t>
      </w:r>
      <w:proofErr w:type="spellEnd"/>
      <w:r>
        <w:t xml:space="preserve"> w </w:t>
      </w:r>
      <w:proofErr w:type="spellStart"/>
      <w:r>
        <w:t>wyniku</w:t>
      </w:r>
      <w:proofErr w:type="spellEnd"/>
      <w:r>
        <w:t xml:space="preserve"> </w:t>
      </w:r>
      <w:proofErr w:type="spellStart"/>
      <w:r>
        <w:t>używania</w:t>
      </w:r>
      <w:proofErr w:type="spellEnd"/>
      <w:r>
        <w:t xml:space="preserve"> </w:t>
      </w:r>
      <w:proofErr w:type="spellStart"/>
      <w:r>
        <w:t>Usług</w:t>
      </w:r>
      <w:proofErr w:type="spellEnd"/>
      <w:r>
        <w:t xml:space="preserve"> Online. Dane Klienta </w:t>
      </w:r>
      <w:proofErr w:type="spellStart"/>
      <w:r>
        <w:t>nie</w:t>
      </w:r>
      <w:proofErr w:type="spellEnd"/>
      <w:r>
        <w:t xml:space="preserve"> </w:t>
      </w:r>
      <w:proofErr w:type="spellStart"/>
      <w:r>
        <w:t>obejmują</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w:t>
      </w:r>
    </w:p>
    <w:p w14:paraId="09959A7B" w14:textId="77777777" w:rsidR="00A05436" w:rsidRDefault="00A05436" w:rsidP="00A05436">
      <w:r>
        <w:t>„</w:t>
      </w:r>
      <w:proofErr w:type="spellStart"/>
      <w:r>
        <w:t>Wymogi</w:t>
      </w:r>
      <w:proofErr w:type="spellEnd"/>
      <w:r>
        <w:t xml:space="preserve"> </w:t>
      </w:r>
      <w:proofErr w:type="spellStart"/>
      <w:r>
        <w:t>dotyczące</w:t>
      </w:r>
      <w:proofErr w:type="spellEnd"/>
      <w:r>
        <w:t xml:space="preserve"> </w:t>
      </w:r>
      <w:proofErr w:type="spellStart"/>
      <w:r>
        <w:t>Ochrony</w:t>
      </w:r>
      <w:proofErr w:type="spellEnd"/>
      <w:r>
        <w:t xml:space="preserve"> Danych” to </w:t>
      </w:r>
      <w:proofErr w:type="spellStart"/>
      <w:r>
        <w:t>przepisy</w:t>
      </w:r>
      <w:proofErr w:type="spellEnd"/>
      <w:r>
        <w:t xml:space="preserve"> RODO, </w:t>
      </w:r>
      <w:proofErr w:type="spellStart"/>
      <w:r>
        <w:t>Krajowe</w:t>
      </w:r>
      <w:proofErr w:type="spellEnd"/>
      <w:r>
        <w:t xml:space="preserve"> </w:t>
      </w:r>
      <w:proofErr w:type="spellStart"/>
      <w:r>
        <w:t>Przepisy</w:t>
      </w:r>
      <w:proofErr w:type="spellEnd"/>
      <w:r>
        <w:t xml:space="preserve"> Prawa </w:t>
      </w:r>
      <w:proofErr w:type="spellStart"/>
      <w:r>
        <w:t>Ochrony</w:t>
      </w:r>
      <w:proofErr w:type="spellEnd"/>
      <w:r>
        <w:t xml:space="preserve"> Danych </w:t>
      </w:r>
      <w:proofErr w:type="spellStart"/>
      <w:r>
        <w:t>Przyjęte</w:t>
      </w:r>
      <w:proofErr w:type="spellEnd"/>
      <w:r>
        <w:t xml:space="preserve"> w </w:t>
      </w:r>
      <w:proofErr w:type="spellStart"/>
      <w:r>
        <w:t>Państwach</w:t>
      </w:r>
      <w:proofErr w:type="spellEnd"/>
      <w:r>
        <w:t xml:space="preserve"> </w:t>
      </w:r>
      <w:proofErr w:type="spellStart"/>
      <w:r>
        <w:t>Członkowskich</w:t>
      </w:r>
      <w:proofErr w:type="spellEnd"/>
      <w:r>
        <w:t xml:space="preserve"> UE/EOG </w:t>
      </w:r>
      <w:proofErr w:type="spellStart"/>
      <w:r>
        <w:t>oraz</w:t>
      </w:r>
      <w:proofErr w:type="spellEnd"/>
      <w:r>
        <w:t xml:space="preserve"> </w:t>
      </w:r>
      <w:proofErr w:type="spellStart"/>
      <w:r>
        <w:t>wszelkie</w:t>
      </w:r>
      <w:proofErr w:type="spellEnd"/>
      <w:r>
        <w:t xml:space="preserve"> </w:t>
      </w:r>
      <w:proofErr w:type="spellStart"/>
      <w:r>
        <w:t>przepisy</w:t>
      </w:r>
      <w:proofErr w:type="spellEnd"/>
      <w:r>
        <w:t xml:space="preserve"> </w:t>
      </w:r>
      <w:proofErr w:type="spellStart"/>
      <w:r>
        <w:t>prawa</w:t>
      </w:r>
      <w:proofErr w:type="spellEnd"/>
      <w:r>
        <w:t xml:space="preserve"> </w:t>
      </w:r>
      <w:proofErr w:type="spellStart"/>
      <w:r>
        <w:t>właściwego</w:t>
      </w:r>
      <w:proofErr w:type="spellEnd"/>
      <w:r>
        <w:t xml:space="preserve"> </w:t>
      </w:r>
      <w:proofErr w:type="spellStart"/>
      <w:r>
        <w:t>i</w:t>
      </w:r>
      <w:proofErr w:type="spellEnd"/>
      <w:r>
        <w:t xml:space="preserve"> </w:t>
      </w:r>
      <w:proofErr w:type="spellStart"/>
      <w:r>
        <w:t>inne</w:t>
      </w:r>
      <w:proofErr w:type="spellEnd"/>
      <w:r>
        <w:t xml:space="preserve"> </w:t>
      </w:r>
      <w:proofErr w:type="spellStart"/>
      <w:r>
        <w:t>wymogi</w:t>
      </w:r>
      <w:proofErr w:type="spellEnd"/>
      <w:r>
        <w:t xml:space="preserve"> </w:t>
      </w:r>
      <w:proofErr w:type="spellStart"/>
      <w:r>
        <w:t>prawne</w:t>
      </w:r>
      <w:proofErr w:type="spellEnd"/>
      <w:r>
        <w:t xml:space="preserve"> </w:t>
      </w:r>
      <w:proofErr w:type="spellStart"/>
      <w:r>
        <w:t>dotyczące</w:t>
      </w:r>
      <w:proofErr w:type="spellEnd"/>
      <w:r>
        <w:t xml:space="preserve"> (a) </w:t>
      </w:r>
      <w:proofErr w:type="spellStart"/>
      <w:r>
        <w:t>prywatności</w:t>
      </w:r>
      <w:proofErr w:type="spellEnd"/>
      <w:r>
        <w:t xml:space="preserve"> </w:t>
      </w:r>
      <w:proofErr w:type="spellStart"/>
      <w:r>
        <w:t>i</w:t>
      </w:r>
      <w:proofErr w:type="spellEnd"/>
      <w:r>
        <w:t xml:space="preserve"> </w:t>
      </w:r>
      <w:proofErr w:type="spellStart"/>
      <w:r>
        <w:t>bezpieczeństwa</w:t>
      </w:r>
      <w:proofErr w:type="spellEnd"/>
      <w:r>
        <w:t xml:space="preserve"> </w:t>
      </w:r>
      <w:proofErr w:type="spellStart"/>
      <w:r>
        <w:t>danych</w:t>
      </w:r>
      <w:proofErr w:type="spellEnd"/>
      <w:r>
        <w:t xml:space="preserve"> </w:t>
      </w:r>
      <w:proofErr w:type="spellStart"/>
      <w:r>
        <w:t>oraz</w:t>
      </w:r>
      <w:proofErr w:type="spellEnd"/>
      <w:r>
        <w:t xml:space="preserve"> (b) </w:t>
      </w:r>
      <w:proofErr w:type="spellStart"/>
      <w:r>
        <w:t>używania</w:t>
      </w:r>
      <w:proofErr w:type="spellEnd"/>
      <w:r>
        <w:t xml:space="preserve">, </w:t>
      </w:r>
      <w:proofErr w:type="spellStart"/>
      <w:r>
        <w:t>zbierania</w:t>
      </w:r>
      <w:proofErr w:type="spellEnd"/>
      <w:r>
        <w:t xml:space="preserve">, </w:t>
      </w:r>
      <w:proofErr w:type="spellStart"/>
      <w:r>
        <w:t>zatrzymywania</w:t>
      </w:r>
      <w:proofErr w:type="spellEnd"/>
      <w:r>
        <w:t xml:space="preserve">, </w:t>
      </w:r>
      <w:proofErr w:type="spellStart"/>
      <w:r>
        <w:t>przechowywania</w:t>
      </w:r>
      <w:proofErr w:type="spellEnd"/>
      <w:r>
        <w:t xml:space="preserve">, </w:t>
      </w:r>
      <w:proofErr w:type="spellStart"/>
      <w:r>
        <w:t>zabezpieczania</w:t>
      </w:r>
      <w:proofErr w:type="spellEnd"/>
      <w:r>
        <w:t xml:space="preserve">, </w:t>
      </w:r>
      <w:proofErr w:type="spellStart"/>
      <w:r>
        <w:t>ujawniania</w:t>
      </w:r>
      <w:proofErr w:type="spellEnd"/>
      <w:r>
        <w:t xml:space="preserve">, </w:t>
      </w:r>
      <w:proofErr w:type="spellStart"/>
      <w:r>
        <w:t>przekazywania</w:t>
      </w:r>
      <w:proofErr w:type="spellEnd"/>
      <w:r>
        <w:t xml:space="preserve">, </w:t>
      </w:r>
      <w:proofErr w:type="spellStart"/>
      <w:r>
        <w:t>usuwania</w:t>
      </w:r>
      <w:proofErr w:type="spellEnd"/>
      <w:r>
        <w:t xml:space="preserve"> </w:t>
      </w:r>
      <w:proofErr w:type="spellStart"/>
      <w:r>
        <w:t>i</w:t>
      </w:r>
      <w:proofErr w:type="spellEnd"/>
      <w:r>
        <w:t xml:space="preserve"> </w:t>
      </w:r>
      <w:proofErr w:type="spellStart"/>
      <w:r>
        <w:t>innego</w:t>
      </w:r>
      <w:proofErr w:type="spellEnd"/>
      <w:r>
        <w:t xml:space="preserve"> </w:t>
      </w:r>
      <w:proofErr w:type="spellStart"/>
      <w:r>
        <w:t>przetwarzania</w:t>
      </w:r>
      <w:proofErr w:type="spellEnd"/>
      <w:r>
        <w:t xml:space="preserve"> </w:t>
      </w:r>
      <w:proofErr w:type="spellStart"/>
      <w:r>
        <w:t>jakichkolwiek</w:t>
      </w:r>
      <w:proofErr w:type="spellEnd"/>
      <w:r>
        <w:t xml:space="preserve"> </w:t>
      </w:r>
      <w:proofErr w:type="spellStart"/>
      <w:r>
        <w:t>Danych</w:t>
      </w:r>
      <w:proofErr w:type="spellEnd"/>
      <w:r>
        <w:t xml:space="preserve"> </w:t>
      </w:r>
      <w:proofErr w:type="spellStart"/>
      <w:r>
        <w:t>Osobowych</w:t>
      </w:r>
      <w:proofErr w:type="spellEnd"/>
      <w:r>
        <w:t>.</w:t>
      </w:r>
    </w:p>
    <w:p w14:paraId="4B5424A5" w14:textId="77777777" w:rsidR="00A05436" w:rsidRDefault="00A05436" w:rsidP="00A05436">
      <w:r>
        <w:t>„</w:t>
      </w:r>
      <w:proofErr w:type="spellStart"/>
      <w:r>
        <w:t>Postanowienia</w:t>
      </w:r>
      <w:proofErr w:type="spellEnd"/>
      <w:r>
        <w:t xml:space="preserve"> </w:t>
      </w:r>
      <w:proofErr w:type="spellStart"/>
      <w:r>
        <w:t>Dodatku</w:t>
      </w:r>
      <w:proofErr w:type="spellEnd"/>
      <w:r>
        <w:t xml:space="preserve"> </w:t>
      </w:r>
      <w:proofErr w:type="spellStart"/>
      <w:r>
        <w:t>dotyczącego</w:t>
      </w:r>
      <w:proofErr w:type="spellEnd"/>
      <w:r>
        <w:t xml:space="preserve"> </w:t>
      </w:r>
      <w:proofErr w:type="spellStart"/>
      <w:r>
        <w:t>Ochrony</w:t>
      </w:r>
      <w:proofErr w:type="spellEnd"/>
      <w:r>
        <w:t xml:space="preserve"> Danych” to </w:t>
      </w:r>
      <w:proofErr w:type="spellStart"/>
      <w:r>
        <w:t>postanowienia</w:t>
      </w:r>
      <w:proofErr w:type="spellEnd"/>
      <w:r>
        <w:t xml:space="preserve"> </w:t>
      </w:r>
      <w:proofErr w:type="spellStart"/>
      <w:r>
        <w:t>zawarte</w:t>
      </w:r>
      <w:proofErr w:type="spellEnd"/>
      <w:r>
        <w:t xml:space="preserve"> w </w:t>
      </w:r>
      <w:proofErr w:type="spellStart"/>
      <w:r>
        <w:t>Dodatku</w:t>
      </w:r>
      <w:proofErr w:type="spellEnd"/>
      <w:r>
        <w:t xml:space="preserve"> </w:t>
      </w:r>
      <w:proofErr w:type="spellStart"/>
      <w:r>
        <w:t>dotyczącym</w:t>
      </w:r>
      <w:proofErr w:type="spellEnd"/>
      <w:r>
        <w:t xml:space="preserve"> </w:t>
      </w:r>
      <w:proofErr w:type="spellStart"/>
      <w:r>
        <w:t>Ochrony</w:t>
      </w:r>
      <w:proofErr w:type="spellEnd"/>
      <w:r>
        <w:t xml:space="preserve"> Danych </w:t>
      </w:r>
      <w:proofErr w:type="spellStart"/>
      <w:r>
        <w:t>i</w:t>
      </w:r>
      <w:proofErr w:type="spellEnd"/>
      <w:r>
        <w:t xml:space="preserve"> </w:t>
      </w:r>
      <w:proofErr w:type="spellStart"/>
      <w:r>
        <w:t>szczególne</w:t>
      </w:r>
      <w:proofErr w:type="spellEnd"/>
      <w:r>
        <w:t xml:space="preserve"> </w:t>
      </w:r>
      <w:proofErr w:type="spellStart"/>
      <w:r>
        <w:t>postanowienia</w:t>
      </w:r>
      <w:proofErr w:type="spellEnd"/>
      <w:r>
        <w:t xml:space="preserve"> </w:t>
      </w:r>
      <w:proofErr w:type="spellStart"/>
      <w:r>
        <w:t>dotyczące</w:t>
      </w:r>
      <w:proofErr w:type="spellEnd"/>
      <w:r>
        <w:t xml:space="preserve"> </w:t>
      </w:r>
      <w:proofErr w:type="spellStart"/>
      <w:r>
        <w:t>Produktu</w:t>
      </w:r>
      <w:proofErr w:type="spellEnd"/>
      <w:r>
        <w:t xml:space="preserve"> </w:t>
      </w:r>
      <w:proofErr w:type="spellStart"/>
      <w:r>
        <w:t>zawarte</w:t>
      </w:r>
      <w:proofErr w:type="spellEnd"/>
      <w:r>
        <w:t xml:space="preserve"> w </w:t>
      </w:r>
      <w:proofErr w:type="spellStart"/>
      <w:r>
        <w:t>Postanowieniach</w:t>
      </w:r>
      <w:proofErr w:type="spellEnd"/>
      <w:r>
        <w:t xml:space="preserve"> </w:t>
      </w:r>
      <w:proofErr w:type="spellStart"/>
      <w:r>
        <w:t>dotyczących</w:t>
      </w:r>
      <w:proofErr w:type="spellEnd"/>
      <w:r>
        <w:t xml:space="preserve"> </w:t>
      </w:r>
      <w:proofErr w:type="spellStart"/>
      <w:r>
        <w:t>Produktów</w:t>
      </w:r>
      <w:proofErr w:type="spellEnd"/>
      <w:r>
        <w:t xml:space="preserve">, </w:t>
      </w:r>
      <w:proofErr w:type="spellStart"/>
      <w:r>
        <w:t>które</w:t>
      </w:r>
      <w:proofErr w:type="spellEnd"/>
      <w:r>
        <w:t xml:space="preserve"> w </w:t>
      </w:r>
      <w:proofErr w:type="spellStart"/>
      <w:r>
        <w:t>sposób</w:t>
      </w:r>
      <w:proofErr w:type="spellEnd"/>
      <w:r>
        <w:t xml:space="preserve"> </w:t>
      </w:r>
      <w:proofErr w:type="spellStart"/>
      <w:r>
        <w:t>szczególny</w:t>
      </w:r>
      <w:proofErr w:type="spellEnd"/>
      <w:r>
        <w:t xml:space="preserve"> </w:t>
      </w:r>
      <w:proofErr w:type="spellStart"/>
      <w:r>
        <w:t>uzupełniają</w:t>
      </w:r>
      <w:proofErr w:type="spellEnd"/>
      <w:r>
        <w:t xml:space="preserve"> </w:t>
      </w:r>
      <w:proofErr w:type="spellStart"/>
      <w:r>
        <w:t>lub</w:t>
      </w:r>
      <w:proofErr w:type="spellEnd"/>
      <w:r>
        <w:t xml:space="preserve"> </w:t>
      </w:r>
      <w:proofErr w:type="spellStart"/>
      <w:r>
        <w:t>modyfikują</w:t>
      </w:r>
      <w:proofErr w:type="spellEnd"/>
      <w:r>
        <w:t xml:space="preserve"> </w:t>
      </w:r>
      <w:proofErr w:type="spellStart"/>
      <w:r>
        <w:t>postanowienia</w:t>
      </w:r>
      <w:proofErr w:type="spellEnd"/>
      <w:r>
        <w:t xml:space="preserve"> </w:t>
      </w:r>
      <w:proofErr w:type="spellStart"/>
      <w:r>
        <w:t>dotyczące</w:t>
      </w:r>
      <w:proofErr w:type="spellEnd"/>
      <w:r>
        <w:t xml:space="preserve"> </w:t>
      </w:r>
      <w:proofErr w:type="spellStart"/>
      <w:r>
        <w:t>prywatności</w:t>
      </w:r>
      <w:proofErr w:type="spellEnd"/>
      <w:r>
        <w:t xml:space="preserve"> </w:t>
      </w:r>
      <w:proofErr w:type="spellStart"/>
      <w:r>
        <w:t>i</w:t>
      </w:r>
      <w:proofErr w:type="spellEnd"/>
      <w:r>
        <w:t xml:space="preserve"> </w:t>
      </w:r>
      <w:proofErr w:type="spellStart"/>
      <w:r>
        <w:t>bezpieczeństwa</w:t>
      </w:r>
      <w:proofErr w:type="spellEnd"/>
      <w:r>
        <w:t xml:space="preserve"> </w:t>
      </w:r>
      <w:proofErr w:type="spellStart"/>
      <w:r>
        <w:t>zawarte</w:t>
      </w:r>
      <w:proofErr w:type="spellEnd"/>
      <w:r>
        <w:t xml:space="preserve"> w </w:t>
      </w:r>
      <w:proofErr w:type="spellStart"/>
      <w:r>
        <w:t>Dodatku</w:t>
      </w:r>
      <w:proofErr w:type="spellEnd"/>
      <w:r>
        <w:t xml:space="preserve"> </w:t>
      </w:r>
      <w:proofErr w:type="spellStart"/>
      <w:r>
        <w:t>dotyczącym</w:t>
      </w:r>
      <w:proofErr w:type="spellEnd"/>
      <w:r>
        <w:t xml:space="preserve"> </w:t>
      </w:r>
      <w:proofErr w:type="spellStart"/>
      <w:r>
        <w:t>Ochrony</w:t>
      </w:r>
      <w:proofErr w:type="spellEnd"/>
      <w:r>
        <w:t xml:space="preserve"> Danych w </w:t>
      </w:r>
      <w:proofErr w:type="spellStart"/>
      <w:r>
        <w:t>odniesieniu</w:t>
      </w:r>
      <w:proofErr w:type="spellEnd"/>
      <w:r>
        <w:t xml:space="preserve"> do </w:t>
      </w:r>
      <w:proofErr w:type="spellStart"/>
      <w:r>
        <w:t>konkretnego</w:t>
      </w:r>
      <w:proofErr w:type="spellEnd"/>
      <w:r>
        <w:t xml:space="preserve"> </w:t>
      </w:r>
      <w:proofErr w:type="spellStart"/>
      <w:r>
        <w:t>Produktu</w:t>
      </w:r>
      <w:proofErr w:type="spellEnd"/>
      <w:r>
        <w:t xml:space="preserve"> (</w:t>
      </w:r>
      <w:proofErr w:type="spellStart"/>
      <w:r>
        <w:t>lub</w:t>
      </w:r>
      <w:proofErr w:type="spellEnd"/>
      <w:r>
        <w:t xml:space="preserve"> </w:t>
      </w:r>
      <w:proofErr w:type="spellStart"/>
      <w:r>
        <w:t>funkcji</w:t>
      </w:r>
      <w:proofErr w:type="spellEnd"/>
      <w:r>
        <w:t xml:space="preserve"> </w:t>
      </w:r>
      <w:proofErr w:type="spellStart"/>
      <w:r>
        <w:t>Produktu</w:t>
      </w:r>
      <w:proofErr w:type="spellEnd"/>
      <w:r>
        <w:t xml:space="preserve">). W </w:t>
      </w:r>
      <w:proofErr w:type="spellStart"/>
      <w:r>
        <w:t>przypadku</w:t>
      </w:r>
      <w:proofErr w:type="spellEnd"/>
      <w:r>
        <w:t xml:space="preserve"> </w:t>
      </w:r>
      <w:proofErr w:type="spellStart"/>
      <w:r>
        <w:t>sprzeczności</w:t>
      </w:r>
      <w:proofErr w:type="spellEnd"/>
      <w:r>
        <w:t xml:space="preserve"> </w:t>
      </w:r>
      <w:proofErr w:type="spellStart"/>
      <w:r>
        <w:t>lub</w:t>
      </w:r>
      <w:proofErr w:type="spellEnd"/>
      <w:r>
        <w:t xml:space="preserve"> </w:t>
      </w:r>
      <w:proofErr w:type="spellStart"/>
      <w:r>
        <w:t>niespójności</w:t>
      </w:r>
      <w:proofErr w:type="spellEnd"/>
      <w:r>
        <w:t xml:space="preserve"> </w:t>
      </w:r>
      <w:proofErr w:type="spellStart"/>
      <w:r>
        <w:t>między</w:t>
      </w:r>
      <w:proofErr w:type="spellEnd"/>
      <w:r>
        <w:t xml:space="preserve"> </w:t>
      </w:r>
      <w:proofErr w:type="spellStart"/>
      <w:r>
        <w:t>postanowieniami</w:t>
      </w:r>
      <w:proofErr w:type="spellEnd"/>
      <w:r>
        <w:t xml:space="preserve"> </w:t>
      </w:r>
      <w:proofErr w:type="spellStart"/>
      <w:r>
        <w:t>Dodatku</w:t>
      </w:r>
      <w:proofErr w:type="spellEnd"/>
      <w:r>
        <w:t xml:space="preserve"> </w:t>
      </w:r>
      <w:proofErr w:type="spellStart"/>
      <w:r>
        <w:t>dotyczącego</w:t>
      </w:r>
      <w:proofErr w:type="spellEnd"/>
      <w:r>
        <w:t xml:space="preserve"> </w:t>
      </w:r>
      <w:proofErr w:type="spellStart"/>
      <w:r>
        <w:t>Ochrony</w:t>
      </w:r>
      <w:proofErr w:type="spellEnd"/>
      <w:r>
        <w:t xml:space="preserve"> Danych a </w:t>
      </w:r>
      <w:proofErr w:type="spellStart"/>
      <w:r>
        <w:t>takimi</w:t>
      </w:r>
      <w:proofErr w:type="spellEnd"/>
      <w:r>
        <w:t xml:space="preserve"> </w:t>
      </w:r>
      <w:proofErr w:type="spellStart"/>
      <w:r>
        <w:t>szczególnymi</w:t>
      </w:r>
      <w:proofErr w:type="spellEnd"/>
      <w:r>
        <w:t xml:space="preserve"> </w:t>
      </w:r>
      <w:proofErr w:type="spellStart"/>
      <w:r>
        <w:t>postanowieniami</w:t>
      </w:r>
      <w:proofErr w:type="spellEnd"/>
      <w:r>
        <w:t xml:space="preserve"> </w:t>
      </w:r>
      <w:proofErr w:type="spellStart"/>
      <w:r>
        <w:t>dotyczącymi</w:t>
      </w:r>
      <w:proofErr w:type="spellEnd"/>
      <w:r>
        <w:t xml:space="preserve"> </w:t>
      </w:r>
      <w:proofErr w:type="spellStart"/>
      <w:r>
        <w:t>Produktu</w:t>
      </w:r>
      <w:proofErr w:type="spellEnd"/>
      <w:r>
        <w:t xml:space="preserve"> </w:t>
      </w:r>
      <w:proofErr w:type="spellStart"/>
      <w:r>
        <w:t>znaczenie</w:t>
      </w:r>
      <w:proofErr w:type="spellEnd"/>
      <w:r>
        <w:t xml:space="preserve"> </w:t>
      </w:r>
      <w:proofErr w:type="spellStart"/>
      <w:r>
        <w:t>rozstrzygające</w:t>
      </w:r>
      <w:proofErr w:type="spellEnd"/>
      <w:r>
        <w:t xml:space="preserve"> w </w:t>
      </w:r>
      <w:proofErr w:type="spellStart"/>
      <w:r>
        <w:t>kontekście</w:t>
      </w:r>
      <w:proofErr w:type="spellEnd"/>
      <w:r>
        <w:t xml:space="preserve"> </w:t>
      </w:r>
      <w:proofErr w:type="spellStart"/>
      <w:r>
        <w:t>określonego</w:t>
      </w:r>
      <w:proofErr w:type="spellEnd"/>
      <w:r>
        <w:t xml:space="preserve"> </w:t>
      </w:r>
      <w:proofErr w:type="spellStart"/>
      <w:r>
        <w:t>Produktu</w:t>
      </w:r>
      <w:proofErr w:type="spellEnd"/>
      <w:r>
        <w:t xml:space="preserve"> (</w:t>
      </w:r>
      <w:proofErr w:type="spellStart"/>
      <w:r>
        <w:t>lub</w:t>
      </w:r>
      <w:proofErr w:type="spellEnd"/>
      <w:r>
        <w:t xml:space="preserve"> </w:t>
      </w:r>
      <w:proofErr w:type="spellStart"/>
      <w:r>
        <w:t>funkcji</w:t>
      </w:r>
      <w:proofErr w:type="spellEnd"/>
      <w:r>
        <w:t xml:space="preserve"> </w:t>
      </w:r>
      <w:proofErr w:type="spellStart"/>
      <w:r>
        <w:t>tego</w:t>
      </w:r>
      <w:proofErr w:type="spellEnd"/>
      <w:r>
        <w:t xml:space="preserve"> </w:t>
      </w:r>
      <w:proofErr w:type="spellStart"/>
      <w:r>
        <w:t>Produktu</w:t>
      </w:r>
      <w:proofErr w:type="spellEnd"/>
      <w:r>
        <w:t xml:space="preserve">) </w:t>
      </w:r>
      <w:proofErr w:type="spellStart"/>
      <w:r>
        <w:t>mają</w:t>
      </w:r>
      <w:proofErr w:type="spellEnd"/>
      <w:r>
        <w:t xml:space="preserve"> </w:t>
      </w:r>
      <w:proofErr w:type="spellStart"/>
      <w:r>
        <w:t>szczególne</w:t>
      </w:r>
      <w:proofErr w:type="spellEnd"/>
      <w:r>
        <w:t xml:space="preserve"> </w:t>
      </w:r>
      <w:proofErr w:type="spellStart"/>
      <w:r>
        <w:t>postanowienia</w:t>
      </w:r>
      <w:proofErr w:type="spellEnd"/>
      <w:r>
        <w:t xml:space="preserve"> </w:t>
      </w:r>
      <w:proofErr w:type="spellStart"/>
      <w:r>
        <w:t>dotyczące</w:t>
      </w:r>
      <w:proofErr w:type="spellEnd"/>
      <w:r>
        <w:t xml:space="preserve"> </w:t>
      </w:r>
      <w:proofErr w:type="spellStart"/>
      <w:r>
        <w:t>Produktu</w:t>
      </w:r>
      <w:proofErr w:type="spellEnd"/>
      <w:r>
        <w:t xml:space="preserve">. </w:t>
      </w:r>
    </w:p>
    <w:p w14:paraId="75FF5BEE" w14:textId="77777777" w:rsidR="00E23C44" w:rsidRPr="00B02400" w:rsidRDefault="00E23C44" w:rsidP="00E23C44">
      <w:pPr>
        <w:rPr>
          <w:lang w:val="pl-PL"/>
        </w:rPr>
      </w:pPr>
      <w:r w:rsidRPr="00B02400">
        <w:rPr>
          <w:lang w:val="pl-PL"/>
        </w:rPr>
        <w:t>„Klient z UE” oznacza Klienta posiadającego adres rozliczeniowy w Europejskim Obszarze Gospodarczym („EOG”).</w:t>
      </w:r>
    </w:p>
    <w:p w14:paraId="6076B0BF" w14:textId="77777777" w:rsidR="00E23C44" w:rsidRPr="00B02400" w:rsidRDefault="00E23C44" w:rsidP="00E23C44">
      <w:pPr>
        <w:rPr>
          <w:lang w:val="pl-PL"/>
        </w:rPr>
      </w:pPr>
      <w:r w:rsidRPr="00B02400">
        <w:rPr>
          <w:lang w:val="pl-PL"/>
        </w:rPr>
        <w:t xml:space="preserve">„Akt w sprawie danych UE” oznacza rozporządzenie Parlamentu Europejskiego i Rady (UE) 2023/2854 z dnia 13 grudnia 2023 r. w sprawie zharmonizowanych zasad dotyczących sprawiedliwego dostępu </w:t>
      </w:r>
      <w:r w:rsidRPr="00B02400">
        <w:rPr>
          <w:lang w:val="pl-PL"/>
        </w:rPr>
        <w:lastRenderedPageBreak/>
        <w:t>do danych oraz ich wykorzystywania i zmieniające rozporządzenie (UE) 2020/1828 (Akt w sprawie danych).</w:t>
      </w:r>
    </w:p>
    <w:p w14:paraId="44676FD2" w14:textId="77777777" w:rsidR="00E23C44" w:rsidRPr="00B02400" w:rsidRDefault="00E23C44" w:rsidP="00E23C44">
      <w:pPr>
        <w:rPr>
          <w:lang w:val="pl-PL"/>
        </w:rPr>
      </w:pPr>
      <w:r w:rsidRPr="00B02400">
        <w:rPr>
          <w:lang w:val="pl-PL"/>
        </w:rPr>
        <w:t xml:space="preserve">„Usługa objęta Aktem w sprawie danych UE” oznacza Usługę Online licencjonowaną dla Klienta z UE, z wyłączeniem Usługi Online, w przypadku której Klient z UE zdecydował się przechowywać Dane Klienta poza EOG. </w:t>
      </w:r>
    </w:p>
    <w:p w14:paraId="23D9CFA3" w14:textId="4F399C5C" w:rsidR="00E23C44" w:rsidRDefault="00E23C44" w:rsidP="00E23C44">
      <w:r w:rsidRPr="00B02400">
        <w:rPr>
          <w:lang w:val="pl-PL"/>
        </w:rPr>
        <w:t>„Eksportowalne dane i aktywa cyfrowe” (EDDA) oznaczają Dane Klienta. W celu zachowania jasności stwierdza się, że EDDA nie obejmuje tajemnic handlowych ani własności intelektualnej Microsoft, ani danych, które mogłyby zagrozić bezpieczeństwu lub integralności Usług Online.</w:t>
      </w:r>
    </w:p>
    <w:p w14:paraId="760E9E1D" w14:textId="49A396B7" w:rsidR="00A05436" w:rsidRDefault="00A05436" w:rsidP="00A05436">
      <w:r>
        <w:t xml:space="preserve">„RODO” to </w:t>
      </w:r>
      <w:proofErr w:type="spellStart"/>
      <w:r>
        <w:t>rozporządzenie</w:t>
      </w:r>
      <w:proofErr w:type="spellEnd"/>
      <w:r>
        <w:t xml:space="preserve"> </w:t>
      </w:r>
      <w:proofErr w:type="spellStart"/>
      <w:r>
        <w:t>Parlamentu</w:t>
      </w:r>
      <w:proofErr w:type="spellEnd"/>
      <w:r>
        <w:t xml:space="preserve"> </w:t>
      </w:r>
      <w:proofErr w:type="spellStart"/>
      <w:r>
        <w:t>Europejskiego</w:t>
      </w:r>
      <w:proofErr w:type="spellEnd"/>
      <w:r>
        <w:t xml:space="preserve"> </w:t>
      </w:r>
      <w:proofErr w:type="spellStart"/>
      <w:r>
        <w:t>i</w:t>
      </w:r>
      <w:proofErr w:type="spellEnd"/>
      <w:r>
        <w:t xml:space="preserve"> Rady (UE) 2016/679 z </w:t>
      </w:r>
      <w:proofErr w:type="spellStart"/>
      <w:r>
        <w:t>dnia</w:t>
      </w:r>
      <w:proofErr w:type="spellEnd"/>
      <w:r>
        <w:t xml:space="preserve"> 27 </w:t>
      </w:r>
      <w:proofErr w:type="spellStart"/>
      <w:r>
        <w:t>kwietnia</w:t>
      </w:r>
      <w:proofErr w:type="spellEnd"/>
      <w:r>
        <w:t xml:space="preserve"> 2016 r. w </w:t>
      </w:r>
      <w:proofErr w:type="spellStart"/>
      <w:r>
        <w:t>sprawie</w:t>
      </w:r>
      <w:proofErr w:type="spellEnd"/>
      <w:r>
        <w:t xml:space="preserve"> </w:t>
      </w:r>
      <w:proofErr w:type="spellStart"/>
      <w:r>
        <w:t>ochrony</w:t>
      </w:r>
      <w:proofErr w:type="spellEnd"/>
      <w:r>
        <w:t xml:space="preserve"> </w:t>
      </w:r>
      <w:proofErr w:type="spellStart"/>
      <w:r>
        <w:t>osób</w:t>
      </w:r>
      <w:proofErr w:type="spellEnd"/>
      <w:r>
        <w:t xml:space="preserve"> </w:t>
      </w:r>
      <w:proofErr w:type="spellStart"/>
      <w:r>
        <w:t>fizycznych</w:t>
      </w:r>
      <w:proofErr w:type="spellEnd"/>
      <w:r>
        <w:t xml:space="preserve"> w </w:t>
      </w:r>
      <w:proofErr w:type="spellStart"/>
      <w:r>
        <w:t>związku</w:t>
      </w:r>
      <w:proofErr w:type="spellEnd"/>
      <w:r>
        <w:t xml:space="preserve"> z </w:t>
      </w:r>
      <w:proofErr w:type="spellStart"/>
      <w:r>
        <w:t>przetwarzaniem</w:t>
      </w:r>
      <w:proofErr w:type="spellEnd"/>
      <w:r>
        <w:t xml:space="preserve"> </w:t>
      </w:r>
      <w:proofErr w:type="spellStart"/>
      <w:r>
        <w:t>danych</w:t>
      </w:r>
      <w:proofErr w:type="spellEnd"/>
      <w:r>
        <w:t xml:space="preserve"> </w:t>
      </w:r>
      <w:proofErr w:type="spellStart"/>
      <w:r>
        <w:t>osobowych</w:t>
      </w:r>
      <w:proofErr w:type="spellEnd"/>
      <w:r>
        <w:t xml:space="preserve"> </w:t>
      </w:r>
      <w:proofErr w:type="spellStart"/>
      <w:r>
        <w:t>i</w:t>
      </w:r>
      <w:proofErr w:type="spellEnd"/>
      <w:r>
        <w:t xml:space="preserve"> w </w:t>
      </w:r>
      <w:proofErr w:type="spellStart"/>
      <w:r>
        <w:t>sprawie</w:t>
      </w:r>
      <w:proofErr w:type="spellEnd"/>
      <w:r>
        <w:t xml:space="preserve"> </w:t>
      </w:r>
      <w:proofErr w:type="spellStart"/>
      <w:r>
        <w:t>swobodnego</w:t>
      </w:r>
      <w:proofErr w:type="spellEnd"/>
      <w:r>
        <w:t xml:space="preserve"> </w:t>
      </w:r>
      <w:proofErr w:type="spellStart"/>
      <w:r>
        <w:t>przepływu</w:t>
      </w:r>
      <w:proofErr w:type="spellEnd"/>
      <w:r>
        <w:t xml:space="preserve"> </w:t>
      </w:r>
      <w:proofErr w:type="spellStart"/>
      <w:r>
        <w:t>takich</w:t>
      </w:r>
      <w:proofErr w:type="spellEnd"/>
      <w:r>
        <w:t xml:space="preserve"> </w:t>
      </w:r>
      <w:proofErr w:type="spellStart"/>
      <w:r>
        <w:t>danych</w:t>
      </w:r>
      <w:proofErr w:type="spellEnd"/>
      <w:r>
        <w:t xml:space="preserve"> </w:t>
      </w:r>
      <w:proofErr w:type="spellStart"/>
      <w:r>
        <w:t>oraz</w:t>
      </w:r>
      <w:proofErr w:type="spellEnd"/>
      <w:r>
        <w:t xml:space="preserve"> </w:t>
      </w:r>
      <w:proofErr w:type="spellStart"/>
      <w:r>
        <w:t>uchylenia</w:t>
      </w:r>
      <w:proofErr w:type="spellEnd"/>
      <w:r>
        <w:t xml:space="preserve"> </w:t>
      </w:r>
      <w:proofErr w:type="spellStart"/>
      <w:r>
        <w:t>dyrektywy</w:t>
      </w:r>
      <w:proofErr w:type="spellEnd"/>
      <w:r>
        <w:t xml:space="preserve"> 95/46/WE (</w:t>
      </w:r>
      <w:proofErr w:type="spellStart"/>
      <w:r>
        <w:t>ogólne</w:t>
      </w:r>
      <w:proofErr w:type="spellEnd"/>
      <w:r>
        <w:t xml:space="preserve"> </w:t>
      </w:r>
      <w:proofErr w:type="spellStart"/>
      <w:r>
        <w:t>rozporządzenie</w:t>
      </w:r>
      <w:proofErr w:type="spellEnd"/>
      <w:r>
        <w:t xml:space="preserve"> o </w:t>
      </w:r>
      <w:proofErr w:type="spellStart"/>
      <w:r>
        <w:t>ochronie</w:t>
      </w:r>
      <w:proofErr w:type="spellEnd"/>
      <w:r>
        <w:t xml:space="preserve"> </w:t>
      </w:r>
      <w:proofErr w:type="spellStart"/>
      <w:r>
        <w:t>danych</w:t>
      </w:r>
      <w:proofErr w:type="spellEnd"/>
      <w:r>
        <w:t>).</w:t>
      </w:r>
    </w:p>
    <w:p w14:paraId="29D4A603" w14:textId="77777777" w:rsidR="00A05436" w:rsidRDefault="00A05436" w:rsidP="00A05436">
      <w:r>
        <w:t>„</w:t>
      </w:r>
      <w:proofErr w:type="spellStart"/>
      <w:r>
        <w:t>Krajowe</w:t>
      </w:r>
      <w:proofErr w:type="spellEnd"/>
      <w:r>
        <w:t xml:space="preserve"> </w:t>
      </w:r>
      <w:proofErr w:type="spellStart"/>
      <w:r>
        <w:t>Przepisy</w:t>
      </w:r>
      <w:proofErr w:type="spellEnd"/>
      <w:r>
        <w:t xml:space="preserve"> Prawa </w:t>
      </w:r>
      <w:proofErr w:type="spellStart"/>
      <w:r>
        <w:t>Ochrony</w:t>
      </w:r>
      <w:proofErr w:type="spellEnd"/>
      <w:r>
        <w:t xml:space="preserve"> Danych </w:t>
      </w:r>
      <w:proofErr w:type="spellStart"/>
      <w:r>
        <w:t>Przyjęte</w:t>
      </w:r>
      <w:proofErr w:type="spellEnd"/>
      <w:r>
        <w:t xml:space="preserve"> w </w:t>
      </w:r>
      <w:proofErr w:type="spellStart"/>
      <w:r>
        <w:t>Państwach</w:t>
      </w:r>
      <w:proofErr w:type="spellEnd"/>
      <w:r>
        <w:t xml:space="preserve"> </w:t>
      </w:r>
      <w:proofErr w:type="spellStart"/>
      <w:r>
        <w:t>Członkowskich</w:t>
      </w:r>
      <w:proofErr w:type="spellEnd"/>
      <w:r>
        <w:t xml:space="preserve"> UE/EOG” to </w:t>
      </w:r>
      <w:proofErr w:type="spellStart"/>
      <w:r>
        <w:t>wszelkie</w:t>
      </w:r>
      <w:proofErr w:type="spellEnd"/>
      <w:r>
        <w:t xml:space="preserve"> </w:t>
      </w:r>
      <w:proofErr w:type="spellStart"/>
      <w:r>
        <w:t>przepisy</w:t>
      </w:r>
      <w:proofErr w:type="spellEnd"/>
      <w:r>
        <w:t xml:space="preserve"> </w:t>
      </w:r>
      <w:proofErr w:type="spellStart"/>
      <w:r>
        <w:t>prawa</w:t>
      </w:r>
      <w:proofErr w:type="spellEnd"/>
      <w:r>
        <w:t xml:space="preserve"> </w:t>
      </w:r>
      <w:proofErr w:type="spellStart"/>
      <w:r>
        <w:t>wtórnego</w:t>
      </w:r>
      <w:proofErr w:type="spellEnd"/>
      <w:r>
        <w:t xml:space="preserve">, </w:t>
      </w:r>
      <w:proofErr w:type="spellStart"/>
      <w:r>
        <w:t>które</w:t>
      </w:r>
      <w:proofErr w:type="spellEnd"/>
      <w:r>
        <w:t xml:space="preserve"> </w:t>
      </w:r>
      <w:proofErr w:type="spellStart"/>
      <w:r>
        <w:t>implementują</w:t>
      </w:r>
      <w:proofErr w:type="spellEnd"/>
      <w:r>
        <w:t xml:space="preserve"> </w:t>
      </w:r>
      <w:proofErr w:type="spellStart"/>
      <w:r>
        <w:t>przepisy</w:t>
      </w:r>
      <w:proofErr w:type="spellEnd"/>
      <w:r>
        <w:t xml:space="preserve"> RODO. </w:t>
      </w:r>
    </w:p>
    <w:p w14:paraId="5DF19515" w14:textId="77777777" w:rsidR="00A05436" w:rsidRDefault="00A05436" w:rsidP="00A05436">
      <w:r>
        <w:t>„</w:t>
      </w:r>
      <w:proofErr w:type="spellStart"/>
      <w:r>
        <w:t>Postanowienia</w:t>
      </w:r>
      <w:proofErr w:type="spellEnd"/>
      <w:r>
        <w:t xml:space="preserve"> </w:t>
      </w:r>
      <w:proofErr w:type="spellStart"/>
      <w:r>
        <w:t>wynikające</w:t>
      </w:r>
      <w:proofErr w:type="spellEnd"/>
      <w:r>
        <w:t xml:space="preserve"> z RODO” to </w:t>
      </w:r>
      <w:proofErr w:type="spellStart"/>
      <w:r>
        <w:t>postanowienia</w:t>
      </w:r>
      <w:proofErr w:type="spellEnd"/>
      <w:r>
        <w:t xml:space="preserve"> </w:t>
      </w:r>
      <w:proofErr w:type="spellStart"/>
      <w:r>
        <w:t>zawarte</w:t>
      </w:r>
      <w:proofErr w:type="spellEnd"/>
      <w:r>
        <w:t xml:space="preserve"> w </w:t>
      </w:r>
      <w:hyperlink w:anchor="Attachment1" w:history="1">
        <w:proofErr w:type="spellStart"/>
        <w:r>
          <w:rPr>
            <w:rStyle w:val="Hyperlink"/>
          </w:rPr>
          <w:t>Załączniku</w:t>
        </w:r>
        <w:proofErr w:type="spellEnd"/>
        <w:r>
          <w:rPr>
            <w:rStyle w:val="Hyperlink"/>
          </w:rPr>
          <w:t xml:space="preserve"> 1</w:t>
        </w:r>
      </w:hyperlink>
      <w:r>
        <w:t xml:space="preserve">, </w:t>
      </w:r>
      <w:proofErr w:type="spellStart"/>
      <w:r>
        <w:t>na</w:t>
      </w:r>
      <w:proofErr w:type="spellEnd"/>
      <w:r>
        <w:t xml:space="preserve"> </w:t>
      </w:r>
      <w:proofErr w:type="spellStart"/>
      <w:r>
        <w:t>mocy</w:t>
      </w:r>
      <w:proofErr w:type="spellEnd"/>
      <w:r>
        <w:t xml:space="preserve"> </w:t>
      </w:r>
      <w:proofErr w:type="spellStart"/>
      <w:r>
        <w:t>których</w:t>
      </w:r>
      <w:proofErr w:type="spellEnd"/>
      <w:r>
        <w:t xml:space="preserve"> Microsoft </w:t>
      </w:r>
      <w:proofErr w:type="spellStart"/>
      <w:r>
        <w:t>podejmuje</w:t>
      </w:r>
      <w:proofErr w:type="spellEnd"/>
      <w:r>
        <w:t xml:space="preserve"> </w:t>
      </w:r>
      <w:proofErr w:type="spellStart"/>
      <w:r>
        <w:t>wiążące</w:t>
      </w:r>
      <w:proofErr w:type="spellEnd"/>
      <w:r>
        <w:t xml:space="preserve"> </w:t>
      </w:r>
      <w:proofErr w:type="spellStart"/>
      <w:r>
        <w:t>zobowiązania</w:t>
      </w:r>
      <w:proofErr w:type="spellEnd"/>
      <w:r>
        <w:t xml:space="preserve"> w </w:t>
      </w:r>
      <w:proofErr w:type="spellStart"/>
      <w:r>
        <w:t>zakresie</w:t>
      </w:r>
      <w:proofErr w:type="spellEnd"/>
      <w:r>
        <w:t xml:space="preserve"> </w:t>
      </w:r>
      <w:proofErr w:type="spellStart"/>
      <w:r>
        <w:t>przetwarzania</w:t>
      </w:r>
      <w:proofErr w:type="spellEnd"/>
      <w:r>
        <w:t xml:space="preserve"> </w:t>
      </w:r>
      <w:proofErr w:type="spellStart"/>
      <w:r>
        <w:t>Danych</w:t>
      </w:r>
      <w:proofErr w:type="spellEnd"/>
      <w:r>
        <w:t xml:space="preserve"> </w:t>
      </w:r>
      <w:proofErr w:type="spellStart"/>
      <w:r>
        <w:t>Osobowych</w:t>
      </w:r>
      <w:proofErr w:type="spellEnd"/>
      <w:r>
        <w:t xml:space="preserve"> </w:t>
      </w:r>
      <w:proofErr w:type="spellStart"/>
      <w:r>
        <w:t>na</w:t>
      </w:r>
      <w:proofErr w:type="spellEnd"/>
      <w:r>
        <w:t xml:space="preserve"> </w:t>
      </w:r>
      <w:proofErr w:type="spellStart"/>
      <w:r>
        <w:t>mocy</w:t>
      </w:r>
      <w:proofErr w:type="spellEnd"/>
      <w:r>
        <w:t xml:space="preserve"> art. 28 </w:t>
      </w:r>
      <w:proofErr w:type="spellStart"/>
      <w:r>
        <w:t>ogólnego</w:t>
      </w:r>
      <w:proofErr w:type="spellEnd"/>
      <w:r>
        <w:t xml:space="preserve"> </w:t>
      </w:r>
      <w:proofErr w:type="spellStart"/>
      <w:r>
        <w:t>rozporządzenia</w:t>
      </w:r>
      <w:proofErr w:type="spellEnd"/>
      <w:r>
        <w:t xml:space="preserve"> o </w:t>
      </w:r>
      <w:proofErr w:type="spellStart"/>
      <w:r>
        <w:t>ochronie</w:t>
      </w:r>
      <w:proofErr w:type="spellEnd"/>
      <w:r>
        <w:t xml:space="preserve"> </w:t>
      </w:r>
      <w:proofErr w:type="spellStart"/>
      <w:r>
        <w:t>danych</w:t>
      </w:r>
      <w:proofErr w:type="spellEnd"/>
      <w:r>
        <w:t>.</w:t>
      </w:r>
    </w:p>
    <w:p w14:paraId="17F13839" w14:textId="77777777" w:rsidR="00A05436" w:rsidRDefault="00A05436" w:rsidP="00A05436">
      <w:r>
        <w:t xml:space="preserve">„Dane </w:t>
      </w:r>
      <w:proofErr w:type="spellStart"/>
      <w:r>
        <w:t>Osobowe</w:t>
      </w:r>
      <w:proofErr w:type="spellEnd"/>
      <w:r>
        <w:t xml:space="preserve">” to </w:t>
      </w:r>
      <w:proofErr w:type="spellStart"/>
      <w:r>
        <w:t>informacje</w:t>
      </w:r>
      <w:proofErr w:type="spellEnd"/>
      <w:r>
        <w:t xml:space="preserve"> o </w:t>
      </w:r>
      <w:proofErr w:type="spellStart"/>
      <w:r>
        <w:t>zidentyfikowanej</w:t>
      </w:r>
      <w:proofErr w:type="spellEnd"/>
      <w:r>
        <w:t xml:space="preserve"> </w:t>
      </w:r>
      <w:proofErr w:type="spellStart"/>
      <w:r>
        <w:t>lub</w:t>
      </w:r>
      <w:proofErr w:type="spellEnd"/>
      <w:r>
        <w:t xml:space="preserve"> </w:t>
      </w:r>
      <w:proofErr w:type="spellStart"/>
      <w:r>
        <w:t>możliwej</w:t>
      </w:r>
      <w:proofErr w:type="spellEnd"/>
      <w:r>
        <w:t xml:space="preserve"> do </w:t>
      </w:r>
      <w:proofErr w:type="spellStart"/>
      <w:r>
        <w:t>zidentyfikowania</w:t>
      </w:r>
      <w:proofErr w:type="spellEnd"/>
      <w:r>
        <w:t xml:space="preserve"> </w:t>
      </w:r>
      <w:proofErr w:type="spellStart"/>
      <w:r>
        <w:t>osobie</w:t>
      </w:r>
      <w:proofErr w:type="spellEnd"/>
      <w:r>
        <w:t xml:space="preserve"> </w:t>
      </w:r>
      <w:proofErr w:type="spellStart"/>
      <w:r>
        <w:t>fizycznej</w:t>
      </w:r>
      <w:proofErr w:type="spellEnd"/>
      <w:r>
        <w:t xml:space="preserve">. </w:t>
      </w:r>
      <w:proofErr w:type="spellStart"/>
      <w:r>
        <w:t>Możliwa</w:t>
      </w:r>
      <w:proofErr w:type="spellEnd"/>
      <w:r>
        <w:t xml:space="preserve"> do </w:t>
      </w:r>
      <w:proofErr w:type="spellStart"/>
      <w:r>
        <w:t>zidentyfikowania</w:t>
      </w:r>
      <w:proofErr w:type="spellEnd"/>
      <w:r>
        <w:t xml:space="preserve"> </w:t>
      </w:r>
      <w:proofErr w:type="spellStart"/>
      <w:r>
        <w:t>osoba</w:t>
      </w:r>
      <w:proofErr w:type="spellEnd"/>
      <w:r>
        <w:t xml:space="preserve"> </w:t>
      </w:r>
      <w:proofErr w:type="spellStart"/>
      <w:r>
        <w:t>fizyczna</w:t>
      </w:r>
      <w:proofErr w:type="spellEnd"/>
      <w:r>
        <w:t xml:space="preserve"> to </w:t>
      </w:r>
      <w:proofErr w:type="spellStart"/>
      <w:r>
        <w:t>osoba</w:t>
      </w:r>
      <w:proofErr w:type="spellEnd"/>
      <w:r>
        <w:t xml:space="preserve">, </w:t>
      </w:r>
      <w:proofErr w:type="spellStart"/>
      <w:r>
        <w:t>którą</w:t>
      </w:r>
      <w:proofErr w:type="spellEnd"/>
      <w:r>
        <w:t xml:space="preserve"> </w:t>
      </w:r>
      <w:proofErr w:type="spellStart"/>
      <w:r>
        <w:t>można</w:t>
      </w:r>
      <w:proofErr w:type="spellEnd"/>
      <w:r>
        <w:t xml:space="preserve"> </w:t>
      </w:r>
      <w:proofErr w:type="spellStart"/>
      <w:r>
        <w:t>bezpośrednio</w:t>
      </w:r>
      <w:proofErr w:type="spellEnd"/>
      <w:r>
        <w:t xml:space="preserve"> </w:t>
      </w:r>
      <w:proofErr w:type="spellStart"/>
      <w:r>
        <w:t>lub</w:t>
      </w:r>
      <w:proofErr w:type="spellEnd"/>
      <w:r>
        <w:t xml:space="preserve"> </w:t>
      </w:r>
      <w:proofErr w:type="spellStart"/>
      <w:r>
        <w:t>pośrednio</w:t>
      </w:r>
      <w:proofErr w:type="spellEnd"/>
      <w:r>
        <w:t xml:space="preserve"> </w:t>
      </w:r>
      <w:proofErr w:type="spellStart"/>
      <w:r>
        <w:t>zidentyfikować</w:t>
      </w:r>
      <w:proofErr w:type="spellEnd"/>
      <w:r>
        <w:t xml:space="preserve">, w </w:t>
      </w:r>
      <w:proofErr w:type="spellStart"/>
      <w:r>
        <w:t>szczególności</w:t>
      </w:r>
      <w:proofErr w:type="spellEnd"/>
      <w:r>
        <w:t xml:space="preserve"> </w:t>
      </w:r>
      <w:proofErr w:type="spellStart"/>
      <w:r>
        <w:t>na</w:t>
      </w:r>
      <w:proofErr w:type="spellEnd"/>
      <w:r>
        <w:t xml:space="preserve"> </w:t>
      </w:r>
      <w:proofErr w:type="spellStart"/>
      <w:r>
        <w:t>podstawie</w:t>
      </w:r>
      <w:proofErr w:type="spellEnd"/>
      <w:r>
        <w:t xml:space="preserve"> </w:t>
      </w:r>
      <w:proofErr w:type="spellStart"/>
      <w:r>
        <w:t>identyfikatora</w:t>
      </w:r>
      <w:proofErr w:type="spellEnd"/>
      <w:r>
        <w:t xml:space="preserve"> </w:t>
      </w:r>
      <w:proofErr w:type="spellStart"/>
      <w:r>
        <w:t>takiego</w:t>
      </w:r>
      <w:proofErr w:type="spellEnd"/>
      <w:r>
        <w:t xml:space="preserve"> jak </w:t>
      </w:r>
      <w:proofErr w:type="spellStart"/>
      <w:r>
        <w:t>imię</w:t>
      </w:r>
      <w:proofErr w:type="spellEnd"/>
      <w:r>
        <w:t xml:space="preserve"> </w:t>
      </w:r>
      <w:proofErr w:type="spellStart"/>
      <w:r>
        <w:t>i</w:t>
      </w:r>
      <w:proofErr w:type="spellEnd"/>
      <w:r>
        <w:t xml:space="preserve"> </w:t>
      </w:r>
      <w:proofErr w:type="spellStart"/>
      <w:r>
        <w:t>nazwisko</w:t>
      </w:r>
      <w:proofErr w:type="spellEnd"/>
      <w:r>
        <w:t xml:space="preserve">, </w:t>
      </w:r>
      <w:proofErr w:type="spellStart"/>
      <w:r>
        <w:t>numer</w:t>
      </w:r>
      <w:proofErr w:type="spellEnd"/>
      <w:r>
        <w:t xml:space="preserve"> </w:t>
      </w:r>
      <w:proofErr w:type="spellStart"/>
      <w:r>
        <w:t>identyfikacyjny</w:t>
      </w:r>
      <w:proofErr w:type="spellEnd"/>
      <w:r>
        <w:t xml:space="preserve">, </w:t>
      </w:r>
      <w:proofErr w:type="spellStart"/>
      <w:r>
        <w:t>dane</w:t>
      </w:r>
      <w:proofErr w:type="spellEnd"/>
      <w:r>
        <w:t xml:space="preserve"> o </w:t>
      </w:r>
      <w:proofErr w:type="spellStart"/>
      <w:r>
        <w:t>lokalizacji</w:t>
      </w:r>
      <w:proofErr w:type="spellEnd"/>
      <w:r>
        <w:t xml:space="preserve">, </w:t>
      </w:r>
      <w:proofErr w:type="spellStart"/>
      <w:r>
        <w:t>identyfikator</w:t>
      </w:r>
      <w:proofErr w:type="spellEnd"/>
      <w:r>
        <w:t xml:space="preserve"> </w:t>
      </w:r>
      <w:proofErr w:type="spellStart"/>
      <w:r>
        <w:t>internetowy</w:t>
      </w:r>
      <w:proofErr w:type="spellEnd"/>
      <w:r>
        <w:t xml:space="preserve"> </w:t>
      </w:r>
      <w:proofErr w:type="spellStart"/>
      <w:r>
        <w:t>lub</w:t>
      </w:r>
      <w:proofErr w:type="spellEnd"/>
      <w:r>
        <w:t xml:space="preserve"> </w:t>
      </w:r>
      <w:proofErr w:type="spellStart"/>
      <w:r>
        <w:t>jeden</w:t>
      </w:r>
      <w:proofErr w:type="spellEnd"/>
      <w:r>
        <w:t xml:space="preserve"> </w:t>
      </w:r>
      <w:proofErr w:type="spellStart"/>
      <w:r>
        <w:t>bądź</w:t>
      </w:r>
      <w:proofErr w:type="spellEnd"/>
      <w:r>
        <w:t xml:space="preserve"> </w:t>
      </w:r>
      <w:proofErr w:type="spellStart"/>
      <w:r>
        <w:t>kilka</w:t>
      </w:r>
      <w:proofErr w:type="spellEnd"/>
      <w:r>
        <w:t xml:space="preserve"> </w:t>
      </w:r>
      <w:proofErr w:type="spellStart"/>
      <w:r>
        <w:t>szczególnych</w:t>
      </w:r>
      <w:proofErr w:type="spellEnd"/>
      <w:r>
        <w:t xml:space="preserve"> </w:t>
      </w:r>
      <w:proofErr w:type="spellStart"/>
      <w:r>
        <w:t>czynników</w:t>
      </w:r>
      <w:proofErr w:type="spellEnd"/>
      <w:r>
        <w:t xml:space="preserve"> </w:t>
      </w:r>
      <w:proofErr w:type="spellStart"/>
      <w:r>
        <w:t>określających</w:t>
      </w:r>
      <w:proofErr w:type="spellEnd"/>
      <w:r>
        <w:t xml:space="preserve"> </w:t>
      </w:r>
      <w:proofErr w:type="spellStart"/>
      <w:r>
        <w:t>fizyczną</w:t>
      </w:r>
      <w:proofErr w:type="spellEnd"/>
      <w:r>
        <w:t xml:space="preserve">, </w:t>
      </w:r>
      <w:proofErr w:type="spellStart"/>
      <w:r>
        <w:t>fizjologiczną</w:t>
      </w:r>
      <w:proofErr w:type="spellEnd"/>
      <w:r>
        <w:t xml:space="preserve">, </w:t>
      </w:r>
      <w:proofErr w:type="spellStart"/>
      <w:r>
        <w:t>genetyczną</w:t>
      </w:r>
      <w:proofErr w:type="spellEnd"/>
      <w:r>
        <w:t xml:space="preserve">, </w:t>
      </w:r>
      <w:proofErr w:type="spellStart"/>
      <w:r>
        <w:t>psychiczną</w:t>
      </w:r>
      <w:proofErr w:type="spellEnd"/>
      <w:r>
        <w:t xml:space="preserve">, </w:t>
      </w:r>
      <w:proofErr w:type="spellStart"/>
      <w:r>
        <w:t>ekonomiczną</w:t>
      </w:r>
      <w:proofErr w:type="spellEnd"/>
      <w:r>
        <w:t xml:space="preserve">, </w:t>
      </w:r>
      <w:proofErr w:type="spellStart"/>
      <w:r>
        <w:t>kulturową</w:t>
      </w:r>
      <w:proofErr w:type="spellEnd"/>
      <w:r>
        <w:t xml:space="preserve"> </w:t>
      </w:r>
      <w:proofErr w:type="spellStart"/>
      <w:r>
        <w:t>lub</w:t>
      </w:r>
      <w:proofErr w:type="spellEnd"/>
      <w:r>
        <w:t xml:space="preserve"> </w:t>
      </w:r>
      <w:proofErr w:type="spellStart"/>
      <w:r>
        <w:t>społeczną</w:t>
      </w:r>
      <w:proofErr w:type="spellEnd"/>
      <w:r>
        <w:t xml:space="preserve"> </w:t>
      </w:r>
      <w:proofErr w:type="spellStart"/>
      <w:r>
        <w:t>tożsamość</w:t>
      </w:r>
      <w:proofErr w:type="spellEnd"/>
      <w:r>
        <w:t xml:space="preserve"> </w:t>
      </w:r>
      <w:proofErr w:type="spellStart"/>
      <w:r>
        <w:t>osoby</w:t>
      </w:r>
      <w:proofErr w:type="spellEnd"/>
      <w:r>
        <w:t xml:space="preserve"> </w:t>
      </w:r>
      <w:proofErr w:type="spellStart"/>
      <w:r>
        <w:t>fizycznej</w:t>
      </w:r>
      <w:proofErr w:type="spellEnd"/>
      <w:r>
        <w:t xml:space="preserve">. </w:t>
      </w:r>
    </w:p>
    <w:p w14:paraId="1C06A446" w14:textId="77777777" w:rsidR="00A05436" w:rsidRDefault="00A05436" w:rsidP="00A05436">
      <w:r>
        <w:t xml:space="preserve">„Dane z </w:t>
      </w:r>
      <w:proofErr w:type="spellStart"/>
      <w:r>
        <w:t>Wersji</w:t>
      </w:r>
      <w:proofErr w:type="spellEnd"/>
      <w:r>
        <w:t xml:space="preserve"> Zapoznawczej” </w:t>
      </w:r>
      <w:proofErr w:type="spellStart"/>
      <w:r>
        <w:t>oznaczają</w:t>
      </w:r>
      <w:proofErr w:type="spellEnd"/>
      <w:r>
        <w:t xml:space="preserve"> Dane Klienta </w:t>
      </w:r>
      <w:proofErr w:type="spellStart"/>
      <w:r>
        <w:t>i</w:t>
      </w:r>
      <w:proofErr w:type="spellEnd"/>
      <w:r>
        <w:t xml:space="preserve"> Dane </w:t>
      </w:r>
      <w:proofErr w:type="spellStart"/>
      <w:r>
        <w:t>Osobowe</w:t>
      </w:r>
      <w:proofErr w:type="spellEnd"/>
      <w:r>
        <w:t xml:space="preserve"> </w:t>
      </w:r>
      <w:proofErr w:type="spellStart"/>
      <w:r>
        <w:t>przekazane</w:t>
      </w:r>
      <w:proofErr w:type="spellEnd"/>
      <w:r>
        <w:t xml:space="preserve"> Microsoft </w:t>
      </w:r>
      <w:proofErr w:type="spellStart"/>
      <w:r>
        <w:t>przez</w:t>
      </w:r>
      <w:proofErr w:type="spellEnd"/>
      <w:r>
        <w:t xml:space="preserve"> </w:t>
      </w:r>
      <w:proofErr w:type="spellStart"/>
      <w:r>
        <w:t>Klienta</w:t>
      </w:r>
      <w:proofErr w:type="spellEnd"/>
      <w:r>
        <w:t xml:space="preserve"> </w:t>
      </w:r>
      <w:proofErr w:type="spellStart"/>
      <w:r>
        <w:t>lub</w:t>
      </w:r>
      <w:proofErr w:type="spellEnd"/>
      <w:r>
        <w:t xml:space="preserve"> w </w:t>
      </w:r>
      <w:proofErr w:type="spellStart"/>
      <w:r>
        <w:t>jego</w:t>
      </w:r>
      <w:proofErr w:type="spellEnd"/>
      <w:r>
        <w:t xml:space="preserve"> </w:t>
      </w:r>
      <w:proofErr w:type="spellStart"/>
      <w:r>
        <w:t>imieniu</w:t>
      </w:r>
      <w:proofErr w:type="spellEnd"/>
      <w:r>
        <w:t xml:space="preserve"> za </w:t>
      </w:r>
      <w:proofErr w:type="spellStart"/>
      <w:r>
        <w:t>pośrednictwem</w:t>
      </w:r>
      <w:proofErr w:type="spellEnd"/>
      <w:r>
        <w:t xml:space="preserve"> </w:t>
      </w:r>
      <w:proofErr w:type="spellStart"/>
      <w:r>
        <w:t>Wersji</w:t>
      </w:r>
      <w:proofErr w:type="spellEnd"/>
      <w:r>
        <w:t xml:space="preserve"> </w:t>
      </w:r>
      <w:proofErr w:type="spellStart"/>
      <w:r>
        <w:t>Zapoznawczej</w:t>
      </w:r>
      <w:proofErr w:type="spellEnd"/>
      <w:r>
        <w:t xml:space="preserve"> </w:t>
      </w:r>
      <w:proofErr w:type="spellStart"/>
      <w:r>
        <w:t>lub</w:t>
      </w:r>
      <w:proofErr w:type="spellEnd"/>
      <w:r>
        <w:t xml:space="preserve"> </w:t>
      </w:r>
      <w:proofErr w:type="spellStart"/>
      <w:r>
        <w:t>wygenerowane</w:t>
      </w:r>
      <w:proofErr w:type="spellEnd"/>
      <w:r>
        <w:t xml:space="preserve"> za </w:t>
      </w:r>
      <w:proofErr w:type="spellStart"/>
      <w:r>
        <w:t>pośrednictwem</w:t>
      </w:r>
      <w:proofErr w:type="spellEnd"/>
      <w:r>
        <w:t xml:space="preserve"> </w:t>
      </w:r>
      <w:proofErr w:type="spellStart"/>
      <w:r>
        <w:t>Wersji</w:t>
      </w:r>
      <w:proofErr w:type="spellEnd"/>
      <w:r>
        <w:t xml:space="preserve"> </w:t>
      </w:r>
      <w:proofErr w:type="spellStart"/>
      <w:r>
        <w:t>Zapoznawczej</w:t>
      </w:r>
      <w:proofErr w:type="spellEnd"/>
      <w:r>
        <w:t xml:space="preserve"> </w:t>
      </w:r>
      <w:proofErr w:type="spellStart"/>
      <w:r>
        <w:t>przez</w:t>
      </w:r>
      <w:proofErr w:type="spellEnd"/>
      <w:r>
        <w:t xml:space="preserve"> Klienta.</w:t>
      </w:r>
    </w:p>
    <w:p w14:paraId="45D8C26F" w14:textId="77777777" w:rsidR="00A05436" w:rsidRDefault="00A05436" w:rsidP="00A05436">
      <w:r>
        <w:t>„</w:t>
      </w:r>
      <w:proofErr w:type="spellStart"/>
      <w:r>
        <w:t>Produkt</w:t>
      </w:r>
      <w:proofErr w:type="spellEnd"/>
      <w:r>
        <w:t xml:space="preserve">” ma </w:t>
      </w:r>
      <w:proofErr w:type="spellStart"/>
      <w:r>
        <w:t>znaczenie</w:t>
      </w:r>
      <w:proofErr w:type="spellEnd"/>
      <w:r>
        <w:t xml:space="preserve"> </w:t>
      </w:r>
      <w:proofErr w:type="spellStart"/>
      <w:r>
        <w:t>nadane</w:t>
      </w:r>
      <w:proofErr w:type="spellEnd"/>
      <w:r>
        <w:t xml:space="preserve"> mu w </w:t>
      </w:r>
      <w:proofErr w:type="spellStart"/>
      <w:r>
        <w:t>umowie</w:t>
      </w:r>
      <w:proofErr w:type="spellEnd"/>
      <w:r>
        <w:t xml:space="preserve"> </w:t>
      </w:r>
      <w:proofErr w:type="spellStart"/>
      <w:r>
        <w:t>licencjonowania</w:t>
      </w:r>
      <w:proofErr w:type="spellEnd"/>
      <w:r>
        <w:t xml:space="preserve"> </w:t>
      </w:r>
      <w:proofErr w:type="spellStart"/>
      <w:r>
        <w:t>zbiorowego</w:t>
      </w:r>
      <w:proofErr w:type="spellEnd"/>
      <w:r>
        <w:t>. Termin „</w:t>
      </w:r>
      <w:proofErr w:type="spellStart"/>
      <w:r>
        <w:t>Produkt</w:t>
      </w:r>
      <w:proofErr w:type="spellEnd"/>
      <w:r>
        <w:t xml:space="preserve">” </w:t>
      </w:r>
      <w:proofErr w:type="spellStart"/>
      <w:r>
        <w:t>obejmuje</w:t>
      </w:r>
      <w:proofErr w:type="spellEnd"/>
      <w:r>
        <w:t xml:space="preserve"> </w:t>
      </w:r>
      <w:proofErr w:type="spellStart"/>
      <w:r>
        <w:t>Usługi</w:t>
      </w:r>
      <w:proofErr w:type="spellEnd"/>
      <w:r>
        <w:t xml:space="preserve"> Online </w:t>
      </w:r>
      <w:proofErr w:type="spellStart"/>
      <w:r>
        <w:t>i</w:t>
      </w:r>
      <w:proofErr w:type="spellEnd"/>
      <w:r>
        <w:t xml:space="preserve"> </w:t>
      </w:r>
      <w:proofErr w:type="spellStart"/>
      <w:r>
        <w:t>Oprogramowanie</w:t>
      </w:r>
      <w:proofErr w:type="spellEnd"/>
      <w:r>
        <w:t xml:space="preserve"> (</w:t>
      </w:r>
      <w:proofErr w:type="spellStart"/>
      <w:r>
        <w:t>Usługi</w:t>
      </w:r>
      <w:proofErr w:type="spellEnd"/>
      <w:r>
        <w:t xml:space="preserve"> Online </w:t>
      </w:r>
      <w:proofErr w:type="spellStart"/>
      <w:r>
        <w:t>i</w:t>
      </w:r>
      <w:proofErr w:type="spellEnd"/>
      <w:r>
        <w:t xml:space="preserve"> </w:t>
      </w:r>
      <w:proofErr w:type="spellStart"/>
      <w:r>
        <w:t>Oprogramowanie</w:t>
      </w:r>
      <w:proofErr w:type="spellEnd"/>
      <w:r>
        <w:t xml:space="preserve"> </w:t>
      </w:r>
      <w:proofErr w:type="spellStart"/>
      <w:r>
        <w:t>zdefiniowano</w:t>
      </w:r>
      <w:proofErr w:type="spellEnd"/>
      <w:r>
        <w:t xml:space="preserve"> w </w:t>
      </w:r>
      <w:proofErr w:type="spellStart"/>
      <w:r>
        <w:t>umowie</w:t>
      </w:r>
      <w:proofErr w:type="spellEnd"/>
      <w:r>
        <w:t xml:space="preserve"> </w:t>
      </w:r>
      <w:proofErr w:type="spellStart"/>
      <w:r>
        <w:t>licencjonowania</w:t>
      </w:r>
      <w:proofErr w:type="spellEnd"/>
      <w:r>
        <w:t xml:space="preserve"> </w:t>
      </w:r>
      <w:proofErr w:type="spellStart"/>
      <w:r>
        <w:t>zbiorowego</w:t>
      </w:r>
      <w:proofErr w:type="spellEnd"/>
      <w:r>
        <w:t xml:space="preserve">). </w:t>
      </w:r>
    </w:p>
    <w:p w14:paraId="27A7EE39" w14:textId="77777777" w:rsidR="00A05436" w:rsidRDefault="00A05436" w:rsidP="00A05436">
      <w:r>
        <w:t>„</w:t>
      </w:r>
      <w:proofErr w:type="spellStart"/>
      <w:r>
        <w:t>Produkty</w:t>
      </w:r>
      <w:proofErr w:type="spellEnd"/>
      <w:r>
        <w:t xml:space="preserve"> </w:t>
      </w:r>
      <w:proofErr w:type="spellStart"/>
      <w:r>
        <w:t>i</w:t>
      </w:r>
      <w:proofErr w:type="spellEnd"/>
      <w:r>
        <w:t xml:space="preserve"> </w:t>
      </w:r>
      <w:proofErr w:type="spellStart"/>
      <w:r>
        <w:t>Usługi</w:t>
      </w:r>
      <w:proofErr w:type="spellEnd"/>
      <w:r>
        <w:t xml:space="preserve">” to </w:t>
      </w:r>
      <w:proofErr w:type="spellStart"/>
      <w:r>
        <w:t>Usługi</w:t>
      </w:r>
      <w:proofErr w:type="spellEnd"/>
      <w:r>
        <w:t xml:space="preserve"> </w:t>
      </w:r>
      <w:proofErr w:type="spellStart"/>
      <w:r>
        <w:t>Profesjonalne</w:t>
      </w:r>
      <w:proofErr w:type="spellEnd"/>
      <w:r>
        <w:t xml:space="preserve"> </w:t>
      </w:r>
      <w:proofErr w:type="spellStart"/>
      <w:r>
        <w:t>i</w:t>
      </w:r>
      <w:proofErr w:type="spellEnd"/>
      <w:r>
        <w:t xml:space="preserve"> </w:t>
      </w:r>
      <w:proofErr w:type="spellStart"/>
      <w:r>
        <w:t>Produkty</w:t>
      </w:r>
      <w:proofErr w:type="spellEnd"/>
      <w:r>
        <w:t xml:space="preserve">. </w:t>
      </w:r>
      <w:proofErr w:type="spellStart"/>
      <w:r>
        <w:t>Dostępność</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i</w:t>
      </w:r>
      <w:proofErr w:type="spellEnd"/>
      <w:r>
        <w:t xml:space="preserve"> </w:t>
      </w:r>
      <w:proofErr w:type="spellStart"/>
      <w:r>
        <w:t>Produktów</w:t>
      </w:r>
      <w:proofErr w:type="spellEnd"/>
      <w:r>
        <w:t xml:space="preserve"> </w:t>
      </w:r>
      <w:proofErr w:type="spellStart"/>
      <w:r>
        <w:t>może</w:t>
      </w:r>
      <w:proofErr w:type="spellEnd"/>
      <w:r>
        <w:t xml:space="preserve"> </w:t>
      </w:r>
      <w:proofErr w:type="spellStart"/>
      <w:r>
        <w:t>różnić</w:t>
      </w:r>
      <w:proofErr w:type="spellEnd"/>
      <w:r>
        <w:t xml:space="preserve"> </w:t>
      </w:r>
      <w:proofErr w:type="spellStart"/>
      <w:r>
        <w:t>się</w:t>
      </w:r>
      <w:proofErr w:type="spellEnd"/>
      <w:r>
        <w:t xml:space="preserve"> w </w:t>
      </w:r>
      <w:proofErr w:type="spellStart"/>
      <w:r>
        <w:t>zależności</w:t>
      </w:r>
      <w:proofErr w:type="spellEnd"/>
      <w:r>
        <w:t xml:space="preserve"> </w:t>
      </w:r>
      <w:proofErr w:type="spellStart"/>
      <w:r>
        <w:t>od</w:t>
      </w:r>
      <w:proofErr w:type="spellEnd"/>
      <w:r>
        <w:t xml:space="preserve"> </w:t>
      </w:r>
      <w:proofErr w:type="spellStart"/>
      <w:r>
        <w:t>regionu</w:t>
      </w:r>
      <w:proofErr w:type="spellEnd"/>
      <w:r>
        <w:t xml:space="preserve">, a </w:t>
      </w:r>
      <w:proofErr w:type="spellStart"/>
      <w:r>
        <w:t>zastosowanie</w:t>
      </w:r>
      <w:proofErr w:type="spellEnd"/>
      <w:r>
        <w:t xml:space="preserve"> </w:t>
      </w:r>
      <w:proofErr w:type="spellStart"/>
      <w:r>
        <w:t>postanowień</w:t>
      </w:r>
      <w:proofErr w:type="spellEnd"/>
      <w:r>
        <w:t xml:space="preserve"> </w:t>
      </w:r>
      <w:proofErr w:type="spellStart"/>
      <w:r>
        <w:t>Dodatku</w:t>
      </w:r>
      <w:proofErr w:type="spellEnd"/>
      <w:r>
        <w:t xml:space="preserve"> </w:t>
      </w:r>
      <w:proofErr w:type="spellStart"/>
      <w:r>
        <w:t>dotyczącego</w:t>
      </w:r>
      <w:proofErr w:type="spellEnd"/>
      <w:r>
        <w:t xml:space="preserve"> </w:t>
      </w:r>
      <w:proofErr w:type="spellStart"/>
      <w:r>
        <w:t>Ochrony</w:t>
      </w:r>
      <w:proofErr w:type="spellEnd"/>
      <w:r>
        <w:t xml:space="preserve"> </w:t>
      </w:r>
      <w:r>
        <w:lastRenderedPageBreak/>
        <w:t xml:space="preserve">Danych do </w:t>
      </w:r>
      <w:proofErr w:type="spellStart"/>
      <w:r>
        <w:t>konkretnych</w:t>
      </w:r>
      <w:proofErr w:type="spellEnd"/>
      <w:r>
        <w:t xml:space="preserve"> </w:t>
      </w:r>
      <w:proofErr w:type="spellStart"/>
      <w:r>
        <w:t>Produktów</w:t>
      </w:r>
      <w:proofErr w:type="spellEnd"/>
      <w:r>
        <w:t xml:space="preserve"> </w:t>
      </w:r>
      <w:proofErr w:type="spellStart"/>
      <w:r>
        <w:t>i</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podlega</w:t>
      </w:r>
      <w:proofErr w:type="spellEnd"/>
      <w:r>
        <w:t xml:space="preserve"> </w:t>
      </w:r>
      <w:proofErr w:type="spellStart"/>
      <w:r>
        <w:t>ograniczeniom</w:t>
      </w:r>
      <w:proofErr w:type="spellEnd"/>
      <w:r>
        <w:t xml:space="preserve"> </w:t>
      </w:r>
      <w:proofErr w:type="spellStart"/>
      <w:r>
        <w:t>opisanym</w:t>
      </w:r>
      <w:proofErr w:type="spellEnd"/>
      <w:r>
        <w:t xml:space="preserve"> w </w:t>
      </w:r>
      <w:proofErr w:type="spellStart"/>
      <w:r>
        <w:t>części</w:t>
      </w:r>
      <w:proofErr w:type="spellEnd"/>
      <w:r>
        <w:t xml:space="preserve"> </w:t>
      </w:r>
      <w:proofErr w:type="spellStart"/>
      <w:r>
        <w:t>Zakres</w:t>
      </w:r>
      <w:proofErr w:type="spellEnd"/>
      <w:r>
        <w:t xml:space="preserve"> w Dodatku </w:t>
      </w:r>
      <w:proofErr w:type="spellStart"/>
      <w:r>
        <w:t>dotyczącym</w:t>
      </w:r>
      <w:proofErr w:type="spellEnd"/>
      <w:r>
        <w:t xml:space="preserve"> </w:t>
      </w:r>
      <w:proofErr w:type="spellStart"/>
      <w:r>
        <w:t>Ochrony</w:t>
      </w:r>
      <w:proofErr w:type="spellEnd"/>
      <w:r>
        <w:t xml:space="preserve"> Danych.</w:t>
      </w:r>
    </w:p>
    <w:p w14:paraId="706AC8A3" w14:textId="77777777" w:rsidR="00A05436" w:rsidRDefault="00A05436" w:rsidP="00A05436">
      <w:r>
        <w:t>„</w:t>
      </w:r>
      <w:proofErr w:type="spellStart"/>
      <w:r>
        <w:t>Usługi</w:t>
      </w:r>
      <w:proofErr w:type="spellEnd"/>
      <w:r>
        <w:t xml:space="preserve"> </w:t>
      </w:r>
      <w:proofErr w:type="spellStart"/>
      <w:r>
        <w:t>Profesjonalne</w:t>
      </w:r>
      <w:proofErr w:type="spellEnd"/>
      <w:r>
        <w:t xml:space="preserve">” to </w:t>
      </w:r>
      <w:proofErr w:type="spellStart"/>
      <w:r>
        <w:t>następujące</w:t>
      </w:r>
      <w:proofErr w:type="spellEnd"/>
      <w:r>
        <w:t xml:space="preserve"> </w:t>
      </w:r>
      <w:proofErr w:type="spellStart"/>
      <w:r>
        <w:t>usługi</w:t>
      </w:r>
      <w:proofErr w:type="spellEnd"/>
      <w:r>
        <w:t xml:space="preserve">: (a) </w:t>
      </w:r>
      <w:proofErr w:type="spellStart"/>
      <w:r>
        <w:t>usługi</w:t>
      </w:r>
      <w:proofErr w:type="spellEnd"/>
      <w:r>
        <w:t xml:space="preserve"> </w:t>
      </w:r>
      <w:proofErr w:type="spellStart"/>
      <w:r>
        <w:t>konsultingowe</w:t>
      </w:r>
      <w:proofErr w:type="spellEnd"/>
      <w:r>
        <w:t xml:space="preserve"> Microsoft w </w:t>
      </w:r>
      <w:proofErr w:type="spellStart"/>
      <w:r>
        <w:t>zakresie</w:t>
      </w:r>
      <w:proofErr w:type="spellEnd"/>
      <w:r>
        <w:t xml:space="preserve"> </w:t>
      </w:r>
      <w:proofErr w:type="spellStart"/>
      <w:r>
        <w:t>planowania</w:t>
      </w:r>
      <w:proofErr w:type="spellEnd"/>
      <w:r>
        <w:t xml:space="preserve">, </w:t>
      </w:r>
      <w:proofErr w:type="spellStart"/>
      <w:r>
        <w:t>doradztwa</w:t>
      </w:r>
      <w:proofErr w:type="spellEnd"/>
      <w:r>
        <w:t xml:space="preserve">, </w:t>
      </w:r>
      <w:proofErr w:type="spellStart"/>
      <w:r>
        <w:t>migracji</w:t>
      </w:r>
      <w:proofErr w:type="spellEnd"/>
      <w:r>
        <w:t xml:space="preserve"> </w:t>
      </w:r>
      <w:proofErr w:type="spellStart"/>
      <w:r>
        <w:t>danych</w:t>
      </w:r>
      <w:proofErr w:type="spellEnd"/>
      <w:r>
        <w:t xml:space="preserve">, </w:t>
      </w:r>
      <w:proofErr w:type="spellStart"/>
      <w:r>
        <w:t>wdrażania</w:t>
      </w:r>
      <w:proofErr w:type="spellEnd"/>
      <w:r>
        <w:t xml:space="preserve"> </w:t>
      </w:r>
      <w:proofErr w:type="spellStart"/>
      <w:r>
        <w:t>oraz</w:t>
      </w:r>
      <w:proofErr w:type="spellEnd"/>
      <w:r>
        <w:t xml:space="preserve"> </w:t>
      </w:r>
      <w:proofErr w:type="spellStart"/>
      <w:r>
        <w:t>tworzenia</w:t>
      </w:r>
      <w:proofErr w:type="spellEnd"/>
      <w:r>
        <w:t xml:space="preserve"> </w:t>
      </w:r>
      <w:proofErr w:type="spellStart"/>
      <w:r>
        <w:t>rozwiązań</w:t>
      </w:r>
      <w:proofErr w:type="spellEnd"/>
      <w:r>
        <w:t xml:space="preserve"> </w:t>
      </w:r>
      <w:proofErr w:type="spellStart"/>
      <w:r>
        <w:t>lub</w:t>
      </w:r>
      <w:proofErr w:type="spellEnd"/>
      <w:r>
        <w:t xml:space="preserve"> </w:t>
      </w:r>
      <w:proofErr w:type="spellStart"/>
      <w:r>
        <w:t>oprogramowania</w:t>
      </w:r>
      <w:proofErr w:type="spellEnd"/>
      <w:r>
        <w:t xml:space="preserve"> </w:t>
      </w:r>
      <w:proofErr w:type="spellStart"/>
      <w:r>
        <w:t>świadczone</w:t>
      </w:r>
      <w:proofErr w:type="spellEnd"/>
      <w:r>
        <w:t xml:space="preserve"> </w:t>
      </w:r>
      <w:proofErr w:type="spellStart"/>
      <w:r>
        <w:t>na</w:t>
      </w:r>
      <w:proofErr w:type="spellEnd"/>
      <w:r>
        <w:t xml:space="preserve"> </w:t>
      </w:r>
      <w:proofErr w:type="spellStart"/>
      <w:r>
        <w:t>mocy</w:t>
      </w:r>
      <w:proofErr w:type="spellEnd"/>
      <w:r>
        <w:t xml:space="preserve"> </w:t>
      </w:r>
      <w:proofErr w:type="spellStart"/>
      <w:r>
        <w:t>Zamówienia</w:t>
      </w:r>
      <w:proofErr w:type="spellEnd"/>
      <w:r>
        <w:t xml:space="preserve"> </w:t>
      </w:r>
      <w:proofErr w:type="spellStart"/>
      <w:r>
        <w:t>na</w:t>
      </w:r>
      <w:proofErr w:type="spellEnd"/>
      <w:r>
        <w:t xml:space="preserve"> </w:t>
      </w:r>
      <w:proofErr w:type="spellStart"/>
      <w:r>
        <w:t>Usługi</w:t>
      </w:r>
      <w:proofErr w:type="spellEnd"/>
      <w:r>
        <w:t xml:space="preserve"> Enterprise </w:t>
      </w:r>
      <w:proofErr w:type="spellStart"/>
      <w:r>
        <w:t>lub</w:t>
      </w:r>
      <w:proofErr w:type="spellEnd"/>
      <w:r>
        <w:t xml:space="preserve">, o </w:t>
      </w:r>
      <w:proofErr w:type="spellStart"/>
      <w:r>
        <w:t>ile</w:t>
      </w:r>
      <w:proofErr w:type="spellEnd"/>
      <w:r>
        <w:t xml:space="preserve"> </w:t>
      </w:r>
      <w:proofErr w:type="spellStart"/>
      <w:r>
        <w:t>uzgodniono</w:t>
      </w:r>
      <w:proofErr w:type="spellEnd"/>
      <w:r>
        <w:t xml:space="preserve"> </w:t>
      </w:r>
      <w:proofErr w:type="spellStart"/>
      <w:r>
        <w:t>tak</w:t>
      </w:r>
      <w:proofErr w:type="spellEnd"/>
      <w:r>
        <w:t xml:space="preserve"> w </w:t>
      </w:r>
      <w:proofErr w:type="spellStart"/>
      <w:r>
        <w:t>Opisie</w:t>
      </w:r>
      <w:proofErr w:type="spellEnd"/>
      <w:r>
        <w:t xml:space="preserve"> </w:t>
      </w:r>
      <w:proofErr w:type="spellStart"/>
      <w:r>
        <w:t>Projektu</w:t>
      </w:r>
      <w:proofErr w:type="spellEnd"/>
      <w:r>
        <w:t xml:space="preserve">, </w:t>
      </w:r>
      <w:proofErr w:type="spellStart"/>
      <w:r>
        <w:t>na</w:t>
      </w:r>
      <w:proofErr w:type="spellEnd"/>
      <w:r>
        <w:t xml:space="preserve"> </w:t>
      </w:r>
      <w:proofErr w:type="spellStart"/>
      <w:r>
        <w:t>mocy</w:t>
      </w:r>
      <w:proofErr w:type="spellEnd"/>
      <w:r>
        <w:t xml:space="preserve"> </w:t>
      </w:r>
      <w:proofErr w:type="spellStart"/>
      <w:r>
        <w:t>Umowy</w:t>
      </w:r>
      <w:proofErr w:type="spellEnd"/>
      <w:r>
        <w:t xml:space="preserve"> Cloud Workload Acceleration Agreement, </w:t>
      </w:r>
      <w:proofErr w:type="spellStart"/>
      <w:r>
        <w:t>których</w:t>
      </w:r>
      <w:proofErr w:type="spellEnd"/>
      <w:r>
        <w:t xml:space="preserve"> </w:t>
      </w:r>
      <w:proofErr w:type="spellStart"/>
      <w:r>
        <w:t>integralną</w:t>
      </w:r>
      <w:proofErr w:type="spellEnd"/>
      <w:r>
        <w:t xml:space="preserve"> </w:t>
      </w:r>
      <w:proofErr w:type="spellStart"/>
      <w:r>
        <w:t>częścią</w:t>
      </w:r>
      <w:proofErr w:type="spellEnd"/>
      <w:r>
        <w:t xml:space="preserve"> jest </w:t>
      </w:r>
      <w:proofErr w:type="spellStart"/>
      <w:r>
        <w:t>niniejszy</w:t>
      </w:r>
      <w:proofErr w:type="spellEnd"/>
      <w:r>
        <w:t xml:space="preserve"> </w:t>
      </w:r>
      <w:proofErr w:type="spellStart"/>
      <w:r>
        <w:t>Dodatek</w:t>
      </w:r>
      <w:proofErr w:type="spellEnd"/>
      <w:r>
        <w:t xml:space="preserve"> </w:t>
      </w:r>
      <w:proofErr w:type="spellStart"/>
      <w:r>
        <w:t>dotyczący</w:t>
      </w:r>
      <w:proofErr w:type="spellEnd"/>
      <w:r>
        <w:t xml:space="preserve"> </w:t>
      </w:r>
      <w:proofErr w:type="spellStart"/>
      <w:r>
        <w:t>Ochrony</w:t>
      </w:r>
      <w:proofErr w:type="spellEnd"/>
      <w:r>
        <w:t xml:space="preserve"> </w:t>
      </w:r>
      <w:proofErr w:type="spellStart"/>
      <w:r>
        <w:t>Danych</w:t>
      </w:r>
      <w:proofErr w:type="spellEnd"/>
      <w:r>
        <w:t xml:space="preserve"> </w:t>
      </w:r>
      <w:proofErr w:type="spellStart"/>
      <w:r>
        <w:t>oraz</w:t>
      </w:r>
      <w:proofErr w:type="spellEnd"/>
      <w:r>
        <w:t xml:space="preserve"> (b) </w:t>
      </w:r>
      <w:proofErr w:type="spellStart"/>
      <w:r>
        <w:t>świadczone</w:t>
      </w:r>
      <w:proofErr w:type="spellEnd"/>
      <w:r>
        <w:t xml:space="preserve"> </w:t>
      </w:r>
      <w:proofErr w:type="spellStart"/>
      <w:r>
        <w:t>przez</w:t>
      </w:r>
      <w:proofErr w:type="spellEnd"/>
      <w:r>
        <w:t xml:space="preserve"> Microsoft </w:t>
      </w:r>
      <w:proofErr w:type="spellStart"/>
      <w:r>
        <w:t>usługi</w:t>
      </w:r>
      <w:proofErr w:type="spellEnd"/>
      <w:r>
        <w:t xml:space="preserve"> </w:t>
      </w:r>
      <w:proofErr w:type="spellStart"/>
      <w:r>
        <w:t>pomocy</w:t>
      </w:r>
      <w:proofErr w:type="spellEnd"/>
      <w:r>
        <w:t xml:space="preserve"> </w:t>
      </w:r>
      <w:proofErr w:type="spellStart"/>
      <w:r>
        <w:t>technicznej</w:t>
      </w:r>
      <w:proofErr w:type="spellEnd"/>
      <w:r>
        <w:t xml:space="preserve">, </w:t>
      </w:r>
      <w:proofErr w:type="spellStart"/>
      <w:r>
        <w:t>dzięki</w:t>
      </w:r>
      <w:proofErr w:type="spellEnd"/>
      <w:r>
        <w:t xml:space="preserve"> </w:t>
      </w:r>
      <w:proofErr w:type="spellStart"/>
      <w:r>
        <w:t>którym</w:t>
      </w:r>
      <w:proofErr w:type="spellEnd"/>
      <w:r>
        <w:t xml:space="preserve"> </w:t>
      </w:r>
      <w:proofErr w:type="spellStart"/>
      <w:r>
        <w:t>klienci</w:t>
      </w:r>
      <w:proofErr w:type="spellEnd"/>
      <w:r>
        <w:t xml:space="preserve"> </w:t>
      </w:r>
      <w:proofErr w:type="spellStart"/>
      <w:r>
        <w:t>mogą</w:t>
      </w:r>
      <w:proofErr w:type="spellEnd"/>
      <w:r>
        <w:t xml:space="preserve"> </w:t>
      </w:r>
      <w:proofErr w:type="spellStart"/>
      <w:r>
        <w:t>łatwiej</w:t>
      </w:r>
      <w:proofErr w:type="spellEnd"/>
      <w:r>
        <w:t xml:space="preserve"> </w:t>
      </w:r>
      <w:proofErr w:type="spellStart"/>
      <w:r>
        <w:t>identyfikować</w:t>
      </w:r>
      <w:proofErr w:type="spellEnd"/>
      <w:r>
        <w:t xml:space="preserve"> </w:t>
      </w:r>
      <w:proofErr w:type="spellStart"/>
      <w:r>
        <w:t>i</w:t>
      </w:r>
      <w:proofErr w:type="spellEnd"/>
      <w:r>
        <w:t xml:space="preserve"> </w:t>
      </w:r>
      <w:proofErr w:type="spellStart"/>
      <w:r>
        <w:t>rozwiązywać</w:t>
      </w:r>
      <w:proofErr w:type="spellEnd"/>
      <w:r>
        <w:t xml:space="preserve"> </w:t>
      </w:r>
      <w:proofErr w:type="spellStart"/>
      <w:r>
        <w:t>problemy</w:t>
      </w:r>
      <w:proofErr w:type="spellEnd"/>
      <w:r>
        <w:t xml:space="preserve"> </w:t>
      </w:r>
      <w:proofErr w:type="spellStart"/>
      <w:r>
        <w:t>dotyczące</w:t>
      </w:r>
      <w:proofErr w:type="spellEnd"/>
      <w:r>
        <w:t xml:space="preserve"> </w:t>
      </w:r>
      <w:proofErr w:type="spellStart"/>
      <w:r>
        <w:t>Produktów</w:t>
      </w:r>
      <w:proofErr w:type="spellEnd"/>
      <w:r>
        <w:t xml:space="preserve">, w </w:t>
      </w:r>
      <w:proofErr w:type="spellStart"/>
      <w:r>
        <w:t>tym</w:t>
      </w:r>
      <w:proofErr w:type="spellEnd"/>
      <w:r>
        <w:t xml:space="preserve"> </w:t>
      </w:r>
      <w:proofErr w:type="spellStart"/>
      <w:r>
        <w:t>usługi</w:t>
      </w:r>
      <w:proofErr w:type="spellEnd"/>
      <w:r>
        <w:t xml:space="preserve"> </w:t>
      </w:r>
      <w:proofErr w:type="spellStart"/>
      <w:r>
        <w:t>pomocy</w:t>
      </w:r>
      <w:proofErr w:type="spellEnd"/>
      <w:r>
        <w:t xml:space="preserve"> </w:t>
      </w:r>
      <w:proofErr w:type="spellStart"/>
      <w:r>
        <w:t>technicznej</w:t>
      </w:r>
      <w:proofErr w:type="spellEnd"/>
      <w:r>
        <w:t xml:space="preserve"> </w:t>
      </w:r>
      <w:proofErr w:type="spellStart"/>
      <w:r>
        <w:t>świadczone</w:t>
      </w:r>
      <w:proofErr w:type="spellEnd"/>
      <w:r>
        <w:t xml:space="preserve"> w </w:t>
      </w:r>
      <w:proofErr w:type="spellStart"/>
      <w:r>
        <w:t>ramach</w:t>
      </w:r>
      <w:proofErr w:type="spellEnd"/>
      <w:r>
        <w:t xml:space="preserve"> </w:t>
      </w:r>
      <w:proofErr w:type="spellStart"/>
      <w:r>
        <w:t>Usług</w:t>
      </w:r>
      <w:proofErr w:type="spellEnd"/>
      <w:r>
        <w:t xml:space="preserve"> </w:t>
      </w:r>
      <w:proofErr w:type="spellStart"/>
      <w:r>
        <w:t>Pomocy</w:t>
      </w:r>
      <w:proofErr w:type="spellEnd"/>
      <w:r>
        <w:t xml:space="preserve"> </w:t>
      </w:r>
      <w:proofErr w:type="spellStart"/>
      <w:r>
        <w:t>Technicznej</w:t>
      </w:r>
      <w:proofErr w:type="spellEnd"/>
      <w:r>
        <w:t xml:space="preserve"> Unified </w:t>
      </w:r>
      <w:proofErr w:type="spellStart"/>
      <w:r>
        <w:t>lub</w:t>
      </w:r>
      <w:proofErr w:type="spellEnd"/>
      <w:r>
        <w:t xml:space="preserve"> Premier </w:t>
      </w:r>
      <w:proofErr w:type="spellStart"/>
      <w:r>
        <w:t>oraz</w:t>
      </w:r>
      <w:proofErr w:type="spellEnd"/>
      <w:r>
        <w:t xml:space="preserve"> </w:t>
      </w:r>
      <w:proofErr w:type="spellStart"/>
      <w:r>
        <w:t>wszelkie</w:t>
      </w:r>
      <w:proofErr w:type="spellEnd"/>
      <w:r>
        <w:t xml:space="preserve"> </w:t>
      </w:r>
      <w:proofErr w:type="spellStart"/>
      <w:r>
        <w:t>inne</w:t>
      </w:r>
      <w:proofErr w:type="spellEnd"/>
      <w:r>
        <w:t xml:space="preserve"> </w:t>
      </w:r>
      <w:proofErr w:type="spellStart"/>
      <w:r>
        <w:t>komercyjne</w:t>
      </w:r>
      <w:proofErr w:type="spellEnd"/>
      <w:r>
        <w:t xml:space="preserve"> </w:t>
      </w:r>
      <w:proofErr w:type="spellStart"/>
      <w:r>
        <w:t>usługi</w:t>
      </w:r>
      <w:proofErr w:type="spellEnd"/>
      <w:r>
        <w:t xml:space="preserve"> </w:t>
      </w:r>
      <w:proofErr w:type="spellStart"/>
      <w:r>
        <w:t>pomocy</w:t>
      </w:r>
      <w:proofErr w:type="spellEnd"/>
      <w:r>
        <w:t xml:space="preserve"> </w:t>
      </w:r>
      <w:proofErr w:type="spellStart"/>
      <w:r>
        <w:t>technicznej</w:t>
      </w:r>
      <w:proofErr w:type="spellEnd"/>
      <w:r>
        <w:t xml:space="preserve">. </w:t>
      </w:r>
      <w:proofErr w:type="spellStart"/>
      <w:r>
        <w:t>Usługi</w:t>
      </w:r>
      <w:proofErr w:type="spellEnd"/>
      <w:r>
        <w:t xml:space="preserve"> </w:t>
      </w:r>
      <w:proofErr w:type="spellStart"/>
      <w:r>
        <w:t>Profesjonalne</w:t>
      </w:r>
      <w:proofErr w:type="spellEnd"/>
      <w:r>
        <w:t xml:space="preserve"> </w:t>
      </w:r>
      <w:proofErr w:type="spellStart"/>
      <w:r>
        <w:t>nie</w:t>
      </w:r>
      <w:proofErr w:type="spellEnd"/>
      <w:r>
        <w:t xml:space="preserve"> </w:t>
      </w:r>
      <w:proofErr w:type="spellStart"/>
      <w:r>
        <w:t>obejmują</w:t>
      </w:r>
      <w:proofErr w:type="spellEnd"/>
      <w:r>
        <w:t xml:space="preserve"> </w:t>
      </w:r>
      <w:proofErr w:type="spellStart"/>
      <w:r>
        <w:t>Produktów</w:t>
      </w:r>
      <w:proofErr w:type="spellEnd"/>
      <w:r>
        <w:t xml:space="preserve"> ani, </w:t>
      </w:r>
      <w:proofErr w:type="spellStart"/>
      <w:r>
        <w:t>na</w:t>
      </w:r>
      <w:proofErr w:type="spellEnd"/>
      <w:r>
        <w:t xml:space="preserve"> </w:t>
      </w:r>
      <w:proofErr w:type="spellStart"/>
      <w:r>
        <w:t>potrzeby</w:t>
      </w:r>
      <w:proofErr w:type="spellEnd"/>
      <w:r>
        <w:t xml:space="preserve"> </w:t>
      </w:r>
      <w:proofErr w:type="spellStart"/>
      <w:r>
        <w:t>wyłącznie</w:t>
      </w:r>
      <w:proofErr w:type="spellEnd"/>
      <w:r>
        <w:t xml:space="preserve"> </w:t>
      </w:r>
      <w:proofErr w:type="spellStart"/>
      <w:r>
        <w:t>Dodatku</w:t>
      </w:r>
      <w:proofErr w:type="spellEnd"/>
      <w:r>
        <w:t xml:space="preserve"> </w:t>
      </w:r>
      <w:proofErr w:type="spellStart"/>
      <w:r>
        <w:t>dotyczącego</w:t>
      </w:r>
      <w:proofErr w:type="spellEnd"/>
      <w:r>
        <w:t xml:space="preserve"> </w:t>
      </w:r>
      <w:proofErr w:type="spellStart"/>
      <w:r>
        <w:t>Ochrony</w:t>
      </w:r>
      <w:proofErr w:type="spellEnd"/>
      <w:r>
        <w:t xml:space="preserve"> Danych, </w:t>
      </w:r>
      <w:proofErr w:type="spellStart"/>
      <w:r>
        <w:t>Uzupełniających</w:t>
      </w:r>
      <w:proofErr w:type="spellEnd"/>
      <w:r>
        <w:t xml:space="preserve"> </w:t>
      </w:r>
      <w:proofErr w:type="spellStart"/>
      <w:r>
        <w:t>Usług</w:t>
      </w:r>
      <w:proofErr w:type="spellEnd"/>
      <w:r>
        <w:t xml:space="preserve"> </w:t>
      </w:r>
      <w:proofErr w:type="spellStart"/>
      <w:r>
        <w:t>Profesjonalnych</w:t>
      </w:r>
      <w:proofErr w:type="spellEnd"/>
      <w:r>
        <w:t>.</w:t>
      </w:r>
    </w:p>
    <w:p w14:paraId="4B9FFD71" w14:textId="77777777" w:rsidR="00A05436" w:rsidRDefault="00A05436" w:rsidP="00A05436">
      <w:r>
        <w:t xml:space="preserve">„Dane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to </w:t>
      </w:r>
      <w:proofErr w:type="spellStart"/>
      <w:r>
        <w:t>wszystkie</w:t>
      </w:r>
      <w:proofErr w:type="spellEnd"/>
      <w:r>
        <w:t xml:space="preserve"> </w:t>
      </w:r>
      <w:proofErr w:type="spellStart"/>
      <w:r>
        <w:t>dane</w:t>
      </w:r>
      <w:proofErr w:type="spellEnd"/>
      <w:r>
        <w:t xml:space="preserve"> (w </w:t>
      </w:r>
      <w:proofErr w:type="spellStart"/>
      <w:r>
        <w:t>tym</w:t>
      </w:r>
      <w:proofErr w:type="spellEnd"/>
      <w:r>
        <w:t xml:space="preserve"> </w:t>
      </w:r>
      <w:proofErr w:type="spellStart"/>
      <w:r>
        <w:t>pliki</w:t>
      </w:r>
      <w:proofErr w:type="spellEnd"/>
      <w:r>
        <w:t xml:space="preserve"> </w:t>
      </w:r>
      <w:proofErr w:type="spellStart"/>
      <w:r>
        <w:t>zawierające</w:t>
      </w:r>
      <w:proofErr w:type="spellEnd"/>
      <w:r>
        <w:t xml:space="preserve"> </w:t>
      </w:r>
      <w:proofErr w:type="spellStart"/>
      <w:r>
        <w:t>tekst</w:t>
      </w:r>
      <w:proofErr w:type="spellEnd"/>
      <w:r>
        <w:t xml:space="preserve">, </w:t>
      </w:r>
      <w:proofErr w:type="spellStart"/>
      <w:r>
        <w:t>dźwięki</w:t>
      </w:r>
      <w:proofErr w:type="spellEnd"/>
      <w:r>
        <w:t xml:space="preserve">, filmy </w:t>
      </w:r>
      <w:proofErr w:type="spellStart"/>
      <w:r>
        <w:t>i</w:t>
      </w:r>
      <w:proofErr w:type="spellEnd"/>
      <w:r>
        <w:t xml:space="preserve"> </w:t>
      </w:r>
      <w:proofErr w:type="spellStart"/>
      <w:r>
        <w:t>obrazy</w:t>
      </w:r>
      <w:proofErr w:type="spellEnd"/>
      <w:r>
        <w:t xml:space="preserve"> </w:t>
      </w:r>
      <w:proofErr w:type="spellStart"/>
      <w:r>
        <w:t>oraz</w:t>
      </w:r>
      <w:proofErr w:type="spellEnd"/>
      <w:r>
        <w:t xml:space="preserve"> </w:t>
      </w:r>
      <w:proofErr w:type="spellStart"/>
      <w:r>
        <w:t>oprogramowanie</w:t>
      </w:r>
      <w:proofErr w:type="spellEnd"/>
      <w:r>
        <w:t xml:space="preserve">) </w:t>
      </w:r>
      <w:proofErr w:type="spellStart"/>
      <w:r>
        <w:t>przekazywane</w:t>
      </w:r>
      <w:proofErr w:type="spellEnd"/>
      <w:r>
        <w:t xml:space="preserve"> Microsoft </w:t>
      </w:r>
      <w:proofErr w:type="spellStart"/>
      <w:r>
        <w:t>przez</w:t>
      </w:r>
      <w:proofErr w:type="spellEnd"/>
      <w:r>
        <w:t xml:space="preserve"> </w:t>
      </w:r>
      <w:proofErr w:type="spellStart"/>
      <w:r>
        <w:t>lub</w:t>
      </w:r>
      <w:proofErr w:type="spellEnd"/>
      <w:r>
        <w:t xml:space="preserve"> w </w:t>
      </w:r>
      <w:proofErr w:type="spellStart"/>
      <w:r>
        <w:t>imieniu</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uzyskiwane</w:t>
      </w:r>
      <w:proofErr w:type="spellEnd"/>
      <w:r>
        <w:t xml:space="preserve"> </w:t>
      </w:r>
      <w:proofErr w:type="spellStart"/>
      <w:r>
        <w:t>przez</w:t>
      </w:r>
      <w:proofErr w:type="spellEnd"/>
      <w:r>
        <w:t xml:space="preserve"> Microsoft z </w:t>
      </w:r>
      <w:proofErr w:type="spellStart"/>
      <w:r>
        <w:t>Produktu</w:t>
      </w:r>
      <w:proofErr w:type="spellEnd"/>
      <w:r>
        <w:t xml:space="preserve"> </w:t>
      </w:r>
      <w:proofErr w:type="spellStart"/>
      <w:r>
        <w:t>na</w:t>
      </w:r>
      <w:proofErr w:type="spellEnd"/>
      <w:r>
        <w:t xml:space="preserve"> </w:t>
      </w:r>
      <w:proofErr w:type="spellStart"/>
      <w:r>
        <w:t>mocy</w:t>
      </w:r>
      <w:proofErr w:type="spellEnd"/>
      <w:r>
        <w:t xml:space="preserve"> </w:t>
      </w:r>
      <w:proofErr w:type="spellStart"/>
      <w:r>
        <w:t>stosownego</w:t>
      </w:r>
      <w:proofErr w:type="spellEnd"/>
      <w:r>
        <w:t xml:space="preserve"> </w:t>
      </w:r>
      <w:proofErr w:type="spellStart"/>
      <w:r>
        <w:t>upoważnienia</w:t>
      </w:r>
      <w:proofErr w:type="spellEnd"/>
      <w:r>
        <w:t xml:space="preserve"> </w:t>
      </w:r>
      <w:proofErr w:type="spellStart"/>
      <w:r>
        <w:t>Klienta</w:t>
      </w:r>
      <w:proofErr w:type="spellEnd"/>
      <w:r>
        <w:t xml:space="preserve">) </w:t>
      </w:r>
      <w:proofErr w:type="spellStart"/>
      <w:r>
        <w:t>lub</w:t>
      </w:r>
      <w:proofErr w:type="spellEnd"/>
      <w:r>
        <w:t xml:space="preserve"> w </w:t>
      </w:r>
      <w:proofErr w:type="spellStart"/>
      <w:r>
        <w:t>inny</w:t>
      </w:r>
      <w:proofErr w:type="spellEnd"/>
      <w:r>
        <w:t xml:space="preserve"> </w:t>
      </w:r>
      <w:proofErr w:type="spellStart"/>
      <w:r>
        <w:t>sposób</w:t>
      </w:r>
      <w:proofErr w:type="spellEnd"/>
      <w:r>
        <w:t xml:space="preserve"> </w:t>
      </w:r>
      <w:proofErr w:type="spellStart"/>
      <w:r>
        <w:t>uzyskiwane</w:t>
      </w:r>
      <w:proofErr w:type="spellEnd"/>
      <w:r>
        <w:t xml:space="preserve"> </w:t>
      </w:r>
      <w:proofErr w:type="spellStart"/>
      <w:r>
        <w:t>lub</w:t>
      </w:r>
      <w:proofErr w:type="spellEnd"/>
      <w:r>
        <w:t xml:space="preserve"> </w:t>
      </w:r>
      <w:proofErr w:type="spellStart"/>
      <w:r>
        <w:t>przetwarzane</w:t>
      </w:r>
      <w:proofErr w:type="spellEnd"/>
      <w:r>
        <w:t xml:space="preserve"> </w:t>
      </w:r>
      <w:proofErr w:type="spellStart"/>
      <w:r>
        <w:t>przez</w:t>
      </w:r>
      <w:proofErr w:type="spellEnd"/>
      <w:r>
        <w:t xml:space="preserve"> </w:t>
      </w:r>
      <w:proofErr w:type="spellStart"/>
      <w:r>
        <w:t>lub</w:t>
      </w:r>
      <w:proofErr w:type="spellEnd"/>
      <w:r>
        <w:t xml:space="preserve"> w </w:t>
      </w:r>
      <w:proofErr w:type="spellStart"/>
      <w:r>
        <w:t>imieniu</w:t>
      </w:r>
      <w:proofErr w:type="spellEnd"/>
      <w:r>
        <w:t xml:space="preserve"> Microsoft w </w:t>
      </w:r>
      <w:proofErr w:type="spellStart"/>
      <w:r>
        <w:t>ramach</w:t>
      </w:r>
      <w:proofErr w:type="spellEnd"/>
      <w:r>
        <w:t xml:space="preserve"> </w:t>
      </w:r>
      <w:proofErr w:type="spellStart"/>
      <w:r>
        <w:t>umowy</w:t>
      </w:r>
      <w:proofErr w:type="spellEnd"/>
      <w:r>
        <w:t xml:space="preserve"> </w:t>
      </w:r>
      <w:proofErr w:type="spellStart"/>
      <w:r>
        <w:t>Klienta</w:t>
      </w:r>
      <w:proofErr w:type="spellEnd"/>
      <w:r>
        <w:t xml:space="preserve"> z Microsoft, </w:t>
      </w:r>
      <w:proofErr w:type="spellStart"/>
      <w:r>
        <w:t>której</w:t>
      </w:r>
      <w:proofErr w:type="spellEnd"/>
      <w:r>
        <w:t xml:space="preserve"> </w:t>
      </w:r>
      <w:proofErr w:type="spellStart"/>
      <w:r>
        <w:t>celem</w:t>
      </w:r>
      <w:proofErr w:type="spellEnd"/>
      <w:r>
        <w:t xml:space="preserve"> jest </w:t>
      </w:r>
      <w:proofErr w:type="spellStart"/>
      <w:r>
        <w:t>świadczenie</w:t>
      </w:r>
      <w:proofErr w:type="spellEnd"/>
      <w:r>
        <w:t xml:space="preserve"> </w:t>
      </w:r>
      <w:proofErr w:type="spellStart"/>
      <w:r>
        <w:t>Usług</w:t>
      </w:r>
      <w:proofErr w:type="spellEnd"/>
      <w:r>
        <w:t xml:space="preserve"> </w:t>
      </w:r>
      <w:proofErr w:type="spellStart"/>
      <w:r>
        <w:t>Profesjonalnych</w:t>
      </w:r>
      <w:proofErr w:type="spellEnd"/>
      <w:r>
        <w:t xml:space="preserve">. </w:t>
      </w:r>
    </w:p>
    <w:p w14:paraId="53CAA500" w14:textId="77777777" w:rsidR="00A05436" w:rsidRDefault="00A05436" w:rsidP="00A05436">
      <w:r>
        <w:t>„</w:t>
      </w:r>
      <w:proofErr w:type="spellStart"/>
      <w:r>
        <w:t>Standardowe</w:t>
      </w:r>
      <w:proofErr w:type="spellEnd"/>
      <w:r>
        <w:t xml:space="preserve"> </w:t>
      </w:r>
      <w:proofErr w:type="spellStart"/>
      <w:r>
        <w:t>Klauzule</w:t>
      </w:r>
      <w:proofErr w:type="spellEnd"/>
      <w:r>
        <w:t xml:space="preserve"> </w:t>
      </w:r>
      <w:proofErr w:type="spellStart"/>
      <w:r>
        <w:t>Umowne</w:t>
      </w:r>
      <w:proofErr w:type="spellEnd"/>
      <w:r>
        <w:t xml:space="preserve"> z 2021 r.” to </w:t>
      </w:r>
      <w:proofErr w:type="spellStart"/>
      <w:r>
        <w:t>standardowe</w:t>
      </w:r>
      <w:proofErr w:type="spellEnd"/>
      <w:r>
        <w:t xml:space="preserve"> </w:t>
      </w:r>
      <w:proofErr w:type="spellStart"/>
      <w:r>
        <w:t>klauzule</w:t>
      </w:r>
      <w:proofErr w:type="spellEnd"/>
      <w:r>
        <w:t xml:space="preserve"> </w:t>
      </w:r>
      <w:proofErr w:type="spellStart"/>
      <w:r>
        <w:t>ochrony</w:t>
      </w:r>
      <w:proofErr w:type="spellEnd"/>
      <w:r>
        <w:t xml:space="preserve"> </w:t>
      </w:r>
      <w:proofErr w:type="spellStart"/>
      <w:r>
        <w:t>danych</w:t>
      </w:r>
      <w:proofErr w:type="spellEnd"/>
      <w:r>
        <w:t xml:space="preserve"> (w module „od </w:t>
      </w:r>
      <w:proofErr w:type="spellStart"/>
      <w:r>
        <w:t>podmiotu</w:t>
      </w:r>
      <w:proofErr w:type="spellEnd"/>
      <w:r>
        <w:t xml:space="preserve"> </w:t>
      </w:r>
      <w:proofErr w:type="spellStart"/>
      <w:r>
        <w:t>przetwarzającego</w:t>
      </w:r>
      <w:proofErr w:type="spellEnd"/>
      <w:r>
        <w:t xml:space="preserve"> do </w:t>
      </w:r>
      <w:proofErr w:type="spellStart"/>
      <w:r>
        <w:t>podmiotu</w:t>
      </w:r>
      <w:proofErr w:type="spellEnd"/>
      <w:r>
        <w:t xml:space="preserve"> </w:t>
      </w:r>
      <w:proofErr w:type="spellStart"/>
      <w:r>
        <w:t>przetwarzającego</w:t>
      </w:r>
      <w:proofErr w:type="spellEnd"/>
      <w:r>
        <w:t xml:space="preserve">”) </w:t>
      </w:r>
      <w:proofErr w:type="spellStart"/>
      <w:r>
        <w:t>wiążące</w:t>
      </w:r>
      <w:proofErr w:type="spellEnd"/>
      <w:r>
        <w:t xml:space="preserve"> Microsoft Ireland Operations Limited z Microsoft Corporation w </w:t>
      </w:r>
      <w:proofErr w:type="spellStart"/>
      <w:r>
        <w:t>zakresie</w:t>
      </w:r>
      <w:proofErr w:type="spellEnd"/>
      <w:r>
        <w:t xml:space="preserve"> </w:t>
      </w:r>
      <w:proofErr w:type="spellStart"/>
      <w:r>
        <w:t>przekazywania</w:t>
      </w:r>
      <w:proofErr w:type="spellEnd"/>
      <w:r>
        <w:t xml:space="preserve"> </w:t>
      </w:r>
      <w:proofErr w:type="spellStart"/>
      <w:r>
        <w:t>danych</w:t>
      </w:r>
      <w:proofErr w:type="spellEnd"/>
      <w:r>
        <w:t xml:space="preserve"> </w:t>
      </w:r>
      <w:proofErr w:type="spellStart"/>
      <w:r>
        <w:t>osobowych</w:t>
      </w:r>
      <w:proofErr w:type="spellEnd"/>
      <w:r>
        <w:t xml:space="preserve"> </w:t>
      </w:r>
      <w:proofErr w:type="spellStart"/>
      <w:r>
        <w:t>od</w:t>
      </w:r>
      <w:proofErr w:type="spellEnd"/>
      <w:r>
        <w:t xml:space="preserve"> </w:t>
      </w:r>
      <w:proofErr w:type="spellStart"/>
      <w:r>
        <w:t>podmiotów</w:t>
      </w:r>
      <w:proofErr w:type="spellEnd"/>
      <w:r>
        <w:t xml:space="preserve"> </w:t>
      </w:r>
      <w:proofErr w:type="spellStart"/>
      <w:r>
        <w:t>przetwarzających</w:t>
      </w:r>
      <w:proofErr w:type="spellEnd"/>
      <w:r>
        <w:t xml:space="preserve"> w EOG do </w:t>
      </w:r>
      <w:proofErr w:type="spellStart"/>
      <w:r>
        <w:t>podmiotów</w:t>
      </w:r>
      <w:proofErr w:type="spellEnd"/>
      <w:r>
        <w:t xml:space="preserve"> </w:t>
      </w:r>
      <w:proofErr w:type="spellStart"/>
      <w:r>
        <w:t>przetwarzających</w:t>
      </w:r>
      <w:proofErr w:type="spellEnd"/>
      <w:r>
        <w:t xml:space="preserve"> </w:t>
      </w:r>
      <w:proofErr w:type="spellStart"/>
      <w:r>
        <w:t>zarejestrowanych</w:t>
      </w:r>
      <w:proofErr w:type="spellEnd"/>
      <w:r>
        <w:t xml:space="preserve"> w </w:t>
      </w:r>
      <w:proofErr w:type="spellStart"/>
      <w:r>
        <w:t>państwach</w:t>
      </w:r>
      <w:proofErr w:type="spellEnd"/>
      <w:r>
        <w:t xml:space="preserve"> </w:t>
      </w:r>
      <w:proofErr w:type="spellStart"/>
      <w:r>
        <w:t>trzecich</w:t>
      </w:r>
      <w:proofErr w:type="spellEnd"/>
      <w:r>
        <w:t xml:space="preserve">, </w:t>
      </w:r>
      <w:proofErr w:type="spellStart"/>
      <w:r>
        <w:t>które</w:t>
      </w:r>
      <w:proofErr w:type="spellEnd"/>
      <w:r>
        <w:t xml:space="preserve"> </w:t>
      </w:r>
      <w:proofErr w:type="spellStart"/>
      <w:r>
        <w:t>nie</w:t>
      </w:r>
      <w:proofErr w:type="spellEnd"/>
      <w:r>
        <w:t xml:space="preserve"> </w:t>
      </w:r>
      <w:proofErr w:type="spellStart"/>
      <w:r>
        <w:t>zapewniają</w:t>
      </w:r>
      <w:proofErr w:type="spellEnd"/>
      <w:r>
        <w:t xml:space="preserve"> </w:t>
      </w:r>
      <w:proofErr w:type="spellStart"/>
      <w:r>
        <w:t>odpowiedniego</w:t>
      </w:r>
      <w:proofErr w:type="spellEnd"/>
      <w:r>
        <w:t xml:space="preserve"> </w:t>
      </w:r>
      <w:proofErr w:type="spellStart"/>
      <w:r>
        <w:t>stopnia</w:t>
      </w:r>
      <w:proofErr w:type="spellEnd"/>
      <w:r>
        <w:t xml:space="preserve"> </w:t>
      </w:r>
      <w:proofErr w:type="spellStart"/>
      <w:r>
        <w:t>ochrony</w:t>
      </w:r>
      <w:proofErr w:type="spellEnd"/>
      <w:r>
        <w:t xml:space="preserve"> </w:t>
      </w:r>
      <w:proofErr w:type="spellStart"/>
      <w:r>
        <w:t>danych</w:t>
      </w:r>
      <w:proofErr w:type="spellEnd"/>
      <w:r>
        <w:t xml:space="preserve">, </w:t>
      </w:r>
      <w:proofErr w:type="spellStart"/>
      <w:r>
        <w:t>opisane</w:t>
      </w:r>
      <w:proofErr w:type="spellEnd"/>
      <w:r>
        <w:t xml:space="preserve"> w art. 46 RODO </w:t>
      </w:r>
      <w:proofErr w:type="spellStart"/>
      <w:r>
        <w:t>i</w:t>
      </w:r>
      <w:proofErr w:type="spellEnd"/>
      <w:r>
        <w:t xml:space="preserve"> </w:t>
      </w:r>
      <w:proofErr w:type="spellStart"/>
      <w:r>
        <w:t>zatwierdzone</w:t>
      </w:r>
      <w:proofErr w:type="spellEnd"/>
      <w:r>
        <w:t xml:space="preserve"> </w:t>
      </w:r>
      <w:proofErr w:type="spellStart"/>
      <w:r>
        <w:t>przez</w:t>
      </w:r>
      <w:proofErr w:type="spellEnd"/>
      <w:r>
        <w:t xml:space="preserve"> </w:t>
      </w:r>
      <w:proofErr w:type="spellStart"/>
      <w:r>
        <w:t>Komisję</w:t>
      </w:r>
      <w:proofErr w:type="spellEnd"/>
      <w:r>
        <w:t xml:space="preserve"> </w:t>
      </w:r>
      <w:proofErr w:type="spellStart"/>
      <w:r>
        <w:t>Europejską</w:t>
      </w:r>
      <w:proofErr w:type="spellEnd"/>
      <w:r>
        <w:t xml:space="preserve"> </w:t>
      </w:r>
      <w:proofErr w:type="spellStart"/>
      <w:r>
        <w:t>decyzją</w:t>
      </w:r>
      <w:proofErr w:type="spellEnd"/>
      <w:r>
        <w:t xml:space="preserve"> 2021/914/WE z </w:t>
      </w:r>
      <w:proofErr w:type="spellStart"/>
      <w:r>
        <w:t>dnia</w:t>
      </w:r>
      <w:proofErr w:type="spellEnd"/>
      <w:r>
        <w:t xml:space="preserve"> 4 </w:t>
      </w:r>
      <w:proofErr w:type="spellStart"/>
      <w:r>
        <w:t>czerwca</w:t>
      </w:r>
      <w:proofErr w:type="spellEnd"/>
      <w:r>
        <w:t xml:space="preserve"> 2021 r.</w:t>
      </w:r>
    </w:p>
    <w:p w14:paraId="2028DFBF" w14:textId="77777777" w:rsidR="00A05436" w:rsidRDefault="00A05436" w:rsidP="00A05436">
      <w:r>
        <w:t>„</w:t>
      </w:r>
      <w:proofErr w:type="spellStart"/>
      <w:r>
        <w:t>Podmiot</w:t>
      </w:r>
      <w:proofErr w:type="spellEnd"/>
      <w:r>
        <w:t xml:space="preserve"> </w:t>
      </w:r>
      <w:proofErr w:type="spellStart"/>
      <w:r>
        <w:t>Podprzetwarzający</w:t>
      </w:r>
      <w:proofErr w:type="spellEnd"/>
      <w:r>
        <w:t xml:space="preserve">” to </w:t>
      </w:r>
      <w:proofErr w:type="spellStart"/>
      <w:r>
        <w:t>inny</w:t>
      </w:r>
      <w:proofErr w:type="spellEnd"/>
      <w:r>
        <w:t xml:space="preserve"> </w:t>
      </w:r>
      <w:proofErr w:type="spellStart"/>
      <w:r>
        <w:t>podmiot</w:t>
      </w:r>
      <w:proofErr w:type="spellEnd"/>
      <w:r>
        <w:t xml:space="preserve"> </w:t>
      </w:r>
      <w:proofErr w:type="spellStart"/>
      <w:r>
        <w:t>przetwarzający</w:t>
      </w:r>
      <w:proofErr w:type="spellEnd"/>
      <w:r>
        <w:t xml:space="preserve"> </w:t>
      </w:r>
      <w:proofErr w:type="spellStart"/>
      <w:r>
        <w:t>zaangażowany</w:t>
      </w:r>
      <w:proofErr w:type="spellEnd"/>
      <w:r>
        <w:t xml:space="preserve"> </w:t>
      </w:r>
      <w:proofErr w:type="spellStart"/>
      <w:r>
        <w:t>przez</w:t>
      </w:r>
      <w:proofErr w:type="spellEnd"/>
      <w:r>
        <w:t xml:space="preserve"> Microsoft do </w:t>
      </w:r>
      <w:proofErr w:type="spellStart"/>
      <w:r>
        <w:t>przetwarzania</w:t>
      </w:r>
      <w:proofErr w:type="spellEnd"/>
      <w:r>
        <w:t xml:space="preserve"> </w:t>
      </w:r>
      <w:proofErr w:type="spellStart"/>
      <w:r>
        <w:t>Danych</w:t>
      </w:r>
      <w:proofErr w:type="spellEnd"/>
      <w:r>
        <w:t xml:space="preserve"> Klienta,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i</w:t>
      </w:r>
      <w:proofErr w:type="spellEnd"/>
      <w:r>
        <w:t xml:space="preserve"> </w:t>
      </w:r>
      <w:proofErr w:type="spellStart"/>
      <w:r>
        <w:t>Danych</w:t>
      </w:r>
      <w:proofErr w:type="spellEnd"/>
      <w:r>
        <w:t xml:space="preserve"> </w:t>
      </w:r>
      <w:proofErr w:type="spellStart"/>
      <w:r>
        <w:t>Osobowych</w:t>
      </w:r>
      <w:proofErr w:type="spellEnd"/>
      <w:r>
        <w:t xml:space="preserve"> </w:t>
      </w:r>
      <w:proofErr w:type="spellStart"/>
      <w:r>
        <w:t>zgodnie</w:t>
      </w:r>
      <w:proofErr w:type="spellEnd"/>
      <w:r>
        <w:t xml:space="preserve"> z </w:t>
      </w:r>
      <w:proofErr w:type="spellStart"/>
      <w:r>
        <w:t>opisem</w:t>
      </w:r>
      <w:proofErr w:type="spellEnd"/>
      <w:r>
        <w:t xml:space="preserve"> w art. 28 RODO. </w:t>
      </w:r>
    </w:p>
    <w:p w14:paraId="62D23D88" w14:textId="35B093C5" w:rsidR="009A57D1" w:rsidRPr="009A57D1" w:rsidRDefault="009A57D1" w:rsidP="00A05436">
      <w:pPr>
        <w:rPr>
          <w:lang w:val="pl-PL"/>
        </w:rPr>
      </w:pPr>
      <w:r w:rsidRPr="00B02400">
        <w:rPr>
          <w:lang w:val="pl-PL"/>
        </w:rPr>
        <w:t>„Zmiana” oznacza jednorazowe przeniesienie EDDA przez Klienta z UE z Usługi objętej Aktem w sprawie danych UE do dostawcy usług w chmurze innego niż Microsoft, wskazanego przez Klienta z UE, którego informacje Klient z UE przekazuje Microsoft lub do lokalnego środowiska ICT Klienta z UE, gdy Klient z UE kończy swoją subskrypcję oraz korzystanie z Usługi objętej Aktem w sprawie danych UE.</w:t>
      </w:r>
    </w:p>
    <w:p w14:paraId="5B1C67B2" w14:textId="39FABA84" w:rsidR="00A05436" w:rsidRDefault="00A05436" w:rsidP="00A05436">
      <w:r>
        <w:lastRenderedPageBreak/>
        <w:t>„</w:t>
      </w:r>
      <w:proofErr w:type="spellStart"/>
      <w:r>
        <w:t>Uzupełniające</w:t>
      </w:r>
      <w:proofErr w:type="spellEnd"/>
      <w:r>
        <w:t xml:space="preserve"> </w:t>
      </w:r>
      <w:proofErr w:type="spellStart"/>
      <w:r>
        <w:t>Usługi</w:t>
      </w:r>
      <w:proofErr w:type="spellEnd"/>
      <w:r>
        <w:t xml:space="preserve"> </w:t>
      </w:r>
      <w:proofErr w:type="spellStart"/>
      <w:r>
        <w:t>Profesjonalne</w:t>
      </w:r>
      <w:proofErr w:type="spellEnd"/>
      <w:r>
        <w:t xml:space="preserve">” to </w:t>
      </w:r>
      <w:proofErr w:type="spellStart"/>
      <w:r>
        <w:t>zgłoszenia</w:t>
      </w:r>
      <w:proofErr w:type="spellEnd"/>
      <w:r>
        <w:t xml:space="preserve"> </w:t>
      </w:r>
      <w:proofErr w:type="spellStart"/>
      <w:r>
        <w:t>dotyczące</w:t>
      </w:r>
      <w:proofErr w:type="spellEnd"/>
      <w:r>
        <w:t xml:space="preserve"> </w:t>
      </w:r>
      <w:proofErr w:type="spellStart"/>
      <w:r>
        <w:t>pomocy</w:t>
      </w:r>
      <w:proofErr w:type="spellEnd"/>
      <w:r>
        <w:t xml:space="preserve"> </w:t>
      </w:r>
      <w:proofErr w:type="spellStart"/>
      <w:r>
        <w:t>technicznej</w:t>
      </w:r>
      <w:proofErr w:type="spellEnd"/>
      <w:r>
        <w:t xml:space="preserve"> </w:t>
      </w:r>
      <w:proofErr w:type="spellStart"/>
      <w:r>
        <w:t>przekazywane</w:t>
      </w:r>
      <w:proofErr w:type="spellEnd"/>
      <w:r>
        <w:t xml:space="preserve"> z </w:t>
      </w:r>
      <w:proofErr w:type="spellStart"/>
      <w:r>
        <w:t>działu</w:t>
      </w:r>
      <w:proofErr w:type="spellEnd"/>
      <w:r>
        <w:t xml:space="preserve"> </w:t>
      </w:r>
      <w:proofErr w:type="spellStart"/>
      <w:r>
        <w:t>pomocy</w:t>
      </w:r>
      <w:proofErr w:type="spellEnd"/>
      <w:r>
        <w:t xml:space="preserve"> </w:t>
      </w:r>
      <w:proofErr w:type="spellStart"/>
      <w:r>
        <w:t>technicznej</w:t>
      </w:r>
      <w:proofErr w:type="spellEnd"/>
      <w:r>
        <w:t xml:space="preserve"> do </w:t>
      </w:r>
      <w:proofErr w:type="spellStart"/>
      <w:r>
        <w:t>zespołu</w:t>
      </w:r>
      <w:proofErr w:type="spellEnd"/>
      <w:r>
        <w:t xml:space="preserve"> </w:t>
      </w:r>
      <w:proofErr w:type="spellStart"/>
      <w:r>
        <w:t>inżynierów</w:t>
      </w:r>
      <w:proofErr w:type="spellEnd"/>
      <w:r>
        <w:t xml:space="preserve"> ds. </w:t>
      </w:r>
      <w:proofErr w:type="spellStart"/>
      <w:r>
        <w:t>Produktu</w:t>
      </w:r>
      <w:proofErr w:type="spellEnd"/>
      <w:r>
        <w:t xml:space="preserve"> w </w:t>
      </w:r>
      <w:proofErr w:type="spellStart"/>
      <w:r>
        <w:t>celu</w:t>
      </w:r>
      <w:proofErr w:type="spellEnd"/>
      <w:r>
        <w:t xml:space="preserve"> </w:t>
      </w:r>
      <w:proofErr w:type="spellStart"/>
      <w:r>
        <w:t>rozwiązania</w:t>
      </w:r>
      <w:proofErr w:type="spellEnd"/>
      <w:r>
        <w:t xml:space="preserve"> </w:t>
      </w:r>
      <w:proofErr w:type="spellStart"/>
      <w:r>
        <w:t>zgłoszonych</w:t>
      </w:r>
      <w:proofErr w:type="spellEnd"/>
      <w:r>
        <w:t xml:space="preserve"> </w:t>
      </w:r>
      <w:proofErr w:type="spellStart"/>
      <w:r>
        <w:t>problemów</w:t>
      </w:r>
      <w:proofErr w:type="spellEnd"/>
      <w:r>
        <w:t xml:space="preserve"> </w:t>
      </w:r>
      <w:proofErr w:type="spellStart"/>
      <w:r>
        <w:t>oraz</w:t>
      </w:r>
      <w:proofErr w:type="spellEnd"/>
      <w:r>
        <w:t xml:space="preserve"> </w:t>
      </w:r>
      <w:proofErr w:type="spellStart"/>
      <w:r>
        <w:t>inne</w:t>
      </w:r>
      <w:proofErr w:type="spellEnd"/>
      <w:r>
        <w:t xml:space="preserve"> </w:t>
      </w:r>
      <w:proofErr w:type="spellStart"/>
      <w:r>
        <w:t>usługi</w:t>
      </w:r>
      <w:proofErr w:type="spellEnd"/>
      <w:r>
        <w:t xml:space="preserve"> </w:t>
      </w:r>
      <w:proofErr w:type="spellStart"/>
      <w:r>
        <w:t>doradcze</w:t>
      </w:r>
      <w:proofErr w:type="spellEnd"/>
      <w:r>
        <w:t xml:space="preserve"> </w:t>
      </w:r>
      <w:proofErr w:type="spellStart"/>
      <w:r>
        <w:t>i</w:t>
      </w:r>
      <w:proofErr w:type="spellEnd"/>
      <w:r>
        <w:t xml:space="preserve"> </w:t>
      </w:r>
      <w:proofErr w:type="spellStart"/>
      <w:r>
        <w:t>pomoc</w:t>
      </w:r>
      <w:proofErr w:type="spellEnd"/>
      <w:r>
        <w:t xml:space="preserve"> ze </w:t>
      </w:r>
      <w:proofErr w:type="spellStart"/>
      <w:r>
        <w:t>strony</w:t>
      </w:r>
      <w:proofErr w:type="spellEnd"/>
      <w:r>
        <w:t xml:space="preserve"> Microsoft </w:t>
      </w:r>
      <w:proofErr w:type="spellStart"/>
      <w:r>
        <w:t>świadczone</w:t>
      </w:r>
      <w:proofErr w:type="spellEnd"/>
      <w:r>
        <w:t xml:space="preserve"> w </w:t>
      </w:r>
      <w:proofErr w:type="spellStart"/>
      <w:r>
        <w:t>związku</w:t>
      </w:r>
      <w:proofErr w:type="spellEnd"/>
      <w:r>
        <w:t xml:space="preserve"> z </w:t>
      </w:r>
      <w:proofErr w:type="spellStart"/>
      <w:r>
        <w:t>Produktami</w:t>
      </w:r>
      <w:proofErr w:type="spellEnd"/>
      <w:r>
        <w:t xml:space="preserve"> </w:t>
      </w:r>
      <w:proofErr w:type="spellStart"/>
      <w:r>
        <w:t>lub</w:t>
      </w:r>
      <w:proofErr w:type="spellEnd"/>
      <w:r>
        <w:t xml:space="preserve"> </w:t>
      </w:r>
      <w:proofErr w:type="spellStart"/>
      <w:r>
        <w:t>umową</w:t>
      </w:r>
      <w:proofErr w:type="spellEnd"/>
      <w:r>
        <w:t xml:space="preserve"> </w:t>
      </w:r>
      <w:proofErr w:type="spellStart"/>
      <w:r>
        <w:t>licencyjną</w:t>
      </w:r>
      <w:proofErr w:type="spellEnd"/>
      <w:r>
        <w:t xml:space="preserve"> </w:t>
      </w:r>
      <w:proofErr w:type="spellStart"/>
      <w:r>
        <w:t>na</w:t>
      </w:r>
      <w:proofErr w:type="spellEnd"/>
      <w:r>
        <w:t xml:space="preserve"> </w:t>
      </w:r>
      <w:proofErr w:type="spellStart"/>
      <w:r>
        <w:t>objętość</w:t>
      </w:r>
      <w:proofErr w:type="spellEnd"/>
      <w:r>
        <w:t xml:space="preserve">, </w:t>
      </w:r>
      <w:proofErr w:type="spellStart"/>
      <w:r>
        <w:t>które</w:t>
      </w:r>
      <w:proofErr w:type="spellEnd"/>
      <w:r>
        <w:t xml:space="preserve"> </w:t>
      </w:r>
      <w:proofErr w:type="spellStart"/>
      <w:r>
        <w:t>nie</w:t>
      </w:r>
      <w:proofErr w:type="spellEnd"/>
      <w:r>
        <w:t xml:space="preserve"> </w:t>
      </w:r>
      <w:proofErr w:type="spellStart"/>
      <w:r>
        <w:t>są</w:t>
      </w:r>
      <w:proofErr w:type="spellEnd"/>
      <w:r>
        <w:t xml:space="preserve"> </w:t>
      </w:r>
      <w:proofErr w:type="spellStart"/>
      <w:r>
        <w:t>objęte</w:t>
      </w:r>
      <w:proofErr w:type="spellEnd"/>
      <w:r>
        <w:t xml:space="preserve"> </w:t>
      </w:r>
      <w:proofErr w:type="spellStart"/>
      <w:r>
        <w:t>definicją</w:t>
      </w:r>
      <w:proofErr w:type="spellEnd"/>
      <w:r>
        <w:t xml:space="preserve"> </w:t>
      </w:r>
      <w:proofErr w:type="spellStart"/>
      <w:r>
        <w:t>Usług</w:t>
      </w:r>
      <w:proofErr w:type="spellEnd"/>
      <w:r>
        <w:t xml:space="preserve"> </w:t>
      </w:r>
      <w:proofErr w:type="spellStart"/>
      <w:r>
        <w:t>Profesjonalnych</w:t>
      </w:r>
      <w:proofErr w:type="spellEnd"/>
      <w:r>
        <w:t xml:space="preserve">. </w:t>
      </w:r>
    </w:p>
    <w:p w14:paraId="457FFB27" w14:textId="6BC2F22D" w:rsidR="007C0C24" w:rsidRPr="00FC77AC" w:rsidRDefault="00A05436" w:rsidP="00A05436">
      <w:proofErr w:type="spellStart"/>
      <w:r>
        <w:t>Terminy</w:t>
      </w:r>
      <w:proofErr w:type="spellEnd"/>
      <w:r>
        <w:t xml:space="preserve"> </w:t>
      </w:r>
      <w:proofErr w:type="spellStart"/>
      <w:r>
        <w:t>pisane</w:t>
      </w:r>
      <w:proofErr w:type="spellEnd"/>
      <w:r>
        <w:t xml:space="preserve"> </w:t>
      </w:r>
      <w:proofErr w:type="spellStart"/>
      <w:r>
        <w:t>małymi</w:t>
      </w:r>
      <w:proofErr w:type="spellEnd"/>
      <w:r>
        <w:t xml:space="preserve"> </w:t>
      </w:r>
      <w:proofErr w:type="spellStart"/>
      <w:r>
        <w:t>literami</w:t>
      </w:r>
      <w:proofErr w:type="spellEnd"/>
      <w:r>
        <w:t xml:space="preserve">, </w:t>
      </w:r>
      <w:proofErr w:type="spellStart"/>
      <w:r>
        <w:t>które</w:t>
      </w:r>
      <w:proofErr w:type="spellEnd"/>
      <w:r>
        <w:t xml:space="preserve"> </w:t>
      </w:r>
      <w:proofErr w:type="spellStart"/>
      <w:r>
        <w:t>nie</w:t>
      </w:r>
      <w:proofErr w:type="spellEnd"/>
      <w:r>
        <w:t xml:space="preserve"> </w:t>
      </w:r>
      <w:proofErr w:type="spellStart"/>
      <w:r>
        <w:t>zostały</w:t>
      </w:r>
      <w:proofErr w:type="spellEnd"/>
      <w:r>
        <w:t xml:space="preserve"> </w:t>
      </w:r>
      <w:proofErr w:type="spellStart"/>
      <w:r>
        <w:t>zdefiniowane</w:t>
      </w:r>
      <w:proofErr w:type="spellEnd"/>
      <w:r>
        <w:t xml:space="preserve"> w </w:t>
      </w:r>
      <w:proofErr w:type="spellStart"/>
      <w:r>
        <w:t>niniejszym</w:t>
      </w:r>
      <w:proofErr w:type="spellEnd"/>
      <w:r>
        <w:t xml:space="preserve"> </w:t>
      </w:r>
      <w:proofErr w:type="spellStart"/>
      <w:r>
        <w:t>Dodatku</w:t>
      </w:r>
      <w:proofErr w:type="spellEnd"/>
      <w:r>
        <w:t xml:space="preserve"> </w:t>
      </w:r>
      <w:proofErr w:type="spellStart"/>
      <w:r>
        <w:t>dotyczącym</w:t>
      </w:r>
      <w:proofErr w:type="spellEnd"/>
      <w:r>
        <w:t xml:space="preserve"> </w:t>
      </w:r>
      <w:proofErr w:type="spellStart"/>
      <w:r>
        <w:t>Ochrony</w:t>
      </w:r>
      <w:proofErr w:type="spellEnd"/>
      <w:r>
        <w:t xml:space="preserve"> Danych, </w:t>
      </w:r>
      <w:proofErr w:type="spellStart"/>
      <w:r>
        <w:t>takie</w:t>
      </w:r>
      <w:proofErr w:type="spellEnd"/>
      <w:r>
        <w:t xml:space="preserve"> jak „</w:t>
      </w:r>
      <w:proofErr w:type="spellStart"/>
      <w:r>
        <w:t>naruszenie</w:t>
      </w:r>
      <w:proofErr w:type="spellEnd"/>
      <w:r>
        <w:t xml:space="preserve"> </w:t>
      </w:r>
      <w:proofErr w:type="spellStart"/>
      <w:r>
        <w:t>danych</w:t>
      </w:r>
      <w:proofErr w:type="spellEnd"/>
      <w:r>
        <w:t xml:space="preserve"> </w:t>
      </w:r>
      <w:proofErr w:type="spellStart"/>
      <w:r>
        <w:t>osobowych</w:t>
      </w:r>
      <w:proofErr w:type="spellEnd"/>
      <w:r>
        <w:t>”, „</w:t>
      </w:r>
      <w:proofErr w:type="spellStart"/>
      <w:r>
        <w:t>przetwarzanie</w:t>
      </w:r>
      <w:proofErr w:type="spellEnd"/>
      <w:r>
        <w:t>”, „administrator”, „</w:t>
      </w:r>
      <w:proofErr w:type="spellStart"/>
      <w:r>
        <w:t>podmiot</w:t>
      </w:r>
      <w:proofErr w:type="spellEnd"/>
      <w:r>
        <w:t xml:space="preserve"> </w:t>
      </w:r>
      <w:proofErr w:type="spellStart"/>
      <w:r>
        <w:t>przetwarzający</w:t>
      </w:r>
      <w:proofErr w:type="spellEnd"/>
      <w:r>
        <w:t>”, „</w:t>
      </w:r>
      <w:proofErr w:type="spellStart"/>
      <w:r>
        <w:t>profilowanie</w:t>
      </w:r>
      <w:proofErr w:type="spellEnd"/>
      <w:r>
        <w:t>”, „</w:t>
      </w:r>
      <w:proofErr w:type="spellStart"/>
      <w:r>
        <w:t>dane</w:t>
      </w:r>
      <w:proofErr w:type="spellEnd"/>
      <w:r>
        <w:t xml:space="preserve"> </w:t>
      </w:r>
      <w:proofErr w:type="spellStart"/>
      <w:r>
        <w:t>osobowe</w:t>
      </w:r>
      <w:proofErr w:type="spellEnd"/>
      <w:r>
        <w:t xml:space="preserve">” </w:t>
      </w:r>
      <w:proofErr w:type="spellStart"/>
      <w:r>
        <w:t>i</w:t>
      </w:r>
      <w:proofErr w:type="spellEnd"/>
      <w:r>
        <w:t xml:space="preserve"> „</w:t>
      </w:r>
      <w:proofErr w:type="spellStart"/>
      <w:r>
        <w:t>osoba</w:t>
      </w:r>
      <w:proofErr w:type="spellEnd"/>
      <w:r>
        <w:t xml:space="preserve">, </w:t>
      </w:r>
      <w:proofErr w:type="spellStart"/>
      <w:r>
        <w:t>której</w:t>
      </w:r>
      <w:proofErr w:type="spellEnd"/>
      <w:r>
        <w:t xml:space="preserve"> </w:t>
      </w:r>
      <w:proofErr w:type="spellStart"/>
      <w:r>
        <w:t>dane</w:t>
      </w:r>
      <w:proofErr w:type="spellEnd"/>
      <w:r>
        <w:t xml:space="preserve"> </w:t>
      </w:r>
      <w:proofErr w:type="spellStart"/>
      <w:r>
        <w:t>dotyczą</w:t>
      </w:r>
      <w:proofErr w:type="spellEnd"/>
      <w:r>
        <w:t xml:space="preserve">”, </w:t>
      </w:r>
      <w:proofErr w:type="spellStart"/>
      <w:r>
        <w:t>mają</w:t>
      </w:r>
      <w:proofErr w:type="spellEnd"/>
      <w:r>
        <w:t xml:space="preserve"> </w:t>
      </w:r>
      <w:proofErr w:type="spellStart"/>
      <w:r>
        <w:t>takie</w:t>
      </w:r>
      <w:proofErr w:type="spellEnd"/>
      <w:r>
        <w:t xml:space="preserve"> </w:t>
      </w:r>
      <w:proofErr w:type="spellStart"/>
      <w:r>
        <w:t>samo</w:t>
      </w:r>
      <w:proofErr w:type="spellEnd"/>
      <w:r>
        <w:t xml:space="preserve"> </w:t>
      </w:r>
      <w:proofErr w:type="spellStart"/>
      <w:r>
        <w:t>znaczenie</w:t>
      </w:r>
      <w:proofErr w:type="spellEnd"/>
      <w:r>
        <w:t xml:space="preserve">, </w:t>
      </w:r>
      <w:proofErr w:type="spellStart"/>
      <w:r>
        <w:t>jakie</w:t>
      </w:r>
      <w:proofErr w:type="spellEnd"/>
      <w:r>
        <w:t xml:space="preserve"> </w:t>
      </w:r>
      <w:proofErr w:type="spellStart"/>
      <w:r>
        <w:t>nadano</w:t>
      </w:r>
      <w:proofErr w:type="spellEnd"/>
      <w:r>
        <w:t xml:space="preserve"> </w:t>
      </w:r>
      <w:proofErr w:type="spellStart"/>
      <w:r>
        <w:t>im</w:t>
      </w:r>
      <w:proofErr w:type="spellEnd"/>
      <w:r>
        <w:t xml:space="preserve"> w </w:t>
      </w:r>
      <w:proofErr w:type="spellStart"/>
      <w:r>
        <w:t>artykule</w:t>
      </w:r>
      <w:proofErr w:type="spellEnd"/>
      <w:r>
        <w:t xml:space="preserve"> 4 RODO, </w:t>
      </w:r>
      <w:proofErr w:type="spellStart"/>
      <w:r>
        <w:t>niezależnie</w:t>
      </w:r>
      <w:proofErr w:type="spellEnd"/>
      <w:r>
        <w:t xml:space="preserve"> od </w:t>
      </w:r>
      <w:proofErr w:type="spellStart"/>
      <w:r>
        <w:t>tego</w:t>
      </w:r>
      <w:proofErr w:type="spellEnd"/>
      <w:r>
        <w:t xml:space="preserve">, </w:t>
      </w:r>
      <w:proofErr w:type="spellStart"/>
      <w:r>
        <w:t>czy</w:t>
      </w:r>
      <w:proofErr w:type="spellEnd"/>
      <w:r>
        <w:t xml:space="preserve"> RODO ma </w:t>
      </w:r>
      <w:proofErr w:type="spellStart"/>
      <w:r>
        <w:t>zastosowanie</w:t>
      </w:r>
      <w:proofErr w:type="spellEnd"/>
      <w:r w:rsidR="007C0C24">
        <w:t xml:space="preserve">. </w:t>
      </w:r>
    </w:p>
    <w:p w14:paraId="59D2E820" w14:textId="77777777" w:rsidR="007C0C24" w:rsidRPr="00FC77AC" w:rsidRDefault="007C0C24" w:rsidP="00B470B3">
      <w:pPr>
        <w:pStyle w:val="Heading1"/>
        <w:shd w:val="clear" w:color="auto" w:fill="auto"/>
      </w:pPr>
      <w:bookmarkStart w:id="39" w:name="_Toc507768538"/>
      <w:bookmarkStart w:id="40" w:name="_Toc6563787"/>
      <w:bookmarkStart w:id="41" w:name="_Toc26883660"/>
      <w:bookmarkStart w:id="42" w:name="_Toc155366830"/>
      <w:bookmarkStart w:id="43" w:name="_Toc206769319"/>
      <w:bookmarkStart w:id="44" w:name="GeneralTerms"/>
      <w:r>
        <w:t>Postanowienia ogólne</w:t>
      </w:r>
      <w:bookmarkEnd w:id="39"/>
      <w:bookmarkEnd w:id="40"/>
      <w:bookmarkEnd w:id="41"/>
      <w:bookmarkEnd w:id="42"/>
      <w:bookmarkEnd w:id="43"/>
    </w:p>
    <w:p w14:paraId="0B1FEF1E" w14:textId="77777777" w:rsidR="007C0C24" w:rsidRPr="00FC77AC" w:rsidRDefault="007C0C24" w:rsidP="007C0C24">
      <w:pPr>
        <w:pStyle w:val="Heading2"/>
      </w:pPr>
      <w:bookmarkStart w:id="45" w:name="_Toc155366831"/>
      <w:bookmarkStart w:id="46" w:name="_Toc206769320"/>
      <w:bookmarkEnd w:id="44"/>
      <w:r>
        <w:t>Przestrzeganie przepisów prawa</w:t>
      </w:r>
      <w:bookmarkEnd w:id="45"/>
      <w:bookmarkEnd w:id="46"/>
    </w:p>
    <w:p w14:paraId="6324FD0E" w14:textId="77777777" w:rsidR="007C0C24" w:rsidRPr="003E4AC6" w:rsidRDefault="007C0C24" w:rsidP="007C0C24">
      <w:bookmarkStart w:id="47" w:name="OnlineServiceSpecificTerms"/>
      <w:bookmarkStart w:id="48" w:name="_Toc6563813"/>
      <w:bookmarkStart w:id="49" w:name="_Toc26883688"/>
      <w:bookmarkStart w:id="50" w:name="_Toc42764834"/>
      <w:bookmarkStart w:id="51" w:name="DatProtectionTerms"/>
      <w:r>
        <w:t>Microsoft będzie przestrzegać wszystkich przepisów prawa mających zastosowanie do oferowania Produktów i świadczenia Usług przez Microsoft Usług Online, w tym przepisów prawa w zakresie powiadamiania o naruszeniach bezpieczeństwa oraz Wymogów dotyczących Ochrony Danych. Microsoft nie odpowiada jednak za przestrzeganie jakichkolwiek przepisów prawa mających zastosowanie do Klienta lub branży, w której działa Klient, ale niedotyczących jednocześnie ogółu dostawców usług informatycznych. Microsoft nie określa, czy dane Klienta zawierają informacje podlegające jakimkolwiek określonym przepisom prawa. Każdy Incydent Naruszający Bezpieczeństwo podlega poniższym postanowieniom zawartym w punkcie „Powiadomienie o Incydencie Naruszającym Bezpieczeństwo”.</w:t>
      </w:r>
    </w:p>
    <w:p w14:paraId="1D0CF3E8" w14:textId="77777777" w:rsidR="007C0C24" w:rsidRPr="003E4AC6" w:rsidRDefault="007C0C24" w:rsidP="007C0C24">
      <w:r>
        <w:t>Klient musi przestrzegać wszelkich przepisów prawa mających zastosowanie do używania przez Klienta Produktów i Usług, w tym przepisów dotyczących danych biometrycznych, poufności komunikacji oraz Wymogów dotyczących Ochrony Danych. Klient odpowiada za ustalenie, czy Produkty i Usługi są odpowiednie do przechowywania i przetwarzania informacji, które podlegają jakimkolwiek szczególnym przepisom prawa, oraz za używanie Produktów i Usług w sposób zgodny z wiążącymi Klienta zobowiązaniami prawnymi. Na Kliencie spoczywa obowiązek odpowiadania na wszelkie wnioski osób trzecich w przedmiocie używania przez Klienta Produktów i Usług, w tym na wnioski dotyczące usunięcia określonych treści na mocy ustawy Digital Millennium Copyright Act i innych przepisów prawa właściwego.</w:t>
      </w:r>
    </w:p>
    <w:p w14:paraId="14F5BB63" w14:textId="77777777" w:rsidR="007C0C24" w:rsidRPr="00FC77AC" w:rsidRDefault="007C0C24" w:rsidP="00B470B3">
      <w:pPr>
        <w:pStyle w:val="Heading1"/>
        <w:shd w:val="clear" w:color="auto" w:fill="auto"/>
      </w:pPr>
      <w:bookmarkStart w:id="52" w:name="_Toc155366832"/>
      <w:bookmarkStart w:id="53" w:name="_Toc206769321"/>
      <w:r>
        <w:lastRenderedPageBreak/>
        <w:t>Postanowienia dotyczące Ochrony Danych</w:t>
      </w:r>
      <w:bookmarkEnd w:id="47"/>
      <w:bookmarkEnd w:id="48"/>
      <w:bookmarkEnd w:id="49"/>
      <w:bookmarkEnd w:id="50"/>
      <w:bookmarkEnd w:id="52"/>
      <w:bookmarkEnd w:id="53"/>
    </w:p>
    <w:p w14:paraId="2E04361F" w14:textId="77777777" w:rsidR="007C0C24" w:rsidRPr="003E4AC6" w:rsidRDefault="007C0C24" w:rsidP="007C0C24">
      <w:pPr>
        <w:pStyle w:val="Heading2"/>
      </w:pPr>
      <w:bookmarkStart w:id="54" w:name="_Toc507768549"/>
      <w:bookmarkStart w:id="55" w:name="_Toc8395009"/>
      <w:bookmarkStart w:id="56" w:name="_Toc6563798"/>
      <w:bookmarkStart w:id="57" w:name="_Toc21617016"/>
      <w:bookmarkStart w:id="58" w:name="_Toc26972836"/>
      <w:bookmarkStart w:id="59" w:name="_Toc42764835"/>
      <w:bookmarkStart w:id="60" w:name="_Toc82522135"/>
      <w:bookmarkStart w:id="61" w:name="_Toc155366833"/>
      <w:bookmarkStart w:id="62" w:name="_Toc206769322"/>
      <w:bookmarkStart w:id="63" w:name="_Hlk113552654"/>
      <w:bookmarkStart w:id="64" w:name="_Toc507768552"/>
      <w:bookmarkStart w:id="65" w:name="_Toc8395012"/>
      <w:bookmarkEnd w:id="51"/>
      <w:proofErr w:type="spellStart"/>
      <w:r>
        <w:t>Zakres</w:t>
      </w:r>
      <w:bookmarkEnd w:id="54"/>
      <w:bookmarkEnd w:id="55"/>
      <w:bookmarkEnd w:id="56"/>
      <w:bookmarkEnd w:id="57"/>
      <w:bookmarkEnd w:id="58"/>
      <w:bookmarkEnd w:id="59"/>
      <w:bookmarkEnd w:id="60"/>
      <w:bookmarkEnd w:id="61"/>
      <w:bookmarkEnd w:id="62"/>
      <w:proofErr w:type="spellEnd"/>
    </w:p>
    <w:p w14:paraId="729D0AD1" w14:textId="77777777" w:rsidR="007C0C24" w:rsidRPr="003E4AC6" w:rsidRDefault="007C0C24" w:rsidP="007C0C24">
      <w:r>
        <w:t xml:space="preserve">Postanowienia Dodatku dotyczącego Ochrony Danych mają zastosowanie do wszystkich Produktów i Usług, z wyjątkiem Produktów i Usług wskazanych w tym punkcie. </w:t>
      </w:r>
    </w:p>
    <w:p w14:paraId="0DB4DFAD" w14:textId="77777777" w:rsidR="007C0C24" w:rsidRPr="002F33F1" w:rsidRDefault="007C0C24" w:rsidP="007C0C24">
      <w:r>
        <w:t>Warunki Dodatku dotyczącego Ochrony Danych nie mają zastosowania do jakichkolwiek Produktów ani Usług Profesjonalnych wyraźnie określonych jako wyłączone lub w zakresie określonym jako wyłączony w Warunkach Produktu lub odpowiednim zamówieniu, które podlegają warunkom prywatności i bezpieczeństwa w odpowiednich warunkach specyficznych dla Produktu lub zamówienia.</w:t>
      </w:r>
    </w:p>
    <w:p w14:paraId="6EF5AB1D" w14:textId="77777777" w:rsidR="007C0C24" w:rsidRPr="003E4AC6" w:rsidRDefault="007C0C24" w:rsidP="007C0C24">
      <w:r>
        <w:t>Celem wyjaśnienia, Dodatek dotyczący Ochrony Danych ma zastosowanie wyłącznie do przetwarzania danych w środowiskach zarządzanych przez Microsoft i podmioty podprzetwarzające Microsoft. Są to m.in. dane przesyłane do Microsoft przez Produkty i Usługi, ale nie są to już dane przechowywane w obiektach Klienta lub w zewnętrznych środowiskach operacyjnych wybranych przez Klienta.</w:t>
      </w:r>
    </w:p>
    <w:p w14:paraId="61B26B5F" w14:textId="77777777" w:rsidR="007C0C24" w:rsidRPr="003E4AC6" w:rsidRDefault="007C0C24" w:rsidP="007C0C24">
      <w:r>
        <w:t xml:space="preserve">W przypadku Uzupełniających Usług Profesjonalnych Microsoft podejmuje wyłącznie zobowiązania określone w punkcie Uzupełniające Usługi Profesjonalne poniżej. </w:t>
      </w:r>
    </w:p>
    <w:p w14:paraId="4101990D" w14:textId="77777777" w:rsidR="007C0C24" w:rsidRPr="003E4AC6" w:rsidRDefault="007C0C24" w:rsidP="007C0C24">
      <w:pPr>
        <w:pStyle w:val="Heading2"/>
      </w:pPr>
      <w:bookmarkStart w:id="66" w:name="_Toc26972837"/>
      <w:bookmarkStart w:id="67" w:name="_Toc82522136"/>
      <w:bookmarkStart w:id="68" w:name="_Toc155366834"/>
      <w:bookmarkStart w:id="69" w:name="_Toc206769323"/>
      <w:bookmarkEnd w:id="63"/>
      <w:r>
        <w:t xml:space="preserve">Charakter </w:t>
      </w:r>
      <w:proofErr w:type="spellStart"/>
      <w:r>
        <w:t>przetwarzania</w:t>
      </w:r>
      <w:proofErr w:type="spellEnd"/>
      <w:r>
        <w:t xml:space="preserve"> </w:t>
      </w:r>
      <w:bookmarkStart w:id="70" w:name="_Toc6563799"/>
      <w:bookmarkStart w:id="71" w:name="_Toc21617017"/>
      <w:proofErr w:type="spellStart"/>
      <w:r>
        <w:t>danych</w:t>
      </w:r>
      <w:proofErr w:type="spellEnd"/>
      <w:r>
        <w:t xml:space="preserve">; </w:t>
      </w:r>
      <w:proofErr w:type="spellStart"/>
      <w:r>
        <w:t>własność</w:t>
      </w:r>
      <w:bookmarkEnd w:id="66"/>
      <w:bookmarkEnd w:id="67"/>
      <w:bookmarkEnd w:id="68"/>
      <w:bookmarkEnd w:id="69"/>
      <w:bookmarkEnd w:id="70"/>
      <w:bookmarkEnd w:id="71"/>
      <w:proofErr w:type="spellEnd"/>
    </w:p>
    <w:p w14:paraId="75595C9D" w14:textId="77777777" w:rsidR="007C0C24" w:rsidRPr="00FC77AC" w:rsidRDefault="007C0C24" w:rsidP="007C0C24">
      <w:r>
        <w:t xml:space="preserve">Microsoft będzie używać i w inny sposób przetwarzać Dane Klienta, Dane dotyczące Usług Profesjonalnych i Dane Osobowe wyłącznie w sposób </w:t>
      </w:r>
      <w:r>
        <w:br/>
        <w:t xml:space="preserve">i ze wszystkimi ograniczeniami opisanymi poniżej (a) w celu udostępniania Klientowi Produktów i Usług zgodnie z udokumentowanymi instrukcjami Klienta oraz (b) na potrzeby działań biznesowych towarzyszących udostępnianiu Klientowi Produktów i Usług. Zgodnie z ustaleniami między stronami Klient zachowuje wszelkie prawa do Danych Klienta i Danych dotyczących Usług Profesjonalnych. Microsoft nie uzyskuje żadnych praw </w:t>
      </w:r>
      <w:r>
        <w:br/>
        <w:t>do Danych Klienta lub Danych dotyczących Usług Profesjonalnych innych niż prawa udzielone Microsoft przez Klienta w tym punkcie. Niniejszy akapit nie wpływa na prawa Microsoft do oprogramowania lub usług będących przedmiotem licencji udzielonych Klientowi przez Microsoft.</w:t>
      </w:r>
    </w:p>
    <w:p w14:paraId="0042EB86" w14:textId="77777777" w:rsidR="007C0C24" w:rsidRPr="00FC77AC" w:rsidRDefault="007C0C24" w:rsidP="007C0C24">
      <w:pPr>
        <w:pStyle w:val="Heading3"/>
      </w:pPr>
      <w:bookmarkStart w:id="72" w:name="_Toc6563800"/>
      <w:bookmarkStart w:id="73" w:name="_Toc26972838"/>
      <w:bookmarkStart w:id="74" w:name="_Toc13858350"/>
      <w:bookmarkStart w:id="75" w:name="_Toc21617018"/>
      <w:r>
        <w:t>Przetwarzanie w celu</w:t>
      </w:r>
      <w:bookmarkEnd w:id="72"/>
      <w:r>
        <w:t xml:space="preserve"> </w:t>
      </w:r>
      <w:bookmarkEnd w:id="73"/>
      <w:r>
        <w:t>udostępniania Klientowi Produktów i świadczenia na rzecz klienta Usług</w:t>
      </w:r>
    </w:p>
    <w:p w14:paraId="22522A28" w14:textId="77777777" w:rsidR="007C0C24" w:rsidRPr="00FC77AC" w:rsidRDefault="007C0C24" w:rsidP="007C0C24">
      <w:r>
        <w:t xml:space="preserve">Na potrzeby tego Dodatku dotyczącego Ochrony Danych „udostępnianie” Produktu obejmuje: </w:t>
      </w:r>
    </w:p>
    <w:p w14:paraId="4527F608" w14:textId="77777777" w:rsidR="007C0C24" w:rsidRPr="00FC77AC" w:rsidRDefault="007C0C24" w:rsidP="007C0C24">
      <w:pPr>
        <w:pStyle w:val="Bulletlist0"/>
      </w:pPr>
      <w:r>
        <w:rPr>
          <w:rFonts w:eastAsia="Calibri"/>
        </w:rPr>
        <w:lastRenderedPageBreak/>
        <w:t>Udostępnienie możliwości funkcjonalnych zgodnych z licencją, konfiguracją</w:t>
      </w:r>
      <w:r>
        <w:t xml:space="preserve"> i </w:t>
      </w:r>
      <w:bookmarkEnd w:id="74"/>
      <w:bookmarkEnd w:id="75"/>
      <w:r>
        <w:rPr>
          <w:rFonts w:eastAsia="Calibri"/>
        </w:rPr>
        <w:t xml:space="preserve">sposobem użycia przez Klienta i użytkowników Klienta, </w:t>
      </w:r>
      <w:r>
        <w:rPr>
          <w:rFonts w:eastAsia="Calibri"/>
        </w:rPr>
        <w:br/>
        <w:t xml:space="preserve">w tym zapewnienie spersonalizowanej użyteczności, </w:t>
      </w:r>
    </w:p>
    <w:p w14:paraId="29166D4B" w14:textId="77777777" w:rsidR="007C0C24" w:rsidRPr="00FC77AC" w:rsidRDefault="007C0C24" w:rsidP="007C0C24">
      <w:pPr>
        <w:pStyle w:val="Bulletlist0"/>
      </w:pPr>
      <w:r>
        <w:rPr>
          <w:rFonts w:eastAsia="Calibri"/>
        </w:rPr>
        <w:t xml:space="preserve">rozwiązywanie problemów (zapobieganie problemom oraz wykrywanie i usuwanie problemów) oraz </w:t>
      </w:r>
    </w:p>
    <w:p w14:paraId="5C6BAEA9" w14:textId="77777777" w:rsidR="007C0C24" w:rsidRPr="00FC77AC" w:rsidRDefault="007C0C24" w:rsidP="007C0C24">
      <w:pPr>
        <w:pStyle w:val="Bulletlist0"/>
      </w:pPr>
      <w:r>
        <w:rPr>
          <w:rFonts w:eastAsia="Calibri"/>
        </w:rPr>
        <w:t xml:space="preserve">aktualizowanie Produktów i utrzymywanie ich zdolności do działania oraz poprawę </w:t>
      </w:r>
      <w:r>
        <w:t>produktywności użytkowników,</w:t>
      </w:r>
      <w:r>
        <w:rPr>
          <w:rFonts w:eastAsia="Calibri"/>
        </w:rPr>
        <w:t xml:space="preserve"> niezawodności, efektywności, jakości i bezpieczeństwa.</w:t>
      </w:r>
    </w:p>
    <w:p w14:paraId="2A18701F" w14:textId="77777777" w:rsidR="007C0C24" w:rsidRPr="00FC77AC" w:rsidRDefault="007C0C24" w:rsidP="007C0C24">
      <w:r>
        <w:t xml:space="preserve">Na potrzeby tego Dodatku dotyczącego Ochrony Danych „świadczenie” Usług Profesjonalnych obejmuje: </w:t>
      </w:r>
    </w:p>
    <w:p w14:paraId="0692303A" w14:textId="77777777" w:rsidR="007C0C24" w:rsidRPr="00FC77AC" w:rsidRDefault="007C0C24" w:rsidP="007C0C24">
      <w:pPr>
        <w:pStyle w:val="Bulletlist0"/>
      </w:pPr>
      <w:r>
        <w:t xml:space="preserve">świadczenie Usług Profesjonalnych, w tym zapewnienie pomocy technicznej, profesjonalne planowanie, doradztwo, udzielanie wskazówek, migracje danych, wdrożenia oraz usługi tworzenia rozwiązań lub oprogramowania. </w:t>
      </w:r>
    </w:p>
    <w:p w14:paraId="3150E82E" w14:textId="77777777" w:rsidR="007C0C24" w:rsidRPr="00FC77AC" w:rsidRDefault="007C0C24" w:rsidP="007C0C24">
      <w:pPr>
        <w:pStyle w:val="Bulletlist0"/>
      </w:pPr>
      <w:r>
        <w:t xml:space="preserve">rozwiązywanie problemów (zapobieganie problemom oraz wykrywanie, badanie, łagodzenie skutków i eliminowanie problemów, </w:t>
      </w:r>
      <w:r>
        <w:br/>
        <w:t>w tym Incydentów Naruszających Bezpieczeństwo i problemów zidentyfikowanych w Usługach Profesjonalnych lub odpowiednim Produkcie podczas świadczenia Usług Profesjonalnych); oraz</w:t>
      </w:r>
    </w:p>
    <w:p w14:paraId="07E7EEA7" w14:textId="77777777" w:rsidR="007C0C24" w:rsidRPr="00FC77AC" w:rsidRDefault="007C0C24" w:rsidP="007C0C24">
      <w:pPr>
        <w:pStyle w:val="Bulletlist0"/>
      </w:pPr>
      <w:r>
        <w:t>poprawę sposobu świadczenia, skuteczności, jakości i bezpieczeństwa Usług Profesjonalnych oraz związanego z nimi Produktu na podstawie analizy problemów zidentyfikowanych w trakcie świadczenia Usług Profesjonalnych, w tym usuwanie wad oprogramowania i innego rodzaju aktualizowanie Produktów i utrzymywanie ich zdolności do działania.</w:t>
      </w:r>
      <w:r w:rsidRPr="56037D69">
        <w:rPr>
          <w:rStyle w:val="eop"/>
          <w:rFonts w:ascii="Calibri" w:eastAsia="Calibri" w:hAnsi="Calibri" w:cs="Calibri"/>
          <w:color w:val="0078D4"/>
          <w:u w:val="single"/>
        </w:rPr>
        <w:t xml:space="preserve"> </w:t>
      </w:r>
    </w:p>
    <w:p w14:paraId="67BB2A26" w14:textId="77777777" w:rsidR="007C0C24" w:rsidRPr="00FC77AC" w:rsidRDefault="007C0C24" w:rsidP="007C0C24">
      <w:r>
        <w:t>W każdym przypadku udostępnianie Produktów i świadczenie Usług odbywa się z uwzględnieniem zobowiązań w zakresie bezpieczeństwa wynikających z Wymogów dotyczących Ochrony Danych.</w:t>
      </w:r>
    </w:p>
    <w:p w14:paraId="124CD776" w14:textId="77777777" w:rsidR="007C0C24" w:rsidRPr="00FC77AC" w:rsidRDefault="007C0C24" w:rsidP="007C0C24">
      <w:r>
        <w:t>W przypadku udostępniania Produktów i świadczenia Usług Microsoft nie będzie używać ani w inny sposób przetwarzać Danych Klienta, Danych dotyczących Usług Profesjonalnych ani Danych Osobowych na potrzeby: (a) profilowania użytkowników, (b) reklamy ani podobnych celów handlowych ani (c) badania rynku w celu opracowania nowych funkcji, usług lub produktów ani na żadne inne potrzeby, chyba że takie używanie lub przetwarzanie jest zgodne z udokumentowanymi instrukcjami Klienta.</w:t>
      </w:r>
    </w:p>
    <w:p w14:paraId="28F293AC" w14:textId="77777777" w:rsidR="007C0C24" w:rsidRPr="00FC77AC" w:rsidRDefault="007C0C24" w:rsidP="007C0C24">
      <w:pPr>
        <w:pStyle w:val="Heading3"/>
      </w:pPr>
      <w:r>
        <w:t xml:space="preserve">Przetwarzanie na potrzeby działań biznesowych związanych z udostępnianiem Produktów Klientowi i świadczeniem Usług na rzecz Klienta </w:t>
      </w:r>
    </w:p>
    <w:p w14:paraId="7D180419" w14:textId="77777777" w:rsidR="007C0C24" w:rsidRPr="00FC77AC" w:rsidRDefault="007C0C24" w:rsidP="007C0C24">
      <w:r>
        <w:t>Na potrzeby tego Dodatku dotyczącego Ochrony Danych „działania biznesowe” oznaczają procesy, do wykonywania których klient udziela upoważnienia w tym punkcie.</w:t>
      </w:r>
    </w:p>
    <w:p w14:paraId="1D623263" w14:textId="77777777" w:rsidR="007C0C24" w:rsidRPr="00FC77AC" w:rsidRDefault="007C0C24" w:rsidP="007C0C24">
      <w:r>
        <w:lastRenderedPageBreak/>
        <w:t>Klient upoważnia Microsoft:</w:t>
      </w:r>
    </w:p>
    <w:p w14:paraId="5B33CAD1" w14:textId="77777777" w:rsidR="007C0C24" w:rsidRPr="00FC77AC" w:rsidRDefault="007C0C24" w:rsidP="007C0C24">
      <w:pPr>
        <w:pStyle w:val="Bulletlist0"/>
      </w:pPr>
      <w:r>
        <w:t>do tworzenia zagregowanych statystycznych zbiorów danych nieosobowych na podstawie danych zawierających spseudonimizowane identyfikatory (takich jak dzienniki używania zawierające unikalne, spseudonimizowane identyfikatory); oraz</w:t>
      </w:r>
    </w:p>
    <w:p w14:paraId="6CF89F5F" w14:textId="77777777" w:rsidR="007C0C24" w:rsidRPr="00FC77AC" w:rsidRDefault="007C0C24" w:rsidP="007C0C24">
      <w:pPr>
        <w:pStyle w:val="Bulletlist0"/>
      </w:pPr>
      <w:r>
        <w:t xml:space="preserve">do obliczeń statystycznych dotyczących Danych Klienta lub Danych dotyczących Usług </w:t>
      </w:r>
      <w:proofErr w:type="gramStart"/>
      <w:r>
        <w:t>Profesjonalnych;</w:t>
      </w:r>
      <w:proofErr w:type="gramEnd"/>
    </w:p>
    <w:p w14:paraId="1906EB7C" w14:textId="77777777" w:rsidR="007C0C24" w:rsidRPr="00FC77AC" w:rsidRDefault="007C0C24" w:rsidP="007C0C24">
      <w:r>
        <w:t>w każdym przypadku bez możliwości dostępu lub analizy informacji zawartych w Danych Klienta lub Danych dotyczących Usług Profesjonalnych i z ograniczeniem do realizacji poniższych celów, z których każdy jest związany z udostępnianiem Produktów i świadczeniem Usług na rzecz Klienta.</w:t>
      </w:r>
    </w:p>
    <w:p w14:paraId="3984C425" w14:textId="77777777" w:rsidR="007C0C24" w:rsidRPr="00FC77AC" w:rsidRDefault="007C0C24" w:rsidP="007C0C24">
      <w:r>
        <w:t>Cele te obejmują:</w:t>
      </w:r>
    </w:p>
    <w:p w14:paraId="35659FF3" w14:textId="77777777" w:rsidR="007C0C24" w:rsidRPr="00FC77AC" w:rsidRDefault="007C0C24" w:rsidP="007C0C24">
      <w:pPr>
        <w:pStyle w:val="Bulletlist0"/>
      </w:pPr>
      <w:r>
        <w:t xml:space="preserve">fakturowanie i zarządzanie </w:t>
      </w:r>
      <w:proofErr w:type="gramStart"/>
      <w:r>
        <w:t>kontami;</w:t>
      </w:r>
      <w:proofErr w:type="gramEnd"/>
      <w:r>
        <w:t xml:space="preserve"> </w:t>
      </w:r>
    </w:p>
    <w:p w14:paraId="16B60552" w14:textId="77777777" w:rsidR="007C0C24" w:rsidRPr="00FC77AC" w:rsidRDefault="007C0C24" w:rsidP="007C0C24">
      <w:pPr>
        <w:pStyle w:val="Bulletlist0"/>
      </w:pPr>
      <w:r>
        <w:t xml:space="preserve">rozliczanie wynagrodzeń takich jak obliczanie prowizji dla pracowników i dodatków motywacyjnych dla </w:t>
      </w:r>
      <w:proofErr w:type="gramStart"/>
      <w:r>
        <w:t>partnerów;</w:t>
      </w:r>
      <w:proofErr w:type="gramEnd"/>
      <w:r>
        <w:t xml:space="preserve"> </w:t>
      </w:r>
    </w:p>
    <w:p w14:paraId="5FF6DEAC" w14:textId="77777777" w:rsidR="007C0C24" w:rsidRPr="00FC77AC" w:rsidRDefault="007C0C24" w:rsidP="007C0C24">
      <w:pPr>
        <w:pStyle w:val="Bulletlist0"/>
      </w:pPr>
      <w:r>
        <w:t>sprawozdawczość wewnętrzną i modelowanie biznesowe (na przykład prognozowanie, księgowanie przychodów, planowanie wydajności, realizacja strategii produktowych</w:t>
      </w:r>
      <w:proofErr w:type="gramStart"/>
      <w:r>
        <w:t>);</w:t>
      </w:r>
      <w:proofErr w:type="gramEnd"/>
      <w:r>
        <w:t xml:space="preserve"> </w:t>
      </w:r>
    </w:p>
    <w:p w14:paraId="1CC95C0E" w14:textId="77777777" w:rsidR="007C0C24" w:rsidRPr="00FC77AC" w:rsidRDefault="007C0C24" w:rsidP="007C0C24">
      <w:pPr>
        <w:pStyle w:val="Bulletlist0"/>
      </w:pPr>
      <w:r>
        <w:t>sprawozdawczość finansową.</w:t>
      </w:r>
    </w:p>
    <w:p w14:paraId="73DD4A51" w14:textId="77777777" w:rsidR="007C0C24" w:rsidRPr="00FC77AC" w:rsidRDefault="007C0C24" w:rsidP="007C0C24">
      <w:bookmarkStart w:id="76" w:name="_Hlk24466161"/>
      <w:r>
        <w:t xml:space="preserve">Podczas przetwarzania na potrzeby tych działań biznesowych Microsoft będzie stosować zasady zbierania danych w minimalnym zakresie </w:t>
      </w:r>
      <w:r>
        <w:br/>
        <w:t xml:space="preserve">i nie będzie używać ani w inny sposób przetwarzać Danych Klienta, Danych dotyczących Usług Profesjonalnych ani Danych Osobowych w celu: </w:t>
      </w:r>
      <w:r>
        <w:br/>
        <w:t xml:space="preserve">(a) profilowania użytkowników, (b) reklamy lub podobnych celów handlowych ani (c) żadnego celu innego niż cele określone w tym punkcie. Ponadto, podobnie jak w przypadku całego przetwarzania na mocy Dodatku dotyczącego Ochrony Danych, przetwarzanie na potrzeby działań biznesowych podlega zobowiązaniom Microsoft do zachowania poufności oraz zobowiązaniom określonym w punkcie dotyczącym ujawniania Danych Przetwarzanych. </w:t>
      </w:r>
      <w:bookmarkEnd w:id="76"/>
    </w:p>
    <w:p w14:paraId="0B78FF56" w14:textId="77777777" w:rsidR="007C0C24" w:rsidRPr="00FC77AC" w:rsidRDefault="007C0C24" w:rsidP="007C0C24">
      <w:pPr>
        <w:pStyle w:val="Heading2"/>
      </w:pPr>
      <w:bookmarkStart w:id="77" w:name="_Toc507768551"/>
      <w:bookmarkStart w:id="78" w:name="_Toc8395011"/>
      <w:bookmarkStart w:id="79" w:name="_Toc26972840"/>
      <w:bookmarkStart w:id="80" w:name="_Toc42764837"/>
      <w:bookmarkStart w:id="81" w:name="_Toc155366835"/>
      <w:bookmarkStart w:id="82" w:name="_Toc206769324"/>
      <w:r>
        <w:t>Ujawnianie Danych Przetwarzanych</w:t>
      </w:r>
      <w:bookmarkEnd w:id="77"/>
      <w:bookmarkEnd w:id="78"/>
      <w:bookmarkEnd w:id="79"/>
      <w:bookmarkEnd w:id="80"/>
      <w:bookmarkEnd w:id="81"/>
      <w:bookmarkEnd w:id="82"/>
    </w:p>
    <w:p w14:paraId="3BE84E19" w14:textId="77777777" w:rsidR="007C0C24" w:rsidRPr="006366A8" w:rsidRDefault="007C0C24" w:rsidP="007C0C24">
      <w:r>
        <w:t xml:space="preserve">Microsoft nie ujawni ani nie udzieli dostępu do żadnych Danych Przetwarzanych, chyba że: (1) nastąpi to na podstawie polecenia Klienta, (2) będzie to zgodne z postanowieniami Dodatku dotyczącego Ochrony Danych lub (3) będzie to wymagane na mocy przepisów prawa. Na potrzeby tego punktu „Dane Przetwarzane” oznaczają: (a) Dane Klienta, (b) Dane dotyczące Usług Profesjonalnych, (c) Dane Osobowe oraz (d) wszelkie inne dane przetwarzane przez Microsoft w związku z Produktami i Usługami, które są informacjami poufnymi Klienta na mocy umowy Klienta. Wszelkie przetwarzanie </w:t>
      </w:r>
      <w:r>
        <w:lastRenderedPageBreak/>
        <w:t>Danych Przetwarzanych podlega zobowiązaniu Microsoft do zachowania poufności na mocy umowy Klienta.</w:t>
      </w:r>
    </w:p>
    <w:p w14:paraId="5A08F656" w14:textId="77777777" w:rsidR="007C0C24" w:rsidRPr="006366A8" w:rsidRDefault="007C0C24" w:rsidP="007C0C24">
      <w:r>
        <w:rPr>
          <w:szCs w:val="18"/>
        </w:rPr>
        <w:t>Microsoft nie ujawni ani nie udzieli dostępu do Danych Przetwarzanych organom ochrony porządku publicznego, chyba że będzie to wymagane na mocy przepisów prawa. Jeśli organ ochrony porządku publicznego zażąda od Microsoft Danych Przetwarzanych, Microsoft podejmie próbę skierowania go z takim żądaniem bezpośrednio do Klienta. Jeśli Microsoft zostanie zmuszony do ujawnienia lub udzielenia dostępu do Danych Przetwarzanych organowi ochrony porządku publicznego, wówczas niezwłocznie powiadomi o tym fakcie Klienta i przekaże mu kopię takiego żądania, o ile nie zabraniają tego przepisy prawa.</w:t>
      </w:r>
    </w:p>
    <w:p w14:paraId="24DF389B" w14:textId="77777777" w:rsidR="007C0C24" w:rsidRDefault="007C0C24" w:rsidP="007C0C24">
      <w:r>
        <w:t>Z chwilą otrzymania od jakiejkolwiek innej osoby trzeciej żądania ujawnienia Danych Przetwarzanych Microsoft niezwłocznie powiadomi o tym fakcie Klienta, o ile nie zabraniają tego przepisy prawa. O ile przepisy prawa nie stanowią inaczej, Microsoft zobowiązuje się takie żądania odrzucać. Jeśli żądanie jest ważne, Microsoft podejmie próbę skierowania osoby trzeciej wysuwającej takie żądanie ujawnienia danych bezpośrednio do Klienta.</w:t>
      </w:r>
    </w:p>
    <w:p w14:paraId="228B5359" w14:textId="77777777" w:rsidR="007C0C24" w:rsidRPr="006366A8" w:rsidRDefault="007C0C24" w:rsidP="007C0C24">
      <w:r>
        <w:t>Microsoft dokona ujawnienia lub zapewni dostęp do wszelkich Danych Przetwarzanych wyłącznie zgodnie z przepisami prawa, o ile takie przepisy i praktyki szanują istotę podstawowych praw i wolności, nie wykraczają poza to, co jest niezbędne i proporcjonalne w demokratycznym społeczeństwie, a także, w stosownych przypadkach, w celu ochrony jednego z celów wymienionych w art. 23 ust. 1 RODO.</w:t>
      </w:r>
    </w:p>
    <w:p w14:paraId="56094A48" w14:textId="77777777" w:rsidR="007C0C24" w:rsidRPr="006366A8" w:rsidRDefault="007C0C24" w:rsidP="007C0C24">
      <w:r>
        <w:t>Microsoft nie zapewni żadnej osobie trzeciej: (a) bezpośredniego, pośredniego, nieograniczonego ani swobodnego dostępu do Danych Przetwarzanych; (b) kluczy szyfrowania platformy używanych do ochrony Danych Przetwarzanych ani zdolności do złamania takiego szyfrowania ani (c) dostępu do Danych Przetwarzanych, jeśli Microsoft będzie mieć świadomość, że dane te mają zostać użyte w celach innych niż wskazane w żądaniu osoby trzeciej.</w:t>
      </w:r>
    </w:p>
    <w:p w14:paraId="3D739AE7" w14:textId="77777777" w:rsidR="007C0C24" w:rsidRPr="006366A8" w:rsidRDefault="007C0C24" w:rsidP="007C0C24">
      <w:r>
        <w:t>Aby wywiązać się z powyższego zobowiązania, Microsoft może udostępnić Klientowi podstawowe informacje kontaktowe osoby trzeciej.</w:t>
      </w:r>
    </w:p>
    <w:p w14:paraId="170A553B" w14:textId="77777777" w:rsidR="007C0C24" w:rsidRPr="00FC77AC" w:rsidRDefault="007C0C24" w:rsidP="007C0C24">
      <w:pPr>
        <w:pStyle w:val="Heading2"/>
      </w:pPr>
      <w:bookmarkStart w:id="83" w:name="_Toc6563801"/>
      <w:bookmarkStart w:id="84" w:name="_Toc21617019"/>
      <w:bookmarkStart w:id="85" w:name="_Toc26972841"/>
      <w:bookmarkStart w:id="86" w:name="_Toc155366836"/>
      <w:bookmarkStart w:id="87" w:name="_Toc206769325"/>
      <w:r>
        <w:t>Przetwarzanie Danych Osobowych, RODO</w:t>
      </w:r>
      <w:bookmarkEnd w:id="64"/>
      <w:bookmarkEnd w:id="65"/>
      <w:bookmarkEnd w:id="83"/>
      <w:bookmarkEnd w:id="84"/>
      <w:bookmarkEnd w:id="85"/>
      <w:bookmarkEnd w:id="86"/>
      <w:bookmarkEnd w:id="87"/>
    </w:p>
    <w:p w14:paraId="02746C96" w14:textId="77777777" w:rsidR="007C0C24" w:rsidRPr="003E4AC6" w:rsidRDefault="007C0C24" w:rsidP="007C0C24">
      <w:bookmarkStart w:id="88" w:name="_Toc489605577"/>
      <w:r>
        <w:t xml:space="preserve">Wszystkie Dane Osobowe przetwarzane przez Microsoft w związku z udostępnianiem Produktów i świadczeniem Usług są uzyskiwane jako część (a) Danych Klienta, (b) Danych dotyczących Usług Profesjonalnych lub (c) danych generowanych, uzyskiwanych lub zbieranych przez Microsoft, w tym danych przesyłanych do Microsoft w wyniku korzystania przez Klienta z możliwości dawanych przez </w:t>
      </w:r>
      <w:r>
        <w:lastRenderedPageBreak/>
        <w:t xml:space="preserve">usługi lub uzyskiwanych przez Microsoft z lokalnie zainstalowanego oprogramowania. Dane Osobowe przekazywane Microsoft przez lub w imieniu Klienta za pośrednictwem Usług Online to również Dane Klienta. Dane Osobowe przekazywane Microsoft przez lub w imieniu Klienta za pośrednictwem Usług Profesjonalnych to również Dane dotyczące Usług Profesjonalnych. Dane przetwarzane przez Microsoft w związku z użyciem Produktów mogą zawierać spseudonimizowane identyfikatory, nadal są jednak Danymi Osobowymi. Wszystkie spseudonimizowane (lub zdeidentyfikowane, ale nie zanonimizowane) Dane Osobowe lub Dane Osobowe wyodrębnione z Danych Osobowych są również Danymi Osobowymi. </w:t>
      </w:r>
    </w:p>
    <w:p w14:paraId="47767A27" w14:textId="77777777" w:rsidR="007C0C24" w:rsidRDefault="007C0C24" w:rsidP="007C0C24">
      <w:r>
        <w:t xml:space="preserve">W zakresie, w jakim zgodnie z RODO Microsoft jest podmiotem przetwarzającym lub </w:t>
      </w:r>
      <w:proofErr w:type="spellStart"/>
      <w:r>
        <w:t>podmiotem</w:t>
      </w:r>
      <w:proofErr w:type="spellEnd"/>
      <w:r>
        <w:t xml:space="preserve"> </w:t>
      </w:r>
      <w:proofErr w:type="spellStart"/>
      <w:r>
        <w:t>podprzetwarzającym</w:t>
      </w:r>
      <w:proofErr w:type="spellEnd"/>
      <w:r>
        <w:t xml:space="preserve"> Dane </w:t>
      </w:r>
      <w:proofErr w:type="spellStart"/>
      <w:r>
        <w:t>Osobowe</w:t>
      </w:r>
      <w:proofErr w:type="spellEnd"/>
      <w:r>
        <w:t xml:space="preserve">, </w:t>
      </w:r>
      <w:proofErr w:type="spellStart"/>
      <w:r>
        <w:t>takie</w:t>
      </w:r>
      <w:proofErr w:type="spellEnd"/>
      <w:r>
        <w:t xml:space="preserve"> </w:t>
      </w:r>
      <w:proofErr w:type="spellStart"/>
      <w:r>
        <w:t>przetwarzanie</w:t>
      </w:r>
      <w:proofErr w:type="spellEnd"/>
      <w:r>
        <w:t xml:space="preserve"> </w:t>
      </w:r>
      <w:proofErr w:type="spellStart"/>
      <w:r>
        <w:t>podlega</w:t>
      </w:r>
      <w:proofErr w:type="spellEnd"/>
      <w:r>
        <w:t xml:space="preserve"> </w:t>
      </w:r>
      <w:proofErr w:type="spellStart"/>
      <w:r>
        <w:t>Postanowieniom</w:t>
      </w:r>
      <w:proofErr w:type="spellEnd"/>
      <w:r>
        <w:t xml:space="preserve"> </w:t>
      </w:r>
      <w:proofErr w:type="spellStart"/>
      <w:r>
        <w:t>wynikającym</w:t>
      </w:r>
      <w:proofErr w:type="spellEnd"/>
      <w:r>
        <w:t xml:space="preserve"> z RODO </w:t>
      </w:r>
      <w:proofErr w:type="spellStart"/>
      <w:r>
        <w:t>zawartym</w:t>
      </w:r>
      <w:proofErr w:type="spellEnd"/>
      <w:r>
        <w:t xml:space="preserve"> w </w:t>
      </w:r>
      <w:proofErr w:type="spellStart"/>
      <w:r>
        <w:rPr>
          <w:color w:val="auto"/>
        </w:rPr>
        <w:fldChar w:fldCharType="begin"/>
      </w:r>
      <w:r>
        <w:instrText>HYPERLINK  \l "Attachment1"</w:instrText>
      </w:r>
      <w:r>
        <w:rPr>
          <w:color w:val="auto"/>
        </w:rPr>
      </w:r>
      <w:r>
        <w:rPr>
          <w:color w:val="auto"/>
        </w:rPr>
        <w:fldChar w:fldCharType="separate"/>
      </w:r>
      <w:r>
        <w:rPr>
          <w:rStyle w:val="Hyperlink"/>
        </w:rPr>
        <w:t>Załączniku</w:t>
      </w:r>
      <w:proofErr w:type="spellEnd"/>
      <w:r>
        <w:rPr>
          <w:rStyle w:val="Hyperlink"/>
        </w:rPr>
        <w:t xml:space="preserve"> 1</w:t>
      </w:r>
      <w:r>
        <w:rPr>
          <w:rStyle w:val="Hyperlink"/>
        </w:rPr>
        <w:fldChar w:fldCharType="end"/>
      </w:r>
      <w:r>
        <w:t xml:space="preserve">, a </w:t>
      </w:r>
      <w:proofErr w:type="spellStart"/>
      <w:r>
        <w:t>postanowienia</w:t>
      </w:r>
      <w:proofErr w:type="spellEnd"/>
      <w:r>
        <w:t xml:space="preserve"> </w:t>
      </w:r>
      <w:proofErr w:type="spellStart"/>
      <w:r>
        <w:t>zawarte</w:t>
      </w:r>
      <w:proofErr w:type="spellEnd"/>
      <w:r>
        <w:t xml:space="preserve"> w </w:t>
      </w:r>
      <w:proofErr w:type="spellStart"/>
      <w:r>
        <w:t>podpunkcie</w:t>
      </w:r>
      <w:proofErr w:type="spellEnd"/>
      <w:r>
        <w:t xml:space="preserve"> „</w:t>
      </w:r>
      <w:proofErr w:type="spellStart"/>
      <w:r>
        <w:t>Przetwarzanie</w:t>
      </w:r>
      <w:proofErr w:type="spellEnd"/>
      <w:r>
        <w:t xml:space="preserve"> </w:t>
      </w:r>
      <w:proofErr w:type="spellStart"/>
      <w:r>
        <w:t>danych</w:t>
      </w:r>
      <w:proofErr w:type="spellEnd"/>
      <w:r>
        <w:t xml:space="preserve"> </w:t>
      </w:r>
      <w:proofErr w:type="spellStart"/>
      <w:r>
        <w:t>osobowych</w:t>
      </w:r>
      <w:proofErr w:type="spellEnd"/>
      <w:r>
        <w:t>, RODO” są uznawane za uzupełniające:</w:t>
      </w:r>
    </w:p>
    <w:p w14:paraId="273904D6" w14:textId="77777777" w:rsidR="007C0C24" w:rsidRPr="00FC77AC" w:rsidRDefault="007C0C24" w:rsidP="007C0C24">
      <w:pPr>
        <w:pStyle w:val="Heading3"/>
      </w:pPr>
      <w:bookmarkStart w:id="89" w:name="_Toc26972842"/>
      <w:r>
        <w:t>Role i obowiązki podmiotu przetwarzającego i administratora</w:t>
      </w:r>
      <w:bookmarkEnd w:id="89"/>
    </w:p>
    <w:p w14:paraId="517B47FA" w14:textId="77777777" w:rsidR="007C0C24" w:rsidRDefault="007C0C24" w:rsidP="007C0C24">
      <w:bookmarkStart w:id="90" w:name="_Toc26972843"/>
      <w:bookmarkStart w:id="91" w:name="_Toc26972844"/>
      <w:r>
        <w:t xml:space="preserve">Klient i Microsoft zgadzają się, że Klient jest administratorem Danych Osobowych, a Microsoft jest podmiotem przetwarzającym te dane, z wyjątkiem sytuacji, (a) w której Klient występuje jako podmiot przetwarzający Dane Osobowe, kiedy to Microsoft jest podmiotem podprzetwarzającym, lub (b) gdy szczególne postanowienia dotyczące Produktu lub postanowienia tego Dodatku dotyczącego Ochrony Danych stanowią inaczej. Gdy Microsoft działa jako podmiot przetwarzający lub podprzetwarzający Dane Osobowe, przetwarza wówczas Dane Osobowe wyłącznie na udokumentowane polecenie Klienta. Klient zgadza się, że umowa Klienta (w tym Postanowienia Dodatku dotyczącego Ochrony Danych i wszelkie stosowne aktualizacje tych postanowień) oraz dokumentacja produktu i sposób używania i konfigurowania przez Klienta funkcji Produktów stanowią kompletne udokumentowane instrukcje Klienta dla Microsoft w zakresie przetwarzania Danych Osobowych (w kontekście Usług Profesjonalnych zastosowanie ma dokumentacja Usług Profesjonalnych oraz sposób używania przez Klienta Usług Profesjonalnych). Informacje na temat sposobu używania i konfigurowania Produktów można znaleźć pod adresem </w:t>
      </w:r>
      <w:hyperlink r:id="rId12" w:history="1">
        <w:r>
          <w:rPr>
            <w:rStyle w:val="Hyperlink"/>
          </w:rPr>
          <w:t>https://docs.microsoft.com</w:t>
        </w:r>
      </w:hyperlink>
      <w:r>
        <w:t xml:space="preserve"> lub w innej witrynie wskazanej przez Microsoft lub w innej umowie, której integralną częścią jest Dodatek dotyczący Ochrony Danych. Wszelkie dodatkowe lub inne instrukcje muszą zostać uzgodnione zgodnie z procedurą wprowadzania zmian w umowie Klienta. W każdym przypadku, w którym obowiązuje RODO i Klient jest podmiotem przetwarzającym, Klient gwarantuje Microsoft, że instrukcje Klienta, w tym wyznaczenie Microsoft jako podmiot przetwarzający lub podmiot podprzetwarzający, zostały zatwierdzone przez odpowiedniego administratora.</w:t>
      </w:r>
    </w:p>
    <w:bookmarkEnd w:id="90"/>
    <w:p w14:paraId="0185318B" w14:textId="77777777" w:rsidR="007C0C24" w:rsidRPr="00FC77AC" w:rsidRDefault="007C0C24" w:rsidP="007C0C24">
      <w:r>
        <w:lastRenderedPageBreak/>
        <w:t xml:space="preserve">W zakresie, w jakim Microsoft używa lub w inny sposób przetwarza Dane Osobowe na mocy RODO na potrzeby działań biznesowych Microsoft towarzyszących udostępnianiu Produktów i świadczeniu Usług na rzecz Klienta, Microsoft będzie na potrzeby takiego używania wypełniać zobowiązania niezależnego administratora danych na mocy RODO. Microsoft przyjmuje na siebie dodatkową odpowiedzialność „administratora” danych na mocy RODO za takie przetwarzanie, aby: (a) działać zgodnie z wymogami regulacyjnymi w zakresie wymaganym na mocy RODO oraz (b) zapewnić Klientom większą przejrzystość oraz potwierdzić odpowiedzialność Microsoft za takie przetwarzanie. Microsoft stosuje zabezpieczenia w celu ochrony takiego przetwarzanych Danych Klienta, Danych dotyczących Usług Profesjonalnych i Danych Osobowych, w tym danych określonych w tym Dodatku dotyczącym Ochrony Danych oraz w art. 6 ust. 4 RODO. W kontekście przetwarzania Danych Osobowych </w:t>
      </w:r>
      <w:r>
        <w:br/>
        <w:t xml:space="preserve">na mocy tego akapitu Microsoft podejmuje zobowiązania określone w punkcie dotyczącym dodatkowych zabezpieczeń; dla tych celów </w:t>
      </w:r>
      <w:r>
        <w:br/>
        <w:t>(i) wszelkie przypadki ujawnienia przez Microsoft Danych Osobowych, jak to opisano w punkcie dotyczącym dodatkowych zabezpieczeń, przekazanych w związku z działaniami biznesowymi Microsoft, uznaje się za „Istotne Ujawnienie” oraz (ii) zobowiązania określone w punkcie dotyczącym dodatkowych zabezpieczeń mają zastosowanie do takich Danych Osobowych.</w:t>
      </w:r>
      <w:bookmarkEnd w:id="91"/>
    </w:p>
    <w:p w14:paraId="6DCA4E4D" w14:textId="77777777" w:rsidR="007C0C24" w:rsidRPr="00FC77AC" w:rsidRDefault="007C0C24" w:rsidP="007C0C24">
      <w:pPr>
        <w:pStyle w:val="Heading3"/>
      </w:pPr>
      <w:bookmarkStart w:id="92" w:name="_Toc26972845"/>
      <w:r>
        <w:t>Szczegóły dotyczące przetwarzania</w:t>
      </w:r>
      <w:bookmarkEnd w:id="92"/>
    </w:p>
    <w:p w14:paraId="052AD1A5" w14:textId="77777777" w:rsidR="007C0C24" w:rsidRPr="00FC77AC" w:rsidRDefault="007C0C24" w:rsidP="007C0C24">
      <w:bookmarkStart w:id="93" w:name="_Toc26972846"/>
      <w:bookmarkStart w:id="94" w:name="_Hlk22881260"/>
      <w:r>
        <w:t>Strony zgadzają się, że:</w:t>
      </w:r>
      <w:bookmarkEnd w:id="93"/>
    </w:p>
    <w:p w14:paraId="56B954B9" w14:textId="77777777" w:rsidR="007C0C24" w:rsidRPr="003E4AC6" w:rsidRDefault="007C0C24" w:rsidP="007C0C24">
      <w:pPr>
        <w:pStyle w:val="Bulletlist0"/>
      </w:pPr>
      <w:bookmarkStart w:id="95" w:name="_Toc26972847"/>
      <w:bookmarkEnd w:id="94"/>
      <w:r>
        <w:rPr>
          <w:rFonts w:eastAsia="Calibri"/>
          <w:b/>
          <w:bCs/>
        </w:rPr>
        <w:t>Przedmiot przetwarzania.</w:t>
      </w:r>
      <w:r>
        <w:rPr>
          <w:rFonts w:eastAsia="Calibri"/>
        </w:rPr>
        <w:t xml:space="preserve"> </w:t>
      </w:r>
      <w:r>
        <w:t xml:space="preserve">Przedmiot przetwarzania jest ograniczony do Danych Osobowych w zakresie </w:t>
      </w:r>
      <w:r>
        <w:rPr>
          <w:rFonts w:eastAsia="Calibri"/>
        </w:rPr>
        <w:t xml:space="preserve">powyższego punktu niniejszego Dodatku dotyczącego Ochrony Danych zatytułowanego „Charakter przetwarzania, własność” oraz </w:t>
      </w:r>
      <w:r>
        <w:t>RODO</w:t>
      </w:r>
      <w:r>
        <w:rPr>
          <w:rFonts w:eastAsia="Calibri"/>
        </w:rPr>
        <w:t>.</w:t>
      </w:r>
    </w:p>
    <w:p w14:paraId="1EF41660" w14:textId="77777777" w:rsidR="007C0C24" w:rsidRPr="003E4AC6" w:rsidRDefault="007C0C24" w:rsidP="007C0C24">
      <w:pPr>
        <w:pStyle w:val="Bulletlist0"/>
      </w:pPr>
      <w:r>
        <w:rPr>
          <w:rFonts w:eastAsia="Calibri"/>
          <w:b/>
          <w:bCs/>
        </w:rPr>
        <w:t>Okres przetwarzania.</w:t>
      </w:r>
      <w:r>
        <w:rPr>
          <w:rFonts w:eastAsia="Calibri"/>
        </w:rPr>
        <w:t xml:space="preserve"> </w:t>
      </w:r>
      <w:r>
        <w:t>Okres przetwarzania jest zgodny z instrukcjami Klienta i postanowieniami Dodatku dotyczącego Ochrony Danych</w:t>
      </w:r>
      <w:r>
        <w:rPr>
          <w:rFonts w:eastAsia="Calibri"/>
        </w:rPr>
        <w:t>.</w:t>
      </w:r>
    </w:p>
    <w:p w14:paraId="150B1A33" w14:textId="77777777" w:rsidR="007C0C24" w:rsidRPr="006257E8" w:rsidRDefault="007C0C24" w:rsidP="007C0C24">
      <w:pPr>
        <w:pStyle w:val="Bulletlist0"/>
      </w:pPr>
      <w:proofErr w:type="gramStart"/>
      <w:r>
        <w:rPr>
          <w:rFonts w:eastAsia="Calibri"/>
          <w:b/>
        </w:rPr>
        <w:t>Charakter i</w:t>
      </w:r>
      <w:proofErr w:type="gramEnd"/>
      <w:r>
        <w:rPr>
          <w:rFonts w:eastAsia="Calibri"/>
          <w:b/>
        </w:rPr>
        <w:t xml:space="preserve"> cel przetwarzania.</w:t>
      </w:r>
      <w:r>
        <w:rPr>
          <w:rFonts w:eastAsia="Calibri"/>
        </w:rPr>
        <w:t xml:space="preserve"> </w:t>
      </w:r>
      <w:r>
        <w:t>Charakter i cel przetwarzania polega na udostępnianiu Produktów i świadczeniu Usług zgodnie z umową Klienta</w:t>
      </w:r>
      <w:r>
        <w:rPr>
          <w:rFonts w:eastAsia="Calibri"/>
        </w:rPr>
        <w:t xml:space="preserve"> i na potrzeby działań biznesowych Microsoft towarzyszących udostępnianiu Produktów i świadczeniu Usług na rzecz Klienta (jak to opisano w powyższym punkcie tego Dodatku dotyczącego Ochrony Danych zatytułowanym „Charakter przetwarzania danych, własność”).</w:t>
      </w:r>
    </w:p>
    <w:p w14:paraId="65F8C847" w14:textId="77777777" w:rsidR="007C0C24" w:rsidRPr="007C31FF" w:rsidRDefault="007C0C24" w:rsidP="007C0C24">
      <w:pPr>
        <w:pStyle w:val="Bulletlist0"/>
        <w:rPr>
          <w:spacing w:val="-1"/>
        </w:rPr>
      </w:pPr>
      <w:r w:rsidRPr="007C31FF">
        <w:rPr>
          <w:rFonts w:eastAsia="Calibri"/>
          <w:b/>
          <w:bCs/>
          <w:spacing w:val="-1"/>
        </w:rPr>
        <w:t>Kategorie danych.</w:t>
      </w:r>
      <w:r w:rsidRPr="007C31FF">
        <w:rPr>
          <w:rFonts w:eastAsia="Calibri"/>
          <w:spacing w:val="-1"/>
        </w:rPr>
        <w:t xml:space="preserve"> </w:t>
      </w:r>
      <w:r w:rsidRPr="007C31FF">
        <w:rPr>
          <w:spacing w:val="-1"/>
        </w:rPr>
        <w:t>Typy Danych Osobowych przetwarzanych przez Microsoft w toku udostępniania Produktów i świadczenia Usług obejmują:</w:t>
      </w:r>
      <w:r w:rsidRPr="007C31FF">
        <w:rPr>
          <w:rFonts w:eastAsia="Calibri"/>
          <w:spacing w:val="-1"/>
        </w:rPr>
        <w:t xml:space="preserve"> (i) Dane Osobowe, które Klient umieszcza w Danych Klienta i Danych dotyczących Usług Profesjonalnych oraz (ii)</w:t>
      </w:r>
      <w:r w:rsidRPr="007C31FF">
        <w:rPr>
          <w:spacing w:val="-1"/>
        </w:rPr>
        <w:t xml:space="preserve"> dane wyraźnie wskazane </w:t>
      </w:r>
      <w:r>
        <w:rPr>
          <w:spacing w:val="-1"/>
        </w:rPr>
        <w:br/>
      </w:r>
      <w:r w:rsidRPr="007C31FF">
        <w:rPr>
          <w:spacing w:val="-1"/>
        </w:rPr>
        <w:t>w art. 4 RODO,</w:t>
      </w:r>
      <w:r w:rsidRPr="007C31FF">
        <w:rPr>
          <w:rFonts w:eastAsia="Calibri"/>
          <w:spacing w:val="-1"/>
        </w:rPr>
        <w:t xml:space="preserve"> ewentualnie generowane, uzyskiwane lub zbierane przez Microsoft, w tym dane </w:t>
      </w:r>
      <w:r w:rsidRPr="007C31FF">
        <w:rPr>
          <w:rFonts w:eastAsia="Calibri"/>
          <w:spacing w:val="-1"/>
        </w:rPr>
        <w:lastRenderedPageBreak/>
        <w:t xml:space="preserve">przesyłane do Microsoft w wyniku korzystania przez Klienta z możliwości dawanych przez usługi lub uzyskiwane przez Microsoft z lokalnie zainstalowanego oprogramowania. Typy Danych Osobowych, które Klient umieszcza w Danych Klienta i Danych dotyczących Usług Profesjonalnych, mogą być dowolnymi kategoriami Danych Osobowych określonych w rejestrach </w:t>
      </w:r>
      <w:r>
        <w:rPr>
          <w:rFonts w:eastAsia="Calibri"/>
          <w:spacing w:val="-1"/>
        </w:rPr>
        <w:t xml:space="preserve">czynności przetwarzania </w:t>
      </w:r>
      <w:r w:rsidRPr="007C31FF">
        <w:rPr>
          <w:rFonts w:eastAsia="Calibri"/>
          <w:spacing w:val="-1"/>
        </w:rPr>
        <w:t xml:space="preserve">przechowywanych przez Klienta występującego w roli administratora zgodnie </w:t>
      </w:r>
      <w:r>
        <w:rPr>
          <w:rFonts w:eastAsia="Calibri"/>
          <w:spacing w:val="-1"/>
        </w:rPr>
        <w:br/>
      </w:r>
      <w:r w:rsidRPr="007C31FF">
        <w:rPr>
          <w:rFonts w:eastAsia="Calibri"/>
          <w:spacing w:val="-1"/>
        </w:rPr>
        <w:t xml:space="preserve">z art. 30 RODO, w tym kategoriami Danych Osobowych określonymi w </w:t>
      </w:r>
      <w:r w:rsidRPr="007C31FF">
        <w:rPr>
          <w:spacing w:val="-1"/>
        </w:rPr>
        <w:t>Załączniku B</w:t>
      </w:r>
      <w:r w:rsidRPr="007C31FF">
        <w:rPr>
          <w:rFonts w:eastAsia="Calibri"/>
          <w:spacing w:val="-1"/>
        </w:rPr>
        <w:t xml:space="preserve">. </w:t>
      </w:r>
    </w:p>
    <w:p w14:paraId="14283D03" w14:textId="77777777" w:rsidR="007C0C24" w:rsidRPr="003E4AC6" w:rsidRDefault="007C0C24" w:rsidP="007C0C24">
      <w:pPr>
        <w:pStyle w:val="Bulletlist0"/>
      </w:pPr>
      <w:r>
        <w:rPr>
          <w:rFonts w:eastAsia="Calibri"/>
          <w:b/>
          <w:bCs/>
        </w:rPr>
        <w:t>Osoby, których dane dotyczą.</w:t>
      </w:r>
      <w:r>
        <w:rPr>
          <w:rFonts w:eastAsia="Calibri"/>
        </w:rPr>
        <w:t xml:space="preserve"> </w:t>
      </w:r>
      <w:r>
        <w:t>Kategorie osób, których dane dotyczą, to przedstawiciele i użytkownicy końcowi Klienta, tacy jak pracownicy, wykonawcy, współpracownicy i klienci</w:t>
      </w:r>
      <w:r>
        <w:rPr>
          <w:rFonts w:eastAsia="Calibri"/>
        </w:rPr>
        <w:t>, oraz ewentualnie inne kategorie osób, których dane dotyczą, określone w rejestrach czynności przetwarzania przechowywanych przez Klienta występującego w roli administratora zgodnie z art. 30 RODO, w tym kategorie osób, których dane dotyczą, wskazane w </w:t>
      </w:r>
      <w:r>
        <w:t>Załączniku B</w:t>
      </w:r>
      <w:r>
        <w:rPr>
          <w:rFonts w:eastAsia="Calibri"/>
        </w:rPr>
        <w:t>.</w:t>
      </w:r>
    </w:p>
    <w:bookmarkEnd w:id="95"/>
    <w:p w14:paraId="66B9612C" w14:textId="77777777" w:rsidR="007C0C24" w:rsidRPr="003E4AC6" w:rsidRDefault="007C0C24" w:rsidP="007C0C24">
      <w:pPr>
        <w:pStyle w:val="Heading3"/>
      </w:pPr>
      <w:r>
        <w:t>Prawa osób, których dane dotyczą; pomoc przy wnioskach</w:t>
      </w:r>
    </w:p>
    <w:p w14:paraId="70D1C0F4" w14:textId="77777777" w:rsidR="007C0C24" w:rsidRPr="003E4AC6" w:rsidRDefault="007C0C24" w:rsidP="007C0C24">
      <w:r>
        <w:t>Microsoft udostępni Klientowi, w sposób zgodny z funkcjonalnością Produktów i Usług oraz rolą Microsoft jako podmiotu przetwarzającego Dane Osobowe osób, których dane dotyczą, możliwość realizacji wniosków osób, których dane dotyczą o wykonanie ich praw wynikających z RODO. Jeśli Microsoft otrzyma od osoby po stronie Klienta, której dane dotyczą, żądanie o wykonanie jej praw wynikających z RODO w związku z Produktami i Usługami, w przypadku których Microsoft jest podmiotem przetwarzającym lub podmiotem podprzetwarzającym, wówczas Microsoft poprosi taką osobę, której dane dotyczą, o skierowanie takiego wniosku bezpośrednio do Klienta. Klient ponosi odpowiedzialność za odpowiadanie na wszelkie takie żądania, w tym, jeśli to konieczne, za pomocą funkcjonalności Produktów i Usług. Microsoft uwzględni uzasadnione wnioski Klienta o pomoc Klientowi w udzieleniu odpowiedzi na takie żądania osoby, której dotyczą dane.</w:t>
      </w:r>
    </w:p>
    <w:p w14:paraId="39E44707" w14:textId="77777777" w:rsidR="007C0C24" w:rsidRPr="003E4AC6" w:rsidRDefault="007C0C24" w:rsidP="007C0C24">
      <w:pPr>
        <w:pStyle w:val="Heading3"/>
      </w:pPr>
      <w:bookmarkStart w:id="96" w:name="_Toc26972848"/>
      <w:r>
        <w:t>Rejestrowanie czynności przetwarzania</w:t>
      </w:r>
      <w:bookmarkEnd w:id="96"/>
    </w:p>
    <w:p w14:paraId="0585B116" w14:textId="77777777" w:rsidR="007C0C24" w:rsidRPr="00FC77AC" w:rsidRDefault="007C0C24" w:rsidP="007C0C24">
      <w:r>
        <w:t>W zakresie, w jakim RODO wymaga od Microsoft zbierania i przechowywania określonych informacji dotyczących Klienta, Klient przekaże Microsoft na żądanie Microsoft takie informacje oraz zapewni ich dokładność i aktualność. Microsoft może udostępnić wszelkie takie informacje organowi nadzorczemu, jeśli jest to wymagane przez RODO.</w:t>
      </w:r>
    </w:p>
    <w:p w14:paraId="74E74ECA" w14:textId="77777777" w:rsidR="007C0C24" w:rsidRPr="00FC77AC" w:rsidRDefault="007C0C24" w:rsidP="007C0C24">
      <w:pPr>
        <w:pStyle w:val="Heading2"/>
      </w:pPr>
      <w:bookmarkStart w:id="97" w:name="_Toc507768553"/>
      <w:bookmarkStart w:id="98" w:name="_Toc8395013"/>
      <w:bookmarkStart w:id="99" w:name="_Toc6563802"/>
      <w:bookmarkStart w:id="100" w:name="_Toc21617020"/>
      <w:bookmarkStart w:id="101" w:name="_Toc26972849"/>
      <w:bookmarkStart w:id="102" w:name="_Toc155366837"/>
      <w:bookmarkStart w:id="103" w:name="_Toc206769326"/>
      <w:bookmarkEnd w:id="88"/>
      <w:r>
        <w:t>Bezpieczeństwo danych</w:t>
      </w:r>
      <w:bookmarkEnd w:id="97"/>
      <w:bookmarkEnd w:id="98"/>
      <w:bookmarkEnd w:id="99"/>
      <w:bookmarkEnd w:id="100"/>
      <w:bookmarkEnd w:id="101"/>
      <w:bookmarkEnd w:id="102"/>
      <w:bookmarkEnd w:id="103"/>
    </w:p>
    <w:p w14:paraId="68C68541" w14:textId="77777777" w:rsidR="007C0C24" w:rsidRPr="003E4AC6" w:rsidRDefault="007C0C24" w:rsidP="007C0C24">
      <w:pPr>
        <w:pStyle w:val="Heading3"/>
      </w:pPr>
      <w:bookmarkStart w:id="104" w:name="_Toc26972850"/>
      <w:bookmarkStart w:id="105" w:name="_Hlk40371496"/>
      <w:bookmarkStart w:id="106" w:name="_Toc26972852"/>
      <w:r>
        <w:t>Zasady i procedury bezpieczeństwa</w:t>
      </w:r>
      <w:bookmarkEnd w:id="104"/>
    </w:p>
    <w:p w14:paraId="22F301C8" w14:textId="77777777" w:rsidR="007C0C24" w:rsidRPr="003E4AC6" w:rsidRDefault="007C0C24" w:rsidP="007C0C24">
      <w:bookmarkStart w:id="107" w:name="_Hlk504328104"/>
      <w:r>
        <w:t xml:space="preserve">Microsoft wdroży oraz będzie utrzymywać odpowiednie zabezpieczenia o charakterze technicznym i organizacyjnym w celu ochrony Danych Klienta, Danych dotyczących Usług Profesjonalnych i Danych </w:t>
      </w:r>
      <w:r>
        <w:lastRenderedPageBreak/>
        <w:t xml:space="preserve">Osobowych przed przypadkowymi lub niezgodnymi z prawem przypadkami uzyskiwania dostępu do nich, ich ujawniania, modyfikacji, utraty lub zniszczenia podczas ich przekazywania, przechowywania lub innego przetwarzania. Te zabezpieczenia będą opisane w Zasadach Bezpieczeństwa Microsoft. Microsoft udostępni Klientowi te zasady a także inne informacje dotyczące zasad i procedur bezpieczeństwa Microsoft zasadnie wymagane przez Klienta. </w:t>
      </w:r>
    </w:p>
    <w:bookmarkEnd w:id="107"/>
    <w:p w14:paraId="5F981019" w14:textId="77777777" w:rsidR="007C0C24" w:rsidRPr="003E4AC6" w:rsidRDefault="007C0C24" w:rsidP="007C0C24">
      <w:r>
        <w:t>Ponadto środki te będą zgodne z wymaganiami określonymi w normach ISO 27001, ISO 27002 i ISO 27018. Opis mechanizmów kontroli bezpieczeństwa dla tych wymagań jest dostępny dla Klientów.</w:t>
      </w:r>
    </w:p>
    <w:p w14:paraId="67AE82FE" w14:textId="77777777" w:rsidR="007C0C24" w:rsidRPr="003E4AC6" w:rsidRDefault="007C0C24" w:rsidP="007C0C24">
      <w:r>
        <w:t>Każda Podstawowa Usługa Online jest także zgodna ze standardami kontroli i normami wskazanymi w tabeli w Postanowieniach dotyczących Produktów. Każda Podstawowa Usługa Online i Usługa Profesjonalna wdraża i stosuje środki bezpieczeństwa określone w Załączniku A w celu ochrony Danych Klienta i Danych dotyczących Usług Profesjonalnych.</w:t>
      </w:r>
    </w:p>
    <w:p w14:paraId="2CE44A67" w14:textId="77777777" w:rsidR="007C0C24" w:rsidRDefault="007C0C24" w:rsidP="007C0C24">
      <w:bookmarkStart w:id="108" w:name="_Toc26972851"/>
      <w:r>
        <w:t>Microsoft wdraża i stosuje środki bezpieczeństwa określone w Aneksie II do Standardowych Klauzul Umownych z 2021 r. w celu ochrony Danych Osobowych objętych zakresem RODO.</w:t>
      </w:r>
    </w:p>
    <w:p w14:paraId="4D071C1F" w14:textId="77777777" w:rsidR="007C0C24" w:rsidRPr="003E4AC6" w:rsidRDefault="007C0C24" w:rsidP="007C0C24">
      <w:r>
        <w:t>Microsoft może w dowolnym momencie dodać normy branżowe lub rządowe. Microsoft nie usunie norm ISO 27001, ISO 27002, ISO 27018 ani żadnych standardów lub norm z tabeli dotyczącej Podstawowych Usług Online w Postanowieniach dotyczących Produktów, chyba że nie są już stosowane w branży i zostały zastąpione przez nowsze wersje (o ile takie powstaną).</w:t>
      </w:r>
      <w:bookmarkEnd w:id="108"/>
    </w:p>
    <w:p w14:paraId="24CEAEC6" w14:textId="77777777" w:rsidR="007C0C24" w:rsidRPr="003E4AC6" w:rsidRDefault="007C0C24" w:rsidP="007C0C24">
      <w:pPr>
        <w:pStyle w:val="Heading3"/>
      </w:pPr>
      <w:r>
        <w:t xml:space="preserve">Szyfrowanie danych </w:t>
      </w:r>
    </w:p>
    <w:p w14:paraId="2813AFC8" w14:textId="77777777" w:rsidR="007C0C24" w:rsidRPr="003E4AC6" w:rsidRDefault="007C0C24" w:rsidP="007C0C24">
      <w:r>
        <w:t xml:space="preserve">Dane Klienta i Dane dotyczące Usług Profesjonalnych (w tym wszelkie zawarte w nich Dane Osobowe) przesyłane w sieciach publicznych między Klientem a Microsoft lub między centrami przetwarzana danych Microsoft są domyślnie szyfrowane. </w:t>
      </w:r>
    </w:p>
    <w:p w14:paraId="164B5AEF" w14:textId="77777777" w:rsidR="007C0C24" w:rsidRPr="003E4AC6" w:rsidRDefault="007C0C24" w:rsidP="007C0C24">
      <w:r>
        <w:t xml:space="preserve">Microsoft szyfruje </w:t>
      </w:r>
      <w:proofErr w:type="gramStart"/>
      <w:r>
        <w:t>również  Dane</w:t>
      </w:r>
      <w:proofErr w:type="gramEnd"/>
      <w:r>
        <w:t xml:space="preserve"> Klienta przechowywane w Usługach Online oraz Dane dotyczące Usług Profesjonalnych. W przypadku Usług Online, w ramach których Klient lub osoba trzecia działająca na rzecz Klienta, może tworzyć aplikacje (na przykład niektóre Usługi Azure), dane przechowywane w takich aplikacjach mogą być szyfrowane według uznania Klienta przy pomocy funkcji udostępnionych przez Microsoft lub uzyskanych przez Klienta od osób trzecich.</w:t>
      </w:r>
    </w:p>
    <w:p w14:paraId="63EC3D0B" w14:textId="77777777" w:rsidR="007C0C24" w:rsidRPr="00FC77AC" w:rsidRDefault="007C0C24" w:rsidP="007C0C24">
      <w:pPr>
        <w:pStyle w:val="Heading3"/>
      </w:pPr>
      <w:r>
        <w:t xml:space="preserve">Dostęp do danych </w:t>
      </w:r>
    </w:p>
    <w:p w14:paraId="78EEAE01" w14:textId="77777777" w:rsidR="007C0C24" w:rsidRPr="00FC77AC" w:rsidRDefault="007C0C24" w:rsidP="007C0C24">
      <w:r>
        <w:t xml:space="preserve">W celu kontroli dostępu do Danych Klienta i Danych dotyczących Usług Profesjonalnych (w tym wszelkich zawartych w nich Danych Osobowych) Microsoft stosuje mechanizmy dostępu oparte na zasadzie minimalnego uprzywilejowania. Mechanizmy kontroli dostępu oparte na rolach służą zapewnieniu, że dostęp do Danych Klienta i Danych dotyczących Usług Profesjonalnych wymaganych do prowadzenia operacji serwisowych jest realizowany w odpowiednim celu i na mocy upoważnienia, </w:t>
      </w:r>
      <w:r>
        <w:lastRenderedPageBreak/>
        <w:t xml:space="preserve">któremu towarzyszy nadzór ze strony kierownictwa. W przypadku Podstawowych Usług Online i Usług Profesjonalnych Microsoft stosuje mechanizmy Kontroli Dostępu opisane w tabeli zatytułowanej „Środki bezpieczeństwa” </w:t>
      </w:r>
      <w:r>
        <w:br/>
        <w:t>w Załączniku A. Personel Microsoft nie ma stałego dostępu do Danych Klienta, a każdy wymagany dostęp ma charakter tymczasowy.</w:t>
      </w:r>
    </w:p>
    <w:bookmarkEnd w:id="105"/>
    <w:p w14:paraId="7796427D" w14:textId="77777777" w:rsidR="007C0C24" w:rsidRPr="00FC77AC" w:rsidRDefault="007C0C24" w:rsidP="007C0C24">
      <w:pPr>
        <w:pStyle w:val="Heading3"/>
      </w:pPr>
      <w:r>
        <w:t>Obowiązki Klienta</w:t>
      </w:r>
      <w:bookmarkEnd w:id="106"/>
    </w:p>
    <w:p w14:paraId="5A81A56D" w14:textId="77777777" w:rsidR="007C0C24" w:rsidRPr="003E4AC6" w:rsidRDefault="007C0C24" w:rsidP="007C0C24">
      <w:bookmarkStart w:id="109" w:name="_Toc26972853"/>
      <w:r>
        <w:t>Klient ponosi wyłączną odpowiedzialność za ustalenie w niezależny sposób, czy środki techniczne i organizacyjne dotyczące Produktów i Usług spełniają wymagania Klienta, w tym pozwalają wykonać obowiązki w zakresie bezpieczeństwa na mocy właściwych Wymogów dotyczących Ochrony Danych. Klient zgadza się, że (uwzględniając stan wiedzy technicznej, koszty wdrożenia oraz charakter, zakres, kontekst i cele przetwarzania Danych Osobowych, a także ryzyko, jakie stwarza ono dla osób fizycznych) procedury i zasady bezpieczeństwa wdrożone i stosowane przez Microsoft zapewniają stopień bezpieczeństwa odpowiadający ryzyku związanemu z Danymi Osobowymi Klienta. Klient jest odpowiedzialny za wdrażanie i utrzymywanie środków ochrony prywatności i zabezpieczeń dla pochodzących lub zarządzanych przez Klienta składników (np. urządzeń wyposażonych w Microsoft Intune lub w ramach aplikacji lub maszyny wirtualnej Microsoft Azure Klienta).</w:t>
      </w:r>
    </w:p>
    <w:p w14:paraId="3AB435B8" w14:textId="77777777" w:rsidR="007C0C24" w:rsidRPr="00FC77AC" w:rsidDel="00BA1419" w:rsidRDefault="007C0C24" w:rsidP="007C0C24">
      <w:pPr>
        <w:pStyle w:val="Heading3"/>
      </w:pPr>
      <w:r>
        <w:t>Kontrola przestrzegania postanowień</w:t>
      </w:r>
      <w:bookmarkEnd w:id="109"/>
    </w:p>
    <w:p w14:paraId="2E7D95A2" w14:textId="77777777" w:rsidR="007C0C24" w:rsidRPr="00FC77AC" w:rsidDel="00BA1419" w:rsidRDefault="007C0C24" w:rsidP="007C0C24">
      <w:r>
        <w:t>Microsoft przeprowadzi audyty zabezpieczeń komputerów, środowiska informatycznego i fizycznych centrów przetwarzania danych używanych przez Microsoft do przetwarzania Danych Klienta, Danych dotyczących Usług Profesjonalnych i Danych Osobowych w następujący sposób:</w:t>
      </w:r>
    </w:p>
    <w:p w14:paraId="22E22DC3" w14:textId="77777777" w:rsidR="007C0C24" w:rsidRPr="00FC77AC" w:rsidDel="00BA1419" w:rsidRDefault="007C0C24" w:rsidP="007C0C24">
      <w:pPr>
        <w:pStyle w:val="Bulletlist0"/>
      </w:pPr>
      <w:r>
        <w:t>Jeśli standard lub norma zakładają przeprowadzanie audytów, audyt zostanie przeprowadzony przynajmniej raz w roku.</w:t>
      </w:r>
    </w:p>
    <w:p w14:paraId="5A02575F" w14:textId="77777777" w:rsidR="007C0C24" w:rsidRPr="00FC77AC" w:rsidDel="00BA1419" w:rsidRDefault="007C0C24" w:rsidP="007C0C24">
      <w:pPr>
        <w:pStyle w:val="Bulletlist0"/>
      </w:pPr>
      <w:r>
        <w:t>Każdy audyt zostanie przeprowadzony zgodnie ze standardami i przepisami organu regulacyjnego lub akredytacyjnego dla każdego obowiązującego standardu lub każdej obowiązującej normy.</w:t>
      </w:r>
    </w:p>
    <w:p w14:paraId="26DEC6EF" w14:textId="77777777" w:rsidR="007C0C24" w:rsidRPr="00FC77AC" w:rsidDel="00BA1419" w:rsidRDefault="007C0C24" w:rsidP="007C0C24">
      <w:pPr>
        <w:pStyle w:val="Bulletlist0"/>
      </w:pPr>
      <w:r>
        <w:t>Każdy audyt zostanie przeprowadzony przez wykwalifikowanych, niezależnych audytorów zewnętrznych wybranych i opłaconych przez Microsoft.</w:t>
      </w:r>
    </w:p>
    <w:p w14:paraId="4B82761F" w14:textId="77777777" w:rsidR="007C0C24" w:rsidRPr="00FC77AC" w:rsidRDefault="007C0C24" w:rsidP="007C0C24">
      <w:r>
        <w:t xml:space="preserve">Wyniki audytu zostaną ujęte w formie raportu z audytu („Raport z Audytu Microsoft”), który Microsoft udostępni pod adresem </w:t>
      </w:r>
      <w:hyperlink r:id="rId13">
        <w:r w:rsidRPr="56037D69">
          <w:rPr>
            <w:rStyle w:val="Hyperlink"/>
            <w:color w:val="0070C0"/>
          </w:rPr>
          <w:t>https://servicetrust.microsoft.com/</w:t>
        </w:r>
      </w:hyperlink>
      <w:r>
        <w:t xml:space="preserve"> lub w innym miejscu wskazanym przez Microsoft. Raport z Audytu Microsoft stanowi Informacje Poufne Microsoft i jednoznacznie przedstawi wszelkie istotne odkrycia poczynione przez audytora. Microsoft bezzwłocznie skoryguje kwestie wskazane w Raporcie z Audytu Microsoft zgodnie z zaleceniami audytora. Na wniosek Klienta Microsoft udostępni Klientowi każdy Raport z Audytu Microsoft. Raport z Audytu Microsoft podlega </w:t>
      </w:r>
      <w:r>
        <w:lastRenderedPageBreak/>
        <w:t xml:space="preserve">ograniczeniom Microsoft i audytora dotyczącym poufności </w:t>
      </w:r>
      <w:r>
        <w:br/>
        <w:t>i rozpowszechniania.</w:t>
      </w:r>
    </w:p>
    <w:p w14:paraId="66FA5F0C" w14:textId="77777777" w:rsidR="007C0C24" w:rsidRPr="007C31FF" w:rsidRDefault="007C0C24" w:rsidP="007C0C24">
      <w:pPr>
        <w:rPr>
          <w:spacing w:val="-2"/>
        </w:rPr>
      </w:pPr>
      <w:r w:rsidRPr="007C31FF">
        <w:rPr>
          <w:spacing w:val="-2"/>
        </w:rPr>
        <w:t>Microsoft bezzwłocznie zareaguje na dodatkowe instrukcje klienta dotyczące audytu</w:t>
      </w:r>
      <w:r>
        <w:rPr>
          <w:spacing w:val="-2"/>
        </w:rPr>
        <w:t xml:space="preserve"> w</w:t>
      </w:r>
      <w:r w:rsidRPr="007C31FF">
        <w:rPr>
          <w:spacing w:val="-2"/>
        </w:rPr>
        <w:t xml:space="preserve"> zakresie, w jakim wymagania Klienta dotyczące audytu na mocy Wymogów dotyczących Ochrony Danych nie mogą być zasadnie spełnione za pomocą raportów z audytu, dokumentacji lub informacji </w:t>
      </w:r>
      <w:r>
        <w:rPr>
          <w:spacing w:val="-2"/>
        </w:rPr>
        <w:br/>
      </w:r>
      <w:r w:rsidRPr="007C31FF">
        <w:rPr>
          <w:spacing w:val="-2"/>
        </w:rPr>
        <w:t>o zgodności, które Microsoft udostępnia swoim klientom</w:t>
      </w:r>
      <w:r>
        <w:rPr>
          <w:spacing w:val="-2"/>
        </w:rPr>
        <w:t>.</w:t>
      </w:r>
      <w:r w:rsidRPr="007C31FF">
        <w:rPr>
          <w:spacing w:val="-2"/>
        </w:rPr>
        <w:t xml:space="preserve"> Przed rozpoczęciem audytu Klient i Microsoft wspólnie uzgodnią zakres, termin, czas trwania, wymagania dotyczące kontroli i </w:t>
      </w:r>
      <w:r>
        <w:rPr>
          <w:spacing w:val="-2"/>
        </w:rPr>
        <w:t>dokumentacji</w:t>
      </w:r>
      <w:r w:rsidRPr="007C31FF">
        <w:rPr>
          <w:spacing w:val="-2"/>
        </w:rPr>
        <w:t xml:space="preserve"> oraz opłaty z tytułu audytu,</w:t>
      </w:r>
      <w:r>
        <w:rPr>
          <w:spacing w:val="-2"/>
        </w:rPr>
        <w:t xml:space="preserve"> przy założeniu, że</w:t>
      </w:r>
      <w:r w:rsidRPr="007C31FF">
        <w:rPr>
          <w:spacing w:val="-2"/>
        </w:rPr>
        <w:t xml:space="preserve"> wspomniany wymóg uzgodnienia nie przyczyni się do nieuzasadnionego nadmiernego opóźnienia audytu przez Microsoft. W zakresie niezbędnym do przeprowadzenia audytu Microsoft udostępni systemy przetwarzania, placówki i dokumentację pomocniczą związaną z przetwarzaniem Danych Klientów, Danych dotyczących Usług Profesjonalnych i Danych Osobowych przez Microsoft, podmioty stowarzyszone Microsoft i Podmioty Podprzetwarzające Microsoft. Wspomniany audyt zostanie przeprowadzony w regularnych godzinach pracy i przy zachowaniu odpowiednich procedur poufności przez niezależną, akredytowaną firmę audytorską będącą osobą trzecią. O audycie takim Microsoft otrzyma powiadomienie z należytym wyprzedzeniem. Ani Klient, ani audytor </w:t>
      </w:r>
      <w:r>
        <w:rPr>
          <w:spacing w:val="-2"/>
        </w:rPr>
        <w:br/>
      </w:r>
      <w:r w:rsidRPr="007C31FF">
        <w:rPr>
          <w:spacing w:val="-2"/>
        </w:rPr>
        <w:t>nie będą mieć dostępu do żadnych danych pochodzących od innych klientów Microsoft ani do systemów i placówek Microsoft, które nie są związane z udostępnianiem odpowiednich Produktów i świadczeniem odpowiednich Usług. Klient ponosi odpowiedzialność za wszelkie koszty i opłaty związane z takim audytem, w tym wszelkie uzasadnione koszty i opłaty za cały czas, jaki Microsoft przeznacza na taki audyt (</w:t>
      </w:r>
      <w:r>
        <w:rPr>
          <w:spacing w:val="-2"/>
        </w:rPr>
        <w:t>niezależnie od</w:t>
      </w:r>
      <w:r w:rsidRPr="007C31FF">
        <w:rPr>
          <w:spacing w:val="-2"/>
        </w:rPr>
        <w:t xml:space="preserve"> stawek </w:t>
      </w:r>
      <w:r>
        <w:rPr>
          <w:spacing w:val="-2"/>
        </w:rPr>
        <w:br/>
      </w:r>
      <w:r w:rsidRPr="007C31FF">
        <w:rPr>
          <w:spacing w:val="-2"/>
        </w:rPr>
        <w:t>za usługi świadczone przez Microsoft). Jeśli wygenerowany w wyniku przeprowadzonego przez Klienta audytu raport zawiera jakiekolwiek ustalenia dotyczące istotnych niezgodności, Klient udostępni Microsoft taki raport z audytu, a Microsoft bezzwłocznie usunie wszelkie takie istotne niezgodności.</w:t>
      </w:r>
    </w:p>
    <w:p w14:paraId="2E1D3CC2" w14:textId="77777777" w:rsidR="007C0C24" w:rsidRPr="00FC77AC" w:rsidRDefault="007C0C24" w:rsidP="007C0C24">
      <w:r>
        <w:t xml:space="preserve">Żadne postanowienie zawarte w tym punkcie Dodatku dotyczącego Ochrony Danych nie zmienia ani nie modyfikuje Postanowień wynikających </w:t>
      </w:r>
      <w:r>
        <w:br/>
        <w:t>z RODO ani nie wpływa na prawa jakiegokolwiek organu nadzorczego lub osoby, której dane dotyczą, na mocy Wymogów dotyczących Ochrony Danych. Microsoft Corporation jest zamierzonym beneficjentem zewnętrznym uprawnień przewidzianych w niniejszym punkcie.</w:t>
      </w:r>
    </w:p>
    <w:p w14:paraId="32B09972" w14:textId="77777777" w:rsidR="007C0C24" w:rsidRPr="00FC77AC" w:rsidRDefault="007C0C24" w:rsidP="007C0C24">
      <w:pPr>
        <w:pStyle w:val="Heading2"/>
      </w:pPr>
      <w:bookmarkStart w:id="110" w:name="_Toc507768554"/>
      <w:bookmarkStart w:id="111" w:name="_Toc8395014"/>
      <w:bookmarkStart w:id="112" w:name="_Toc6563803"/>
      <w:bookmarkStart w:id="113" w:name="_Toc21617021"/>
      <w:bookmarkStart w:id="114" w:name="_Toc26972854"/>
      <w:bookmarkStart w:id="115" w:name="_Toc155366838"/>
      <w:bookmarkStart w:id="116" w:name="_Toc206769327"/>
      <w:r>
        <w:t>Powiadomienie o Incydencie Naruszającym Bezpieczeństwo</w:t>
      </w:r>
      <w:bookmarkEnd w:id="110"/>
      <w:bookmarkEnd w:id="111"/>
      <w:bookmarkEnd w:id="112"/>
      <w:bookmarkEnd w:id="113"/>
      <w:bookmarkEnd w:id="114"/>
      <w:bookmarkEnd w:id="115"/>
      <w:bookmarkEnd w:id="116"/>
    </w:p>
    <w:p w14:paraId="3BFB8261" w14:textId="77777777" w:rsidR="007C0C24" w:rsidRPr="00FC77AC" w:rsidRDefault="007C0C24" w:rsidP="007C0C24">
      <w:bookmarkStart w:id="117" w:name="_Hlk504328309"/>
      <w:r>
        <w:t xml:space="preserve">Jeśli Microsoft dowie się o naruszeniu zabezpieczeń prowadzącym do przypadkowego lub niezgodnego z prawem zniszczenia, utraty, zmiany, nieupoważnionego ujawnienia lub uzyskania dostępu do Danych Klienta, Danych dotyczących Usług Profesjonalnych lub Danych Osobowych </w:t>
      </w:r>
      <w:r>
        <w:lastRenderedPageBreak/>
        <w:t>podczas ich przetwarzania przez Microsoft (każde z osobna zwane „Incydentem Naruszającym Bezpieczeństwo”)</w:t>
      </w:r>
      <w:bookmarkEnd w:id="117"/>
      <w:r>
        <w:t xml:space="preserve">, wówczas Microsoft natychmiast </w:t>
      </w:r>
      <w:r>
        <w:br/>
        <w:t xml:space="preserve">i bezzwłocznie (1) powiadomi Klienta o Incydencie Naruszającym Bezpieczeństwo, (2) zbada dany przypadek Incydentu Naruszającego Bezpieczeństwo i przekaże Klientowi szczegółowe informacje na jego temat oraz (3) podejmie odpowiednie działania w celu ograniczenia skutków </w:t>
      </w:r>
      <w:r>
        <w:br/>
        <w:t>i zminimalizowania ewentualnych szkód wynikających z takiego Incydentu Naruszającego Bezpieczeństwo.</w:t>
      </w:r>
    </w:p>
    <w:p w14:paraId="3AC5A685" w14:textId="77777777" w:rsidR="007C0C24" w:rsidRPr="00FC77AC" w:rsidRDefault="007C0C24" w:rsidP="007C0C24">
      <w:r>
        <w:t xml:space="preserve">Powiadomienie o Incydencie Naruszającym Bezpieczeństwo będzie przekazywane Klientowi w sposób wybrany przez Microsoft, w tym pocztą elektroniczną. Klient ponosi wyłączną odpowiedzialność za aktualność i dokładność swoich informacji kontaktowych podanych Microsoft w odniesieniu do każdego stosownego Produktu lub każdej stosownej Usługi Profesjonalnej. Klient ponosi wyłączną odpowiedzialność za wypełnianie swoich zobowiązań na mocy obowiązujących Klienta przepisów dotyczących powiadamiania o Incydencie Naruszającym Bezpieczeństwo oraz </w:t>
      </w:r>
      <w:r>
        <w:br/>
        <w:t>za wypełnianie wszelkich zobowiązań do powiadamiania osób trzecich w związku z jakimkolwiek Incydentem Naruszającym Bezpieczeństwo.</w:t>
      </w:r>
    </w:p>
    <w:p w14:paraId="4B9209A4" w14:textId="77777777" w:rsidR="007C0C24" w:rsidRPr="00FC77AC" w:rsidRDefault="007C0C24" w:rsidP="007C0C24">
      <w:r>
        <w:t>Microsoft podejmie uzasadnione starania w celu udzielenia Klientowi pomocy w wypełnieniu jego obowiązków wynikających z art. 33 RODO, innego prawa właściwego lub obowiązujących przepisów w zakresie powiadomienia właściwego organu nadzorczego oraz osób, których dane dotyczą, o takim Incydencie Naruszającym Bezpieczeństwo.</w:t>
      </w:r>
    </w:p>
    <w:p w14:paraId="3C88C3CD" w14:textId="77777777" w:rsidR="007C0C24" w:rsidRPr="00FC77AC" w:rsidRDefault="007C0C24" w:rsidP="007C0C24">
      <w:r>
        <w:t>Zgłoszenie przez Microsoft przypadku lub reakcja Microsoft na przypadek Incydentu Naruszającego Bezpieczeństwo na mocy postanowień tego punktu nie stanowi potwierdzenia przez Microsoft przyjęcia na siebie jakiejkolwiek winy lub odpowiedzialności za taki Incydent Naruszający Bezpieczeństwo.</w:t>
      </w:r>
    </w:p>
    <w:p w14:paraId="65CC668A" w14:textId="77777777" w:rsidR="007C0C24" w:rsidRPr="00FC77AC" w:rsidRDefault="007C0C24" w:rsidP="007C0C24">
      <w:r>
        <w:t>Klient musi bezzwłocznie informować Microsoft o wszelkich potencjalnych przypadkach niewłaściwego używania kont lub poświadczeń uwierzytelniających Klienta oraz o wszelkich incydentach naruszających bezpieczeństwo związanych z Produktami i Usługami.</w:t>
      </w:r>
    </w:p>
    <w:p w14:paraId="6D869884" w14:textId="77777777" w:rsidR="007C0C24" w:rsidRPr="00FC77AC" w:rsidRDefault="007C0C24" w:rsidP="007C0C24">
      <w:pPr>
        <w:pStyle w:val="Heading2"/>
      </w:pPr>
      <w:bookmarkStart w:id="118" w:name="_Toc507768555"/>
      <w:bookmarkStart w:id="119" w:name="_Toc8395015"/>
      <w:bookmarkStart w:id="120" w:name="_Toc6563804"/>
      <w:bookmarkStart w:id="121" w:name="_Toc21617022"/>
      <w:bookmarkStart w:id="122" w:name="_Toc26972855"/>
      <w:bookmarkStart w:id="123" w:name="_Toc155366839"/>
      <w:bookmarkStart w:id="124" w:name="_Toc206769328"/>
      <w:bookmarkStart w:id="125" w:name="DataTransfersandLocation"/>
      <w:r>
        <w:t xml:space="preserve">Lokalizacja i przekazywanie </w:t>
      </w:r>
      <w:bookmarkStart w:id="126" w:name="LocationofDataProcessing"/>
      <w:bookmarkStart w:id="127" w:name="_Toc489605583"/>
      <w:r>
        <w:t>danych</w:t>
      </w:r>
      <w:bookmarkEnd w:id="118"/>
      <w:bookmarkEnd w:id="119"/>
      <w:bookmarkEnd w:id="120"/>
      <w:bookmarkEnd w:id="121"/>
      <w:bookmarkEnd w:id="122"/>
      <w:bookmarkEnd w:id="123"/>
      <w:bookmarkEnd w:id="124"/>
      <w:bookmarkEnd w:id="126"/>
      <w:bookmarkEnd w:id="127"/>
    </w:p>
    <w:p w14:paraId="5F95FEBB" w14:textId="77777777" w:rsidR="007C0C24" w:rsidRPr="00FC77AC" w:rsidRDefault="007C0C24" w:rsidP="007C0C24">
      <w:pPr>
        <w:pStyle w:val="Heading3"/>
      </w:pPr>
      <w:bookmarkStart w:id="128" w:name="_Toc26972856"/>
      <w:bookmarkEnd w:id="125"/>
      <w:r>
        <w:t>Przekazywanie danych</w:t>
      </w:r>
      <w:bookmarkEnd w:id="128"/>
    </w:p>
    <w:p w14:paraId="185A32AA" w14:textId="77777777" w:rsidR="007C0C24" w:rsidRPr="003E4AC6" w:rsidRDefault="007C0C24" w:rsidP="007C0C24">
      <w:r>
        <w:t xml:space="preserve">Dane Klienta, Dane dotyczące Usług Profesjonalnych i Dane Osobowe przetwarzane w imieniu Klienta przez Microsoft nie mogą być przekazywane do określonej lokalizacji geograficznej ani przechowywane i przetwarzane w określonej lokalizacji geograficznej, o ile nie jest to zgodne z Postanowieniami Dodatku dotyczącego Ochrony Danych oraz nie zostały zastosowane zabezpieczenia </w:t>
      </w:r>
      <w:r>
        <w:lastRenderedPageBreak/>
        <w:t xml:space="preserve">określone poniżej w tym punkcie. Uwzględniając takie zabezpieczenia, Klient powierza Microsoft przekazywanie Danych Klienta, Danych dotyczących Usług Profesjonalnych i Danych Osobowych do Stanów Zjednoczonych lub dowolnego innego kraju, w którym Microsoft lub Podmioty Podprzetwarzające Microsoft prowadzą działalność, oraz do przechowywania i przetwarzania Danych Klienta i Danych Osobowych w celu udostępniania Produktów, z wyjątkiem przypadków opisanych w innym miejscu w Postanowieniach Dodatku dotyczącego Ochrony Danych. </w:t>
      </w:r>
    </w:p>
    <w:p w14:paraId="5756585B" w14:textId="77777777" w:rsidR="007C0C24" w:rsidRPr="00B12FE2" w:rsidRDefault="007C0C24" w:rsidP="007C0C24">
      <w:pPr>
        <w:rPr>
          <w:spacing w:val="-2"/>
        </w:rPr>
      </w:pPr>
      <w:bookmarkStart w:id="129" w:name="_Toc26972857"/>
      <w:bookmarkStart w:id="130" w:name="LocationofCustomerDataatRest"/>
      <w:r w:rsidRPr="00B12FE2">
        <w:rPr>
          <w:spacing w:val="-2"/>
        </w:rPr>
        <w:t>Wszelkie przypadki przekazywania Danych Klienta, Danych dotyczących Usług Profesjonalnych i Danych Osobowych poza Unię Europejską, Europejski Obszar Gospodarczy, Wielką Brytanię i Szwajcarię w celu dostarczania Produktów i świadczenia Usług podlegają warunkom Standardowych Klauzul Umownych z 2021 roku wdrożonych przez firmę Microsoft. Dodatkowo przekazywanie danych z Wielkiej Brytanii podlega warunkom IDTA wdrożonym przez firmę Microsoft. Na potrzeby niniejszego Dodatku dotyczącego Ochrony Danych „Dodatek IDTA” oznacza dotyczący transgranicznego przepływu danych dodatek do przyjętych przez Komisję Europejską standardowych klauzul umownych w zakresie transgranicznego przekazywania danych, wydany przez Biuro Komisarza ds. Ochrony Informacji w Zjednoczonym Królestwie w ramach punktu 119</w:t>
      </w:r>
      <w:proofErr w:type="gramStart"/>
      <w:r w:rsidRPr="00B12FE2">
        <w:rPr>
          <w:spacing w:val="-2"/>
        </w:rPr>
        <w:t>A(</w:t>
      </w:r>
      <w:proofErr w:type="gramEnd"/>
      <w:r w:rsidRPr="00B12FE2">
        <w:rPr>
          <w:spacing w:val="-2"/>
        </w:rPr>
        <w:t>1) przyjętej w Zjednoczonym Królestwie ustawy z 2018 r. o ochronie danych. Microsoft będzie przestrzegać wymagań określonych w przepisach prawa ochrony danych przyjętych w krajach Europejskiego Obszaru Gospodarczego, Zjednoczonym Królestwie i</w:t>
      </w:r>
      <w:r>
        <w:rPr>
          <w:spacing w:val="-2"/>
        </w:rPr>
        <w:t> </w:t>
      </w:r>
      <w:r w:rsidRPr="00B12FE2">
        <w:rPr>
          <w:spacing w:val="-2"/>
        </w:rPr>
        <w:t>Szwajcarii w zakresie zbierania, używania, przekazywania, zatrzymywania i innego przetwarzania Danych Osobowych z Europejskiego Obszaru Gospodarczego, Zjednoczonego Królestwa i Szwajcarii. Wszystkie przypadki przekazywania Danych Osobowych do kraju trzeciego lub organizacji międzynarodowej będą odpowiednio zabezpieczone zgodnie z art. 46 RODO, a takie przypadki przekazywania i zabezpieczenia zostaną udokumentowane zgodnie z art. 30 ust. 2 RODO.</w:t>
      </w:r>
    </w:p>
    <w:p w14:paraId="26888888" w14:textId="77777777" w:rsidR="007C0C24" w:rsidRPr="004937F8" w:rsidRDefault="007C0C24" w:rsidP="007C0C24">
      <w:pPr>
        <w:rPr>
          <w:rFonts w:cstheme="minorHAnsi"/>
        </w:rPr>
      </w:pPr>
      <w:r>
        <w:t xml:space="preserve">Ponadto Microsoft posiada certyfikat Programu </w:t>
      </w:r>
      <w:r w:rsidRPr="004937F8">
        <w:rPr>
          <w:rFonts w:cstheme="minorHAnsi"/>
          <w:bdr w:val="none" w:sz="0" w:space="0" w:color="auto" w:frame="1"/>
          <w:shd w:val="clear" w:color="auto" w:fill="FFFFFF"/>
        </w:rPr>
        <w:t>EU-U.S. Data Privacy Framework oraz Swiss-U.S. Data Privacy Framework, brytyjskie rozszerzenie na EU-U.S. Data Privacy Framework i wynikające z niego zobowiązania. </w:t>
      </w:r>
      <w:r w:rsidRPr="004937F8">
        <w:rPr>
          <w:rFonts w:cstheme="minorHAnsi"/>
          <w:shd w:val="clear" w:color="auto" w:fill="FFFFFF"/>
        </w:rPr>
        <w:t>Ilekroć Microsoft stwierdzi, że nie może już wypełniać swoich obowiązków w zakresie zapewnienia poziomu ochrony wymaganego przez postanowienia powyższych programów, powiadomi Klienta o tym fakcie.</w:t>
      </w:r>
    </w:p>
    <w:p w14:paraId="5EEA8B57" w14:textId="77777777" w:rsidR="007C0C24" w:rsidRPr="006366A8" w:rsidRDefault="007C0C24" w:rsidP="007C0C24">
      <w:pPr>
        <w:pStyle w:val="Heading3"/>
      </w:pPr>
      <w:r>
        <w:t>Lokalizacja Danych Klienta</w:t>
      </w:r>
    </w:p>
    <w:p w14:paraId="268A040D" w14:textId="77777777" w:rsidR="002D3789" w:rsidRPr="00B02400" w:rsidRDefault="002D3789" w:rsidP="002D3789">
      <w:pPr>
        <w:rPr>
          <w:rFonts w:eastAsia="Calibri" w:cs="Arial"/>
          <w:color w:val="000000"/>
          <w:lang w:val="pl-PL"/>
        </w:rPr>
      </w:pPr>
      <w:bookmarkStart w:id="131" w:name="_Toc507768556"/>
      <w:bookmarkStart w:id="132" w:name="_Toc8395016"/>
      <w:bookmarkStart w:id="133" w:name="_Toc6563805"/>
      <w:bookmarkStart w:id="134" w:name="_Toc21617023"/>
      <w:bookmarkStart w:id="135" w:name="_Toc26972858"/>
      <w:bookmarkStart w:id="136" w:name="_Toc155366840"/>
      <w:bookmarkEnd w:id="129"/>
      <w:bookmarkEnd w:id="130"/>
      <w:r w:rsidRPr="00B02400">
        <w:rPr>
          <w:rFonts w:eastAsia="Calibri" w:cs="Arial"/>
          <w:color w:val="000000"/>
          <w:lang w:val="pl-PL"/>
        </w:rPr>
        <w:t>W przypadku Podstawowych Usług Online Microsoft będzie przechowywać Dane magazynowane Klienta w określonych głównych obszarach geograficznych (z których każdy zwany jest dalej „Obszarem”) zgodnie z Postanowieniami dotyczącymi Produktów.</w:t>
      </w:r>
    </w:p>
    <w:p w14:paraId="17CA400A" w14:textId="77777777" w:rsidR="002D3789" w:rsidRPr="00B02400" w:rsidRDefault="002D3789" w:rsidP="002D3789">
      <w:pPr>
        <w:rPr>
          <w:rFonts w:eastAsia="Calibri" w:cs="Arial"/>
          <w:color w:val="000000"/>
          <w:lang w:val="pl-PL"/>
        </w:rPr>
      </w:pPr>
      <w:r w:rsidRPr="00B02400">
        <w:rPr>
          <w:rFonts w:eastAsia="Calibri" w:cs="Arial"/>
          <w:color w:val="000000"/>
          <w:lang w:val="pl-PL"/>
        </w:rPr>
        <w:t xml:space="preserve">W przypadku Usług Objętych Programem Geograficznego Ograniczenia Przetwarzania Danych z UE Microsoft będzie przechowywać i przetwarzać Dane Klientów, Dane Osobowe, a także Dane Usług </w:t>
      </w:r>
      <w:r w:rsidRPr="00B02400">
        <w:rPr>
          <w:rFonts w:eastAsia="Calibri" w:cs="Arial"/>
          <w:color w:val="000000"/>
          <w:lang w:val="pl-PL"/>
        </w:rPr>
        <w:lastRenderedPageBreak/>
        <w:t>Profesjonalnych w stanie spoczynku na terenie Unii Europejskiej i Europejskiego Stowarzyszenia Wolnego Handlu (EFTA) zgodnie z Postanowieniami dotyczącymi Produktu.</w:t>
      </w:r>
    </w:p>
    <w:p w14:paraId="450786E4" w14:textId="77777777" w:rsidR="002D3789" w:rsidRPr="00B02400" w:rsidRDefault="002D3789" w:rsidP="002D3789">
      <w:pPr>
        <w:rPr>
          <w:rFonts w:eastAsia="Calibri" w:cs="Arial"/>
          <w:color w:val="000000"/>
          <w:lang w:val="pl-PL"/>
        </w:rPr>
      </w:pPr>
      <w:r w:rsidRPr="00B02400">
        <w:rPr>
          <w:rFonts w:eastAsia="Calibri" w:cs="Arial"/>
          <w:color w:val="000000"/>
          <w:lang w:val="pl-PL"/>
        </w:rPr>
        <w:t>Microsoft nie kontroluje ani nie ogranicza regionów, z których Klient lub użytkownicy końcowi Klienta mają możliwość uzyskiwania dostępu do Danych Klienta lub ich przenoszenia.</w:t>
      </w:r>
    </w:p>
    <w:p w14:paraId="32858F6C" w14:textId="77777777" w:rsidR="007C0C24" w:rsidRPr="00FC77AC" w:rsidRDefault="007C0C24" w:rsidP="007C0C24">
      <w:pPr>
        <w:pStyle w:val="Heading2"/>
      </w:pPr>
      <w:bookmarkStart w:id="137" w:name="_Toc206769329"/>
      <w:proofErr w:type="spellStart"/>
      <w:r>
        <w:t>Zatrzymywanie</w:t>
      </w:r>
      <w:proofErr w:type="spellEnd"/>
      <w:r>
        <w:t xml:space="preserve"> </w:t>
      </w:r>
      <w:proofErr w:type="spellStart"/>
      <w:r>
        <w:t>i</w:t>
      </w:r>
      <w:proofErr w:type="spellEnd"/>
      <w:r>
        <w:t xml:space="preserve"> </w:t>
      </w:r>
      <w:proofErr w:type="spellStart"/>
      <w:r>
        <w:t>usuwanie</w:t>
      </w:r>
      <w:proofErr w:type="spellEnd"/>
      <w:r>
        <w:t xml:space="preserve"> </w:t>
      </w:r>
      <w:proofErr w:type="spellStart"/>
      <w:r>
        <w:t>danych</w:t>
      </w:r>
      <w:bookmarkEnd w:id="131"/>
      <w:bookmarkEnd w:id="132"/>
      <w:bookmarkEnd w:id="133"/>
      <w:bookmarkEnd w:id="134"/>
      <w:bookmarkEnd w:id="135"/>
      <w:bookmarkEnd w:id="136"/>
      <w:bookmarkEnd w:id="137"/>
      <w:proofErr w:type="spellEnd"/>
    </w:p>
    <w:p w14:paraId="19D45B44" w14:textId="77777777" w:rsidR="00695F56" w:rsidRPr="00667427" w:rsidRDefault="00695F56" w:rsidP="00695F56">
      <w:pPr>
        <w:rPr>
          <w:lang w:val="pl-PL"/>
        </w:rPr>
      </w:pPr>
      <w:bookmarkStart w:id="138" w:name="_Toc507768557"/>
      <w:bookmarkStart w:id="139" w:name="_Toc8395017"/>
      <w:bookmarkStart w:id="140" w:name="_Toc6563806"/>
      <w:bookmarkStart w:id="141" w:name="_Toc21617024"/>
      <w:bookmarkStart w:id="142" w:name="_Toc26972859"/>
      <w:bookmarkStart w:id="143" w:name="_Toc155366841"/>
      <w:r w:rsidRPr="00667427">
        <w:rPr>
          <w:lang w:val="pl-PL"/>
        </w:rPr>
        <w:t>Przez cały okres obowiązywania subskrypcji Klienta lub stosownej umowy o świadczenie Usług Profesjonalnych Klient ma możliwość wyodrębniania, usuwania i uzyskiwania dostępu do Danych Klienta przechowywanych w każdej Usłudze Online i Danych dotyczących Usług Profesjonalnych.</w:t>
      </w:r>
    </w:p>
    <w:p w14:paraId="02BDFCC6" w14:textId="77777777" w:rsidR="00695F56" w:rsidRPr="00667427" w:rsidRDefault="00695F56" w:rsidP="00695F56">
      <w:pPr>
        <w:rPr>
          <w:lang w:val="pl-PL"/>
        </w:rPr>
      </w:pPr>
      <w:r w:rsidRPr="00667427">
        <w:rPr>
          <w:lang w:val="pl-PL"/>
        </w:rPr>
        <w:t>Z pominięciem przypadków dotyczących wersji próbnych i usług LinkedIn Microsoft zatrzyma Dane Klienta zapisane w Usługach Online na koncie o ograniczonej funkcjonalności przez 90 dni od daty wygaśnięcia lub wypowiedzenia uzyskanej przez Klienta subskrypcji w celu umożliwienia Klientowi odzyskania danych. Po upływie tego 90-dniowego okresu zatrzymania Microsoft wyłączy konto Klienta i usunie Dane Klienta i Dane Osobowe przechowywane w Usłudze Online w ciągu dodatkowych 90 dni, chyba że na mocy tego Dodatku dotyczącego Ochrony Danych Microsoft może te dane zatrzymać.</w:t>
      </w:r>
    </w:p>
    <w:p w14:paraId="4D96ECD4" w14:textId="77777777" w:rsidR="00695F56" w:rsidRPr="00667427" w:rsidRDefault="00695F56" w:rsidP="00695F56">
      <w:pPr>
        <w:rPr>
          <w:lang w:val="pl-PL"/>
        </w:rPr>
      </w:pPr>
      <w:r w:rsidRPr="00667427">
        <w:rPr>
          <w:lang w:val="pl-PL"/>
        </w:rPr>
        <w:t>W kontekście Danych Osobowych związanych z Oprogramowaniem i Danych dotyczących Usług Profesjonalnych Microsoft usunie wszystkie ich kopie po zrealizowaniu celów biznesowych, dla których te dane były zbierane lub przekazywane, albo wcześniej na wniosek Klienta, chyba że na mocy tego Dodatku dotyczącego Ochrony Danych Microsoft może te dane zatrzymać.</w:t>
      </w:r>
    </w:p>
    <w:p w14:paraId="32086400" w14:textId="77777777" w:rsidR="00695F56" w:rsidRPr="00667427" w:rsidRDefault="00695F56" w:rsidP="00695F56">
      <w:pPr>
        <w:rPr>
          <w:lang w:val="pl-PL"/>
        </w:rPr>
      </w:pPr>
      <w:r w:rsidRPr="00667427">
        <w:rPr>
          <w:lang w:val="pl-PL"/>
        </w:rPr>
        <w:t>Usługa Online może nie umożliwiać zatrzymywania ani wyodrębniania oprogramowania przekazanego przez Klienta. Microsoft nie ponosi odpowiedzialności za usunięcie Danych Klienta, Danych Usług Profesjonalnych ani Danych Osobowych w sposób opisany w niniejszym punkcie.</w:t>
      </w:r>
    </w:p>
    <w:p w14:paraId="4FC924E8" w14:textId="77777777" w:rsidR="00045D3E" w:rsidRPr="00667427" w:rsidRDefault="00045D3E" w:rsidP="00045D3E">
      <w:pPr>
        <w:pStyle w:val="Heading2"/>
        <w:rPr>
          <w:kern w:val="2"/>
          <w:lang w:val="pl-PL"/>
        </w:rPr>
      </w:pPr>
      <w:bookmarkStart w:id="144" w:name="_Toc206769330"/>
      <w:r w:rsidRPr="00667427">
        <w:rPr>
          <w:lang w:val="pl-PL"/>
        </w:rPr>
        <w:t>Akt w sprawie danych UE</w:t>
      </w:r>
      <w:bookmarkEnd w:id="144"/>
    </w:p>
    <w:p w14:paraId="5527B043" w14:textId="77777777" w:rsidR="00157961" w:rsidRPr="00667427" w:rsidRDefault="00157961" w:rsidP="00157961">
      <w:pPr>
        <w:rPr>
          <w:lang w:val="pl-PL"/>
        </w:rPr>
      </w:pPr>
      <w:r w:rsidRPr="00667427">
        <w:rPr>
          <w:lang w:val="pl-PL"/>
        </w:rPr>
        <w:t xml:space="preserve">Zmiana jest dozwolona w dowolnym momencie, bez żadnych dodatkowych kosztów poza opłatami i innymi kwotami należnymi zgodnie z umową Klienta z UE. Klient z UE ma prawo dostępu, eksportu i usunięcia danych EDDA w dowolnym momencie, w tym do dostępu i eksportu danych EDDA do 90 dni po zakończeniu subskrypcji, zgodnie z Postanowieniami dotyczącymi Przechowywania i Usuwania Danych. Klient z UE decyduje, kiedy i w jakim terminie rozpocząć eksport EDDA. W zależności od konkretnej konfiguracji klienta, ilości danych, miejsca Zmiany oraz innych okoliczności niezależnych od Microsoft, faktyczne wyodrębnienie i eksport danych EDDA przez Klienta z UE może wymagać ponad 30 dni. Klient z UE powinien dokonać Zmiany przed zakończeniem świadczenia Usługi objętej Aktem </w:t>
      </w:r>
      <w:r w:rsidRPr="00667427">
        <w:rPr>
          <w:lang w:val="pl-PL"/>
        </w:rPr>
        <w:lastRenderedPageBreak/>
        <w:t>w sprawie danych UE. Klient z UE może to zrobić po uprzednim powiadomieniu Microsoft na 60 dni przed zakończeniem świadczenia Usługi oraz po uiszczeniu wszelkich należności wynikających z umowy Klienta z UE. Microsoft zobowiązany jest zapewnić uzasadnione wsparcie podczas Zmiany oraz działać z należytą starannością, zgodnie z postanowieniami punktu dotyczącego Bezpieczeństwa Danych i innych punktów DPA, a także zgodnie z umową Klienta dotyczącą Usług objętych Aktem w sprawie danych UE podczas Zmiany i podczas równoległego korzystania z niej. Klient z UE może uzyskać obniżkę opłat za przesyłanie danych w związku ze Zmianą i korzystaniem równoległym zgodnie z przepisami prawa. Niniejsze postanowienia Aktu w sprawie danych UE nie mają zastosowania do Wersji zapoznawczych.</w:t>
      </w:r>
    </w:p>
    <w:p w14:paraId="1B55CC82" w14:textId="30FBB0EA" w:rsidR="00695F56" w:rsidRPr="00157961" w:rsidRDefault="00157961" w:rsidP="00045D3E">
      <w:pPr>
        <w:rPr>
          <w:lang w:val="pl-PL"/>
        </w:rPr>
      </w:pPr>
      <w:r w:rsidRPr="00667427">
        <w:rPr>
          <w:lang w:val="pl-PL"/>
        </w:rPr>
        <w:t xml:space="preserve">Materiały pomocnicze dotyczące eksportu danych oraz metod i informacji związanych z infrastrukturą ICT Microsoft wykorzystywaną do świadczenia usług w ramach Aktu w sprawie danych UE, a także ze sposobem, w jaki Microsoft odpowiada na rządowe wnioski o dostęp do danych, znajdują się w Postanowieniach dotyczących Produktu. </w:t>
      </w:r>
    </w:p>
    <w:p w14:paraId="22AEA6C9" w14:textId="04430CFC" w:rsidR="007C0C24" w:rsidRPr="00FC77AC" w:rsidRDefault="007C0C24" w:rsidP="007C0C24">
      <w:pPr>
        <w:pStyle w:val="Heading2"/>
      </w:pPr>
      <w:bookmarkStart w:id="145" w:name="_Toc206769331"/>
      <w:proofErr w:type="spellStart"/>
      <w:r>
        <w:t>Zobowiązanie</w:t>
      </w:r>
      <w:proofErr w:type="spellEnd"/>
      <w:r>
        <w:t xml:space="preserve"> </w:t>
      </w:r>
      <w:proofErr w:type="spellStart"/>
      <w:r>
        <w:t>Podmiotu</w:t>
      </w:r>
      <w:proofErr w:type="spellEnd"/>
      <w:r>
        <w:t xml:space="preserve"> </w:t>
      </w:r>
      <w:proofErr w:type="spellStart"/>
      <w:r>
        <w:t>Przetwarzającego</w:t>
      </w:r>
      <w:proofErr w:type="spellEnd"/>
      <w:r>
        <w:t xml:space="preserve"> do </w:t>
      </w:r>
      <w:proofErr w:type="spellStart"/>
      <w:r>
        <w:t>zachowania</w:t>
      </w:r>
      <w:proofErr w:type="spellEnd"/>
      <w:r>
        <w:t xml:space="preserve"> </w:t>
      </w:r>
      <w:proofErr w:type="spellStart"/>
      <w:r>
        <w:t>poufności</w:t>
      </w:r>
      <w:bookmarkEnd w:id="138"/>
      <w:bookmarkEnd w:id="139"/>
      <w:bookmarkEnd w:id="140"/>
      <w:bookmarkEnd w:id="141"/>
      <w:bookmarkEnd w:id="142"/>
      <w:bookmarkEnd w:id="143"/>
      <w:bookmarkEnd w:id="145"/>
      <w:proofErr w:type="spellEnd"/>
    </w:p>
    <w:p w14:paraId="214123B8" w14:textId="77777777" w:rsidR="007C0C24" w:rsidRPr="00FC77AC" w:rsidRDefault="007C0C24" w:rsidP="007C0C24">
      <w:r>
        <w:t>Microsoft zapewni, że personel Microsoft zajmujący się przetwarzaniem Danych Klienta, Danych dotyczących Usług Profesjonalnych i Danych Osobowych (i) będzie przetwarzać takie dane wyłącznie na polecenie Klienta lub w sposób opisany w tym Dodatku dotyczącym Ochrony Danych oraz (ii) będzie zobowiązany do zachowania w poufności i zabezpieczenia wszelkich takich danych nawet po zakończeniu okresu zatrudnienia.</w:t>
      </w:r>
      <w:r>
        <w:rPr>
          <w:rFonts w:cstheme="minorHAnsi"/>
        </w:rPr>
        <w:t xml:space="preserve"> Microsoft </w:t>
      </w:r>
      <w:r>
        <w:rPr>
          <w:rFonts w:cstheme="minorHAnsi"/>
          <w:color w:val="000000"/>
        </w:rPr>
        <w:t xml:space="preserve">przeprowadza dla swoich pracowników mających dostęp do Danych Klienta, Danych dotyczących Usług Profesjonalnych i Danych Osobowych okresowe, obowiązkowe szkolenia i kampanie informacyjne w zakresie bezpieczeństwa i prywatności danych </w:t>
      </w:r>
      <w:r>
        <w:rPr>
          <w:rFonts w:cstheme="minorHAnsi"/>
        </w:rPr>
        <w:t>zgodnie ze stosownymi Wymogami dotyczącymi Ochrony Danych i standardami branżowymi.</w:t>
      </w:r>
    </w:p>
    <w:p w14:paraId="5B04143F" w14:textId="77777777" w:rsidR="007C0C24" w:rsidRPr="00FC77AC" w:rsidRDefault="007C0C24" w:rsidP="007C0C24">
      <w:pPr>
        <w:pStyle w:val="Heading2"/>
      </w:pPr>
      <w:bookmarkStart w:id="146" w:name="_Toc507768558"/>
      <w:bookmarkStart w:id="147" w:name="_Toc8395018"/>
      <w:bookmarkStart w:id="148" w:name="_Toc6563807"/>
      <w:bookmarkStart w:id="149" w:name="_Toc21617025"/>
      <w:bookmarkStart w:id="150" w:name="_Toc26972860"/>
      <w:bookmarkStart w:id="151" w:name="_Toc155366842"/>
      <w:bookmarkStart w:id="152" w:name="_Toc206769332"/>
      <w:r>
        <w:t>Powiadomienie i kontrole dotyczące korzystania z usług Podmiotów Podprzetwarzających</w:t>
      </w:r>
      <w:bookmarkEnd w:id="146"/>
      <w:bookmarkEnd w:id="147"/>
      <w:bookmarkEnd w:id="148"/>
      <w:bookmarkEnd w:id="149"/>
      <w:bookmarkEnd w:id="150"/>
      <w:bookmarkEnd w:id="151"/>
      <w:bookmarkEnd w:id="152"/>
    </w:p>
    <w:p w14:paraId="46899CE3" w14:textId="77777777" w:rsidR="007C0C24" w:rsidRPr="00A97BC2" w:rsidRDefault="007C0C24" w:rsidP="007C0C24">
      <w:r w:rsidRPr="00A97BC2">
        <w:t xml:space="preserve">Microsoft może zaangażować Podmioty Podprzetwarzające do świadczenia w swoim imieniu określonych usług ograniczonych lub dodatkowych. Klient wyraża zgodę na zaangażowanie tych Podmiotów Podprzetwarzających oraz Podmiotów Stowarzyszonych Microsoft jako Podmiotów Podprzetwarzających. Powyższe upoważnienia stanowią wcześniejszą pisemną zgodę Klienta na zlecenie przez Microsoft podwykonania przetwarzania Danych Klienta, Danych dotyczących Usług </w:t>
      </w:r>
      <w:r w:rsidRPr="00A97BC2">
        <w:lastRenderedPageBreak/>
        <w:t xml:space="preserve">Profesjonalnych i Danych Osobowych, jeśli taka zgoda jest wymagana na mocy Standardowych Klauzul Umownych lub Postanowień wynikających z RODO. </w:t>
      </w:r>
    </w:p>
    <w:p w14:paraId="28548ECD" w14:textId="77777777" w:rsidR="007C0C24" w:rsidRPr="00FC77AC" w:rsidRDefault="007C0C24" w:rsidP="007C0C24">
      <w:r>
        <w:t xml:space="preserve">Microsoft ponosi odpowiedzialność za przestrzeganie przez Podmioty Podprzetwarzające Microsoft obowiązków Microsoft wynikających z tego Dodatku dotyczącego Ochrony Danych. Microsoft udostępnia informacje o Podmiotach Podprzetwarzających w witrynie Microsoft. Zatrudniając jakikolwiek Podmiot Podprzetwarzający, Microsoft zapewni na mocy pisemnej umowy, że ten Podmiot Podprzetwarzający będzie mógł uzyskiwać dostęp do Danych Klienta, Danych dotyczących Usług Profesjonalnych lub Danych Osobowych i używać ich wyłącznie w celu świadczenia usług zleconych mu przez Microsoft oraz nie będzie mógł korzystać z Danych Klienta, Danych dotyczących Usług Profesjonalnych ani Danych Osobowych w żadnym innym celu. Microsoft zapewni, że Podmioty Podprzetwarzające są związane pisemnymi umowami wymagającymi od nich zapewnienia co najmniej tego samego stopnia ochrony danych, jaki jest wymagany od Microsoft na mocy tego Dodatku dotyczącego Ochrony Danych, </w:t>
      </w:r>
      <w:r>
        <w:br/>
        <w:t xml:space="preserve">z uwzględnieniem ograniczeń dotyczących ujawniania Danych Przetwarzanych. Microsoft zgadza się nadzorować Podmioty Podprzetwarzające </w:t>
      </w:r>
      <w:r>
        <w:br/>
        <w:t>w celu zapewnienia, że wspomniane zobowiązania umowne zostaną dotrzymane.</w:t>
      </w:r>
    </w:p>
    <w:p w14:paraId="4EF71C3F" w14:textId="77777777" w:rsidR="007C0C24" w:rsidRPr="00FC77AC" w:rsidRDefault="007C0C24" w:rsidP="007C0C24">
      <w:r>
        <w:t>Microsoft może angażować nowe Podmioty Podprzetwarzające. Microsoft powiadomi Klienta (oraz odpowiednio zaktualizuje informacje w witrynie i zapewni Klientowi mechanizm otrzymywania powiadomień o takiej aktualizacji) o zaangażowaniu nowego Podmiotu Podprzetwarzającego na co najmniej sześć miesięcy przed udzieleniem temu Podmiotowi Podprzetwarzającemu dostępu do Danych Klienta. Ponadto Microsoft powiadomi Klienta (oraz odpowiednio zaktualizuje informacje w witrynie i zapewni Klientowi mechanizm otrzymywania powiadomień o takiej aktualizacji) o zaangażowaniu nowego Podmiotu Podprzetwarzającego na co najmniej 30 dni przed udzieleniem temu Podmiotowi Podprzetwarzającemu dostępu do Danych dotyczących Usług Profesjonalnych lub Danych Osobowych innych niż Dane Osobowe zawarte w Danych Klienta. Jeśli Microsoft zatrudni nowy Podmiot Podprzetwarzający w odniesieniu do nowego Produktu lub nowej Usługi Profesjonalnej, w ramach których przetwarzane są Dane Klienta, Dane dotyczące Usług Profesjonalnych lub Dane Osobowe, Microsoft powiadomi o tym fakcie Klienta przed udostępnieniem takiego Produktu lub takiej Usługi Profesjonalnej.</w:t>
      </w:r>
    </w:p>
    <w:p w14:paraId="79038B8D" w14:textId="77777777" w:rsidR="007C0C24" w:rsidRPr="00FC77AC" w:rsidRDefault="007C0C24" w:rsidP="007C0C24">
      <w:bookmarkStart w:id="153" w:name="_Hlk79502497"/>
      <w:r>
        <w:t xml:space="preserve">Jeśli Klient nie zaakceptuje nowego Podmiotu Podprzetwarzającego w odniesieniu do Usługi Online lub Usług Profesjonalnych może wówczas, bez ponoszenia kary finansowej lub opłaty za wcześniejszą rezygnację z usługi, wypowiedzieć każdą powiązaną z tą sytuacją subskrypcję Usługi Online lub stosowną Specyfikację Usług dotyczącą określonych Usług Profesjonalnych, w drodze pisemnego wypowiedzenia złożonego przed końcem stosownego okresu wypowiedzenia. Jeśli Klient nie </w:t>
      </w:r>
      <w:r>
        <w:lastRenderedPageBreak/>
        <w:t xml:space="preserve">zaakceptuje nowego Podmiotu Podprzetwarzającego w odniesieniu do Oprogramowania i nie może w uzasadniony sposób uniknąć korzystania z usług tego Podmiotu Podprzetwarzającego w drodze ograniczenia możliwości przetwarzania danych przez Microsoft zgodnie z odpowiednią dokumentacją lub tym Dodatkiem dotyczącym Ochrony Danych, wówczas Klient może bez ponoszenia kary pieniężnej wypowiedzieć każdą licencję na stosowne oprogramowanie w drodze pisemnego wypowiedzenia złożonego przed końcem stosownego okresu wypowiedzenia. Klient może dołączyć do wypowiedzenia wyjaśnienie przyczyn takiego braku akceptacji, aby umożliwić Microsoft ponowną ocenę nowego Podmiotu Podprzetwarzającego na bazie przesłanych zastrzeżeń. Jeśli dany Produkt stanowi część pakietu (lub podobnego rodzaju pojedynczego zakupu usług), wówczas takie wypowiedzenie ma zastosowanie do całego takiego pakietu. Po wspomnianym wypowiedzeniu Microsoft nie będzie uwzględniać w kolejnych fakturach dla Klienta lub odsprzedawcy Klienta zobowiązań płatniczych z tytułu subskrypcji lub innych stosownych nieopłaconych zadań związanych z wypowiedzianymi Produktami lub Usługami. </w:t>
      </w:r>
    </w:p>
    <w:p w14:paraId="6B047677" w14:textId="77777777" w:rsidR="00A40C06" w:rsidRDefault="00A40C06" w:rsidP="00A40C06">
      <w:pPr>
        <w:pStyle w:val="Heading2"/>
      </w:pPr>
      <w:bookmarkStart w:id="154" w:name="_Toc206769333"/>
      <w:bookmarkStart w:id="155" w:name="_Toc507768559"/>
      <w:bookmarkStart w:id="156" w:name="_Toc8395019"/>
      <w:bookmarkStart w:id="157" w:name="_Toc6563808"/>
      <w:bookmarkStart w:id="158" w:name="_Toc21617026"/>
      <w:bookmarkStart w:id="159" w:name="_Toc26972861"/>
      <w:bookmarkStart w:id="160" w:name="_Toc155366843"/>
      <w:bookmarkStart w:id="161" w:name="_Toc489605586"/>
      <w:bookmarkEnd w:id="153"/>
      <w:proofErr w:type="spellStart"/>
      <w:r>
        <w:t>Wersje</w:t>
      </w:r>
      <w:proofErr w:type="spellEnd"/>
      <w:r>
        <w:t xml:space="preserve"> </w:t>
      </w:r>
      <w:proofErr w:type="spellStart"/>
      <w:r>
        <w:t>Zapoznawcze</w:t>
      </w:r>
      <w:bookmarkEnd w:id="154"/>
      <w:proofErr w:type="spellEnd"/>
    </w:p>
    <w:p w14:paraId="2541A5F3" w14:textId="77777777" w:rsidR="00A40C06" w:rsidRPr="00B753C4" w:rsidRDefault="00A40C06" w:rsidP="00A40C06">
      <w:proofErr w:type="spellStart"/>
      <w:r>
        <w:t>Wersje</w:t>
      </w:r>
      <w:proofErr w:type="spellEnd"/>
      <w:r>
        <w:t xml:space="preserve"> </w:t>
      </w:r>
      <w:proofErr w:type="spellStart"/>
      <w:r>
        <w:t>Zapoznawcze</w:t>
      </w:r>
      <w:proofErr w:type="spellEnd"/>
      <w:r>
        <w:t xml:space="preserve"> </w:t>
      </w:r>
      <w:proofErr w:type="spellStart"/>
      <w:r>
        <w:t>mogą</w:t>
      </w:r>
      <w:proofErr w:type="spellEnd"/>
      <w:r>
        <w:t xml:space="preserve"> </w:t>
      </w:r>
      <w:proofErr w:type="spellStart"/>
      <w:r>
        <w:t>wykorzystywać</w:t>
      </w:r>
      <w:proofErr w:type="spellEnd"/>
      <w:r>
        <w:t xml:space="preserve"> </w:t>
      </w:r>
      <w:proofErr w:type="spellStart"/>
      <w:r>
        <w:t>inne</w:t>
      </w:r>
      <w:proofErr w:type="spellEnd"/>
      <w:r>
        <w:t xml:space="preserve"> </w:t>
      </w:r>
      <w:proofErr w:type="spellStart"/>
      <w:r>
        <w:t>lub</w:t>
      </w:r>
      <w:proofErr w:type="spellEnd"/>
      <w:r>
        <w:t xml:space="preserve"> </w:t>
      </w:r>
      <w:proofErr w:type="spellStart"/>
      <w:r>
        <w:t>mniej</w:t>
      </w:r>
      <w:proofErr w:type="spellEnd"/>
      <w:r>
        <w:t xml:space="preserve"> </w:t>
      </w:r>
      <w:proofErr w:type="spellStart"/>
      <w:r>
        <w:t>rygorystyczne</w:t>
      </w:r>
      <w:proofErr w:type="spellEnd"/>
      <w:r>
        <w:t xml:space="preserve"> </w:t>
      </w:r>
      <w:proofErr w:type="spellStart"/>
      <w:r>
        <w:t>środki</w:t>
      </w:r>
      <w:proofErr w:type="spellEnd"/>
      <w:r>
        <w:t xml:space="preserve"> </w:t>
      </w:r>
      <w:proofErr w:type="spellStart"/>
      <w:r>
        <w:t>ochrony</w:t>
      </w:r>
      <w:proofErr w:type="spellEnd"/>
      <w:r>
        <w:t xml:space="preserve"> </w:t>
      </w:r>
      <w:proofErr w:type="spellStart"/>
      <w:r>
        <w:t>prywatności</w:t>
      </w:r>
      <w:proofErr w:type="spellEnd"/>
      <w:r>
        <w:t xml:space="preserve"> </w:t>
      </w:r>
      <w:proofErr w:type="spellStart"/>
      <w:r>
        <w:t>i</w:t>
      </w:r>
      <w:proofErr w:type="spellEnd"/>
      <w:r>
        <w:t xml:space="preserve"> </w:t>
      </w:r>
      <w:proofErr w:type="spellStart"/>
      <w:r>
        <w:t>bezpieczeństwa</w:t>
      </w:r>
      <w:proofErr w:type="spellEnd"/>
      <w:r>
        <w:t xml:space="preserve"> </w:t>
      </w:r>
      <w:proofErr w:type="spellStart"/>
      <w:r>
        <w:t>niż</w:t>
      </w:r>
      <w:proofErr w:type="spellEnd"/>
      <w:r>
        <w:t xml:space="preserve"> </w:t>
      </w:r>
      <w:proofErr w:type="spellStart"/>
      <w:r>
        <w:t>te</w:t>
      </w:r>
      <w:proofErr w:type="spellEnd"/>
      <w:r>
        <w:t xml:space="preserve">, </w:t>
      </w:r>
      <w:proofErr w:type="spellStart"/>
      <w:r>
        <w:t>które</w:t>
      </w:r>
      <w:proofErr w:type="spellEnd"/>
      <w:r>
        <w:t xml:space="preserve"> </w:t>
      </w:r>
      <w:proofErr w:type="spellStart"/>
      <w:r>
        <w:t>są</w:t>
      </w:r>
      <w:proofErr w:type="spellEnd"/>
      <w:r>
        <w:t xml:space="preserve"> </w:t>
      </w:r>
      <w:proofErr w:type="spellStart"/>
      <w:r>
        <w:t>zazwyczaj</w:t>
      </w:r>
      <w:proofErr w:type="spellEnd"/>
      <w:r>
        <w:t xml:space="preserve"> </w:t>
      </w:r>
      <w:proofErr w:type="spellStart"/>
      <w:r>
        <w:t>stosowane</w:t>
      </w:r>
      <w:proofErr w:type="spellEnd"/>
      <w:r>
        <w:t xml:space="preserve"> w </w:t>
      </w:r>
      <w:proofErr w:type="spellStart"/>
      <w:r>
        <w:t>odniesieniu</w:t>
      </w:r>
      <w:proofErr w:type="spellEnd"/>
      <w:r>
        <w:t xml:space="preserve"> do </w:t>
      </w:r>
      <w:proofErr w:type="spellStart"/>
      <w:r>
        <w:t>Produktów</w:t>
      </w:r>
      <w:proofErr w:type="spellEnd"/>
      <w:r>
        <w:t xml:space="preserve"> </w:t>
      </w:r>
      <w:proofErr w:type="spellStart"/>
      <w:r>
        <w:t>i</w:t>
      </w:r>
      <w:proofErr w:type="spellEnd"/>
      <w:r>
        <w:t xml:space="preserve"> </w:t>
      </w:r>
      <w:proofErr w:type="spellStart"/>
      <w:r>
        <w:t>Usług</w:t>
      </w:r>
      <w:proofErr w:type="spellEnd"/>
      <w:r>
        <w:t xml:space="preserve">. O </w:t>
      </w:r>
      <w:proofErr w:type="spellStart"/>
      <w:r>
        <w:t>ile</w:t>
      </w:r>
      <w:proofErr w:type="spellEnd"/>
      <w:r>
        <w:t xml:space="preserve"> </w:t>
      </w:r>
      <w:proofErr w:type="spellStart"/>
      <w:r>
        <w:t>nie</w:t>
      </w:r>
      <w:proofErr w:type="spellEnd"/>
      <w:r>
        <w:t xml:space="preserve"> </w:t>
      </w:r>
      <w:proofErr w:type="spellStart"/>
      <w:r>
        <w:t>określono</w:t>
      </w:r>
      <w:proofErr w:type="spellEnd"/>
      <w:r>
        <w:t xml:space="preserve"> </w:t>
      </w:r>
      <w:proofErr w:type="spellStart"/>
      <w:r>
        <w:t>tego</w:t>
      </w:r>
      <w:proofErr w:type="spellEnd"/>
      <w:r>
        <w:t xml:space="preserve"> </w:t>
      </w:r>
      <w:proofErr w:type="spellStart"/>
      <w:r>
        <w:t>inaczej</w:t>
      </w:r>
      <w:proofErr w:type="spellEnd"/>
      <w:r>
        <w:t xml:space="preserve">, </w:t>
      </w:r>
      <w:proofErr w:type="spellStart"/>
      <w:r>
        <w:t>Klient</w:t>
      </w:r>
      <w:proofErr w:type="spellEnd"/>
      <w:r>
        <w:t xml:space="preserve"> </w:t>
      </w:r>
      <w:proofErr w:type="spellStart"/>
      <w:r>
        <w:t>nie</w:t>
      </w:r>
      <w:proofErr w:type="spellEnd"/>
      <w:r>
        <w:t xml:space="preserve"> </w:t>
      </w:r>
      <w:proofErr w:type="spellStart"/>
      <w:r>
        <w:t>powinien</w:t>
      </w:r>
      <w:proofErr w:type="spellEnd"/>
      <w:r>
        <w:t xml:space="preserve"> </w:t>
      </w:r>
      <w:proofErr w:type="spellStart"/>
      <w:r>
        <w:t>używać</w:t>
      </w:r>
      <w:proofErr w:type="spellEnd"/>
      <w:r>
        <w:t xml:space="preserve"> </w:t>
      </w:r>
      <w:proofErr w:type="spellStart"/>
      <w:r>
        <w:t>Wersji</w:t>
      </w:r>
      <w:proofErr w:type="spellEnd"/>
      <w:r>
        <w:t xml:space="preserve"> </w:t>
      </w:r>
      <w:proofErr w:type="spellStart"/>
      <w:r>
        <w:t>Zapoznawczych</w:t>
      </w:r>
      <w:proofErr w:type="spellEnd"/>
      <w:r>
        <w:t xml:space="preserve"> do </w:t>
      </w:r>
      <w:proofErr w:type="spellStart"/>
      <w:r>
        <w:t>przetwarzania</w:t>
      </w:r>
      <w:proofErr w:type="spellEnd"/>
      <w:r>
        <w:t xml:space="preserve"> </w:t>
      </w:r>
      <w:proofErr w:type="spellStart"/>
      <w:r>
        <w:t>Danych</w:t>
      </w:r>
      <w:proofErr w:type="spellEnd"/>
      <w:r>
        <w:t xml:space="preserve"> </w:t>
      </w:r>
      <w:proofErr w:type="spellStart"/>
      <w:r>
        <w:t>Osobowych</w:t>
      </w:r>
      <w:proofErr w:type="spellEnd"/>
      <w:r>
        <w:t xml:space="preserve"> ani </w:t>
      </w:r>
      <w:proofErr w:type="spellStart"/>
      <w:r>
        <w:t>innych</w:t>
      </w:r>
      <w:proofErr w:type="spellEnd"/>
      <w:r>
        <w:t xml:space="preserve"> </w:t>
      </w:r>
      <w:proofErr w:type="spellStart"/>
      <w:r>
        <w:t>danych</w:t>
      </w:r>
      <w:proofErr w:type="spellEnd"/>
      <w:r>
        <w:t xml:space="preserve"> </w:t>
      </w:r>
      <w:proofErr w:type="spellStart"/>
      <w:r>
        <w:t>podlegających</w:t>
      </w:r>
      <w:proofErr w:type="spellEnd"/>
      <w:r>
        <w:t xml:space="preserve"> </w:t>
      </w:r>
      <w:proofErr w:type="spellStart"/>
      <w:r>
        <w:t>określonym</w:t>
      </w:r>
      <w:proofErr w:type="spellEnd"/>
      <w:r>
        <w:t xml:space="preserve"> </w:t>
      </w:r>
      <w:proofErr w:type="spellStart"/>
      <w:r>
        <w:t>wymogom</w:t>
      </w:r>
      <w:proofErr w:type="spellEnd"/>
      <w:r>
        <w:t xml:space="preserve"> </w:t>
      </w:r>
      <w:proofErr w:type="spellStart"/>
      <w:r>
        <w:t>wynikającym</w:t>
      </w:r>
      <w:proofErr w:type="spellEnd"/>
      <w:r>
        <w:t xml:space="preserve"> z </w:t>
      </w:r>
      <w:proofErr w:type="spellStart"/>
      <w:r>
        <w:t>przepisów</w:t>
      </w:r>
      <w:proofErr w:type="spellEnd"/>
      <w:r>
        <w:t xml:space="preserve"> </w:t>
      </w:r>
      <w:proofErr w:type="spellStart"/>
      <w:r>
        <w:t>prawa</w:t>
      </w:r>
      <w:proofErr w:type="spellEnd"/>
      <w:r>
        <w:t xml:space="preserve">. Z </w:t>
      </w:r>
      <w:proofErr w:type="spellStart"/>
      <w:r>
        <w:t>wyjątkiem</w:t>
      </w:r>
      <w:proofErr w:type="spellEnd"/>
      <w:r>
        <w:t xml:space="preserve"> </w:t>
      </w:r>
      <w:proofErr w:type="spellStart"/>
      <w:r>
        <w:t>Wersji</w:t>
      </w:r>
      <w:proofErr w:type="spellEnd"/>
      <w:r>
        <w:t xml:space="preserve"> Zapoznawczych, </w:t>
      </w:r>
      <w:proofErr w:type="spellStart"/>
      <w:r>
        <w:t>które</w:t>
      </w:r>
      <w:proofErr w:type="spellEnd"/>
      <w:r>
        <w:t xml:space="preserve"> </w:t>
      </w:r>
      <w:proofErr w:type="spellStart"/>
      <w:r>
        <w:t>umożliwiają</w:t>
      </w:r>
      <w:proofErr w:type="spellEnd"/>
      <w:r>
        <w:t xml:space="preserve"> </w:t>
      </w:r>
      <w:proofErr w:type="spellStart"/>
      <w:r>
        <w:t>Przetwarzanie</w:t>
      </w:r>
      <w:proofErr w:type="spellEnd"/>
      <w:r>
        <w:t xml:space="preserve"> </w:t>
      </w:r>
      <w:proofErr w:type="spellStart"/>
      <w:r>
        <w:t>Danych</w:t>
      </w:r>
      <w:proofErr w:type="spellEnd"/>
      <w:r>
        <w:t xml:space="preserve"> Osobowych, w </w:t>
      </w:r>
      <w:proofErr w:type="spellStart"/>
      <w:r>
        <w:t>przypadku</w:t>
      </w:r>
      <w:proofErr w:type="spellEnd"/>
      <w:r>
        <w:t xml:space="preserve"> </w:t>
      </w:r>
      <w:proofErr w:type="spellStart"/>
      <w:r>
        <w:t>Produktów</w:t>
      </w:r>
      <w:proofErr w:type="spellEnd"/>
      <w:r>
        <w:t xml:space="preserve"> </w:t>
      </w:r>
      <w:proofErr w:type="spellStart"/>
      <w:r>
        <w:t>następujące</w:t>
      </w:r>
      <w:proofErr w:type="spellEnd"/>
      <w:r>
        <w:t xml:space="preserve"> </w:t>
      </w:r>
      <w:proofErr w:type="spellStart"/>
      <w:r>
        <w:t>postanowienia</w:t>
      </w:r>
      <w:proofErr w:type="spellEnd"/>
      <w:r>
        <w:t xml:space="preserve"> </w:t>
      </w:r>
      <w:proofErr w:type="spellStart"/>
      <w:r>
        <w:t>niniejszego</w:t>
      </w:r>
      <w:proofErr w:type="spellEnd"/>
      <w:r>
        <w:t xml:space="preserve"> </w:t>
      </w:r>
      <w:proofErr w:type="spellStart"/>
      <w:r>
        <w:t>Dodatku</w:t>
      </w:r>
      <w:proofErr w:type="spellEnd"/>
      <w:r>
        <w:t xml:space="preserve"> </w:t>
      </w:r>
      <w:proofErr w:type="spellStart"/>
      <w:r>
        <w:t>dotyczącego</w:t>
      </w:r>
      <w:proofErr w:type="spellEnd"/>
      <w:r>
        <w:t xml:space="preserve"> </w:t>
      </w:r>
      <w:proofErr w:type="spellStart"/>
      <w:r>
        <w:t>Ochrony</w:t>
      </w:r>
      <w:proofErr w:type="spellEnd"/>
      <w:r>
        <w:t xml:space="preserve"> Danych </w:t>
      </w:r>
      <w:proofErr w:type="spellStart"/>
      <w:r>
        <w:t>nie</w:t>
      </w:r>
      <w:proofErr w:type="spellEnd"/>
      <w:r>
        <w:t xml:space="preserve"> </w:t>
      </w:r>
      <w:proofErr w:type="spellStart"/>
      <w:r>
        <w:t>mają</w:t>
      </w:r>
      <w:proofErr w:type="spellEnd"/>
      <w:r>
        <w:t xml:space="preserve"> </w:t>
      </w:r>
      <w:proofErr w:type="spellStart"/>
      <w:r>
        <w:t>zastosowania</w:t>
      </w:r>
      <w:proofErr w:type="spellEnd"/>
      <w:r>
        <w:t xml:space="preserve"> do </w:t>
      </w:r>
      <w:proofErr w:type="spellStart"/>
      <w:r>
        <w:t>Wersji</w:t>
      </w:r>
      <w:proofErr w:type="spellEnd"/>
      <w:r>
        <w:t xml:space="preserve"> </w:t>
      </w:r>
      <w:proofErr w:type="spellStart"/>
      <w:r>
        <w:t>Zapoznawczych</w:t>
      </w:r>
      <w:proofErr w:type="spellEnd"/>
      <w:r>
        <w:t xml:space="preserve">: </w:t>
      </w:r>
      <w:proofErr w:type="spellStart"/>
      <w:r>
        <w:t>Przetwarzanie</w:t>
      </w:r>
      <w:proofErr w:type="spellEnd"/>
      <w:r>
        <w:t xml:space="preserve"> </w:t>
      </w:r>
      <w:proofErr w:type="spellStart"/>
      <w:r>
        <w:t>Danych</w:t>
      </w:r>
      <w:proofErr w:type="spellEnd"/>
      <w:r>
        <w:t xml:space="preserve"> Osobowych, RODO, </w:t>
      </w:r>
      <w:proofErr w:type="spellStart"/>
      <w:r>
        <w:t>Bezpieczeństwo</w:t>
      </w:r>
      <w:proofErr w:type="spellEnd"/>
      <w:r>
        <w:t xml:space="preserve"> </w:t>
      </w:r>
      <w:proofErr w:type="spellStart"/>
      <w:r>
        <w:t>danych</w:t>
      </w:r>
      <w:proofErr w:type="spellEnd"/>
      <w:r>
        <w:t xml:space="preserve">, Partner </w:t>
      </w:r>
      <w:proofErr w:type="spellStart"/>
      <w:r>
        <w:t>Biznesowy</w:t>
      </w:r>
      <w:proofErr w:type="spellEnd"/>
      <w:r>
        <w:t xml:space="preserve"> w </w:t>
      </w:r>
      <w:proofErr w:type="spellStart"/>
      <w:r>
        <w:t>rozumieniu</w:t>
      </w:r>
      <w:proofErr w:type="spellEnd"/>
      <w:r>
        <w:t xml:space="preserve"> </w:t>
      </w:r>
      <w:proofErr w:type="spellStart"/>
      <w:r>
        <w:t>ustawy</w:t>
      </w:r>
      <w:proofErr w:type="spellEnd"/>
      <w:r>
        <w:t xml:space="preserve"> HIPAA. W </w:t>
      </w:r>
      <w:proofErr w:type="spellStart"/>
      <w:r>
        <w:t>przypadku</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oferty</w:t>
      </w:r>
      <w:proofErr w:type="spellEnd"/>
      <w:r>
        <w:t xml:space="preserve"> </w:t>
      </w:r>
      <w:proofErr w:type="spellStart"/>
      <w:r>
        <w:t>oznaczone</w:t>
      </w:r>
      <w:proofErr w:type="spellEnd"/>
      <w:r>
        <w:t xml:space="preserve"> </w:t>
      </w:r>
      <w:proofErr w:type="spellStart"/>
      <w:r>
        <w:t>jako</w:t>
      </w:r>
      <w:proofErr w:type="spellEnd"/>
      <w:r>
        <w:t xml:space="preserve"> </w:t>
      </w:r>
      <w:proofErr w:type="spellStart"/>
      <w:r>
        <w:t>Wersje</w:t>
      </w:r>
      <w:proofErr w:type="spellEnd"/>
      <w:r>
        <w:t xml:space="preserve"> </w:t>
      </w:r>
      <w:proofErr w:type="spellStart"/>
      <w:r>
        <w:t>Zapoznawcze</w:t>
      </w:r>
      <w:proofErr w:type="spellEnd"/>
      <w:r>
        <w:t xml:space="preserve"> </w:t>
      </w:r>
      <w:proofErr w:type="spellStart"/>
      <w:r>
        <w:t>lub</w:t>
      </w:r>
      <w:proofErr w:type="spellEnd"/>
      <w:r>
        <w:t xml:space="preserve"> </w:t>
      </w:r>
      <w:proofErr w:type="spellStart"/>
      <w:r>
        <w:t>Wersje</w:t>
      </w:r>
      <w:proofErr w:type="spellEnd"/>
      <w:r>
        <w:t xml:space="preserve"> o </w:t>
      </w:r>
      <w:proofErr w:type="spellStart"/>
      <w:r>
        <w:t>Ograniczonej</w:t>
      </w:r>
      <w:proofErr w:type="spellEnd"/>
      <w:r>
        <w:t xml:space="preserve"> </w:t>
      </w:r>
      <w:proofErr w:type="spellStart"/>
      <w:r>
        <w:t>Dostępności</w:t>
      </w:r>
      <w:proofErr w:type="spellEnd"/>
      <w:r>
        <w:t xml:space="preserve"> </w:t>
      </w:r>
      <w:proofErr w:type="spellStart"/>
      <w:r>
        <w:t>spełniają</w:t>
      </w:r>
      <w:proofErr w:type="spellEnd"/>
      <w:r>
        <w:t xml:space="preserve"> </w:t>
      </w:r>
      <w:proofErr w:type="spellStart"/>
      <w:r>
        <w:t>jedynie</w:t>
      </w:r>
      <w:proofErr w:type="spellEnd"/>
      <w:r>
        <w:t xml:space="preserve"> </w:t>
      </w:r>
      <w:proofErr w:type="spellStart"/>
      <w:r>
        <w:t>warunki</w:t>
      </w:r>
      <w:proofErr w:type="spellEnd"/>
      <w:r>
        <w:t xml:space="preserve"> </w:t>
      </w:r>
      <w:proofErr w:type="spellStart"/>
      <w:r>
        <w:t>dotyczące</w:t>
      </w:r>
      <w:proofErr w:type="spellEnd"/>
      <w:r>
        <w:t xml:space="preserve"> </w:t>
      </w:r>
      <w:proofErr w:type="spellStart"/>
      <w:r>
        <w:t>Uzupełniających</w:t>
      </w:r>
      <w:proofErr w:type="spellEnd"/>
      <w:r>
        <w:t xml:space="preserve"> </w:t>
      </w:r>
      <w:proofErr w:type="spellStart"/>
      <w:r>
        <w:t>Usług</w:t>
      </w:r>
      <w:proofErr w:type="spellEnd"/>
      <w:r>
        <w:t xml:space="preserve"> </w:t>
      </w:r>
      <w:proofErr w:type="spellStart"/>
      <w:r>
        <w:t>Profesjonalnych</w:t>
      </w:r>
      <w:proofErr w:type="spellEnd"/>
      <w:r>
        <w:t>.</w:t>
      </w:r>
    </w:p>
    <w:p w14:paraId="62881259" w14:textId="77777777" w:rsidR="00A40C06" w:rsidRDefault="00A40C06" w:rsidP="00A40C06">
      <w:r>
        <w:t xml:space="preserve">W </w:t>
      </w:r>
      <w:proofErr w:type="spellStart"/>
      <w:r>
        <w:t>przypadku</w:t>
      </w:r>
      <w:proofErr w:type="spellEnd"/>
      <w:r>
        <w:t xml:space="preserve"> </w:t>
      </w:r>
      <w:proofErr w:type="spellStart"/>
      <w:r>
        <w:t>Wersji</w:t>
      </w:r>
      <w:proofErr w:type="spellEnd"/>
      <w:r>
        <w:t xml:space="preserve"> Zapoznawczych, </w:t>
      </w:r>
      <w:proofErr w:type="spellStart"/>
      <w:r>
        <w:t>które</w:t>
      </w:r>
      <w:proofErr w:type="spellEnd"/>
      <w:r>
        <w:t xml:space="preserve"> </w:t>
      </w:r>
      <w:proofErr w:type="spellStart"/>
      <w:r>
        <w:t>zezwalają</w:t>
      </w:r>
      <w:proofErr w:type="spellEnd"/>
      <w:r>
        <w:t xml:space="preserve"> </w:t>
      </w:r>
      <w:proofErr w:type="spellStart"/>
      <w:r>
        <w:t>na</w:t>
      </w:r>
      <w:proofErr w:type="spellEnd"/>
      <w:r>
        <w:t xml:space="preserve"> </w:t>
      </w:r>
      <w:proofErr w:type="spellStart"/>
      <w:r>
        <w:t>przetwarzanie</w:t>
      </w:r>
      <w:proofErr w:type="spellEnd"/>
      <w:r>
        <w:t xml:space="preserve"> </w:t>
      </w:r>
      <w:proofErr w:type="spellStart"/>
      <w:r>
        <w:t>Danych</w:t>
      </w:r>
      <w:proofErr w:type="spellEnd"/>
      <w:r>
        <w:t xml:space="preserve"> </w:t>
      </w:r>
      <w:proofErr w:type="spellStart"/>
      <w:r>
        <w:t>Osobowych</w:t>
      </w:r>
      <w:proofErr w:type="spellEnd"/>
      <w:r>
        <w:t xml:space="preserve">, </w:t>
      </w:r>
      <w:proofErr w:type="spellStart"/>
      <w:r>
        <w:t>wszystkie</w:t>
      </w:r>
      <w:proofErr w:type="spellEnd"/>
      <w:r>
        <w:t xml:space="preserve"> </w:t>
      </w:r>
      <w:proofErr w:type="spellStart"/>
      <w:r>
        <w:t>warunki</w:t>
      </w:r>
      <w:proofErr w:type="spellEnd"/>
      <w:r>
        <w:t xml:space="preserve"> </w:t>
      </w:r>
      <w:proofErr w:type="spellStart"/>
      <w:r>
        <w:t>niniejszego</w:t>
      </w:r>
      <w:proofErr w:type="spellEnd"/>
      <w:r>
        <w:t xml:space="preserve"> </w:t>
      </w:r>
      <w:proofErr w:type="spellStart"/>
      <w:r>
        <w:t>Dodatku</w:t>
      </w:r>
      <w:proofErr w:type="spellEnd"/>
      <w:r>
        <w:t xml:space="preserve"> </w:t>
      </w:r>
      <w:proofErr w:type="spellStart"/>
      <w:r>
        <w:t>dotyczącego</w:t>
      </w:r>
      <w:proofErr w:type="spellEnd"/>
      <w:r>
        <w:t xml:space="preserve"> </w:t>
      </w:r>
      <w:proofErr w:type="spellStart"/>
      <w:r>
        <w:t>Ochrony</w:t>
      </w:r>
      <w:proofErr w:type="spellEnd"/>
      <w:r>
        <w:t xml:space="preserve"> Danych </w:t>
      </w:r>
      <w:proofErr w:type="spellStart"/>
      <w:r>
        <w:t>mają</w:t>
      </w:r>
      <w:proofErr w:type="spellEnd"/>
      <w:r>
        <w:t xml:space="preserve"> </w:t>
      </w:r>
      <w:proofErr w:type="spellStart"/>
      <w:r>
        <w:t>zastosowanie</w:t>
      </w:r>
      <w:proofErr w:type="spellEnd"/>
      <w:r>
        <w:t xml:space="preserve"> z </w:t>
      </w:r>
      <w:proofErr w:type="spellStart"/>
      <w:r>
        <w:t>zastrzeżeniem</w:t>
      </w:r>
      <w:proofErr w:type="spellEnd"/>
      <w:r>
        <w:t xml:space="preserve"> </w:t>
      </w:r>
      <w:proofErr w:type="spellStart"/>
      <w:r>
        <w:t>następujących</w:t>
      </w:r>
      <w:proofErr w:type="spellEnd"/>
      <w:r>
        <w:t xml:space="preserve"> </w:t>
      </w:r>
      <w:proofErr w:type="spellStart"/>
      <w:r>
        <w:t>warunków</w:t>
      </w:r>
      <w:proofErr w:type="spellEnd"/>
      <w:r>
        <w:t xml:space="preserve">: </w:t>
      </w:r>
    </w:p>
    <w:p w14:paraId="1934CD95" w14:textId="77777777" w:rsidR="00A40C06" w:rsidRDefault="00A40C06" w:rsidP="00A40C06">
      <w:pPr>
        <w:pStyle w:val="ListParagraph"/>
        <w:numPr>
          <w:ilvl w:val="0"/>
          <w:numId w:val="84"/>
        </w:numPr>
        <w:spacing w:after="160" w:line="360" w:lineRule="exact"/>
      </w:pPr>
      <w:r>
        <w:t xml:space="preserve">Dane z </w:t>
      </w:r>
      <w:proofErr w:type="spellStart"/>
      <w:r>
        <w:t>Wersji</w:t>
      </w:r>
      <w:proofErr w:type="spellEnd"/>
      <w:r>
        <w:t xml:space="preserve"> </w:t>
      </w:r>
      <w:proofErr w:type="spellStart"/>
      <w:r>
        <w:t>Zapoznawczych</w:t>
      </w:r>
      <w:proofErr w:type="spellEnd"/>
      <w:r>
        <w:t xml:space="preserve"> </w:t>
      </w:r>
      <w:proofErr w:type="spellStart"/>
      <w:r>
        <w:t>mogą</w:t>
      </w:r>
      <w:proofErr w:type="spellEnd"/>
      <w:r>
        <w:t xml:space="preserve"> </w:t>
      </w:r>
      <w:proofErr w:type="spellStart"/>
      <w:r>
        <w:t>być</w:t>
      </w:r>
      <w:proofErr w:type="spellEnd"/>
      <w:r>
        <w:t xml:space="preserve"> </w:t>
      </w:r>
      <w:proofErr w:type="spellStart"/>
      <w:r>
        <w:t>przesyłane</w:t>
      </w:r>
      <w:proofErr w:type="spellEnd"/>
      <w:r>
        <w:t xml:space="preserve"> do </w:t>
      </w:r>
      <w:proofErr w:type="spellStart"/>
      <w:r>
        <w:t>Stanów</w:t>
      </w:r>
      <w:proofErr w:type="spellEnd"/>
      <w:r>
        <w:t xml:space="preserve"> </w:t>
      </w:r>
      <w:proofErr w:type="spellStart"/>
      <w:r>
        <w:t>Zjednoczonych</w:t>
      </w:r>
      <w:proofErr w:type="spellEnd"/>
      <w:r>
        <w:t xml:space="preserve"> </w:t>
      </w:r>
      <w:proofErr w:type="spellStart"/>
      <w:r>
        <w:t>lub</w:t>
      </w:r>
      <w:proofErr w:type="spellEnd"/>
      <w:r>
        <w:t xml:space="preserve"> </w:t>
      </w:r>
      <w:proofErr w:type="spellStart"/>
      <w:r>
        <w:t>dowolnego</w:t>
      </w:r>
      <w:proofErr w:type="spellEnd"/>
      <w:r>
        <w:t xml:space="preserve"> </w:t>
      </w:r>
      <w:proofErr w:type="spellStart"/>
      <w:r>
        <w:t>innego</w:t>
      </w:r>
      <w:proofErr w:type="spellEnd"/>
      <w:r>
        <w:t xml:space="preserve"> </w:t>
      </w:r>
      <w:proofErr w:type="spellStart"/>
      <w:r>
        <w:t>kraju</w:t>
      </w:r>
      <w:proofErr w:type="spellEnd"/>
      <w:r>
        <w:t xml:space="preserve">, w </w:t>
      </w:r>
      <w:proofErr w:type="spellStart"/>
      <w:r>
        <w:t>którym</w:t>
      </w:r>
      <w:proofErr w:type="spellEnd"/>
      <w:r>
        <w:t xml:space="preserve"> </w:t>
      </w:r>
      <w:proofErr w:type="spellStart"/>
      <w:r>
        <w:t>działa</w:t>
      </w:r>
      <w:proofErr w:type="spellEnd"/>
      <w:r>
        <w:t xml:space="preserve"> Microsoft </w:t>
      </w:r>
      <w:proofErr w:type="spellStart"/>
      <w:r>
        <w:t>lub</w:t>
      </w:r>
      <w:proofErr w:type="spellEnd"/>
      <w:r>
        <w:t xml:space="preserve"> </w:t>
      </w:r>
      <w:proofErr w:type="spellStart"/>
      <w:r>
        <w:t>jego</w:t>
      </w:r>
      <w:proofErr w:type="spellEnd"/>
      <w:r>
        <w:t xml:space="preserve"> </w:t>
      </w:r>
      <w:proofErr w:type="spellStart"/>
      <w:r>
        <w:t>Podwykonawcy</w:t>
      </w:r>
      <w:proofErr w:type="spellEnd"/>
      <w:r>
        <w:t xml:space="preserve"> </w:t>
      </w:r>
      <w:proofErr w:type="spellStart"/>
      <w:r>
        <w:t>zajmujący</w:t>
      </w:r>
      <w:proofErr w:type="spellEnd"/>
      <w:r>
        <w:t xml:space="preserve"> </w:t>
      </w:r>
      <w:proofErr w:type="spellStart"/>
      <w:r>
        <w:t>się</w:t>
      </w:r>
      <w:proofErr w:type="spellEnd"/>
      <w:r>
        <w:t xml:space="preserve"> </w:t>
      </w:r>
      <w:proofErr w:type="spellStart"/>
      <w:r>
        <w:t>przetwarzaniem</w:t>
      </w:r>
      <w:proofErr w:type="spellEnd"/>
      <w:r>
        <w:t xml:space="preserve">, a </w:t>
      </w:r>
      <w:proofErr w:type="spellStart"/>
      <w:r>
        <w:t>także</w:t>
      </w:r>
      <w:proofErr w:type="spellEnd"/>
      <w:r>
        <w:t xml:space="preserve"> </w:t>
      </w:r>
      <w:proofErr w:type="spellStart"/>
      <w:r>
        <w:t>przechowywane</w:t>
      </w:r>
      <w:proofErr w:type="spellEnd"/>
      <w:r>
        <w:t xml:space="preserve"> </w:t>
      </w:r>
      <w:proofErr w:type="spellStart"/>
      <w:r>
        <w:t>i</w:t>
      </w:r>
      <w:proofErr w:type="spellEnd"/>
      <w:r>
        <w:t xml:space="preserve"> </w:t>
      </w:r>
      <w:proofErr w:type="spellStart"/>
      <w:r>
        <w:t>przetwarzane</w:t>
      </w:r>
      <w:proofErr w:type="spellEnd"/>
      <w:r>
        <w:t xml:space="preserve"> w </w:t>
      </w:r>
      <w:proofErr w:type="spellStart"/>
      <w:r>
        <w:t>danym</w:t>
      </w:r>
      <w:proofErr w:type="spellEnd"/>
      <w:r>
        <w:t xml:space="preserve"> </w:t>
      </w:r>
      <w:proofErr w:type="spellStart"/>
      <w:r>
        <w:t>kraju</w:t>
      </w:r>
      <w:proofErr w:type="spellEnd"/>
      <w:r>
        <w:t xml:space="preserve">. W </w:t>
      </w:r>
      <w:proofErr w:type="spellStart"/>
      <w:r>
        <w:t>związku</w:t>
      </w:r>
      <w:proofErr w:type="spellEnd"/>
      <w:r>
        <w:t xml:space="preserve"> z </w:t>
      </w:r>
      <w:proofErr w:type="spellStart"/>
      <w:r>
        <w:t>powyższym</w:t>
      </w:r>
      <w:proofErr w:type="spellEnd"/>
      <w:r>
        <w:t xml:space="preserve"> </w:t>
      </w:r>
      <w:proofErr w:type="spellStart"/>
      <w:r>
        <w:t>Lokalizacja</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nie</w:t>
      </w:r>
      <w:proofErr w:type="spellEnd"/>
      <w:r>
        <w:t xml:space="preserve"> ma </w:t>
      </w:r>
      <w:proofErr w:type="spellStart"/>
      <w:r>
        <w:t>zastosowania</w:t>
      </w:r>
      <w:proofErr w:type="spellEnd"/>
      <w:r>
        <w:t xml:space="preserve"> do </w:t>
      </w:r>
      <w:proofErr w:type="spellStart"/>
      <w:r>
        <w:t>Wersji</w:t>
      </w:r>
      <w:proofErr w:type="spellEnd"/>
      <w:r>
        <w:t xml:space="preserve"> </w:t>
      </w:r>
      <w:proofErr w:type="spellStart"/>
      <w:r>
        <w:t>Zapoznawczych</w:t>
      </w:r>
      <w:proofErr w:type="spellEnd"/>
      <w:r>
        <w:t xml:space="preserve">, </w:t>
      </w:r>
      <w:proofErr w:type="spellStart"/>
      <w:r>
        <w:t>ponieważ</w:t>
      </w:r>
      <w:proofErr w:type="spellEnd"/>
      <w:r>
        <w:t xml:space="preserve"> </w:t>
      </w:r>
      <w:proofErr w:type="spellStart"/>
      <w:r>
        <w:t>ograniczałaby</w:t>
      </w:r>
      <w:proofErr w:type="spellEnd"/>
      <w:r>
        <w:t xml:space="preserve"> </w:t>
      </w:r>
      <w:proofErr w:type="spellStart"/>
      <w:r>
        <w:t>kraje</w:t>
      </w:r>
      <w:proofErr w:type="spellEnd"/>
      <w:r>
        <w:t xml:space="preserve">, w </w:t>
      </w:r>
      <w:proofErr w:type="spellStart"/>
      <w:r>
        <w:t>których</w:t>
      </w:r>
      <w:proofErr w:type="spellEnd"/>
      <w:r>
        <w:t xml:space="preserve"> Microsoft </w:t>
      </w:r>
      <w:proofErr w:type="spellStart"/>
      <w:r>
        <w:t>może</w:t>
      </w:r>
      <w:proofErr w:type="spellEnd"/>
      <w:r>
        <w:t xml:space="preserve"> </w:t>
      </w:r>
      <w:proofErr w:type="spellStart"/>
      <w:r>
        <w:t>przesyłać</w:t>
      </w:r>
      <w:proofErr w:type="spellEnd"/>
      <w:r>
        <w:t xml:space="preserve">, </w:t>
      </w:r>
      <w:proofErr w:type="spellStart"/>
      <w:r>
        <w:t>przechowywać</w:t>
      </w:r>
      <w:proofErr w:type="spellEnd"/>
      <w:r>
        <w:t xml:space="preserve"> </w:t>
      </w:r>
      <w:proofErr w:type="spellStart"/>
      <w:r>
        <w:t>lub</w:t>
      </w:r>
      <w:proofErr w:type="spellEnd"/>
      <w:r>
        <w:t xml:space="preserve"> </w:t>
      </w:r>
      <w:proofErr w:type="spellStart"/>
      <w:r>
        <w:t>przetwarzać</w:t>
      </w:r>
      <w:proofErr w:type="spellEnd"/>
      <w:r>
        <w:t xml:space="preserve"> Dane z </w:t>
      </w:r>
      <w:proofErr w:type="spellStart"/>
      <w:r>
        <w:t>Wersji</w:t>
      </w:r>
      <w:proofErr w:type="spellEnd"/>
      <w:r>
        <w:t xml:space="preserve"> Zapoznawczych.</w:t>
      </w:r>
    </w:p>
    <w:p w14:paraId="19BF7A2A" w14:textId="77777777" w:rsidR="00A40C06" w:rsidRDefault="00A40C06" w:rsidP="00A40C06">
      <w:pPr>
        <w:pStyle w:val="ListParagraph"/>
        <w:numPr>
          <w:ilvl w:val="0"/>
          <w:numId w:val="84"/>
        </w:numPr>
        <w:spacing w:after="160" w:line="360" w:lineRule="exact"/>
      </w:pPr>
      <w:proofErr w:type="spellStart"/>
      <w:r>
        <w:lastRenderedPageBreak/>
        <w:t>Wersje</w:t>
      </w:r>
      <w:proofErr w:type="spellEnd"/>
      <w:r>
        <w:t xml:space="preserve"> </w:t>
      </w:r>
      <w:proofErr w:type="spellStart"/>
      <w:r>
        <w:t>Zapoznawcze</w:t>
      </w:r>
      <w:proofErr w:type="spellEnd"/>
      <w:r>
        <w:t xml:space="preserve"> </w:t>
      </w:r>
      <w:proofErr w:type="spellStart"/>
      <w:r>
        <w:t>nie</w:t>
      </w:r>
      <w:proofErr w:type="spellEnd"/>
      <w:r>
        <w:t xml:space="preserve"> </w:t>
      </w:r>
      <w:proofErr w:type="spellStart"/>
      <w:r>
        <w:t>mogą</w:t>
      </w:r>
      <w:proofErr w:type="spellEnd"/>
      <w:r>
        <w:t xml:space="preserve"> </w:t>
      </w:r>
      <w:proofErr w:type="spellStart"/>
      <w:r>
        <w:t>przechowywać</w:t>
      </w:r>
      <w:proofErr w:type="spellEnd"/>
      <w:r>
        <w:t xml:space="preserve"> </w:t>
      </w:r>
      <w:proofErr w:type="spellStart"/>
      <w:r>
        <w:t>Danych</w:t>
      </w:r>
      <w:proofErr w:type="spellEnd"/>
      <w:r>
        <w:t xml:space="preserve"> z </w:t>
      </w:r>
      <w:proofErr w:type="spellStart"/>
      <w:r>
        <w:t>Wersji</w:t>
      </w:r>
      <w:proofErr w:type="spellEnd"/>
      <w:r>
        <w:t xml:space="preserve"> </w:t>
      </w:r>
      <w:proofErr w:type="spellStart"/>
      <w:r>
        <w:t>Zapoznawczych</w:t>
      </w:r>
      <w:proofErr w:type="spellEnd"/>
      <w:r>
        <w:t xml:space="preserve"> po </w:t>
      </w:r>
      <w:proofErr w:type="spellStart"/>
      <w:r>
        <w:t>zakończeniu</w:t>
      </w:r>
      <w:proofErr w:type="spellEnd"/>
      <w:r>
        <w:t xml:space="preserve"> </w:t>
      </w:r>
      <w:proofErr w:type="spellStart"/>
      <w:r>
        <w:t>Wersji</w:t>
      </w:r>
      <w:proofErr w:type="spellEnd"/>
      <w:r>
        <w:t xml:space="preserve"> </w:t>
      </w:r>
      <w:proofErr w:type="spellStart"/>
      <w:r>
        <w:t>Zapoznawczej</w:t>
      </w:r>
      <w:proofErr w:type="spellEnd"/>
      <w:r>
        <w:t xml:space="preserve">. Po </w:t>
      </w:r>
      <w:proofErr w:type="spellStart"/>
      <w:r>
        <w:t>zakończeniu</w:t>
      </w:r>
      <w:proofErr w:type="spellEnd"/>
      <w:r>
        <w:t xml:space="preserve"> </w:t>
      </w:r>
      <w:proofErr w:type="spellStart"/>
      <w:r>
        <w:t>Wersji</w:t>
      </w:r>
      <w:proofErr w:type="spellEnd"/>
      <w:r>
        <w:t xml:space="preserve"> </w:t>
      </w:r>
      <w:proofErr w:type="spellStart"/>
      <w:r>
        <w:t>Zapoznawczej</w:t>
      </w:r>
      <w:proofErr w:type="spellEnd"/>
      <w:r>
        <w:t xml:space="preserve"> </w:t>
      </w:r>
      <w:proofErr w:type="spellStart"/>
      <w:r>
        <w:t>lub</w:t>
      </w:r>
      <w:proofErr w:type="spellEnd"/>
      <w:r>
        <w:t xml:space="preserve"> </w:t>
      </w:r>
      <w:proofErr w:type="spellStart"/>
      <w:r>
        <w:t>zaprzestaniu</w:t>
      </w:r>
      <w:proofErr w:type="spellEnd"/>
      <w:r>
        <w:t xml:space="preserve"> </w:t>
      </w:r>
      <w:proofErr w:type="spellStart"/>
      <w:r>
        <w:t>uczestnictwa</w:t>
      </w:r>
      <w:proofErr w:type="spellEnd"/>
      <w:r>
        <w:t xml:space="preserve"> w </w:t>
      </w:r>
      <w:proofErr w:type="spellStart"/>
      <w:r>
        <w:t>niej</w:t>
      </w:r>
      <w:proofErr w:type="spellEnd"/>
      <w:r>
        <w:t xml:space="preserve"> </w:t>
      </w:r>
      <w:proofErr w:type="spellStart"/>
      <w:r>
        <w:t>przez</w:t>
      </w:r>
      <w:proofErr w:type="spellEnd"/>
      <w:r>
        <w:t xml:space="preserve"> </w:t>
      </w:r>
      <w:proofErr w:type="spellStart"/>
      <w:r>
        <w:t>Klienta</w:t>
      </w:r>
      <w:proofErr w:type="spellEnd"/>
      <w:r>
        <w:t xml:space="preserve"> Microsoft </w:t>
      </w:r>
      <w:proofErr w:type="spellStart"/>
      <w:r>
        <w:t>może</w:t>
      </w:r>
      <w:proofErr w:type="spellEnd"/>
      <w:r>
        <w:t xml:space="preserve"> </w:t>
      </w:r>
      <w:proofErr w:type="spellStart"/>
      <w:r>
        <w:t>usunąć</w:t>
      </w:r>
      <w:proofErr w:type="spellEnd"/>
      <w:r>
        <w:t xml:space="preserve"> Dane z </w:t>
      </w:r>
      <w:proofErr w:type="spellStart"/>
      <w:r>
        <w:t>Wersji</w:t>
      </w:r>
      <w:proofErr w:type="spellEnd"/>
      <w:r>
        <w:t xml:space="preserve"> Zapoznawczej, </w:t>
      </w:r>
      <w:proofErr w:type="spellStart"/>
      <w:r>
        <w:t>nawet</w:t>
      </w:r>
      <w:proofErr w:type="spellEnd"/>
      <w:r>
        <w:t xml:space="preserve"> </w:t>
      </w:r>
      <w:proofErr w:type="spellStart"/>
      <w:r>
        <w:t>jeśli</w:t>
      </w:r>
      <w:proofErr w:type="spellEnd"/>
      <w:r>
        <w:t xml:space="preserve"> </w:t>
      </w:r>
      <w:proofErr w:type="spellStart"/>
      <w:r>
        <w:t>Wersja</w:t>
      </w:r>
      <w:proofErr w:type="spellEnd"/>
      <w:r>
        <w:t xml:space="preserve"> </w:t>
      </w:r>
      <w:proofErr w:type="spellStart"/>
      <w:r>
        <w:t>Zapoznawcza</w:t>
      </w:r>
      <w:proofErr w:type="spellEnd"/>
      <w:r>
        <w:t xml:space="preserve"> </w:t>
      </w:r>
      <w:proofErr w:type="spellStart"/>
      <w:r>
        <w:t>zostanie</w:t>
      </w:r>
      <w:proofErr w:type="spellEnd"/>
      <w:r>
        <w:t xml:space="preserve"> </w:t>
      </w:r>
      <w:proofErr w:type="spellStart"/>
      <w:r>
        <w:t>następnie</w:t>
      </w:r>
      <w:proofErr w:type="spellEnd"/>
      <w:r>
        <w:t xml:space="preserve"> </w:t>
      </w:r>
      <w:proofErr w:type="spellStart"/>
      <w:r>
        <w:t>udostępniona</w:t>
      </w:r>
      <w:proofErr w:type="spellEnd"/>
      <w:r>
        <w:t xml:space="preserve"> </w:t>
      </w:r>
      <w:proofErr w:type="spellStart"/>
      <w:r>
        <w:t>powszechnie</w:t>
      </w:r>
      <w:proofErr w:type="spellEnd"/>
      <w:r>
        <w:t xml:space="preserve"> w </w:t>
      </w:r>
      <w:proofErr w:type="spellStart"/>
      <w:r>
        <w:t>sprzedaży</w:t>
      </w:r>
      <w:proofErr w:type="spellEnd"/>
      <w:r>
        <w:t xml:space="preserve">. W </w:t>
      </w:r>
      <w:proofErr w:type="spellStart"/>
      <w:r>
        <w:t>związku</w:t>
      </w:r>
      <w:proofErr w:type="spellEnd"/>
      <w:r>
        <w:t xml:space="preserve"> z </w:t>
      </w:r>
      <w:proofErr w:type="spellStart"/>
      <w:r>
        <w:t>powyższym</w:t>
      </w:r>
      <w:proofErr w:type="spellEnd"/>
      <w:r>
        <w:t xml:space="preserve"> </w:t>
      </w:r>
      <w:proofErr w:type="spellStart"/>
      <w:r>
        <w:t>Przechowywanie</w:t>
      </w:r>
      <w:proofErr w:type="spellEnd"/>
      <w:r>
        <w:t xml:space="preserve"> </w:t>
      </w:r>
      <w:proofErr w:type="spellStart"/>
      <w:r>
        <w:t>i</w:t>
      </w:r>
      <w:proofErr w:type="spellEnd"/>
      <w:r>
        <w:t xml:space="preserve"> </w:t>
      </w:r>
      <w:proofErr w:type="spellStart"/>
      <w:r>
        <w:t>Usuwanie</w:t>
      </w:r>
      <w:proofErr w:type="spellEnd"/>
      <w:r>
        <w:t xml:space="preserve"> </w:t>
      </w:r>
      <w:proofErr w:type="spellStart"/>
      <w:r>
        <w:t>Danych</w:t>
      </w:r>
      <w:proofErr w:type="spellEnd"/>
      <w:r>
        <w:t xml:space="preserve"> </w:t>
      </w:r>
      <w:proofErr w:type="spellStart"/>
      <w:r>
        <w:t>nie</w:t>
      </w:r>
      <w:proofErr w:type="spellEnd"/>
      <w:r>
        <w:t xml:space="preserve"> ma </w:t>
      </w:r>
      <w:proofErr w:type="spellStart"/>
      <w:r>
        <w:t>zastosowania</w:t>
      </w:r>
      <w:proofErr w:type="spellEnd"/>
      <w:r>
        <w:t xml:space="preserve"> do </w:t>
      </w:r>
      <w:proofErr w:type="spellStart"/>
      <w:r>
        <w:t>Wersji</w:t>
      </w:r>
      <w:proofErr w:type="spellEnd"/>
      <w:r>
        <w:t xml:space="preserve"> </w:t>
      </w:r>
      <w:proofErr w:type="spellStart"/>
      <w:r>
        <w:t>Zapoznawczych</w:t>
      </w:r>
      <w:proofErr w:type="spellEnd"/>
      <w:r>
        <w:t xml:space="preserve">, </w:t>
      </w:r>
      <w:proofErr w:type="spellStart"/>
      <w:r>
        <w:t>ponieważ</w:t>
      </w:r>
      <w:proofErr w:type="spellEnd"/>
      <w:r>
        <w:t xml:space="preserve"> </w:t>
      </w:r>
      <w:proofErr w:type="spellStart"/>
      <w:r>
        <w:t>ograniczałoby</w:t>
      </w:r>
      <w:proofErr w:type="spellEnd"/>
      <w:r>
        <w:t xml:space="preserve"> </w:t>
      </w:r>
      <w:proofErr w:type="spellStart"/>
      <w:r>
        <w:t>prawo</w:t>
      </w:r>
      <w:proofErr w:type="spellEnd"/>
      <w:r>
        <w:t xml:space="preserve"> Microsoft do </w:t>
      </w:r>
      <w:proofErr w:type="spellStart"/>
      <w:r>
        <w:t>usuwania</w:t>
      </w:r>
      <w:proofErr w:type="spellEnd"/>
      <w:r>
        <w:t xml:space="preserve"> </w:t>
      </w:r>
      <w:proofErr w:type="spellStart"/>
      <w:r>
        <w:t>danych</w:t>
      </w:r>
      <w:proofErr w:type="spellEnd"/>
      <w:r>
        <w:t xml:space="preserve"> w </w:t>
      </w:r>
      <w:proofErr w:type="spellStart"/>
      <w:r>
        <w:t>Wersji</w:t>
      </w:r>
      <w:proofErr w:type="spellEnd"/>
      <w:r>
        <w:t xml:space="preserve"> Zapoznawczej.</w:t>
      </w:r>
    </w:p>
    <w:p w14:paraId="61BE571A" w14:textId="77777777" w:rsidR="00A40C06" w:rsidRDefault="00A40C06" w:rsidP="00A40C06">
      <w:proofErr w:type="spellStart"/>
      <w:r>
        <w:t>Wersje</w:t>
      </w:r>
      <w:proofErr w:type="spellEnd"/>
      <w:r>
        <w:t xml:space="preserve"> </w:t>
      </w:r>
      <w:proofErr w:type="spellStart"/>
      <w:r>
        <w:t>Zapoznawcze</w:t>
      </w:r>
      <w:proofErr w:type="spellEnd"/>
      <w:r>
        <w:t xml:space="preserve"> </w:t>
      </w:r>
      <w:proofErr w:type="spellStart"/>
      <w:r>
        <w:t>mogą</w:t>
      </w:r>
      <w:proofErr w:type="spellEnd"/>
      <w:r>
        <w:t xml:space="preserve"> </w:t>
      </w:r>
      <w:proofErr w:type="spellStart"/>
      <w:r>
        <w:t>podlegać</w:t>
      </w:r>
      <w:proofErr w:type="spellEnd"/>
      <w:r>
        <w:t xml:space="preserve"> </w:t>
      </w:r>
      <w:proofErr w:type="spellStart"/>
      <w:r>
        <w:t>dodatkowym</w:t>
      </w:r>
      <w:proofErr w:type="spellEnd"/>
      <w:r>
        <w:t xml:space="preserve"> </w:t>
      </w:r>
      <w:proofErr w:type="spellStart"/>
      <w:r>
        <w:t>warunkom</w:t>
      </w:r>
      <w:proofErr w:type="spellEnd"/>
      <w:r>
        <w:t xml:space="preserve"> </w:t>
      </w:r>
      <w:proofErr w:type="spellStart"/>
      <w:r>
        <w:t>obowiązującym</w:t>
      </w:r>
      <w:proofErr w:type="spellEnd"/>
      <w:r>
        <w:t xml:space="preserve"> </w:t>
      </w:r>
      <w:proofErr w:type="spellStart"/>
      <w:r>
        <w:t>osobno</w:t>
      </w:r>
      <w:proofErr w:type="spellEnd"/>
      <w:r>
        <w:t xml:space="preserve"> w </w:t>
      </w:r>
      <w:proofErr w:type="spellStart"/>
      <w:r>
        <w:t>ramach</w:t>
      </w:r>
      <w:proofErr w:type="spellEnd"/>
      <w:r>
        <w:t xml:space="preserve"> </w:t>
      </w:r>
      <w:proofErr w:type="spellStart"/>
      <w:r>
        <w:t>danej</w:t>
      </w:r>
      <w:proofErr w:type="spellEnd"/>
      <w:r>
        <w:t xml:space="preserve"> </w:t>
      </w:r>
      <w:proofErr w:type="spellStart"/>
      <w:r>
        <w:t>Wersji</w:t>
      </w:r>
      <w:proofErr w:type="spellEnd"/>
      <w:r>
        <w:t xml:space="preserve"> Zapoznawczej.</w:t>
      </w:r>
    </w:p>
    <w:p w14:paraId="180DAB4B" w14:textId="2EB4B84C" w:rsidR="007C0C24" w:rsidRPr="00FC77AC" w:rsidRDefault="007C0C24" w:rsidP="007C0C24">
      <w:pPr>
        <w:pStyle w:val="Heading2"/>
      </w:pPr>
      <w:bookmarkStart w:id="162" w:name="_Toc206769334"/>
      <w:proofErr w:type="spellStart"/>
      <w:r>
        <w:t>Instytucje</w:t>
      </w:r>
      <w:proofErr w:type="spellEnd"/>
      <w:r>
        <w:t xml:space="preserve"> </w:t>
      </w:r>
      <w:proofErr w:type="spellStart"/>
      <w:r>
        <w:t>edukacyjne</w:t>
      </w:r>
      <w:bookmarkEnd w:id="155"/>
      <w:bookmarkEnd w:id="156"/>
      <w:bookmarkEnd w:id="157"/>
      <w:bookmarkEnd w:id="158"/>
      <w:bookmarkEnd w:id="159"/>
      <w:bookmarkEnd w:id="160"/>
      <w:bookmarkEnd w:id="162"/>
      <w:proofErr w:type="spellEnd"/>
    </w:p>
    <w:p w14:paraId="5F711484" w14:textId="77777777" w:rsidR="007C0C24" w:rsidRPr="00FC77AC" w:rsidRDefault="007C0C24" w:rsidP="007C0C24">
      <w:r>
        <w:t>Jeśli Klient jest placówką lub instytucją edukacyjną podlegającą przepisom ustawy o prawach rodzin do edukacji i ochrony prywatności (§ 1232g Tytułu 20 Kodeksu Stanów Zjednoczonych, FERPA), Microsoft potwierdza, że na potrzeby Postanowień Dotyczących Usług Online Microsoft ma status „pracownika, przedstawiciela lub członka organów szkoły” (ang. school official) mającego „uprawniony interes edukacyjny” (ang. legitimate educational interests) w Danych Klienta i Danych dotyczących Usług Profesjonalnych, ponieważ postanowienia te zostały określone w przepisach FERPA oraz we wdrażających je przepisach wykonawczych, a Microsoft zgadza się przestrzegać ograniczeń i wymogów nałożonych na pracownika, przedstawiciela lub członka organów szkoły w punkcie 34 CFR 99.33(a).</w:t>
      </w:r>
    </w:p>
    <w:p w14:paraId="102CF59B" w14:textId="77777777" w:rsidR="007C0C24" w:rsidRPr="00FC77AC" w:rsidRDefault="007C0C24" w:rsidP="007C0C24">
      <w:r>
        <w:t xml:space="preserve">Klient przyjmuje do wiadomości, że Microsoft może posiadać ograniczone dane kontaktowe uczniów Klienta i ich rodziców lub może nie posiadać ich wcale. W związku z powyższym Klient odpowiada za uzyskanie wszelkich wymaganych przepisami prawa właściwego zgód rodziców na używanie w jakikolwiek sposób Produktów i Usług przez użytkowników końcowych oraz za przekazanie w imieniu Microsoft uczniom (lub, w przypadku uczniów poniżej 18 roku życia i nie uczęszczających na zajęcia w szkole policealnej, ich rodzicom) powiadomienia o każdym ewentualnym nakazie sądowym lub prawomocnie wydanym wezwaniu do ujawnienia Danych Klienta i Danych dotyczących Usług Profesjonalnych znajdujących się </w:t>
      </w:r>
      <w:r>
        <w:br/>
        <w:t>w posiadaniu Microsoft, jeśli wymagają tego w takim przypadku przepisy prawa właściwego.</w:t>
      </w:r>
    </w:p>
    <w:p w14:paraId="27D6F322" w14:textId="77777777" w:rsidR="007C0C24" w:rsidRPr="00FC77AC" w:rsidRDefault="007C0C24" w:rsidP="007C0C24">
      <w:pPr>
        <w:pStyle w:val="Heading2"/>
      </w:pPr>
      <w:bookmarkStart w:id="163" w:name="_Toc16510372"/>
      <w:bookmarkStart w:id="164" w:name="_Toc21617027"/>
      <w:bookmarkStart w:id="165" w:name="_Toc155366844"/>
      <w:bookmarkStart w:id="166" w:name="_Toc206769335"/>
      <w:bookmarkStart w:id="167" w:name="CJISCustomerAgreement"/>
      <w:r>
        <w:t>Umowa kliencka z CJIS</w:t>
      </w:r>
      <w:bookmarkEnd w:id="163"/>
      <w:bookmarkEnd w:id="164"/>
      <w:bookmarkEnd w:id="165"/>
      <w:bookmarkEnd w:id="166"/>
    </w:p>
    <w:p w14:paraId="7C3A1F30" w14:textId="77777777" w:rsidR="007C0C24" w:rsidRPr="005B57A1" w:rsidRDefault="007C0C24" w:rsidP="007C0C24">
      <w:bookmarkStart w:id="168" w:name="_Toc123049606"/>
      <w:bookmarkStart w:id="169" w:name="_Toc8395020"/>
      <w:bookmarkStart w:id="170" w:name="_Toc6563809"/>
      <w:bookmarkStart w:id="171" w:name="_Toc21617028"/>
      <w:bookmarkStart w:id="172" w:name="_Toc26972862"/>
      <w:bookmarkStart w:id="173" w:name="HIPPA"/>
      <w:bookmarkEnd w:id="167"/>
      <w:proofErr w:type="spellStart"/>
      <w:r w:rsidRPr="005B57A1">
        <w:t>Firma</w:t>
      </w:r>
      <w:proofErr w:type="spellEnd"/>
      <w:r w:rsidRPr="005B57A1">
        <w:t xml:space="preserve"> Microsoft </w:t>
      </w:r>
      <w:proofErr w:type="spellStart"/>
      <w:r w:rsidRPr="005B57A1">
        <w:t>świadczy</w:t>
      </w:r>
      <w:proofErr w:type="spellEnd"/>
      <w:r w:rsidRPr="005B57A1">
        <w:t xml:space="preserve"> </w:t>
      </w:r>
      <w:proofErr w:type="spellStart"/>
      <w:r w:rsidRPr="005B57A1">
        <w:t>określone</w:t>
      </w:r>
      <w:proofErr w:type="spellEnd"/>
      <w:r w:rsidRPr="005B57A1">
        <w:t xml:space="preserve"> </w:t>
      </w:r>
      <w:proofErr w:type="spellStart"/>
      <w:r w:rsidRPr="005B57A1">
        <w:t>usługi</w:t>
      </w:r>
      <w:proofErr w:type="spellEnd"/>
      <w:r w:rsidRPr="005B57A1">
        <w:t xml:space="preserve"> w </w:t>
      </w:r>
      <w:proofErr w:type="spellStart"/>
      <w:r w:rsidRPr="005B57A1">
        <w:t>chmurze</w:t>
      </w:r>
      <w:proofErr w:type="spellEnd"/>
      <w:r w:rsidRPr="005B57A1">
        <w:t xml:space="preserve"> </w:t>
      </w:r>
      <w:proofErr w:type="spellStart"/>
      <w:r w:rsidRPr="005B57A1">
        <w:t>dla</w:t>
      </w:r>
      <w:proofErr w:type="spellEnd"/>
      <w:r w:rsidRPr="005B57A1">
        <w:t xml:space="preserve"> </w:t>
      </w:r>
      <w:proofErr w:type="spellStart"/>
      <w:r w:rsidRPr="005B57A1">
        <w:t>instytucji</w:t>
      </w:r>
      <w:proofErr w:type="spellEnd"/>
      <w:r w:rsidRPr="005B57A1">
        <w:t xml:space="preserve"> </w:t>
      </w:r>
      <w:proofErr w:type="spellStart"/>
      <w:r w:rsidRPr="005B57A1">
        <w:t>rządowych</w:t>
      </w:r>
      <w:proofErr w:type="spellEnd"/>
      <w:r w:rsidRPr="005B57A1">
        <w:t xml:space="preserve"> (</w:t>
      </w:r>
      <w:proofErr w:type="spellStart"/>
      <w:r w:rsidRPr="005B57A1">
        <w:t>zwane</w:t>
      </w:r>
      <w:proofErr w:type="spellEnd"/>
      <w:r w:rsidRPr="005B57A1">
        <w:t xml:space="preserve"> „</w:t>
      </w:r>
      <w:proofErr w:type="spellStart"/>
      <w:r w:rsidRPr="005B57A1">
        <w:t>Usługami</w:t>
      </w:r>
      <w:proofErr w:type="spellEnd"/>
      <w:r w:rsidRPr="005B57A1">
        <w:t xml:space="preserve"> </w:t>
      </w:r>
      <w:proofErr w:type="spellStart"/>
      <w:r w:rsidRPr="005B57A1">
        <w:t>objętymi</w:t>
      </w:r>
      <w:proofErr w:type="spellEnd"/>
      <w:r w:rsidRPr="005B57A1">
        <w:t xml:space="preserve"> </w:t>
      </w:r>
      <w:proofErr w:type="spellStart"/>
      <w:r w:rsidRPr="005B57A1">
        <w:t>usługą</w:t>
      </w:r>
      <w:proofErr w:type="spellEnd"/>
      <w:r w:rsidRPr="005B57A1">
        <w:t xml:space="preserve">”) </w:t>
      </w:r>
      <w:proofErr w:type="spellStart"/>
      <w:r w:rsidRPr="005B57A1">
        <w:t>zgodnie</w:t>
      </w:r>
      <w:proofErr w:type="spellEnd"/>
      <w:r w:rsidRPr="005B57A1">
        <w:t xml:space="preserve"> z </w:t>
      </w:r>
      <w:proofErr w:type="spellStart"/>
      <w:r w:rsidRPr="005B57A1">
        <w:t>Polityką</w:t>
      </w:r>
      <w:proofErr w:type="spellEnd"/>
      <w:r w:rsidRPr="005B57A1">
        <w:t xml:space="preserve"> </w:t>
      </w:r>
      <w:proofErr w:type="spellStart"/>
      <w:r w:rsidRPr="005B57A1">
        <w:t>bezpieczeństwa</w:t>
      </w:r>
      <w:proofErr w:type="spellEnd"/>
      <w:r w:rsidRPr="005B57A1">
        <w:t xml:space="preserve"> FBI </w:t>
      </w:r>
      <w:proofErr w:type="spellStart"/>
      <w:r w:rsidRPr="005B57A1">
        <w:t>dotyczącą</w:t>
      </w:r>
      <w:proofErr w:type="spellEnd"/>
      <w:r w:rsidRPr="005B57A1">
        <w:t xml:space="preserve"> </w:t>
      </w:r>
      <w:proofErr w:type="spellStart"/>
      <w:r w:rsidRPr="005B57A1">
        <w:t>usług</w:t>
      </w:r>
      <w:proofErr w:type="spellEnd"/>
      <w:r w:rsidRPr="005B57A1">
        <w:t xml:space="preserve"> </w:t>
      </w:r>
      <w:proofErr w:type="spellStart"/>
      <w:r w:rsidRPr="005B57A1">
        <w:t>informacyjnych</w:t>
      </w:r>
      <w:proofErr w:type="spellEnd"/>
      <w:r w:rsidRPr="005B57A1">
        <w:t xml:space="preserve"> w </w:t>
      </w:r>
      <w:proofErr w:type="spellStart"/>
      <w:r w:rsidRPr="005B57A1">
        <w:t>sprawach</w:t>
      </w:r>
      <w:proofErr w:type="spellEnd"/>
      <w:r w:rsidRPr="005B57A1">
        <w:t xml:space="preserve"> </w:t>
      </w:r>
      <w:proofErr w:type="spellStart"/>
      <w:r w:rsidRPr="005B57A1">
        <w:lastRenderedPageBreak/>
        <w:t>karnych</w:t>
      </w:r>
      <w:proofErr w:type="spellEnd"/>
      <w:r w:rsidRPr="005B57A1">
        <w:t xml:space="preserve"> („CJIS”) („</w:t>
      </w:r>
      <w:proofErr w:type="spellStart"/>
      <w:r w:rsidRPr="005B57A1">
        <w:t>zwana</w:t>
      </w:r>
      <w:proofErr w:type="spellEnd"/>
      <w:r w:rsidRPr="005B57A1">
        <w:t xml:space="preserve"> </w:t>
      </w:r>
      <w:proofErr w:type="spellStart"/>
      <w:r w:rsidRPr="005B57A1">
        <w:t>Polityką</w:t>
      </w:r>
      <w:proofErr w:type="spellEnd"/>
      <w:r w:rsidRPr="005B57A1">
        <w:t xml:space="preserve"> CJIS”). </w:t>
      </w:r>
      <w:proofErr w:type="spellStart"/>
      <w:r w:rsidRPr="005B57A1">
        <w:t>Zasady</w:t>
      </w:r>
      <w:proofErr w:type="spellEnd"/>
      <w:r w:rsidRPr="005B57A1">
        <w:t xml:space="preserve"> CJIS </w:t>
      </w:r>
      <w:proofErr w:type="spellStart"/>
      <w:r w:rsidRPr="005B57A1">
        <w:t>regulują</w:t>
      </w:r>
      <w:proofErr w:type="spellEnd"/>
      <w:r w:rsidRPr="005B57A1">
        <w:t xml:space="preserve"> </w:t>
      </w:r>
      <w:proofErr w:type="spellStart"/>
      <w:r w:rsidRPr="005B57A1">
        <w:t>używanie</w:t>
      </w:r>
      <w:proofErr w:type="spellEnd"/>
      <w:r w:rsidRPr="005B57A1">
        <w:t xml:space="preserve"> </w:t>
      </w:r>
      <w:proofErr w:type="spellStart"/>
      <w:r w:rsidRPr="005B57A1">
        <w:t>i</w:t>
      </w:r>
      <w:proofErr w:type="spellEnd"/>
      <w:r w:rsidRPr="005B57A1">
        <w:t> </w:t>
      </w:r>
      <w:proofErr w:type="spellStart"/>
      <w:r w:rsidRPr="005B57A1">
        <w:t>przekazywanie</w:t>
      </w:r>
      <w:proofErr w:type="spellEnd"/>
      <w:r w:rsidRPr="005B57A1">
        <w:t xml:space="preserve"> </w:t>
      </w:r>
      <w:proofErr w:type="spellStart"/>
      <w:r w:rsidRPr="005B57A1">
        <w:t>informacji</w:t>
      </w:r>
      <w:proofErr w:type="spellEnd"/>
      <w:r w:rsidRPr="005B57A1">
        <w:t xml:space="preserve"> </w:t>
      </w:r>
      <w:proofErr w:type="spellStart"/>
      <w:r w:rsidRPr="005B57A1">
        <w:t>kryminalnych</w:t>
      </w:r>
      <w:proofErr w:type="spellEnd"/>
      <w:r w:rsidRPr="005B57A1">
        <w:t xml:space="preserve">. </w:t>
      </w:r>
      <w:proofErr w:type="spellStart"/>
      <w:r w:rsidRPr="005B57A1">
        <w:t>Wszystkie</w:t>
      </w:r>
      <w:proofErr w:type="spellEnd"/>
      <w:r w:rsidRPr="005B57A1">
        <w:t xml:space="preserve"> </w:t>
      </w:r>
      <w:proofErr w:type="spellStart"/>
      <w:r w:rsidRPr="005B57A1">
        <w:t>Usługi</w:t>
      </w:r>
      <w:proofErr w:type="spellEnd"/>
      <w:r w:rsidRPr="005B57A1">
        <w:t xml:space="preserve"> </w:t>
      </w:r>
      <w:proofErr w:type="spellStart"/>
      <w:r w:rsidRPr="005B57A1">
        <w:t>objęte</w:t>
      </w:r>
      <w:proofErr w:type="spellEnd"/>
      <w:r w:rsidRPr="005B57A1">
        <w:t xml:space="preserve"> </w:t>
      </w:r>
      <w:proofErr w:type="spellStart"/>
      <w:r w:rsidRPr="005B57A1">
        <w:t>usługą</w:t>
      </w:r>
      <w:proofErr w:type="spellEnd"/>
      <w:r w:rsidRPr="005B57A1">
        <w:t xml:space="preserve"> CJIS </w:t>
      </w:r>
      <w:proofErr w:type="spellStart"/>
      <w:r w:rsidRPr="005B57A1">
        <w:t>firmy</w:t>
      </w:r>
      <w:proofErr w:type="spellEnd"/>
      <w:r w:rsidRPr="005B57A1">
        <w:t xml:space="preserve"> Microsoft </w:t>
      </w:r>
      <w:proofErr w:type="spellStart"/>
      <w:r w:rsidRPr="005B57A1">
        <w:t>podlegają</w:t>
      </w:r>
      <w:proofErr w:type="spellEnd"/>
      <w:r w:rsidRPr="005B57A1">
        <w:t xml:space="preserve"> </w:t>
      </w:r>
      <w:proofErr w:type="spellStart"/>
      <w:r w:rsidRPr="005B57A1">
        <w:t>warunkom</w:t>
      </w:r>
      <w:proofErr w:type="spellEnd"/>
      <w:r w:rsidRPr="005B57A1">
        <w:t xml:space="preserve"> </w:t>
      </w:r>
      <w:proofErr w:type="spellStart"/>
      <w:r w:rsidRPr="005B57A1">
        <w:t>określonym</w:t>
      </w:r>
      <w:proofErr w:type="spellEnd"/>
      <w:r w:rsidRPr="005B57A1">
        <w:t xml:space="preserve"> w Umowie o </w:t>
      </w:r>
      <w:proofErr w:type="spellStart"/>
      <w:r w:rsidRPr="005B57A1">
        <w:t>zarządzanie</w:t>
      </w:r>
      <w:proofErr w:type="spellEnd"/>
      <w:r w:rsidRPr="005B57A1">
        <w:t xml:space="preserve"> </w:t>
      </w:r>
      <w:proofErr w:type="spellStart"/>
      <w:r w:rsidRPr="005B57A1">
        <w:t>usługami</w:t>
      </w:r>
      <w:proofErr w:type="spellEnd"/>
      <w:r w:rsidRPr="005B57A1">
        <w:t xml:space="preserve"> CJIS.</w:t>
      </w:r>
    </w:p>
    <w:p w14:paraId="5CCB6B59" w14:textId="77777777" w:rsidR="007C0C24" w:rsidRPr="006366A8" w:rsidRDefault="007C0C24" w:rsidP="007C0C24">
      <w:pPr>
        <w:pStyle w:val="Heading2"/>
      </w:pPr>
      <w:bookmarkStart w:id="174" w:name="_Toc155366845"/>
      <w:bookmarkStart w:id="175" w:name="_Toc206769336"/>
      <w:r>
        <w:t>Partner Biznesowy w rozumieniu ustawy HIPAA</w:t>
      </w:r>
      <w:bookmarkEnd w:id="168"/>
      <w:bookmarkEnd w:id="174"/>
      <w:bookmarkEnd w:id="175"/>
    </w:p>
    <w:p w14:paraId="02E2195E" w14:textId="77777777" w:rsidR="007C0C24" w:rsidRPr="006366A8" w:rsidRDefault="007C0C24" w:rsidP="007C0C24">
      <w:r>
        <w:t xml:space="preserve">Jeśli Klient jest „podmiotem objętym przepisami” lub „partnerem biznesowym” i korzysta z „chronionych informacji o zdrowiu” w ramach Danych Klienta lub Danych dotyczących Usług Profesjonalnych, zgodnie z definicjami tych terminów zawartymi w ustawie z 1996 r. o przenośności i ochronie danych w ubezpieczeniach zdrowotnych (Health Insurance Portability and Accountability Act) (z późn. zm.) oraz przepisów ogłoszonych na mocy tej ustawy (łącznie „HIPAA”), zawarcie przez Klienta umowy Klienta obejmuje zawarcie przez niego Umowy z Partnerem Biznesowym („Umowa BAA”), której pełny </w:t>
      </w:r>
      <w:proofErr w:type="spellStart"/>
      <w:r>
        <w:t>tekst</w:t>
      </w:r>
      <w:proofErr w:type="spellEnd"/>
      <w:r>
        <w:t xml:space="preserve"> </w:t>
      </w:r>
      <w:proofErr w:type="spellStart"/>
      <w:r>
        <w:t>określa</w:t>
      </w:r>
      <w:proofErr w:type="spellEnd"/>
      <w:r>
        <w:t xml:space="preserve"> </w:t>
      </w:r>
      <w:proofErr w:type="spellStart"/>
      <w:r>
        <w:t>objęte</w:t>
      </w:r>
      <w:proofErr w:type="spellEnd"/>
      <w:r>
        <w:t xml:space="preserve"> </w:t>
      </w:r>
      <w:proofErr w:type="spellStart"/>
      <w:r>
        <w:t>nią</w:t>
      </w:r>
      <w:proofErr w:type="spellEnd"/>
      <w:r>
        <w:t xml:space="preserve"> </w:t>
      </w:r>
      <w:proofErr w:type="spellStart"/>
      <w:r>
        <w:t>Usługi</w:t>
      </w:r>
      <w:proofErr w:type="spellEnd"/>
      <w:r>
        <w:t xml:space="preserve"> Online </w:t>
      </w:r>
      <w:proofErr w:type="spellStart"/>
      <w:r>
        <w:t>i</w:t>
      </w:r>
      <w:proofErr w:type="spellEnd"/>
      <w:r>
        <w:t xml:space="preserve"> </w:t>
      </w:r>
      <w:proofErr w:type="spellStart"/>
      <w:r>
        <w:t>Usługi</w:t>
      </w:r>
      <w:proofErr w:type="spellEnd"/>
      <w:r>
        <w:t xml:space="preserve"> </w:t>
      </w:r>
      <w:proofErr w:type="spellStart"/>
      <w:r>
        <w:t>Profesjonalne</w:t>
      </w:r>
      <w:proofErr w:type="spellEnd"/>
      <w:r>
        <w:t xml:space="preserve"> </w:t>
      </w:r>
      <w:proofErr w:type="spellStart"/>
      <w:r>
        <w:t>oraz</w:t>
      </w:r>
      <w:proofErr w:type="spellEnd"/>
      <w:r>
        <w:t xml:space="preserve"> jest </w:t>
      </w:r>
      <w:proofErr w:type="spellStart"/>
      <w:r>
        <w:t>dostępny</w:t>
      </w:r>
      <w:proofErr w:type="spellEnd"/>
      <w:r>
        <w:t xml:space="preserve"> pod </w:t>
      </w:r>
      <w:proofErr w:type="spellStart"/>
      <w:r>
        <w:t>adresem</w:t>
      </w:r>
      <w:proofErr w:type="spellEnd"/>
      <w:r>
        <w:t xml:space="preserve"> </w:t>
      </w:r>
      <w:hyperlink r:id="rId14" w:history="1">
        <w:r>
          <w:rPr>
            <w:rStyle w:val="Hyperlink"/>
          </w:rPr>
          <w:t>http://aka.ms/BAA</w:t>
        </w:r>
      </w:hyperlink>
      <w:r>
        <w:t>. Aby zrezygnować z zawarcia Umowy BAA, Klient musi wysłać do Microsoft pisemne powiadomienie zawierające następujące informacje (na mocy umowy Klienta):</w:t>
      </w:r>
    </w:p>
    <w:p w14:paraId="36F3CB12" w14:textId="77777777" w:rsidR="007C0C24" w:rsidRPr="006366A8" w:rsidRDefault="007C0C24" w:rsidP="007C0C24">
      <w:pPr>
        <w:pStyle w:val="Bulletlist0"/>
      </w:pPr>
      <w:r>
        <w:t>pełną nazwę prawną Klienta i ewentualnych rezygnujących Podmiotów Stowarzyszonych Klienta oraz</w:t>
      </w:r>
    </w:p>
    <w:p w14:paraId="41C2338E" w14:textId="77777777" w:rsidR="007C0C24" w:rsidRDefault="007C0C24" w:rsidP="007C0C24">
      <w:pPr>
        <w:pStyle w:val="Bulletlist0"/>
      </w:pPr>
      <w:r>
        <w:t>jeśli Klient jest stroną więcej niż jednej umowy — umowę Klienta, której dotyczy rezygnacja.</w:t>
      </w:r>
    </w:p>
    <w:p w14:paraId="52409A0A" w14:textId="77777777" w:rsidR="007C0C24" w:rsidRDefault="007C0C24" w:rsidP="007C0C24">
      <w:pPr>
        <w:pStyle w:val="Heading2"/>
      </w:pPr>
      <w:bookmarkStart w:id="176" w:name="_Toc123049607"/>
      <w:bookmarkStart w:id="177" w:name="_Toc155366846"/>
      <w:bookmarkStart w:id="178" w:name="_Toc206769337"/>
      <w:r>
        <w:t>Dane telekomunikacyjne</w:t>
      </w:r>
      <w:bookmarkEnd w:id="176"/>
      <w:bookmarkEnd w:id="177"/>
      <w:bookmarkEnd w:id="178"/>
    </w:p>
    <w:p w14:paraId="3CD7A95A" w14:textId="77777777" w:rsidR="00F219C6" w:rsidRPr="00667427" w:rsidRDefault="00F219C6" w:rsidP="00F219C6">
      <w:pPr>
        <w:rPr>
          <w:lang w:val="pl-PL"/>
        </w:rPr>
      </w:pPr>
      <w:bookmarkStart w:id="179" w:name="_Toc26972863"/>
      <w:bookmarkStart w:id="180" w:name="_Toc155366847"/>
      <w:bookmarkStart w:id="181" w:name="_Hlk24722007"/>
      <w:bookmarkStart w:id="182" w:name="_Toc8395021"/>
      <w:bookmarkStart w:id="183" w:name="_Toc6563810"/>
      <w:bookmarkStart w:id="184" w:name="_Toc21617029"/>
      <w:bookmarkEnd w:id="161"/>
      <w:bookmarkEnd w:id="169"/>
      <w:bookmarkEnd w:id="170"/>
      <w:bookmarkEnd w:id="171"/>
      <w:bookmarkEnd w:id="172"/>
      <w:bookmarkEnd w:id="173"/>
      <w:r w:rsidRPr="00667427">
        <w:rPr>
          <w:lang w:val="pl-PL"/>
        </w:rPr>
        <w:t>W zakresie, w jakim Microsoft przetwarza ruch, treści i inne Dane Osobowe w ramach udostępniania Produktów i Usług, które na mocy przepisów prawa właściwego kwalifikują się jako usługi telekomunikacyjne, mogą mieć zastosowanie określone obowiązki ustawowe. Microsoft będzie przestrzegać wszystkich przepisów prawa telekomunikacyjnego mających zastosowanie do udostępniania przez Microsoft Produktów i Usług, w tym przepisów prawa w zakresie powiadamiania o naruszeniach bezpieczeństwa, Wymogów dotyczących Ochrony Danych oraz poufności przekazów telekomunikacyjnych. Klient ponosi odpowiedzialność za uzyskanie stosownej zgody od użytkowników końcowych w związku z korzystaniem z Produktów i Usług, które kwalifikują się jako usługi telekomunikacyjne.</w:t>
      </w:r>
    </w:p>
    <w:p w14:paraId="3C74D873" w14:textId="77777777" w:rsidR="007C0C24" w:rsidRPr="00B110D0" w:rsidRDefault="007C0C24" w:rsidP="007C0C24">
      <w:pPr>
        <w:pStyle w:val="Heading2"/>
      </w:pPr>
      <w:bookmarkStart w:id="185" w:name="_Toc206769338"/>
      <w:proofErr w:type="spellStart"/>
      <w:r w:rsidRPr="00B110D0">
        <w:t>Ustawa</w:t>
      </w:r>
      <w:proofErr w:type="spellEnd"/>
      <w:r w:rsidRPr="00B110D0">
        <w:t xml:space="preserve"> California Consumer Privacy Act (CCPA)</w:t>
      </w:r>
      <w:bookmarkEnd w:id="179"/>
      <w:bookmarkEnd w:id="180"/>
      <w:bookmarkEnd w:id="185"/>
    </w:p>
    <w:p w14:paraId="69A086CC" w14:textId="77777777" w:rsidR="007C0C24" w:rsidRPr="00FC77AC" w:rsidRDefault="007C0C24" w:rsidP="007C0C24">
      <w:bookmarkStart w:id="186" w:name="_Toc26972864"/>
      <w:bookmarkEnd w:id="181"/>
      <w:r>
        <w:t xml:space="preserve">Jeśli Microsoft przetwarza Dane Osobowe w zakresie ustawy CCPA, Microsoft podejmuje wobec Klienta następujące dodatkowe zobowiązania. Microsoft będzie przetwarzać Dane Klienta, Dane dotyczące Usług Profesjonalnych i Dane Osobowe w imieniu Klienta oraz nie zatrzyma, nie użyje ani nie ujawni tych danych w żadnym innym celu niż cele określone w Postanowieniach Dodatku </w:t>
      </w:r>
      <w:r>
        <w:lastRenderedPageBreak/>
        <w:t xml:space="preserve">dotyczącego Ochrony Danych oraz w sposób inny niż dozwolony przez przepisy ustawy CCPA, w tym na mocy jakichkolwiek wyłączeń dotyczących „sprzedaży”. W żadnym przypadku Microsoft nie sprzeda takich danych. Niniejsze postanowienia wynikające z ustawy CCPA nie ograniczają żadnych zobowiązań dotyczących ochrony danych podjętych przez Microsoft wobec Klienta w Postanowieniach Dodatku dotyczącego Ochrony Danych, Postanowieniach dotyczących Produktów </w:t>
      </w:r>
      <w:r>
        <w:br/>
        <w:t>lub innej umowie zawartej między Microsoft a Klientem.</w:t>
      </w:r>
    </w:p>
    <w:p w14:paraId="4E6023D7" w14:textId="77777777" w:rsidR="007C0C24" w:rsidRPr="00FC77AC" w:rsidRDefault="007C0C24" w:rsidP="007C0C24">
      <w:pPr>
        <w:pStyle w:val="Heading2"/>
      </w:pPr>
      <w:bookmarkStart w:id="187" w:name="_Toc42764849"/>
      <w:bookmarkStart w:id="188" w:name="_Toc155366848"/>
      <w:bookmarkStart w:id="189" w:name="_Toc206769339"/>
      <w:bookmarkStart w:id="190" w:name="_Hlk44323010"/>
      <w:r>
        <w:t>Dane Biometryczne</w:t>
      </w:r>
      <w:bookmarkEnd w:id="187"/>
      <w:bookmarkEnd w:id="188"/>
      <w:bookmarkEnd w:id="189"/>
    </w:p>
    <w:p w14:paraId="594BBFE0" w14:textId="77777777" w:rsidR="007C0C24" w:rsidRPr="00FC77AC" w:rsidRDefault="007C0C24" w:rsidP="007C0C24">
      <w:proofErr w:type="spellStart"/>
      <w:r>
        <w:t>Jeśli</w:t>
      </w:r>
      <w:proofErr w:type="spellEnd"/>
      <w:r>
        <w:t xml:space="preserve"> </w:t>
      </w:r>
      <w:proofErr w:type="spellStart"/>
      <w:r>
        <w:t>Klient</w:t>
      </w:r>
      <w:proofErr w:type="spellEnd"/>
      <w:r>
        <w:t xml:space="preserve"> </w:t>
      </w:r>
      <w:proofErr w:type="spellStart"/>
      <w:r>
        <w:t>używa</w:t>
      </w:r>
      <w:proofErr w:type="spellEnd"/>
      <w:r>
        <w:t xml:space="preserve"> </w:t>
      </w:r>
      <w:proofErr w:type="spellStart"/>
      <w:r>
        <w:t>Produktów</w:t>
      </w:r>
      <w:proofErr w:type="spellEnd"/>
      <w:r>
        <w:t xml:space="preserve"> </w:t>
      </w:r>
      <w:proofErr w:type="spellStart"/>
      <w:r>
        <w:t>i</w:t>
      </w:r>
      <w:proofErr w:type="spellEnd"/>
      <w:r>
        <w:t xml:space="preserve"> </w:t>
      </w:r>
      <w:proofErr w:type="spellStart"/>
      <w:r>
        <w:t>Usług</w:t>
      </w:r>
      <w:proofErr w:type="spellEnd"/>
      <w:r>
        <w:t xml:space="preserve"> do </w:t>
      </w:r>
      <w:proofErr w:type="spellStart"/>
      <w:r>
        <w:t>przetwarzania</w:t>
      </w:r>
      <w:proofErr w:type="spellEnd"/>
      <w:r>
        <w:t xml:space="preserve"> </w:t>
      </w:r>
      <w:proofErr w:type="spellStart"/>
      <w:r>
        <w:t>Danych</w:t>
      </w:r>
      <w:proofErr w:type="spellEnd"/>
      <w:r>
        <w:t xml:space="preserve"> </w:t>
      </w:r>
      <w:proofErr w:type="spellStart"/>
      <w:r>
        <w:t>Biometrycznych</w:t>
      </w:r>
      <w:proofErr w:type="spellEnd"/>
      <w:r>
        <w:t xml:space="preserve">, </w:t>
      </w:r>
      <w:proofErr w:type="spellStart"/>
      <w:r>
        <w:t>wówczas</w:t>
      </w:r>
      <w:proofErr w:type="spellEnd"/>
      <w:r>
        <w:t xml:space="preserve"> </w:t>
      </w:r>
      <w:proofErr w:type="spellStart"/>
      <w:r>
        <w:t>Klient</w:t>
      </w:r>
      <w:proofErr w:type="spellEnd"/>
      <w:r>
        <w:t xml:space="preserve"> </w:t>
      </w:r>
      <w:proofErr w:type="spellStart"/>
      <w:r>
        <w:t>ponosi</w:t>
      </w:r>
      <w:proofErr w:type="spellEnd"/>
      <w:r>
        <w:t xml:space="preserve"> </w:t>
      </w:r>
      <w:proofErr w:type="spellStart"/>
      <w:r>
        <w:t>odpowiedzialność</w:t>
      </w:r>
      <w:proofErr w:type="spellEnd"/>
      <w:r>
        <w:t xml:space="preserve"> za: (</w:t>
      </w:r>
      <w:proofErr w:type="spellStart"/>
      <w:r>
        <w:t>i</w:t>
      </w:r>
      <w:proofErr w:type="spellEnd"/>
      <w:r>
        <w:t xml:space="preserve">) </w:t>
      </w:r>
      <w:proofErr w:type="spellStart"/>
      <w:r>
        <w:t>przekazywanie</w:t>
      </w:r>
      <w:proofErr w:type="spellEnd"/>
      <w:r>
        <w:t xml:space="preserve"> </w:t>
      </w:r>
      <w:proofErr w:type="spellStart"/>
      <w:r>
        <w:t>odpowiednich</w:t>
      </w:r>
      <w:proofErr w:type="spellEnd"/>
      <w:r>
        <w:t xml:space="preserve"> </w:t>
      </w:r>
      <w:proofErr w:type="spellStart"/>
      <w:r>
        <w:t>powiadomień</w:t>
      </w:r>
      <w:proofErr w:type="spellEnd"/>
      <w:r>
        <w:t xml:space="preserve"> do </w:t>
      </w:r>
      <w:proofErr w:type="spellStart"/>
      <w:r>
        <w:t>osób</w:t>
      </w:r>
      <w:proofErr w:type="spellEnd"/>
      <w:r>
        <w:t xml:space="preserve">, </w:t>
      </w:r>
      <w:proofErr w:type="spellStart"/>
      <w:r>
        <w:t>których</w:t>
      </w:r>
      <w:proofErr w:type="spellEnd"/>
      <w:r>
        <w:t xml:space="preserve"> </w:t>
      </w:r>
      <w:proofErr w:type="spellStart"/>
      <w:r>
        <w:t>dane</w:t>
      </w:r>
      <w:proofErr w:type="spellEnd"/>
      <w:r>
        <w:t xml:space="preserve"> </w:t>
      </w:r>
      <w:proofErr w:type="spellStart"/>
      <w:r>
        <w:t>dotyczą</w:t>
      </w:r>
      <w:proofErr w:type="spellEnd"/>
      <w:r>
        <w:t xml:space="preserve">, w </w:t>
      </w:r>
      <w:proofErr w:type="spellStart"/>
      <w:r>
        <w:t>tym</w:t>
      </w:r>
      <w:proofErr w:type="spellEnd"/>
      <w:r>
        <w:t xml:space="preserve"> </w:t>
      </w:r>
      <w:proofErr w:type="spellStart"/>
      <w:r>
        <w:t>powiadomień</w:t>
      </w:r>
      <w:proofErr w:type="spellEnd"/>
      <w:r>
        <w:t xml:space="preserve"> </w:t>
      </w:r>
      <w:proofErr w:type="spellStart"/>
      <w:r>
        <w:t>dotyczących</w:t>
      </w:r>
      <w:proofErr w:type="spellEnd"/>
      <w:r>
        <w:t xml:space="preserve"> </w:t>
      </w:r>
      <w:proofErr w:type="spellStart"/>
      <w:r>
        <w:t>okresów</w:t>
      </w:r>
      <w:proofErr w:type="spellEnd"/>
      <w:r>
        <w:t xml:space="preserve"> </w:t>
      </w:r>
      <w:proofErr w:type="spellStart"/>
      <w:r>
        <w:t>zatrzymywania</w:t>
      </w:r>
      <w:proofErr w:type="spellEnd"/>
      <w:r>
        <w:t xml:space="preserve"> </w:t>
      </w:r>
      <w:proofErr w:type="spellStart"/>
      <w:r>
        <w:t>i</w:t>
      </w:r>
      <w:proofErr w:type="spellEnd"/>
      <w:r>
        <w:t xml:space="preserve"> </w:t>
      </w:r>
      <w:proofErr w:type="spellStart"/>
      <w:r>
        <w:t>niszczenia</w:t>
      </w:r>
      <w:proofErr w:type="spellEnd"/>
      <w:r>
        <w:t xml:space="preserve"> </w:t>
      </w:r>
      <w:proofErr w:type="spellStart"/>
      <w:r>
        <w:t>takich</w:t>
      </w:r>
      <w:proofErr w:type="spellEnd"/>
      <w:r>
        <w:t xml:space="preserve"> </w:t>
      </w:r>
      <w:proofErr w:type="spellStart"/>
      <w:r>
        <w:t>danych</w:t>
      </w:r>
      <w:proofErr w:type="spellEnd"/>
      <w:r>
        <w:t xml:space="preserve">; (ii) </w:t>
      </w:r>
      <w:proofErr w:type="spellStart"/>
      <w:r>
        <w:t>uzyskiwanie</w:t>
      </w:r>
      <w:proofErr w:type="spellEnd"/>
      <w:r>
        <w:t xml:space="preserve"> </w:t>
      </w:r>
      <w:proofErr w:type="spellStart"/>
      <w:r>
        <w:t>odpowiednich</w:t>
      </w:r>
      <w:proofErr w:type="spellEnd"/>
      <w:r>
        <w:t xml:space="preserve"> </w:t>
      </w:r>
      <w:proofErr w:type="spellStart"/>
      <w:r>
        <w:t>zgód</w:t>
      </w:r>
      <w:proofErr w:type="spellEnd"/>
      <w:r>
        <w:t xml:space="preserve"> </w:t>
      </w:r>
      <w:proofErr w:type="spellStart"/>
      <w:r>
        <w:t>osób</w:t>
      </w:r>
      <w:proofErr w:type="spellEnd"/>
      <w:r>
        <w:t xml:space="preserve">, </w:t>
      </w:r>
      <w:proofErr w:type="spellStart"/>
      <w:r>
        <w:t>których</w:t>
      </w:r>
      <w:proofErr w:type="spellEnd"/>
      <w:r>
        <w:t xml:space="preserve"> </w:t>
      </w:r>
      <w:proofErr w:type="spellStart"/>
      <w:r>
        <w:t>dane</w:t>
      </w:r>
      <w:proofErr w:type="spellEnd"/>
      <w:r>
        <w:t xml:space="preserve"> </w:t>
      </w:r>
      <w:proofErr w:type="spellStart"/>
      <w:r>
        <w:t>dotyczą</w:t>
      </w:r>
      <w:proofErr w:type="spellEnd"/>
      <w:r>
        <w:t xml:space="preserve">; </w:t>
      </w:r>
      <w:proofErr w:type="spellStart"/>
      <w:r>
        <w:t>oraz</w:t>
      </w:r>
      <w:proofErr w:type="spellEnd"/>
      <w:r>
        <w:t xml:space="preserve"> (iii) </w:t>
      </w:r>
      <w:proofErr w:type="spellStart"/>
      <w:r>
        <w:t>odpowiednie</w:t>
      </w:r>
      <w:proofErr w:type="spellEnd"/>
      <w:r>
        <w:t xml:space="preserve"> </w:t>
      </w:r>
      <w:proofErr w:type="spellStart"/>
      <w:r>
        <w:t>usuwanie</w:t>
      </w:r>
      <w:proofErr w:type="spellEnd"/>
      <w:r>
        <w:t xml:space="preserve"> </w:t>
      </w:r>
      <w:proofErr w:type="spellStart"/>
      <w:r>
        <w:t>Danych</w:t>
      </w:r>
      <w:proofErr w:type="spellEnd"/>
      <w:r>
        <w:t xml:space="preserve"> </w:t>
      </w:r>
      <w:proofErr w:type="spellStart"/>
      <w:r>
        <w:t>Biometrycznych</w:t>
      </w:r>
      <w:proofErr w:type="spellEnd"/>
      <w:r>
        <w:t xml:space="preserve"> </w:t>
      </w:r>
      <w:proofErr w:type="spellStart"/>
      <w:r>
        <w:t>zgodnie</w:t>
      </w:r>
      <w:proofErr w:type="spellEnd"/>
      <w:r>
        <w:t xml:space="preserve"> z </w:t>
      </w:r>
      <w:proofErr w:type="spellStart"/>
      <w:r>
        <w:t>właściwymi</w:t>
      </w:r>
      <w:proofErr w:type="spellEnd"/>
      <w:r>
        <w:t xml:space="preserve"> </w:t>
      </w:r>
      <w:proofErr w:type="spellStart"/>
      <w:r>
        <w:t>Wymogami</w:t>
      </w:r>
      <w:proofErr w:type="spellEnd"/>
      <w:r>
        <w:t xml:space="preserve"> </w:t>
      </w:r>
      <w:proofErr w:type="spellStart"/>
      <w:r>
        <w:t>dotyczącymi</w:t>
      </w:r>
      <w:proofErr w:type="spellEnd"/>
      <w:r>
        <w:t xml:space="preserve"> </w:t>
      </w:r>
      <w:proofErr w:type="spellStart"/>
      <w:r>
        <w:t>Ochrony</w:t>
      </w:r>
      <w:proofErr w:type="spellEnd"/>
      <w:r>
        <w:t xml:space="preserve"> Danych. Microsoft </w:t>
      </w:r>
      <w:proofErr w:type="spellStart"/>
      <w:r>
        <w:t>będzie</w:t>
      </w:r>
      <w:proofErr w:type="spellEnd"/>
      <w:r>
        <w:t xml:space="preserve"> </w:t>
      </w:r>
      <w:proofErr w:type="spellStart"/>
      <w:r>
        <w:t>przetwarzać</w:t>
      </w:r>
      <w:proofErr w:type="spellEnd"/>
      <w:r>
        <w:t xml:space="preserve"> </w:t>
      </w:r>
      <w:proofErr w:type="spellStart"/>
      <w:r>
        <w:t>te</w:t>
      </w:r>
      <w:proofErr w:type="spellEnd"/>
      <w:r>
        <w:t xml:space="preserve"> Dane </w:t>
      </w:r>
      <w:proofErr w:type="spellStart"/>
      <w:r>
        <w:t>Biometryczne</w:t>
      </w:r>
      <w:proofErr w:type="spellEnd"/>
      <w:r>
        <w:t xml:space="preserve"> </w:t>
      </w:r>
      <w:proofErr w:type="spellStart"/>
      <w:r>
        <w:t>na</w:t>
      </w:r>
      <w:proofErr w:type="spellEnd"/>
      <w:r>
        <w:t xml:space="preserve"> </w:t>
      </w:r>
      <w:proofErr w:type="spellStart"/>
      <w:r>
        <w:t>podstawie</w:t>
      </w:r>
      <w:proofErr w:type="spellEnd"/>
      <w:r>
        <w:t xml:space="preserve"> </w:t>
      </w:r>
      <w:proofErr w:type="spellStart"/>
      <w:r>
        <w:t>udokumentowanych</w:t>
      </w:r>
      <w:proofErr w:type="spellEnd"/>
      <w:r>
        <w:t xml:space="preserve"> </w:t>
      </w:r>
      <w:proofErr w:type="spellStart"/>
      <w:r>
        <w:t>instrukcji</w:t>
      </w:r>
      <w:proofErr w:type="spellEnd"/>
      <w:r>
        <w:t xml:space="preserve"> </w:t>
      </w:r>
      <w:proofErr w:type="spellStart"/>
      <w:r>
        <w:t>Klienta</w:t>
      </w:r>
      <w:proofErr w:type="spellEnd"/>
      <w:r>
        <w:t xml:space="preserve"> (</w:t>
      </w:r>
      <w:proofErr w:type="spellStart"/>
      <w:r>
        <w:t>zgodnie</w:t>
      </w:r>
      <w:proofErr w:type="spellEnd"/>
      <w:r>
        <w:t xml:space="preserve"> z </w:t>
      </w:r>
      <w:proofErr w:type="spellStart"/>
      <w:r>
        <w:t>opisem</w:t>
      </w:r>
      <w:proofErr w:type="spellEnd"/>
      <w:r>
        <w:t xml:space="preserve"> w </w:t>
      </w:r>
      <w:proofErr w:type="spellStart"/>
      <w:r>
        <w:t>punkcie</w:t>
      </w:r>
      <w:proofErr w:type="spellEnd"/>
      <w:r>
        <w:t xml:space="preserve"> „Role </w:t>
      </w:r>
      <w:proofErr w:type="spellStart"/>
      <w:r>
        <w:t>i</w:t>
      </w:r>
      <w:proofErr w:type="spellEnd"/>
      <w:r>
        <w:t xml:space="preserve"> </w:t>
      </w:r>
      <w:proofErr w:type="spellStart"/>
      <w:r>
        <w:t>obowiązki</w:t>
      </w:r>
      <w:proofErr w:type="spellEnd"/>
      <w:r>
        <w:t xml:space="preserve"> </w:t>
      </w:r>
      <w:proofErr w:type="spellStart"/>
      <w:r>
        <w:t>podmiotu</w:t>
      </w:r>
      <w:proofErr w:type="spellEnd"/>
      <w:r>
        <w:t xml:space="preserve"> </w:t>
      </w:r>
      <w:proofErr w:type="spellStart"/>
      <w:r>
        <w:t>przetwarzającego</w:t>
      </w:r>
      <w:proofErr w:type="spellEnd"/>
      <w:r>
        <w:t xml:space="preserve"> </w:t>
      </w:r>
      <w:proofErr w:type="spellStart"/>
      <w:r>
        <w:t>i</w:t>
      </w:r>
      <w:proofErr w:type="spellEnd"/>
      <w:r>
        <w:t xml:space="preserve"> </w:t>
      </w:r>
      <w:proofErr w:type="spellStart"/>
      <w:r>
        <w:t>administratora</w:t>
      </w:r>
      <w:proofErr w:type="spellEnd"/>
      <w:r>
        <w:t xml:space="preserve">” </w:t>
      </w:r>
      <w:proofErr w:type="spellStart"/>
      <w:r>
        <w:t>powyżej</w:t>
      </w:r>
      <w:proofErr w:type="spellEnd"/>
      <w:r>
        <w:t xml:space="preserve">) </w:t>
      </w:r>
      <w:proofErr w:type="spellStart"/>
      <w:r>
        <w:t>oraz</w:t>
      </w:r>
      <w:proofErr w:type="spellEnd"/>
      <w:r>
        <w:t xml:space="preserve"> </w:t>
      </w:r>
      <w:proofErr w:type="spellStart"/>
      <w:r>
        <w:t>chronić</w:t>
      </w:r>
      <w:proofErr w:type="spellEnd"/>
      <w:r>
        <w:t xml:space="preserve"> </w:t>
      </w:r>
      <w:proofErr w:type="spellStart"/>
      <w:r>
        <w:t>te</w:t>
      </w:r>
      <w:proofErr w:type="spellEnd"/>
      <w:r>
        <w:t xml:space="preserve"> Dane </w:t>
      </w:r>
      <w:proofErr w:type="spellStart"/>
      <w:r>
        <w:t>Biometryczne</w:t>
      </w:r>
      <w:proofErr w:type="spellEnd"/>
      <w:r>
        <w:t xml:space="preserve"> </w:t>
      </w:r>
      <w:proofErr w:type="spellStart"/>
      <w:r>
        <w:t>zgodnie</w:t>
      </w:r>
      <w:proofErr w:type="spellEnd"/>
      <w:r>
        <w:t xml:space="preserve"> </w:t>
      </w:r>
      <w:r>
        <w:br/>
        <w:t xml:space="preserve">z </w:t>
      </w:r>
      <w:proofErr w:type="spellStart"/>
      <w:r>
        <w:t>postanowieniami</w:t>
      </w:r>
      <w:proofErr w:type="spellEnd"/>
      <w:r>
        <w:t xml:space="preserve"> </w:t>
      </w:r>
      <w:proofErr w:type="spellStart"/>
      <w:r>
        <w:t>dotyczącymi</w:t>
      </w:r>
      <w:proofErr w:type="spellEnd"/>
      <w:r>
        <w:t xml:space="preserve"> </w:t>
      </w:r>
      <w:proofErr w:type="spellStart"/>
      <w:r>
        <w:t>bezpieczeństwa</w:t>
      </w:r>
      <w:proofErr w:type="spellEnd"/>
      <w:r>
        <w:t xml:space="preserve"> </w:t>
      </w:r>
      <w:proofErr w:type="spellStart"/>
      <w:r>
        <w:t>i</w:t>
      </w:r>
      <w:proofErr w:type="spellEnd"/>
      <w:r>
        <w:t xml:space="preserve"> </w:t>
      </w:r>
      <w:proofErr w:type="spellStart"/>
      <w:r>
        <w:t>ochrony</w:t>
      </w:r>
      <w:proofErr w:type="spellEnd"/>
      <w:r>
        <w:t xml:space="preserve"> </w:t>
      </w:r>
      <w:proofErr w:type="spellStart"/>
      <w:r>
        <w:t>danych</w:t>
      </w:r>
      <w:proofErr w:type="spellEnd"/>
      <w:r>
        <w:t xml:space="preserve"> </w:t>
      </w:r>
      <w:proofErr w:type="spellStart"/>
      <w:r>
        <w:t>zawartymi</w:t>
      </w:r>
      <w:proofErr w:type="spellEnd"/>
      <w:r>
        <w:t xml:space="preserve"> w </w:t>
      </w:r>
      <w:proofErr w:type="spellStart"/>
      <w:r>
        <w:t>tym</w:t>
      </w:r>
      <w:proofErr w:type="spellEnd"/>
      <w:r>
        <w:t xml:space="preserve"> </w:t>
      </w:r>
      <w:proofErr w:type="spellStart"/>
      <w:r>
        <w:t>Dodatku</w:t>
      </w:r>
      <w:proofErr w:type="spellEnd"/>
      <w:r>
        <w:t xml:space="preserve"> </w:t>
      </w:r>
      <w:proofErr w:type="spellStart"/>
      <w:r>
        <w:t>dotyczącym</w:t>
      </w:r>
      <w:proofErr w:type="spellEnd"/>
      <w:r>
        <w:t xml:space="preserve"> </w:t>
      </w:r>
      <w:proofErr w:type="spellStart"/>
      <w:r>
        <w:t>Ochrony</w:t>
      </w:r>
      <w:proofErr w:type="spellEnd"/>
      <w:r>
        <w:t xml:space="preserve"> Danych. Do </w:t>
      </w:r>
      <w:proofErr w:type="spellStart"/>
      <w:r>
        <w:t>celów</w:t>
      </w:r>
      <w:proofErr w:type="spellEnd"/>
      <w:r>
        <w:t xml:space="preserve"> </w:t>
      </w:r>
      <w:proofErr w:type="spellStart"/>
      <w:r>
        <w:t>tego</w:t>
      </w:r>
      <w:proofErr w:type="spellEnd"/>
      <w:r>
        <w:t xml:space="preserve"> </w:t>
      </w:r>
      <w:proofErr w:type="spellStart"/>
      <w:r>
        <w:t>punktu</w:t>
      </w:r>
      <w:proofErr w:type="spellEnd"/>
      <w:r>
        <w:t xml:space="preserve"> </w:t>
      </w:r>
      <w:proofErr w:type="spellStart"/>
      <w:r>
        <w:t>termin</w:t>
      </w:r>
      <w:proofErr w:type="spellEnd"/>
      <w:r>
        <w:t xml:space="preserve"> „Dane </w:t>
      </w:r>
      <w:proofErr w:type="spellStart"/>
      <w:r>
        <w:t>Biometryczne</w:t>
      </w:r>
      <w:proofErr w:type="spellEnd"/>
      <w:r>
        <w:t xml:space="preserve">” </w:t>
      </w:r>
      <w:proofErr w:type="spellStart"/>
      <w:r>
        <w:t>będzie</w:t>
      </w:r>
      <w:proofErr w:type="spellEnd"/>
      <w:r>
        <w:t xml:space="preserve"> </w:t>
      </w:r>
      <w:proofErr w:type="spellStart"/>
      <w:r>
        <w:t>mieć</w:t>
      </w:r>
      <w:proofErr w:type="spellEnd"/>
      <w:r>
        <w:t xml:space="preserve"> </w:t>
      </w:r>
      <w:proofErr w:type="spellStart"/>
      <w:r>
        <w:t>znaczenie</w:t>
      </w:r>
      <w:proofErr w:type="spellEnd"/>
      <w:r>
        <w:t xml:space="preserve"> </w:t>
      </w:r>
      <w:proofErr w:type="spellStart"/>
      <w:r>
        <w:t>określone</w:t>
      </w:r>
      <w:proofErr w:type="spellEnd"/>
      <w:r>
        <w:t xml:space="preserve"> w art. 4 RODO </w:t>
      </w:r>
      <w:proofErr w:type="spellStart"/>
      <w:r>
        <w:t>oraz</w:t>
      </w:r>
      <w:proofErr w:type="spellEnd"/>
      <w:r>
        <w:t xml:space="preserve"> w </w:t>
      </w:r>
      <w:proofErr w:type="spellStart"/>
      <w:r>
        <w:t>razie</w:t>
      </w:r>
      <w:proofErr w:type="spellEnd"/>
      <w:r>
        <w:t xml:space="preserve"> </w:t>
      </w:r>
      <w:proofErr w:type="spellStart"/>
      <w:r>
        <w:t>potrzeby</w:t>
      </w:r>
      <w:proofErr w:type="spellEnd"/>
      <w:r>
        <w:t xml:space="preserve"> w </w:t>
      </w:r>
      <w:proofErr w:type="spellStart"/>
      <w:r>
        <w:t>innych</w:t>
      </w:r>
      <w:proofErr w:type="spellEnd"/>
      <w:r>
        <w:t xml:space="preserve"> </w:t>
      </w:r>
      <w:proofErr w:type="spellStart"/>
      <w:r>
        <w:t>Wymogach</w:t>
      </w:r>
      <w:proofErr w:type="spellEnd"/>
      <w:r>
        <w:t xml:space="preserve"> </w:t>
      </w:r>
      <w:proofErr w:type="spellStart"/>
      <w:r>
        <w:t>dotyczących</w:t>
      </w:r>
      <w:proofErr w:type="spellEnd"/>
      <w:r>
        <w:t xml:space="preserve"> </w:t>
      </w:r>
      <w:proofErr w:type="spellStart"/>
      <w:r>
        <w:t>Ochrony</w:t>
      </w:r>
      <w:proofErr w:type="spellEnd"/>
      <w:r>
        <w:t xml:space="preserve"> Danych. </w:t>
      </w:r>
    </w:p>
    <w:p w14:paraId="4A0CED3C" w14:textId="77777777" w:rsidR="007C0C24" w:rsidRPr="00FC77AC" w:rsidRDefault="007C0C24" w:rsidP="007C0C24">
      <w:pPr>
        <w:pStyle w:val="Heading2"/>
      </w:pPr>
      <w:bookmarkStart w:id="191" w:name="_Toc155366849"/>
      <w:bookmarkStart w:id="192" w:name="_Toc206769340"/>
      <w:r>
        <w:t>Uzupełniające Usługi Profesjonalne</w:t>
      </w:r>
      <w:bookmarkEnd w:id="191"/>
      <w:bookmarkEnd w:id="192"/>
    </w:p>
    <w:p w14:paraId="6CF5F01C" w14:textId="77777777" w:rsidR="007C0C24" w:rsidRPr="00FC77AC" w:rsidRDefault="007C0C24" w:rsidP="007C0C24">
      <w:r>
        <w:t>Stosowany w punktach wymienionych poniżej termin zdefiniowany „Usługi Profesjonalne” obejmuje Uzupełniające Usługi Profesjonalne, a termin zdefiniowany „Dane dotyczące Usług Profesjonalnych” obejmuje dane uzyskane na potrzeby Uzupełniających Usług Profesjonalnych.</w:t>
      </w:r>
    </w:p>
    <w:p w14:paraId="32094FCB" w14:textId="77777777" w:rsidR="007C0C24" w:rsidRPr="00FC77AC" w:rsidRDefault="007C0C24" w:rsidP="007C0C24">
      <w:r>
        <w:rPr>
          <w:spacing w:val="-2"/>
        </w:rPr>
        <w:t>Dla</w:t>
      </w:r>
      <w:r w:rsidRPr="000A0471">
        <w:rPr>
          <w:spacing w:val="-2"/>
        </w:rPr>
        <w:t xml:space="preserve"> </w:t>
      </w:r>
      <w:r>
        <w:t xml:space="preserve">Uzupełniających Usług Profesjonalnych następujące punkty Dodatku dotyczącego Ochrony Danych stosuje się tak samo jak w kontekście Usług Profesjonalnych: „Wprowadzenie”, „Przestrzeganie przepisów prawa”, „Charakter przetwarzania, własność”, „Ujawnianie Danych Przetwarzanych”, „Przetwarzanie Danych Osobowych, RODO”, pierwszy akapit punktu „Zasady i procedury bezpieczeństwa”, „Obowiązki Klienta”, „Powiadomienie o Incydencie Naruszającym Bezpieczeństwo”, „Przekazywanie danych” (w tym postanowienia dotyczące Standardowych Klauzul Umownych z 2021 r.), trzeci akapit punktu „Zatrzymywanie i usuwanie danych”, „Zobowiązanie Podmiotu Przetwarzającego do zachowania poufności”, „Powiadomienie i kontrole dotyczące korzystania z usług Podmiotów Podprzetwarzających”, „Partner Biznesowy w rozumieniu ustawy </w:t>
      </w:r>
      <w:r>
        <w:lastRenderedPageBreak/>
        <w:t xml:space="preserve">HIPAA” (w zakresie mającym zastosowanie w Umowie BAA), „Ustawa California Consumer Privacy Act (CCPA)”, „Dane Biometryczne”, „Kontakt z Microsoft”, „Załącznik B — Osoby, których dane dotyczą i kategorie danych osobowych” i „Załącznik C — Dodatek dotyczący dodatkowych zabezpieczeń”. </w:t>
      </w:r>
    </w:p>
    <w:p w14:paraId="2A46EEB2" w14:textId="77777777" w:rsidR="007C0C24" w:rsidRPr="00FC77AC" w:rsidRDefault="007C0C24" w:rsidP="007C0C24">
      <w:pPr>
        <w:pStyle w:val="Heading2"/>
      </w:pPr>
      <w:bookmarkStart w:id="193" w:name="_Toc155366850"/>
      <w:bookmarkStart w:id="194" w:name="_Toc206769341"/>
      <w:bookmarkEnd w:id="190"/>
      <w:r>
        <w:t>Kontakt z Microsoft</w:t>
      </w:r>
      <w:bookmarkEnd w:id="182"/>
      <w:bookmarkEnd w:id="183"/>
      <w:bookmarkEnd w:id="184"/>
      <w:bookmarkEnd w:id="186"/>
      <w:bookmarkEnd w:id="193"/>
      <w:bookmarkEnd w:id="194"/>
    </w:p>
    <w:p w14:paraId="7E3FF53B" w14:textId="77777777" w:rsidR="007C0C24" w:rsidRPr="00B110D0" w:rsidRDefault="007C0C24" w:rsidP="007C0C24">
      <w:r>
        <w:t xml:space="preserve">Jeśli Klient uważa, że Microsoft nie wypełnia swoich zobowiązań dotyczących ochrony prywatności lub bezpieczeństwa, Klient może skontaktować się z obsługą klienta lub skorzystać z formularza internetowego do kontaktu z Microsoft w sprawach związanych z prywatnością dostępnego pod adresem </w:t>
      </w:r>
      <w:hyperlink r:id="rId15" w:history="1">
        <w:r>
          <w:rPr>
            <w:rStyle w:val="Hyperlink"/>
          </w:rPr>
          <w:t>http://go.microsoft.com/?linkid=9846224</w:t>
        </w:r>
      </w:hyperlink>
      <w:r>
        <w:t xml:space="preserve">. </w:t>
      </w:r>
      <w:r w:rsidRPr="00B110D0">
        <w:t xml:space="preserve">Adres </w:t>
      </w:r>
      <w:proofErr w:type="spellStart"/>
      <w:r w:rsidRPr="00B110D0">
        <w:t>korespondencyjny</w:t>
      </w:r>
      <w:proofErr w:type="spellEnd"/>
      <w:r w:rsidRPr="00B110D0">
        <w:t xml:space="preserve"> Microsoft: </w:t>
      </w:r>
    </w:p>
    <w:p w14:paraId="76AFDF14" w14:textId="77777777" w:rsidR="007C0C24" w:rsidRPr="00B110D0" w:rsidRDefault="007C0C24" w:rsidP="007C0C24">
      <w:pPr>
        <w:spacing w:after="0" w:line="240" w:lineRule="auto"/>
      </w:pPr>
      <w:proofErr w:type="spellStart"/>
      <w:r w:rsidRPr="00B110D0">
        <w:rPr>
          <w:b/>
        </w:rPr>
        <w:t>Prywatność</w:t>
      </w:r>
      <w:proofErr w:type="spellEnd"/>
      <w:r w:rsidRPr="00B110D0">
        <w:rPr>
          <w:b/>
        </w:rPr>
        <w:t xml:space="preserve"> </w:t>
      </w:r>
      <w:proofErr w:type="spellStart"/>
      <w:r w:rsidRPr="00B110D0">
        <w:rPr>
          <w:b/>
        </w:rPr>
        <w:t>usługi</w:t>
      </w:r>
      <w:proofErr w:type="spellEnd"/>
      <w:r w:rsidRPr="00B110D0">
        <w:rPr>
          <w:b/>
        </w:rPr>
        <w:t xml:space="preserve"> Microsoft Enterprise</w:t>
      </w:r>
    </w:p>
    <w:p w14:paraId="540DEBD7" w14:textId="77777777" w:rsidR="007C0C24" w:rsidRPr="00B110D0" w:rsidRDefault="007C0C24" w:rsidP="007C0C24">
      <w:pPr>
        <w:spacing w:after="0" w:line="240" w:lineRule="auto"/>
      </w:pPr>
      <w:r w:rsidRPr="00B110D0">
        <w:t>Microsoft Corporation</w:t>
      </w:r>
    </w:p>
    <w:p w14:paraId="351D6E66" w14:textId="77777777" w:rsidR="007C0C24" w:rsidRPr="00B110D0" w:rsidRDefault="007C0C24" w:rsidP="007C0C24">
      <w:pPr>
        <w:spacing w:after="0" w:line="240" w:lineRule="auto"/>
      </w:pPr>
      <w:r w:rsidRPr="00B110D0">
        <w:t>One Microsoft Way</w:t>
      </w:r>
    </w:p>
    <w:p w14:paraId="452109FC" w14:textId="77777777" w:rsidR="007C0C24" w:rsidRDefault="007C0C24" w:rsidP="008C73A9">
      <w:r>
        <w:t>Redmond, Washington 98052, USA</w:t>
      </w:r>
    </w:p>
    <w:p w14:paraId="1F88D49A" w14:textId="77777777" w:rsidR="007C0C24" w:rsidRPr="00FC77AC" w:rsidRDefault="007C0C24" w:rsidP="007C0C24">
      <w:proofErr w:type="spellStart"/>
      <w:r>
        <w:t>Przedstawicielem</w:t>
      </w:r>
      <w:proofErr w:type="spellEnd"/>
      <w:r>
        <w:t xml:space="preserve"> ds. ochrony danych ze strony Microsoft odpowiedzialnym za Europejski Obszar Gospodarczy oraz Szwajcarię jest spółka Microsoft Ireland Operations Limited. Przedstawiciel ds. prywatności w Microsoft Ireland Operations Limited jest dostępny pod następującym adresem:</w:t>
      </w:r>
    </w:p>
    <w:p w14:paraId="5F50D96E" w14:textId="77777777" w:rsidR="007C0C24" w:rsidRPr="00B110D0" w:rsidRDefault="007C0C24" w:rsidP="007C0C24">
      <w:pPr>
        <w:spacing w:after="0" w:line="240" w:lineRule="auto"/>
      </w:pPr>
      <w:r w:rsidRPr="00B110D0">
        <w:rPr>
          <w:b/>
        </w:rPr>
        <w:t>Microsoft Ireland Operations, Ltd.</w:t>
      </w:r>
    </w:p>
    <w:p w14:paraId="3BB247B9" w14:textId="77777777" w:rsidR="007C0C24" w:rsidRPr="00B110D0" w:rsidRDefault="007C0C24" w:rsidP="007C0C24">
      <w:pPr>
        <w:spacing w:after="0" w:line="240" w:lineRule="auto"/>
      </w:pPr>
      <w:r w:rsidRPr="00B110D0">
        <w:t>Attn: Data Protection</w:t>
      </w:r>
    </w:p>
    <w:p w14:paraId="41765A3A" w14:textId="77777777" w:rsidR="007C0C24" w:rsidRPr="00B110D0" w:rsidRDefault="007C0C24" w:rsidP="007C0C24">
      <w:pPr>
        <w:spacing w:after="0" w:line="240" w:lineRule="auto"/>
      </w:pPr>
      <w:r w:rsidRPr="00B110D0">
        <w:t>One Microsoft Place</w:t>
      </w:r>
    </w:p>
    <w:p w14:paraId="74702AA0" w14:textId="77777777" w:rsidR="007C0C24" w:rsidRPr="00B110D0" w:rsidRDefault="007C0C24" w:rsidP="007C0C24">
      <w:pPr>
        <w:spacing w:after="0" w:line="240" w:lineRule="auto"/>
      </w:pPr>
      <w:r w:rsidRPr="00B110D0">
        <w:t>South County Business Park</w:t>
      </w:r>
    </w:p>
    <w:p w14:paraId="0E2027E0" w14:textId="77777777" w:rsidR="007C0C24" w:rsidRPr="00FC77AC" w:rsidRDefault="007C0C24" w:rsidP="007C0C24">
      <w:pPr>
        <w:spacing w:after="0" w:line="240" w:lineRule="auto"/>
      </w:pPr>
      <w:r>
        <w:t>Leopardstown</w:t>
      </w:r>
    </w:p>
    <w:p w14:paraId="02A677A6" w14:textId="77777777" w:rsidR="007C0C24" w:rsidRPr="00FC77AC" w:rsidRDefault="007C0C24" w:rsidP="007C0C24">
      <w:pPr>
        <w:spacing w:after="0" w:line="240" w:lineRule="auto"/>
      </w:pPr>
      <w:r>
        <w:t>Dublin 18, D18 P521, Ireland</w:t>
      </w:r>
      <w:bookmarkStart w:id="195" w:name="_Hlk495669384"/>
      <w:bookmarkStart w:id="196" w:name="_Toc431459514"/>
      <w:bookmarkStart w:id="197" w:name="DataProcessingTerms"/>
      <w:bookmarkStart w:id="198" w:name="_Toc489605587"/>
    </w:p>
    <w:bookmarkEnd w:id="195"/>
    <w:bookmarkEnd w:id="196"/>
    <w:bookmarkEnd w:id="197"/>
    <w:bookmarkEnd w:id="198"/>
    <w:p w14:paraId="4748C26B" w14:textId="10340B14" w:rsidR="00A40C06" w:rsidRDefault="00A40C06">
      <w:pPr>
        <w:tabs>
          <w:tab w:val="clear" w:pos="9360"/>
        </w:tabs>
        <w:spacing w:line="259" w:lineRule="auto"/>
        <w:rPr>
          <w:rFonts w:asciiTheme="minorHAnsi" w:hAnsiTheme="minorHAnsi"/>
          <w:color w:val="auto"/>
          <w:sz w:val="18"/>
          <w:lang w:val="pl-PL" w:eastAsia="pl-PL" w:bidi="pl-PL"/>
        </w:rPr>
      </w:pPr>
      <w:r>
        <w:br w:type="page"/>
      </w:r>
    </w:p>
    <w:p w14:paraId="2A7E66F3" w14:textId="77777777" w:rsidR="007C0C24" w:rsidRPr="00FC77AC" w:rsidRDefault="007C0C24" w:rsidP="00B470B3">
      <w:pPr>
        <w:pStyle w:val="Heading1"/>
        <w:shd w:val="clear" w:color="auto" w:fill="auto"/>
      </w:pPr>
      <w:bookmarkStart w:id="199" w:name="_Toc155366851"/>
      <w:bookmarkStart w:id="200" w:name="_Toc206769342"/>
      <w:proofErr w:type="spellStart"/>
      <w:r>
        <w:lastRenderedPageBreak/>
        <w:t>Załącznik</w:t>
      </w:r>
      <w:proofErr w:type="spellEnd"/>
      <w:r>
        <w:t xml:space="preserve"> A — </w:t>
      </w:r>
      <w:proofErr w:type="spellStart"/>
      <w:r>
        <w:t>Środki</w:t>
      </w:r>
      <w:proofErr w:type="spellEnd"/>
      <w:r>
        <w:t xml:space="preserve"> </w:t>
      </w:r>
      <w:proofErr w:type="spellStart"/>
      <w:r>
        <w:t>bezpieczeństwa</w:t>
      </w:r>
      <w:bookmarkEnd w:id="199"/>
      <w:bookmarkEnd w:id="200"/>
      <w:proofErr w:type="spellEnd"/>
    </w:p>
    <w:p w14:paraId="4E404C59" w14:textId="77777777" w:rsidR="007C0C24" w:rsidRDefault="007C0C24" w:rsidP="007C0C24">
      <w:r>
        <w:t xml:space="preserve">Microsoft wdrożył i utrzyma w odniesieniu do Danych Klienta w Podstawowych Usługach Online i Danych dotyczących Usług Profesjonalnych wymienione niżej środki bezpieczeństwa, które w połączeniu ze zobowiązaniami w zakresie bezpieczeństwa zawartymi w tym Dodatku dotyczącym </w:t>
      </w:r>
      <w:proofErr w:type="spellStart"/>
      <w:r>
        <w:t>Ochrony</w:t>
      </w:r>
      <w:proofErr w:type="spellEnd"/>
      <w:r>
        <w:t xml:space="preserve"> Danych (w </w:t>
      </w:r>
      <w:proofErr w:type="spellStart"/>
      <w:r>
        <w:t>tym</w:t>
      </w:r>
      <w:proofErr w:type="spellEnd"/>
      <w:r>
        <w:t xml:space="preserve"> w </w:t>
      </w:r>
      <w:proofErr w:type="spellStart"/>
      <w:r>
        <w:t>Postanowieniach</w:t>
      </w:r>
      <w:proofErr w:type="spellEnd"/>
      <w:r>
        <w:t xml:space="preserve"> </w:t>
      </w:r>
      <w:proofErr w:type="spellStart"/>
      <w:r>
        <w:t>wynikających</w:t>
      </w:r>
      <w:proofErr w:type="spellEnd"/>
      <w:r>
        <w:t xml:space="preserve"> z RODO) </w:t>
      </w:r>
      <w:proofErr w:type="spellStart"/>
      <w:r>
        <w:t>określają</w:t>
      </w:r>
      <w:proofErr w:type="spellEnd"/>
      <w:r>
        <w:t xml:space="preserve"> </w:t>
      </w:r>
      <w:proofErr w:type="spellStart"/>
      <w:r>
        <w:t>jedyny</w:t>
      </w:r>
      <w:proofErr w:type="spellEnd"/>
      <w:r>
        <w:t xml:space="preserve"> </w:t>
      </w:r>
      <w:proofErr w:type="spellStart"/>
      <w:r>
        <w:t>zakres</w:t>
      </w:r>
      <w:proofErr w:type="spellEnd"/>
      <w:r>
        <w:t xml:space="preserve"> </w:t>
      </w:r>
      <w:proofErr w:type="spellStart"/>
      <w:r>
        <w:t>odpowiedzialności</w:t>
      </w:r>
      <w:proofErr w:type="spellEnd"/>
      <w:r>
        <w:t xml:space="preserve"> Microsoft z </w:t>
      </w:r>
      <w:proofErr w:type="spellStart"/>
      <w:r>
        <w:t>tytułu</w:t>
      </w:r>
      <w:proofErr w:type="spellEnd"/>
      <w:r>
        <w:t xml:space="preserve"> </w:t>
      </w:r>
      <w:proofErr w:type="spellStart"/>
      <w:r>
        <w:t>bezpieczeństwa</w:t>
      </w:r>
      <w:proofErr w:type="spellEnd"/>
      <w:r>
        <w:t xml:space="preserve"> </w:t>
      </w:r>
      <w:proofErr w:type="spellStart"/>
      <w:r>
        <w:t>tych</w:t>
      </w:r>
      <w:proofErr w:type="spellEnd"/>
      <w:r>
        <w:t xml:space="preserve"> </w:t>
      </w:r>
      <w:proofErr w:type="spellStart"/>
      <w:r>
        <w:t>danych</w:t>
      </w:r>
      <w:proofErr w:type="spellEnd"/>
      <w:r>
        <w:t>.</w:t>
      </w:r>
    </w:p>
    <w:tbl>
      <w:tblPr>
        <w:tblStyle w:val="TableGrid"/>
        <w:tblpPr w:leftFromText="180" w:rightFromText="180" w:vertAnchor="text" w:tblpYSpec="center"/>
        <w:tblW w:w="10795" w:type="dxa"/>
        <w:tblLook w:val="04A0" w:firstRow="1" w:lastRow="0" w:firstColumn="1" w:lastColumn="0" w:noHBand="0" w:noVBand="1"/>
      </w:tblPr>
      <w:tblGrid>
        <w:gridCol w:w="2605"/>
        <w:gridCol w:w="8190"/>
      </w:tblGrid>
      <w:tr w:rsidR="00C01CA2" w:rsidRPr="006A60EE" w14:paraId="6B6444A4" w14:textId="77777777" w:rsidTr="00703767">
        <w:trPr>
          <w:trHeight w:val="377"/>
          <w:tblHeader/>
        </w:trPr>
        <w:tc>
          <w:tcPr>
            <w:tcW w:w="2605" w:type="dxa"/>
            <w:shd w:val="clear" w:color="auto" w:fill="B9DCD2"/>
            <w:vAlign w:val="center"/>
          </w:tcPr>
          <w:p w14:paraId="39A87A32" w14:textId="33B344AA" w:rsidR="00C01CA2" w:rsidRPr="006A60EE" w:rsidRDefault="00C01CA2" w:rsidP="00703767">
            <w:pPr>
              <w:pStyle w:val="Tableheader"/>
              <w:framePr w:hSpace="0" w:wrap="auto" w:vAnchor="margin" w:yAlign="inline"/>
            </w:pPr>
            <w:bookmarkStart w:id="201" w:name="_Toc206769343"/>
            <w:r>
              <w:lastRenderedPageBreak/>
              <w:t>Domena</w:t>
            </w:r>
            <w:bookmarkEnd w:id="201"/>
          </w:p>
        </w:tc>
        <w:tc>
          <w:tcPr>
            <w:tcW w:w="8190" w:type="dxa"/>
            <w:shd w:val="clear" w:color="auto" w:fill="B9DCD2"/>
            <w:vAlign w:val="center"/>
          </w:tcPr>
          <w:p w14:paraId="0F64B578" w14:textId="472744F2" w:rsidR="00C01CA2" w:rsidRPr="006A60EE" w:rsidRDefault="00C01CA2" w:rsidP="00703767">
            <w:pPr>
              <w:pStyle w:val="Tableheader"/>
              <w:framePr w:hSpace="0" w:wrap="auto" w:vAnchor="margin" w:yAlign="inline"/>
            </w:pPr>
            <w:bookmarkStart w:id="202" w:name="_Toc206769344"/>
            <w:proofErr w:type="spellStart"/>
            <w:r>
              <w:t>Zasady</w:t>
            </w:r>
            <w:bookmarkEnd w:id="202"/>
            <w:proofErr w:type="spellEnd"/>
          </w:p>
        </w:tc>
      </w:tr>
      <w:tr w:rsidR="00703767" w:rsidRPr="00BF3E24" w14:paraId="524A597F" w14:textId="77777777" w:rsidTr="00703767">
        <w:trPr>
          <w:cantSplit/>
        </w:trPr>
        <w:tc>
          <w:tcPr>
            <w:tcW w:w="2605" w:type="dxa"/>
            <w:vAlign w:val="center"/>
          </w:tcPr>
          <w:p w14:paraId="00AA37FA" w14:textId="376BEF96" w:rsidR="00703767" w:rsidRPr="00BF3E24" w:rsidRDefault="00703767" w:rsidP="00703767">
            <w:pPr>
              <w:pStyle w:val="Tabletext"/>
            </w:pPr>
            <w:r>
              <w:t xml:space="preserve">Organizacja </w:t>
            </w:r>
            <w:proofErr w:type="spellStart"/>
            <w:r>
              <w:t>bezpieczeństwa</w:t>
            </w:r>
            <w:proofErr w:type="spellEnd"/>
            <w:r>
              <w:t xml:space="preserve"> </w:t>
            </w:r>
            <w:proofErr w:type="spellStart"/>
            <w:r>
              <w:t>informacji</w:t>
            </w:r>
            <w:proofErr w:type="spellEnd"/>
          </w:p>
        </w:tc>
        <w:tc>
          <w:tcPr>
            <w:tcW w:w="8190" w:type="dxa"/>
          </w:tcPr>
          <w:p w14:paraId="374E53EF" w14:textId="77777777" w:rsidR="00703767" w:rsidRPr="003E4AC6" w:rsidRDefault="00703767" w:rsidP="00703767">
            <w:pPr>
              <w:pStyle w:val="Tabletext"/>
            </w:pPr>
            <w:proofErr w:type="spellStart"/>
            <w:r>
              <w:rPr>
                <w:b/>
              </w:rPr>
              <w:t>Odpowiedzialność</w:t>
            </w:r>
            <w:proofErr w:type="spellEnd"/>
            <w:r>
              <w:rPr>
                <w:b/>
              </w:rPr>
              <w:t xml:space="preserve"> za </w:t>
            </w:r>
            <w:proofErr w:type="spellStart"/>
            <w:r>
              <w:rPr>
                <w:b/>
              </w:rPr>
              <w:t>zabezpieczenia</w:t>
            </w:r>
            <w:proofErr w:type="spellEnd"/>
            <w:r w:rsidRPr="000A0471">
              <w:rPr>
                <w:b/>
                <w:bCs/>
              </w:rPr>
              <w:t>.</w:t>
            </w:r>
            <w:r>
              <w:t xml:space="preserve"> Microsoft </w:t>
            </w:r>
            <w:proofErr w:type="spellStart"/>
            <w:r>
              <w:t>wyznacza</w:t>
            </w:r>
            <w:proofErr w:type="spellEnd"/>
            <w:r>
              <w:t xml:space="preserve"> co </w:t>
            </w:r>
            <w:proofErr w:type="spellStart"/>
            <w:r>
              <w:t>najmniej</w:t>
            </w:r>
            <w:proofErr w:type="spellEnd"/>
            <w:r>
              <w:t xml:space="preserve"> </w:t>
            </w:r>
            <w:proofErr w:type="spellStart"/>
            <w:r>
              <w:t>jedną</w:t>
            </w:r>
            <w:proofErr w:type="spellEnd"/>
            <w:r>
              <w:t xml:space="preserve"> </w:t>
            </w:r>
            <w:proofErr w:type="spellStart"/>
            <w:r>
              <w:t>osobę</w:t>
            </w:r>
            <w:proofErr w:type="spellEnd"/>
            <w:r>
              <w:t xml:space="preserve"> </w:t>
            </w:r>
            <w:proofErr w:type="spellStart"/>
            <w:r>
              <w:t>odpowiedzialną</w:t>
            </w:r>
            <w:proofErr w:type="spellEnd"/>
            <w:r>
              <w:t xml:space="preserve"> za </w:t>
            </w:r>
            <w:proofErr w:type="spellStart"/>
            <w:r>
              <w:t>bezpieczeństwo</w:t>
            </w:r>
            <w:proofErr w:type="spellEnd"/>
            <w:r>
              <w:t xml:space="preserve">, </w:t>
            </w:r>
            <w:proofErr w:type="spellStart"/>
            <w:r>
              <w:t>która</w:t>
            </w:r>
            <w:proofErr w:type="spellEnd"/>
            <w:r>
              <w:t xml:space="preserve"> </w:t>
            </w:r>
            <w:proofErr w:type="spellStart"/>
            <w:r>
              <w:t>będzie</w:t>
            </w:r>
            <w:proofErr w:type="spellEnd"/>
            <w:r>
              <w:t xml:space="preserve"> </w:t>
            </w:r>
            <w:proofErr w:type="spellStart"/>
            <w:r>
              <w:t>koordynować</w:t>
            </w:r>
            <w:proofErr w:type="spellEnd"/>
            <w:r>
              <w:t xml:space="preserve"> </w:t>
            </w:r>
            <w:proofErr w:type="spellStart"/>
            <w:r>
              <w:t>i</w:t>
            </w:r>
            <w:proofErr w:type="spellEnd"/>
            <w:r>
              <w:t> </w:t>
            </w:r>
            <w:proofErr w:type="spellStart"/>
            <w:r>
              <w:t>monitorować</w:t>
            </w:r>
            <w:proofErr w:type="spellEnd"/>
            <w:r>
              <w:t xml:space="preserve"> </w:t>
            </w:r>
            <w:proofErr w:type="spellStart"/>
            <w:r>
              <w:t>reguły</w:t>
            </w:r>
            <w:proofErr w:type="spellEnd"/>
            <w:r>
              <w:t xml:space="preserve"> i </w:t>
            </w:r>
            <w:proofErr w:type="spellStart"/>
            <w:r>
              <w:t>procedury</w:t>
            </w:r>
            <w:proofErr w:type="spellEnd"/>
            <w:r>
              <w:t xml:space="preserve"> </w:t>
            </w:r>
            <w:proofErr w:type="spellStart"/>
            <w:r>
              <w:t>zabezpieczeń</w:t>
            </w:r>
            <w:proofErr w:type="spellEnd"/>
            <w:r>
              <w:t>.</w:t>
            </w:r>
          </w:p>
          <w:p w14:paraId="52F6CDEA" w14:textId="77777777" w:rsidR="00703767" w:rsidRPr="003E4AC6" w:rsidRDefault="00703767" w:rsidP="00703767">
            <w:pPr>
              <w:pStyle w:val="Tabletext"/>
            </w:pPr>
            <w:r>
              <w:rPr>
                <w:b/>
              </w:rPr>
              <w:t xml:space="preserve">Role </w:t>
            </w:r>
            <w:proofErr w:type="spellStart"/>
            <w:r>
              <w:rPr>
                <w:b/>
              </w:rPr>
              <w:t>i</w:t>
            </w:r>
            <w:proofErr w:type="spellEnd"/>
            <w:r>
              <w:rPr>
                <w:b/>
              </w:rPr>
              <w:t xml:space="preserve"> </w:t>
            </w:r>
            <w:proofErr w:type="spellStart"/>
            <w:r>
              <w:rPr>
                <w:b/>
              </w:rPr>
              <w:t>obowiązki</w:t>
            </w:r>
            <w:proofErr w:type="spellEnd"/>
            <w:r>
              <w:rPr>
                <w:b/>
              </w:rPr>
              <w:t xml:space="preserve"> w </w:t>
            </w:r>
            <w:proofErr w:type="spellStart"/>
            <w:r>
              <w:rPr>
                <w:b/>
              </w:rPr>
              <w:t>zakresie</w:t>
            </w:r>
            <w:proofErr w:type="spellEnd"/>
            <w:r>
              <w:rPr>
                <w:b/>
              </w:rPr>
              <w:t xml:space="preserve"> </w:t>
            </w:r>
            <w:proofErr w:type="spellStart"/>
            <w:r>
              <w:rPr>
                <w:b/>
              </w:rPr>
              <w:t>bezpieczeństwa</w:t>
            </w:r>
            <w:proofErr w:type="spellEnd"/>
            <w:r w:rsidRPr="000A0471">
              <w:rPr>
                <w:b/>
                <w:bCs/>
              </w:rPr>
              <w:t>.</w:t>
            </w:r>
            <w:r>
              <w:t xml:space="preserve"> </w:t>
            </w:r>
            <w:proofErr w:type="spellStart"/>
            <w:r>
              <w:t>Personel</w:t>
            </w:r>
            <w:proofErr w:type="spellEnd"/>
            <w:r>
              <w:t xml:space="preserve"> Microsoft </w:t>
            </w:r>
            <w:proofErr w:type="spellStart"/>
            <w:r>
              <w:t>mający</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podlega</w:t>
            </w:r>
            <w:proofErr w:type="spellEnd"/>
            <w:r>
              <w:t xml:space="preserve"> </w:t>
            </w:r>
            <w:proofErr w:type="spellStart"/>
            <w:r>
              <w:t>obowiązkowi</w:t>
            </w:r>
            <w:proofErr w:type="spellEnd"/>
            <w:r>
              <w:t xml:space="preserve"> </w:t>
            </w:r>
            <w:proofErr w:type="spellStart"/>
            <w:r>
              <w:t>zachowania</w:t>
            </w:r>
            <w:proofErr w:type="spellEnd"/>
            <w:r>
              <w:t xml:space="preserve"> </w:t>
            </w:r>
            <w:proofErr w:type="spellStart"/>
            <w:r>
              <w:t>poufności</w:t>
            </w:r>
            <w:proofErr w:type="spellEnd"/>
            <w:r>
              <w:t>.</w:t>
            </w:r>
          </w:p>
          <w:p w14:paraId="61467EE5" w14:textId="77777777" w:rsidR="00703767" w:rsidRPr="003E4AC6" w:rsidRDefault="00703767" w:rsidP="00703767">
            <w:pPr>
              <w:pStyle w:val="Tabletext"/>
            </w:pPr>
            <w:r>
              <w:rPr>
                <w:b/>
              </w:rPr>
              <w:t xml:space="preserve">Program </w:t>
            </w:r>
            <w:proofErr w:type="spellStart"/>
            <w:r>
              <w:rPr>
                <w:b/>
              </w:rPr>
              <w:t>zarządzania</w:t>
            </w:r>
            <w:proofErr w:type="spellEnd"/>
            <w:r>
              <w:rPr>
                <w:b/>
              </w:rPr>
              <w:t xml:space="preserve"> </w:t>
            </w:r>
            <w:proofErr w:type="spellStart"/>
            <w:r>
              <w:rPr>
                <w:b/>
              </w:rPr>
              <w:t>ryzykiem</w:t>
            </w:r>
            <w:proofErr w:type="spellEnd"/>
            <w:r w:rsidRPr="000A0471">
              <w:rPr>
                <w:b/>
                <w:bCs/>
              </w:rPr>
              <w:t xml:space="preserve">. </w:t>
            </w:r>
            <w:proofErr w:type="spellStart"/>
            <w:r>
              <w:t>Przed</w:t>
            </w:r>
            <w:proofErr w:type="spellEnd"/>
            <w:r>
              <w:t xml:space="preserve"> </w:t>
            </w:r>
            <w:proofErr w:type="spellStart"/>
            <w:r>
              <w:t>rozpoczęciem</w:t>
            </w:r>
            <w:proofErr w:type="spellEnd"/>
            <w:r>
              <w:t xml:space="preserve"> </w:t>
            </w:r>
            <w:proofErr w:type="spellStart"/>
            <w:r>
              <w:t>przetwarzania</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świadczenia</w:t>
            </w:r>
            <w:proofErr w:type="spellEnd"/>
            <w:r>
              <w:t xml:space="preserve"> </w:t>
            </w:r>
            <w:proofErr w:type="spellStart"/>
            <w:r>
              <w:t>Usługi</w:t>
            </w:r>
            <w:proofErr w:type="spellEnd"/>
            <w:r>
              <w:t xml:space="preserve"> Online </w:t>
            </w:r>
            <w:proofErr w:type="spellStart"/>
            <w:r>
              <w:t>oraz</w:t>
            </w:r>
            <w:proofErr w:type="spellEnd"/>
            <w:r>
              <w:t xml:space="preserve"> </w:t>
            </w:r>
            <w:proofErr w:type="spellStart"/>
            <w:r>
              <w:t>przed</w:t>
            </w:r>
            <w:proofErr w:type="spellEnd"/>
            <w:r>
              <w:t xml:space="preserve"> </w:t>
            </w:r>
            <w:proofErr w:type="spellStart"/>
            <w:r>
              <w:t>rozpoczęciem</w:t>
            </w:r>
            <w:proofErr w:type="spellEnd"/>
            <w:r>
              <w:t xml:space="preserve"> </w:t>
            </w:r>
            <w:proofErr w:type="spellStart"/>
            <w:r>
              <w:t>przetwarzania</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lub</w:t>
            </w:r>
            <w:proofErr w:type="spellEnd"/>
            <w:r>
              <w:t xml:space="preserve"> </w:t>
            </w:r>
            <w:proofErr w:type="spellStart"/>
            <w:r>
              <w:t>świadczenia</w:t>
            </w:r>
            <w:proofErr w:type="spellEnd"/>
            <w:r>
              <w:t xml:space="preserve"> </w:t>
            </w:r>
            <w:proofErr w:type="spellStart"/>
            <w:r>
              <w:t>Usług</w:t>
            </w:r>
            <w:proofErr w:type="spellEnd"/>
            <w:r>
              <w:t xml:space="preserve"> </w:t>
            </w:r>
            <w:proofErr w:type="spellStart"/>
            <w:r>
              <w:t>Profesjonalnych</w:t>
            </w:r>
            <w:proofErr w:type="spellEnd"/>
            <w:r>
              <w:t xml:space="preserve"> Microsoft </w:t>
            </w:r>
            <w:proofErr w:type="spellStart"/>
            <w:r>
              <w:t>przeprowadza</w:t>
            </w:r>
            <w:proofErr w:type="spellEnd"/>
            <w:r>
              <w:t xml:space="preserve"> </w:t>
            </w:r>
            <w:proofErr w:type="spellStart"/>
            <w:r>
              <w:t>ocenę</w:t>
            </w:r>
            <w:proofErr w:type="spellEnd"/>
            <w:r>
              <w:t xml:space="preserve"> </w:t>
            </w:r>
            <w:proofErr w:type="spellStart"/>
            <w:r>
              <w:t>ryzyka</w:t>
            </w:r>
            <w:proofErr w:type="spellEnd"/>
            <w:r>
              <w:t>.</w:t>
            </w:r>
          </w:p>
          <w:p w14:paraId="1D321C28" w14:textId="687EFED1" w:rsidR="00703767" w:rsidRPr="00BF3E24" w:rsidRDefault="00703767" w:rsidP="00703767">
            <w:pPr>
              <w:pStyle w:val="Tabletext"/>
            </w:pPr>
            <w:r>
              <w:t xml:space="preserve">Microsoft, </w:t>
            </w:r>
            <w:proofErr w:type="spellStart"/>
            <w:r>
              <w:t>zgodnie</w:t>
            </w:r>
            <w:proofErr w:type="spellEnd"/>
            <w:r>
              <w:t xml:space="preserve"> ze </w:t>
            </w:r>
            <w:proofErr w:type="spellStart"/>
            <w:r>
              <w:t>swoimi</w:t>
            </w:r>
            <w:proofErr w:type="spellEnd"/>
            <w:r>
              <w:t xml:space="preserve"> </w:t>
            </w:r>
            <w:proofErr w:type="spellStart"/>
            <w:r>
              <w:t>wymaganiami</w:t>
            </w:r>
            <w:proofErr w:type="spellEnd"/>
            <w:r>
              <w:t xml:space="preserve"> </w:t>
            </w:r>
            <w:proofErr w:type="spellStart"/>
            <w:r>
              <w:t>dotyczącymi</w:t>
            </w:r>
            <w:proofErr w:type="spellEnd"/>
            <w:r>
              <w:t xml:space="preserve"> </w:t>
            </w:r>
            <w:proofErr w:type="spellStart"/>
            <w:r>
              <w:t>archiwizacji</w:t>
            </w:r>
            <w:proofErr w:type="spellEnd"/>
            <w:r>
              <w:t xml:space="preserve">, </w:t>
            </w:r>
            <w:proofErr w:type="spellStart"/>
            <w:r>
              <w:t>zachowuje</w:t>
            </w:r>
            <w:proofErr w:type="spellEnd"/>
            <w:r>
              <w:t xml:space="preserve"> </w:t>
            </w:r>
            <w:proofErr w:type="spellStart"/>
            <w:r>
              <w:t>dokumentację</w:t>
            </w:r>
            <w:proofErr w:type="spellEnd"/>
            <w:r>
              <w:t xml:space="preserve"> </w:t>
            </w:r>
            <w:proofErr w:type="spellStart"/>
            <w:r>
              <w:t>bezpieczeństwa</w:t>
            </w:r>
            <w:proofErr w:type="spellEnd"/>
            <w:r>
              <w:t xml:space="preserve"> po </w:t>
            </w:r>
            <w:proofErr w:type="spellStart"/>
            <w:r>
              <w:t>zakończeniu</w:t>
            </w:r>
            <w:proofErr w:type="spellEnd"/>
            <w:r>
              <w:t xml:space="preserve"> </w:t>
            </w:r>
            <w:proofErr w:type="spellStart"/>
            <w:r>
              <w:t>jej</w:t>
            </w:r>
            <w:proofErr w:type="spellEnd"/>
            <w:r>
              <w:t xml:space="preserve"> </w:t>
            </w:r>
            <w:proofErr w:type="spellStart"/>
            <w:r>
              <w:t>obowiązywania</w:t>
            </w:r>
            <w:proofErr w:type="spellEnd"/>
            <w:r>
              <w:t>.</w:t>
            </w:r>
          </w:p>
        </w:tc>
      </w:tr>
      <w:tr w:rsidR="00703767" w:rsidRPr="00BF3E24" w14:paraId="3CC90704" w14:textId="77777777" w:rsidTr="00703767">
        <w:trPr>
          <w:cantSplit/>
        </w:trPr>
        <w:tc>
          <w:tcPr>
            <w:tcW w:w="2605" w:type="dxa"/>
            <w:vAlign w:val="center"/>
          </w:tcPr>
          <w:p w14:paraId="44C017C6" w14:textId="0F0B023B" w:rsidR="00703767" w:rsidRPr="00BF3E24" w:rsidRDefault="00703767" w:rsidP="00703767">
            <w:pPr>
              <w:pStyle w:val="Tabletext"/>
            </w:pPr>
            <w:proofErr w:type="spellStart"/>
            <w:r>
              <w:t>Zarządzanie</w:t>
            </w:r>
            <w:proofErr w:type="spellEnd"/>
            <w:r>
              <w:t xml:space="preserve"> </w:t>
            </w:r>
            <w:proofErr w:type="spellStart"/>
            <w:r>
              <w:t>zasobami</w:t>
            </w:r>
            <w:proofErr w:type="spellEnd"/>
          </w:p>
        </w:tc>
        <w:tc>
          <w:tcPr>
            <w:tcW w:w="8190" w:type="dxa"/>
          </w:tcPr>
          <w:p w14:paraId="34615924" w14:textId="77777777" w:rsidR="00703767" w:rsidRPr="003E4AC6" w:rsidRDefault="00703767" w:rsidP="00703767">
            <w:pPr>
              <w:pStyle w:val="Tabletext"/>
            </w:pPr>
            <w:proofErr w:type="spellStart"/>
            <w:r>
              <w:rPr>
                <w:b/>
              </w:rPr>
              <w:t>Spis</w:t>
            </w:r>
            <w:proofErr w:type="spellEnd"/>
            <w:r>
              <w:rPr>
                <w:b/>
              </w:rPr>
              <w:t xml:space="preserve"> </w:t>
            </w:r>
            <w:proofErr w:type="spellStart"/>
            <w:r>
              <w:rPr>
                <w:b/>
              </w:rPr>
              <w:t>zasobów</w:t>
            </w:r>
            <w:proofErr w:type="spellEnd"/>
            <w:r w:rsidRPr="000A0471">
              <w:rPr>
                <w:b/>
                <w:bCs/>
              </w:rPr>
              <w:t xml:space="preserve">. </w:t>
            </w:r>
            <w:r>
              <w:t xml:space="preserve">Microsoft </w:t>
            </w:r>
            <w:proofErr w:type="spellStart"/>
            <w:r>
              <w:t>prowadzi</w:t>
            </w:r>
            <w:proofErr w:type="spellEnd"/>
            <w:r>
              <w:t xml:space="preserve"> </w:t>
            </w:r>
            <w:proofErr w:type="spellStart"/>
            <w:r>
              <w:t>spis</w:t>
            </w:r>
            <w:proofErr w:type="spellEnd"/>
            <w:r>
              <w:t xml:space="preserve"> </w:t>
            </w:r>
            <w:proofErr w:type="spellStart"/>
            <w:r>
              <w:t>wszystkich</w:t>
            </w:r>
            <w:proofErr w:type="spellEnd"/>
            <w:r>
              <w:t xml:space="preserve"> </w:t>
            </w:r>
            <w:proofErr w:type="spellStart"/>
            <w:r>
              <w:t>nośników</w:t>
            </w:r>
            <w:proofErr w:type="spellEnd"/>
            <w:r>
              <w:t xml:space="preserve">, </w:t>
            </w:r>
            <w:proofErr w:type="spellStart"/>
            <w:r>
              <w:t>na</w:t>
            </w:r>
            <w:proofErr w:type="spellEnd"/>
            <w:r>
              <w:t xml:space="preserve"> </w:t>
            </w:r>
            <w:proofErr w:type="spellStart"/>
            <w:r>
              <w:t>których</w:t>
            </w:r>
            <w:proofErr w:type="spellEnd"/>
            <w:r>
              <w:t xml:space="preserve"> </w:t>
            </w:r>
            <w:proofErr w:type="spellStart"/>
            <w:r>
              <w:t>są</w:t>
            </w:r>
            <w:proofErr w:type="spellEnd"/>
            <w:r>
              <w:t xml:space="preserve"> </w:t>
            </w:r>
            <w:proofErr w:type="spellStart"/>
            <w:r>
              <w:t>przechowywane</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Dostęp</w:t>
            </w:r>
            <w:proofErr w:type="spellEnd"/>
            <w:r>
              <w:t xml:space="preserve"> do </w:t>
            </w:r>
            <w:proofErr w:type="spellStart"/>
            <w:r>
              <w:t>spisów</w:t>
            </w:r>
            <w:proofErr w:type="spellEnd"/>
            <w:r>
              <w:t xml:space="preserve"> </w:t>
            </w:r>
            <w:proofErr w:type="spellStart"/>
            <w:r>
              <w:t>tych</w:t>
            </w:r>
            <w:proofErr w:type="spellEnd"/>
            <w:r>
              <w:t xml:space="preserve"> </w:t>
            </w:r>
            <w:proofErr w:type="spellStart"/>
            <w:r>
              <w:t>nośników</w:t>
            </w:r>
            <w:proofErr w:type="spellEnd"/>
            <w:r>
              <w:t xml:space="preserve"> jest </w:t>
            </w:r>
            <w:proofErr w:type="spellStart"/>
            <w:r>
              <w:t>zastrzeżony</w:t>
            </w:r>
            <w:proofErr w:type="spellEnd"/>
            <w:r>
              <w:t xml:space="preserve"> </w:t>
            </w:r>
            <w:proofErr w:type="spellStart"/>
            <w:r>
              <w:t>i</w:t>
            </w:r>
            <w:proofErr w:type="spellEnd"/>
            <w:r>
              <w:t xml:space="preserve"> ma go </w:t>
            </w:r>
            <w:proofErr w:type="spellStart"/>
            <w:r>
              <w:t>wyłącznie</w:t>
            </w:r>
            <w:proofErr w:type="spellEnd"/>
            <w:r>
              <w:t xml:space="preserve"> </w:t>
            </w:r>
            <w:proofErr w:type="spellStart"/>
            <w:r>
              <w:t>personel</w:t>
            </w:r>
            <w:proofErr w:type="spellEnd"/>
            <w:r>
              <w:t xml:space="preserve"> Microsoft </w:t>
            </w:r>
            <w:proofErr w:type="spellStart"/>
            <w:r>
              <w:t>upoważniony</w:t>
            </w:r>
            <w:proofErr w:type="spellEnd"/>
            <w:r>
              <w:t xml:space="preserve"> do </w:t>
            </w:r>
            <w:proofErr w:type="spellStart"/>
            <w:r>
              <w:t>tego</w:t>
            </w:r>
            <w:proofErr w:type="spellEnd"/>
            <w:r>
              <w:t xml:space="preserve"> </w:t>
            </w:r>
            <w:proofErr w:type="spellStart"/>
            <w:r>
              <w:t>na</w:t>
            </w:r>
            <w:proofErr w:type="spellEnd"/>
            <w:r>
              <w:t xml:space="preserve"> </w:t>
            </w:r>
            <w:proofErr w:type="spellStart"/>
            <w:r>
              <w:t>piśmie</w:t>
            </w:r>
            <w:proofErr w:type="spellEnd"/>
            <w:r>
              <w:t>.</w:t>
            </w:r>
          </w:p>
          <w:p w14:paraId="15A58D67" w14:textId="77777777" w:rsidR="00703767" w:rsidRPr="003E4AC6" w:rsidRDefault="00703767" w:rsidP="00703767">
            <w:pPr>
              <w:pStyle w:val="Tabletext"/>
            </w:pPr>
            <w:proofErr w:type="spellStart"/>
            <w:r>
              <w:rPr>
                <w:b/>
              </w:rPr>
              <w:t>Obsługa</w:t>
            </w:r>
            <w:proofErr w:type="spellEnd"/>
            <w:r>
              <w:rPr>
                <w:b/>
              </w:rPr>
              <w:t xml:space="preserve"> </w:t>
            </w:r>
            <w:proofErr w:type="spellStart"/>
            <w:r>
              <w:rPr>
                <w:b/>
              </w:rPr>
              <w:t>zasobów</w:t>
            </w:r>
            <w:proofErr w:type="spellEnd"/>
          </w:p>
          <w:p w14:paraId="0B2E5B4C" w14:textId="146A0B23" w:rsidR="00703767" w:rsidRPr="003E4AC6" w:rsidRDefault="00703767" w:rsidP="00703767">
            <w:pPr>
              <w:pStyle w:val="Tabletext"/>
              <w:numPr>
                <w:ilvl w:val="0"/>
                <w:numId w:val="54"/>
              </w:numPr>
            </w:pPr>
            <w:r>
              <w:t xml:space="preserve">Microsoft </w:t>
            </w:r>
            <w:proofErr w:type="spellStart"/>
            <w:r>
              <w:t>klasyfikuje</w:t>
            </w:r>
            <w:proofErr w:type="spellEnd"/>
            <w:r>
              <w:t xml:space="preserve"> Dane </w:t>
            </w:r>
            <w:proofErr w:type="spellStart"/>
            <w:r>
              <w:t>Klienta</w:t>
            </w:r>
            <w:proofErr w:type="spellEnd"/>
            <w:r>
              <w:t xml:space="preserve"> </w:t>
            </w:r>
            <w:proofErr w:type="spellStart"/>
            <w:r>
              <w:t>i</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w </w:t>
            </w:r>
            <w:proofErr w:type="spellStart"/>
            <w:r>
              <w:t>celu</w:t>
            </w:r>
            <w:proofErr w:type="spellEnd"/>
            <w:r>
              <w:t xml:space="preserve"> </w:t>
            </w:r>
            <w:proofErr w:type="spellStart"/>
            <w:r>
              <w:t>umożliwienia</w:t>
            </w:r>
            <w:proofErr w:type="spellEnd"/>
            <w:r>
              <w:t xml:space="preserve"> ich </w:t>
            </w:r>
            <w:proofErr w:type="spellStart"/>
            <w:r>
              <w:t>identyfikacji</w:t>
            </w:r>
            <w:proofErr w:type="spellEnd"/>
            <w:r>
              <w:t xml:space="preserve"> </w:t>
            </w:r>
            <w:proofErr w:type="spellStart"/>
            <w:r>
              <w:t>oraz</w:t>
            </w:r>
            <w:proofErr w:type="spellEnd"/>
            <w:r>
              <w:t xml:space="preserve"> </w:t>
            </w:r>
            <w:proofErr w:type="spellStart"/>
            <w:r>
              <w:t>odpowiedniego</w:t>
            </w:r>
            <w:proofErr w:type="spellEnd"/>
            <w:r>
              <w:t xml:space="preserve"> </w:t>
            </w:r>
            <w:proofErr w:type="spellStart"/>
            <w:r>
              <w:t>ograniczenia</w:t>
            </w:r>
            <w:proofErr w:type="spellEnd"/>
            <w:r>
              <w:t xml:space="preserve"> do </w:t>
            </w:r>
            <w:proofErr w:type="spellStart"/>
            <w:r>
              <w:t>nich</w:t>
            </w:r>
            <w:proofErr w:type="spellEnd"/>
            <w:r>
              <w:t xml:space="preserve"> </w:t>
            </w:r>
            <w:proofErr w:type="spellStart"/>
            <w:r>
              <w:t>dostępu</w:t>
            </w:r>
            <w:proofErr w:type="spellEnd"/>
            <w:r>
              <w:t>.</w:t>
            </w:r>
          </w:p>
          <w:p w14:paraId="0C7132E7" w14:textId="24EBC82D" w:rsidR="00703767" w:rsidRPr="003E4AC6" w:rsidRDefault="00703767" w:rsidP="00703767">
            <w:pPr>
              <w:pStyle w:val="Tabletext"/>
              <w:numPr>
                <w:ilvl w:val="0"/>
                <w:numId w:val="54"/>
              </w:numPr>
            </w:pPr>
            <w:r>
              <w:t xml:space="preserve">Microsoft </w:t>
            </w:r>
            <w:proofErr w:type="spellStart"/>
            <w:r>
              <w:t>stosuje</w:t>
            </w:r>
            <w:proofErr w:type="spellEnd"/>
            <w:r>
              <w:t xml:space="preserve"> </w:t>
            </w:r>
            <w:proofErr w:type="spellStart"/>
            <w:r>
              <w:t>ograniczenia</w:t>
            </w:r>
            <w:proofErr w:type="spellEnd"/>
            <w:r>
              <w:t xml:space="preserve"> </w:t>
            </w:r>
            <w:proofErr w:type="spellStart"/>
            <w:r>
              <w:t>dotyczące</w:t>
            </w:r>
            <w:proofErr w:type="spellEnd"/>
            <w:r>
              <w:t xml:space="preserve"> </w:t>
            </w:r>
            <w:proofErr w:type="spellStart"/>
            <w:r>
              <w:t>drukowania</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a </w:t>
            </w:r>
            <w:proofErr w:type="spellStart"/>
            <w:r>
              <w:t>także</w:t>
            </w:r>
            <w:proofErr w:type="spellEnd"/>
            <w:r>
              <w:t xml:space="preserve"> </w:t>
            </w:r>
            <w:proofErr w:type="spellStart"/>
            <w:r>
              <w:t>procedury</w:t>
            </w:r>
            <w:proofErr w:type="spellEnd"/>
            <w:r>
              <w:t xml:space="preserve"> w </w:t>
            </w:r>
            <w:proofErr w:type="spellStart"/>
            <w:r>
              <w:t>zakresie</w:t>
            </w:r>
            <w:proofErr w:type="spellEnd"/>
            <w:r>
              <w:t xml:space="preserve"> </w:t>
            </w:r>
            <w:proofErr w:type="spellStart"/>
            <w:r>
              <w:t>usuwania</w:t>
            </w:r>
            <w:proofErr w:type="spellEnd"/>
            <w:r>
              <w:t xml:space="preserve"> </w:t>
            </w:r>
            <w:proofErr w:type="spellStart"/>
            <w:r>
              <w:t>materiałów</w:t>
            </w:r>
            <w:proofErr w:type="spellEnd"/>
            <w:r>
              <w:t xml:space="preserve"> </w:t>
            </w:r>
            <w:proofErr w:type="spellStart"/>
            <w:r>
              <w:t>drukowanych</w:t>
            </w:r>
            <w:proofErr w:type="spellEnd"/>
            <w:r>
              <w:t xml:space="preserve"> </w:t>
            </w:r>
            <w:proofErr w:type="spellStart"/>
            <w:r>
              <w:t>zawierających</w:t>
            </w:r>
            <w:proofErr w:type="spellEnd"/>
            <w:r>
              <w:t xml:space="preserve"> </w:t>
            </w:r>
            <w:proofErr w:type="spellStart"/>
            <w:r>
              <w:t>takie</w:t>
            </w:r>
            <w:proofErr w:type="spellEnd"/>
            <w:r>
              <w:t xml:space="preserve"> </w:t>
            </w:r>
            <w:proofErr w:type="spellStart"/>
            <w:r>
              <w:t>dane</w:t>
            </w:r>
            <w:proofErr w:type="spellEnd"/>
            <w:r>
              <w:t>.</w:t>
            </w:r>
          </w:p>
          <w:p w14:paraId="185CD7A1" w14:textId="6DBA758C" w:rsidR="00703767" w:rsidRPr="00BF3E24" w:rsidRDefault="00703767" w:rsidP="00703767">
            <w:pPr>
              <w:pStyle w:val="Tabletext"/>
              <w:numPr>
                <w:ilvl w:val="0"/>
                <w:numId w:val="54"/>
              </w:numPr>
            </w:pPr>
            <w:proofErr w:type="spellStart"/>
            <w:r>
              <w:t>Personel</w:t>
            </w:r>
            <w:proofErr w:type="spellEnd"/>
            <w:r>
              <w:t xml:space="preserve"> </w:t>
            </w:r>
            <w:proofErr w:type="spellStart"/>
            <w:r>
              <w:t>musi</w:t>
            </w:r>
            <w:proofErr w:type="spellEnd"/>
            <w:r>
              <w:t xml:space="preserve"> </w:t>
            </w:r>
            <w:proofErr w:type="spellStart"/>
            <w:r>
              <w:t>otrzymać</w:t>
            </w:r>
            <w:proofErr w:type="spellEnd"/>
            <w:r>
              <w:t xml:space="preserve"> od Microsoft </w:t>
            </w:r>
            <w:proofErr w:type="spellStart"/>
            <w:r>
              <w:t>stosowną</w:t>
            </w:r>
            <w:proofErr w:type="spellEnd"/>
            <w:r>
              <w:t xml:space="preserve"> </w:t>
            </w:r>
            <w:proofErr w:type="spellStart"/>
            <w:r>
              <w:t>zgodę</w:t>
            </w:r>
            <w:proofErr w:type="spellEnd"/>
            <w:r>
              <w:t xml:space="preserve"> </w:t>
            </w:r>
            <w:proofErr w:type="spellStart"/>
            <w:r>
              <w:t>przed</w:t>
            </w:r>
            <w:proofErr w:type="spellEnd"/>
            <w:r>
              <w:t xml:space="preserve"> </w:t>
            </w:r>
            <w:proofErr w:type="spellStart"/>
            <w:r>
              <w:t>zapisaniem</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na</w:t>
            </w:r>
            <w:proofErr w:type="spellEnd"/>
            <w:r>
              <w:t xml:space="preserve"> </w:t>
            </w:r>
            <w:proofErr w:type="spellStart"/>
            <w:r>
              <w:t>urządzeniach</w:t>
            </w:r>
            <w:proofErr w:type="spellEnd"/>
            <w:r>
              <w:t xml:space="preserve"> </w:t>
            </w:r>
            <w:proofErr w:type="spellStart"/>
            <w:r>
              <w:t>przenośnych</w:t>
            </w:r>
            <w:proofErr w:type="spellEnd"/>
            <w:r>
              <w:t xml:space="preserve">, </w:t>
            </w:r>
            <w:proofErr w:type="spellStart"/>
            <w:r>
              <w:t>uzyskaniem</w:t>
            </w:r>
            <w:proofErr w:type="spellEnd"/>
            <w:r>
              <w:t xml:space="preserve"> </w:t>
            </w:r>
            <w:proofErr w:type="spellStart"/>
            <w:r>
              <w:t>zdalnego</w:t>
            </w:r>
            <w:proofErr w:type="spellEnd"/>
            <w:r>
              <w:t xml:space="preserve"> </w:t>
            </w:r>
            <w:proofErr w:type="spellStart"/>
            <w:r>
              <w:t>dostępu</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przetworzeniem</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poza</w:t>
            </w:r>
            <w:proofErr w:type="spellEnd"/>
            <w:r>
              <w:t xml:space="preserve"> </w:t>
            </w:r>
            <w:proofErr w:type="spellStart"/>
            <w:r>
              <w:t>placówkami</w:t>
            </w:r>
            <w:proofErr w:type="spellEnd"/>
            <w:r>
              <w:t xml:space="preserve"> Microsoft.</w:t>
            </w:r>
          </w:p>
        </w:tc>
      </w:tr>
      <w:tr w:rsidR="00703767" w:rsidRPr="00BF3E24" w14:paraId="27197A17" w14:textId="77777777" w:rsidTr="00703767">
        <w:trPr>
          <w:cantSplit/>
        </w:trPr>
        <w:tc>
          <w:tcPr>
            <w:tcW w:w="2605" w:type="dxa"/>
            <w:vAlign w:val="center"/>
          </w:tcPr>
          <w:p w14:paraId="7567D623" w14:textId="253C6D74" w:rsidR="00703767" w:rsidRPr="00BF3E24" w:rsidRDefault="00703767" w:rsidP="00703767">
            <w:pPr>
              <w:pStyle w:val="Tabletext"/>
            </w:pPr>
            <w:proofErr w:type="spellStart"/>
            <w:r>
              <w:t>Bezpieczeństwo</w:t>
            </w:r>
            <w:proofErr w:type="spellEnd"/>
            <w:r>
              <w:t xml:space="preserve"> - </w:t>
            </w:r>
            <w:proofErr w:type="spellStart"/>
            <w:r>
              <w:t>zasoby</w:t>
            </w:r>
            <w:proofErr w:type="spellEnd"/>
            <w:r>
              <w:t xml:space="preserve"> </w:t>
            </w:r>
            <w:proofErr w:type="spellStart"/>
            <w:r>
              <w:t>ludzkie</w:t>
            </w:r>
            <w:proofErr w:type="spellEnd"/>
          </w:p>
        </w:tc>
        <w:tc>
          <w:tcPr>
            <w:tcW w:w="8190" w:type="dxa"/>
          </w:tcPr>
          <w:p w14:paraId="2B8EF9FF" w14:textId="1A3FBCB5" w:rsidR="00703767" w:rsidRPr="00BF3E24" w:rsidRDefault="00703767" w:rsidP="00703767">
            <w:pPr>
              <w:pStyle w:val="Tabletext"/>
            </w:pPr>
            <w:r>
              <w:rPr>
                <w:b/>
              </w:rPr>
              <w:t xml:space="preserve">Szkolenia z </w:t>
            </w:r>
            <w:proofErr w:type="spellStart"/>
            <w:r>
              <w:rPr>
                <w:b/>
              </w:rPr>
              <w:t>zakresu</w:t>
            </w:r>
            <w:proofErr w:type="spellEnd"/>
            <w:r>
              <w:rPr>
                <w:b/>
              </w:rPr>
              <w:t xml:space="preserve"> </w:t>
            </w:r>
            <w:proofErr w:type="spellStart"/>
            <w:r>
              <w:rPr>
                <w:b/>
              </w:rPr>
              <w:t>bezpieczeństwa</w:t>
            </w:r>
            <w:proofErr w:type="spellEnd"/>
            <w:r w:rsidRPr="00052E84">
              <w:rPr>
                <w:b/>
                <w:bCs/>
              </w:rPr>
              <w:t>.</w:t>
            </w:r>
            <w:r>
              <w:t xml:space="preserve"> Microsoft </w:t>
            </w:r>
            <w:proofErr w:type="spellStart"/>
            <w:r>
              <w:t>informuje</w:t>
            </w:r>
            <w:proofErr w:type="spellEnd"/>
            <w:r>
              <w:t xml:space="preserve"> </w:t>
            </w:r>
            <w:proofErr w:type="spellStart"/>
            <w:r>
              <w:t>swój</w:t>
            </w:r>
            <w:proofErr w:type="spellEnd"/>
            <w:r>
              <w:t xml:space="preserve"> </w:t>
            </w:r>
            <w:proofErr w:type="spellStart"/>
            <w:r>
              <w:t>personel</w:t>
            </w:r>
            <w:proofErr w:type="spellEnd"/>
            <w:r>
              <w:t xml:space="preserve"> o </w:t>
            </w:r>
            <w:proofErr w:type="spellStart"/>
            <w:r>
              <w:t>stosownych</w:t>
            </w:r>
            <w:proofErr w:type="spellEnd"/>
            <w:r>
              <w:t xml:space="preserve"> </w:t>
            </w:r>
            <w:proofErr w:type="spellStart"/>
            <w:r>
              <w:t>procedurach</w:t>
            </w:r>
            <w:proofErr w:type="spellEnd"/>
            <w:r>
              <w:t xml:space="preserve"> </w:t>
            </w:r>
            <w:proofErr w:type="spellStart"/>
            <w:r>
              <w:t>bezpieczeństwa</w:t>
            </w:r>
            <w:proofErr w:type="spellEnd"/>
            <w:r>
              <w:t xml:space="preserve"> </w:t>
            </w:r>
            <w:proofErr w:type="spellStart"/>
            <w:r>
              <w:t>i</w:t>
            </w:r>
            <w:proofErr w:type="spellEnd"/>
            <w:r>
              <w:t xml:space="preserve"> ich </w:t>
            </w:r>
            <w:proofErr w:type="spellStart"/>
            <w:r>
              <w:t>rolach</w:t>
            </w:r>
            <w:proofErr w:type="spellEnd"/>
            <w:r>
              <w:t xml:space="preserve"> </w:t>
            </w:r>
            <w:proofErr w:type="spellStart"/>
            <w:r>
              <w:t>przypisanych</w:t>
            </w:r>
            <w:proofErr w:type="spellEnd"/>
            <w:r>
              <w:t xml:space="preserve"> do </w:t>
            </w:r>
            <w:proofErr w:type="spellStart"/>
            <w:r>
              <w:t>odpowiednich</w:t>
            </w:r>
            <w:proofErr w:type="spellEnd"/>
            <w:r>
              <w:t xml:space="preserve"> </w:t>
            </w:r>
            <w:proofErr w:type="spellStart"/>
            <w:r>
              <w:t>osób</w:t>
            </w:r>
            <w:proofErr w:type="spellEnd"/>
            <w:r>
              <w:t xml:space="preserve">. </w:t>
            </w:r>
            <w:proofErr w:type="spellStart"/>
            <w:r>
              <w:t>Ponadto</w:t>
            </w:r>
            <w:proofErr w:type="spellEnd"/>
            <w:r>
              <w:t xml:space="preserve"> Microsoft </w:t>
            </w:r>
            <w:proofErr w:type="spellStart"/>
            <w:r>
              <w:t>informuje</w:t>
            </w:r>
            <w:proofErr w:type="spellEnd"/>
            <w:r>
              <w:t xml:space="preserve"> </w:t>
            </w:r>
            <w:proofErr w:type="spellStart"/>
            <w:r>
              <w:t>personel</w:t>
            </w:r>
            <w:proofErr w:type="spellEnd"/>
            <w:r>
              <w:t xml:space="preserve"> Microsoft o </w:t>
            </w:r>
            <w:proofErr w:type="spellStart"/>
            <w:r>
              <w:t>możliwych</w:t>
            </w:r>
            <w:proofErr w:type="spellEnd"/>
            <w:r>
              <w:t xml:space="preserve"> </w:t>
            </w:r>
            <w:proofErr w:type="spellStart"/>
            <w:r>
              <w:t>konsekwencjach</w:t>
            </w:r>
            <w:proofErr w:type="spellEnd"/>
            <w:r>
              <w:t xml:space="preserve"> </w:t>
            </w:r>
            <w:proofErr w:type="spellStart"/>
            <w:r>
              <w:t>naruszeń</w:t>
            </w:r>
            <w:proofErr w:type="spellEnd"/>
            <w:r>
              <w:t xml:space="preserve"> </w:t>
            </w:r>
            <w:proofErr w:type="spellStart"/>
            <w:r>
              <w:t>obowiązujących</w:t>
            </w:r>
            <w:proofErr w:type="spellEnd"/>
            <w:r>
              <w:t xml:space="preserve"> </w:t>
            </w:r>
            <w:proofErr w:type="spellStart"/>
            <w:r>
              <w:t>reguł</w:t>
            </w:r>
            <w:proofErr w:type="spellEnd"/>
            <w:r>
              <w:t xml:space="preserve"> </w:t>
            </w:r>
            <w:proofErr w:type="spellStart"/>
            <w:r>
              <w:t>i</w:t>
            </w:r>
            <w:proofErr w:type="spellEnd"/>
            <w:r>
              <w:t xml:space="preserve"> </w:t>
            </w:r>
            <w:proofErr w:type="spellStart"/>
            <w:r>
              <w:t>procedur</w:t>
            </w:r>
            <w:proofErr w:type="spellEnd"/>
            <w:r>
              <w:t xml:space="preserve"> </w:t>
            </w:r>
            <w:proofErr w:type="spellStart"/>
            <w:r>
              <w:t>bezpieczeństwa</w:t>
            </w:r>
            <w:proofErr w:type="spellEnd"/>
            <w:r>
              <w:t xml:space="preserve">. </w:t>
            </w:r>
            <w:proofErr w:type="spellStart"/>
            <w:r>
              <w:t>Podczas</w:t>
            </w:r>
            <w:proofErr w:type="spellEnd"/>
            <w:r>
              <w:t xml:space="preserve"> </w:t>
            </w:r>
            <w:proofErr w:type="spellStart"/>
            <w:r>
              <w:t>szkoleń</w:t>
            </w:r>
            <w:proofErr w:type="spellEnd"/>
            <w:r>
              <w:t xml:space="preserve"> Microsoft </w:t>
            </w:r>
            <w:proofErr w:type="spellStart"/>
            <w:r>
              <w:t>używa</w:t>
            </w:r>
            <w:proofErr w:type="spellEnd"/>
            <w:r>
              <w:t xml:space="preserve"> </w:t>
            </w:r>
            <w:proofErr w:type="spellStart"/>
            <w:r>
              <w:t>tylko</w:t>
            </w:r>
            <w:proofErr w:type="spellEnd"/>
            <w:r>
              <w:t xml:space="preserve"> </w:t>
            </w:r>
            <w:proofErr w:type="spellStart"/>
            <w:r>
              <w:t>anonimowych</w:t>
            </w:r>
            <w:proofErr w:type="spellEnd"/>
            <w:r>
              <w:t xml:space="preserve"> </w:t>
            </w:r>
            <w:proofErr w:type="spellStart"/>
            <w:r>
              <w:t>danych</w:t>
            </w:r>
            <w:proofErr w:type="spellEnd"/>
            <w:r>
              <w:t>.</w:t>
            </w:r>
          </w:p>
        </w:tc>
      </w:tr>
      <w:tr w:rsidR="00703767" w:rsidRPr="00BF3E24" w14:paraId="0436652D" w14:textId="77777777" w:rsidTr="00703767">
        <w:trPr>
          <w:cantSplit/>
        </w:trPr>
        <w:tc>
          <w:tcPr>
            <w:tcW w:w="2605" w:type="dxa"/>
            <w:vAlign w:val="center"/>
          </w:tcPr>
          <w:p w14:paraId="50328829" w14:textId="1A371CC2" w:rsidR="00703767" w:rsidRPr="00BF3E24" w:rsidRDefault="00703767" w:rsidP="00703767">
            <w:pPr>
              <w:pStyle w:val="Tabletext"/>
            </w:pPr>
            <w:proofErr w:type="spellStart"/>
            <w:r>
              <w:lastRenderedPageBreak/>
              <w:t>Bezpieczeństwo</w:t>
            </w:r>
            <w:proofErr w:type="spellEnd"/>
            <w:r>
              <w:t xml:space="preserve"> </w:t>
            </w:r>
            <w:proofErr w:type="spellStart"/>
            <w:r>
              <w:t>fizyczne</w:t>
            </w:r>
            <w:proofErr w:type="spellEnd"/>
            <w:r>
              <w:t xml:space="preserve"> </w:t>
            </w:r>
            <w:proofErr w:type="spellStart"/>
            <w:r>
              <w:t>i</w:t>
            </w:r>
            <w:proofErr w:type="spellEnd"/>
            <w:r>
              <w:t xml:space="preserve"> </w:t>
            </w:r>
            <w:proofErr w:type="spellStart"/>
            <w:r>
              <w:t>środowiskowe</w:t>
            </w:r>
            <w:proofErr w:type="spellEnd"/>
          </w:p>
        </w:tc>
        <w:tc>
          <w:tcPr>
            <w:tcW w:w="8190" w:type="dxa"/>
          </w:tcPr>
          <w:p w14:paraId="4F57105F" w14:textId="77777777" w:rsidR="00703767" w:rsidRPr="003E4AC6" w:rsidRDefault="00703767" w:rsidP="00703767">
            <w:pPr>
              <w:pStyle w:val="Tabletext"/>
            </w:pPr>
            <w:proofErr w:type="spellStart"/>
            <w:r>
              <w:rPr>
                <w:b/>
              </w:rPr>
              <w:t>Fizyczny</w:t>
            </w:r>
            <w:proofErr w:type="spellEnd"/>
            <w:r>
              <w:rPr>
                <w:b/>
              </w:rPr>
              <w:t xml:space="preserve"> </w:t>
            </w:r>
            <w:proofErr w:type="spellStart"/>
            <w:r>
              <w:rPr>
                <w:b/>
              </w:rPr>
              <w:t>dostęp</w:t>
            </w:r>
            <w:proofErr w:type="spellEnd"/>
            <w:r>
              <w:rPr>
                <w:b/>
              </w:rPr>
              <w:t xml:space="preserve"> do </w:t>
            </w:r>
            <w:proofErr w:type="spellStart"/>
            <w:r>
              <w:rPr>
                <w:b/>
              </w:rPr>
              <w:t>placówek</w:t>
            </w:r>
            <w:proofErr w:type="spellEnd"/>
            <w:r w:rsidRPr="000A0471">
              <w:rPr>
                <w:b/>
                <w:bCs/>
              </w:rPr>
              <w:t>.</w:t>
            </w:r>
            <w:r>
              <w:t xml:space="preserve"> </w:t>
            </w:r>
            <w:proofErr w:type="spellStart"/>
            <w:r>
              <w:t>Dostęp</w:t>
            </w:r>
            <w:proofErr w:type="spellEnd"/>
            <w:r>
              <w:t xml:space="preserve"> do </w:t>
            </w:r>
            <w:proofErr w:type="spellStart"/>
            <w:r>
              <w:t>placówek</w:t>
            </w:r>
            <w:proofErr w:type="spellEnd"/>
            <w:r>
              <w:t xml:space="preserve">, w </w:t>
            </w:r>
            <w:proofErr w:type="spellStart"/>
            <w:r>
              <w:t>których</w:t>
            </w:r>
            <w:proofErr w:type="spellEnd"/>
            <w:r>
              <w:t xml:space="preserve"> </w:t>
            </w:r>
            <w:proofErr w:type="spellStart"/>
            <w:r>
              <w:t>są</w:t>
            </w:r>
            <w:proofErr w:type="spellEnd"/>
            <w:r>
              <w:t xml:space="preserve"> </w:t>
            </w:r>
            <w:proofErr w:type="spellStart"/>
            <w:r>
              <w:t>zlokalizowane</w:t>
            </w:r>
            <w:proofErr w:type="spellEnd"/>
            <w:r>
              <w:t xml:space="preserve"> </w:t>
            </w:r>
            <w:proofErr w:type="spellStart"/>
            <w:r>
              <w:t>systemy</w:t>
            </w:r>
            <w:proofErr w:type="spellEnd"/>
            <w:r>
              <w:t xml:space="preserve"> </w:t>
            </w:r>
            <w:proofErr w:type="spellStart"/>
            <w:r>
              <w:t>informatyczne</w:t>
            </w:r>
            <w:proofErr w:type="spellEnd"/>
            <w:r>
              <w:t xml:space="preserve"> </w:t>
            </w:r>
            <w:proofErr w:type="spellStart"/>
            <w:r>
              <w:t>przetwarzające</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mają</w:t>
            </w:r>
            <w:proofErr w:type="spellEnd"/>
            <w:r>
              <w:t xml:space="preserve"> </w:t>
            </w:r>
            <w:proofErr w:type="spellStart"/>
            <w:r>
              <w:t>tylko</w:t>
            </w:r>
            <w:proofErr w:type="spellEnd"/>
            <w:r>
              <w:t xml:space="preserve"> </w:t>
            </w:r>
            <w:proofErr w:type="spellStart"/>
            <w:r>
              <w:t>określone</w:t>
            </w:r>
            <w:proofErr w:type="spellEnd"/>
            <w:r>
              <w:t xml:space="preserve"> </w:t>
            </w:r>
            <w:proofErr w:type="spellStart"/>
            <w:r>
              <w:t>osoby</w:t>
            </w:r>
            <w:proofErr w:type="spellEnd"/>
            <w:r>
              <w:t xml:space="preserve"> </w:t>
            </w:r>
            <w:proofErr w:type="spellStart"/>
            <w:r>
              <w:t>upoważnione</w:t>
            </w:r>
            <w:proofErr w:type="spellEnd"/>
            <w:r>
              <w:t xml:space="preserve"> </w:t>
            </w:r>
            <w:proofErr w:type="spellStart"/>
            <w:r>
              <w:t>przez</w:t>
            </w:r>
            <w:proofErr w:type="spellEnd"/>
            <w:r>
              <w:t xml:space="preserve"> Microsoft.</w:t>
            </w:r>
          </w:p>
          <w:p w14:paraId="5A1BFACE" w14:textId="77777777" w:rsidR="00703767" w:rsidRPr="003E4AC6" w:rsidRDefault="00703767" w:rsidP="00703767">
            <w:pPr>
              <w:pStyle w:val="Tabletext"/>
            </w:pPr>
            <w:proofErr w:type="spellStart"/>
            <w:r>
              <w:rPr>
                <w:b/>
              </w:rPr>
              <w:t>Fizyczny</w:t>
            </w:r>
            <w:proofErr w:type="spellEnd"/>
            <w:r>
              <w:rPr>
                <w:b/>
              </w:rPr>
              <w:t xml:space="preserve"> </w:t>
            </w:r>
            <w:proofErr w:type="spellStart"/>
            <w:r>
              <w:rPr>
                <w:b/>
              </w:rPr>
              <w:t>dostęp</w:t>
            </w:r>
            <w:proofErr w:type="spellEnd"/>
            <w:r>
              <w:rPr>
                <w:b/>
              </w:rPr>
              <w:t xml:space="preserve"> do </w:t>
            </w:r>
            <w:proofErr w:type="spellStart"/>
            <w:r>
              <w:rPr>
                <w:b/>
              </w:rPr>
              <w:t>składników</w:t>
            </w:r>
            <w:proofErr w:type="spellEnd"/>
            <w:r w:rsidRPr="000A0471">
              <w:rPr>
                <w:b/>
                <w:bCs/>
              </w:rPr>
              <w:t>.</w:t>
            </w:r>
            <w:r>
              <w:t xml:space="preserve"> Microsoft </w:t>
            </w:r>
            <w:proofErr w:type="spellStart"/>
            <w:r>
              <w:t>prowadzi</w:t>
            </w:r>
            <w:proofErr w:type="spellEnd"/>
            <w:r>
              <w:t xml:space="preserve"> </w:t>
            </w:r>
            <w:proofErr w:type="spellStart"/>
            <w:r>
              <w:t>rejestr</w:t>
            </w:r>
            <w:proofErr w:type="spellEnd"/>
            <w:r>
              <w:t xml:space="preserve"> </w:t>
            </w:r>
            <w:proofErr w:type="spellStart"/>
            <w:r>
              <w:t>przychodzących</w:t>
            </w:r>
            <w:proofErr w:type="spellEnd"/>
            <w:r>
              <w:t xml:space="preserve"> </w:t>
            </w:r>
            <w:proofErr w:type="spellStart"/>
            <w:r>
              <w:t>i</w:t>
            </w:r>
            <w:proofErr w:type="spellEnd"/>
            <w:r>
              <w:t> </w:t>
            </w:r>
            <w:proofErr w:type="spellStart"/>
            <w:r>
              <w:t>wychodzących</w:t>
            </w:r>
            <w:proofErr w:type="spellEnd"/>
            <w:r>
              <w:t xml:space="preserve"> </w:t>
            </w:r>
            <w:proofErr w:type="spellStart"/>
            <w:r>
              <w:t>nośników</w:t>
            </w:r>
            <w:proofErr w:type="spellEnd"/>
            <w:r>
              <w:t xml:space="preserve"> </w:t>
            </w:r>
            <w:proofErr w:type="spellStart"/>
            <w:r>
              <w:t>zawierających</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w </w:t>
            </w:r>
            <w:proofErr w:type="spellStart"/>
            <w:r>
              <w:t>którym</w:t>
            </w:r>
            <w:proofErr w:type="spellEnd"/>
            <w:r>
              <w:t xml:space="preserve"> </w:t>
            </w:r>
            <w:proofErr w:type="spellStart"/>
            <w:r>
              <w:t>znajdują</w:t>
            </w:r>
            <w:proofErr w:type="spellEnd"/>
            <w:r>
              <w:t xml:space="preserve"> </w:t>
            </w:r>
            <w:proofErr w:type="spellStart"/>
            <w:r>
              <w:t>się</w:t>
            </w:r>
            <w:proofErr w:type="spellEnd"/>
            <w:r>
              <w:t xml:space="preserve"> </w:t>
            </w:r>
            <w:proofErr w:type="spellStart"/>
            <w:r>
              <w:t>informacje</w:t>
            </w:r>
            <w:proofErr w:type="spellEnd"/>
            <w:r>
              <w:t xml:space="preserve"> </w:t>
            </w:r>
            <w:proofErr w:type="spellStart"/>
            <w:r>
              <w:t>takie</w:t>
            </w:r>
            <w:proofErr w:type="spellEnd"/>
            <w:r>
              <w:t xml:space="preserve">, jak </w:t>
            </w:r>
            <w:proofErr w:type="spellStart"/>
            <w:r>
              <w:t>typ</w:t>
            </w:r>
            <w:proofErr w:type="spellEnd"/>
            <w:r>
              <w:t xml:space="preserve"> </w:t>
            </w:r>
            <w:proofErr w:type="spellStart"/>
            <w:r>
              <w:t>nośnika</w:t>
            </w:r>
            <w:proofErr w:type="spellEnd"/>
            <w:r>
              <w:t xml:space="preserve">, </w:t>
            </w:r>
            <w:proofErr w:type="spellStart"/>
            <w:r>
              <w:t>upoważnieni</w:t>
            </w:r>
            <w:proofErr w:type="spellEnd"/>
            <w:r>
              <w:t xml:space="preserve"> </w:t>
            </w:r>
            <w:proofErr w:type="spellStart"/>
            <w:r>
              <w:t>nadawcy</w:t>
            </w:r>
            <w:proofErr w:type="spellEnd"/>
            <w:r>
              <w:t xml:space="preserve"> </w:t>
            </w:r>
            <w:proofErr w:type="spellStart"/>
            <w:r>
              <w:t>i</w:t>
            </w:r>
            <w:proofErr w:type="spellEnd"/>
            <w:r>
              <w:t xml:space="preserve"> </w:t>
            </w:r>
            <w:proofErr w:type="spellStart"/>
            <w:r>
              <w:t>odbiorcy</w:t>
            </w:r>
            <w:proofErr w:type="spellEnd"/>
            <w:r>
              <w:t xml:space="preserve">, data </w:t>
            </w:r>
            <w:proofErr w:type="spellStart"/>
            <w:r>
              <w:t>i</w:t>
            </w:r>
            <w:proofErr w:type="spellEnd"/>
            <w:r>
              <w:t xml:space="preserve"> </w:t>
            </w:r>
            <w:proofErr w:type="spellStart"/>
            <w:r>
              <w:t>godzina</w:t>
            </w:r>
            <w:proofErr w:type="spellEnd"/>
            <w:r>
              <w:t xml:space="preserve">, </w:t>
            </w:r>
            <w:proofErr w:type="spellStart"/>
            <w:r>
              <w:t>liczba</w:t>
            </w:r>
            <w:proofErr w:type="spellEnd"/>
            <w:r>
              <w:t xml:space="preserve"> </w:t>
            </w:r>
            <w:proofErr w:type="spellStart"/>
            <w:r>
              <w:t>nośników</w:t>
            </w:r>
            <w:proofErr w:type="spellEnd"/>
            <w:r>
              <w:t xml:space="preserve"> </w:t>
            </w:r>
            <w:proofErr w:type="spellStart"/>
            <w:r>
              <w:t>oraz</w:t>
            </w:r>
            <w:proofErr w:type="spellEnd"/>
            <w:r>
              <w:t xml:space="preserve"> </w:t>
            </w:r>
            <w:proofErr w:type="spellStart"/>
            <w:r>
              <w:t>typy</w:t>
            </w:r>
            <w:proofErr w:type="spellEnd"/>
            <w:r>
              <w:t xml:space="preserve"> </w:t>
            </w:r>
            <w:proofErr w:type="spellStart"/>
            <w:r>
              <w:t>tych</w:t>
            </w:r>
            <w:proofErr w:type="spellEnd"/>
            <w:r>
              <w:t xml:space="preserve"> </w:t>
            </w:r>
            <w:proofErr w:type="spellStart"/>
            <w:r>
              <w:t>danych</w:t>
            </w:r>
            <w:proofErr w:type="spellEnd"/>
            <w:r>
              <w:t xml:space="preserve">, </w:t>
            </w:r>
            <w:proofErr w:type="spellStart"/>
            <w:r>
              <w:t>jakie</w:t>
            </w:r>
            <w:proofErr w:type="spellEnd"/>
            <w:r>
              <w:t xml:space="preserve"> </w:t>
            </w:r>
            <w:proofErr w:type="spellStart"/>
            <w:r>
              <w:t>są</w:t>
            </w:r>
            <w:proofErr w:type="spellEnd"/>
            <w:r>
              <w:t xml:space="preserve"> </w:t>
            </w:r>
            <w:proofErr w:type="spellStart"/>
            <w:r>
              <w:t>na</w:t>
            </w:r>
            <w:proofErr w:type="spellEnd"/>
            <w:r>
              <w:t xml:space="preserve"> </w:t>
            </w:r>
            <w:proofErr w:type="spellStart"/>
            <w:r>
              <w:t>nich</w:t>
            </w:r>
            <w:proofErr w:type="spellEnd"/>
            <w:r>
              <w:t xml:space="preserve"> </w:t>
            </w:r>
            <w:proofErr w:type="spellStart"/>
            <w:r>
              <w:t>zapisane</w:t>
            </w:r>
            <w:proofErr w:type="spellEnd"/>
            <w:r>
              <w:t>.</w:t>
            </w:r>
          </w:p>
          <w:p w14:paraId="7E71990F" w14:textId="77777777" w:rsidR="00703767" w:rsidRPr="00097CE0" w:rsidRDefault="00703767" w:rsidP="00703767">
            <w:pPr>
              <w:pStyle w:val="Tabletext"/>
            </w:pPr>
            <w:proofErr w:type="spellStart"/>
            <w:r>
              <w:rPr>
                <w:b/>
              </w:rPr>
              <w:t>Ochrona</w:t>
            </w:r>
            <w:proofErr w:type="spellEnd"/>
            <w:r>
              <w:rPr>
                <w:b/>
              </w:rPr>
              <w:t xml:space="preserve"> </w:t>
            </w:r>
            <w:proofErr w:type="spellStart"/>
            <w:r>
              <w:rPr>
                <w:b/>
              </w:rPr>
              <w:t>przed</w:t>
            </w:r>
            <w:proofErr w:type="spellEnd"/>
            <w:r>
              <w:rPr>
                <w:b/>
              </w:rPr>
              <w:t xml:space="preserve"> </w:t>
            </w:r>
            <w:proofErr w:type="spellStart"/>
            <w:r>
              <w:rPr>
                <w:b/>
              </w:rPr>
              <w:t>zakłóceniami</w:t>
            </w:r>
            <w:proofErr w:type="spellEnd"/>
            <w:r w:rsidRPr="00052E84">
              <w:rPr>
                <w:b/>
                <w:bCs/>
              </w:rPr>
              <w:t>.</w:t>
            </w:r>
            <w:r>
              <w:t xml:space="preserve"> Microsoft </w:t>
            </w:r>
            <w:proofErr w:type="spellStart"/>
            <w:r>
              <w:t>stosuje</w:t>
            </w:r>
            <w:proofErr w:type="spellEnd"/>
            <w:r>
              <w:t xml:space="preserve"> </w:t>
            </w:r>
            <w:proofErr w:type="spellStart"/>
            <w:r>
              <w:t>różne</w:t>
            </w:r>
            <w:proofErr w:type="spellEnd"/>
            <w:r>
              <w:t xml:space="preserve"> </w:t>
            </w:r>
            <w:proofErr w:type="spellStart"/>
            <w:r>
              <w:t>systemy</w:t>
            </w:r>
            <w:proofErr w:type="spellEnd"/>
            <w:r>
              <w:t xml:space="preserve"> </w:t>
            </w:r>
            <w:proofErr w:type="spellStart"/>
            <w:r>
              <w:t>zgodne</w:t>
            </w:r>
            <w:proofErr w:type="spellEnd"/>
            <w:r>
              <w:t xml:space="preserve"> ze </w:t>
            </w:r>
            <w:proofErr w:type="spellStart"/>
            <w:r>
              <w:t>standardem</w:t>
            </w:r>
            <w:proofErr w:type="spellEnd"/>
            <w:r>
              <w:t xml:space="preserve"> </w:t>
            </w:r>
            <w:proofErr w:type="spellStart"/>
            <w:r>
              <w:t>branżowym</w:t>
            </w:r>
            <w:proofErr w:type="spellEnd"/>
            <w:r>
              <w:t xml:space="preserve"> w </w:t>
            </w:r>
            <w:proofErr w:type="spellStart"/>
            <w:r>
              <w:t>celu</w:t>
            </w:r>
            <w:proofErr w:type="spellEnd"/>
            <w:r>
              <w:t xml:space="preserve"> </w:t>
            </w:r>
            <w:proofErr w:type="spellStart"/>
            <w:r>
              <w:t>ochrony</w:t>
            </w:r>
            <w:proofErr w:type="spellEnd"/>
            <w:r>
              <w:t xml:space="preserve"> </w:t>
            </w:r>
            <w:proofErr w:type="spellStart"/>
            <w:r>
              <w:t>danych</w:t>
            </w:r>
            <w:proofErr w:type="spellEnd"/>
            <w:r>
              <w:t xml:space="preserve"> </w:t>
            </w:r>
            <w:proofErr w:type="spellStart"/>
            <w:r>
              <w:t>przed</w:t>
            </w:r>
            <w:proofErr w:type="spellEnd"/>
            <w:r>
              <w:t xml:space="preserve"> ich </w:t>
            </w:r>
            <w:proofErr w:type="spellStart"/>
            <w:r>
              <w:t>utratą</w:t>
            </w:r>
            <w:proofErr w:type="spellEnd"/>
            <w:r>
              <w:t xml:space="preserve"> z </w:t>
            </w:r>
            <w:proofErr w:type="spellStart"/>
            <w:r>
              <w:t>powodu</w:t>
            </w:r>
            <w:proofErr w:type="spellEnd"/>
            <w:r>
              <w:t xml:space="preserve"> </w:t>
            </w:r>
            <w:proofErr w:type="spellStart"/>
            <w:r>
              <w:t>awarii</w:t>
            </w:r>
            <w:proofErr w:type="spellEnd"/>
            <w:r>
              <w:t xml:space="preserve"> </w:t>
            </w:r>
            <w:proofErr w:type="spellStart"/>
            <w:r>
              <w:t>źródła</w:t>
            </w:r>
            <w:proofErr w:type="spellEnd"/>
            <w:r>
              <w:t xml:space="preserve"> </w:t>
            </w:r>
            <w:proofErr w:type="spellStart"/>
            <w:r>
              <w:t>zasilania</w:t>
            </w:r>
            <w:proofErr w:type="spellEnd"/>
            <w:r>
              <w:t xml:space="preserve"> </w:t>
            </w:r>
            <w:proofErr w:type="spellStart"/>
            <w:r>
              <w:t>lub</w:t>
            </w:r>
            <w:proofErr w:type="spellEnd"/>
            <w:r>
              <w:t xml:space="preserve"> </w:t>
            </w:r>
            <w:proofErr w:type="spellStart"/>
            <w:r>
              <w:t>zakłóceń</w:t>
            </w:r>
            <w:proofErr w:type="spellEnd"/>
            <w:r>
              <w:t xml:space="preserve"> </w:t>
            </w:r>
            <w:proofErr w:type="spellStart"/>
            <w:r>
              <w:t>sieciowych</w:t>
            </w:r>
            <w:proofErr w:type="spellEnd"/>
            <w:r>
              <w:t>.</w:t>
            </w:r>
          </w:p>
          <w:p w14:paraId="3D9E7D36" w14:textId="6709C7B0" w:rsidR="00703767" w:rsidRPr="00BF3E24" w:rsidRDefault="00703767" w:rsidP="00703767">
            <w:pPr>
              <w:pStyle w:val="Tabletext"/>
            </w:pPr>
            <w:proofErr w:type="spellStart"/>
            <w:r>
              <w:rPr>
                <w:b/>
              </w:rPr>
              <w:t>Usuwanie</w:t>
            </w:r>
            <w:proofErr w:type="spellEnd"/>
            <w:r>
              <w:rPr>
                <w:b/>
              </w:rPr>
              <w:t xml:space="preserve"> </w:t>
            </w:r>
            <w:proofErr w:type="spellStart"/>
            <w:r>
              <w:rPr>
                <w:b/>
              </w:rPr>
              <w:t>składników</w:t>
            </w:r>
            <w:proofErr w:type="spellEnd"/>
            <w:r w:rsidRPr="00052E84">
              <w:rPr>
                <w:b/>
                <w:bCs/>
              </w:rPr>
              <w:t>.</w:t>
            </w:r>
            <w:r>
              <w:t xml:space="preserve"> Microsoft </w:t>
            </w:r>
            <w:proofErr w:type="spellStart"/>
            <w:r>
              <w:t>stosuje</w:t>
            </w:r>
            <w:proofErr w:type="spellEnd"/>
            <w:r>
              <w:t xml:space="preserve"> </w:t>
            </w:r>
            <w:proofErr w:type="spellStart"/>
            <w:r>
              <w:t>procedury</w:t>
            </w:r>
            <w:proofErr w:type="spellEnd"/>
            <w:r>
              <w:t xml:space="preserve"> </w:t>
            </w:r>
            <w:proofErr w:type="spellStart"/>
            <w:r>
              <w:t>zgodne</w:t>
            </w:r>
            <w:proofErr w:type="spellEnd"/>
            <w:r>
              <w:t xml:space="preserve"> ze </w:t>
            </w:r>
            <w:proofErr w:type="spellStart"/>
            <w:r>
              <w:t>standardem</w:t>
            </w:r>
            <w:proofErr w:type="spellEnd"/>
            <w:r>
              <w:t xml:space="preserve"> </w:t>
            </w:r>
            <w:proofErr w:type="spellStart"/>
            <w:r>
              <w:t>branżowym</w:t>
            </w:r>
            <w:proofErr w:type="spellEnd"/>
            <w:r>
              <w:t xml:space="preserve"> w </w:t>
            </w:r>
            <w:proofErr w:type="spellStart"/>
            <w:r>
              <w:t>celu</w:t>
            </w:r>
            <w:proofErr w:type="spellEnd"/>
            <w:r>
              <w:t xml:space="preserve"> </w:t>
            </w:r>
            <w:proofErr w:type="spellStart"/>
            <w:r>
              <w:t>usunięcia</w:t>
            </w:r>
            <w:proofErr w:type="spellEnd"/>
            <w:r>
              <w:t xml:space="preserve"> </w:t>
            </w:r>
            <w:proofErr w:type="spellStart"/>
            <w:r>
              <w:t>niepotrzebnych</w:t>
            </w:r>
            <w:proofErr w:type="spellEnd"/>
            <w:r>
              <w:t xml:space="preserve"> </w:t>
            </w:r>
            <w:proofErr w:type="spellStart"/>
            <w:r>
              <w:t>już</w:t>
            </w:r>
            <w:proofErr w:type="spellEnd"/>
            <w:r>
              <w:t xml:space="preserve"> </w:t>
            </w:r>
            <w:proofErr w:type="spellStart"/>
            <w:r>
              <w:t>Danych</w:t>
            </w:r>
            <w:proofErr w:type="spellEnd"/>
            <w:r>
              <w:t xml:space="preserve"> Klienta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w:t>
            </w:r>
          </w:p>
        </w:tc>
      </w:tr>
      <w:tr w:rsidR="00703767" w:rsidRPr="00BF3E24" w14:paraId="4FC0FEF1" w14:textId="77777777" w:rsidTr="00703767">
        <w:trPr>
          <w:cantSplit/>
        </w:trPr>
        <w:tc>
          <w:tcPr>
            <w:tcW w:w="2605" w:type="dxa"/>
            <w:vAlign w:val="center"/>
          </w:tcPr>
          <w:p w14:paraId="43F834E2" w14:textId="79F28124" w:rsidR="00703767" w:rsidRPr="00BF3E24" w:rsidRDefault="00703767" w:rsidP="00703767">
            <w:pPr>
              <w:pStyle w:val="Tabletext"/>
            </w:pPr>
            <w:proofErr w:type="spellStart"/>
            <w:r>
              <w:t>Zarządzanie</w:t>
            </w:r>
            <w:proofErr w:type="spellEnd"/>
            <w:r>
              <w:t xml:space="preserve"> </w:t>
            </w:r>
            <w:proofErr w:type="spellStart"/>
            <w:r>
              <w:t>operacyjne</w:t>
            </w:r>
            <w:proofErr w:type="spellEnd"/>
          </w:p>
        </w:tc>
        <w:tc>
          <w:tcPr>
            <w:tcW w:w="8190" w:type="dxa"/>
          </w:tcPr>
          <w:p w14:paraId="67513863" w14:textId="77777777" w:rsidR="00703767" w:rsidRPr="003E4AC6" w:rsidRDefault="00703767" w:rsidP="00703767">
            <w:pPr>
              <w:pStyle w:val="Tabletext"/>
            </w:pPr>
            <w:proofErr w:type="spellStart"/>
            <w:r>
              <w:rPr>
                <w:b/>
              </w:rPr>
              <w:t>Polityki</w:t>
            </w:r>
            <w:proofErr w:type="spellEnd"/>
            <w:r>
              <w:rPr>
                <w:b/>
              </w:rPr>
              <w:t xml:space="preserve"> </w:t>
            </w:r>
            <w:proofErr w:type="spellStart"/>
            <w:r>
              <w:rPr>
                <w:b/>
              </w:rPr>
              <w:t>operacyjne</w:t>
            </w:r>
            <w:proofErr w:type="spellEnd"/>
            <w:r w:rsidRPr="000A0471">
              <w:rPr>
                <w:b/>
                <w:bCs/>
              </w:rPr>
              <w:t>.</w:t>
            </w:r>
            <w:r>
              <w:t xml:space="preserve"> Microsoft </w:t>
            </w:r>
            <w:proofErr w:type="spellStart"/>
            <w:r>
              <w:t>prowadzi</w:t>
            </w:r>
            <w:proofErr w:type="spellEnd"/>
            <w:r>
              <w:t xml:space="preserve"> </w:t>
            </w:r>
            <w:proofErr w:type="spellStart"/>
            <w:r>
              <w:t>dokumentację</w:t>
            </w:r>
            <w:proofErr w:type="spellEnd"/>
            <w:r>
              <w:t xml:space="preserve"> </w:t>
            </w:r>
            <w:proofErr w:type="spellStart"/>
            <w:r>
              <w:t>bezpieczeństwa</w:t>
            </w:r>
            <w:proofErr w:type="spellEnd"/>
            <w:r>
              <w:t xml:space="preserve">, w </w:t>
            </w:r>
            <w:proofErr w:type="spellStart"/>
            <w:r>
              <w:t>której</w:t>
            </w:r>
            <w:proofErr w:type="spellEnd"/>
            <w:r>
              <w:t xml:space="preserve"> </w:t>
            </w:r>
            <w:proofErr w:type="spellStart"/>
            <w:r>
              <w:t>znajdują</w:t>
            </w:r>
            <w:proofErr w:type="spellEnd"/>
            <w:r>
              <w:t xml:space="preserve"> </w:t>
            </w:r>
            <w:proofErr w:type="spellStart"/>
            <w:r>
              <w:t>się</w:t>
            </w:r>
            <w:proofErr w:type="spellEnd"/>
            <w:r>
              <w:t xml:space="preserve"> </w:t>
            </w:r>
            <w:proofErr w:type="spellStart"/>
            <w:r>
              <w:t>opisy</w:t>
            </w:r>
            <w:proofErr w:type="spellEnd"/>
            <w:r>
              <w:t xml:space="preserve"> </w:t>
            </w:r>
            <w:proofErr w:type="spellStart"/>
            <w:r>
              <w:t>środków</w:t>
            </w:r>
            <w:proofErr w:type="spellEnd"/>
            <w:r>
              <w:t xml:space="preserve"> </w:t>
            </w:r>
            <w:proofErr w:type="spellStart"/>
            <w:r>
              <w:t>bezpieczeństwa</w:t>
            </w:r>
            <w:proofErr w:type="spellEnd"/>
            <w:r>
              <w:t xml:space="preserve">, </w:t>
            </w:r>
            <w:proofErr w:type="spellStart"/>
            <w:r>
              <w:t>stosownych</w:t>
            </w:r>
            <w:proofErr w:type="spellEnd"/>
            <w:r>
              <w:t xml:space="preserve"> </w:t>
            </w:r>
            <w:proofErr w:type="spellStart"/>
            <w:r>
              <w:t>procedur</w:t>
            </w:r>
            <w:proofErr w:type="spellEnd"/>
            <w:r>
              <w:t xml:space="preserve"> </w:t>
            </w:r>
            <w:proofErr w:type="spellStart"/>
            <w:r>
              <w:t>oraz</w:t>
            </w:r>
            <w:proofErr w:type="spellEnd"/>
            <w:r>
              <w:t xml:space="preserve"> </w:t>
            </w:r>
            <w:proofErr w:type="spellStart"/>
            <w:r>
              <w:t>obowiązków</w:t>
            </w:r>
            <w:proofErr w:type="spellEnd"/>
            <w:r>
              <w:t xml:space="preserve"> </w:t>
            </w:r>
            <w:proofErr w:type="spellStart"/>
            <w:r>
              <w:t>personelu</w:t>
            </w:r>
            <w:proofErr w:type="spellEnd"/>
            <w:r>
              <w:t xml:space="preserve"> </w:t>
            </w:r>
            <w:proofErr w:type="spellStart"/>
            <w:r>
              <w:t>mającego</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w:t>
            </w:r>
          </w:p>
          <w:p w14:paraId="31ED26FA" w14:textId="77777777" w:rsidR="00703767" w:rsidRPr="003E4AC6" w:rsidRDefault="00703767" w:rsidP="00703767">
            <w:pPr>
              <w:pStyle w:val="Tabletext"/>
            </w:pPr>
            <w:proofErr w:type="spellStart"/>
            <w:r>
              <w:rPr>
                <w:b/>
              </w:rPr>
              <w:t>Procedury</w:t>
            </w:r>
            <w:proofErr w:type="spellEnd"/>
            <w:r>
              <w:rPr>
                <w:b/>
              </w:rPr>
              <w:t xml:space="preserve"> </w:t>
            </w:r>
            <w:proofErr w:type="spellStart"/>
            <w:r>
              <w:rPr>
                <w:b/>
              </w:rPr>
              <w:t>odzyskiwania</w:t>
            </w:r>
            <w:proofErr w:type="spellEnd"/>
            <w:r>
              <w:rPr>
                <w:b/>
              </w:rPr>
              <w:t xml:space="preserve"> </w:t>
            </w:r>
            <w:proofErr w:type="spellStart"/>
            <w:r>
              <w:rPr>
                <w:b/>
              </w:rPr>
              <w:t>danych</w:t>
            </w:r>
            <w:proofErr w:type="spellEnd"/>
          </w:p>
          <w:p w14:paraId="71FD05B5" w14:textId="46179188" w:rsidR="00703767" w:rsidRPr="003E4AC6" w:rsidRDefault="00703767" w:rsidP="00703767">
            <w:pPr>
              <w:pStyle w:val="Tabletext"/>
              <w:numPr>
                <w:ilvl w:val="0"/>
                <w:numId w:val="71"/>
              </w:numPr>
            </w:pPr>
            <w:r w:rsidRPr="0019774B">
              <w:rPr>
                <w:spacing w:val="-4"/>
              </w:rPr>
              <w:t xml:space="preserve">Microsoft </w:t>
            </w:r>
            <w:proofErr w:type="spellStart"/>
            <w:r w:rsidRPr="0019774B">
              <w:rPr>
                <w:spacing w:val="-4"/>
              </w:rPr>
              <w:t>na</w:t>
            </w:r>
            <w:proofErr w:type="spellEnd"/>
            <w:r w:rsidRPr="0019774B">
              <w:rPr>
                <w:spacing w:val="-4"/>
              </w:rPr>
              <w:t xml:space="preserve"> </w:t>
            </w:r>
            <w:proofErr w:type="spellStart"/>
            <w:r w:rsidRPr="0019774B">
              <w:rPr>
                <w:spacing w:val="-4"/>
              </w:rPr>
              <w:t>bieżąco</w:t>
            </w:r>
            <w:proofErr w:type="spellEnd"/>
            <w:r w:rsidRPr="0019774B">
              <w:rPr>
                <w:spacing w:val="-4"/>
              </w:rPr>
              <w:t xml:space="preserve"> </w:t>
            </w:r>
            <w:proofErr w:type="spellStart"/>
            <w:r w:rsidRPr="0019774B">
              <w:rPr>
                <w:spacing w:val="-4"/>
              </w:rPr>
              <w:t>tworzy</w:t>
            </w:r>
            <w:proofErr w:type="spellEnd"/>
            <w:r w:rsidRPr="0019774B">
              <w:rPr>
                <w:spacing w:val="-4"/>
              </w:rPr>
              <w:t xml:space="preserve"> </w:t>
            </w:r>
            <w:proofErr w:type="spellStart"/>
            <w:r w:rsidRPr="0019774B">
              <w:rPr>
                <w:spacing w:val="-4"/>
              </w:rPr>
              <w:t>kopie</w:t>
            </w:r>
            <w:proofErr w:type="spellEnd"/>
            <w:r w:rsidRPr="0019774B">
              <w:rPr>
                <w:spacing w:val="-4"/>
              </w:rPr>
              <w:t xml:space="preserve"> </w:t>
            </w:r>
            <w:proofErr w:type="spellStart"/>
            <w:r w:rsidRPr="0019774B">
              <w:rPr>
                <w:spacing w:val="-4"/>
              </w:rPr>
              <w:t>Danych</w:t>
            </w:r>
            <w:proofErr w:type="spellEnd"/>
            <w:r w:rsidRPr="0019774B">
              <w:rPr>
                <w:spacing w:val="-4"/>
              </w:rPr>
              <w:t xml:space="preserve"> </w:t>
            </w:r>
            <w:proofErr w:type="spellStart"/>
            <w:r w:rsidRPr="0019774B">
              <w:rPr>
                <w:spacing w:val="-4"/>
              </w:rPr>
              <w:t>Klienta</w:t>
            </w:r>
            <w:proofErr w:type="spellEnd"/>
            <w:r w:rsidRPr="0019774B">
              <w:rPr>
                <w:spacing w:val="-4"/>
              </w:rPr>
              <w:t xml:space="preserve"> </w:t>
            </w:r>
            <w:proofErr w:type="spellStart"/>
            <w:r w:rsidRPr="0019774B">
              <w:rPr>
                <w:spacing w:val="-4"/>
              </w:rPr>
              <w:t>i</w:t>
            </w:r>
            <w:proofErr w:type="spellEnd"/>
            <w:r w:rsidRPr="0019774B">
              <w:rPr>
                <w:spacing w:val="-4"/>
              </w:rPr>
              <w:t xml:space="preserve"> </w:t>
            </w:r>
            <w:proofErr w:type="spellStart"/>
            <w:r w:rsidRPr="0019774B">
              <w:rPr>
                <w:spacing w:val="-4"/>
              </w:rPr>
              <w:t>Danych</w:t>
            </w:r>
            <w:proofErr w:type="spellEnd"/>
            <w:r w:rsidRPr="0019774B">
              <w:rPr>
                <w:spacing w:val="-4"/>
              </w:rPr>
              <w:t xml:space="preserve"> </w:t>
            </w:r>
            <w:proofErr w:type="spellStart"/>
            <w:r w:rsidRPr="0019774B">
              <w:rPr>
                <w:spacing w:val="-4"/>
              </w:rPr>
              <w:t>dotyczących</w:t>
            </w:r>
            <w:proofErr w:type="spellEnd"/>
            <w:r w:rsidRPr="0019774B">
              <w:rPr>
                <w:spacing w:val="-4"/>
              </w:rPr>
              <w:t xml:space="preserve"> </w:t>
            </w:r>
            <w:proofErr w:type="spellStart"/>
            <w:r w:rsidRPr="0019774B">
              <w:rPr>
                <w:spacing w:val="-4"/>
              </w:rPr>
              <w:t>Usług</w:t>
            </w:r>
            <w:proofErr w:type="spellEnd"/>
            <w:r w:rsidRPr="0019774B">
              <w:rPr>
                <w:spacing w:val="-4"/>
              </w:rPr>
              <w:t xml:space="preserve"> </w:t>
            </w:r>
            <w:proofErr w:type="spellStart"/>
            <w:r w:rsidRPr="0019774B">
              <w:rPr>
                <w:spacing w:val="-4"/>
              </w:rPr>
              <w:t>Profesjonalnych</w:t>
            </w:r>
            <w:proofErr w:type="spellEnd"/>
            <w:r w:rsidRPr="0019774B">
              <w:rPr>
                <w:spacing w:val="-4"/>
              </w:rPr>
              <w:t xml:space="preserve">, z </w:t>
            </w:r>
            <w:proofErr w:type="spellStart"/>
            <w:r w:rsidRPr="0019774B">
              <w:rPr>
                <w:spacing w:val="-4"/>
              </w:rPr>
              <w:t>których</w:t>
            </w:r>
            <w:proofErr w:type="spellEnd"/>
            <w:r w:rsidRPr="0019774B">
              <w:rPr>
                <w:spacing w:val="-4"/>
              </w:rPr>
              <w:t xml:space="preserve"> </w:t>
            </w:r>
            <w:proofErr w:type="spellStart"/>
            <w:r w:rsidRPr="0019774B">
              <w:rPr>
                <w:spacing w:val="-4"/>
              </w:rPr>
              <w:t>można</w:t>
            </w:r>
            <w:proofErr w:type="spellEnd"/>
            <w:r w:rsidRPr="0019774B">
              <w:rPr>
                <w:spacing w:val="-4"/>
              </w:rPr>
              <w:t xml:space="preserve"> </w:t>
            </w:r>
            <w:proofErr w:type="spellStart"/>
            <w:r w:rsidRPr="0019774B">
              <w:rPr>
                <w:spacing w:val="-4"/>
              </w:rPr>
              <w:t>odzyskać</w:t>
            </w:r>
            <w:proofErr w:type="spellEnd"/>
            <w:r w:rsidRPr="0019774B">
              <w:rPr>
                <w:spacing w:val="-4"/>
              </w:rPr>
              <w:t xml:space="preserve"> </w:t>
            </w:r>
            <w:proofErr w:type="spellStart"/>
            <w:r w:rsidRPr="0019774B">
              <w:rPr>
                <w:spacing w:val="-4"/>
              </w:rPr>
              <w:t>te</w:t>
            </w:r>
            <w:proofErr w:type="spellEnd"/>
            <w:r w:rsidRPr="0019774B">
              <w:rPr>
                <w:spacing w:val="-4"/>
              </w:rPr>
              <w:t xml:space="preserve"> </w:t>
            </w:r>
            <w:proofErr w:type="spellStart"/>
            <w:r w:rsidRPr="0019774B">
              <w:rPr>
                <w:spacing w:val="-4"/>
              </w:rPr>
              <w:t>dane</w:t>
            </w:r>
            <w:proofErr w:type="spellEnd"/>
            <w:r w:rsidRPr="0019774B">
              <w:rPr>
                <w:spacing w:val="-4"/>
              </w:rPr>
              <w:t xml:space="preserve">, </w:t>
            </w:r>
            <w:proofErr w:type="spellStart"/>
            <w:r w:rsidRPr="0019774B">
              <w:rPr>
                <w:spacing w:val="-4"/>
              </w:rPr>
              <w:t>jednak</w:t>
            </w:r>
            <w:proofErr w:type="spellEnd"/>
            <w:r w:rsidRPr="0019774B">
              <w:rPr>
                <w:spacing w:val="-4"/>
              </w:rPr>
              <w:t xml:space="preserve"> </w:t>
            </w:r>
            <w:proofErr w:type="spellStart"/>
            <w:r w:rsidRPr="0019774B">
              <w:rPr>
                <w:spacing w:val="-4"/>
              </w:rPr>
              <w:t>nie</w:t>
            </w:r>
            <w:proofErr w:type="spellEnd"/>
            <w:r w:rsidRPr="0019774B">
              <w:rPr>
                <w:spacing w:val="-4"/>
              </w:rPr>
              <w:t xml:space="preserve"> </w:t>
            </w:r>
            <w:proofErr w:type="spellStart"/>
            <w:r w:rsidRPr="0019774B">
              <w:rPr>
                <w:spacing w:val="-4"/>
              </w:rPr>
              <w:t>rzadziej</w:t>
            </w:r>
            <w:proofErr w:type="spellEnd"/>
            <w:r w:rsidRPr="0019774B">
              <w:rPr>
                <w:spacing w:val="-4"/>
              </w:rPr>
              <w:t xml:space="preserve"> </w:t>
            </w:r>
            <w:proofErr w:type="spellStart"/>
            <w:r w:rsidRPr="0019774B">
              <w:rPr>
                <w:spacing w:val="-4"/>
              </w:rPr>
              <w:t>niż</w:t>
            </w:r>
            <w:proofErr w:type="spellEnd"/>
            <w:r w:rsidRPr="0019774B">
              <w:rPr>
                <w:spacing w:val="-4"/>
              </w:rPr>
              <w:t xml:space="preserve"> </w:t>
            </w:r>
            <w:proofErr w:type="spellStart"/>
            <w:r w:rsidRPr="0019774B">
              <w:rPr>
                <w:spacing w:val="-4"/>
              </w:rPr>
              <w:t>raz</w:t>
            </w:r>
            <w:proofErr w:type="spellEnd"/>
            <w:r w:rsidRPr="0019774B">
              <w:rPr>
                <w:spacing w:val="-4"/>
              </w:rPr>
              <w:t xml:space="preserve"> w </w:t>
            </w:r>
            <w:proofErr w:type="spellStart"/>
            <w:r w:rsidRPr="0019774B">
              <w:rPr>
                <w:spacing w:val="-4"/>
              </w:rPr>
              <w:t>tygodniu</w:t>
            </w:r>
            <w:proofErr w:type="spellEnd"/>
            <w:r w:rsidRPr="0019774B">
              <w:rPr>
                <w:spacing w:val="-4"/>
              </w:rPr>
              <w:t xml:space="preserve"> (</w:t>
            </w:r>
            <w:proofErr w:type="spellStart"/>
            <w:r w:rsidRPr="0019774B">
              <w:rPr>
                <w:spacing w:val="-4"/>
              </w:rPr>
              <w:t>chyba</w:t>
            </w:r>
            <w:proofErr w:type="spellEnd"/>
            <w:r w:rsidRPr="0019774B">
              <w:rPr>
                <w:spacing w:val="-4"/>
              </w:rPr>
              <w:t xml:space="preserve"> </w:t>
            </w:r>
            <w:proofErr w:type="spellStart"/>
            <w:r w:rsidRPr="0019774B">
              <w:rPr>
                <w:spacing w:val="-4"/>
              </w:rPr>
              <w:t>że</w:t>
            </w:r>
            <w:proofErr w:type="spellEnd"/>
            <w:r w:rsidRPr="0019774B">
              <w:rPr>
                <w:spacing w:val="-4"/>
              </w:rPr>
              <w:t xml:space="preserve"> </w:t>
            </w:r>
            <w:proofErr w:type="spellStart"/>
            <w:r w:rsidRPr="0019774B">
              <w:rPr>
                <w:spacing w:val="-4"/>
              </w:rPr>
              <w:t>żadne</w:t>
            </w:r>
            <w:proofErr w:type="spellEnd"/>
            <w:r w:rsidRPr="0019774B">
              <w:rPr>
                <w:spacing w:val="-4"/>
              </w:rPr>
              <w:t xml:space="preserve"> w </w:t>
            </w:r>
            <w:proofErr w:type="spellStart"/>
            <w:r w:rsidRPr="0019774B">
              <w:rPr>
                <w:spacing w:val="-4"/>
              </w:rPr>
              <w:t>tym</w:t>
            </w:r>
            <w:proofErr w:type="spellEnd"/>
            <w:r w:rsidRPr="0019774B">
              <w:rPr>
                <w:spacing w:val="-4"/>
              </w:rPr>
              <w:t xml:space="preserve"> </w:t>
            </w:r>
            <w:proofErr w:type="spellStart"/>
            <w:r w:rsidRPr="0019774B">
              <w:rPr>
                <w:spacing w:val="-4"/>
              </w:rPr>
              <w:t>czasie</w:t>
            </w:r>
            <w:proofErr w:type="spellEnd"/>
            <w:r w:rsidRPr="0019774B">
              <w:rPr>
                <w:spacing w:val="-4"/>
              </w:rPr>
              <w:t xml:space="preserve"> </w:t>
            </w:r>
            <w:proofErr w:type="spellStart"/>
            <w:r w:rsidRPr="0019774B">
              <w:rPr>
                <w:spacing w:val="-4"/>
              </w:rPr>
              <w:t>nie</w:t>
            </w:r>
            <w:proofErr w:type="spellEnd"/>
            <w:r w:rsidRPr="0019774B">
              <w:rPr>
                <w:spacing w:val="-4"/>
              </w:rPr>
              <w:t xml:space="preserve"> </w:t>
            </w:r>
            <w:proofErr w:type="spellStart"/>
            <w:r w:rsidRPr="0019774B">
              <w:rPr>
                <w:spacing w:val="-4"/>
              </w:rPr>
              <w:t>miały</w:t>
            </w:r>
            <w:proofErr w:type="spellEnd"/>
            <w:r w:rsidRPr="0019774B">
              <w:rPr>
                <w:spacing w:val="-4"/>
              </w:rPr>
              <w:t xml:space="preserve"> </w:t>
            </w:r>
            <w:proofErr w:type="spellStart"/>
            <w:r w:rsidRPr="0019774B">
              <w:rPr>
                <w:spacing w:val="-4"/>
              </w:rPr>
              <w:t>miejsca</w:t>
            </w:r>
            <w:proofErr w:type="spellEnd"/>
            <w:r w:rsidRPr="0019774B">
              <w:rPr>
                <w:spacing w:val="-4"/>
              </w:rPr>
              <w:t xml:space="preserve"> </w:t>
            </w:r>
            <w:proofErr w:type="spellStart"/>
            <w:r w:rsidRPr="0019774B">
              <w:rPr>
                <w:spacing w:val="-4"/>
              </w:rPr>
              <w:t>żadne</w:t>
            </w:r>
            <w:proofErr w:type="spellEnd"/>
            <w:r w:rsidRPr="0019774B">
              <w:rPr>
                <w:spacing w:val="-4"/>
              </w:rPr>
              <w:t xml:space="preserve"> </w:t>
            </w:r>
            <w:proofErr w:type="spellStart"/>
            <w:r>
              <w:rPr>
                <w:spacing w:val="-4"/>
              </w:rPr>
              <w:t>zmiany</w:t>
            </w:r>
            <w:proofErr w:type="spellEnd"/>
            <w:r w:rsidRPr="0019774B">
              <w:rPr>
                <w:spacing w:val="-4"/>
              </w:rPr>
              <w:t>).</w:t>
            </w:r>
          </w:p>
          <w:p w14:paraId="12D0D623" w14:textId="03671FD4" w:rsidR="00703767" w:rsidRPr="003E4AC6" w:rsidRDefault="00703767" w:rsidP="00703767">
            <w:pPr>
              <w:pStyle w:val="Tabletext"/>
              <w:numPr>
                <w:ilvl w:val="0"/>
                <w:numId w:val="71"/>
              </w:numPr>
            </w:pPr>
            <w:r>
              <w:t xml:space="preserve">Microsoft </w:t>
            </w:r>
            <w:proofErr w:type="spellStart"/>
            <w:r>
              <w:t>przechowuje</w:t>
            </w:r>
            <w:proofErr w:type="spellEnd"/>
            <w:r>
              <w:t xml:space="preserve"> </w:t>
            </w:r>
            <w:proofErr w:type="spellStart"/>
            <w:r>
              <w:t>kopie</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oraz</w:t>
            </w:r>
            <w:proofErr w:type="spellEnd"/>
            <w:r>
              <w:t xml:space="preserve"> </w:t>
            </w:r>
            <w:proofErr w:type="spellStart"/>
            <w:r>
              <w:t>procedury</w:t>
            </w:r>
            <w:proofErr w:type="spellEnd"/>
            <w:r>
              <w:t xml:space="preserve"> </w:t>
            </w:r>
            <w:proofErr w:type="spellStart"/>
            <w:r>
              <w:t>odzyskiwania</w:t>
            </w:r>
            <w:proofErr w:type="spellEnd"/>
            <w:r>
              <w:t xml:space="preserve"> </w:t>
            </w:r>
            <w:proofErr w:type="spellStart"/>
            <w:r>
              <w:t>danych</w:t>
            </w:r>
            <w:proofErr w:type="spellEnd"/>
            <w:r>
              <w:t xml:space="preserve"> w </w:t>
            </w:r>
            <w:proofErr w:type="spellStart"/>
            <w:r>
              <w:t>innej</w:t>
            </w:r>
            <w:proofErr w:type="spellEnd"/>
            <w:r>
              <w:t xml:space="preserve"> </w:t>
            </w:r>
            <w:proofErr w:type="spellStart"/>
            <w:r>
              <w:t>lokalizacji</w:t>
            </w:r>
            <w:proofErr w:type="spellEnd"/>
            <w:r>
              <w:t xml:space="preserve"> </w:t>
            </w:r>
            <w:proofErr w:type="spellStart"/>
            <w:r>
              <w:t>niż</w:t>
            </w:r>
            <w:proofErr w:type="spellEnd"/>
            <w:r>
              <w:t xml:space="preserve"> </w:t>
            </w:r>
            <w:proofErr w:type="spellStart"/>
            <w:r>
              <w:t>lokalizacja</w:t>
            </w:r>
            <w:proofErr w:type="spellEnd"/>
            <w:r>
              <w:t xml:space="preserve"> </w:t>
            </w:r>
            <w:proofErr w:type="spellStart"/>
            <w:r>
              <w:t>głównego</w:t>
            </w:r>
            <w:proofErr w:type="spellEnd"/>
            <w:r>
              <w:t xml:space="preserve"> </w:t>
            </w:r>
            <w:proofErr w:type="spellStart"/>
            <w:r>
              <w:t>sprzętu</w:t>
            </w:r>
            <w:proofErr w:type="spellEnd"/>
            <w:r>
              <w:t xml:space="preserve"> </w:t>
            </w:r>
            <w:proofErr w:type="spellStart"/>
            <w:r>
              <w:t>komputerowego</w:t>
            </w:r>
            <w:proofErr w:type="spellEnd"/>
            <w:r>
              <w:t xml:space="preserve"> </w:t>
            </w:r>
            <w:proofErr w:type="spellStart"/>
            <w:r>
              <w:t>służącego</w:t>
            </w:r>
            <w:proofErr w:type="spellEnd"/>
            <w:r>
              <w:t xml:space="preserve"> do </w:t>
            </w:r>
            <w:proofErr w:type="spellStart"/>
            <w:r>
              <w:t>przetwarzania</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i</w:t>
            </w:r>
            <w:proofErr w:type="spellEnd"/>
            <w:r>
              <w:t>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w:t>
            </w:r>
          </w:p>
          <w:p w14:paraId="70B3A70C" w14:textId="035BFDAA" w:rsidR="00703767" w:rsidRPr="003E4AC6" w:rsidRDefault="00703767" w:rsidP="00703767">
            <w:pPr>
              <w:pStyle w:val="Tabletext"/>
              <w:numPr>
                <w:ilvl w:val="0"/>
                <w:numId w:val="71"/>
              </w:numPr>
            </w:pPr>
            <w:proofErr w:type="spellStart"/>
            <w:r>
              <w:t>Dostęp</w:t>
            </w:r>
            <w:proofErr w:type="spellEnd"/>
            <w:r>
              <w:t xml:space="preserve"> do </w:t>
            </w:r>
            <w:proofErr w:type="spellStart"/>
            <w:r>
              <w:t>kopii</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podlega</w:t>
            </w:r>
            <w:proofErr w:type="spellEnd"/>
            <w:r>
              <w:t xml:space="preserve"> </w:t>
            </w:r>
            <w:proofErr w:type="spellStart"/>
            <w:r>
              <w:t>szczególnym</w:t>
            </w:r>
            <w:proofErr w:type="spellEnd"/>
            <w:r>
              <w:t xml:space="preserve"> </w:t>
            </w:r>
            <w:proofErr w:type="spellStart"/>
            <w:r>
              <w:t>procedurom</w:t>
            </w:r>
            <w:proofErr w:type="spellEnd"/>
            <w:r>
              <w:t xml:space="preserve"> </w:t>
            </w:r>
            <w:proofErr w:type="spellStart"/>
            <w:r>
              <w:t>obowiązującym</w:t>
            </w:r>
            <w:proofErr w:type="spellEnd"/>
            <w:r>
              <w:t xml:space="preserve"> w Microsoft.</w:t>
            </w:r>
          </w:p>
          <w:p w14:paraId="371C6940" w14:textId="72B8EC90" w:rsidR="00703767" w:rsidRPr="003E4AC6" w:rsidRDefault="00703767" w:rsidP="00703767">
            <w:pPr>
              <w:pStyle w:val="Tabletext"/>
              <w:numPr>
                <w:ilvl w:val="0"/>
                <w:numId w:val="71"/>
              </w:numPr>
            </w:pPr>
            <w:r>
              <w:t xml:space="preserve">Microsoft </w:t>
            </w:r>
            <w:proofErr w:type="spellStart"/>
            <w:r>
              <w:t>weryfikuje</w:t>
            </w:r>
            <w:proofErr w:type="spellEnd"/>
            <w:r>
              <w:t xml:space="preserve"> </w:t>
            </w:r>
            <w:proofErr w:type="spellStart"/>
            <w:r>
              <w:t>procedury</w:t>
            </w:r>
            <w:proofErr w:type="spellEnd"/>
            <w:r>
              <w:t xml:space="preserve"> </w:t>
            </w:r>
            <w:proofErr w:type="spellStart"/>
            <w:r>
              <w:t>odzyskiwania</w:t>
            </w:r>
            <w:proofErr w:type="spellEnd"/>
            <w:r>
              <w:t xml:space="preserve"> </w:t>
            </w:r>
            <w:proofErr w:type="spellStart"/>
            <w:r>
              <w:t>danych</w:t>
            </w:r>
            <w:proofErr w:type="spellEnd"/>
            <w:r>
              <w:t xml:space="preserve"> co </w:t>
            </w:r>
            <w:proofErr w:type="spellStart"/>
            <w:r>
              <w:t>najmniej</w:t>
            </w:r>
            <w:proofErr w:type="spellEnd"/>
            <w:r>
              <w:t xml:space="preserve"> </w:t>
            </w:r>
            <w:proofErr w:type="spellStart"/>
            <w:r>
              <w:t>raz</w:t>
            </w:r>
            <w:proofErr w:type="spellEnd"/>
            <w:r>
              <w:t xml:space="preserve"> </w:t>
            </w:r>
            <w:proofErr w:type="spellStart"/>
            <w:r>
              <w:t>na</w:t>
            </w:r>
            <w:proofErr w:type="spellEnd"/>
            <w:r>
              <w:t xml:space="preserve"> </w:t>
            </w:r>
            <w:proofErr w:type="spellStart"/>
            <w:r>
              <w:t>sześć</w:t>
            </w:r>
            <w:proofErr w:type="spellEnd"/>
            <w:r>
              <w:t xml:space="preserve"> </w:t>
            </w:r>
            <w:proofErr w:type="spellStart"/>
            <w:r>
              <w:t>miesięcy</w:t>
            </w:r>
            <w:proofErr w:type="spellEnd"/>
            <w:r>
              <w:t xml:space="preserve">, z </w:t>
            </w:r>
            <w:proofErr w:type="spellStart"/>
            <w:r>
              <w:t>wyjątkiem</w:t>
            </w:r>
            <w:proofErr w:type="spellEnd"/>
            <w:r>
              <w:t xml:space="preserve"> </w:t>
            </w:r>
            <w:proofErr w:type="spellStart"/>
            <w:r>
              <w:t>procedur</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i</w:t>
            </w:r>
            <w:proofErr w:type="spellEnd"/>
            <w:r>
              <w:t xml:space="preserve"> </w:t>
            </w:r>
            <w:proofErr w:type="spellStart"/>
            <w:r>
              <w:t>Usług</w:t>
            </w:r>
            <w:proofErr w:type="spellEnd"/>
            <w:r>
              <w:t xml:space="preserve"> Azure </w:t>
            </w:r>
            <w:proofErr w:type="spellStart"/>
            <w:r>
              <w:t>dla</w:t>
            </w:r>
            <w:proofErr w:type="spellEnd"/>
            <w:r>
              <w:t xml:space="preserve"> </w:t>
            </w:r>
            <w:proofErr w:type="spellStart"/>
            <w:r>
              <w:t>Instytucji</w:t>
            </w:r>
            <w:proofErr w:type="spellEnd"/>
            <w:r>
              <w:t xml:space="preserve"> </w:t>
            </w:r>
            <w:proofErr w:type="spellStart"/>
            <w:r>
              <w:t>Rządowych</w:t>
            </w:r>
            <w:proofErr w:type="spellEnd"/>
            <w:r>
              <w:t xml:space="preserve">, </w:t>
            </w:r>
            <w:proofErr w:type="spellStart"/>
            <w:r>
              <w:t>dla</w:t>
            </w:r>
            <w:proofErr w:type="spellEnd"/>
            <w:r>
              <w:t xml:space="preserve"> </w:t>
            </w:r>
            <w:proofErr w:type="spellStart"/>
            <w:r>
              <w:t>których</w:t>
            </w:r>
            <w:proofErr w:type="spellEnd"/>
            <w:r>
              <w:t xml:space="preserve"> </w:t>
            </w:r>
            <w:proofErr w:type="spellStart"/>
            <w:r>
              <w:lastRenderedPageBreak/>
              <w:t>procedury</w:t>
            </w:r>
            <w:proofErr w:type="spellEnd"/>
            <w:r>
              <w:t xml:space="preserve"> </w:t>
            </w:r>
            <w:proofErr w:type="spellStart"/>
            <w:r>
              <w:t>odzyskiwania</w:t>
            </w:r>
            <w:proofErr w:type="spellEnd"/>
            <w:r>
              <w:t xml:space="preserve"> </w:t>
            </w:r>
            <w:proofErr w:type="spellStart"/>
            <w:r>
              <w:t>danych</w:t>
            </w:r>
            <w:proofErr w:type="spellEnd"/>
            <w:r>
              <w:t> </w:t>
            </w:r>
            <w:proofErr w:type="spellStart"/>
            <w:r>
              <w:t>są</w:t>
            </w:r>
            <w:proofErr w:type="spellEnd"/>
            <w:r>
              <w:t xml:space="preserve"> </w:t>
            </w:r>
            <w:proofErr w:type="spellStart"/>
            <w:r>
              <w:t>weryfikowane</w:t>
            </w:r>
            <w:proofErr w:type="spellEnd"/>
            <w:r>
              <w:t xml:space="preserve"> co </w:t>
            </w:r>
            <w:proofErr w:type="spellStart"/>
            <w:r>
              <w:t>dwanaście</w:t>
            </w:r>
            <w:proofErr w:type="spellEnd"/>
            <w:r>
              <w:t xml:space="preserve"> </w:t>
            </w:r>
            <w:proofErr w:type="spellStart"/>
            <w:r>
              <w:t>miesięcy</w:t>
            </w:r>
            <w:proofErr w:type="spellEnd"/>
            <w:r>
              <w:t>.</w:t>
            </w:r>
          </w:p>
          <w:p w14:paraId="57FE99AF" w14:textId="01EC3668" w:rsidR="00703767" w:rsidRPr="003E4AC6" w:rsidRDefault="00703767" w:rsidP="00703767">
            <w:pPr>
              <w:pStyle w:val="Tabletext"/>
              <w:numPr>
                <w:ilvl w:val="0"/>
                <w:numId w:val="71"/>
              </w:numPr>
            </w:pPr>
            <w:r>
              <w:t xml:space="preserve">Microsoft </w:t>
            </w:r>
            <w:proofErr w:type="spellStart"/>
            <w:r>
              <w:t>rejestruje</w:t>
            </w:r>
            <w:proofErr w:type="spellEnd"/>
            <w:r>
              <w:t xml:space="preserve"> </w:t>
            </w:r>
            <w:proofErr w:type="spellStart"/>
            <w:r>
              <w:t>działania</w:t>
            </w:r>
            <w:proofErr w:type="spellEnd"/>
            <w:r>
              <w:t xml:space="preserve"> </w:t>
            </w:r>
            <w:proofErr w:type="spellStart"/>
            <w:r>
              <w:t>związane</w:t>
            </w:r>
            <w:proofErr w:type="spellEnd"/>
            <w:r>
              <w:t xml:space="preserve"> z </w:t>
            </w:r>
            <w:proofErr w:type="spellStart"/>
            <w:r>
              <w:t>odzyskiwaniem</w:t>
            </w:r>
            <w:proofErr w:type="spellEnd"/>
            <w:r>
              <w:t xml:space="preserve"> </w:t>
            </w:r>
            <w:proofErr w:type="spellStart"/>
            <w:r>
              <w:t>danych</w:t>
            </w:r>
            <w:proofErr w:type="spellEnd"/>
            <w:r>
              <w:t xml:space="preserve">, w </w:t>
            </w:r>
            <w:proofErr w:type="spellStart"/>
            <w:r>
              <w:t>tym</w:t>
            </w:r>
            <w:proofErr w:type="spellEnd"/>
            <w:r>
              <w:t xml:space="preserve"> </w:t>
            </w:r>
            <w:proofErr w:type="spellStart"/>
            <w:r>
              <w:t>dane</w:t>
            </w:r>
            <w:proofErr w:type="spellEnd"/>
            <w:r>
              <w:t xml:space="preserve"> </w:t>
            </w:r>
            <w:proofErr w:type="spellStart"/>
            <w:r>
              <w:t>osoby</w:t>
            </w:r>
            <w:proofErr w:type="spellEnd"/>
            <w:r>
              <w:t xml:space="preserve"> </w:t>
            </w:r>
            <w:proofErr w:type="spellStart"/>
            <w:r>
              <w:t>odpowiedzialnej</w:t>
            </w:r>
            <w:proofErr w:type="spellEnd"/>
            <w:r>
              <w:t xml:space="preserve">, </w:t>
            </w:r>
            <w:proofErr w:type="spellStart"/>
            <w:r>
              <w:t>opis</w:t>
            </w:r>
            <w:proofErr w:type="spellEnd"/>
            <w:r>
              <w:t xml:space="preserve"> </w:t>
            </w:r>
            <w:proofErr w:type="spellStart"/>
            <w:r>
              <w:t>przywracanych</w:t>
            </w:r>
            <w:proofErr w:type="spellEnd"/>
            <w:r>
              <w:t xml:space="preserve"> </w:t>
            </w:r>
            <w:proofErr w:type="spellStart"/>
            <w:r>
              <w:t>danych</w:t>
            </w:r>
            <w:proofErr w:type="spellEnd"/>
            <w:r>
              <w:t xml:space="preserve"> </w:t>
            </w:r>
            <w:proofErr w:type="spellStart"/>
            <w:r>
              <w:t>oraz</w:t>
            </w:r>
            <w:proofErr w:type="spellEnd"/>
            <w:r>
              <w:t xml:space="preserve"> </w:t>
            </w:r>
            <w:proofErr w:type="spellStart"/>
            <w:r>
              <w:t>jeśli</w:t>
            </w:r>
            <w:proofErr w:type="spellEnd"/>
            <w:r>
              <w:t xml:space="preserve"> to </w:t>
            </w:r>
            <w:proofErr w:type="spellStart"/>
            <w:r>
              <w:t>niezbędne</w:t>
            </w:r>
            <w:proofErr w:type="spellEnd"/>
            <w:r>
              <w:t xml:space="preserve"> </w:t>
            </w:r>
            <w:proofErr w:type="spellStart"/>
            <w:r>
              <w:t>dane</w:t>
            </w:r>
            <w:proofErr w:type="spellEnd"/>
            <w:r>
              <w:t xml:space="preserve">, </w:t>
            </w:r>
            <w:proofErr w:type="spellStart"/>
            <w:r>
              <w:t>jakie</w:t>
            </w:r>
            <w:proofErr w:type="spellEnd"/>
            <w:r>
              <w:t xml:space="preserve"> </w:t>
            </w:r>
            <w:proofErr w:type="spellStart"/>
            <w:r>
              <w:t>musiały</w:t>
            </w:r>
            <w:proofErr w:type="spellEnd"/>
            <w:r>
              <w:t xml:space="preserve"> </w:t>
            </w:r>
            <w:proofErr w:type="spellStart"/>
            <w:r>
              <w:t>zostać</w:t>
            </w:r>
            <w:proofErr w:type="spellEnd"/>
            <w:r>
              <w:t xml:space="preserve"> </w:t>
            </w:r>
            <w:proofErr w:type="spellStart"/>
            <w:r>
              <w:t>wprowadzone</w:t>
            </w:r>
            <w:proofErr w:type="spellEnd"/>
            <w:r>
              <w:t xml:space="preserve"> </w:t>
            </w:r>
            <w:proofErr w:type="spellStart"/>
            <w:r>
              <w:t>ręcznie</w:t>
            </w:r>
            <w:proofErr w:type="spellEnd"/>
            <w:r>
              <w:t xml:space="preserve"> </w:t>
            </w:r>
            <w:proofErr w:type="spellStart"/>
            <w:r>
              <w:t>podczas</w:t>
            </w:r>
            <w:proofErr w:type="spellEnd"/>
            <w:r>
              <w:t xml:space="preserve"> </w:t>
            </w:r>
            <w:proofErr w:type="spellStart"/>
            <w:r>
              <w:t>odzyskiwania</w:t>
            </w:r>
            <w:proofErr w:type="spellEnd"/>
            <w:r>
              <w:t xml:space="preserve"> </w:t>
            </w:r>
            <w:proofErr w:type="spellStart"/>
            <w:r>
              <w:t>i</w:t>
            </w:r>
            <w:proofErr w:type="spellEnd"/>
            <w:r>
              <w:t xml:space="preserve"> </w:t>
            </w:r>
            <w:proofErr w:type="spellStart"/>
            <w:r>
              <w:t>dane</w:t>
            </w:r>
            <w:proofErr w:type="spellEnd"/>
            <w:r>
              <w:t xml:space="preserve"> </w:t>
            </w:r>
            <w:proofErr w:type="spellStart"/>
            <w:r>
              <w:t>osoby</w:t>
            </w:r>
            <w:proofErr w:type="spellEnd"/>
            <w:r>
              <w:t xml:space="preserve"> </w:t>
            </w:r>
            <w:proofErr w:type="spellStart"/>
            <w:r>
              <w:t>odpowiedzialnej</w:t>
            </w:r>
            <w:proofErr w:type="spellEnd"/>
            <w:r>
              <w:t xml:space="preserve"> za ten </w:t>
            </w:r>
            <w:proofErr w:type="spellStart"/>
            <w:r>
              <w:t>proces</w:t>
            </w:r>
            <w:proofErr w:type="spellEnd"/>
            <w:r>
              <w:t>.</w:t>
            </w:r>
          </w:p>
          <w:p w14:paraId="5D5ABBD1" w14:textId="77777777" w:rsidR="00703767" w:rsidRPr="003E4AC6" w:rsidRDefault="00703767" w:rsidP="00703767">
            <w:pPr>
              <w:pStyle w:val="Tabletext"/>
            </w:pPr>
            <w:proofErr w:type="spellStart"/>
            <w:r>
              <w:rPr>
                <w:b/>
              </w:rPr>
              <w:t>Złośliwe</w:t>
            </w:r>
            <w:proofErr w:type="spellEnd"/>
            <w:r>
              <w:rPr>
                <w:b/>
              </w:rPr>
              <w:t xml:space="preserve"> </w:t>
            </w:r>
            <w:proofErr w:type="spellStart"/>
            <w:r>
              <w:rPr>
                <w:b/>
              </w:rPr>
              <w:t>oprogramowanie</w:t>
            </w:r>
            <w:proofErr w:type="spellEnd"/>
            <w:r w:rsidRPr="000A0471">
              <w:rPr>
                <w:b/>
                <w:bCs/>
              </w:rPr>
              <w:t>.</w:t>
            </w:r>
            <w:r>
              <w:t xml:space="preserve"> Microsoft </w:t>
            </w:r>
            <w:proofErr w:type="spellStart"/>
            <w:r>
              <w:t>przeprowadza</w:t>
            </w:r>
            <w:proofErr w:type="spellEnd"/>
            <w:r>
              <w:t xml:space="preserve"> </w:t>
            </w:r>
            <w:proofErr w:type="spellStart"/>
            <w:r>
              <w:t>kontrole</w:t>
            </w:r>
            <w:proofErr w:type="spellEnd"/>
            <w:r>
              <w:t xml:space="preserve"> </w:t>
            </w:r>
            <w:proofErr w:type="spellStart"/>
            <w:r>
              <w:t>chroniące</w:t>
            </w:r>
            <w:proofErr w:type="spellEnd"/>
            <w:r>
              <w:t xml:space="preserve"> </w:t>
            </w:r>
            <w:proofErr w:type="spellStart"/>
            <w:r>
              <w:t>przed</w:t>
            </w:r>
            <w:proofErr w:type="spellEnd"/>
            <w:r>
              <w:t xml:space="preserve"> </w:t>
            </w:r>
            <w:proofErr w:type="spellStart"/>
            <w:r>
              <w:t>złośliwym</w:t>
            </w:r>
            <w:proofErr w:type="spellEnd"/>
            <w:r>
              <w:t xml:space="preserve"> </w:t>
            </w:r>
            <w:proofErr w:type="spellStart"/>
            <w:r>
              <w:t>oprogramowaniem</w:t>
            </w:r>
            <w:proofErr w:type="spellEnd"/>
            <w:r>
              <w:t xml:space="preserve">, </w:t>
            </w:r>
            <w:proofErr w:type="spellStart"/>
            <w:r>
              <w:t>które</w:t>
            </w:r>
            <w:proofErr w:type="spellEnd"/>
            <w:r>
              <w:t xml:space="preserve"> </w:t>
            </w:r>
            <w:proofErr w:type="spellStart"/>
            <w:r>
              <w:t>pomagają</w:t>
            </w:r>
            <w:proofErr w:type="spellEnd"/>
            <w:r>
              <w:t xml:space="preserve"> w </w:t>
            </w:r>
            <w:proofErr w:type="spellStart"/>
            <w:r>
              <w:t>uniemożliwieniu</w:t>
            </w:r>
            <w:proofErr w:type="spellEnd"/>
            <w:r>
              <w:t xml:space="preserve"> </w:t>
            </w:r>
            <w:proofErr w:type="spellStart"/>
            <w:r>
              <w:t>uzyskania</w:t>
            </w:r>
            <w:proofErr w:type="spellEnd"/>
            <w:r>
              <w:t xml:space="preserve"> </w:t>
            </w:r>
            <w:proofErr w:type="spellStart"/>
            <w:r>
              <w:t>nieupoważnionego</w:t>
            </w:r>
            <w:proofErr w:type="spellEnd"/>
            <w:r>
              <w:t xml:space="preserve"> </w:t>
            </w:r>
            <w:proofErr w:type="spellStart"/>
            <w:r>
              <w:t>dostępu</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przez</w:t>
            </w:r>
            <w:proofErr w:type="spellEnd"/>
            <w:r>
              <w:t xml:space="preserve"> </w:t>
            </w:r>
            <w:proofErr w:type="spellStart"/>
            <w:r>
              <w:t>takie</w:t>
            </w:r>
            <w:proofErr w:type="spellEnd"/>
            <w:r>
              <w:t xml:space="preserve"> </w:t>
            </w:r>
            <w:proofErr w:type="spellStart"/>
            <w:r>
              <w:t>oprogramowanie</w:t>
            </w:r>
            <w:proofErr w:type="spellEnd"/>
            <w:r>
              <w:t>, w </w:t>
            </w:r>
            <w:proofErr w:type="spellStart"/>
            <w:r>
              <w:t>tym</w:t>
            </w:r>
            <w:proofErr w:type="spellEnd"/>
            <w:r>
              <w:t xml:space="preserve"> </w:t>
            </w:r>
            <w:proofErr w:type="spellStart"/>
            <w:r>
              <w:t>złośliwe</w:t>
            </w:r>
            <w:proofErr w:type="spellEnd"/>
            <w:r>
              <w:t xml:space="preserve"> </w:t>
            </w:r>
            <w:proofErr w:type="spellStart"/>
            <w:r>
              <w:t>oprogramowanie</w:t>
            </w:r>
            <w:proofErr w:type="spellEnd"/>
            <w:r>
              <w:t xml:space="preserve"> </w:t>
            </w:r>
            <w:proofErr w:type="spellStart"/>
            <w:r>
              <w:t>pochodzące</w:t>
            </w:r>
            <w:proofErr w:type="spellEnd"/>
            <w:r>
              <w:t xml:space="preserve"> z </w:t>
            </w:r>
            <w:proofErr w:type="spellStart"/>
            <w:r>
              <w:t>sieci</w:t>
            </w:r>
            <w:proofErr w:type="spellEnd"/>
            <w:r>
              <w:t xml:space="preserve"> </w:t>
            </w:r>
            <w:proofErr w:type="spellStart"/>
            <w:r>
              <w:t>publicznych</w:t>
            </w:r>
            <w:proofErr w:type="spellEnd"/>
            <w:r>
              <w:t>.</w:t>
            </w:r>
          </w:p>
          <w:p w14:paraId="7CE43AAE" w14:textId="77777777" w:rsidR="00703767" w:rsidRPr="003E4AC6" w:rsidRDefault="00703767" w:rsidP="00703767">
            <w:pPr>
              <w:pStyle w:val="Tabletext"/>
            </w:pPr>
            <w:r w:rsidRPr="56037D69">
              <w:rPr>
                <w:b/>
                <w:bCs/>
              </w:rPr>
              <w:t xml:space="preserve">Dane </w:t>
            </w:r>
            <w:proofErr w:type="spellStart"/>
            <w:r w:rsidRPr="56037D69">
              <w:rPr>
                <w:b/>
                <w:bCs/>
              </w:rPr>
              <w:t>poza</w:t>
            </w:r>
            <w:proofErr w:type="spellEnd"/>
            <w:r w:rsidRPr="56037D69">
              <w:rPr>
                <w:b/>
                <w:bCs/>
              </w:rPr>
              <w:t xml:space="preserve"> </w:t>
            </w:r>
            <w:proofErr w:type="spellStart"/>
            <w:r w:rsidRPr="56037D69">
              <w:rPr>
                <w:b/>
                <w:bCs/>
              </w:rPr>
              <w:t>terenem</w:t>
            </w:r>
            <w:proofErr w:type="spellEnd"/>
            <w:r w:rsidRPr="56037D69">
              <w:rPr>
                <w:b/>
                <w:bCs/>
              </w:rPr>
              <w:t xml:space="preserve"> Microsoft</w:t>
            </w:r>
          </w:p>
          <w:p w14:paraId="5AAC2BC8" w14:textId="75823022" w:rsidR="00703767" w:rsidRPr="003E4AC6" w:rsidRDefault="00703767" w:rsidP="00703767">
            <w:pPr>
              <w:pStyle w:val="Tabletext"/>
              <w:numPr>
                <w:ilvl w:val="0"/>
                <w:numId w:val="72"/>
              </w:numPr>
            </w:pPr>
            <w:r>
              <w:t xml:space="preserve">Microsoft </w:t>
            </w:r>
            <w:proofErr w:type="spellStart"/>
            <w:r>
              <w:t>dokonuje</w:t>
            </w:r>
            <w:proofErr w:type="spellEnd"/>
            <w:r>
              <w:t xml:space="preserve"> </w:t>
            </w:r>
            <w:proofErr w:type="spellStart"/>
            <w:r>
              <w:t>szyfrowania</w:t>
            </w:r>
            <w:proofErr w:type="spellEnd"/>
            <w:r>
              <w:t xml:space="preserve"> </w:t>
            </w:r>
            <w:proofErr w:type="spellStart"/>
            <w:r>
              <w:t>lub</w:t>
            </w:r>
            <w:proofErr w:type="spellEnd"/>
            <w:r>
              <w:t xml:space="preserve"> </w:t>
            </w:r>
            <w:proofErr w:type="spellStart"/>
            <w:r>
              <w:t>umożliwia</w:t>
            </w:r>
            <w:proofErr w:type="spellEnd"/>
            <w:r>
              <w:t xml:space="preserve"> </w:t>
            </w:r>
            <w:proofErr w:type="spellStart"/>
            <w:r>
              <w:t>Klientowi</w:t>
            </w:r>
            <w:proofErr w:type="spellEnd"/>
            <w:r>
              <w:t xml:space="preserve"> </w:t>
            </w:r>
            <w:proofErr w:type="spellStart"/>
            <w:r>
              <w:t>szyfrowanie</w:t>
            </w:r>
            <w:proofErr w:type="spellEnd"/>
            <w:r>
              <w:t xml:space="preserve"> </w:t>
            </w:r>
            <w:proofErr w:type="spellStart"/>
            <w:r>
              <w:t>Danych</w:t>
            </w:r>
            <w:proofErr w:type="spellEnd"/>
            <w:r>
              <w:t xml:space="preserve"> Klienta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przesyłanych</w:t>
            </w:r>
            <w:proofErr w:type="spellEnd"/>
            <w:r>
              <w:t xml:space="preserve"> za </w:t>
            </w:r>
            <w:proofErr w:type="spellStart"/>
            <w:r>
              <w:t>pośrednictwem</w:t>
            </w:r>
            <w:proofErr w:type="spellEnd"/>
            <w:r>
              <w:t xml:space="preserve"> </w:t>
            </w:r>
            <w:proofErr w:type="spellStart"/>
            <w:r>
              <w:t>sieci</w:t>
            </w:r>
            <w:proofErr w:type="spellEnd"/>
            <w:r>
              <w:t xml:space="preserve"> </w:t>
            </w:r>
            <w:proofErr w:type="spellStart"/>
            <w:r>
              <w:t>publicznych</w:t>
            </w:r>
            <w:proofErr w:type="spellEnd"/>
            <w:r>
              <w:t>.</w:t>
            </w:r>
          </w:p>
          <w:p w14:paraId="1A187A31" w14:textId="506B273A" w:rsidR="00703767" w:rsidRPr="003E4AC6" w:rsidRDefault="00703767" w:rsidP="00703767">
            <w:pPr>
              <w:pStyle w:val="Tabletext"/>
              <w:numPr>
                <w:ilvl w:val="0"/>
                <w:numId w:val="72"/>
              </w:numPr>
            </w:pPr>
            <w:r>
              <w:t xml:space="preserve">Microsoft </w:t>
            </w:r>
            <w:proofErr w:type="spellStart"/>
            <w:r>
              <w:t>ogranicza</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na</w:t>
            </w:r>
            <w:proofErr w:type="spellEnd"/>
            <w:r>
              <w:t xml:space="preserve"> </w:t>
            </w:r>
            <w:proofErr w:type="spellStart"/>
            <w:r>
              <w:t>nośnikach</w:t>
            </w:r>
            <w:proofErr w:type="spellEnd"/>
            <w:r>
              <w:t xml:space="preserve">, </w:t>
            </w:r>
            <w:proofErr w:type="spellStart"/>
            <w:r>
              <w:t>które</w:t>
            </w:r>
            <w:proofErr w:type="spellEnd"/>
            <w:r>
              <w:t xml:space="preserve"> </w:t>
            </w:r>
            <w:proofErr w:type="spellStart"/>
            <w:r>
              <w:t>opuszczają</w:t>
            </w:r>
            <w:proofErr w:type="spellEnd"/>
            <w:r>
              <w:t xml:space="preserve"> </w:t>
            </w:r>
            <w:proofErr w:type="spellStart"/>
            <w:r>
              <w:t>placówki</w:t>
            </w:r>
            <w:proofErr w:type="spellEnd"/>
            <w:r>
              <w:t xml:space="preserve"> Microsoft.</w:t>
            </w:r>
          </w:p>
          <w:p w14:paraId="241188FC" w14:textId="381457CF" w:rsidR="00703767" w:rsidRPr="00BF3E24" w:rsidRDefault="00703767" w:rsidP="00703767">
            <w:pPr>
              <w:pStyle w:val="Tabletext"/>
            </w:pPr>
            <w:proofErr w:type="spellStart"/>
            <w:r>
              <w:rPr>
                <w:b/>
              </w:rPr>
              <w:t>Rejestrowanie</w:t>
            </w:r>
            <w:proofErr w:type="spellEnd"/>
            <w:r>
              <w:rPr>
                <w:b/>
              </w:rPr>
              <w:t xml:space="preserve"> </w:t>
            </w:r>
            <w:proofErr w:type="spellStart"/>
            <w:r>
              <w:rPr>
                <w:b/>
              </w:rPr>
              <w:t>zdarzeń</w:t>
            </w:r>
            <w:proofErr w:type="spellEnd"/>
            <w:r w:rsidRPr="000A0471">
              <w:rPr>
                <w:b/>
                <w:bCs/>
              </w:rPr>
              <w:t>.</w:t>
            </w:r>
            <w:r>
              <w:t xml:space="preserve"> Microsoft </w:t>
            </w:r>
            <w:proofErr w:type="spellStart"/>
            <w:r>
              <w:t>rejestruje</w:t>
            </w:r>
            <w:proofErr w:type="spellEnd"/>
            <w:r>
              <w:t xml:space="preserve"> </w:t>
            </w:r>
            <w:proofErr w:type="spellStart"/>
            <w:r>
              <w:t>lub</w:t>
            </w:r>
            <w:proofErr w:type="spellEnd"/>
            <w:r>
              <w:t xml:space="preserve"> </w:t>
            </w:r>
            <w:proofErr w:type="spellStart"/>
            <w:r>
              <w:t>umożliwia</w:t>
            </w:r>
            <w:proofErr w:type="spellEnd"/>
            <w:r>
              <w:t xml:space="preserve"> </w:t>
            </w:r>
            <w:proofErr w:type="spellStart"/>
            <w:r>
              <w:t>Klientowi</w:t>
            </w:r>
            <w:proofErr w:type="spellEnd"/>
            <w:r>
              <w:t xml:space="preserve"> </w:t>
            </w:r>
            <w:proofErr w:type="spellStart"/>
            <w:r>
              <w:t>używanie</w:t>
            </w:r>
            <w:proofErr w:type="spellEnd"/>
            <w:r>
              <w:t xml:space="preserve">, </w:t>
            </w:r>
            <w:proofErr w:type="spellStart"/>
            <w:r>
              <w:t>rejestrowanie</w:t>
            </w:r>
            <w:proofErr w:type="spellEnd"/>
            <w:r>
              <w:t xml:space="preserve"> </w:t>
            </w:r>
            <w:proofErr w:type="spellStart"/>
            <w:r>
              <w:t>i</w:t>
            </w:r>
            <w:proofErr w:type="spellEnd"/>
            <w:r>
              <w:t xml:space="preserve"> </w:t>
            </w:r>
            <w:proofErr w:type="spellStart"/>
            <w:r>
              <w:t>uzyskiwanie</w:t>
            </w:r>
            <w:proofErr w:type="spellEnd"/>
            <w:r>
              <w:t xml:space="preserve"> </w:t>
            </w:r>
            <w:proofErr w:type="spellStart"/>
            <w:r>
              <w:t>dostępu</w:t>
            </w:r>
            <w:proofErr w:type="spellEnd"/>
            <w:r>
              <w:t xml:space="preserve"> do </w:t>
            </w:r>
            <w:proofErr w:type="spellStart"/>
            <w:r>
              <w:t>systemów</w:t>
            </w:r>
            <w:proofErr w:type="spellEnd"/>
            <w:r>
              <w:t xml:space="preserve"> </w:t>
            </w:r>
            <w:proofErr w:type="spellStart"/>
            <w:r>
              <w:t>informatycznych</w:t>
            </w:r>
            <w:proofErr w:type="spellEnd"/>
            <w:r>
              <w:t xml:space="preserve"> </w:t>
            </w:r>
            <w:proofErr w:type="spellStart"/>
            <w:r>
              <w:t>zawierających</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rejestrując</w:t>
            </w:r>
            <w:proofErr w:type="spellEnd"/>
            <w:r>
              <w:t xml:space="preserve"> </w:t>
            </w:r>
            <w:proofErr w:type="spellStart"/>
            <w:r>
              <w:t>identyfikator</w:t>
            </w:r>
            <w:proofErr w:type="spellEnd"/>
            <w:r>
              <w:t xml:space="preserve"> </w:t>
            </w:r>
            <w:proofErr w:type="spellStart"/>
            <w:r>
              <w:t>dostępu</w:t>
            </w:r>
            <w:proofErr w:type="spellEnd"/>
            <w:r>
              <w:t xml:space="preserve">, </w:t>
            </w:r>
            <w:proofErr w:type="spellStart"/>
            <w:r>
              <w:t>czas</w:t>
            </w:r>
            <w:proofErr w:type="spellEnd"/>
            <w:r>
              <w:t xml:space="preserve">, </w:t>
            </w:r>
            <w:proofErr w:type="spellStart"/>
            <w:r>
              <w:t>przyznanie</w:t>
            </w:r>
            <w:proofErr w:type="spellEnd"/>
            <w:r>
              <w:t xml:space="preserve"> </w:t>
            </w:r>
            <w:proofErr w:type="spellStart"/>
            <w:r>
              <w:t>lub</w:t>
            </w:r>
            <w:proofErr w:type="spellEnd"/>
            <w:r>
              <w:t xml:space="preserve"> </w:t>
            </w:r>
            <w:proofErr w:type="spellStart"/>
            <w:r>
              <w:t>odmowę</w:t>
            </w:r>
            <w:proofErr w:type="spellEnd"/>
            <w:r>
              <w:t xml:space="preserve"> </w:t>
            </w:r>
            <w:proofErr w:type="spellStart"/>
            <w:r>
              <w:t>autoryzacji</w:t>
            </w:r>
            <w:proofErr w:type="spellEnd"/>
            <w:r>
              <w:t xml:space="preserve"> </w:t>
            </w:r>
            <w:proofErr w:type="spellStart"/>
            <w:r>
              <w:t>oraz</w:t>
            </w:r>
            <w:proofErr w:type="spellEnd"/>
            <w:r>
              <w:t xml:space="preserve"> </w:t>
            </w:r>
            <w:proofErr w:type="spellStart"/>
            <w:r>
              <w:t>podjęte</w:t>
            </w:r>
            <w:proofErr w:type="spellEnd"/>
            <w:r>
              <w:t xml:space="preserve"> </w:t>
            </w:r>
            <w:proofErr w:type="spellStart"/>
            <w:r>
              <w:t>działania</w:t>
            </w:r>
            <w:proofErr w:type="spellEnd"/>
            <w:r>
              <w:t>.</w:t>
            </w:r>
          </w:p>
        </w:tc>
      </w:tr>
      <w:tr w:rsidR="00703767" w:rsidRPr="00BF3E24" w14:paraId="6CF22BB3" w14:textId="77777777" w:rsidTr="00703767">
        <w:trPr>
          <w:cantSplit/>
        </w:trPr>
        <w:tc>
          <w:tcPr>
            <w:tcW w:w="2605" w:type="dxa"/>
            <w:vAlign w:val="center"/>
          </w:tcPr>
          <w:p w14:paraId="2A1DBD19" w14:textId="7F7967E7" w:rsidR="00703767" w:rsidRPr="00BF3E24" w:rsidRDefault="00703767" w:rsidP="00703767">
            <w:pPr>
              <w:pStyle w:val="Tabletext"/>
            </w:pPr>
            <w:proofErr w:type="spellStart"/>
            <w:r>
              <w:lastRenderedPageBreak/>
              <w:t>Kontrola</w:t>
            </w:r>
            <w:proofErr w:type="spellEnd"/>
            <w:r>
              <w:t xml:space="preserve"> </w:t>
            </w:r>
            <w:proofErr w:type="spellStart"/>
            <w:r>
              <w:t>dostępu</w:t>
            </w:r>
            <w:proofErr w:type="spellEnd"/>
          </w:p>
        </w:tc>
        <w:tc>
          <w:tcPr>
            <w:tcW w:w="8190" w:type="dxa"/>
          </w:tcPr>
          <w:p w14:paraId="6F940299" w14:textId="77777777" w:rsidR="00703767" w:rsidRPr="003E4AC6" w:rsidRDefault="00703767" w:rsidP="00703767">
            <w:pPr>
              <w:pStyle w:val="Tabletext"/>
            </w:pPr>
            <w:proofErr w:type="spellStart"/>
            <w:r>
              <w:rPr>
                <w:b/>
              </w:rPr>
              <w:t>Zasady</w:t>
            </w:r>
            <w:proofErr w:type="spellEnd"/>
            <w:r>
              <w:rPr>
                <w:b/>
              </w:rPr>
              <w:t xml:space="preserve"> </w:t>
            </w:r>
            <w:proofErr w:type="spellStart"/>
            <w:r>
              <w:rPr>
                <w:b/>
              </w:rPr>
              <w:t>uzyskiwania</w:t>
            </w:r>
            <w:proofErr w:type="spellEnd"/>
            <w:r>
              <w:rPr>
                <w:b/>
              </w:rPr>
              <w:t xml:space="preserve"> </w:t>
            </w:r>
            <w:proofErr w:type="spellStart"/>
            <w:r>
              <w:rPr>
                <w:b/>
              </w:rPr>
              <w:t>dostępu</w:t>
            </w:r>
            <w:proofErr w:type="spellEnd"/>
            <w:r w:rsidRPr="000A0471">
              <w:rPr>
                <w:b/>
                <w:bCs/>
              </w:rPr>
              <w:t>.</w:t>
            </w:r>
            <w:r>
              <w:t xml:space="preserve"> Microsoft </w:t>
            </w:r>
            <w:proofErr w:type="spellStart"/>
            <w:r>
              <w:t>prowadzi</w:t>
            </w:r>
            <w:proofErr w:type="spellEnd"/>
            <w:r>
              <w:t xml:space="preserve"> </w:t>
            </w:r>
            <w:proofErr w:type="spellStart"/>
            <w:r>
              <w:t>rejestr</w:t>
            </w:r>
            <w:proofErr w:type="spellEnd"/>
            <w:r>
              <w:t xml:space="preserve"> </w:t>
            </w:r>
            <w:proofErr w:type="spellStart"/>
            <w:r>
              <w:t>uprawnień</w:t>
            </w:r>
            <w:proofErr w:type="spellEnd"/>
            <w:r>
              <w:t xml:space="preserve"> </w:t>
            </w:r>
            <w:proofErr w:type="spellStart"/>
            <w:r>
              <w:t>bezpieczeństwa</w:t>
            </w:r>
            <w:proofErr w:type="spellEnd"/>
            <w:r>
              <w:t xml:space="preserve"> </w:t>
            </w:r>
            <w:proofErr w:type="spellStart"/>
            <w:r>
              <w:t>poszczególnych</w:t>
            </w:r>
            <w:proofErr w:type="spellEnd"/>
            <w:r>
              <w:t xml:space="preserve"> </w:t>
            </w:r>
            <w:proofErr w:type="spellStart"/>
            <w:r>
              <w:t>osób</w:t>
            </w:r>
            <w:proofErr w:type="spellEnd"/>
            <w:r>
              <w:t xml:space="preserve"> </w:t>
            </w:r>
            <w:proofErr w:type="spellStart"/>
            <w:r>
              <w:t>mających</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w:t>
            </w:r>
          </w:p>
          <w:p w14:paraId="1C34A730" w14:textId="77777777" w:rsidR="00703767" w:rsidRPr="003E4AC6" w:rsidRDefault="00703767" w:rsidP="00703767">
            <w:pPr>
              <w:pStyle w:val="Tabletext"/>
            </w:pPr>
            <w:proofErr w:type="spellStart"/>
            <w:r>
              <w:rPr>
                <w:b/>
              </w:rPr>
              <w:t>Autoryzacja</w:t>
            </w:r>
            <w:proofErr w:type="spellEnd"/>
            <w:r>
              <w:rPr>
                <w:b/>
              </w:rPr>
              <w:t xml:space="preserve"> </w:t>
            </w:r>
            <w:proofErr w:type="spellStart"/>
            <w:r>
              <w:rPr>
                <w:b/>
              </w:rPr>
              <w:t>dostępu</w:t>
            </w:r>
            <w:proofErr w:type="spellEnd"/>
          </w:p>
          <w:p w14:paraId="2AFE9CCD" w14:textId="7543AFAA" w:rsidR="00703767" w:rsidRPr="003E4AC6" w:rsidRDefault="00703767" w:rsidP="00703767">
            <w:pPr>
              <w:pStyle w:val="Tabletext"/>
              <w:numPr>
                <w:ilvl w:val="0"/>
                <w:numId w:val="73"/>
              </w:numPr>
            </w:pPr>
            <w:r>
              <w:t xml:space="preserve">Microsoft </w:t>
            </w:r>
            <w:proofErr w:type="spellStart"/>
            <w:r>
              <w:t>prowadzi</w:t>
            </w:r>
            <w:proofErr w:type="spellEnd"/>
            <w:r>
              <w:t xml:space="preserve"> </w:t>
            </w:r>
            <w:proofErr w:type="spellStart"/>
            <w:r>
              <w:t>i</w:t>
            </w:r>
            <w:proofErr w:type="spellEnd"/>
            <w:r>
              <w:t xml:space="preserve"> </w:t>
            </w:r>
            <w:proofErr w:type="spellStart"/>
            <w:r>
              <w:t>aktualizuje</w:t>
            </w:r>
            <w:proofErr w:type="spellEnd"/>
            <w:r>
              <w:t xml:space="preserve"> </w:t>
            </w:r>
            <w:proofErr w:type="spellStart"/>
            <w:r>
              <w:t>rejestr</w:t>
            </w:r>
            <w:proofErr w:type="spellEnd"/>
            <w:r>
              <w:t xml:space="preserve"> </w:t>
            </w:r>
            <w:proofErr w:type="spellStart"/>
            <w:r>
              <w:t>personelu</w:t>
            </w:r>
            <w:proofErr w:type="spellEnd"/>
            <w:r>
              <w:t xml:space="preserve"> </w:t>
            </w:r>
            <w:proofErr w:type="spellStart"/>
            <w:r>
              <w:t>uprawnionego</w:t>
            </w:r>
            <w:proofErr w:type="spellEnd"/>
            <w:r>
              <w:t xml:space="preserve"> do </w:t>
            </w:r>
            <w:proofErr w:type="spellStart"/>
            <w:r>
              <w:t>uzyskiwania</w:t>
            </w:r>
            <w:proofErr w:type="spellEnd"/>
            <w:r>
              <w:t xml:space="preserve"> </w:t>
            </w:r>
            <w:proofErr w:type="spellStart"/>
            <w:r>
              <w:t>dostępu</w:t>
            </w:r>
            <w:proofErr w:type="spellEnd"/>
            <w:r>
              <w:t xml:space="preserve"> do </w:t>
            </w:r>
            <w:proofErr w:type="spellStart"/>
            <w:r>
              <w:t>systemów</w:t>
            </w:r>
            <w:proofErr w:type="spellEnd"/>
            <w:r>
              <w:t xml:space="preserve"> Microsoft </w:t>
            </w:r>
            <w:proofErr w:type="spellStart"/>
            <w:r>
              <w:t>zawierających</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w:t>
            </w:r>
          </w:p>
          <w:p w14:paraId="04D23F71" w14:textId="47E97D04" w:rsidR="00703767" w:rsidRPr="003E4AC6" w:rsidRDefault="00703767" w:rsidP="00703767">
            <w:pPr>
              <w:pStyle w:val="Tabletext"/>
              <w:numPr>
                <w:ilvl w:val="0"/>
                <w:numId w:val="73"/>
              </w:numPr>
            </w:pPr>
            <w:r>
              <w:t xml:space="preserve">Microsoft </w:t>
            </w:r>
            <w:proofErr w:type="spellStart"/>
            <w:r>
              <w:t>dezaktywuje</w:t>
            </w:r>
            <w:proofErr w:type="spellEnd"/>
            <w:r>
              <w:t xml:space="preserve"> </w:t>
            </w:r>
            <w:proofErr w:type="spellStart"/>
            <w:r>
              <w:t>poświadczenia</w:t>
            </w:r>
            <w:proofErr w:type="spellEnd"/>
            <w:r>
              <w:t xml:space="preserve"> </w:t>
            </w:r>
            <w:proofErr w:type="spellStart"/>
            <w:r>
              <w:t>uwierzytelniania</w:t>
            </w:r>
            <w:proofErr w:type="spellEnd"/>
            <w:r>
              <w:t xml:space="preserve">, </w:t>
            </w:r>
            <w:proofErr w:type="spellStart"/>
            <w:r>
              <w:t>które</w:t>
            </w:r>
            <w:proofErr w:type="spellEnd"/>
            <w:r>
              <w:t xml:space="preserve"> </w:t>
            </w:r>
            <w:proofErr w:type="spellStart"/>
            <w:r>
              <w:t>nie</w:t>
            </w:r>
            <w:proofErr w:type="spellEnd"/>
            <w:r>
              <w:t xml:space="preserve"> </w:t>
            </w:r>
            <w:proofErr w:type="spellStart"/>
            <w:r>
              <w:t>były</w:t>
            </w:r>
            <w:proofErr w:type="spellEnd"/>
            <w:r>
              <w:t xml:space="preserve"> </w:t>
            </w:r>
            <w:proofErr w:type="spellStart"/>
            <w:r>
              <w:t>używane</w:t>
            </w:r>
            <w:proofErr w:type="spellEnd"/>
            <w:r>
              <w:t xml:space="preserve"> </w:t>
            </w:r>
            <w:proofErr w:type="spellStart"/>
            <w:r>
              <w:t>przez</w:t>
            </w:r>
            <w:proofErr w:type="spellEnd"/>
            <w:r>
              <w:t xml:space="preserve"> </w:t>
            </w:r>
            <w:proofErr w:type="spellStart"/>
            <w:r>
              <w:t>sześć</w:t>
            </w:r>
            <w:proofErr w:type="spellEnd"/>
            <w:r>
              <w:t xml:space="preserve"> </w:t>
            </w:r>
            <w:proofErr w:type="spellStart"/>
            <w:r>
              <w:t>miesięcy</w:t>
            </w:r>
            <w:proofErr w:type="spellEnd"/>
            <w:r>
              <w:t>.</w:t>
            </w:r>
          </w:p>
          <w:p w14:paraId="10D872CC" w14:textId="08332039" w:rsidR="00703767" w:rsidRPr="003E4AC6" w:rsidRDefault="00703767" w:rsidP="00703767">
            <w:pPr>
              <w:pStyle w:val="Tabletext"/>
              <w:numPr>
                <w:ilvl w:val="0"/>
                <w:numId w:val="73"/>
              </w:numPr>
            </w:pPr>
            <w:r>
              <w:t xml:space="preserve">Microsoft </w:t>
            </w:r>
            <w:proofErr w:type="spellStart"/>
            <w:r>
              <w:t>wskazuje</w:t>
            </w:r>
            <w:proofErr w:type="spellEnd"/>
            <w:r>
              <w:t xml:space="preserve"> </w:t>
            </w:r>
            <w:proofErr w:type="spellStart"/>
            <w:r>
              <w:t>personel</w:t>
            </w:r>
            <w:proofErr w:type="spellEnd"/>
            <w:r>
              <w:t xml:space="preserve">, </w:t>
            </w:r>
            <w:proofErr w:type="spellStart"/>
            <w:r>
              <w:t>który</w:t>
            </w:r>
            <w:proofErr w:type="spellEnd"/>
            <w:r>
              <w:t xml:space="preserve"> </w:t>
            </w:r>
            <w:proofErr w:type="spellStart"/>
            <w:r>
              <w:t>może</w:t>
            </w:r>
            <w:proofErr w:type="spellEnd"/>
            <w:r>
              <w:t xml:space="preserve"> </w:t>
            </w:r>
            <w:proofErr w:type="spellStart"/>
            <w:r>
              <w:t>przyznawać</w:t>
            </w:r>
            <w:proofErr w:type="spellEnd"/>
            <w:r>
              <w:t xml:space="preserve">, </w:t>
            </w:r>
            <w:proofErr w:type="spellStart"/>
            <w:r>
              <w:t>zmieniać</w:t>
            </w:r>
            <w:proofErr w:type="spellEnd"/>
            <w:r>
              <w:t xml:space="preserve"> </w:t>
            </w:r>
            <w:proofErr w:type="spellStart"/>
            <w:r>
              <w:t>lub</w:t>
            </w:r>
            <w:proofErr w:type="spellEnd"/>
            <w:r>
              <w:t xml:space="preserve"> </w:t>
            </w:r>
            <w:proofErr w:type="spellStart"/>
            <w:r>
              <w:t>anulować</w:t>
            </w:r>
            <w:proofErr w:type="spellEnd"/>
            <w:r>
              <w:t xml:space="preserve"> </w:t>
            </w:r>
            <w:proofErr w:type="spellStart"/>
            <w:r>
              <w:t>autoryzowany</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i</w:t>
            </w:r>
            <w:proofErr w:type="spellEnd"/>
            <w:r>
              <w:t> </w:t>
            </w:r>
            <w:proofErr w:type="spellStart"/>
            <w:r>
              <w:t>zasobów</w:t>
            </w:r>
            <w:proofErr w:type="spellEnd"/>
            <w:r>
              <w:t xml:space="preserve">. </w:t>
            </w:r>
          </w:p>
          <w:p w14:paraId="5AB8BE0C" w14:textId="2A0548C1" w:rsidR="00703767" w:rsidRPr="003E4AC6" w:rsidRDefault="00703767" w:rsidP="00703767">
            <w:pPr>
              <w:pStyle w:val="Tabletext"/>
              <w:numPr>
                <w:ilvl w:val="0"/>
                <w:numId w:val="73"/>
              </w:numPr>
            </w:pPr>
            <w:r>
              <w:lastRenderedPageBreak/>
              <w:t xml:space="preserve">Microsoft </w:t>
            </w:r>
            <w:proofErr w:type="spellStart"/>
            <w:r>
              <w:t>gwarantuje</w:t>
            </w:r>
            <w:proofErr w:type="spellEnd"/>
            <w:r>
              <w:t xml:space="preserve">, </w:t>
            </w:r>
            <w:proofErr w:type="spellStart"/>
            <w:r>
              <w:t>że</w:t>
            </w:r>
            <w:proofErr w:type="spellEnd"/>
            <w:r>
              <w:t xml:space="preserve"> </w:t>
            </w:r>
            <w:proofErr w:type="spellStart"/>
            <w:r>
              <w:t>jeśli</w:t>
            </w:r>
            <w:proofErr w:type="spellEnd"/>
            <w:r>
              <w:t xml:space="preserve"> </w:t>
            </w:r>
            <w:proofErr w:type="spellStart"/>
            <w:r>
              <w:t>dostęp</w:t>
            </w:r>
            <w:proofErr w:type="spellEnd"/>
            <w:r>
              <w:t xml:space="preserve"> do </w:t>
            </w:r>
            <w:proofErr w:type="spellStart"/>
            <w:r>
              <w:t>systemów</w:t>
            </w:r>
            <w:proofErr w:type="spellEnd"/>
            <w:r>
              <w:t xml:space="preserve"> </w:t>
            </w:r>
            <w:proofErr w:type="spellStart"/>
            <w:r>
              <w:t>zawierających</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 xml:space="preserve"> ma </w:t>
            </w:r>
            <w:proofErr w:type="spellStart"/>
            <w:r>
              <w:t>więcej</w:t>
            </w:r>
            <w:proofErr w:type="spellEnd"/>
            <w:r>
              <w:t xml:space="preserve"> </w:t>
            </w:r>
            <w:proofErr w:type="spellStart"/>
            <w:r>
              <w:t>niż</w:t>
            </w:r>
            <w:proofErr w:type="spellEnd"/>
            <w:r>
              <w:t xml:space="preserve"> </w:t>
            </w:r>
            <w:proofErr w:type="spellStart"/>
            <w:r>
              <w:t>jedna</w:t>
            </w:r>
            <w:proofErr w:type="spellEnd"/>
            <w:r>
              <w:t xml:space="preserve"> </w:t>
            </w:r>
            <w:proofErr w:type="spellStart"/>
            <w:r>
              <w:t>osoba</w:t>
            </w:r>
            <w:proofErr w:type="spellEnd"/>
            <w:r>
              <w:t xml:space="preserve">, </w:t>
            </w:r>
            <w:proofErr w:type="spellStart"/>
            <w:r>
              <w:t>każda</w:t>
            </w:r>
            <w:proofErr w:type="spellEnd"/>
            <w:r>
              <w:t xml:space="preserve"> z </w:t>
            </w:r>
            <w:proofErr w:type="spellStart"/>
            <w:r>
              <w:t>tych</w:t>
            </w:r>
            <w:proofErr w:type="spellEnd"/>
            <w:r>
              <w:t xml:space="preserve"> </w:t>
            </w:r>
            <w:proofErr w:type="spellStart"/>
            <w:r>
              <w:t>osób</w:t>
            </w:r>
            <w:proofErr w:type="spellEnd"/>
            <w:r>
              <w:t xml:space="preserve"> </w:t>
            </w:r>
            <w:proofErr w:type="spellStart"/>
            <w:r>
              <w:t>korzysta</w:t>
            </w:r>
            <w:proofErr w:type="spellEnd"/>
            <w:r>
              <w:t xml:space="preserve"> z </w:t>
            </w:r>
            <w:proofErr w:type="spellStart"/>
            <w:r>
              <w:t>oddzielnego</w:t>
            </w:r>
            <w:proofErr w:type="spellEnd"/>
            <w:r>
              <w:t xml:space="preserve"> </w:t>
            </w:r>
            <w:proofErr w:type="spellStart"/>
            <w:r>
              <w:t>identyfikatora</w:t>
            </w:r>
            <w:proofErr w:type="spellEnd"/>
            <w:r>
              <w:t xml:space="preserve"> </w:t>
            </w:r>
            <w:proofErr w:type="spellStart"/>
            <w:r>
              <w:t>lub</w:t>
            </w:r>
            <w:proofErr w:type="spellEnd"/>
            <w:r>
              <w:t xml:space="preserve"> </w:t>
            </w:r>
            <w:proofErr w:type="spellStart"/>
            <w:r>
              <w:t>oddzielnej</w:t>
            </w:r>
            <w:proofErr w:type="spellEnd"/>
            <w:r>
              <w:t xml:space="preserve"> </w:t>
            </w:r>
            <w:proofErr w:type="spellStart"/>
            <w:r>
              <w:t>nazwy</w:t>
            </w:r>
            <w:proofErr w:type="spellEnd"/>
            <w:r>
              <w:t xml:space="preserve"> </w:t>
            </w:r>
            <w:proofErr w:type="spellStart"/>
            <w:r>
              <w:t>użytkownika</w:t>
            </w:r>
            <w:proofErr w:type="spellEnd"/>
            <w:r>
              <w:t>.</w:t>
            </w:r>
          </w:p>
          <w:p w14:paraId="7C5FA633" w14:textId="77777777" w:rsidR="00703767" w:rsidRPr="003E4AC6" w:rsidRDefault="00703767" w:rsidP="00703767">
            <w:pPr>
              <w:pStyle w:val="Tabletext"/>
            </w:pPr>
            <w:proofErr w:type="spellStart"/>
            <w:r>
              <w:rPr>
                <w:b/>
              </w:rPr>
              <w:t>Minimalizacja</w:t>
            </w:r>
            <w:proofErr w:type="spellEnd"/>
            <w:r>
              <w:rPr>
                <w:b/>
              </w:rPr>
              <w:t xml:space="preserve"> </w:t>
            </w:r>
            <w:proofErr w:type="spellStart"/>
            <w:r>
              <w:rPr>
                <w:b/>
              </w:rPr>
              <w:t>uprawnień</w:t>
            </w:r>
            <w:proofErr w:type="spellEnd"/>
          </w:p>
          <w:p w14:paraId="7C77FC8B" w14:textId="5A6CDB62" w:rsidR="00703767" w:rsidRPr="003E4AC6" w:rsidRDefault="00703767" w:rsidP="00703767">
            <w:pPr>
              <w:pStyle w:val="Tabletext"/>
              <w:numPr>
                <w:ilvl w:val="0"/>
                <w:numId w:val="74"/>
              </w:numPr>
            </w:pPr>
            <w:proofErr w:type="spellStart"/>
            <w:r>
              <w:t>Personel</w:t>
            </w:r>
            <w:proofErr w:type="spellEnd"/>
            <w:r>
              <w:t xml:space="preserve"> </w:t>
            </w:r>
            <w:proofErr w:type="spellStart"/>
            <w:r>
              <w:t>pomocy</w:t>
            </w:r>
            <w:proofErr w:type="spellEnd"/>
            <w:r>
              <w:t xml:space="preserve"> </w:t>
            </w:r>
            <w:proofErr w:type="spellStart"/>
            <w:r>
              <w:t>technicznej</w:t>
            </w:r>
            <w:proofErr w:type="spellEnd"/>
            <w:r>
              <w:t xml:space="preserve"> </w:t>
            </w:r>
            <w:proofErr w:type="spellStart"/>
            <w:r>
              <w:t>może</w:t>
            </w:r>
            <w:proofErr w:type="spellEnd"/>
            <w:r>
              <w:t xml:space="preserve"> </w:t>
            </w:r>
            <w:proofErr w:type="spellStart"/>
            <w:r>
              <w:t>uzyskiwać</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tylko</w:t>
            </w:r>
            <w:proofErr w:type="spellEnd"/>
            <w:r>
              <w:t xml:space="preserve"> w </w:t>
            </w:r>
            <w:proofErr w:type="spellStart"/>
            <w:r>
              <w:t>razie</w:t>
            </w:r>
            <w:proofErr w:type="spellEnd"/>
            <w:r>
              <w:t xml:space="preserve"> </w:t>
            </w:r>
            <w:proofErr w:type="spellStart"/>
            <w:r>
              <w:t>potrzeby</w:t>
            </w:r>
            <w:proofErr w:type="spellEnd"/>
            <w:r>
              <w:t xml:space="preserve">. </w:t>
            </w:r>
          </w:p>
          <w:p w14:paraId="222050D1" w14:textId="4BB2A333" w:rsidR="00703767" w:rsidRPr="003E4AC6" w:rsidRDefault="00703767" w:rsidP="00703767">
            <w:pPr>
              <w:pStyle w:val="Tabletext"/>
              <w:numPr>
                <w:ilvl w:val="0"/>
                <w:numId w:val="74"/>
              </w:numPr>
            </w:pPr>
            <w:r>
              <w:t xml:space="preserve">Microsoft </w:t>
            </w:r>
            <w:proofErr w:type="spellStart"/>
            <w:r>
              <w:t>ogranicza</w:t>
            </w:r>
            <w:proofErr w:type="spellEnd"/>
            <w:r>
              <w:t xml:space="preserve"> </w:t>
            </w:r>
            <w:proofErr w:type="spellStart"/>
            <w:r>
              <w:t>dostęp</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tak</w:t>
            </w:r>
            <w:proofErr w:type="spellEnd"/>
            <w:r>
              <w:t xml:space="preserve">, aby </w:t>
            </w:r>
            <w:proofErr w:type="spellStart"/>
            <w:r>
              <w:t>był</w:t>
            </w:r>
            <w:proofErr w:type="spellEnd"/>
            <w:r>
              <w:t xml:space="preserve"> on </w:t>
            </w:r>
            <w:proofErr w:type="spellStart"/>
            <w:r>
              <w:t>możliwy</w:t>
            </w:r>
            <w:proofErr w:type="spellEnd"/>
            <w:r>
              <w:t xml:space="preserve"> </w:t>
            </w:r>
            <w:proofErr w:type="spellStart"/>
            <w:r>
              <w:t>tylko</w:t>
            </w:r>
            <w:proofErr w:type="spellEnd"/>
            <w:r>
              <w:t> </w:t>
            </w:r>
            <w:proofErr w:type="spellStart"/>
            <w:r>
              <w:t>dla</w:t>
            </w:r>
            <w:proofErr w:type="spellEnd"/>
            <w:r>
              <w:t xml:space="preserve"> </w:t>
            </w:r>
            <w:proofErr w:type="spellStart"/>
            <w:r>
              <w:t>osób</w:t>
            </w:r>
            <w:proofErr w:type="spellEnd"/>
            <w:r>
              <w:t xml:space="preserve">, </w:t>
            </w:r>
            <w:proofErr w:type="spellStart"/>
            <w:r>
              <w:t>które</w:t>
            </w:r>
            <w:proofErr w:type="spellEnd"/>
            <w:r>
              <w:t xml:space="preserve"> </w:t>
            </w:r>
            <w:proofErr w:type="spellStart"/>
            <w:r>
              <w:t>potrzebują</w:t>
            </w:r>
            <w:proofErr w:type="spellEnd"/>
            <w:r>
              <w:t xml:space="preserve"> go do </w:t>
            </w:r>
            <w:proofErr w:type="spellStart"/>
            <w:r>
              <w:t>wypełniania</w:t>
            </w:r>
            <w:proofErr w:type="spellEnd"/>
            <w:r>
              <w:t xml:space="preserve"> </w:t>
            </w:r>
            <w:proofErr w:type="spellStart"/>
            <w:r>
              <w:t>swoich</w:t>
            </w:r>
            <w:proofErr w:type="spellEnd"/>
            <w:r>
              <w:t xml:space="preserve"> </w:t>
            </w:r>
            <w:proofErr w:type="spellStart"/>
            <w:r>
              <w:t>obowiązków</w:t>
            </w:r>
            <w:proofErr w:type="spellEnd"/>
            <w:r>
              <w:t xml:space="preserve"> </w:t>
            </w:r>
            <w:proofErr w:type="spellStart"/>
            <w:r>
              <w:t>służbowych</w:t>
            </w:r>
            <w:proofErr w:type="spellEnd"/>
            <w:r>
              <w:t>.</w:t>
            </w:r>
          </w:p>
          <w:p w14:paraId="4CC92031" w14:textId="77777777" w:rsidR="00703767" w:rsidRPr="003E4AC6" w:rsidRDefault="00703767" w:rsidP="00703767">
            <w:pPr>
              <w:pStyle w:val="Tabletext"/>
            </w:pPr>
            <w:proofErr w:type="spellStart"/>
            <w:r>
              <w:rPr>
                <w:b/>
              </w:rPr>
              <w:t>Integralność</w:t>
            </w:r>
            <w:proofErr w:type="spellEnd"/>
            <w:r>
              <w:rPr>
                <w:b/>
              </w:rPr>
              <w:t xml:space="preserve"> </w:t>
            </w:r>
            <w:proofErr w:type="spellStart"/>
            <w:r>
              <w:rPr>
                <w:b/>
              </w:rPr>
              <w:t>i</w:t>
            </w:r>
            <w:proofErr w:type="spellEnd"/>
            <w:r>
              <w:rPr>
                <w:b/>
              </w:rPr>
              <w:t xml:space="preserve"> </w:t>
            </w:r>
            <w:proofErr w:type="spellStart"/>
            <w:r>
              <w:rPr>
                <w:b/>
              </w:rPr>
              <w:t>zachowanie</w:t>
            </w:r>
            <w:proofErr w:type="spellEnd"/>
            <w:r>
              <w:rPr>
                <w:b/>
              </w:rPr>
              <w:t xml:space="preserve"> </w:t>
            </w:r>
            <w:proofErr w:type="spellStart"/>
            <w:r>
              <w:rPr>
                <w:b/>
              </w:rPr>
              <w:t>poufności</w:t>
            </w:r>
            <w:proofErr w:type="spellEnd"/>
          </w:p>
          <w:p w14:paraId="5AE4CF77" w14:textId="42EACE62" w:rsidR="00703767" w:rsidRPr="003E4AC6" w:rsidRDefault="00703767" w:rsidP="00703767">
            <w:pPr>
              <w:pStyle w:val="Tabletext"/>
              <w:numPr>
                <w:ilvl w:val="0"/>
                <w:numId w:val="75"/>
              </w:numPr>
            </w:pPr>
            <w:r>
              <w:t xml:space="preserve">Microsoft </w:t>
            </w:r>
            <w:proofErr w:type="spellStart"/>
            <w:r>
              <w:t>instruuje</w:t>
            </w:r>
            <w:proofErr w:type="spellEnd"/>
            <w:r>
              <w:t xml:space="preserve"> </w:t>
            </w:r>
            <w:proofErr w:type="spellStart"/>
            <w:r>
              <w:t>personel</w:t>
            </w:r>
            <w:proofErr w:type="spellEnd"/>
            <w:r>
              <w:t xml:space="preserve"> Microsoft o </w:t>
            </w:r>
            <w:proofErr w:type="spellStart"/>
            <w:r>
              <w:t>konieczności</w:t>
            </w:r>
            <w:proofErr w:type="spellEnd"/>
            <w:r>
              <w:t xml:space="preserve"> </w:t>
            </w:r>
            <w:proofErr w:type="spellStart"/>
            <w:r>
              <w:t>wyłączania</w:t>
            </w:r>
            <w:proofErr w:type="spellEnd"/>
            <w:r>
              <w:t xml:space="preserve"> </w:t>
            </w:r>
            <w:proofErr w:type="spellStart"/>
            <w:r>
              <w:t>sesji</w:t>
            </w:r>
            <w:proofErr w:type="spellEnd"/>
            <w:r>
              <w:t xml:space="preserve"> </w:t>
            </w:r>
            <w:proofErr w:type="spellStart"/>
            <w:r>
              <w:t>administracyjnych</w:t>
            </w:r>
            <w:proofErr w:type="spellEnd"/>
            <w:r>
              <w:t xml:space="preserve"> w </w:t>
            </w:r>
            <w:proofErr w:type="spellStart"/>
            <w:r>
              <w:t>przypadku</w:t>
            </w:r>
            <w:proofErr w:type="spellEnd"/>
            <w:r>
              <w:t xml:space="preserve"> </w:t>
            </w:r>
            <w:proofErr w:type="spellStart"/>
            <w:r>
              <w:t>opuszczania</w:t>
            </w:r>
            <w:proofErr w:type="spellEnd"/>
            <w:r>
              <w:t xml:space="preserve"> </w:t>
            </w:r>
            <w:proofErr w:type="spellStart"/>
            <w:r>
              <w:t>placówek</w:t>
            </w:r>
            <w:proofErr w:type="spellEnd"/>
            <w:r>
              <w:t xml:space="preserve"> </w:t>
            </w:r>
            <w:proofErr w:type="spellStart"/>
            <w:r>
              <w:t>kontrolowanych</w:t>
            </w:r>
            <w:proofErr w:type="spellEnd"/>
            <w:r>
              <w:t xml:space="preserve"> </w:t>
            </w:r>
            <w:proofErr w:type="spellStart"/>
            <w:r>
              <w:t>przez</w:t>
            </w:r>
            <w:proofErr w:type="spellEnd"/>
            <w:r>
              <w:t xml:space="preserve"> Microsoft </w:t>
            </w:r>
            <w:proofErr w:type="spellStart"/>
            <w:r>
              <w:t>lub</w:t>
            </w:r>
            <w:proofErr w:type="spellEnd"/>
            <w:r>
              <w:t xml:space="preserve"> w </w:t>
            </w:r>
            <w:proofErr w:type="spellStart"/>
            <w:r>
              <w:t>innych</w:t>
            </w:r>
            <w:proofErr w:type="spellEnd"/>
            <w:r>
              <w:t xml:space="preserve"> </w:t>
            </w:r>
            <w:proofErr w:type="spellStart"/>
            <w:r>
              <w:t>przypadkach</w:t>
            </w:r>
            <w:proofErr w:type="spellEnd"/>
            <w:r>
              <w:t xml:space="preserve"> </w:t>
            </w:r>
            <w:proofErr w:type="spellStart"/>
            <w:r>
              <w:t>pozostawiania</w:t>
            </w:r>
            <w:proofErr w:type="spellEnd"/>
            <w:r>
              <w:t xml:space="preserve"> </w:t>
            </w:r>
            <w:proofErr w:type="spellStart"/>
            <w:r>
              <w:t>komputerów</w:t>
            </w:r>
            <w:proofErr w:type="spellEnd"/>
            <w:r>
              <w:t xml:space="preserve"> bez </w:t>
            </w:r>
            <w:proofErr w:type="spellStart"/>
            <w:r>
              <w:t>nadzoru</w:t>
            </w:r>
            <w:proofErr w:type="spellEnd"/>
            <w:r>
              <w:t>.</w:t>
            </w:r>
          </w:p>
          <w:p w14:paraId="16F7F601" w14:textId="2025AC64" w:rsidR="00703767" w:rsidRPr="003E4AC6" w:rsidRDefault="00703767" w:rsidP="00703767">
            <w:pPr>
              <w:pStyle w:val="Tabletext"/>
              <w:numPr>
                <w:ilvl w:val="0"/>
                <w:numId w:val="75"/>
              </w:numPr>
            </w:pPr>
            <w:r>
              <w:t xml:space="preserve">Microsoft </w:t>
            </w:r>
            <w:proofErr w:type="spellStart"/>
            <w:r>
              <w:t>przechowuje</w:t>
            </w:r>
            <w:proofErr w:type="spellEnd"/>
            <w:r>
              <w:t xml:space="preserve"> </w:t>
            </w:r>
            <w:proofErr w:type="spellStart"/>
            <w:r>
              <w:t>hasła</w:t>
            </w:r>
            <w:proofErr w:type="spellEnd"/>
            <w:r>
              <w:t xml:space="preserve"> w </w:t>
            </w:r>
            <w:proofErr w:type="spellStart"/>
            <w:r>
              <w:t>sposób</w:t>
            </w:r>
            <w:proofErr w:type="spellEnd"/>
            <w:r>
              <w:t xml:space="preserve"> </w:t>
            </w:r>
            <w:proofErr w:type="spellStart"/>
            <w:r>
              <w:t>uniemożliwiający</w:t>
            </w:r>
            <w:proofErr w:type="spellEnd"/>
            <w:r>
              <w:t xml:space="preserve"> ich </w:t>
            </w:r>
            <w:proofErr w:type="spellStart"/>
            <w:r>
              <w:t>odczytanie</w:t>
            </w:r>
            <w:proofErr w:type="spellEnd"/>
            <w:r>
              <w:t xml:space="preserve"> w </w:t>
            </w:r>
            <w:proofErr w:type="spellStart"/>
            <w:r>
              <w:t>czasie</w:t>
            </w:r>
            <w:proofErr w:type="spellEnd"/>
            <w:r>
              <w:t xml:space="preserve">, </w:t>
            </w:r>
            <w:proofErr w:type="spellStart"/>
            <w:r>
              <w:t>gdy</w:t>
            </w:r>
            <w:proofErr w:type="spellEnd"/>
            <w:r>
              <w:t xml:space="preserve"> </w:t>
            </w:r>
            <w:proofErr w:type="spellStart"/>
            <w:r>
              <w:t>obowiązują</w:t>
            </w:r>
            <w:proofErr w:type="spellEnd"/>
            <w:r>
              <w:t>.</w:t>
            </w:r>
          </w:p>
          <w:p w14:paraId="41A53BCF" w14:textId="77777777" w:rsidR="00703767" w:rsidRPr="003E4AC6" w:rsidRDefault="00703767" w:rsidP="00703767">
            <w:pPr>
              <w:pStyle w:val="Tabletext"/>
            </w:pPr>
            <w:proofErr w:type="spellStart"/>
            <w:r>
              <w:rPr>
                <w:b/>
              </w:rPr>
              <w:t>Uwierzytelnianie</w:t>
            </w:r>
            <w:proofErr w:type="spellEnd"/>
          </w:p>
          <w:p w14:paraId="7AF45DEB" w14:textId="2CD1A01F" w:rsidR="00703767" w:rsidRPr="003E4AC6" w:rsidRDefault="00703767" w:rsidP="00AA0AB3">
            <w:pPr>
              <w:pStyle w:val="Tabletext"/>
              <w:numPr>
                <w:ilvl w:val="0"/>
                <w:numId w:val="76"/>
              </w:numPr>
            </w:pPr>
            <w:r>
              <w:t xml:space="preserve">Microsoft </w:t>
            </w:r>
            <w:proofErr w:type="spellStart"/>
            <w:r>
              <w:t>stosuje</w:t>
            </w:r>
            <w:proofErr w:type="spellEnd"/>
            <w:r>
              <w:t xml:space="preserve"> </w:t>
            </w:r>
            <w:proofErr w:type="spellStart"/>
            <w:r>
              <w:t>praktyki</w:t>
            </w:r>
            <w:proofErr w:type="spellEnd"/>
            <w:r>
              <w:t xml:space="preserve"> </w:t>
            </w:r>
            <w:proofErr w:type="spellStart"/>
            <w:r>
              <w:t>zgodne</w:t>
            </w:r>
            <w:proofErr w:type="spellEnd"/>
            <w:r>
              <w:t xml:space="preserve"> ze </w:t>
            </w:r>
            <w:proofErr w:type="spellStart"/>
            <w:r>
              <w:t>standardami</w:t>
            </w:r>
            <w:proofErr w:type="spellEnd"/>
            <w:r>
              <w:t xml:space="preserve"> </w:t>
            </w:r>
            <w:proofErr w:type="spellStart"/>
            <w:r>
              <w:t>branżowymi</w:t>
            </w:r>
            <w:proofErr w:type="spellEnd"/>
            <w:r>
              <w:t xml:space="preserve"> do </w:t>
            </w:r>
            <w:proofErr w:type="spellStart"/>
            <w:r>
              <w:t>identyfikacji</w:t>
            </w:r>
            <w:proofErr w:type="spellEnd"/>
            <w:r>
              <w:t xml:space="preserve"> </w:t>
            </w:r>
            <w:proofErr w:type="spellStart"/>
            <w:r>
              <w:t>i</w:t>
            </w:r>
            <w:proofErr w:type="spellEnd"/>
            <w:r>
              <w:t xml:space="preserve"> </w:t>
            </w:r>
            <w:proofErr w:type="spellStart"/>
            <w:r>
              <w:t>uwierzytelnia</w:t>
            </w:r>
            <w:proofErr w:type="spellEnd"/>
            <w:r>
              <w:t xml:space="preserve"> </w:t>
            </w:r>
            <w:proofErr w:type="spellStart"/>
            <w:r>
              <w:t>użytkowników</w:t>
            </w:r>
            <w:proofErr w:type="spellEnd"/>
            <w:r>
              <w:t xml:space="preserve">, </w:t>
            </w:r>
            <w:proofErr w:type="spellStart"/>
            <w:r>
              <w:t>którzy</w:t>
            </w:r>
            <w:proofErr w:type="spellEnd"/>
            <w:r>
              <w:t xml:space="preserve"> </w:t>
            </w:r>
            <w:proofErr w:type="spellStart"/>
            <w:r>
              <w:t>próbują</w:t>
            </w:r>
            <w:proofErr w:type="spellEnd"/>
            <w:r>
              <w:t xml:space="preserve"> </w:t>
            </w:r>
            <w:proofErr w:type="spellStart"/>
            <w:r>
              <w:t>uzyskać</w:t>
            </w:r>
            <w:proofErr w:type="spellEnd"/>
            <w:r>
              <w:t xml:space="preserve"> </w:t>
            </w:r>
            <w:proofErr w:type="spellStart"/>
            <w:r>
              <w:t>dostęp</w:t>
            </w:r>
            <w:proofErr w:type="spellEnd"/>
            <w:r>
              <w:t xml:space="preserve"> do </w:t>
            </w:r>
            <w:proofErr w:type="spellStart"/>
            <w:r>
              <w:t>systemów</w:t>
            </w:r>
            <w:proofErr w:type="spellEnd"/>
            <w:r>
              <w:t xml:space="preserve"> </w:t>
            </w:r>
            <w:proofErr w:type="spellStart"/>
            <w:r>
              <w:t>informatycznych</w:t>
            </w:r>
            <w:proofErr w:type="spellEnd"/>
            <w:r>
              <w:t>.</w:t>
            </w:r>
          </w:p>
          <w:p w14:paraId="0BC40BE4" w14:textId="5CEB3AE4" w:rsidR="00703767" w:rsidRPr="003E4AC6" w:rsidRDefault="00703767" w:rsidP="00AA0AB3">
            <w:pPr>
              <w:pStyle w:val="Tabletext"/>
              <w:numPr>
                <w:ilvl w:val="0"/>
                <w:numId w:val="76"/>
              </w:numPr>
            </w:pPr>
            <w:proofErr w:type="spellStart"/>
            <w:r>
              <w:t>Jeśli</w:t>
            </w:r>
            <w:proofErr w:type="spellEnd"/>
            <w:r>
              <w:t xml:space="preserve"> </w:t>
            </w:r>
            <w:proofErr w:type="spellStart"/>
            <w:r>
              <w:t>mechanizmy</w:t>
            </w:r>
            <w:proofErr w:type="spellEnd"/>
            <w:r>
              <w:t xml:space="preserve"> </w:t>
            </w:r>
            <w:proofErr w:type="spellStart"/>
            <w:r>
              <w:t>uwierzytelniania</w:t>
            </w:r>
            <w:proofErr w:type="spellEnd"/>
            <w:r>
              <w:t xml:space="preserve"> </w:t>
            </w:r>
            <w:proofErr w:type="spellStart"/>
            <w:r>
              <w:t>są</w:t>
            </w:r>
            <w:proofErr w:type="spellEnd"/>
            <w:r>
              <w:t xml:space="preserve"> </w:t>
            </w:r>
            <w:proofErr w:type="spellStart"/>
            <w:r>
              <w:t>oparte</w:t>
            </w:r>
            <w:proofErr w:type="spellEnd"/>
            <w:r>
              <w:t xml:space="preserve"> </w:t>
            </w:r>
            <w:proofErr w:type="spellStart"/>
            <w:r>
              <w:t>na</w:t>
            </w:r>
            <w:proofErr w:type="spellEnd"/>
            <w:r>
              <w:t xml:space="preserve"> </w:t>
            </w:r>
            <w:proofErr w:type="spellStart"/>
            <w:r>
              <w:t>hasłach</w:t>
            </w:r>
            <w:proofErr w:type="spellEnd"/>
            <w:r>
              <w:t xml:space="preserve">, Microsoft </w:t>
            </w:r>
            <w:proofErr w:type="spellStart"/>
            <w:r>
              <w:t>wymaga</w:t>
            </w:r>
            <w:proofErr w:type="spellEnd"/>
            <w:r>
              <w:t xml:space="preserve">, aby </w:t>
            </w:r>
            <w:proofErr w:type="spellStart"/>
            <w:r>
              <w:t>hasła</w:t>
            </w:r>
            <w:proofErr w:type="spellEnd"/>
            <w:r>
              <w:t xml:space="preserve"> </w:t>
            </w:r>
            <w:proofErr w:type="spellStart"/>
            <w:r>
              <w:t>te</w:t>
            </w:r>
            <w:proofErr w:type="spellEnd"/>
            <w:r>
              <w:t xml:space="preserve"> </w:t>
            </w:r>
            <w:proofErr w:type="spellStart"/>
            <w:r>
              <w:t>były</w:t>
            </w:r>
            <w:proofErr w:type="spellEnd"/>
            <w:r>
              <w:t xml:space="preserve"> </w:t>
            </w:r>
            <w:proofErr w:type="spellStart"/>
            <w:r>
              <w:t>regularnie</w:t>
            </w:r>
            <w:proofErr w:type="spellEnd"/>
            <w:r>
              <w:t xml:space="preserve"> </w:t>
            </w:r>
            <w:proofErr w:type="spellStart"/>
            <w:r>
              <w:t>odnawiane</w:t>
            </w:r>
            <w:proofErr w:type="spellEnd"/>
            <w:r>
              <w:t>.</w:t>
            </w:r>
          </w:p>
          <w:p w14:paraId="7B08E5B1" w14:textId="5DF8D15B" w:rsidR="00703767" w:rsidRPr="003E4AC6" w:rsidRDefault="00703767" w:rsidP="00AA0AB3">
            <w:pPr>
              <w:pStyle w:val="Tabletext"/>
              <w:numPr>
                <w:ilvl w:val="0"/>
                <w:numId w:val="76"/>
              </w:numPr>
            </w:pPr>
            <w:proofErr w:type="spellStart"/>
            <w:r>
              <w:t>Jeśli</w:t>
            </w:r>
            <w:proofErr w:type="spellEnd"/>
            <w:r>
              <w:t xml:space="preserve"> </w:t>
            </w:r>
            <w:proofErr w:type="spellStart"/>
            <w:r>
              <w:t>mechanizmy</w:t>
            </w:r>
            <w:proofErr w:type="spellEnd"/>
            <w:r>
              <w:t xml:space="preserve"> </w:t>
            </w:r>
            <w:proofErr w:type="spellStart"/>
            <w:r>
              <w:t>uwierzytelniania</w:t>
            </w:r>
            <w:proofErr w:type="spellEnd"/>
            <w:r>
              <w:t xml:space="preserve"> </w:t>
            </w:r>
            <w:proofErr w:type="spellStart"/>
            <w:r>
              <w:t>są</w:t>
            </w:r>
            <w:proofErr w:type="spellEnd"/>
            <w:r>
              <w:t xml:space="preserve"> </w:t>
            </w:r>
            <w:proofErr w:type="spellStart"/>
            <w:r>
              <w:t>oparte</w:t>
            </w:r>
            <w:proofErr w:type="spellEnd"/>
            <w:r>
              <w:t xml:space="preserve"> </w:t>
            </w:r>
            <w:proofErr w:type="spellStart"/>
            <w:r>
              <w:t>na</w:t>
            </w:r>
            <w:proofErr w:type="spellEnd"/>
            <w:r>
              <w:t xml:space="preserve"> </w:t>
            </w:r>
            <w:proofErr w:type="spellStart"/>
            <w:r>
              <w:t>hasłach</w:t>
            </w:r>
            <w:proofErr w:type="spellEnd"/>
            <w:r>
              <w:t xml:space="preserve">, Microsoft </w:t>
            </w:r>
            <w:proofErr w:type="spellStart"/>
            <w:r>
              <w:t>wymaga</w:t>
            </w:r>
            <w:proofErr w:type="spellEnd"/>
            <w:r>
              <w:t xml:space="preserve">, aby </w:t>
            </w:r>
            <w:proofErr w:type="spellStart"/>
            <w:r>
              <w:t>hasła</w:t>
            </w:r>
            <w:proofErr w:type="spellEnd"/>
            <w:r>
              <w:t xml:space="preserve"> </w:t>
            </w:r>
            <w:proofErr w:type="spellStart"/>
            <w:r>
              <w:t>te</w:t>
            </w:r>
            <w:proofErr w:type="spellEnd"/>
            <w:r>
              <w:t xml:space="preserve"> </w:t>
            </w:r>
            <w:proofErr w:type="spellStart"/>
            <w:r>
              <w:t>składały</w:t>
            </w:r>
            <w:proofErr w:type="spellEnd"/>
            <w:r>
              <w:t xml:space="preserve"> </w:t>
            </w:r>
            <w:proofErr w:type="spellStart"/>
            <w:r>
              <w:t>się</w:t>
            </w:r>
            <w:proofErr w:type="spellEnd"/>
            <w:r>
              <w:t xml:space="preserve"> z co </w:t>
            </w:r>
            <w:proofErr w:type="spellStart"/>
            <w:r>
              <w:t>najmniej</w:t>
            </w:r>
            <w:proofErr w:type="spellEnd"/>
            <w:r>
              <w:t xml:space="preserve"> </w:t>
            </w:r>
            <w:proofErr w:type="spellStart"/>
            <w:r>
              <w:t>ośmiu</w:t>
            </w:r>
            <w:proofErr w:type="spellEnd"/>
            <w:r>
              <w:t xml:space="preserve"> </w:t>
            </w:r>
            <w:proofErr w:type="spellStart"/>
            <w:r>
              <w:t>znaków</w:t>
            </w:r>
            <w:proofErr w:type="spellEnd"/>
            <w:r>
              <w:t>.</w:t>
            </w:r>
          </w:p>
          <w:p w14:paraId="1F60BC87" w14:textId="4BBA0FE8" w:rsidR="00703767" w:rsidRPr="003E4AC6" w:rsidRDefault="00703767" w:rsidP="00AA0AB3">
            <w:pPr>
              <w:pStyle w:val="Tabletext"/>
              <w:numPr>
                <w:ilvl w:val="0"/>
                <w:numId w:val="76"/>
              </w:numPr>
            </w:pPr>
            <w:r>
              <w:t xml:space="preserve">Microsoft </w:t>
            </w:r>
            <w:proofErr w:type="spellStart"/>
            <w:r>
              <w:t>gwarantuje</w:t>
            </w:r>
            <w:proofErr w:type="spellEnd"/>
            <w:r>
              <w:t xml:space="preserve">, </w:t>
            </w:r>
            <w:proofErr w:type="spellStart"/>
            <w:r>
              <w:t>że</w:t>
            </w:r>
            <w:proofErr w:type="spellEnd"/>
            <w:r>
              <w:t xml:space="preserve"> </w:t>
            </w:r>
            <w:proofErr w:type="spellStart"/>
            <w:r>
              <w:t>dezaktywowane</w:t>
            </w:r>
            <w:proofErr w:type="spellEnd"/>
            <w:r>
              <w:t xml:space="preserve"> </w:t>
            </w:r>
            <w:proofErr w:type="spellStart"/>
            <w:r>
              <w:t>lub</w:t>
            </w:r>
            <w:proofErr w:type="spellEnd"/>
            <w:r>
              <w:t xml:space="preserve"> </w:t>
            </w:r>
            <w:proofErr w:type="spellStart"/>
            <w:r>
              <w:t>wygasłe</w:t>
            </w:r>
            <w:proofErr w:type="spellEnd"/>
            <w:r>
              <w:t xml:space="preserve"> </w:t>
            </w:r>
            <w:proofErr w:type="spellStart"/>
            <w:r>
              <w:t>identyfikatory</w:t>
            </w:r>
            <w:proofErr w:type="spellEnd"/>
            <w:r>
              <w:t xml:space="preserve"> </w:t>
            </w:r>
            <w:proofErr w:type="spellStart"/>
            <w:r>
              <w:t>nie</w:t>
            </w:r>
            <w:proofErr w:type="spellEnd"/>
            <w:r>
              <w:t xml:space="preserve"> </w:t>
            </w:r>
            <w:proofErr w:type="spellStart"/>
            <w:r>
              <w:t>są</w:t>
            </w:r>
            <w:proofErr w:type="spellEnd"/>
            <w:r>
              <w:t xml:space="preserve"> </w:t>
            </w:r>
            <w:proofErr w:type="spellStart"/>
            <w:r>
              <w:t>przyznawane</w:t>
            </w:r>
            <w:proofErr w:type="spellEnd"/>
            <w:r>
              <w:t xml:space="preserve"> </w:t>
            </w:r>
            <w:proofErr w:type="spellStart"/>
            <w:r>
              <w:t>innym</w:t>
            </w:r>
            <w:proofErr w:type="spellEnd"/>
            <w:r>
              <w:t xml:space="preserve"> </w:t>
            </w:r>
            <w:proofErr w:type="spellStart"/>
            <w:r>
              <w:t>osobom</w:t>
            </w:r>
            <w:proofErr w:type="spellEnd"/>
            <w:r>
              <w:t>.</w:t>
            </w:r>
          </w:p>
          <w:p w14:paraId="5D2D3905" w14:textId="1230EA76" w:rsidR="00703767" w:rsidRPr="003E4AC6" w:rsidRDefault="00703767" w:rsidP="00AA0AB3">
            <w:pPr>
              <w:pStyle w:val="Tabletext"/>
              <w:numPr>
                <w:ilvl w:val="0"/>
                <w:numId w:val="76"/>
              </w:numPr>
            </w:pPr>
            <w:r>
              <w:t xml:space="preserve">Microsoft </w:t>
            </w:r>
            <w:proofErr w:type="spellStart"/>
            <w:r>
              <w:t>monitoruje</w:t>
            </w:r>
            <w:proofErr w:type="spellEnd"/>
            <w:r>
              <w:t xml:space="preserve"> </w:t>
            </w:r>
            <w:proofErr w:type="spellStart"/>
            <w:r>
              <w:t>lub</w:t>
            </w:r>
            <w:proofErr w:type="spellEnd"/>
            <w:r>
              <w:t xml:space="preserve"> </w:t>
            </w:r>
            <w:proofErr w:type="spellStart"/>
            <w:r>
              <w:t>umożliwia</w:t>
            </w:r>
            <w:proofErr w:type="spellEnd"/>
            <w:r>
              <w:t xml:space="preserve"> </w:t>
            </w:r>
            <w:proofErr w:type="spellStart"/>
            <w:r>
              <w:t>Klientowi</w:t>
            </w:r>
            <w:proofErr w:type="spellEnd"/>
            <w:r>
              <w:t xml:space="preserve"> </w:t>
            </w:r>
            <w:proofErr w:type="spellStart"/>
            <w:r>
              <w:t>monitorowanie</w:t>
            </w:r>
            <w:proofErr w:type="spellEnd"/>
            <w:r>
              <w:t xml:space="preserve"> </w:t>
            </w:r>
            <w:proofErr w:type="spellStart"/>
            <w:r>
              <w:t>powtarzających</w:t>
            </w:r>
            <w:proofErr w:type="spellEnd"/>
            <w:r>
              <w:t xml:space="preserve"> </w:t>
            </w:r>
            <w:proofErr w:type="spellStart"/>
            <w:r>
              <w:t>się</w:t>
            </w:r>
            <w:proofErr w:type="spellEnd"/>
            <w:r>
              <w:t xml:space="preserve"> </w:t>
            </w:r>
            <w:proofErr w:type="spellStart"/>
            <w:r>
              <w:t>prób</w:t>
            </w:r>
            <w:proofErr w:type="spellEnd"/>
            <w:r>
              <w:t xml:space="preserve"> </w:t>
            </w:r>
            <w:proofErr w:type="spellStart"/>
            <w:r>
              <w:t>uzyskania</w:t>
            </w:r>
            <w:proofErr w:type="spellEnd"/>
            <w:r>
              <w:t xml:space="preserve"> </w:t>
            </w:r>
            <w:proofErr w:type="spellStart"/>
            <w:r>
              <w:t>dostępu</w:t>
            </w:r>
            <w:proofErr w:type="spellEnd"/>
            <w:r>
              <w:t xml:space="preserve"> do </w:t>
            </w:r>
            <w:proofErr w:type="spellStart"/>
            <w:r>
              <w:t>systemów</w:t>
            </w:r>
            <w:proofErr w:type="spellEnd"/>
            <w:r>
              <w:t xml:space="preserve"> </w:t>
            </w:r>
            <w:proofErr w:type="spellStart"/>
            <w:r>
              <w:t>informatycznych</w:t>
            </w:r>
            <w:proofErr w:type="spellEnd"/>
            <w:r>
              <w:t xml:space="preserve"> </w:t>
            </w:r>
            <w:proofErr w:type="spellStart"/>
            <w:r>
              <w:t>przy</w:t>
            </w:r>
            <w:proofErr w:type="spellEnd"/>
            <w:r>
              <w:t xml:space="preserve"> </w:t>
            </w:r>
            <w:proofErr w:type="spellStart"/>
            <w:r>
              <w:t>użyciu</w:t>
            </w:r>
            <w:proofErr w:type="spellEnd"/>
            <w:r>
              <w:t xml:space="preserve"> </w:t>
            </w:r>
            <w:proofErr w:type="spellStart"/>
            <w:r>
              <w:t>nieprawidłowego</w:t>
            </w:r>
            <w:proofErr w:type="spellEnd"/>
            <w:r>
              <w:t xml:space="preserve"> </w:t>
            </w:r>
            <w:proofErr w:type="spellStart"/>
            <w:r>
              <w:t>hasła</w:t>
            </w:r>
            <w:proofErr w:type="spellEnd"/>
            <w:r>
              <w:t>.</w:t>
            </w:r>
          </w:p>
          <w:p w14:paraId="2AF15494" w14:textId="71D98126" w:rsidR="00703767" w:rsidRPr="003E4AC6" w:rsidRDefault="00703767" w:rsidP="00AA0AB3">
            <w:pPr>
              <w:pStyle w:val="Tabletext"/>
              <w:numPr>
                <w:ilvl w:val="0"/>
                <w:numId w:val="76"/>
              </w:numPr>
            </w:pPr>
            <w:r>
              <w:t xml:space="preserve">W </w:t>
            </w:r>
            <w:proofErr w:type="spellStart"/>
            <w:r>
              <w:t>celu</w:t>
            </w:r>
            <w:proofErr w:type="spellEnd"/>
            <w:r>
              <w:t xml:space="preserve"> </w:t>
            </w:r>
            <w:proofErr w:type="spellStart"/>
            <w:r>
              <w:t>dezaktywowania</w:t>
            </w:r>
            <w:proofErr w:type="spellEnd"/>
            <w:r>
              <w:t xml:space="preserve"> </w:t>
            </w:r>
            <w:proofErr w:type="spellStart"/>
            <w:r>
              <w:t>uszkodzonych</w:t>
            </w:r>
            <w:proofErr w:type="spellEnd"/>
            <w:r>
              <w:t xml:space="preserve"> </w:t>
            </w:r>
            <w:proofErr w:type="spellStart"/>
            <w:r>
              <w:t>lub</w:t>
            </w:r>
            <w:proofErr w:type="spellEnd"/>
            <w:r>
              <w:t xml:space="preserve"> </w:t>
            </w:r>
            <w:proofErr w:type="spellStart"/>
            <w:r>
              <w:t>nieumyślnie</w:t>
            </w:r>
            <w:proofErr w:type="spellEnd"/>
            <w:r>
              <w:t xml:space="preserve"> </w:t>
            </w:r>
            <w:proofErr w:type="spellStart"/>
            <w:r>
              <w:t>ujawnionych</w:t>
            </w:r>
            <w:proofErr w:type="spellEnd"/>
            <w:r>
              <w:t xml:space="preserve"> </w:t>
            </w:r>
            <w:proofErr w:type="spellStart"/>
            <w:r>
              <w:t>haseł</w:t>
            </w:r>
            <w:proofErr w:type="spellEnd"/>
            <w:r>
              <w:t xml:space="preserve"> Microsoft </w:t>
            </w:r>
            <w:proofErr w:type="spellStart"/>
            <w:r>
              <w:t>stosuje</w:t>
            </w:r>
            <w:proofErr w:type="spellEnd"/>
            <w:r>
              <w:t xml:space="preserve"> </w:t>
            </w:r>
            <w:proofErr w:type="spellStart"/>
            <w:r>
              <w:t>procedury</w:t>
            </w:r>
            <w:proofErr w:type="spellEnd"/>
            <w:r>
              <w:t xml:space="preserve"> </w:t>
            </w:r>
            <w:proofErr w:type="spellStart"/>
            <w:r>
              <w:t>zgodne</w:t>
            </w:r>
            <w:proofErr w:type="spellEnd"/>
            <w:r>
              <w:t xml:space="preserve"> ze </w:t>
            </w:r>
            <w:proofErr w:type="spellStart"/>
            <w:r>
              <w:t>standardami</w:t>
            </w:r>
            <w:proofErr w:type="spellEnd"/>
            <w:r>
              <w:t xml:space="preserve"> </w:t>
            </w:r>
            <w:proofErr w:type="spellStart"/>
            <w:r>
              <w:t>branżowymi</w:t>
            </w:r>
            <w:proofErr w:type="spellEnd"/>
            <w:r>
              <w:t>.</w:t>
            </w:r>
          </w:p>
          <w:p w14:paraId="07466A7D" w14:textId="394403D0" w:rsidR="00703767" w:rsidRPr="003E4AC6" w:rsidRDefault="00703767" w:rsidP="00AA0AB3">
            <w:pPr>
              <w:pStyle w:val="Tabletext"/>
              <w:numPr>
                <w:ilvl w:val="0"/>
                <w:numId w:val="76"/>
              </w:numPr>
            </w:pPr>
            <w:r>
              <w:lastRenderedPageBreak/>
              <w:t xml:space="preserve">Microsoft </w:t>
            </w:r>
            <w:proofErr w:type="spellStart"/>
            <w:r>
              <w:t>stosuje</w:t>
            </w:r>
            <w:proofErr w:type="spellEnd"/>
            <w:r>
              <w:t xml:space="preserve"> </w:t>
            </w:r>
            <w:proofErr w:type="spellStart"/>
            <w:r>
              <w:t>praktyki</w:t>
            </w:r>
            <w:proofErr w:type="spellEnd"/>
            <w:r>
              <w:t xml:space="preserve"> </w:t>
            </w:r>
            <w:proofErr w:type="spellStart"/>
            <w:r>
              <w:t>ochrony</w:t>
            </w:r>
            <w:proofErr w:type="spellEnd"/>
            <w:r>
              <w:t xml:space="preserve"> </w:t>
            </w:r>
            <w:proofErr w:type="spellStart"/>
            <w:r>
              <w:t>haseł</w:t>
            </w:r>
            <w:proofErr w:type="spellEnd"/>
            <w:r>
              <w:t xml:space="preserve"> </w:t>
            </w:r>
            <w:proofErr w:type="spellStart"/>
            <w:r>
              <w:t>zgodne</w:t>
            </w:r>
            <w:proofErr w:type="spellEnd"/>
            <w:r>
              <w:t xml:space="preserve"> ze </w:t>
            </w:r>
            <w:proofErr w:type="spellStart"/>
            <w:r>
              <w:t>standardami</w:t>
            </w:r>
            <w:proofErr w:type="spellEnd"/>
            <w:r>
              <w:t xml:space="preserve"> </w:t>
            </w:r>
            <w:proofErr w:type="spellStart"/>
            <w:r>
              <w:t>branżowymi</w:t>
            </w:r>
            <w:proofErr w:type="spellEnd"/>
            <w:r>
              <w:t xml:space="preserve">, w </w:t>
            </w:r>
            <w:proofErr w:type="spellStart"/>
            <w:r>
              <w:t>tym</w:t>
            </w:r>
            <w:proofErr w:type="spellEnd"/>
            <w:r>
              <w:t xml:space="preserve"> </w:t>
            </w:r>
            <w:proofErr w:type="spellStart"/>
            <w:r>
              <w:t>praktyki</w:t>
            </w:r>
            <w:proofErr w:type="spellEnd"/>
            <w:r>
              <w:t xml:space="preserve"> </w:t>
            </w:r>
            <w:proofErr w:type="spellStart"/>
            <w:r>
              <w:t>służące</w:t>
            </w:r>
            <w:proofErr w:type="spellEnd"/>
            <w:r>
              <w:t xml:space="preserve"> do </w:t>
            </w:r>
            <w:proofErr w:type="spellStart"/>
            <w:r>
              <w:t>zachowania</w:t>
            </w:r>
            <w:proofErr w:type="spellEnd"/>
            <w:r>
              <w:t xml:space="preserve"> </w:t>
            </w:r>
            <w:proofErr w:type="spellStart"/>
            <w:r>
              <w:t>poufności</w:t>
            </w:r>
            <w:proofErr w:type="spellEnd"/>
            <w:r>
              <w:t xml:space="preserve"> </w:t>
            </w:r>
            <w:proofErr w:type="spellStart"/>
            <w:r>
              <w:t>oraz</w:t>
            </w:r>
            <w:proofErr w:type="spellEnd"/>
            <w:r>
              <w:t xml:space="preserve"> </w:t>
            </w:r>
            <w:proofErr w:type="spellStart"/>
            <w:r>
              <w:t>integralności</w:t>
            </w:r>
            <w:proofErr w:type="spellEnd"/>
            <w:r>
              <w:t xml:space="preserve"> </w:t>
            </w:r>
            <w:proofErr w:type="spellStart"/>
            <w:r>
              <w:t>haseł</w:t>
            </w:r>
            <w:proofErr w:type="spellEnd"/>
            <w:r>
              <w:t xml:space="preserve"> </w:t>
            </w:r>
            <w:proofErr w:type="spellStart"/>
            <w:r>
              <w:t>podczas</w:t>
            </w:r>
            <w:proofErr w:type="spellEnd"/>
            <w:r>
              <w:t xml:space="preserve"> ich </w:t>
            </w:r>
            <w:proofErr w:type="spellStart"/>
            <w:r>
              <w:t>przypisywania</w:t>
            </w:r>
            <w:proofErr w:type="spellEnd"/>
            <w:r>
              <w:t xml:space="preserve">, </w:t>
            </w:r>
            <w:proofErr w:type="spellStart"/>
            <w:r>
              <w:t>rozpowszechniania</w:t>
            </w:r>
            <w:proofErr w:type="spellEnd"/>
            <w:r>
              <w:t xml:space="preserve"> </w:t>
            </w:r>
            <w:proofErr w:type="spellStart"/>
            <w:r>
              <w:t>i</w:t>
            </w:r>
            <w:proofErr w:type="spellEnd"/>
            <w:r>
              <w:t xml:space="preserve"> </w:t>
            </w:r>
            <w:proofErr w:type="spellStart"/>
            <w:r>
              <w:t>przechowywania</w:t>
            </w:r>
            <w:proofErr w:type="spellEnd"/>
            <w:r>
              <w:t>.</w:t>
            </w:r>
          </w:p>
          <w:p w14:paraId="51EC2FCA" w14:textId="33700425" w:rsidR="00703767" w:rsidRPr="00BF3E24" w:rsidRDefault="00703767" w:rsidP="00703767">
            <w:pPr>
              <w:pStyle w:val="Tabletext"/>
            </w:pPr>
            <w:r>
              <w:rPr>
                <w:b/>
              </w:rPr>
              <w:t xml:space="preserve">Projekt </w:t>
            </w:r>
            <w:proofErr w:type="spellStart"/>
            <w:r>
              <w:rPr>
                <w:b/>
              </w:rPr>
              <w:t>sieci</w:t>
            </w:r>
            <w:proofErr w:type="spellEnd"/>
            <w:r w:rsidRPr="00052E84">
              <w:rPr>
                <w:b/>
                <w:bCs/>
              </w:rPr>
              <w:t>.</w:t>
            </w:r>
            <w:r>
              <w:t xml:space="preserve"> Microsoft </w:t>
            </w:r>
            <w:proofErr w:type="spellStart"/>
            <w:r>
              <w:t>wprowadza</w:t>
            </w:r>
            <w:proofErr w:type="spellEnd"/>
            <w:r>
              <w:t xml:space="preserve"> </w:t>
            </w:r>
            <w:proofErr w:type="spellStart"/>
            <w:r>
              <w:t>zabezpieczenia</w:t>
            </w:r>
            <w:proofErr w:type="spellEnd"/>
            <w:r>
              <w:t xml:space="preserve"> </w:t>
            </w:r>
            <w:proofErr w:type="spellStart"/>
            <w:r>
              <w:t>uniemożliwiające</w:t>
            </w:r>
            <w:proofErr w:type="spellEnd"/>
            <w:r>
              <w:t xml:space="preserve"> </w:t>
            </w:r>
            <w:proofErr w:type="spellStart"/>
            <w:r>
              <w:t>uzyskanie</w:t>
            </w:r>
            <w:proofErr w:type="spellEnd"/>
            <w:r>
              <w:t xml:space="preserve"> </w:t>
            </w:r>
            <w:proofErr w:type="spellStart"/>
            <w:r>
              <w:t>praw</w:t>
            </w:r>
            <w:proofErr w:type="spellEnd"/>
            <w:r>
              <w:t xml:space="preserve"> </w:t>
            </w:r>
            <w:proofErr w:type="spellStart"/>
            <w:r>
              <w:t>dostępu</w:t>
            </w:r>
            <w:proofErr w:type="spellEnd"/>
            <w:r>
              <w:t xml:space="preserve"> do </w:t>
            </w:r>
            <w:proofErr w:type="spellStart"/>
            <w:r>
              <w:t>Danych</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t>
            </w:r>
            <w:proofErr w:type="spellStart"/>
            <w:r>
              <w:t>osobom</w:t>
            </w:r>
            <w:proofErr w:type="spellEnd"/>
            <w:r>
              <w:t xml:space="preserve">, </w:t>
            </w:r>
            <w:proofErr w:type="spellStart"/>
            <w:r>
              <w:t>którym</w:t>
            </w:r>
            <w:proofErr w:type="spellEnd"/>
            <w:r>
              <w:t xml:space="preserve"> </w:t>
            </w:r>
            <w:proofErr w:type="spellStart"/>
            <w:r>
              <w:t>takie</w:t>
            </w:r>
            <w:proofErr w:type="spellEnd"/>
            <w:r>
              <w:t xml:space="preserve"> </w:t>
            </w:r>
            <w:proofErr w:type="spellStart"/>
            <w:r>
              <w:t>prawa</w:t>
            </w:r>
            <w:proofErr w:type="spellEnd"/>
            <w:r>
              <w:t xml:space="preserve"> </w:t>
            </w:r>
            <w:proofErr w:type="spellStart"/>
            <w:r>
              <w:t>nie</w:t>
            </w:r>
            <w:proofErr w:type="spellEnd"/>
            <w:r>
              <w:t xml:space="preserve"> </w:t>
            </w:r>
            <w:proofErr w:type="spellStart"/>
            <w:r>
              <w:t>zostały</w:t>
            </w:r>
            <w:proofErr w:type="spellEnd"/>
            <w:r>
              <w:t xml:space="preserve"> </w:t>
            </w:r>
            <w:proofErr w:type="spellStart"/>
            <w:r>
              <w:t>przypisane</w:t>
            </w:r>
            <w:proofErr w:type="spellEnd"/>
            <w:r>
              <w:t xml:space="preserve"> </w:t>
            </w:r>
            <w:proofErr w:type="spellStart"/>
            <w:r>
              <w:t>i</w:t>
            </w:r>
            <w:proofErr w:type="spellEnd"/>
            <w:r>
              <w:t> </w:t>
            </w:r>
            <w:proofErr w:type="spellStart"/>
            <w:r>
              <w:t>które</w:t>
            </w:r>
            <w:proofErr w:type="spellEnd"/>
            <w:r>
              <w:t xml:space="preserve"> </w:t>
            </w:r>
            <w:proofErr w:type="spellStart"/>
            <w:r>
              <w:t>nie</w:t>
            </w:r>
            <w:proofErr w:type="spellEnd"/>
            <w:r>
              <w:t xml:space="preserve"> </w:t>
            </w:r>
            <w:proofErr w:type="spellStart"/>
            <w:r>
              <w:t>są</w:t>
            </w:r>
            <w:proofErr w:type="spellEnd"/>
            <w:r>
              <w:t xml:space="preserve"> </w:t>
            </w:r>
            <w:proofErr w:type="spellStart"/>
            <w:r>
              <w:t>upoważnione</w:t>
            </w:r>
            <w:proofErr w:type="spellEnd"/>
            <w:r>
              <w:t xml:space="preserve"> do </w:t>
            </w:r>
            <w:proofErr w:type="spellStart"/>
            <w:r>
              <w:t>uzyskiwania</w:t>
            </w:r>
            <w:proofErr w:type="spellEnd"/>
            <w:r>
              <w:t xml:space="preserve"> </w:t>
            </w:r>
            <w:proofErr w:type="spellStart"/>
            <w:r>
              <w:t>dostępu</w:t>
            </w:r>
            <w:proofErr w:type="spellEnd"/>
            <w:r>
              <w:t xml:space="preserve"> do </w:t>
            </w:r>
            <w:proofErr w:type="spellStart"/>
            <w:r>
              <w:t>tych</w:t>
            </w:r>
            <w:proofErr w:type="spellEnd"/>
            <w:r>
              <w:t xml:space="preserve"> </w:t>
            </w:r>
            <w:proofErr w:type="spellStart"/>
            <w:r>
              <w:t>danych</w:t>
            </w:r>
            <w:proofErr w:type="spellEnd"/>
            <w:r>
              <w:t>.</w:t>
            </w:r>
          </w:p>
        </w:tc>
      </w:tr>
      <w:tr w:rsidR="00703767" w:rsidRPr="00BF3E24" w14:paraId="1ABFE31F" w14:textId="77777777" w:rsidTr="00703767">
        <w:trPr>
          <w:cantSplit/>
        </w:trPr>
        <w:tc>
          <w:tcPr>
            <w:tcW w:w="2605" w:type="dxa"/>
            <w:vAlign w:val="center"/>
          </w:tcPr>
          <w:p w14:paraId="20335CF2" w14:textId="6B5BC4E6" w:rsidR="00703767" w:rsidRPr="00BF3E24" w:rsidRDefault="00703767" w:rsidP="00703767">
            <w:pPr>
              <w:pStyle w:val="Tabletext"/>
            </w:pPr>
            <w:proofErr w:type="spellStart"/>
            <w:r>
              <w:lastRenderedPageBreak/>
              <w:t>Zarządzanie</w:t>
            </w:r>
            <w:proofErr w:type="spellEnd"/>
            <w:r>
              <w:t xml:space="preserve"> </w:t>
            </w:r>
            <w:proofErr w:type="spellStart"/>
            <w:r>
              <w:t>przypadkami</w:t>
            </w:r>
            <w:proofErr w:type="spellEnd"/>
            <w:r>
              <w:t xml:space="preserve"> </w:t>
            </w:r>
            <w:proofErr w:type="spellStart"/>
            <w:r>
              <w:t>naruszeń</w:t>
            </w:r>
            <w:proofErr w:type="spellEnd"/>
            <w:r>
              <w:t xml:space="preserve"> </w:t>
            </w:r>
            <w:proofErr w:type="spellStart"/>
            <w:r>
              <w:t>bezpieczeństwa</w:t>
            </w:r>
            <w:proofErr w:type="spellEnd"/>
            <w:r>
              <w:t xml:space="preserve"> </w:t>
            </w:r>
            <w:proofErr w:type="spellStart"/>
            <w:r>
              <w:t>informacji</w:t>
            </w:r>
            <w:proofErr w:type="spellEnd"/>
          </w:p>
        </w:tc>
        <w:tc>
          <w:tcPr>
            <w:tcW w:w="8190" w:type="dxa"/>
          </w:tcPr>
          <w:p w14:paraId="3A9D9401" w14:textId="77777777" w:rsidR="00703767" w:rsidRPr="003E4AC6" w:rsidRDefault="00703767" w:rsidP="00703767">
            <w:pPr>
              <w:pStyle w:val="Tabletext"/>
            </w:pPr>
            <w:proofErr w:type="spellStart"/>
            <w:r>
              <w:rPr>
                <w:b/>
              </w:rPr>
              <w:t>Procedura</w:t>
            </w:r>
            <w:proofErr w:type="spellEnd"/>
            <w:r>
              <w:rPr>
                <w:b/>
              </w:rPr>
              <w:t xml:space="preserve"> </w:t>
            </w:r>
            <w:proofErr w:type="spellStart"/>
            <w:r>
              <w:rPr>
                <w:b/>
              </w:rPr>
              <w:t>reagowania</w:t>
            </w:r>
            <w:proofErr w:type="spellEnd"/>
            <w:r>
              <w:rPr>
                <w:b/>
              </w:rPr>
              <w:t xml:space="preserve"> </w:t>
            </w:r>
            <w:proofErr w:type="spellStart"/>
            <w:r>
              <w:rPr>
                <w:b/>
              </w:rPr>
              <w:t>na</w:t>
            </w:r>
            <w:proofErr w:type="spellEnd"/>
            <w:r>
              <w:rPr>
                <w:b/>
              </w:rPr>
              <w:t xml:space="preserve"> </w:t>
            </w:r>
            <w:proofErr w:type="spellStart"/>
            <w:r>
              <w:rPr>
                <w:b/>
              </w:rPr>
              <w:t>przypadki</w:t>
            </w:r>
            <w:proofErr w:type="spellEnd"/>
            <w:r>
              <w:rPr>
                <w:b/>
              </w:rPr>
              <w:t xml:space="preserve"> </w:t>
            </w:r>
            <w:proofErr w:type="spellStart"/>
            <w:r>
              <w:rPr>
                <w:b/>
              </w:rPr>
              <w:t>naruszeń</w:t>
            </w:r>
            <w:proofErr w:type="spellEnd"/>
          </w:p>
          <w:p w14:paraId="4A43CC4B" w14:textId="214EB634" w:rsidR="00703767" w:rsidRPr="003E4AC6" w:rsidRDefault="00703767" w:rsidP="00AA0AB3">
            <w:pPr>
              <w:pStyle w:val="Tabletext"/>
              <w:numPr>
                <w:ilvl w:val="0"/>
                <w:numId w:val="77"/>
              </w:numPr>
            </w:pPr>
            <w:r>
              <w:t xml:space="preserve">Microsoft </w:t>
            </w:r>
            <w:proofErr w:type="spellStart"/>
            <w:r>
              <w:t>prowadzi</w:t>
            </w:r>
            <w:proofErr w:type="spellEnd"/>
            <w:r>
              <w:t xml:space="preserve"> </w:t>
            </w:r>
            <w:proofErr w:type="spellStart"/>
            <w:r>
              <w:t>rejestr</w:t>
            </w:r>
            <w:proofErr w:type="spellEnd"/>
            <w:r>
              <w:t xml:space="preserve"> </w:t>
            </w:r>
            <w:proofErr w:type="spellStart"/>
            <w:r>
              <w:t>naruszeń</w:t>
            </w:r>
            <w:proofErr w:type="spellEnd"/>
            <w:r>
              <w:t xml:space="preserve"> </w:t>
            </w:r>
            <w:proofErr w:type="spellStart"/>
            <w:r>
              <w:t>bezpieczeństwa</w:t>
            </w:r>
            <w:proofErr w:type="spellEnd"/>
            <w:r>
              <w:t xml:space="preserve">, w </w:t>
            </w:r>
            <w:proofErr w:type="spellStart"/>
            <w:r>
              <w:t>którym</w:t>
            </w:r>
            <w:proofErr w:type="spellEnd"/>
            <w:r>
              <w:t xml:space="preserve"> </w:t>
            </w:r>
            <w:proofErr w:type="spellStart"/>
            <w:r>
              <w:t>znajduje</w:t>
            </w:r>
            <w:proofErr w:type="spellEnd"/>
            <w:r>
              <w:t xml:space="preserve"> </w:t>
            </w:r>
            <w:proofErr w:type="spellStart"/>
            <w:r>
              <w:t>się</w:t>
            </w:r>
            <w:proofErr w:type="spellEnd"/>
            <w:r>
              <w:t xml:space="preserve"> </w:t>
            </w:r>
            <w:proofErr w:type="spellStart"/>
            <w:r>
              <w:t>opis</w:t>
            </w:r>
            <w:proofErr w:type="spellEnd"/>
            <w:r>
              <w:t xml:space="preserve"> </w:t>
            </w:r>
            <w:proofErr w:type="spellStart"/>
            <w:r>
              <w:t>naruszenia</w:t>
            </w:r>
            <w:proofErr w:type="spellEnd"/>
            <w:r>
              <w:t xml:space="preserve">, </w:t>
            </w:r>
            <w:proofErr w:type="spellStart"/>
            <w:r>
              <w:t>czas</w:t>
            </w:r>
            <w:proofErr w:type="spellEnd"/>
            <w:r>
              <w:t xml:space="preserve"> </w:t>
            </w:r>
            <w:proofErr w:type="spellStart"/>
            <w:r>
              <w:t>i</w:t>
            </w:r>
            <w:proofErr w:type="spellEnd"/>
            <w:r>
              <w:t xml:space="preserve"> </w:t>
            </w:r>
            <w:proofErr w:type="spellStart"/>
            <w:r>
              <w:t>skutki</w:t>
            </w:r>
            <w:proofErr w:type="spellEnd"/>
            <w:r>
              <w:t xml:space="preserve"> </w:t>
            </w:r>
            <w:proofErr w:type="spellStart"/>
            <w:r>
              <w:t>naruszenia</w:t>
            </w:r>
            <w:proofErr w:type="spellEnd"/>
            <w:r>
              <w:t xml:space="preserve">, </w:t>
            </w:r>
            <w:proofErr w:type="spellStart"/>
            <w:r>
              <w:t>imię</w:t>
            </w:r>
            <w:proofErr w:type="spellEnd"/>
            <w:r>
              <w:t xml:space="preserve"> </w:t>
            </w:r>
            <w:proofErr w:type="spellStart"/>
            <w:r>
              <w:t>i</w:t>
            </w:r>
            <w:proofErr w:type="spellEnd"/>
            <w:r>
              <w:t> </w:t>
            </w:r>
            <w:proofErr w:type="spellStart"/>
            <w:r>
              <w:t>nazwisko</w:t>
            </w:r>
            <w:proofErr w:type="spellEnd"/>
            <w:r>
              <w:t xml:space="preserve"> </w:t>
            </w:r>
            <w:proofErr w:type="spellStart"/>
            <w:r>
              <w:t>osoby</w:t>
            </w:r>
            <w:proofErr w:type="spellEnd"/>
            <w:r>
              <w:t xml:space="preserve"> </w:t>
            </w:r>
            <w:proofErr w:type="spellStart"/>
            <w:r>
              <w:t>zgłaszającej</w:t>
            </w:r>
            <w:proofErr w:type="spellEnd"/>
            <w:r>
              <w:t xml:space="preserve">, </w:t>
            </w:r>
            <w:proofErr w:type="spellStart"/>
            <w:r>
              <w:t>imię</w:t>
            </w:r>
            <w:proofErr w:type="spellEnd"/>
            <w:r>
              <w:t xml:space="preserve"> </w:t>
            </w:r>
            <w:proofErr w:type="spellStart"/>
            <w:r>
              <w:t>i</w:t>
            </w:r>
            <w:proofErr w:type="spellEnd"/>
            <w:r>
              <w:t xml:space="preserve"> </w:t>
            </w:r>
            <w:proofErr w:type="spellStart"/>
            <w:r>
              <w:t>nazwisko</w:t>
            </w:r>
            <w:proofErr w:type="spellEnd"/>
            <w:r>
              <w:t xml:space="preserve"> </w:t>
            </w:r>
            <w:proofErr w:type="spellStart"/>
            <w:r>
              <w:t>osoby</w:t>
            </w:r>
            <w:proofErr w:type="spellEnd"/>
            <w:r>
              <w:t xml:space="preserve"> </w:t>
            </w:r>
            <w:proofErr w:type="spellStart"/>
            <w:r>
              <w:t>przyjmującej</w:t>
            </w:r>
            <w:proofErr w:type="spellEnd"/>
            <w:r>
              <w:t xml:space="preserve"> </w:t>
            </w:r>
            <w:proofErr w:type="spellStart"/>
            <w:r>
              <w:t>zgłoszenie</w:t>
            </w:r>
            <w:proofErr w:type="spellEnd"/>
            <w:r>
              <w:t xml:space="preserve"> </w:t>
            </w:r>
            <w:proofErr w:type="spellStart"/>
            <w:r>
              <w:t>oraz</w:t>
            </w:r>
            <w:proofErr w:type="spellEnd"/>
            <w:r>
              <w:t xml:space="preserve"> </w:t>
            </w:r>
            <w:proofErr w:type="spellStart"/>
            <w:r>
              <w:t>procedura</w:t>
            </w:r>
            <w:proofErr w:type="spellEnd"/>
            <w:r>
              <w:t xml:space="preserve"> </w:t>
            </w:r>
            <w:proofErr w:type="spellStart"/>
            <w:r>
              <w:t>odzyskiwania</w:t>
            </w:r>
            <w:proofErr w:type="spellEnd"/>
            <w:r>
              <w:t xml:space="preserve"> </w:t>
            </w:r>
            <w:proofErr w:type="spellStart"/>
            <w:r>
              <w:t>danych</w:t>
            </w:r>
            <w:proofErr w:type="spellEnd"/>
            <w:r>
              <w:t>.</w:t>
            </w:r>
          </w:p>
          <w:p w14:paraId="26014299" w14:textId="0D25E8E3" w:rsidR="00703767" w:rsidRPr="003E4AC6" w:rsidRDefault="00703767" w:rsidP="00AA0AB3">
            <w:pPr>
              <w:pStyle w:val="Tabletext"/>
              <w:numPr>
                <w:ilvl w:val="0"/>
                <w:numId w:val="77"/>
              </w:numPr>
            </w:pPr>
            <w:r>
              <w:t xml:space="preserve">W </w:t>
            </w:r>
            <w:proofErr w:type="spellStart"/>
            <w:r>
              <w:t>każdym</w:t>
            </w:r>
            <w:proofErr w:type="spellEnd"/>
            <w:r>
              <w:t xml:space="preserve"> </w:t>
            </w:r>
            <w:proofErr w:type="spellStart"/>
            <w:r>
              <w:t>przypadku</w:t>
            </w:r>
            <w:proofErr w:type="spellEnd"/>
            <w:r>
              <w:t xml:space="preserve"> </w:t>
            </w:r>
            <w:proofErr w:type="spellStart"/>
            <w:r>
              <w:t>naruszenia</w:t>
            </w:r>
            <w:proofErr w:type="spellEnd"/>
            <w:r>
              <w:t xml:space="preserve"> </w:t>
            </w:r>
            <w:proofErr w:type="spellStart"/>
            <w:r>
              <w:t>bezpieczeństwa</w:t>
            </w:r>
            <w:proofErr w:type="spellEnd"/>
            <w:r>
              <w:t xml:space="preserve"> </w:t>
            </w:r>
            <w:proofErr w:type="spellStart"/>
            <w:r>
              <w:t>będącym</w:t>
            </w:r>
            <w:proofErr w:type="spellEnd"/>
            <w:r>
              <w:t xml:space="preserve"> </w:t>
            </w:r>
            <w:proofErr w:type="spellStart"/>
            <w:r>
              <w:t>Incydentem</w:t>
            </w:r>
            <w:proofErr w:type="spellEnd"/>
            <w:r>
              <w:t xml:space="preserve"> </w:t>
            </w:r>
            <w:proofErr w:type="spellStart"/>
            <w:r>
              <w:t>Naruszającym</w:t>
            </w:r>
            <w:proofErr w:type="spellEnd"/>
            <w:r>
              <w:t xml:space="preserve"> </w:t>
            </w:r>
            <w:proofErr w:type="spellStart"/>
            <w:r>
              <w:t>Bezpieczeństwo</w:t>
            </w:r>
            <w:proofErr w:type="spellEnd"/>
            <w:r>
              <w:t xml:space="preserve"> (</w:t>
            </w:r>
            <w:proofErr w:type="spellStart"/>
            <w:r>
              <w:t>zgodnie</w:t>
            </w:r>
            <w:proofErr w:type="spellEnd"/>
            <w:r>
              <w:t xml:space="preserve"> z </w:t>
            </w:r>
            <w:proofErr w:type="spellStart"/>
            <w:r>
              <w:t>opisem</w:t>
            </w:r>
            <w:proofErr w:type="spellEnd"/>
            <w:r>
              <w:t xml:space="preserve"> w </w:t>
            </w:r>
            <w:proofErr w:type="spellStart"/>
            <w:r>
              <w:t>powyższym</w:t>
            </w:r>
            <w:proofErr w:type="spellEnd"/>
            <w:r>
              <w:t xml:space="preserve"> </w:t>
            </w:r>
            <w:proofErr w:type="spellStart"/>
            <w:r>
              <w:t>punkcie</w:t>
            </w:r>
            <w:proofErr w:type="spellEnd"/>
            <w:r>
              <w:t xml:space="preserve"> „</w:t>
            </w:r>
            <w:proofErr w:type="spellStart"/>
            <w:r>
              <w:t>Powiadomienie</w:t>
            </w:r>
            <w:proofErr w:type="spellEnd"/>
            <w:r>
              <w:t xml:space="preserve"> o </w:t>
            </w:r>
            <w:proofErr w:type="spellStart"/>
            <w:r>
              <w:t>Incydencie</w:t>
            </w:r>
            <w:proofErr w:type="spellEnd"/>
            <w:r>
              <w:t xml:space="preserve"> </w:t>
            </w:r>
            <w:proofErr w:type="spellStart"/>
            <w:r>
              <w:t>Naruszającym</w:t>
            </w:r>
            <w:proofErr w:type="spellEnd"/>
            <w:r>
              <w:t xml:space="preserve"> </w:t>
            </w:r>
            <w:proofErr w:type="spellStart"/>
            <w:r>
              <w:t>Bezpieczeństwo</w:t>
            </w:r>
            <w:proofErr w:type="spellEnd"/>
            <w:r>
              <w:t xml:space="preserve">”) </w:t>
            </w:r>
            <w:proofErr w:type="spellStart"/>
            <w:r>
              <w:t>bezzwłocznie</w:t>
            </w:r>
            <w:proofErr w:type="spellEnd"/>
            <w:r>
              <w:t xml:space="preserve"> </w:t>
            </w:r>
            <w:proofErr w:type="spellStart"/>
            <w:r>
              <w:t>i</w:t>
            </w:r>
            <w:proofErr w:type="spellEnd"/>
            <w:r>
              <w:t xml:space="preserve"> </w:t>
            </w:r>
            <w:proofErr w:type="spellStart"/>
            <w:r>
              <w:t>zawsze</w:t>
            </w:r>
            <w:proofErr w:type="spellEnd"/>
            <w:r>
              <w:t xml:space="preserve"> </w:t>
            </w:r>
            <w:proofErr w:type="spellStart"/>
            <w:r>
              <w:t>nie</w:t>
            </w:r>
            <w:proofErr w:type="spellEnd"/>
            <w:r>
              <w:t xml:space="preserve"> </w:t>
            </w:r>
            <w:proofErr w:type="spellStart"/>
            <w:r>
              <w:t>później</w:t>
            </w:r>
            <w:proofErr w:type="spellEnd"/>
            <w:r>
              <w:t xml:space="preserve"> </w:t>
            </w:r>
            <w:proofErr w:type="spellStart"/>
            <w:r>
              <w:t>niż</w:t>
            </w:r>
            <w:proofErr w:type="spellEnd"/>
            <w:r>
              <w:t xml:space="preserve"> w </w:t>
            </w:r>
            <w:proofErr w:type="spellStart"/>
            <w:r>
              <w:t>ciągu</w:t>
            </w:r>
            <w:proofErr w:type="spellEnd"/>
            <w:r>
              <w:t xml:space="preserve"> 72 </w:t>
            </w:r>
            <w:proofErr w:type="spellStart"/>
            <w:r>
              <w:t>godzin</w:t>
            </w:r>
            <w:proofErr w:type="spellEnd"/>
            <w:r>
              <w:t xml:space="preserve"> Microsoft </w:t>
            </w:r>
            <w:proofErr w:type="spellStart"/>
            <w:r>
              <w:t>wyśle</w:t>
            </w:r>
            <w:proofErr w:type="spellEnd"/>
            <w:r>
              <w:t xml:space="preserve"> </w:t>
            </w:r>
            <w:proofErr w:type="spellStart"/>
            <w:r>
              <w:t>stosowne</w:t>
            </w:r>
            <w:proofErr w:type="spellEnd"/>
            <w:r>
              <w:t xml:space="preserve"> </w:t>
            </w:r>
            <w:proofErr w:type="spellStart"/>
            <w:r>
              <w:t>powiadomienie</w:t>
            </w:r>
            <w:proofErr w:type="spellEnd"/>
            <w:r>
              <w:rPr>
                <w:iCs/>
              </w:rPr>
              <w:t>.</w:t>
            </w:r>
          </w:p>
          <w:p w14:paraId="1964A9E5" w14:textId="533BBCC1" w:rsidR="00703767" w:rsidRPr="003E4AC6" w:rsidRDefault="00703767" w:rsidP="00AA0AB3">
            <w:pPr>
              <w:pStyle w:val="Tabletext"/>
              <w:numPr>
                <w:ilvl w:val="0"/>
                <w:numId w:val="77"/>
              </w:numPr>
            </w:pPr>
            <w:r>
              <w:t xml:space="preserve">Microsoft </w:t>
            </w:r>
            <w:proofErr w:type="spellStart"/>
            <w:r>
              <w:t>śledzi</w:t>
            </w:r>
            <w:proofErr w:type="spellEnd"/>
            <w:r>
              <w:t xml:space="preserve"> </w:t>
            </w:r>
            <w:proofErr w:type="spellStart"/>
            <w:r>
              <w:t>lub</w:t>
            </w:r>
            <w:proofErr w:type="spellEnd"/>
            <w:r>
              <w:t xml:space="preserve"> </w:t>
            </w:r>
            <w:proofErr w:type="spellStart"/>
            <w:r>
              <w:t>umożliwia</w:t>
            </w:r>
            <w:proofErr w:type="spellEnd"/>
            <w:r>
              <w:t xml:space="preserve"> </w:t>
            </w:r>
            <w:proofErr w:type="spellStart"/>
            <w:r>
              <w:t>Klientowi</w:t>
            </w:r>
            <w:proofErr w:type="spellEnd"/>
            <w:r>
              <w:t xml:space="preserve"> </w:t>
            </w:r>
            <w:proofErr w:type="spellStart"/>
            <w:r>
              <w:t>śledzenie</w:t>
            </w:r>
            <w:proofErr w:type="spellEnd"/>
            <w:r>
              <w:t xml:space="preserve"> </w:t>
            </w:r>
            <w:proofErr w:type="spellStart"/>
            <w:r>
              <w:t>przypadków</w:t>
            </w:r>
            <w:proofErr w:type="spellEnd"/>
            <w:r>
              <w:t xml:space="preserve"> </w:t>
            </w:r>
            <w:proofErr w:type="spellStart"/>
            <w:r>
              <w:t>ujawnienia</w:t>
            </w:r>
            <w:proofErr w:type="spellEnd"/>
            <w:r>
              <w:t xml:space="preserve"> </w:t>
            </w:r>
            <w:proofErr w:type="spellStart"/>
            <w:r>
              <w:t>Danych</w:t>
            </w:r>
            <w:proofErr w:type="spellEnd"/>
            <w:r>
              <w:t xml:space="preserve"> </w:t>
            </w:r>
            <w:proofErr w:type="spellStart"/>
            <w:r>
              <w:t>Klienta</w:t>
            </w:r>
            <w:proofErr w:type="spellEnd"/>
            <w:r>
              <w:t xml:space="preserve">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 </w:t>
            </w:r>
            <w:proofErr w:type="spellStart"/>
            <w:r>
              <w:t>tym</w:t>
            </w:r>
            <w:proofErr w:type="spellEnd"/>
            <w:r>
              <w:t xml:space="preserve"> </w:t>
            </w:r>
            <w:proofErr w:type="spellStart"/>
            <w:r>
              <w:t>typu</w:t>
            </w:r>
            <w:proofErr w:type="spellEnd"/>
            <w:r>
              <w:t xml:space="preserve"> </w:t>
            </w:r>
            <w:proofErr w:type="spellStart"/>
            <w:r>
              <w:t>ujawnionych</w:t>
            </w:r>
            <w:proofErr w:type="spellEnd"/>
            <w:r>
              <w:t xml:space="preserve"> </w:t>
            </w:r>
            <w:proofErr w:type="spellStart"/>
            <w:r>
              <w:t>danych</w:t>
            </w:r>
            <w:proofErr w:type="spellEnd"/>
            <w:r>
              <w:t xml:space="preserve">, </w:t>
            </w:r>
            <w:proofErr w:type="spellStart"/>
            <w:r>
              <w:t>daty</w:t>
            </w:r>
            <w:proofErr w:type="spellEnd"/>
            <w:r>
              <w:t xml:space="preserve"> </w:t>
            </w:r>
            <w:proofErr w:type="spellStart"/>
            <w:r>
              <w:t>ujawnienia</w:t>
            </w:r>
            <w:proofErr w:type="spellEnd"/>
            <w:r>
              <w:t xml:space="preserve"> </w:t>
            </w:r>
            <w:proofErr w:type="spellStart"/>
            <w:r>
              <w:t>i</w:t>
            </w:r>
            <w:proofErr w:type="spellEnd"/>
            <w:r>
              <w:t xml:space="preserve"> </w:t>
            </w:r>
            <w:proofErr w:type="spellStart"/>
            <w:r>
              <w:t>osób</w:t>
            </w:r>
            <w:proofErr w:type="spellEnd"/>
            <w:r>
              <w:t xml:space="preserve">, </w:t>
            </w:r>
            <w:proofErr w:type="spellStart"/>
            <w:r>
              <w:t>którym</w:t>
            </w:r>
            <w:proofErr w:type="spellEnd"/>
            <w:r>
              <w:t xml:space="preserve"> </w:t>
            </w:r>
            <w:proofErr w:type="spellStart"/>
            <w:r>
              <w:t>te</w:t>
            </w:r>
            <w:proofErr w:type="spellEnd"/>
            <w:r>
              <w:t xml:space="preserve"> </w:t>
            </w:r>
            <w:proofErr w:type="spellStart"/>
            <w:r>
              <w:t>dane</w:t>
            </w:r>
            <w:proofErr w:type="spellEnd"/>
            <w:r>
              <w:t xml:space="preserve"> </w:t>
            </w:r>
            <w:proofErr w:type="spellStart"/>
            <w:r>
              <w:t>ujawniono</w:t>
            </w:r>
            <w:proofErr w:type="spellEnd"/>
            <w:r>
              <w:t>.</w:t>
            </w:r>
          </w:p>
          <w:p w14:paraId="6D817705" w14:textId="45D68684" w:rsidR="00703767" w:rsidRPr="00BF3E24" w:rsidRDefault="00703767" w:rsidP="00703767">
            <w:pPr>
              <w:pStyle w:val="Tabletext"/>
            </w:pPr>
            <w:proofErr w:type="spellStart"/>
            <w:r>
              <w:rPr>
                <w:b/>
              </w:rPr>
              <w:t>Monitorowanie</w:t>
            </w:r>
            <w:proofErr w:type="spellEnd"/>
            <w:r>
              <w:rPr>
                <w:b/>
              </w:rPr>
              <w:t xml:space="preserve"> </w:t>
            </w:r>
            <w:proofErr w:type="spellStart"/>
            <w:r>
              <w:rPr>
                <w:b/>
              </w:rPr>
              <w:t>usługi</w:t>
            </w:r>
            <w:proofErr w:type="spellEnd"/>
            <w:r w:rsidRPr="000A0471">
              <w:rPr>
                <w:b/>
                <w:bCs/>
              </w:rPr>
              <w:t>.</w:t>
            </w:r>
            <w:r>
              <w:t xml:space="preserve"> </w:t>
            </w:r>
            <w:proofErr w:type="spellStart"/>
            <w:r>
              <w:t>Personel</w:t>
            </w:r>
            <w:proofErr w:type="spellEnd"/>
            <w:r>
              <w:t xml:space="preserve"> Microsoft ds. </w:t>
            </w:r>
            <w:proofErr w:type="spellStart"/>
            <w:r>
              <w:t>zabezpieczeń</w:t>
            </w:r>
            <w:proofErr w:type="spellEnd"/>
            <w:r>
              <w:t xml:space="preserve"> </w:t>
            </w:r>
            <w:proofErr w:type="spellStart"/>
            <w:r>
              <w:t>sprawdza</w:t>
            </w:r>
            <w:proofErr w:type="spellEnd"/>
            <w:r>
              <w:t xml:space="preserve"> </w:t>
            </w:r>
            <w:proofErr w:type="spellStart"/>
            <w:r>
              <w:t>dzienniki</w:t>
            </w:r>
            <w:proofErr w:type="spellEnd"/>
            <w:r>
              <w:t xml:space="preserve"> co </w:t>
            </w:r>
            <w:proofErr w:type="spellStart"/>
            <w:r>
              <w:t>najmniej</w:t>
            </w:r>
            <w:proofErr w:type="spellEnd"/>
            <w:r>
              <w:t xml:space="preserve"> </w:t>
            </w:r>
            <w:proofErr w:type="spellStart"/>
            <w:r>
              <w:t>raz</w:t>
            </w:r>
            <w:proofErr w:type="spellEnd"/>
            <w:r>
              <w:t xml:space="preserve"> </w:t>
            </w:r>
            <w:proofErr w:type="spellStart"/>
            <w:r>
              <w:t>na</w:t>
            </w:r>
            <w:proofErr w:type="spellEnd"/>
            <w:r>
              <w:t xml:space="preserve"> </w:t>
            </w:r>
            <w:proofErr w:type="spellStart"/>
            <w:r>
              <w:t>sześć</w:t>
            </w:r>
            <w:proofErr w:type="spellEnd"/>
            <w:r>
              <w:t xml:space="preserve"> </w:t>
            </w:r>
            <w:proofErr w:type="spellStart"/>
            <w:r>
              <w:t>miesięcy</w:t>
            </w:r>
            <w:proofErr w:type="spellEnd"/>
            <w:r>
              <w:t xml:space="preserve"> w </w:t>
            </w:r>
            <w:proofErr w:type="spellStart"/>
            <w:r>
              <w:t>celu</w:t>
            </w:r>
            <w:proofErr w:type="spellEnd"/>
            <w:r>
              <w:t xml:space="preserve"> </w:t>
            </w:r>
            <w:proofErr w:type="spellStart"/>
            <w:r>
              <w:t>zaproponowania</w:t>
            </w:r>
            <w:proofErr w:type="spellEnd"/>
            <w:r>
              <w:t xml:space="preserve"> </w:t>
            </w:r>
            <w:proofErr w:type="spellStart"/>
            <w:r>
              <w:t>ewentualnych</w:t>
            </w:r>
            <w:proofErr w:type="spellEnd"/>
            <w:r>
              <w:t xml:space="preserve"> </w:t>
            </w:r>
            <w:proofErr w:type="spellStart"/>
            <w:r>
              <w:t>działań</w:t>
            </w:r>
            <w:proofErr w:type="spellEnd"/>
            <w:r>
              <w:t xml:space="preserve"> </w:t>
            </w:r>
            <w:proofErr w:type="spellStart"/>
            <w:r>
              <w:t>korygujących</w:t>
            </w:r>
            <w:proofErr w:type="spellEnd"/>
            <w:r>
              <w:t>.</w:t>
            </w:r>
          </w:p>
        </w:tc>
      </w:tr>
      <w:tr w:rsidR="00703767" w:rsidRPr="00BF3E24" w14:paraId="4867A57B" w14:textId="77777777" w:rsidTr="00703767">
        <w:trPr>
          <w:cantSplit/>
        </w:trPr>
        <w:tc>
          <w:tcPr>
            <w:tcW w:w="2605" w:type="dxa"/>
            <w:vAlign w:val="center"/>
          </w:tcPr>
          <w:p w14:paraId="5D101A04" w14:textId="51F34500" w:rsidR="00703767" w:rsidRPr="00BF3E24" w:rsidRDefault="00703767" w:rsidP="00703767">
            <w:pPr>
              <w:pStyle w:val="Tabletext"/>
            </w:pPr>
            <w:proofErr w:type="spellStart"/>
            <w:r>
              <w:t>Zarządzanie</w:t>
            </w:r>
            <w:proofErr w:type="spellEnd"/>
            <w:r>
              <w:t xml:space="preserve"> </w:t>
            </w:r>
            <w:proofErr w:type="spellStart"/>
            <w:r>
              <w:t>ciągłością</w:t>
            </w:r>
            <w:proofErr w:type="spellEnd"/>
            <w:r>
              <w:t xml:space="preserve"> </w:t>
            </w:r>
            <w:proofErr w:type="spellStart"/>
            <w:r>
              <w:t>działania</w:t>
            </w:r>
            <w:proofErr w:type="spellEnd"/>
          </w:p>
        </w:tc>
        <w:tc>
          <w:tcPr>
            <w:tcW w:w="8190" w:type="dxa"/>
          </w:tcPr>
          <w:p w14:paraId="7CAB030A" w14:textId="3DB11472" w:rsidR="00703767" w:rsidRPr="003E4AC6" w:rsidRDefault="00703767" w:rsidP="00AA0AB3">
            <w:pPr>
              <w:pStyle w:val="Tabletext"/>
              <w:numPr>
                <w:ilvl w:val="0"/>
                <w:numId w:val="78"/>
              </w:numPr>
            </w:pPr>
            <w:r>
              <w:t xml:space="preserve">Microsoft ma </w:t>
            </w:r>
            <w:proofErr w:type="spellStart"/>
            <w:r>
              <w:t>plany</w:t>
            </w:r>
            <w:proofErr w:type="spellEnd"/>
            <w:r>
              <w:t xml:space="preserve"> </w:t>
            </w:r>
            <w:proofErr w:type="spellStart"/>
            <w:r>
              <w:t>awaryjne</w:t>
            </w:r>
            <w:proofErr w:type="spellEnd"/>
            <w:r>
              <w:t xml:space="preserve"> </w:t>
            </w:r>
            <w:proofErr w:type="spellStart"/>
            <w:r>
              <w:t>i</w:t>
            </w:r>
            <w:proofErr w:type="spellEnd"/>
            <w:r>
              <w:t xml:space="preserve"> </w:t>
            </w:r>
            <w:proofErr w:type="spellStart"/>
            <w:r>
              <w:t>plany</w:t>
            </w:r>
            <w:proofErr w:type="spellEnd"/>
            <w:r>
              <w:t xml:space="preserve"> </w:t>
            </w:r>
            <w:proofErr w:type="spellStart"/>
            <w:r>
              <w:t>ciągłości</w:t>
            </w:r>
            <w:proofErr w:type="spellEnd"/>
            <w:r>
              <w:t xml:space="preserve"> </w:t>
            </w:r>
            <w:proofErr w:type="spellStart"/>
            <w:r>
              <w:t>działania</w:t>
            </w:r>
            <w:proofErr w:type="spellEnd"/>
            <w:r>
              <w:t xml:space="preserve"> </w:t>
            </w:r>
            <w:proofErr w:type="spellStart"/>
            <w:r>
              <w:t>dla</w:t>
            </w:r>
            <w:proofErr w:type="spellEnd"/>
            <w:r>
              <w:t xml:space="preserve"> </w:t>
            </w:r>
            <w:proofErr w:type="spellStart"/>
            <w:r>
              <w:t>placówek</w:t>
            </w:r>
            <w:proofErr w:type="spellEnd"/>
            <w:r>
              <w:t xml:space="preserve">, w </w:t>
            </w:r>
            <w:proofErr w:type="spellStart"/>
            <w:r>
              <w:t>których</w:t>
            </w:r>
            <w:proofErr w:type="spellEnd"/>
            <w:r>
              <w:t xml:space="preserve"> </w:t>
            </w:r>
            <w:proofErr w:type="spellStart"/>
            <w:r>
              <w:t>są</w:t>
            </w:r>
            <w:proofErr w:type="spellEnd"/>
            <w:r>
              <w:t xml:space="preserve"> </w:t>
            </w:r>
            <w:proofErr w:type="spellStart"/>
            <w:r>
              <w:t>zlokalizowane</w:t>
            </w:r>
            <w:proofErr w:type="spellEnd"/>
            <w:r>
              <w:t xml:space="preserve"> </w:t>
            </w:r>
            <w:proofErr w:type="spellStart"/>
            <w:r>
              <w:t>systemy</w:t>
            </w:r>
            <w:proofErr w:type="spellEnd"/>
            <w:r>
              <w:t xml:space="preserve"> </w:t>
            </w:r>
            <w:proofErr w:type="spellStart"/>
            <w:r>
              <w:t>informatyczne</w:t>
            </w:r>
            <w:proofErr w:type="spellEnd"/>
            <w:r>
              <w:t xml:space="preserve"> Microsoft </w:t>
            </w:r>
            <w:proofErr w:type="spellStart"/>
            <w:r>
              <w:t>przetwarzające</w:t>
            </w:r>
            <w:proofErr w:type="spellEnd"/>
            <w:r>
              <w:t xml:space="preserve"> Dane </w:t>
            </w:r>
            <w:proofErr w:type="spellStart"/>
            <w:r>
              <w:t>Klienta</w:t>
            </w:r>
            <w:proofErr w:type="spellEnd"/>
            <w:r>
              <w:t xml:space="preserve"> </w:t>
            </w:r>
            <w:proofErr w:type="spellStart"/>
            <w:r>
              <w:t>lub</w:t>
            </w:r>
            <w:proofErr w:type="spellEnd"/>
            <w:r>
              <w:t xml:space="preserve"> Dane </w:t>
            </w:r>
            <w:proofErr w:type="spellStart"/>
            <w:r>
              <w:t>dotyczące</w:t>
            </w:r>
            <w:proofErr w:type="spellEnd"/>
            <w:r>
              <w:t xml:space="preserve"> </w:t>
            </w:r>
            <w:proofErr w:type="spellStart"/>
            <w:r>
              <w:t>Usług</w:t>
            </w:r>
            <w:proofErr w:type="spellEnd"/>
            <w:r>
              <w:t xml:space="preserve"> </w:t>
            </w:r>
            <w:proofErr w:type="spellStart"/>
            <w:r>
              <w:t>Profesjonalnych</w:t>
            </w:r>
            <w:proofErr w:type="spellEnd"/>
            <w:r>
              <w:t>.</w:t>
            </w:r>
          </w:p>
          <w:p w14:paraId="4DC2E212" w14:textId="7C6E4B1A" w:rsidR="00703767" w:rsidRPr="00BF3E24" w:rsidRDefault="00703767" w:rsidP="00AA0AB3">
            <w:pPr>
              <w:pStyle w:val="Tabletext"/>
              <w:numPr>
                <w:ilvl w:val="0"/>
                <w:numId w:val="78"/>
              </w:numPr>
            </w:pPr>
            <w:proofErr w:type="spellStart"/>
            <w:r>
              <w:t>Redundantna</w:t>
            </w:r>
            <w:proofErr w:type="spellEnd"/>
            <w:r>
              <w:t xml:space="preserve"> </w:t>
            </w:r>
            <w:proofErr w:type="spellStart"/>
            <w:r>
              <w:t>pamięć</w:t>
            </w:r>
            <w:proofErr w:type="spellEnd"/>
            <w:r>
              <w:t xml:space="preserve"> </w:t>
            </w:r>
            <w:proofErr w:type="spellStart"/>
            <w:r>
              <w:t>masowa</w:t>
            </w:r>
            <w:proofErr w:type="spellEnd"/>
            <w:r>
              <w:t xml:space="preserve"> Microsoft </w:t>
            </w:r>
            <w:proofErr w:type="spellStart"/>
            <w:r>
              <w:t>i</w:t>
            </w:r>
            <w:proofErr w:type="spellEnd"/>
            <w:r>
              <w:t xml:space="preserve"> </w:t>
            </w:r>
            <w:proofErr w:type="spellStart"/>
            <w:r>
              <w:t>procedury</w:t>
            </w:r>
            <w:proofErr w:type="spellEnd"/>
            <w:r>
              <w:t xml:space="preserve"> Microsoft </w:t>
            </w:r>
            <w:proofErr w:type="spellStart"/>
            <w:r>
              <w:t>dotyczące</w:t>
            </w:r>
            <w:proofErr w:type="spellEnd"/>
            <w:r>
              <w:t xml:space="preserve"> </w:t>
            </w:r>
            <w:proofErr w:type="spellStart"/>
            <w:r>
              <w:t>odzyskiwania</w:t>
            </w:r>
            <w:proofErr w:type="spellEnd"/>
            <w:r>
              <w:t xml:space="preserve"> </w:t>
            </w:r>
            <w:proofErr w:type="spellStart"/>
            <w:r>
              <w:t>danych</w:t>
            </w:r>
            <w:proofErr w:type="spellEnd"/>
            <w:r>
              <w:t xml:space="preserve"> </w:t>
            </w:r>
            <w:proofErr w:type="spellStart"/>
            <w:r>
              <w:t>umożliwiają</w:t>
            </w:r>
            <w:proofErr w:type="spellEnd"/>
            <w:r>
              <w:t xml:space="preserve"> </w:t>
            </w:r>
            <w:proofErr w:type="spellStart"/>
            <w:r>
              <w:t>podjęcie</w:t>
            </w:r>
            <w:proofErr w:type="spellEnd"/>
            <w:r>
              <w:t xml:space="preserve"> </w:t>
            </w:r>
            <w:proofErr w:type="spellStart"/>
            <w:r>
              <w:t>próby</w:t>
            </w:r>
            <w:proofErr w:type="spellEnd"/>
            <w:r>
              <w:t xml:space="preserve"> </w:t>
            </w:r>
            <w:proofErr w:type="spellStart"/>
            <w:r>
              <w:t>rekonstrukcji</w:t>
            </w:r>
            <w:proofErr w:type="spellEnd"/>
            <w:r>
              <w:t xml:space="preserve"> </w:t>
            </w:r>
            <w:proofErr w:type="spellStart"/>
            <w:r>
              <w:t>Danych</w:t>
            </w:r>
            <w:proofErr w:type="spellEnd"/>
            <w:r>
              <w:t xml:space="preserve"> Klienta </w:t>
            </w:r>
            <w:proofErr w:type="spellStart"/>
            <w:r>
              <w:t>i</w:t>
            </w:r>
            <w:proofErr w:type="spellEnd"/>
            <w:r>
              <w:t xml:space="preserve"> </w:t>
            </w:r>
            <w:proofErr w:type="spellStart"/>
            <w:r>
              <w:t>Danych</w:t>
            </w:r>
            <w:proofErr w:type="spellEnd"/>
            <w:r>
              <w:t xml:space="preserve"> </w:t>
            </w:r>
            <w:proofErr w:type="spellStart"/>
            <w:r>
              <w:t>dotyczących</w:t>
            </w:r>
            <w:proofErr w:type="spellEnd"/>
            <w:r>
              <w:t xml:space="preserve"> </w:t>
            </w:r>
            <w:proofErr w:type="spellStart"/>
            <w:r>
              <w:t>Usług</w:t>
            </w:r>
            <w:proofErr w:type="spellEnd"/>
            <w:r>
              <w:t xml:space="preserve"> </w:t>
            </w:r>
            <w:proofErr w:type="spellStart"/>
            <w:r>
              <w:t>Profesjonalnych</w:t>
            </w:r>
            <w:proofErr w:type="spellEnd"/>
            <w:r>
              <w:t xml:space="preserve"> w ich </w:t>
            </w:r>
            <w:proofErr w:type="spellStart"/>
            <w:r>
              <w:t>oryginalnym</w:t>
            </w:r>
            <w:proofErr w:type="spellEnd"/>
            <w:r>
              <w:t xml:space="preserve"> </w:t>
            </w:r>
            <w:proofErr w:type="spellStart"/>
            <w:r>
              <w:t>lub</w:t>
            </w:r>
            <w:proofErr w:type="spellEnd"/>
            <w:r>
              <w:t xml:space="preserve"> </w:t>
            </w:r>
            <w:proofErr w:type="spellStart"/>
            <w:r>
              <w:t>ostatnio</w:t>
            </w:r>
            <w:proofErr w:type="spellEnd"/>
            <w:r>
              <w:t xml:space="preserve"> </w:t>
            </w:r>
            <w:proofErr w:type="spellStart"/>
            <w:r>
              <w:t>zreplikowanym</w:t>
            </w:r>
            <w:proofErr w:type="spellEnd"/>
            <w:r>
              <w:t xml:space="preserve"> </w:t>
            </w:r>
            <w:proofErr w:type="spellStart"/>
            <w:r>
              <w:t>stanie</w:t>
            </w:r>
            <w:proofErr w:type="spellEnd"/>
            <w:r>
              <w:t xml:space="preserve">, w </w:t>
            </w:r>
            <w:proofErr w:type="spellStart"/>
            <w:r>
              <w:t>jakim</w:t>
            </w:r>
            <w:proofErr w:type="spellEnd"/>
            <w:r>
              <w:t xml:space="preserve"> </w:t>
            </w:r>
            <w:proofErr w:type="spellStart"/>
            <w:r>
              <w:t>znajdowały</w:t>
            </w:r>
            <w:proofErr w:type="spellEnd"/>
            <w:r>
              <w:t xml:space="preserve"> </w:t>
            </w:r>
            <w:proofErr w:type="spellStart"/>
            <w:r>
              <w:t>się</w:t>
            </w:r>
            <w:proofErr w:type="spellEnd"/>
            <w:r>
              <w:t xml:space="preserve"> </w:t>
            </w:r>
            <w:proofErr w:type="spellStart"/>
            <w:r>
              <w:t>przed</w:t>
            </w:r>
            <w:proofErr w:type="spellEnd"/>
            <w:r>
              <w:t xml:space="preserve"> ich </w:t>
            </w:r>
            <w:proofErr w:type="spellStart"/>
            <w:r>
              <w:t>utratą</w:t>
            </w:r>
            <w:proofErr w:type="spellEnd"/>
            <w:r>
              <w:t xml:space="preserve"> </w:t>
            </w:r>
            <w:proofErr w:type="spellStart"/>
            <w:r>
              <w:t>lub</w:t>
            </w:r>
            <w:proofErr w:type="spellEnd"/>
            <w:r>
              <w:t xml:space="preserve"> </w:t>
            </w:r>
            <w:proofErr w:type="spellStart"/>
            <w:r>
              <w:t>zniszczeniem</w:t>
            </w:r>
            <w:proofErr w:type="spellEnd"/>
            <w:r>
              <w:t>.</w:t>
            </w:r>
          </w:p>
        </w:tc>
      </w:tr>
    </w:tbl>
    <w:p w14:paraId="76BA6003" w14:textId="77777777" w:rsidR="007C0C24" w:rsidRPr="00FC77AC" w:rsidRDefault="007C0C24" w:rsidP="007C0C24">
      <w:pPr>
        <w:pStyle w:val="ProductList-Body"/>
        <w:spacing w:after="120"/>
      </w:pPr>
    </w:p>
    <w:p w14:paraId="5E340226" w14:textId="77777777" w:rsidR="007C0C24" w:rsidRDefault="007C0C24" w:rsidP="007C0C24">
      <w:pPr>
        <w:pStyle w:val="ProductList-Body"/>
        <w:spacing w:after="120"/>
        <w:sectPr w:rsidR="007C0C24" w:rsidSect="007C0C24">
          <w:headerReference w:type="default" r:id="rId16"/>
          <w:footerReference w:type="default" r:id="rId17"/>
          <w:headerReference w:type="first" r:id="rId18"/>
          <w:footerReference w:type="first" r:id="rId19"/>
          <w:type w:val="continuous"/>
          <w:pgSz w:w="12240" w:h="15840"/>
          <w:pgMar w:top="1440" w:right="720" w:bottom="1440" w:left="720" w:header="720" w:footer="720" w:gutter="0"/>
          <w:cols w:space="720"/>
          <w:titlePg/>
          <w:docGrid w:linePitch="360"/>
        </w:sectPr>
      </w:pPr>
    </w:p>
    <w:p w14:paraId="0C434FEA" w14:textId="77777777" w:rsidR="007C0C24" w:rsidRPr="00FC77AC" w:rsidRDefault="007C0C24" w:rsidP="00B470B3">
      <w:pPr>
        <w:pStyle w:val="Heading1"/>
        <w:shd w:val="clear" w:color="auto" w:fill="auto"/>
      </w:pPr>
      <w:bookmarkStart w:id="203" w:name="_Toc155366852"/>
      <w:bookmarkStart w:id="204" w:name="_Toc206769345"/>
      <w:bookmarkStart w:id="205" w:name="_Toc8395062"/>
      <w:bookmarkStart w:id="206" w:name="_Toc6563850"/>
      <w:bookmarkStart w:id="207" w:name="_Toc21617071"/>
      <w:bookmarkStart w:id="208" w:name="_Toc26972866"/>
      <w:r>
        <w:lastRenderedPageBreak/>
        <w:t>Załącznik B — Osoby, których dane dotyczą i kategorie danych osobowych</w:t>
      </w:r>
      <w:bookmarkEnd w:id="203"/>
      <w:bookmarkEnd w:id="204"/>
    </w:p>
    <w:bookmarkEnd w:id="205"/>
    <w:bookmarkEnd w:id="206"/>
    <w:bookmarkEnd w:id="207"/>
    <w:bookmarkEnd w:id="208"/>
    <w:p w14:paraId="53DAB772" w14:textId="77777777" w:rsidR="007C0C24" w:rsidRPr="003E4AC6" w:rsidRDefault="007C0C24" w:rsidP="00201A9C">
      <w:r>
        <w:rPr>
          <w:b/>
        </w:rPr>
        <w:t>Osoby, których dane dotyczą</w:t>
      </w:r>
      <w:r w:rsidRPr="000A0471">
        <w:rPr>
          <w:b/>
          <w:bCs/>
        </w:rPr>
        <w:t>:</w:t>
      </w:r>
      <w:r>
        <w:t xml:space="preserve"> Osoby, których dane dotyczą, to przedstawiciele i użytkownicy końcowi Klienta, w tym pracownicy, wykonawcy, współpracownicy oraz klienci Klienta. Osobami, których dane dotyczą, mogą być również osoby fizyczne podejmujące próbę przekazania lub przesłania danych osobowych do użytkowników usług świadczonych przez Microsoft. </w:t>
      </w:r>
      <w:r>
        <w:rPr>
          <w:rFonts w:cstheme="minorHAnsi"/>
          <w:szCs w:val="18"/>
        </w:rPr>
        <w:t>Microsoft zgadza się, że w danych osobowych, w zależności od sposobu używania przez Klienta Produktów i Usług, Klient może umieścić dane osobowe dowolnego typu osób, których dane dotyczą:</w:t>
      </w:r>
    </w:p>
    <w:p w14:paraId="08BC6B9B" w14:textId="77777777" w:rsidR="007C0C24" w:rsidRPr="00FC77AC" w:rsidRDefault="007C0C24" w:rsidP="00201A9C">
      <w:pPr>
        <w:pStyle w:val="Bulletlist0"/>
      </w:pPr>
      <w:proofErr w:type="spellStart"/>
      <w:r>
        <w:t>pracowników</w:t>
      </w:r>
      <w:proofErr w:type="spellEnd"/>
      <w:r>
        <w:t xml:space="preserve">, </w:t>
      </w:r>
      <w:proofErr w:type="spellStart"/>
      <w:r>
        <w:t>wykonawców</w:t>
      </w:r>
      <w:proofErr w:type="spellEnd"/>
      <w:r>
        <w:t xml:space="preserve"> </w:t>
      </w:r>
      <w:proofErr w:type="spellStart"/>
      <w:r>
        <w:t>i</w:t>
      </w:r>
      <w:proofErr w:type="spellEnd"/>
      <w:r>
        <w:t xml:space="preserve"> </w:t>
      </w:r>
      <w:proofErr w:type="spellStart"/>
      <w:r>
        <w:t>pracowników</w:t>
      </w:r>
      <w:proofErr w:type="spellEnd"/>
      <w:r>
        <w:t xml:space="preserve"> </w:t>
      </w:r>
      <w:proofErr w:type="spellStart"/>
      <w:r>
        <w:t>tymczasowych</w:t>
      </w:r>
      <w:proofErr w:type="spellEnd"/>
      <w:r>
        <w:t xml:space="preserve"> (</w:t>
      </w:r>
      <w:proofErr w:type="spellStart"/>
      <w:r>
        <w:t>obecnych</w:t>
      </w:r>
      <w:proofErr w:type="spellEnd"/>
      <w:r>
        <w:t xml:space="preserve">, </w:t>
      </w:r>
      <w:proofErr w:type="spellStart"/>
      <w:r>
        <w:t>byłych</w:t>
      </w:r>
      <w:proofErr w:type="spellEnd"/>
      <w:r>
        <w:t xml:space="preserve">, </w:t>
      </w:r>
      <w:proofErr w:type="spellStart"/>
      <w:r>
        <w:t>przyszłych</w:t>
      </w:r>
      <w:proofErr w:type="spellEnd"/>
      <w:r>
        <w:t xml:space="preserve">) </w:t>
      </w:r>
      <w:proofErr w:type="spellStart"/>
      <w:proofErr w:type="gramStart"/>
      <w:r>
        <w:t>Klienta</w:t>
      </w:r>
      <w:proofErr w:type="spellEnd"/>
      <w:r>
        <w:t>;</w:t>
      </w:r>
      <w:proofErr w:type="gramEnd"/>
    </w:p>
    <w:p w14:paraId="3F78CEF5" w14:textId="77777777" w:rsidR="007C0C24" w:rsidRPr="00FC77AC" w:rsidRDefault="007C0C24" w:rsidP="00201A9C">
      <w:pPr>
        <w:pStyle w:val="Bulletlist0"/>
      </w:pPr>
      <w:proofErr w:type="spellStart"/>
      <w:r>
        <w:t>krewnych</w:t>
      </w:r>
      <w:proofErr w:type="spellEnd"/>
      <w:r>
        <w:t xml:space="preserve"> </w:t>
      </w:r>
      <w:proofErr w:type="spellStart"/>
      <w:r>
        <w:t>wymienionych</w:t>
      </w:r>
      <w:proofErr w:type="spellEnd"/>
      <w:r>
        <w:t xml:space="preserve"> </w:t>
      </w:r>
      <w:proofErr w:type="spellStart"/>
      <w:r>
        <w:t>powyżej</w:t>
      </w:r>
      <w:proofErr w:type="spellEnd"/>
      <w:r>
        <w:t xml:space="preserve"> </w:t>
      </w:r>
      <w:proofErr w:type="spellStart"/>
      <w:proofErr w:type="gramStart"/>
      <w:r>
        <w:t>osób</w:t>
      </w:r>
      <w:proofErr w:type="spellEnd"/>
      <w:r>
        <w:t>;</w:t>
      </w:r>
      <w:proofErr w:type="gramEnd"/>
    </w:p>
    <w:p w14:paraId="18A868F2" w14:textId="77777777" w:rsidR="007C0C24" w:rsidRPr="00FC77AC" w:rsidRDefault="007C0C24" w:rsidP="00201A9C">
      <w:pPr>
        <w:pStyle w:val="Bulletlist0"/>
      </w:pPr>
      <w:proofErr w:type="spellStart"/>
      <w:r>
        <w:t>osób</w:t>
      </w:r>
      <w:proofErr w:type="spellEnd"/>
      <w:r>
        <w:t xml:space="preserve"> </w:t>
      </w:r>
      <w:proofErr w:type="spellStart"/>
      <w:r>
        <w:t>fizycznych</w:t>
      </w:r>
      <w:proofErr w:type="spellEnd"/>
      <w:r>
        <w:t xml:space="preserve"> </w:t>
      </w:r>
      <w:proofErr w:type="spellStart"/>
      <w:r>
        <w:t>będących</w:t>
      </w:r>
      <w:proofErr w:type="spellEnd"/>
      <w:r>
        <w:t xml:space="preserve"> </w:t>
      </w:r>
      <w:proofErr w:type="spellStart"/>
      <w:r>
        <w:t>współpracownikami</w:t>
      </w:r>
      <w:proofErr w:type="spellEnd"/>
      <w:r>
        <w:t>/</w:t>
      </w:r>
      <w:proofErr w:type="spellStart"/>
      <w:r>
        <w:t>osobami</w:t>
      </w:r>
      <w:proofErr w:type="spellEnd"/>
      <w:r>
        <w:t xml:space="preserve"> </w:t>
      </w:r>
      <w:proofErr w:type="spellStart"/>
      <w:r>
        <w:t>kontaktowymi</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pracowników</w:t>
      </w:r>
      <w:proofErr w:type="spellEnd"/>
      <w:r>
        <w:t xml:space="preserve">, </w:t>
      </w:r>
      <w:proofErr w:type="spellStart"/>
      <w:r>
        <w:t>wykonawców</w:t>
      </w:r>
      <w:proofErr w:type="spellEnd"/>
      <w:r>
        <w:t xml:space="preserve"> </w:t>
      </w:r>
      <w:proofErr w:type="spellStart"/>
      <w:r>
        <w:t>lub</w:t>
      </w:r>
      <w:proofErr w:type="spellEnd"/>
      <w:r>
        <w:t xml:space="preserve"> </w:t>
      </w:r>
      <w:proofErr w:type="spellStart"/>
      <w:r>
        <w:t>pracowników</w:t>
      </w:r>
      <w:proofErr w:type="spellEnd"/>
      <w:r>
        <w:t xml:space="preserve"> </w:t>
      </w:r>
      <w:proofErr w:type="spellStart"/>
      <w:r>
        <w:t>tymczasowych</w:t>
      </w:r>
      <w:proofErr w:type="spellEnd"/>
      <w:r>
        <w:t xml:space="preserve"> (</w:t>
      </w:r>
      <w:proofErr w:type="spellStart"/>
      <w:r>
        <w:t>obecnych</w:t>
      </w:r>
      <w:proofErr w:type="spellEnd"/>
      <w:r>
        <w:t xml:space="preserve">, </w:t>
      </w:r>
      <w:proofErr w:type="spellStart"/>
      <w:r>
        <w:t>byłych</w:t>
      </w:r>
      <w:proofErr w:type="spellEnd"/>
      <w:r>
        <w:t xml:space="preserve">, </w:t>
      </w:r>
      <w:proofErr w:type="spellStart"/>
      <w:r>
        <w:t>przyszłych</w:t>
      </w:r>
      <w:proofErr w:type="spellEnd"/>
      <w:r>
        <w:t xml:space="preserve">) </w:t>
      </w:r>
      <w:proofErr w:type="spellStart"/>
      <w:r>
        <w:t>podmiotów</w:t>
      </w:r>
      <w:proofErr w:type="spellEnd"/>
      <w:r>
        <w:t xml:space="preserve"> </w:t>
      </w:r>
      <w:proofErr w:type="spellStart"/>
      <w:r>
        <w:t>prawnych</w:t>
      </w:r>
      <w:proofErr w:type="spellEnd"/>
      <w:r>
        <w:t xml:space="preserve"> </w:t>
      </w:r>
      <w:proofErr w:type="spellStart"/>
      <w:r>
        <w:t>będących</w:t>
      </w:r>
      <w:proofErr w:type="spellEnd"/>
      <w:r>
        <w:t xml:space="preserve"> </w:t>
      </w:r>
      <w:proofErr w:type="spellStart"/>
      <w:r>
        <w:t>współpracownikami</w:t>
      </w:r>
      <w:proofErr w:type="spellEnd"/>
      <w:r>
        <w:t>/</w:t>
      </w:r>
      <w:proofErr w:type="spellStart"/>
      <w:r>
        <w:t>osobami</w:t>
      </w:r>
      <w:proofErr w:type="spellEnd"/>
      <w:r>
        <w:t xml:space="preserve"> </w:t>
      </w:r>
      <w:proofErr w:type="spellStart"/>
      <w:r>
        <w:t>kontaktowymi</w:t>
      </w:r>
      <w:proofErr w:type="spellEnd"/>
      <w:r>
        <w:t xml:space="preserve"> </w:t>
      </w:r>
      <w:proofErr w:type="spellStart"/>
      <w:r>
        <w:t>Klienta</w:t>
      </w:r>
      <w:proofErr w:type="spellEnd"/>
      <w:r w:rsidDel="00413FF1">
        <w:t xml:space="preserve"> </w:t>
      </w:r>
      <w:proofErr w:type="spellStart"/>
      <w:r>
        <w:t>użytkowników</w:t>
      </w:r>
      <w:proofErr w:type="spellEnd"/>
      <w:r>
        <w:t xml:space="preserve"> (np. </w:t>
      </w:r>
      <w:proofErr w:type="spellStart"/>
      <w:r>
        <w:t>klientów</w:t>
      </w:r>
      <w:proofErr w:type="spellEnd"/>
      <w:r>
        <w:t xml:space="preserve">, </w:t>
      </w:r>
      <w:proofErr w:type="spellStart"/>
      <w:r>
        <w:t>pacjentów</w:t>
      </w:r>
      <w:proofErr w:type="spellEnd"/>
      <w:r>
        <w:t xml:space="preserve">, </w:t>
      </w:r>
      <w:proofErr w:type="spellStart"/>
      <w:r>
        <w:t>gości</w:t>
      </w:r>
      <w:proofErr w:type="spellEnd"/>
      <w:r>
        <w:t xml:space="preserve"> </w:t>
      </w:r>
      <w:proofErr w:type="spellStart"/>
      <w:r>
        <w:t>itp</w:t>
      </w:r>
      <w:proofErr w:type="spellEnd"/>
      <w:r>
        <w:t xml:space="preserve">.) </w:t>
      </w:r>
      <w:proofErr w:type="spellStart"/>
      <w:r>
        <w:t>oraz</w:t>
      </w:r>
      <w:proofErr w:type="spellEnd"/>
      <w:r>
        <w:t xml:space="preserve"> </w:t>
      </w:r>
      <w:proofErr w:type="spellStart"/>
      <w:r>
        <w:t>innych</w:t>
      </w:r>
      <w:proofErr w:type="spellEnd"/>
      <w:r>
        <w:t xml:space="preserve"> </w:t>
      </w:r>
      <w:proofErr w:type="spellStart"/>
      <w:r>
        <w:t>osób</w:t>
      </w:r>
      <w:proofErr w:type="spellEnd"/>
      <w:r>
        <w:t xml:space="preserve">, </w:t>
      </w:r>
      <w:proofErr w:type="spellStart"/>
      <w:r>
        <w:t>których</w:t>
      </w:r>
      <w:proofErr w:type="spellEnd"/>
      <w:r>
        <w:t xml:space="preserve"> </w:t>
      </w:r>
      <w:proofErr w:type="spellStart"/>
      <w:r>
        <w:t>dane</w:t>
      </w:r>
      <w:proofErr w:type="spellEnd"/>
      <w:r>
        <w:t xml:space="preserve"> </w:t>
      </w:r>
      <w:proofErr w:type="spellStart"/>
      <w:r>
        <w:t>dotyczą</w:t>
      </w:r>
      <w:proofErr w:type="spellEnd"/>
      <w:r>
        <w:t xml:space="preserve">, </w:t>
      </w:r>
      <w:proofErr w:type="spellStart"/>
      <w:r>
        <w:t>będące</w:t>
      </w:r>
      <w:proofErr w:type="spellEnd"/>
      <w:r>
        <w:t xml:space="preserve"> </w:t>
      </w:r>
      <w:proofErr w:type="spellStart"/>
      <w:r>
        <w:t>użytkownikami</w:t>
      </w:r>
      <w:proofErr w:type="spellEnd"/>
      <w:r>
        <w:t xml:space="preserve"> </w:t>
      </w:r>
      <w:proofErr w:type="spellStart"/>
      <w:r>
        <w:t>usług</w:t>
      </w:r>
      <w:proofErr w:type="spellEnd"/>
      <w:r>
        <w:t xml:space="preserve"> </w:t>
      </w:r>
      <w:proofErr w:type="spellStart"/>
      <w:proofErr w:type="gramStart"/>
      <w:r>
        <w:t>Klienta</w:t>
      </w:r>
      <w:proofErr w:type="spellEnd"/>
      <w:r>
        <w:t>;</w:t>
      </w:r>
      <w:proofErr w:type="gramEnd"/>
    </w:p>
    <w:p w14:paraId="0FCEBA86" w14:textId="77777777" w:rsidR="007C0C24" w:rsidRPr="00FC77AC" w:rsidRDefault="007C0C24" w:rsidP="00201A9C">
      <w:pPr>
        <w:pStyle w:val="Bulletlist0"/>
      </w:pPr>
      <w:proofErr w:type="spellStart"/>
      <w:r>
        <w:t>partnerów</w:t>
      </w:r>
      <w:proofErr w:type="spellEnd"/>
      <w:r>
        <w:t xml:space="preserve">, </w:t>
      </w:r>
      <w:proofErr w:type="spellStart"/>
      <w:r>
        <w:t>interesariuszy</w:t>
      </w:r>
      <w:proofErr w:type="spellEnd"/>
      <w:r>
        <w:t xml:space="preserve"> </w:t>
      </w:r>
      <w:proofErr w:type="spellStart"/>
      <w:r>
        <w:t>lub</w:t>
      </w:r>
      <w:proofErr w:type="spellEnd"/>
      <w:r>
        <w:t xml:space="preserve"> </w:t>
      </w:r>
      <w:proofErr w:type="spellStart"/>
      <w:r>
        <w:t>osób</w:t>
      </w:r>
      <w:proofErr w:type="spellEnd"/>
      <w:r>
        <w:t xml:space="preserve"> </w:t>
      </w:r>
      <w:proofErr w:type="spellStart"/>
      <w:r>
        <w:t>fizycznych</w:t>
      </w:r>
      <w:proofErr w:type="spellEnd"/>
      <w:r>
        <w:t xml:space="preserve">, </w:t>
      </w:r>
      <w:proofErr w:type="spellStart"/>
      <w:r>
        <w:t>które</w:t>
      </w:r>
      <w:proofErr w:type="spellEnd"/>
      <w:r>
        <w:t xml:space="preserve"> </w:t>
      </w:r>
      <w:proofErr w:type="spellStart"/>
      <w:r>
        <w:t>aktywnie</w:t>
      </w:r>
      <w:proofErr w:type="spellEnd"/>
      <w:r>
        <w:t xml:space="preserve"> </w:t>
      </w:r>
      <w:proofErr w:type="spellStart"/>
      <w:r>
        <w:t>współpracują</w:t>
      </w:r>
      <w:proofErr w:type="spellEnd"/>
      <w:r>
        <w:t xml:space="preserve">, </w:t>
      </w:r>
      <w:proofErr w:type="spellStart"/>
      <w:r>
        <w:t>komunikują</w:t>
      </w:r>
      <w:proofErr w:type="spellEnd"/>
      <w:r>
        <w:t xml:space="preserve"> </w:t>
      </w:r>
      <w:proofErr w:type="spellStart"/>
      <w:r>
        <w:t>się</w:t>
      </w:r>
      <w:proofErr w:type="spellEnd"/>
      <w:r>
        <w:t xml:space="preserve"> </w:t>
      </w:r>
      <w:proofErr w:type="spellStart"/>
      <w:r>
        <w:t>lub</w:t>
      </w:r>
      <w:proofErr w:type="spellEnd"/>
      <w:r>
        <w:t xml:space="preserve"> w </w:t>
      </w:r>
      <w:proofErr w:type="spellStart"/>
      <w:r>
        <w:t>inny</w:t>
      </w:r>
      <w:proofErr w:type="spellEnd"/>
      <w:r>
        <w:t xml:space="preserve"> </w:t>
      </w:r>
      <w:proofErr w:type="spellStart"/>
      <w:r>
        <w:t>sposób</w:t>
      </w:r>
      <w:proofErr w:type="spellEnd"/>
      <w:r>
        <w:t xml:space="preserve"> </w:t>
      </w:r>
      <w:proofErr w:type="spellStart"/>
      <w:r>
        <w:t>współdziałają</w:t>
      </w:r>
      <w:proofErr w:type="spellEnd"/>
      <w:r>
        <w:t xml:space="preserve"> z </w:t>
      </w:r>
      <w:proofErr w:type="spellStart"/>
      <w:r>
        <w:t>pracownikami</w:t>
      </w:r>
      <w:proofErr w:type="spellEnd"/>
      <w:r>
        <w:t xml:space="preserve"> </w:t>
      </w:r>
      <w:proofErr w:type="spellStart"/>
      <w:r>
        <w:t>Klienta</w:t>
      </w:r>
      <w:proofErr w:type="spellEnd"/>
      <w:r>
        <w:t xml:space="preserve"> </w:t>
      </w:r>
      <w:proofErr w:type="spellStart"/>
      <w:r>
        <w:t>lub</w:t>
      </w:r>
      <w:proofErr w:type="spellEnd"/>
      <w:r>
        <w:t xml:space="preserve"> </w:t>
      </w:r>
      <w:proofErr w:type="spellStart"/>
      <w:r>
        <w:t>korzystają</w:t>
      </w:r>
      <w:proofErr w:type="spellEnd"/>
      <w:r>
        <w:t xml:space="preserve"> z </w:t>
      </w:r>
      <w:proofErr w:type="spellStart"/>
      <w:r>
        <w:t>narzędzi</w:t>
      </w:r>
      <w:proofErr w:type="spellEnd"/>
      <w:r>
        <w:t xml:space="preserve"> </w:t>
      </w:r>
      <w:proofErr w:type="spellStart"/>
      <w:r>
        <w:t>komunikacyjnych</w:t>
      </w:r>
      <w:proofErr w:type="spellEnd"/>
      <w:r>
        <w:t xml:space="preserve">, </w:t>
      </w:r>
      <w:proofErr w:type="spellStart"/>
      <w:r>
        <w:t>takich</w:t>
      </w:r>
      <w:proofErr w:type="spellEnd"/>
      <w:r>
        <w:t xml:space="preserve"> jak </w:t>
      </w:r>
      <w:proofErr w:type="spellStart"/>
      <w:r>
        <w:t>aplikacje</w:t>
      </w:r>
      <w:proofErr w:type="spellEnd"/>
      <w:r>
        <w:t xml:space="preserve"> </w:t>
      </w:r>
      <w:proofErr w:type="spellStart"/>
      <w:r>
        <w:t>i</w:t>
      </w:r>
      <w:proofErr w:type="spellEnd"/>
      <w:r>
        <w:t xml:space="preserve"> </w:t>
      </w:r>
      <w:proofErr w:type="spellStart"/>
      <w:r>
        <w:t>witryny</w:t>
      </w:r>
      <w:proofErr w:type="spellEnd"/>
      <w:r>
        <w:t xml:space="preserve"> </w:t>
      </w:r>
      <w:proofErr w:type="spellStart"/>
      <w:r>
        <w:t>internetowe</w:t>
      </w:r>
      <w:proofErr w:type="spellEnd"/>
      <w:r>
        <w:t xml:space="preserve"> </w:t>
      </w:r>
      <w:proofErr w:type="spellStart"/>
      <w:r>
        <w:t>zapewniane</w:t>
      </w:r>
      <w:proofErr w:type="spellEnd"/>
      <w:r>
        <w:t xml:space="preserve"> </w:t>
      </w:r>
      <w:proofErr w:type="spellStart"/>
      <w:r>
        <w:t>przez</w:t>
      </w:r>
      <w:proofErr w:type="spellEnd"/>
      <w:r>
        <w:t xml:space="preserve"> </w:t>
      </w:r>
      <w:proofErr w:type="spellStart"/>
      <w:proofErr w:type="gramStart"/>
      <w:r>
        <w:t>Klienta</w:t>
      </w:r>
      <w:proofErr w:type="spellEnd"/>
      <w:r>
        <w:t>;</w:t>
      </w:r>
      <w:proofErr w:type="gramEnd"/>
    </w:p>
    <w:p w14:paraId="08D65969" w14:textId="77777777" w:rsidR="007C0C24" w:rsidRPr="00FC77AC" w:rsidRDefault="007C0C24" w:rsidP="00201A9C">
      <w:pPr>
        <w:pStyle w:val="Bulletlist0"/>
      </w:pPr>
      <w:proofErr w:type="spellStart"/>
      <w:r>
        <w:t>interesariuszy</w:t>
      </w:r>
      <w:proofErr w:type="spellEnd"/>
      <w:r>
        <w:t xml:space="preserve"> </w:t>
      </w:r>
      <w:proofErr w:type="spellStart"/>
      <w:r>
        <w:t>lub</w:t>
      </w:r>
      <w:proofErr w:type="spellEnd"/>
      <w:r>
        <w:t xml:space="preserve"> </w:t>
      </w:r>
      <w:proofErr w:type="spellStart"/>
      <w:r>
        <w:t>osób</w:t>
      </w:r>
      <w:proofErr w:type="spellEnd"/>
      <w:r>
        <w:t xml:space="preserve"> </w:t>
      </w:r>
      <w:proofErr w:type="spellStart"/>
      <w:r>
        <w:t>fizycznych</w:t>
      </w:r>
      <w:proofErr w:type="spellEnd"/>
      <w:r>
        <w:t xml:space="preserve">, </w:t>
      </w:r>
      <w:proofErr w:type="spellStart"/>
      <w:r>
        <w:t>które</w:t>
      </w:r>
      <w:proofErr w:type="spellEnd"/>
      <w:r>
        <w:t xml:space="preserve"> </w:t>
      </w:r>
      <w:proofErr w:type="spellStart"/>
      <w:r>
        <w:t>biernie</w:t>
      </w:r>
      <w:proofErr w:type="spellEnd"/>
      <w:r>
        <w:t xml:space="preserve"> </w:t>
      </w:r>
      <w:proofErr w:type="spellStart"/>
      <w:r>
        <w:t>współpracują</w:t>
      </w:r>
      <w:proofErr w:type="spellEnd"/>
      <w:r>
        <w:t xml:space="preserve"> z </w:t>
      </w:r>
      <w:proofErr w:type="spellStart"/>
      <w:r>
        <w:t>Klientem</w:t>
      </w:r>
      <w:proofErr w:type="spellEnd"/>
      <w:r>
        <w:t xml:space="preserve"> (np. </w:t>
      </w:r>
      <w:proofErr w:type="spellStart"/>
      <w:r>
        <w:t>dlatego</w:t>
      </w:r>
      <w:proofErr w:type="spellEnd"/>
      <w:r>
        <w:t xml:space="preserve">, </w:t>
      </w:r>
      <w:proofErr w:type="spellStart"/>
      <w:r>
        <w:t>że</w:t>
      </w:r>
      <w:proofErr w:type="spellEnd"/>
      <w:r>
        <w:t xml:space="preserve"> </w:t>
      </w:r>
      <w:proofErr w:type="spellStart"/>
      <w:r>
        <w:t>są</w:t>
      </w:r>
      <w:proofErr w:type="spellEnd"/>
      <w:r>
        <w:t xml:space="preserve"> one </w:t>
      </w:r>
      <w:proofErr w:type="spellStart"/>
      <w:r>
        <w:t>przedmiotem</w:t>
      </w:r>
      <w:proofErr w:type="spellEnd"/>
      <w:r>
        <w:t xml:space="preserve"> </w:t>
      </w:r>
      <w:proofErr w:type="spellStart"/>
      <w:r>
        <w:t>dochodzenia</w:t>
      </w:r>
      <w:proofErr w:type="spellEnd"/>
      <w:r>
        <w:t xml:space="preserve"> </w:t>
      </w:r>
      <w:proofErr w:type="spellStart"/>
      <w:r>
        <w:t>lub</w:t>
      </w:r>
      <w:proofErr w:type="spellEnd"/>
      <w:r>
        <w:t xml:space="preserve"> </w:t>
      </w:r>
      <w:proofErr w:type="spellStart"/>
      <w:r>
        <w:t>badań</w:t>
      </w:r>
      <w:proofErr w:type="spellEnd"/>
      <w:r>
        <w:t xml:space="preserve"> </w:t>
      </w:r>
      <w:proofErr w:type="spellStart"/>
      <w:r>
        <w:t>lub</w:t>
      </w:r>
      <w:proofErr w:type="spellEnd"/>
      <w:r>
        <w:t xml:space="preserve"> </w:t>
      </w:r>
      <w:proofErr w:type="spellStart"/>
      <w:r>
        <w:t>zostały</w:t>
      </w:r>
      <w:proofErr w:type="spellEnd"/>
      <w:r>
        <w:t xml:space="preserve"> </w:t>
      </w:r>
      <w:proofErr w:type="spellStart"/>
      <w:r>
        <w:t>wymienione</w:t>
      </w:r>
      <w:proofErr w:type="spellEnd"/>
      <w:r>
        <w:t xml:space="preserve"> w </w:t>
      </w:r>
      <w:proofErr w:type="spellStart"/>
      <w:r>
        <w:t>dokumentach</w:t>
      </w:r>
      <w:proofErr w:type="spellEnd"/>
      <w:r>
        <w:t xml:space="preserve"> </w:t>
      </w:r>
      <w:proofErr w:type="spellStart"/>
      <w:r>
        <w:t>lub</w:t>
      </w:r>
      <w:proofErr w:type="spellEnd"/>
      <w:r>
        <w:t xml:space="preserve"> </w:t>
      </w:r>
      <w:proofErr w:type="spellStart"/>
      <w:r>
        <w:t>korespondencji</w:t>
      </w:r>
      <w:proofErr w:type="spellEnd"/>
      <w:r>
        <w:t xml:space="preserve"> od </w:t>
      </w:r>
      <w:proofErr w:type="spellStart"/>
      <w:r>
        <w:t>lub</w:t>
      </w:r>
      <w:proofErr w:type="spellEnd"/>
      <w:r>
        <w:t xml:space="preserve"> do </w:t>
      </w:r>
      <w:proofErr w:type="spellStart"/>
      <w:r>
        <w:t>Klienta</w:t>
      </w:r>
      <w:proofErr w:type="spellEnd"/>
      <w:proofErr w:type="gramStart"/>
      <w:r>
        <w:t>);</w:t>
      </w:r>
      <w:proofErr w:type="gramEnd"/>
    </w:p>
    <w:p w14:paraId="2230C380" w14:textId="77777777" w:rsidR="007C0C24" w:rsidRPr="00FC77AC" w:rsidRDefault="007C0C24" w:rsidP="00201A9C">
      <w:pPr>
        <w:pStyle w:val="Bulletlist0"/>
      </w:pPr>
      <w:proofErr w:type="spellStart"/>
      <w:r>
        <w:t>osób</w:t>
      </w:r>
      <w:proofErr w:type="spellEnd"/>
      <w:r>
        <w:t xml:space="preserve"> </w:t>
      </w:r>
      <w:proofErr w:type="spellStart"/>
      <w:r>
        <w:t>nieletnich</w:t>
      </w:r>
      <w:proofErr w:type="spellEnd"/>
      <w:r>
        <w:t xml:space="preserve"> </w:t>
      </w:r>
      <w:proofErr w:type="spellStart"/>
      <w:r>
        <w:t>lub</w:t>
      </w:r>
      <w:proofErr w:type="spellEnd"/>
    </w:p>
    <w:p w14:paraId="43C8BB60" w14:textId="77777777" w:rsidR="007C0C24" w:rsidRPr="00FC77AC" w:rsidRDefault="007C0C24" w:rsidP="00201A9C">
      <w:pPr>
        <w:pStyle w:val="Bulletlist0"/>
      </w:pPr>
      <w:proofErr w:type="spellStart"/>
      <w:r>
        <w:t>przedstawicieli</w:t>
      </w:r>
      <w:proofErr w:type="spellEnd"/>
      <w:r>
        <w:t xml:space="preserve"> </w:t>
      </w:r>
      <w:proofErr w:type="spellStart"/>
      <w:r>
        <w:t>zawodów</w:t>
      </w:r>
      <w:proofErr w:type="spellEnd"/>
      <w:r>
        <w:t xml:space="preserve"> z </w:t>
      </w:r>
      <w:proofErr w:type="spellStart"/>
      <w:r>
        <w:t>przywilejami</w:t>
      </w:r>
      <w:proofErr w:type="spellEnd"/>
      <w:r>
        <w:t xml:space="preserve"> </w:t>
      </w:r>
      <w:proofErr w:type="spellStart"/>
      <w:r>
        <w:t>zawodowymi</w:t>
      </w:r>
      <w:proofErr w:type="spellEnd"/>
      <w:r>
        <w:t xml:space="preserve"> (np. </w:t>
      </w:r>
      <w:proofErr w:type="spellStart"/>
      <w:r>
        <w:t>lekarze</w:t>
      </w:r>
      <w:proofErr w:type="spellEnd"/>
      <w:r>
        <w:t xml:space="preserve">, </w:t>
      </w:r>
      <w:proofErr w:type="spellStart"/>
      <w:r>
        <w:t>prawnicy</w:t>
      </w:r>
      <w:proofErr w:type="spellEnd"/>
      <w:r>
        <w:t xml:space="preserve">, </w:t>
      </w:r>
      <w:proofErr w:type="spellStart"/>
      <w:r>
        <w:t>notariusze</w:t>
      </w:r>
      <w:proofErr w:type="spellEnd"/>
      <w:r>
        <w:t xml:space="preserve"> </w:t>
      </w:r>
      <w:proofErr w:type="spellStart"/>
      <w:r>
        <w:t>lub</w:t>
      </w:r>
      <w:proofErr w:type="spellEnd"/>
      <w:r>
        <w:t xml:space="preserve"> </w:t>
      </w:r>
      <w:proofErr w:type="spellStart"/>
      <w:r>
        <w:t>pracownicy</w:t>
      </w:r>
      <w:proofErr w:type="spellEnd"/>
      <w:r>
        <w:t xml:space="preserve"> </w:t>
      </w:r>
      <w:proofErr w:type="spellStart"/>
      <w:r>
        <w:t>religijni</w:t>
      </w:r>
      <w:proofErr w:type="spellEnd"/>
      <w:r>
        <w:t>).</w:t>
      </w:r>
    </w:p>
    <w:p w14:paraId="06C91C5C" w14:textId="77777777" w:rsidR="007C0C24" w:rsidRPr="003E4AC6" w:rsidRDefault="007C0C24" w:rsidP="00201A9C">
      <w:r>
        <w:rPr>
          <w:b/>
        </w:rPr>
        <w:t>Kategorie danych</w:t>
      </w:r>
      <w:r w:rsidRPr="000A0471">
        <w:rPr>
          <w:b/>
          <w:bCs/>
        </w:rPr>
        <w:t>:</w:t>
      </w:r>
      <w:r>
        <w:t xml:space="preserve"> Dane osobowe zawarte w adresach e-mail, dokumentach i innych danych w formie elektronicznej w kontekście Produktów i Usług. </w:t>
      </w:r>
      <w:r>
        <w:rPr>
          <w:rFonts w:eastAsia="Times New Roman" w:cstheme="minorHAnsi"/>
          <w:color w:val="212121"/>
          <w:szCs w:val="18"/>
        </w:rPr>
        <w:t>Microsoft zgadza się, że w danych osobowych, w zależności od sposobu używania przez Klienta Produktów i Usług, Klient może umieścić dane osobowe z następujących kategorii:</w:t>
      </w:r>
    </w:p>
    <w:p w14:paraId="6C5197A9" w14:textId="77777777" w:rsidR="007C0C24" w:rsidRPr="003E4AC6" w:rsidRDefault="007C0C24" w:rsidP="00201A9C">
      <w:pPr>
        <w:pStyle w:val="Bulletlist0"/>
      </w:pPr>
      <w:proofErr w:type="spellStart"/>
      <w:r>
        <w:t>podstawowe</w:t>
      </w:r>
      <w:proofErr w:type="spellEnd"/>
      <w:r>
        <w:t xml:space="preserve"> </w:t>
      </w:r>
      <w:proofErr w:type="spellStart"/>
      <w:r>
        <w:t>dane</w:t>
      </w:r>
      <w:proofErr w:type="spellEnd"/>
      <w:r>
        <w:t xml:space="preserve"> </w:t>
      </w:r>
      <w:proofErr w:type="spellStart"/>
      <w:r>
        <w:t>osobowe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miejsce</w:t>
      </w:r>
      <w:proofErr w:type="spellEnd"/>
      <w:r>
        <w:t xml:space="preserve"> </w:t>
      </w:r>
      <w:proofErr w:type="spellStart"/>
      <w:r>
        <w:t>urodzenia</w:t>
      </w:r>
      <w:proofErr w:type="spellEnd"/>
      <w:r>
        <w:t xml:space="preserve">, </w:t>
      </w:r>
      <w:proofErr w:type="spellStart"/>
      <w:r>
        <w:t>nazwa</w:t>
      </w:r>
      <w:proofErr w:type="spellEnd"/>
      <w:r>
        <w:t xml:space="preserve"> </w:t>
      </w:r>
      <w:proofErr w:type="spellStart"/>
      <w:r>
        <w:t>ulicy</w:t>
      </w:r>
      <w:proofErr w:type="spellEnd"/>
      <w:r>
        <w:t xml:space="preserve"> </w:t>
      </w:r>
      <w:proofErr w:type="spellStart"/>
      <w:r>
        <w:t>i</w:t>
      </w:r>
      <w:proofErr w:type="spellEnd"/>
      <w:r>
        <w:t xml:space="preserve"> </w:t>
      </w:r>
      <w:proofErr w:type="spellStart"/>
      <w:r>
        <w:t>numer</w:t>
      </w:r>
      <w:proofErr w:type="spellEnd"/>
      <w:r>
        <w:t xml:space="preserve"> </w:t>
      </w:r>
      <w:proofErr w:type="spellStart"/>
      <w:r>
        <w:t>domu</w:t>
      </w:r>
      <w:proofErr w:type="spellEnd"/>
      <w:r>
        <w:t xml:space="preserve"> (</w:t>
      </w:r>
      <w:proofErr w:type="spellStart"/>
      <w:r>
        <w:t>adres</w:t>
      </w:r>
      <w:proofErr w:type="spellEnd"/>
      <w:r>
        <w:t xml:space="preserve">), </w:t>
      </w:r>
      <w:proofErr w:type="spellStart"/>
      <w:r>
        <w:t>kod</w:t>
      </w:r>
      <w:proofErr w:type="spellEnd"/>
      <w:r>
        <w:t xml:space="preserve"> </w:t>
      </w:r>
      <w:proofErr w:type="spellStart"/>
      <w:r>
        <w:t>pocztowy</w:t>
      </w:r>
      <w:proofErr w:type="spellEnd"/>
      <w:r>
        <w:t xml:space="preserve">, </w:t>
      </w:r>
      <w:proofErr w:type="spellStart"/>
      <w:r>
        <w:t>miejscowość</w:t>
      </w:r>
      <w:proofErr w:type="spellEnd"/>
      <w:r>
        <w:t xml:space="preserve"> </w:t>
      </w:r>
      <w:proofErr w:type="spellStart"/>
      <w:r>
        <w:t>zamieszkania</w:t>
      </w:r>
      <w:proofErr w:type="spellEnd"/>
      <w:r>
        <w:t xml:space="preserve">, </w:t>
      </w:r>
      <w:proofErr w:type="spellStart"/>
      <w:r>
        <w:t>kraj</w:t>
      </w:r>
      <w:proofErr w:type="spellEnd"/>
      <w:r>
        <w:t xml:space="preserve"> </w:t>
      </w:r>
      <w:proofErr w:type="spellStart"/>
      <w:r>
        <w:t>zamieszkania</w:t>
      </w:r>
      <w:proofErr w:type="spellEnd"/>
      <w:r>
        <w:t xml:space="preserve">, </w:t>
      </w:r>
      <w:proofErr w:type="spellStart"/>
      <w:r>
        <w:t>numer</w:t>
      </w:r>
      <w:proofErr w:type="spellEnd"/>
      <w:r>
        <w:t xml:space="preserve"> </w:t>
      </w:r>
      <w:proofErr w:type="spellStart"/>
      <w:r>
        <w:t>telefonu</w:t>
      </w:r>
      <w:proofErr w:type="spellEnd"/>
      <w:r>
        <w:t xml:space="preserve"> </w:t>
      </w:r>
      <w:proofErr w:type="spellStart"/>
      <w:r>
        <w:t>komórkowego</w:t>
      </w:r>
      <w:proofErr w:type="spellEnd"/>
      <w:r>
        <w:t xml:space="preserve">, </w:t>
      </w:r>
      <w:proofErr w:type="spellStart"/>
      <w:r>
        <w:lastRenderedPageBreak/>
        <w:t>imię</w:t>
      </w:r>
      <w:proofErr w:type="spellEnd"/>
      <w:r>
        <w:t xml:space="preserve">, </w:t>
      </w:r>
      <w:proofErr w:type="spellStart"/>
      <w:r>
        <w:t>nazwisko</w:t>
      </w:r>
      <w:proofErr w:type="spellEnd"/>
      <w:r>
        <w:t xml:space="preserve">, </w:t>
      </w:r>
      <w:proofErr w:type="spellStart"/>
      <w:r>
        <w:t>inicjały</w:t>
      </w:r>
      <w:proofErr w:type="spellEnd"/>
      <w:r>
        <w:t xml:space="preserve">, </w:t>
      </w:r>
      <w:proofErr w:type="spellStart"/>
      <w:r>
        <w:t>adres</w:t>
      </w:r>
      <w:proofErr w:type="spellEnd"/>
      <w:r>
        <w:t xml:space="preserve"> e-mail, </w:t>
      </w:r>
      <w:proofErr w:type="spellStart"/>
      <w:r>
        <w:t>płeć</w:t>
      </w:r>
      <w:proofErr w:type="spellEnd"/>
      <w:r>
        <w:t xml:space="preserve"> </w:t>
      </w:r>
      <w:proofErr w:type="spellStart"/>
      <w:r>
        <w:t>lub</w:t>
      </w:r>
      <w:proofErr w:type="spellEnd"/>
      <w:r>
        <w:t xml:space="preserve"> data </w:t>
      </w:r>
      <w:proofErr w:type="spellStart"/>
      <w:r>
        <w:t>urodzenia</w:t>
      </w:r>
      <w:proofErr w:type="spellEnd"/>
      <w:r>
        <w:t xml:space="preserve">), w </w:t>
      </w:r>
      <w:proofErr w:type="spellStart"/>
      <w:r>
        <w:t>tym</w:t>
      </w:r>
      <w:proofErr w:type="spellEnd"/>
      <w:r>
        <w:t xml:space="preserve"> </w:t>
      </w:r>
      <w:proofErr w:type="spellStart"/>
      <w:r>
        <w:t>podstawowe</w:t>
      </w:r>
      <w:proofErr w:type="spellEnd"/>
      <w:r>
        <w:t xml:space="preserve"> </w:t>
      </w:r>
      <w:proofErr w:type="spellStart"/>
      <w:r>
        <w:t>dane</w:t>
      </w:r>
      <w:proofErr w:type="spellEnd"/>
      <w:r>
        <w:t xml:space="preserve"> </w:t>
      </w:r>
      <w:proofErr w:type="spellStart"/>
      <w:r>
        <w:t>osobowe</w:t>
      </w:r>
      <w:proofErr w:type="spellEnd"/>
      <w:r>
        <w:t xml:space="preserve"> </w:t>
      </w:r>
      <w:proofErr w:type="spellStart"/>
      <w:r>
        <w:t>członków</w:t>
      </w:r>
      <w:proofErr w:type="spellEnd"/>
      <w:r>
        <w:t xml:space="preserve"> </w:t>
      </w:r>
      <w:proofErr w:type="spellStart"/>
      <w:r>
        <w:t>rodziny</w:t>
      </w:r>
      <w:proofErr w:type="spellEnd"/>
      <w:r>
        <w:t xml:space="preserve"> </w:t>
      </w:r>
      <w:proofErr w:type="spellStart"/>
      <w:r>
        <w:t>i</w:t>
      </w:r>
      <w:proofErr w:type="spellEnd"/>
      <w:r>
        <w:t xml:space="preserve"> </w:t>
      </w:r>
      <w:proofErr w:type="spellStart"/>
      <w:proofErr w:type="gramStart"/>
      <w:r>
        <w:t>dzieci</w:t>
      </w:r>
      <w:proofErr w:type="spellEnd"/>
      <w:r>
        <w:t>;</w:t>
      </w:r>
      <w:proofErr w:type="gramEnd"/>
    </w:p>
    <w:p w14:paraId="11342EFA" w14:textId="77777777" w:rsidR="007C0C24" w:rsidRPr="003E4AC6" w:rsidRDefault="007C0C24" w:rsidP="00201A9C">
      <w:pPr>
        <w:pStyle w:val="Bulletlist0"/>
      </w:pPr>
      <w:proofErr w:type="spellStart"/>
      <w:r>
        <w:t>dane</w:t>
      </w:r>
      <w:proofErr w:type="spellEnd"/>
      <w:r>
        <w:t xml:space="preserve"> </w:t>
      </w:r>
      <w:proofErr w:type="spellStart"/>
      <w:r>
        <w:t>uwierzytelniające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nazwa</w:t>
      </w:r>
      <w:proofErr w:type="spellEnd"/>
      <w:r>
        <w:t xml:space="preserve"> </w:t>
      </w:r>
      <w:proofErr w:type="spellStart"/>
      <w:r>
        <w:t>użytkownika</w:t>
      </w:r>
      <w:proofErr w:type="spellEnd"/>
      <w:r>
        <w:t xml:space="preserve">, </w:t>
      </w:r>
      <w:proofErr w:type="spellStart"/>
      <w:r>
        <w:t>hasło</w:t>
      </w:r>
      <w:proofErr w:type="spellEnd"/>
      <w:r>
        <w:t xml:space="preserve"> </w:t>
      </w:r>
      <w:proofErr w:type="spellStart"/>
      <w:r>
        <w:t>lub</w:t>
      </w:r>
      <w:proofErr w:type="spellEnd"/>
      <w:r>
        <w:t xml:space="preserve"> </w:t>
      </w:r>
      <w:proofErr w:type="spellStart"/>
      <w:r>
        <w:t>kod</w:t>
      </w:r>
      <w:proofErr w:type="spellEnd"/>
      <w:r>
        <w:t xml:space="preserve"> PIN, </w:t>
      </w:r>
      <w:proofErr w:type="spellStart"/>
      <w:r>
        <w:t>pytanie</w:t>
      </w:r>
      <w:proofErr w:type="spellEnd"/>
      <w:r>
        <w:t xml:space="preserve"> </w:t>
      </w:r>
      <w:proofErr w:type="spellStart"/>
      <w:r>
        <w:t>zabezpieczające</w:t>
      </w:r>
      <w:proofErr w:type="spellEnd"/>
      <w:r>
        <w:t xml:space="preserve"> </w:t>
      </w:r>
      <w:proofErr w:type="spellStart"/>
      <w:r>
        <w:t>lub</w:t>
      </w:r>
      <w:proofErr w:type="spellEnd"/>
      <w:r>
        <w:t xml:space="preserve"> </w:t>
      </w:r>
      <w:proofErr w:type="spellStart"/>
      <w:r>
        <w:t>ścieżka</w:t>
      </w:r>
      <w:proofErr w:type="spellEnd"/>
      <w:r>
        <w:t xml:space="preserve"> </w:t>
      </w:r>
      <w:proofErr w:type="spellStart"/>
      <w:r>
        <w:t>weryfikacji</w:t>
      </w:r>
      <w:proofErr w:type="spellEnd"/>
      <w:proofErr w:type="gramStart"/>
      <w:r>
        <w:t>);</w:t>
      </w:r>
      <w:proofErr w:type="gramEnd"/>
    </w:p>
    <w:p w14:paraId="19FAD49C" w14:textId="77777777" w:rsidR="007C0C24" w:rsidRPr="003E4AC6" w:rsidRDefault="007C0C24" w:rsidP="00201A9C">
      <w:pPr>
        <w:pStyle w:val="Bulletlist0"/>
      </w:pPr>
      <w:proofErr w:type="spellStart"/>
      <w:r>
        <w:t>informacje</w:t>
      </w:r>
      <w:proofErr w:type="spellEnd"/>
      <w:r>
        <w:t xml:space="preserve"> </w:t>
      </w:r>
      <w:proofErr w:type="spellStart"/>
      <w:r>
        <w:t>kontaktowe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adresy</w:t>
      </w:r>
      <w:proofErr w:type="spellEnd"/>
      <w:r>
        <w:t xml:space="preserve">, </w:t>
      </w:r>
      <w:proofErr w:type="spellStart"/>
      <w:r>
        <w:t>adresy</w:t>
      </w:r>
      <w:proofErr w:type="spellEnd"/>
      <w:r>
        <w:t xml:space="preserve"> e-mail, </w:t>
      </w:r>
      <w:proofErr w:type="spellStart"/>
      <w:r>
        <w:t>numery</w:t>
      </w:r>
      <w:proofErr w:type="spellEnd"/>
      <w:r>
        <w:t xml:space="preserve"> </w:t>
      </w:r>
      <w:proofErr w:type="spellStart"/>
      <w:r>
        <w:t>telefonów</w:t>
      </w:r>
      <w:proofErr w:type="spellEnd"/>
      <w:r>
        <w:t xml:space="preserve">, </w:t>
      </w:r>
      <w:proofErr w:type="spellStart"/>
      <w:r>
        <w:t>identyfikatory</w:t>
      </w:r>
      <w:proofErr w:type="spellEnd"/>
      <w:r>
        <w:t xml:space="preserve"> w </w:t>
      </w:r>
      <w:proofErr w:type="spellStart"/>
      <w:r>
        <w:t>mediach</w:t>
      </w:r>
      <w:proofErr w:type="spellEnd"/>
      <w:r>
        <w:t xml:space="preserve"> </w:t>
      </w:r>
      <w:proofErr w:type="spellStart"/>
      <w:r>
        <w:t>społecznościowych</w:t>
      </w:r>
      <w:proofErr w:type="spellEnd"/>
      <w:r>
        <w:t xml:space="preserve"> </w:t>
      </w:r>
      <w:proofErr w:type="spellStart"/>
      <w:r>
        <w:t>lub</w:t>
      </w:r>
      <w:proofErr w:type="spellEnd"/>
      <w:r>
        <w:t xml:space="preserve"> </w:t>
      </w:r>
      <w:proofErr w:type="spellStart"/>
      <w:r>
        <w:t>dane</w:t>
      </w:r>
      <w:proofErr w:type="spellEnd"/>
      <w:r>
        <w:t xml:space="preserve"> </w:t>
      </w:r>
      <w:proofErr w:type="spellStart"/>
      <w:r>
        <w:t>kontaktowe</w:t>
      </w:r>
      <w:proofErr w:type="spellEnd"/>
      <w:r>
        <w:t xml:space="preserve"> </w:t>
      </w:r>
      <w:proofErr w:type="spellStart"/>
      <w:r>
        <w:t>stosowane</w:t>
      </w:r>
      <w:proofErr w:type="spellEnd"/>
      <w:r>
        <w:t xml:space="preserve"> w </w:t>
      </w:r>
      <w:proofErr w:type="spellStart"/>
      <w:r>
        <w:t>nagłych</w:t>
      </w:r>
      <w:proofErr w:type="spellEnd"/>
      <w:r>
        <w:t xml:space="preserve"> </w:t>
      </w:r>
      <w:proofErr w:type="spellStart"/>
      <w:r>
        <w:t>przypadkach</w:t>
      </w:r>
      <w:proofErr w:type="spellEnd"/>
      <w:proofErr w:type="gramStart"/>
      <w:r>
        <w:t>);</w:t>
      </w:r>
      <w:proofErr w:type="gramEnd"/>
    </w:p>
    <w:p w14:paraId="46BB2975" w14:textId="77777777" w:rsidR="007C0C24" w:rsidRPr="003E4AC6" w:rsidRDefault="007C0C24" w:rsidP="00201A9C">
      <w:pPr>
        <w:pStyle w:val="Bulletlist0"/>
      </w:pPr>
      <w:proofErr w:type="spellStart"/>
      <w:r>
        <w:t>niepowtarzalne</w:t>
      </w:r>
      <w:proofErr w:type="spellEnd"/>
      <w:r>
        <w:t xml:space="preserve"> </w:t>
      </w:r>
      <w:proofErr w:type="spellStart"/>
      <w:r>
        <w:t>numery</w:t>
      </w:r>
      <w:proofErr w:type="spellEnd"/>
      <w:r>
        <w:t xml:space="preserve"> </w:t>
      </w:r>
      <w:proofErr w:type="spellStart"/>
      <w:r>
        <w:t>identyfikacyjne</w:t>
      </w:r>
      <w:proofErr w:type="spellEnd"/>
      <w:r>
        <w:t xml:space="preserve"> </w:t>
      </w:r>
      <w:proofErr w:type="spellStart"/>
      <w:r>
        <w:t>i</w:t>
      </w:r>
      <w:proofErr w:type="spellEnd"/>
      <w:r>
        <w:t xml:space="preserve"> </w:t>
      </w:r>
      <w:proofErr w:type="spellStart"/>
      <w:r>
        <w:t>podpisy</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numer</w:t>
      </w:r>
      <w:proofErr w:type="spellEnd"/>
      <w:r>
        <w:t xml:space="preserve"> </w:t>
      </w:r>
      <w:proofErr w:type="spellStart"/>
      <w:r>
        <w:t>ubezpieczenia</w:t>
      </w:r>
      <w:proofErr w:type="spellEnd"/>
      <w:r>
        <w:t xml:space="preserve"> </w:t>
      </w:r>
      <w:proofErr w:type="spellStart"/>
      <w:r>
        <w:t>społecznego</w:t>
      </w:r>
      <w:proofErr w:type="spellEnd"/>
      <w:r>
        <w:t xml:space="preserve">, </w:t>
      </w:r>
      <w:proofErr w:type="spellStart"/>
      <w:r>
        <w:t>numer</w:t>
      </w:r>
      <w:proofErr w:type="spellEnd"/>
      <w:r>
        <w:t xml:space="preserve"> </w:t>
      </w:r>
      <w:proofErr w:type="spellStart"/>
      <w:r>
        <w:t>rachunku</w:t>
      </w:r>
      <w:proofErr w:type="spellEnd"/>
      <w:r>
        <w:t xml:space="preserve"> </w:t>
      </w:r>
      <w:proofErr w:type="spellStart"/>
      <w:r>
        <w:t>bankowego</w:t>
      </w:r>
      <w:proofErr w:type="spellEnd"/>
      <w:r>
        <w:t xml:space="preserve">, </w:t>
      </w:r>
      <w:proofErr w:type="spellStart"/>
      <w:r>
        <w:t>numer</w:t>
      </w:r>
      <w:proofErr w:type="spellEnd"/>
      <w:r>
        <w:t xml:space="preserve"> </w:t>
      </w:r>
      <w:proofErr w:type="spellStart"/>
      <w:r>
        <w:t>paszportu</w:t>
      </w:r>
      <w:proofErr w:type="spellEnd"/>
      <w:r>
        <w:t xml:space="preserve">, </w:t>
      </w:r>
      <w:proofErr w:type="spellStart"/>
      <w:r>
        <w:t>numer</w:t>
      </w:r>
      <w:proofErr w:type="spellEnd"/>
      <w:r>
        <w:t xml:space="preserve"> </w:t>
      </w:r>
      <w:proofErr w:type="spellStart"/>
      <w:r>
        <w:t>dowodu</w:t>
      </w:r>
      <w:proofErr w:type="spellEnd"/>
      <w:r>
        <w:t xml:space="preserve"> </w:t>
      </w:r>
      <w:proofErr w:type="spellStart"/>
      <w:r>
        <w:t>osobistego</w:t>
      </w:r>
      <w:proofErr w:type="spellEnd"/>
      <w:r>
        <w:t xml:space="preserve">, </w:t>
      </w:r>
      <w:proofErr w:type="spellStart"/>
      <w:r>
        <w:t>numer</w:t>
      </w:r>
      <w:proofErr w:type="spellEnd"/>
      <w:r>
        <w:t xml:space="preserve"> </w:t>
      </w:r>
      <w:proofErr w:type="spellStart"/>
      <w:r>
        <w:t>prawa</w:t>
      </w:r>
      <w:proofErr w:type="spellEnd"/>
      <w:r>
        <w:t xml:space="preserve"> </w:t>
      </w:r>
      <w:proofErr w:type="spellStart"/>
      <w:r>
        <w:t>jazdy</w:t>
      </w:r>
      <w:proofErr w:type="spellEnd"/>
      <w:r>
        <w:t xml:space="preserve">, </w:t>
      </w:r>
      <w:proofErr w:type="spellStart"/>
      <w:r>
        <w:t>dane</w:t>
      </w:r>
      <w:proofErr w:type="spellEnd"/>
      <w:r>
        <w:t xml:space="preserve"> </w:t>
      </w:r>
      <w:proofErr w:type="spellStart"/>
      <w:r>
        <w:t>rejestracyjne</w:t>
      </w:r>
      <w:proofErr w:type="spellEnd"/>
      <w:r>
        <w:t xml:space="preserve"> </w:t>
      </w:r>
      <w:proofErr w:type="spellStart"/>
      <w:r>
        <w:t>pojazdu</w:t>
      </w:r>
      <w:proofErr w:type="spellEnd"/>
      <w:r>
        <w:t xml:space="preserve">, </w:t>
      </w:r>
      <w:proofErr w:type="spellStart"/>
      <w:r>
        <w:t>adresy</w:t>
      </w:r>
      <w:proofErr w:type="spellEnd"/>
      <w:r>
        <w:t xml:space="preserve"> IP, </w:t>
      </w:r>
      <w:proofErr w:type="spellStart"/>
      <w:r>
        <w:t>numer</w:t>
      </w:r>
      <w:proofErr w:type="spellEnd"/>
      <w:r>
        <w:t xml:space="preserve"> </w:t>
      </w:r>
      <w:proofErr w:type="spellStart"/>
      <w:r>
        <w:t>pracownika</w:t>
      </w:r>
      <w:proofErr w:type="spellEnd"/>
      <w:r>
        <w:t xml:space="preserve">, </w:t>
      </w:r>
      <w:proofErr w:type="spellStart"/>
      <w:r>
        <w:t>numer</w:t>
      </w:r>
      <w:proofErr w:type="spellEnd"/>
      <w:r>
        <w:t xml:space="preserve"> </w:t>
      </w:r>
      <w:proofErr w:type="spellStart"/>
      <w:r>
        <w:t>studenta</w:t>
      </w:r>
      <w:proofErr w:type="spellEnd"/>
      <w:r>
        <w:t xml:space="preserve">, </w:t>
      </w:r>
      <w:proofErr w:type="spellStart"/>
      <w:r>
        <w:t>numer</w:t>
      </w:r>
      <w:proofErr w:type="spellEnd"/>
      <w:r>
        <w:t xml:space="preserve"> </w:t>
      </w:r>
      <w:proofErr w:type="spellStart"/>
      <w:r>
        <w:t>pacjenta</w:t>
      </w:r>
      <w:proofErr w:type="spellEnd"/>
      <w:r>
        <w:t xml:space="preserve">, </w:t>
      </w:r>
      <w:proofErr w:type="spellStart"/>
      <w:r>
        <w:t>podpis</w:t>
      </w:r>
      <w:proofErr w:type="spellEnd"/>
      <w:r>
        <w:t xml:space="preserve"> </w:t>
      </w:r>
      <w:proofErr w:type="spellStart"/>
      <w:r>
        <w:t>lub</w:t>
      </w:r>
      <w:proofErr w:type="spellEnd"/>
      <w:r>
        <w:t xml:space="preserve"> </w:t>
      </w:r>
      <w:proofErr w:type="spellStart"/>
      <w:r>
        <w:t>niepowtarzalny</w:t>
      </w:r>
      <w:proofErr w:type="spellEnd"/>
      <w:r>
        <w:t xml:space="preserve"> </w:t>
      </w:r>
      <w:proofErr w:type="spellStart"/>
      <w:r>
        <w:t>identyfikator</w:t>
      </w:r>
      <w:proofErr w:type="spellEnd"/>
      <w:r>
        <w:t xml:space="preserve"> </w:t>
      </w:r>
      <w:proofErr w:type="spellStart"/>
      <w:r>
        <w:t>przy</w:t>
      </w:r>
      <w:proofErr w:type="spellEnd"/>
      <w:r>
        <w:t xml:space="preserve"> </w:t>
      </w:r>
      <w:proofErr w:type="spellStart"/>
      <w:r>
        <w:t>śledzeniu</w:t>
      </w:r>
      <w:proofErr w:type="spellEnd"/>
      <w:r>
        <w:t xml:space="preserve"> </w:t>
      </w:r>
      <w:proofErr w:type="spellStart"/>
      <w:r>
        <w:t>plików</w:t>
      </w:r>
      <w:proofErr w:type="spellEnd"/>
      <w:r>
        <w:t xml:space="preserve"> cookie </w:t>
      </w:r>
      <w:proofErr w:type="spellStart"/>
      <w:r>
        <w:t>lub</w:t>
      </w:r>
      <w:proofErr w:type="spellEnd"/>
      <w:r>
        <w:t xml:space="preserve"> </w:t>
      </w:r>
      <w:proofErr w:type="spellStart"/>
      <w:r>
        <w:t>podobnej</w:t>
      </w:r>
      <w:proofErr w:type="spellEnd"/>
      <w:r>
        <w:t xml:space="preserve"> </w:t>
      </w:r>
      <w:proofErr w:type="spellStart"/>
      <w:r>
        <w:t>technologii</w:t>
      </w:r>
      <w:proofErr w:type="spellEnd"/>
      <w:proofErr w:type="gramStart"/>
      <w:r>
        <w:t>);</w:t>
      </w:r>
      <w:proofErr w:type="gramEnd"/>
    </w:p>
    <w:p w14:paraId="15323D9B" w14:textId="77777777" w:rsidR="007C0C24" w:rsidRPr="003E4AC6" w:rsidRDefault="007C0C24" w:rsidP="00201A9C">
      <w:pPr>
        <w:pStyle w:val="Bulletlist0"/>
      </w:pPr>
      <w:proofErr w:type="spellStart"/>
      <w:r>
        <w:t>pseudonimowe</w:t>
      </w:r>
      <w:proofErr w:type="spellEnd"/>
      <w:r>
        <w:t xml:space="preserve"> </w:t>
      </w:r>
      <w:proofErr w:type="spellStart"/>
      <w:proofErr w:type="gramStart"/>
      <w:r>
        <w:t>identyfikatory</w:t>
      </w:r>
      <w:proofErr w:type="spellEnd"/>
      <w:r>
        <w:t>;</w:t>
      </w:r>
      <w:proofErr w:type="gramEnd"/>
      <w:r>
        <w:t xml:space="preserve"> </w:t>
      </w:r>
    </w:p>
    <w:p w14:paraId="43721D74" w14:textId="77777777" w:rsidR="007C0C24" w:rsidRPr="003E4AC6" w:rsidRDefault="007C0C24" w:rsidP="00201A9C">
      <w:pPr>
        <w:pStyle w:val="Bulletlist0"/>
      </w:pPr>
      <w:proofErr w:type="spellStart"/>
      <w:r>
        <w:t>informacje</w:t>
      </w:r>
      <w:proofErr w:type="spellEnd"/>
      <w:r>
        <w:t xml:space="preserve"> </w:t>
      </w:r>
      <w:proofErr w:type="spellStart"/>
      <w:r>
        <w:t>finansowe</w:t>
      </w:r>
      <w:proofErr w:type="spellEnd"/>
      <w:r>
        <w:t xml:space="preserve"> </w:t>
      </w:r>
      <w:proofErr w:type="spellStart"/>
      <w:r>
        <w:t>i</w:t>
      </w:r>
      <w:proofErr w:type="spellEnd"/>
      <w:r>
        <w:t xml:space="preserve"> </w:t>
      </w:r>
      <w:proofErr w:type="spellStart"/>
      <w:r>
        <w:t>ubezpieczeniowe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numer</w:t>
      </w:r>
      <w:proofErr w:type="spellEnd"/>
      <w:r>
        <w:t xml:space="preserve"> </w:t>
      </w:r>
      <w:proofErr w:type="spellStart"/>
      <w:r>
        <w:t>ubezpieczenia</w:t>
      </w:r>
      <w:proofErr w:type="spellEnd"/>
      <w:r>
        <w:t xml:space="preserve">, </w:t>
      </w:r>
      <w:proofErr w:type="spellStart"/>
      <w:r>
        <w:t>nazwa</w:t>
      </w:r>
      <w:proofErr w:type="spellEnd"/>
      <w:r>
        <w:t xml:space="preserve"> </w:t>
      </w:r>
      <w:proofErr w:type="spellStart"/>
      <w:r>
        <w:t>i</w:t>
      </w:r>
      <w:proofErr w:type="spellEnd"/>
      <w:r>
        <w:t xml:space="preserve"> </w:t>
      </w:r>
      <w:proofErr w:type="spellStart"/>
      <w:r>
        <w:t>numer</w:t>
      </w:r>
      <w:proofErr w:type="spellEnd"/>
      <w:r>
        <w:t xml:space="preserve"> </w:t>
      </w:r>
      <w:proofErr w:type="spellStart"/>
      <w:r>
        <w:t>rachunku</w:t>
      </w:r>
      <w:proofErr w:type="spellEnd"/>
      <w:r>
        <w:t xml:space="preserve"> </w:t>
      </w:r>
      <w:proofErr w:type="spellStart"/>
      <w:r>
        <w:t>bankowego</w:t>
      </w:r>
      <w:proofErr w:type="spellEnd"/>
      <w:r>
        <w:t xml:space="preserve">, </w:t>
      </w:r>
      <w:proofErr w:type="spellStart"/>
      <w:r>
        <w:t>nazwa</w:t>
      </w:r>
      <w:proofErr w:type="spellEnd"/>
      <w:r>
        <w:t xml:space="preserve"> </w:t>
      </w:r>
      <w:proofErr w:type="spellStart"/>
      <w:r>
        <w:t>i</w:t>
      </w:r>
      <w:proofErr w:type="spellEnd"/>
      <w:r>
        <w:t xml:space="preserve"> </w:t>
      </w:r>
      <w:proofErr w:type="spellStart"/>
      <w:r>
        <w:t>numer</w:t>
      </w:r>
      <w:proofErr w:type="spellEnd"/>
      <w:r>
        <w:t xml:space="preserve"> </w:t>
      </w:r>
      <w:proofErr w:type="spellStart"/>
      <w:r>
        <w:t>karty</w:t>
      </w:r>
      <w:proofErr w:type="spellEnd"/>
      <w:r>
        <w:t xml:space="preserve"> </w:t>
      </w:r>
      <w:proofErr w:type="spellStart"/>
      <w:r>
        <w:t>kredytowej</w:t>
      </w:r>
      <w:proofErr w:type="spellEnd"/>
      <w:r>
        <w:t xml:space="preserve">, </w:t>
      </w:r>
      <w:proofErr w:type="spellStart"/>
      <w:r>
        <w:t>numer</w:t>
      </w:r>
      <w:proofErr w:type="spellEnd"/>
      <w:r>
        <w:t xml:space="preserve"> </w:t>
      </w:r>
      <w:proofErr w:type="spellStart"/>
      <w:r>
        <w:t>faktury</w:t>
      </w:r>
      <w:proofErr w:type="spellEnd"/>
      <w:r>
        <w:t xml:space="preserve">, </w:t>
      </w:r>
      <w:proofErr w:type="spellStart"/>
      <w:r>
        <w:t>dochody</w:t>
      </w:r>
      <w:proofErr w:type="spellEnd"/>
      <w:r>
        <w:t xml:space="preserve">, </w:t>
      </w:r>
      <w:proofErr w:type="spellStart"/>
      <w:r>
        <w:t>rodzaj</w:t>
      </w:r>
      <w:proofErr w:type="spellEnd"/>
      <w:r>
        <w:t xml:space="preserve"> </w:t>
      </w:r>
      <w:proofErr w:type="spellStart"/>
      <w:r>
        <w:t>zabezpieczenia</w:t>
      </w:r>
      <w:proofErr w:type="spellEnd"/>
      <w:r>
        <w:t xml:space="preserve">, </w:t>
      </w:r>
      <w:proofErr w:type="spellStart"/>
      <w:r>
        <w:t>zachowania</w:t>
      </w:r>
      <w:proofErr w:type="spellEnd"/>
      <w:r>
        <w:t xml:space="preserve"> </w:t>
      </w:r>
      <w:proofErr w:type="spellStart"/>
      <w:r>
        <w:t>płatnicze</w:t>
      </w:r>
      <w:proofErr w:type="spellEnd"/>
      <w:r>
        <w:t xml:space="preserve"> </w:t>
      </w:r>
      <w:proofErr w:type="spellStart"/>
      <w:r>
        <w:t>lub</w:t>
      </w:r>
      <w:proofErr w:type="spellEnd"/>
      <w:r>
        <w:t xml:space="preserve"> </w:t>
      </w:r>
      <w:proofErr w:type="spellStart"/>
      <w:r>
        <w:t>zdolność</w:t>
      </w:r>
      <w:proofErr w:type="spellEnd"/>
      <w:r>
        <w:t xml:space="preserve"> </w:t>
      </w:r>
      <w:proofErr w:type="spellStart"/>
      <w:r>
        <w:t>kredytowa</w:t>
      </w:r>
      <w:proofErr w:type="spellEnd"/>
      <w:proofErr w:type="gramStart"/>
      <w:r>
        <w:t>);</w:t>
      </w:r>
      <w:proofErr w:type="gramEnd"/>
    </w:p>
    <w:p w14:paraId="0BE0C32F" w14:textId="77777777" w:rsidR="007C0C24" w:rsidRPr="003E4AC6" w:rsidRDefault="007C0C24" w:rsidP="00201A9C">
      <w:pPr>
        <w:pStyle w:val="Bulletlist0"/>
      </w:pPr>
      <w:proofErr w:type="spellStart"/>
      <w:r>
        <w:t>informacje</w:t>
      </w:r>
      <w:proofErr w:type="spellEnd"/>
      <w:r>
        <w:t xml:space="preserve"> </w:t>
      </w:r>
      <w:proofErr w:type="spellStart"/>
      <w:r>
        <w:t>handlowe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historia</w:t>
      </w:r>
      <w:proofErr w:type="spellEnd"/>
      <w:r>
        <w:t xml:space="preserve"> </w:t>
      </w:r>
      <w:proofErr w:type="spellStart"/>
      <w:r>
        <w:t>zakupów</w:t>
      </w:r>
      <w:proofErr w:type="spellEnd"/>
      <w:r>
        <w:t xml:space="preserve">, </w:t>
      </w:r>
      <w:proofErr w:type="spellStart"/>
      <w:r>
        <w:t>oferty</w:t>
      </w:r>
      <w:proofErr w:type="spellEnd"/>
      <w:r>
        <w:t xml:space="preserve"> </w:t>
      </w:r>
      <w:proofErr w:type="spellStart"/>
      <w:r>
        <w:t>specjalne</w:t>
      </w:r>
      <w:proofErr w:type="spellEnd"/>
      <w:r>
        <w:t xml:space="preserve">, </w:t>
      </w:r>
      <w:proofErr w:type="spellStart"/>
      <w:r>
        <w:t>informacje</w:t>
      </w:r>
      <w:proofErr w:type="spellEnd"/>
      <w:r>
        <w:t xml:space="preserve"> o </w:t>
      </w:r>
      <w:proofErr w:type="spellStart"/>
      <w:r>
        <w:t>subskrypcji</w:t>
      </w:r>
      <w:proofErr w:type="spellEnd"/>
      <w:r>
        <w:t xml:space="preserve"> </w:t>
      </w:r>
      <w:proofErr w:type="spellStart"/>
      <w:r>
        <w:t>lub</w:t>
      </w:r>
      <w:proofErr w:type="spellEnd"/>
      <w:r>
        <w:t xml:space="preserve"> </w:t>
      </w:r>
      <w:proofErr w:type="spellStart"/>
      <w:r>
        <w:t>historia</w:t>
      </w:r>
      <w:proofErr w:type="spellEnd"/>
      <w:r>
        <w:t xml:space="preserve"> </w:t>
      </w:r>
      <w:proofErr w:type="spellStart"/>
      <w:r>
        <w:t>płatności</w:t>
      </w:r>
      <w:proofErr w:type="spellEnd"/>
      <w:proofErr w:type="gramStart"/>
      <w:r>
        <w:t>);</w:t>
      </w:r>
      <w:proofErr w:type="gramEnd"/>
    </w:p>
    <w:p w14:paraId="48ACA5F6" w14:textId="77777777" w:rsidR="007C0C24" w:rsidRPr="003E4AC6" w:rsidRDefault="007C0C24" w:rsidP="00201A9C">
      <w:pPr>
        <w:pStyle w:val="Bulletlist0"/>
      </w:pPr>
      <w:proofErr w:type="spellStart"/>
      <w:r>
        <w:t>informacje</w:t>
      </w:r>
      <w:proofErr w:type="spellEnd"/>
      <w:r>
        <w:t xml:space="preserve"> </w:t>
      </w:r>
      <w:proofErr w:type="spellStart"/>
      <w:r>
        <w:t>biometryczne</w:t>
      </w:r>
      <w:proofErr w:type="spellEnd"/>
      <w:r>
        <w:t xml:space="preserve"> (</w:t>
      </w:r>
      <w:proofErr w:type="spellStart"/>
      <w:r>
        <w:t>na</w:t>
      </w:r>
      <w:proofErr w:type="spellEnd"/>
      <w:r>
        <w:t xml:space="preserve"> </w:t>
      </w:r>
      <w:proofErr w:type="spellStart"/>
      <w:r>
        <w:t>przykład</w:t>
      </w:r>
      <w:proofErr w:type="spellEnd"/>
      <w:r>
        <w:t xml:space="preserve"> DNA, </w:t>
      </w:r>
      <w:proofErr w:type="spellStart"/>
      <w:r>
        <w:t>odciski</w:t>
      </w:r>
      <w:proofErr w:type="spellEnd"/>
      <w:r>
        <w:t xml:space="preserve"> </w:t>
      </w:r>
      <w:proofErr w:type="spellStart"/>
      <w:r>
        <w:t>palców</w:t>
      </w:r>
      <w:proofErr w:type="spellEnd"/>
      <w:r>
        <w:t xml:space="preserve"> </w:t>
      </w:r>
      <w:proofErr w:type="spellStart"/>
      <w:r>
        <w:t>i</w:t>
      </w:r>
      <w:proofErr w:type="spellEnd"/>
      <w:r>
        <w:t xml:space="preserve"> </w:t>
      </w:r>
      <w:proofErr w:type="spellStart"/>
      <w:r>
        <w:t>skany</w:t>
      </w:r>
      <w:proofErr w:type="spellEnd"/>
      <w:r>
        <w:t xml:space="preserve"> </w:t>
      </w:r>
      <w:proofErr w:type="spellStart"/>
      <w:r>
        <w:t>tęczówki</w:t>
      </w:r>
      <w:proofErr w:type="spellEnd"/>
      <w:proofErr w:type="gramStart"/>
      <w:r>
        <w:t>);</w:t>
      </w:r>
      <w:proofErr w:type="gramEnd"/>
      <w:r>
        <w:t xml:space="preserve"> </w:t>
      </w:r>
    </w:p>
    <w:p w14:paraId="22679793" w14:textId="77777777" w:rsidR="007C0C24" w:rsidRPr="003E4AC6" w:rsidRDefault="007C0C24" w:rsidP="00201A9C">
      <w:pPr>
        <w:pStyle w:val="Bulletlist0"/>
      </w:pPr>
      <w:proofErr w:type="spellStart"/>
      <w:r>
        <w:t>informacje</w:t>
      </w:r>
      <w:proofErr w:type="spellEnd"/>
      <w:r>
        <w:t xml:space="preserve"> o </w:t>
      </w:r>
      <w:proofErr w:type="spellStart"/>
      <w:r>
        <w:t>lokalizacji</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identyfikator</w:t>
      </w:r>
      <w:proofErr w:type="spellEnd"/>
      <w:r>
        <w:t xml:space="preserve"> </w:t>
      </w:r>
      <w:proofErr w:type="spellStart"/>
      <w:r>
        <w:t>komórki</w:t>
      </w:r>
      <w:proofErr w:type="spellEnd"/>
      <w:r>
        <w:t xml:space="preserve">, </w:t>
      </w:r>
      <w:proofErr w:type="spellStart"/>
      <w:r>
        <w:t>dane</w:t>
      </w:r>
      <w:proofErr w:type="spellEnd"/>
      <w:r>
        <w:t xml:space="preserve"> </w:t>
      </w:r>
      <w:proofErr w:type="spellStart"/>
      <w:r>
        <w:t>sieci</w:t>
      </w:r>
      <w:proofErr w:type="spellEnd"/>
      <w:r>
        <w:t xml:space="preserve"> </w:t>
      </w:r>
      <w:proofErr w:type="spellStart"/>
      <w:r>
        <w:t>geolokalizacyjnej</w:t>
      </w:r>
      <w:proofErr w:type="spellEnd"/>
      <w:r>
        <w:t xml:space="preserve">, </w:t>
      </w:r>
      <w:proofErr w:type="spellStart"/>
      <w:r>
        <w:t>lokalizacja</w:t>
      </w:r>
      <w:proofErr w:type="spellEnd"/>
      <w:r>
        <w:t xml:space="preserve"> </w:t>
      </w:r>
      <w:proofErr w:type="spellStart"/>
      <w:r>
        <w:t>na</w:t>
      </w:r>
      <w:proofErr w:type="spellEnd"/>
      <w:r>
        <w:t xml:space="preserve"> </w:t>
      </w:r>
      <w:proofErr w:type="spellStart"/>
      <w:r>
        <w:t>podstawie</w:t>
      </w:r>
      <w:proofErr w:type="spellEnd"/>
      <w:r>
        <w:t xml:space="preserve"> </w:t>
      </w:r>
      <w:proofErr w:type="spellStart"/>
      <w:r>
        <w:t>rozpoczęcia</w:t>
      </w:r>
      <w:proofErr w:type="spellEnd"/>
      <w:r>
        <w:t>/</w:t>
      </w:r>
      <w:proofErr w:type="spellStart"/>
      <w:r>
        <w:t>zakończenia</w:t>
      </w:r>
      <w:proofErr w:type="spellEnd"/>
      <w:r>
        <w:t xml:space="preserve"> </w:t>
      </w:r>
      <w:proofErr w:type="spellStart"/>
      <w:r>
        <w:t>połączenia</w:t>
      </w:r>
      <w:proofErr w:type="spellEnd"/>
      <w:r>
        <w:t xml:space="preserve">, </w:t>
      </w:r>
      <w:proofErr w:type="spellStart"/>
      <w:r>
        <w:t>informacje</w:t>
      </w:r>
      <w:proofErr w:type="spellEnd"/>
      <w:r>
        <w:t xml:space="preserve"> o </w:t>
      </w:r>
      <w:proofErr w:type="spellStart"/>
      <w:r>
        <w:t>lokalizacji</w:t>
      </w:r>
      <w:proofErr w:type="spellEnd"/>
      <w:r>
        <w:t xml:space="preserve"> </w:t>
      </w:r>
      <w:proofErr w:type="spellStart"/>
      <w:r>
        <w:t>uzyskane</w:t>
      </w:r>
      <w:proofErr w:type="spellEnd"/>
      <w:r>
        <w:t xml:space="preserve"> z </w:t>
      </w:r>
      <w:proofErr w:type="spellStart"/>
      <w:r>
        <w:t>punktów</w:t>
      </w:r>
      <w:proofErr w:type="spellEnd"/>
      <w:r>
        <w:t xml:space="preserve"> </w:t>
      </w:r>
      <w:proofErr w:type="spellStart"/>
      <w:r>
        <w:t>dostępu</w:t>
      </w:r>
      <w:proofErr w:type="spellEnd"/>
      <w:r>
        <w:t xml:space="preserve"> Wi-Fi</w:t>
      </w:r>
      <w:proofErr w:type="gramStart"/>
      <w:r>
        <w:t>);</w:t>
      </w:r>
      <w:proofErr w:type="gramEnd"/>
    </w:p>
    <w:p w14:paraId="7B2EA7A2" w14:textId="77777777" w:rsidR="007C0C24" w:rsidRPr="003E4AC6" w:rsidRDefault="007C0C24" w:rsidP="00201A9C">
      <w:pPr>
        <w:pStyle w:val="Bulletlist0"/>
      </w:pPr>
      <w:proofErr w:type="spellStart"/>
      <w:r>
        <w:t>zdjęcia</w:t>
      </w:r>
      <w:proofErr w:type="spellEnd"/>
      <w:r>
        <w:t xml:space="preserve">, filmy </w:t>
      </w:r>
      <w:proofErr w:type="spellStart"/>
      <w:r>
        <w:t>i</w:t>
      </w:r>
      <w:proofErr w:type="spellEnd"/>
      <w:r>
        <w:t xml:space="preserve"> </w:t>
      </w:r>
      <w:proofErr w:type="spellStart"/>
      <w:r>
        <w:t>materiały</w:t>
      </w:r>
      <w:proofErr w:type="spellEnd"/>
      <w:r>
        <w:t xml:space="preserve"> </w:t>
      </w:r>
      <w:proofErr w:type="gramStart"/>
      <w:r>
        <w:t>audio;</w:t>
      </w:r>
      <w:proofErr w:type="gramEnd"/>
    </w:p>
    <w:p w14:paraId="47E1EBC2" w14:textId="77777777" w:rsidR="007C0C24" w:rsidRPr="003E4AC6" w:rsidRDefault="007C0C24" w:rsidP="00201A9C">
      <w:pPr>
        <w:pStyle w:val="Bulletlist0"/>
      </w:pPr>
      <w:proofErr w:type="spellStart"/>
      <w:r>
        <w:t>informacje</w:t>
      </w:r>
      <w:proofErr w:type="spellEnd"/>
      <w:r>
        <w:t xml:space="preserve"> o </w:t>
      </w:r>
      <w:proofErr w:type="spellStart"/>
      <w:r>
        <w:t>aktywności</w:t>
      </w:r>
      <w:proofErr w:type="spellEnd"/>
      <w:r>
        <w:t xml:space="preserve"> w </w:t>
      </w:r>
      <w:proofErr w:type="spellStart"/>
      <w:r>
        <w:t>Internecie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przeglądanie</w:t>
      </w:r>
      <w:proofErr w:type="spellEnd"/>
      <w:r>
        <w:t xml:space="preserve"> </w:t>
      </w:r>
      <w:proofErr w:type="spellStart"/>
      <w:r>
        <w:t>historii</w:t>
      </w:r>
      <w:proofErr w:type="spellEnd"/>
      <w:r>
        <w:t xml:space="preserve">, </w:t>
      </w:r>
      <w:proofErr w:type="spellStart"/>
      <w:r>
        <w:t>historia</w:t>
      </w:r>
      <w:proofErr w:type="spellEnd"/>
      <w:r>
        <w:t xml:space="preserve"> </w:t>
      </w:r>
      <w:proofErr w:type="spellStart"/>
      <w:r>
        <w:t>wyszukiwania</w:t>
      </w:r>
      <w:proofErr w:type="spellEnd"/>
      <w:r>
        <w:t xml:space="preserve">, </w:t>
      </w:r>
      <w:proofErr w:type="spellStart"/>
      <w:r>
        <w:t>czytanie</w:t>
      </w:r>
      <w:proofErr w:type="spellEnd"/>
      <w:r>
        <w:t xml:space="preserve">, </w:t>
      </w:r>
      <w:proofErr w:type="spellStart"/>
      <w:r>
        <w:t>oglądanie</w:t>
      </w:r>
      <w:proofErr w:type="spellEnd"/>
      <w:r>
        <w:t xml:space="preserve"> </w:t>
      </w:r>
      <w:proofErr w:type="spellStart"/>
      <w:r>
        <w:t>telewizji</w:t>
      </w:r>
      <w:proofErr w:type="spellEnd"/>
      <w:r>
        <w:t xml:space="preserve">, </w:t>
      </w:r>
      <w:proofErr w:type="spellStart"/>
      <w:r>
        <w:t>słuchanie</w:t>
      </w:r>
      <w:proofErr w:type="spellEnd"/>
      <w:r>
        <w:t xml:space="preserve"> </w:t>
      </w:r>
      <w:proofErr w:type="spellStart"/>
      <w:r>
        <w:t>radia</w:t>
      </w:r>
      <w:proofErr w:type="spellEnd"/>
      <w:proofErr w:type="gramStart"/>
      <w:r>
        <w:t>);</w:t>
      </w:r>
      <w:proofErr w:type="gramEnd"/>
    </w:p>
    <w:p w14:paraId="411E5FB2" w14:textId="77777777" w:rsidR="007C0C24" w:rsidRPr="003E4AC6" w:rsidRDefault="007C0C24" w:rsidP="00201A9C">
      <w:pPr>
        <w:pStyle w:val="Bulletlist0"/>
      </w:pPr>
      <w:proofErr w:type="spellStart"/>
      <w:r>
        <w:t>informacje</w:t>
      </w:r>
      <w:proofErr w:type="spellEnd"/>
      <w:r>
        <w:t xml:space="preserve"> </w:t>
      </w:r>
      <w:proofErr w:type="spellStart"/>
      <w:r>
        <w:t>identyfikujące</w:t>
      </w:r>
      <w:proofErr w:type="spellEnd"/>
      <w:r>
        <w:t xml:space="preserve"> </w:t>
      </w:r>
      <w:proofErr w:type="spellStart"/>
      <w:r>
        <w:t>urządzenie</w:t>
      </w:r>
      <w:proofErr w:type="spellEnd"/>
      <w:r>
        <w:t xml:space="preserve"> (np. </w:t>
      </w:r>
      <w:proofErr w:type="spellStart"/>
      <w:r>
        <w:t>numer</w:t>
      </w:r>
      <w:proofErr w:type="spellEnd"/>
      <w:r>
        <w:t xml:space="preserve"> IMEI, </w:t>
      </w:r>
      <w:proofErr w:type="spellStart"/>
      <w:r>
        <w:t>numer</w:t>
      </w:r>
      <w:proofErr w:type="spellEnd"/>
      <w:r>
        <w:t xml:space="preserve"> </w:t>
      </w:r>
      <w:proofErr w:type="spellStart"/>
      <w:r>
        <w:t>karty</w:t>
      </w:r>
      <w:proofErr w:type="spellEnd"/>
      <w:r>
        <w:t xml:space="preserve"> SIM, </w:t>
      </w:r>
      <w:proofErr w:type="spellStart"/>
      <w:r>
        <w:t>adres</w:t>
      </w:r>
      <w:proofErr w:type="spellEnd"/>
      <w:r>
        <w:t xml:space="preserve"> MAC</w:t>
      </w:r>
      <w:proofErr w:type="gramStart"/>
      <w:r>
        <w:t>);</w:t>
      </w:r>
      <w:proofErr w:type="gramEnd"/>
    </w:p>
    <w:p w14:paraId="454A10EC" w14:textId="77777777" w:rsidR="007C0C24" w:rsidRPr="003E4AC6" w:rsidRDefault="007C0C24" w:rsidP="00201A9C">
      <w:pPr>
        <w:pStyle w:val="Bulletlist0"/>
      </w:pPr>
      <w:r>
        <w:t>profile (</w:t>
      </w:r>
      <w:proofErr w:type="spellStart"/>
      <w:r>
        <w:t>na</w:t>
      </w:r>
      <w:proofErr w:type="spellEnd"/>
      <w:r>
        <w:t xml:space="preserve"> </w:t>
      </w:r>
      <w:proofErr w:type="spellStart"/>
      <w:r>
        <w:t>przykład</w:t>
      </w:r>
      <w:proofErr w:type="spellEnd"/>
      <w:r>
        <w:t xml:space="preserve"> profile </w:t>
      </w:r>
      <w:proofErr w:type="spellStart"/>
      <w:r>
        <w:t>oparte</w:t>
      </w:r>
      <w:proofErr w:type="spellEnd"/>
      <w:r>
        <w:t xml:space="preserve"> </w:t>
      </w:r>
      <w:proofErr w:type="spellStart"/>
      <w:r>
        <w:t>na</w:t>
      </w:r>
      <w:proofErr w:type="spellEnd"/>
      <w:r>
        <w:t xml:space="preserve"> </w:t>
      </w:r>
      <w:proofErr w:type="spellStart"/>
      <w:r>
        <w:t>zaobserwowanych</w:t>
      </w:r>
      <w:proofErr w:type="spellEnd"/>
      <w:r>
        <w:t xml:space="preserve"> </w:t>
      </w:r>
      <w:proofErr w:type="spellStart"/>
      <w:r>
        <w:t>zachowaniach</w:t>
      </w:r>
      <w:proofErr w:type="spellEnd"/>
      <w:r>
        <w:t xml:space="preserve"> </w:t>
      </w:r>
      <w:proofErr w:type="spellStart"/>
      <w:r>
        <w:t>przestępczych</w:t>
      </w:r>
      <w:proofErr w:type="spellEnd"/>
      <w:r>
        <w:t xml:space="preserve"> </w:t>
      </w:r>
      <w:proofErr w:type="spellStart"/>
      <w:r>
        <w:t>lub</w:t>
      </w:r>
      <w:proofErr w:type="spellEnd"/>
      <w:r>
        <w:t xml:space="preserve"> </w:t>
      </w:r>
      <w:proofErr w:type="spellStart"/>
      <w:r>
        <w:t>antyspołecznych</w:t>
      </w:r>
      <w:proofErr w:type="spellEnd"/>
      <w:r>
        <w:t xml:space="preserve">, </w:t>
      </w:r>
      <w:proofErr w:type="spellStart"/>
      <w:r>
        <w:t>pseudonimowe</w:t>
      </w:r>
      <w:proofErr w:type="spellEnd"/>
      <w:r>
        <w:t xml:space="preserve"> profile </w:t>
      </w:r>
      <w:proofErr w:type="spellStart"/>
      <w:r>
        <w:t>oparte</w:t>
      </w:r>
      <w:proofErr w:type="spellEnd"/>
      <w:r>
        <w:t xml:space="preserve"> </w:t>
      </w:r>
      <w:proofErr w:type="spellStart"/>
      <w:r>
        <w:t>na</w:t>
      </w:r>
      <w:proofErr w:type="spellEnd"/>
      <w:r>
        <w:t xml:space="preserve"> </w:t>
      </w:r>
      <w:proofErr w:type="spellStart"/>
      <w:r>
        <w:t>odwiedzanych</w:t>
      </w:r>
      <w:proofErr w:type="spellEnd"/>
      <w:r>
        <w:t xml:space="preserve"> </w:t>
      </w:r>
      <w:proofErr w:type="spellStart"/>
      <w:r>
        <w:t>adresach</w:t>
      </w:r>
      <w:proofErr w:type="spellEnd"/>
      <w:r>
        <w:t xml:space="preserve"> URL, </w:t>
      </w:r>
      <w:proofErr w:type="spellStart"/>
      <w:r>
        <w:t>strumieniach</w:t>
      </w:r>
      <w:proofErr w:type="spellEnd"/>
      <w:r>
        <w:t xml:space="preserve"> </w:t>
      </w:r>
      <w:proofErr w:type="spellStart"/>
      <w:r>
        <w:t>kliknięć</w:t>
      </w:r>
      <w:proofErr w:type="spellEnd"/>
      <w:r>
        <w:t xml:space="preserve">, </w:t>
      </w:r>
      <w:proofErr w:type="spellStart"/>
      <w:r>
        <w:t>historii</w:t>
      </w:r>
      <w:proofErr w:type="spellEnd"/>
      <w:r>
        <w:t xml:space="preserve"> </w:t>
      </w:r>
      <w:proofErr w:type="spellStart"/>
      <w:r>
        <w:t>przeglądania</w:t>
      </w:r>
      <w:proofErr w:type="spellEnd"/>
      <w:r>
        <w:t xml:space="preserve">, </w:t>
      </w:r>
      <w:proofErr w:type="spellStart"/>
      <w:r>
        <w:t>adresach</w:t>
      </w:r>
      <w:proofErr w:type="spellEnd"/>
      <w:r>
        <w:t xml:space="preserve"> IP, </w:t>
      </w:r>
      <w:proofErr w:type="spellStart"/>
      <w:r>
        <w:t>domenach</w:t>
      </w:r>
      <w:proofErr w:type="spellEnd"/>
      <w:r>
        <w:t xml:space="preserve">, </w:t>
      </w:r>
      <w:proofErr w:type="spellStart"/>
      <w:r>
        <w:t>zainstalowanych</w:t>
      </w:r>
      <w:proofErr w:type="spellEnd"/>
      <w:r>
        <w:t xml:space="preserve"> </w:t>
      </w:r>
      <w:proofErr w:type="spellStart"/>
      <w:r>
        <w:t>aplikacjach</w:t>
      </w:r>
      <w:proofErr w:type="spellEnd"/>
      <w:r>
        <w:t xml:space="preserve"> </w:t>
      </w:r>
      <w:proofErr w:type="spellStart"/>
      <w:r>
        <w:t>lub</w:t>
      </w:r>
      <w:proofErr w:type="spellEnd"/>
      <w:r>
        <w:t xml:space="preserve"> profile </w:t>
      </w:r>
      <w:proofErr w:type="spellStart"/>
      <w:r>
        <w:t>oparte</w:t>
      </w:r>
      <w:proofErr w:type="spellEnd"/>
      <w:r>
        <w:t xml:space="preserve"> </w:t>
      </w:r>
      <w:proofErr w:type="spellStart"/>
      <w:r>
        <w:t>na</w:t>
      </w:r>
      <w:proofErr w:type="spellEnd"/>
      <w:r>
        <w:t xml:space="preserve"> </w:t>
      </w:r>
      <w:proofErr w:type="spellStart"/>
      <w:r>
        <w:t>preferencjach</w:t>
      </w:r>
      <w:proofErr w:type="spellEnd"/>
      <w:r>
        <w:t xml:space="preserve"> </w:t>
      </w:r>
      <w:proofErr w:type="spellStart"/>
      <w:r>
        <w:t>marketingowych</w:t>
      </w:r>
      <w:proofErr w:type="spellEnd"/>
      <w:proofErr w:type="gramStart"/>
      <w:r>
        <w:t>);</w:t>
      </w:r>
      <w:proofErr w:type="gramEnd"/>
    </w:p>
    <w:p w14:paraId="4577FEBB" w14:textId="77777777" w:rsidR="007C0C24" w:rsidRPr="003E4AC6" w:rsidRDefault="007C0C24" w:rsidP="00201A9C">
      <w:pPr>
        <w:pStyle w:val="Bulletlist0"/>
      </w:pPr>
      <w:proofErr w:type="spellStart"/>
      <w:r>
        <w:t>informacje</w:t>
      </w:r>
      <w:proofErr w:type="spellEnd"/>
      <w:r>
        <w:t xml:space="preserve"> </w:t>
      </w:r>
      <w:proofErr w:type="spellStart"/>
      <w:r>
        <w:t>kadrowe</w:t>
      </w:r>
      <w:proofErr w:type="spellEnd"/>
      <w:r>
        <w:t xml:space="preserve"> </w:t>
      </w:r>
      <w:proofErr w:type="spellStart"/>
      <w:r>
        <w:t>i</w:t>
      </w:r>
      <w:proofErr w:type="spellEnd"/>
      <w:r>
        <w:t xml:space="preserve"> </w:t>
      </w:r>
      <w:proofErr w:type="spellStart"/>
      <w:r>
        <w:t>rekrutacyjne</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deklaracja</w:t>
      </w:r>
      <w:proofErr w:type="spellEnd"/>
      <w:r>
        <w:t xml:space="preserve"> </w:t>
      </w:r>
      <w:proofErr w:type="spellStart"/>
      <w:r>
        <w:t>statusu</w:t>
      </w:r>
      <w:proofErr w:type="spellEnd"/>
      <w:r>
        <w:t xml:space="preserve"> </w:t>
      </w:r>
      <w:proofErr w:type="spellStart"/>
      <w:r>
        <w:t>zatrudnienia</w:t>
      </w:r>
      <w:proofErr w:type="spellEnd"/>
      <w:r>
        <w:t xml:space="preserve">, </w:t>
      </w:r>
      <w:proofErr w:type="spellStart"/>
      <w:r>
        <w:t>informacje</w:t>
      </w:r>
      <w:proofErr w:type="spellEnd"/>
      <w:r>
        <w:t xml:space="preserve"> </w:t>
      </w:r>
      <w:proofErr w:type="spellStart"/>
      <w:r>
        <w:t>dotyczące</w:t>
      </w:r>
      <w:proofErr w:type="spellEnd"/>
      <w:r>
        <w:t xml:space="preserve"> </w:t>
      </w:r>
      <w:proofErr w:type="spellStart"/>
      <w:r>
        <w:t>rekrutacji</w:t>
      </w:r>
      <w:proofErr w:type="spellEnd"/>
      <w:r>
        <w:t xml:space="preserve"> (</w:t>
      </w:r>
      <w:proofErr w:type="spellStart"/>
      <w:r>
        <w:t>takie</w:t>
      </w:r>
      <w:proofErr w:type="spellEnd"/>
      <w:r>
        <w:t xml:space="preserve"> jak </w:t>
      </w:r>
      <w:proofErr w:type="spellStart"/>
      <w:r>
        <w:t>życiorys</w:t>
      </w:r>
      <w:proofErr w:type="spellEnd"/>
      <w:r>
        <w:t xml:space="preserve">, </w:t>
      </w:r>
      <w:proofErr w:type="spellStart"/>
      <w:r>
        <w:t>historia</w:t>
      </w:r>
      <w:proofErr w:type="spellEnd"/>
      <w:r>
        <w:t xml:space="preserve"> </w:t>
      </w:r>
      <w:proofErr w:type="spellStart"/>
      <w:r>
        <w:t>zatrudnienia</w:t>
      </w:r>
      <w:proofErr w:type="spellEnd"/>
      <w:r>
        <w:t xml:space="preserve">, </w:t>
      </w:r>
      <w:proofErr w:type="spellStart"/>
      <w:r>
        <w:t>przebieg</w:t>
      </w:r>
      <w:proofErr w:type="spellEnd"/>
      <w:r>
        <w:t xml:space="preserve"> </w:t>
      </w:r>
      <w:proofErr w:type="spellStart"/>
      <w:r>
        <w:t>edukacji</w:t>
      </w:r>
      <w:proofErr w:type="spellEnd"/>
      <w:r>
        <w:t xml:space="preserve">), </w:t>
      </w:r>
      <w:proofErr w:type="spellStart"/>
      <w:r>
        <w:t>dane</w:t>
      </w:r>
      <w:proofErr w:type="spellEnd"/>
      <w:r>
        <w:t xml:space="preserve"> </w:t>
      </w:r>
      <w:proofErr w:type="spellStart"/>
      <w:r>
        <w:t>dotyczące</w:t>
      </w:r>
      <w:proofErr w:type="spellEnd"/>
      <w:r>
        <w:t xml:space="preserve"> </w:t>
      </w:r>
      <w:proofErr w:type="spellStart"/>
      <w:r>
        <w:t>pracy</w:t>
      </w:r>
      <w:proofErr w:type="spellEnd"/>
      <w:r>
        <w:t xml:space="preserve"> </w:t>
      </w:r>
      <w:proofErr w:type="spellStart"/>
      <w:r>
        <w:t>i</w:t>
      </w:r>
      <w:proofErr w:type="spellEnd"/>
      <w:r>
        <w:t xml:space="preserve"> </w:t>
      </w:r>
      <w:proofErr w:type="spellStart"/>
      <w:r>
        <w:t>stanowiska</w:t>
      </w:r>
      <w:proofErr w:type="spellEnd"/>
      <w:r>
        <w:t xml:space="preserve">, w </w:t>
      </w:r>
      <w:proofErr w:type="spellStart"/>
      <w:r>
        <w:t>tym</w:t>
      </w:r>
      <w:proofErr w:type="spellEnd"/>
      <w:r>
        <w:t xml:space="preserve"> </w:t>
      </w:r>
      <w:proofErr w:type="spellStart"/>
      <w:r>
        <w:t>przepracowane</w:t>
      </w:r>
      <w:proofErr w:type="spellEnd"/>
      <w:r>
        <w:t xml:space="preserve"> </w:t>
      </w:r>
      <w:proofErr w:type="spellStart"/>
      <w:r>
        <w:t>godziny</w:t>
      </w:r>
      <w:proofErr w:type="spellEnd"/>
      <w:r>
        <w:t xml:space="preserve">, </w:t>
      </w:r>
      <w:proofErr w:type="spellStart"/>
      <w:r>
        <w:t>oceny</w:t>
      </w:r>
      <w:proofErr w:type="spellEnd"/>
      <w:r>
        <w:t xml:space="preserve"> </w:t>
      </w:r>
      <w:proofErr w:type="spellStart"/>
      <w:r>
        <w:t>i</w:t>
      </w:r>
      <w:proofErr w:type="spellEnd"/>
      <w:r>
        <w:t xml:space="preserve"> </w:t>
      </w:r>
      <w:proofErr w:type="spellStart"/>
      <w:r>
        <w:t>wynagrodzenie</w:t>
      </w:r>
      <w:proofErr w:type="spellEnd"/>
      <w:r>
        <w:t xml:space="preserve">, </w:t>
      </w:r>
      <w:proofErr w:type="spellStart"/>
      <w:r>
        <w:t>szczegóły</w:t>
      </w:r>
      <w:proofErr w:type="spellEnd"/>
      <w:r>
        <w:t xml:space="preserve"> </w:t>
      </w:r>
      <w:proofErr w:type="spellStart"/>
      <w:r>
        <w:t>dotyczące</w:t>
      </w:r>
      <w:proofErr w:type="spellEnd"/>
      <w:r>
        <w:t xml:space="preserve"> </w:t>
      </w:r>
      <w:proofErr w:type="spellStart"/>
      <w:r>
        <w:t>zezwolenia</w:t>
      </w:r>
      <w:proofErr w:type="spellEnd"/>
      <w:r>
        <w:t xml:space="preserve"> </w:t>
      </w:r>
      <w:proofErr w:type="spellStart"/>
      <w:r>
        <w:t>na</w:t>
      </w:r>
      <w:proofErr w:type="spellEnd"/>
      <w:r>
        <w:t xml:space="preserve"> </w:t>
      </w:r>
      <w:proofErr w:type="spellStart"/>
      <w:r>
        <w:t>pracę</w:t>
      </w:r>
      <w:proofErr w:type="spellEnd"/>
      <w:r>
        <w:t xml:space="preserve">, </w:t>
      </w:r>
      <w:proofErr w:type="spellStart"/>
      <w:r>
        <w:t>dostępność</w:t>
      </w:r>
      <w:proofErr w:type="spellEnd"/>
      <w:r>
        <w:t xml:space="preserve">, </w:t>
      </w:r>
      <w:proofErr w:type="spellStart"/>
      <w:r>
        <w:t>warunki</w:t>
      </w:r>
      <w:proofErr w:type="spellEnd"/>
      <w:r>
        <w:t xml:space="preserve"> </w:t>
      </w:r>
      <w:proofErr w:type="spellStart"/>
      <w:r>
        <w:t>zatrudnienia</w:t>
      </w:r>
      <w:proofErr w:type="spellEnd"/>
      <w:r>
        <w:t xml:space="preserve">, </w:t>
      </w:r>
      <w:proofErr w:type="spellStart"/>
      <w:r>
        <w:t>szczegóły</w:t>
      </w:r>
      <w:proofErr w:type="spellEnd"/>
      <w:r>
        <w:t xml:space="preserve"> </w:t>
      </w:r>
      <w:proofErr w:type="spellStart"/>
      <w:r>
        <w:t>dotyczące</w:t>
      </w:r>
      <w:proofErr w:type="spellEnd"/>
      <w:r>
        <w:t xml:space="preserve"> </w:t>
      </w:r>
      <w:proofErr w:type="spellStart"/>
      <w:r>
        <w:t>podatków</w:t>
      </w:r>
      <w:proofErr w:type="spellEnd"/>
      <w:r>
        <w:t xml:space="preserve">, </w:t>
      </w:r>
      <w:proofErr w:type="spellStart"/>
      <w:r>
        <w:t>szczegóły</w:t>
      </w:r>
      <w:proofErr w:type="spellEnd"/>
      <w:r>
        <w:t xml:space="preserve"> </w:t>
      </w:r>
      <w:proofErr w:type="spellStart"/>
      <w:r>
        <w:t>dotyczące</w:t>
      </w:r>
      <w:proofErr w:type="spellEnd"/>
      <w:r>
        <w:t xml:space="preserve"> </w:t>
      </w:r>
      <w:proofErr w:type="spellStart"/>
      <w:r>
        <w:t>płatności</w:t>
      </w:r>
      <w:proofErr w:type="spellEnd"/>
      <w:r>
        <w:t xml:space="preserve">, </w:t>
      </w:r>
      <w:proofErr w:type="spellStart"/>
      <w:r>
        <w:t>szczegóły</w:t>
      </w:r>
      <w:proofErr w:type="spellEnd"/>
      <w:r>
        <w:t xml:space="preserve"> </w:t>
      </w:r>
      <w:proofErr w:type="spellStart"/>
      <w:r>
        <w:t>dotyczące</w:t>
      </w:r>
      <w:proofErr w:type="spellEnd"/>
      <w:r>
        <w:t xml:space="preserve"> </w:t>
      </w:r>
      <w:proofErr w:type="spellStart"/>
      <w:r>
        <w:t>ubezpieczenia</w:t>
      </w:r>
      <w:proofErr w:type="spellEnd"/>
      <w:r>
        <w:t xml:space="preserve"> </w:t>
      </w:r>
      <w:proofErr w:type="spellStart"/>
      <w:r>
        <w:t>i</w:t>
      </w:r>
      <w:proofErr w:type="spellEnd"/>
      <w:r>
        <w:t xml:space="preserve"> </w:t>
      </w:r>
      <w:proofErr w:type="spellStart"/>
      <w:r>
        <w:t>lokalizacji</w:t>
      </w:r>
      <w:proofErr w:type="spellEnd"/>
      <w:r>
        <w:t xml:space="preserve"> </w:t>
      </w:r>
      <w:proofErr w:type="spellStart"/>
      <w:r>
        <w:t>oraz</w:t>
      </w:r>
      <w:proofErr w:type="spellEnd"/>
      <w:r>
        <w:t xml:space="preserve"> </w:t>
      </w:r>
      <w:proofErr w:type="spellStart"/>
      <w:r>
        <w:t>organizacji</w:t>
      </w:r>
      <w:proofErr w:type="spellEnd"/>
      <w:proofErr w:type="gramStart"/>
      <w:r>
        <w:t>);</w:t>
      </w:r>
      <w:proofErr w:type="gramEnd"/>
    </w:p>
    <w:p w14:paraId="27743356" w14:textId="77777777" w:rsidR="007C0C24" w:rsidRPr="003E4AC6" w:rsidRDefault="007C0C24" w:rsidP="00201A9C">
      <w:pPr>
        <w:pStyle w:val="Bulletlist0"/>
      </w:pPr>
      <w:proofErr w:type="spellStart"/>
      <w:r>
        <w:lastRenderedPageBreak/>
        <w:t>informacje</w:t>
      </w:r>
      <w:proofErr w:type="spellEnd"/>
      <w:r>
        <w:t xml:space="preserve"> </w:t>
      </w:r>
      <w:proofErr w:type="spellStart"/>
      <w:r>
        <w:t>dotyczące</w:t>
      </w:r>
      <w:proofErr w:type="spellEnd"/>
      <w:r>
        <w:t xml:space="preserve"> </w:t>
      </w:r>
      <w:proofErr w:type="spellStart"/>
      <w:r>
        <w:t>edukacji</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przebieg</w:t>
      </w:r>
      <w:proofErr w:type="spellEnd"/>
      <w:r>
        <w:t xml:space="preserve"> </w:t>
      </w:r>
      <w:proofErr w:type="spellStart"/>
      <w:r>
        <w:t>edukacji</w:t>
      </w:r>
      <w:proofErr w:type="spellEnd"/>
      <w:r>
        <w:t xml:space="preserve">, </w:t>
      </w:r>
      <w:proofErr w:type="spellStart"/>
      <w:r>
        <w:t>aktualne</w:t>
      </w:r>
      <w:proofErr w:type="spellEnd"/>
      <w:r>
        <w:t xml:space="preserve"> </w:t>
      </w:r>
      <w:proofErr w:type="spellStart"/>
      <w:r>
        <w:t>wykształcenie</w:t>
      </w:r>
      <w:proofErr w:type="spellEnd"/>
      <w:r>
        <w:t xml:space="preserve">, </w:t>
      </w:r>
      <w:proofErr w:type="spellStart"/>
      <w:r>
        <w:t>stopnie</w:t>
      </w:r>
      <w:proofErr w:type="spellEnd"/>
      <w:r>
        <w:t xml:space="preserve"> </w:t>
      </w:r>
      <w:proofErr w:type="spellStart"/>
      <w:r>
        <w:t>i</w:t>
      </w:r>
      <w:proofErr w:type="spellEnd"/>
      <w:r>
        <w:t xml:space="preserve"> </w:t>
      </w:r>
      <w:proofErr w:type="spellStart"/>
      <w:r>
        <w:t>wyniki</w:t>
      </w:r>
      <w:proofErr w:type="spellEnd"/>
      <w:r>
        <w:t xml:space="preserve">, </w:t>
      </w:r>
      <w:proofErr w:type="spellStart"/>
      <w:r>
        <w:t>najwyższy</w:t>
      </w:r>
      <w:proofErr w:type="spellEnd"/>
      <w:r>
        <w:t xml:space="preserve"> </w:t>
      </w:r>
      <w:proofErr w:type="spellStart"/>
      <w:r>
        <w:t>osiągnięty</w:t>
      </w:r>
      <w:proofErr w:type="spellEnd"/>
      <w:r>
        <w:t xml:space="preserve"> </w:t>
      </w:r>
      <w:proofErr w:type="spellStart"/>
      <w:r>
        <w:t>stopień</w:t>
      </w:r>
      <w:proofErr w:type="spellEnd"/>
      <w:r>
        <w:t xml:space="preserve">, </w:t>
      </w:r>
      <w:proofErr w:type="spellStart"/>
      <w:r>
        <w:t>niepełnosprawność</w:t>
      </w:r>
      <w:proofErr w:type="spellEnd"/>
      <w:r>
        <w:t xml:space="preserve"> w </w:t>
      </w:r>
      <w:proofErr w:type="spellStart"/>
      <w:r>
        <w:t>uczeniu</w:t>
      </w:r>
      <w:proofErr w:type="spellEnd"/>
      <w:r>
        <w:t xml:space="preserve"> </w:t>
      </w:r>
      <w:proofErr w:type="spellStart"/>
      <w:r>
        <w:t>się</w:t>
      </w:r>
      <w:proofErr w:type="spellEnd"/>
      <w:proofErr w:type="gramStart"/>
      <w:r>
        <w:t>);</w:t>
      </w:r>
      <w:proofErr w:type="gramEnd"/>
    </w:p>
    <w:p w14:paraId="2FE23732" w14:textId="77777777" w:rsidR="007C0C24" w:rsidRPr="003E4AC6" w:rsidRDefault="007C0C24" w:rsidP="00201A9C">
      <w:pPr>
        <w:pStyle w:val="Bulletlist0"/>
      </w:pPr>
      <w:proofErr w:type="spellStart"/>
      <w:r>
        <w:t>informacje</w:t>
      </w:r>
      <w:proofErr w:type="spellEnd"/>
      <w:r>
        <w:t xml:space="preserve"> </w:t>
      </w:r>
      <w:proofErr w:type="spellStart"/>
      <w:r>
        <w:t>na</w:t>
      </w:r>
      <w:proofErr w:type="spellEnd"/>
      <w:r>
        <w:t xml:space="preserve"> </w:t>
      </w:r>
      <w:proofErr w:type="spellStart"/>
      <w:r>
        <w:t>temat</w:t>
      </w:r>
      <w:proofErr w:type="spellEnd"/>
      <w:r>
        <w:t xml:space="preserve"> </w:t>
      </w:r>
      <w:proofErr w:type="spellStart"/>
      <w:r>
        <w:t>obywatelstwa</w:t>
      </w:r>
      <w:proofErr w:type="spellEnd"/>
      <w:r>
        <w:t xml:space="preserve"> </w:t>
      </w:r>
      <w:proofErr w:type="spellStart"/>
      <w:r>
        <w:t>i</w:t>
      </w:r>
      <w:proofErr w:type="spellEnd"/>
      <w:r>
        <w:t xml:space="preserve"> </w:t>
      </w:r>
      <w:proofErr w:type="spellStart"/>
      <w:r>
        <w:t>pobytu</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obywatelstwo</w:t>
      </w:r>
      <w:proofErr w:type="spellEnd"/>
      <w:r>
        <w:t xml:space="preserve">, status </w:t>
      </w:r>
      <w:proofErr w:type="spellStart"/>
      <w:r>
        <w:t>naturalizacji</w:t>
      </w:r>
      <w:proofErr w:type="spellEnd"/>
      <w:r>
        <w:t xml:space="preserve">, stan </w:t>
      </w:r>
      <w:proofErr w:type="spellStart"/>
      <w:r>
        <w:t>cywilny</w:t>
      </w:r>
      <w:proofErr w:type="spellEnd"/>
      <w:r>
        <w:t xml:space="preserve">, </w:t>
      </w:r>
      <w:proofErr w:type="spellStart"/>
      <w:r>
        <w:t>narodowość</w:t>
      </w:r>
      <w:proofErr w:type="spellEnd"/>
      <w:r>
        <w:t xml:space="preserve">, status </w:t>
      </w:r>
      <w:proofErr w:type="spellStart"/>
      <w:r>
        <w:t>imigracyjny</w:t>
      </w:r>
      <w:proofErr w:type="spellEnd"/>
      <w:r>
        <w:t xml:space="preserve">, </w:t>
      </w:r>
      <w:proofErr w:type="spellStart"/>
      <w:r>
        <w:t>dane</w:t>
      </w:r>
      <w:proofErr w:type="spellEnd"/>
      <w:r>
        <w:t xml:space="preserve"> </w:t>
      </w:r>
      <w:proofErr w:type="spellStart"/>
      <w:r>
        <w:t>paszportowe</w:t>
      </w:r>
      <w:proofErr w:type="spellEnd"/>
      <w:r>
        <w:t xml:space="preserve">, </w:t>
      </w:r>
      <w:proofErr w:type="spellStart"/>
      <w:r>
        <w:t>szczegóły</w:t>
      </w:r>
      <w:proofErr w:type="spellEnd"/>
      <w:r>
        <w:t xml:space="preserve"> </w:t>
      </w:r>
      <w:proofErr w:type="spellStart"/>
      <w:r>
        <w:t>dotyczące</w:t>
      </w:r>
      <w:proofErr w:type="spellEnd"/>
      <w:r>
        <w:t xml:space="preserve"> </w:t>
      </w:r>
      <w:proofErr w:type="spellStart"/>
      <w:r>
        <w:t>pobytu</w:t>
      </w:r>
      <w:proofErr w:type="spellEnd"/>
      <w:r>
        <w:t xml:space="preserve"> </w:t>
      </w:r>
      <w:proofErr w:type="spellStart"/>
      <w:r>
        <w:t>lub</w:t>
      </w:r>
      <w:proofErr w:type="spellEnd"/>
      <w:r>
        <w:t xml:space="preserve"> </w:t>
      </w:r>
      <w:proofErr w:type="spellStart"/>
      <w:r>
        <w:t>pozwolenia</w:t>
      </w:r>
      <w:proofErr w:type="spellEnd"/>
      <w:r>
        <w:t xml:space="preserve"> </w:t>
      </w:r>
      <w:proofErr w:type="spellStart"/>
      <w:r>
        <w:t>na</w:t>
      </w:r>
      <w:proofErr w:type="spellEnd"/>
      <w:r>
        <w:t xml:space="preserve"> </w:t>
      </w:r>
      <w:proofErr w:type="spellStart"/>
      <w:r>
        <w:t>pracę</w:t>
      </w:r>
      <w:proofErr w:type="spellEnd"/>
      <w:proofErr w:type="gramStart"/>
      <w:r>
        <w:t>);</w:t>
      </w:r>
      <w:proofErr w:type="gramEnd"/>
      <w:r>
        <w:t xml:space="preserve"> </w:t>
      </w:r>
    </w:p>
    <w:p w14:paraId="146C418C" w14:textId="77777777" w:rsidR="007C0C24" w:rsidRPr="003E4AC6" w:rsidRDefault="007C0C24" w:rsidP="00201A9C">
      <w:pPr>
        <w:pStyle w:val="Bulletlist0"/>
      </w:pPr>
      <w:proofErr w:type="spellStart"/>
      <w:r>
        <w:t>informacje</w:t>
      </w:r>
      <w:proofErr w:type="spellEnd"/>
      <w:r>
        <w:t xml:space="preserve"> </w:t>
      </w:r>
      <w:proofErr w:type="spellStart"/>
      <w:r>
        <w:t>przetwarzane</w:t>
      </w:r>
      <w:proofErr w:type="spellEnd"/>
      <w:r>
        <w:t xml:space="preserve"> w </w:t>
      </w:r>
      <w:proofErr w:type="spellStart"/>
      <w:r>
        <w:t>celu</w:t>
      </w:r>
      <w:proofErr w:type="spellEnd"/>
      <w:r>
        <w:t xml:space="preserve"> </w:t>
      </w:r>
      <w:proofErr w:type="spellStart"/>
      <w:r>
        <w:t>wykonania</w:t>
      </w:r>
      <w:proofErr w:type="spellEnd"/>
      <w:r>
        <w:t xml:space="preserve"> </w:t>
      </w:r>
      <w:proofErr w:type="spellStart"/>
      <w:r>
        <w:t>zadania</w:t>
      </w:r>
      <w:proofErr w:type="spellEnd"/>
      <w:r>
        <w:t xml:space="preserve"> w </w:t>
      </w:r>
      <w:proofErr w:type="spellStart"/>
      <w:r>
        <w:t>interesie</w:t>
      </w:r>
      <w:proofErr w:type="spellEnd"/>
      <w:r>
        <w:t xml:space="preserve"> </w:t>
      </w:r>
      <w:proofErr w:type="spellStart"/>
      <w:r>
        <w:t>publicznym</w:t>
      </w:r>
      <w:proofErr w:type="spellEnd"/>
      <w:r>
        <w:t xml:space="preserve"> </w:t>
      </w:r>
      <w:proofErr w:type="spellStart"/>
      <w:r>
        <w:t>lub</w:t>
      </w:r>
      <w:proofErr w:type="spellEnd"/>
      <w:r>
        <w:t xml:space="preserve"> w </w:t>
      </w:r>
      <w:proofErr w:type="spellStart"/>
      <w:r>
        <w:t>ramach</w:t>
      </w:r>
      <w:proofErr w:type="spellEnd"/>
      <w:r>
        <w:t xml:space="preserve"> </w:t>
      </w:r>
      <w:proofErr w:type="spellStart"/>
      <w:r>
        <w:t>sprawowania</w:t>
      </w:r>
      <w:proofErr w:type="spellEnd"/>
      <w:r>
        <w:t xml:space="preserve"> </w:t>
      </w:r>
      <w:proofErr w:type="spellStart"/>
      <w:r>
        <w:t>władzy</w:t>
      </w:r>
      <w:proofErr w:type="spellEnd"/>
      <w:r>
        <w:t xml:space="preserve"> </w:t>
      </w:r>
      <w:proofErr w:type="spellStart"/>
      <w:proofErr w:type="gramStart"/>
      <w:r>
        <w:t>publicznej</w:t>
      </w:r>
      <w:proofErr w:type="spellEnd"/>
      <w:r>
        <w:t>;</w:t>
      </w:r>
      <w:proofErr w:type="gramEnd"/>
      <w:r>
        <w:t xml:space="preserve"> </w:t>
      </w:r>
    </w:p>
    <w:p w14:paraId="181B5D2C" w14:textId="77777777" w:rsidR="007C0C24" w:rsidRPr="003E4AC6" w:rsidRDefault="007C0C24" w:rsidP="00201A9C">
      <w:pPr>
        <w:pStyle w:val="Bulletlist0"/>
      </w:pPr>
      <w:proofErr w:type="spellStart"/>
      <w:r>
        <w:t>szczególne</w:t>
      </w:r>
      <w:proofErr w:type="spellEnd"/>
      <w:r>
        <w:t xml:space="preserve"> </w:t>
      </w:r>
      <w:proofErr w:type="spellStart"/>
      <w:r>
        <w:t>kategorie</w:t>
      </w:r>
      <w:proofErr w:type="spellEnd"/>
      <w:r>
        <w:t xml:space="preserve"> </w:t>
      </w:r>
      <w:proofErr w:type="spellStart"/>
      <w:r>
        <w:t>danych</w:t>
      </w:r>
      <w:proofErr w:type="spellEnd"/>
      <w:r>
        <w:t xml:space="preserve"> (</w:t>
      </w:r>
      <w:proofErr w:type="spellStart"/>
      <w:r>
        <w:t>na</w:t>
      </w:r>
      <w:proofErr w:type="spellEnd"/>
      <w:r>
        <w:t xml:space="preserve"> </w:t>
      </w:r>
      <w:proofErr w:type="spellStart"/>
      <w:r>
        <w:t>przykład</w:t>
      </w:r>
      <w:proofErr w:type="spellEnd"/>
      <w:r>
        <w:t xml:space="preserve"> </w:t>
      </w:r>
      <w:proofErr w:type="spellStart"/>
      <w:r>
        <w:t>pochodzenie</w:t>
      </w:r>
      <w:proofErr w:type="spellEnd"/>
      <w:r>
        <w:t xml:space="preserve"> </w:t>
      </w:r>
      <w:proofErr w:type="spellStart"/>
      <w:r>
        <w:t>rasowe</w:t>
      </w:r>
      <w:proofErr w:type="spellEnd"/>
      <w:r>
        <w:t xml:space="preserve"> </w:t>
      </w:r>
      <w:proofErr w:type="spellStart"/>
      <w:r>
        <w:t>lub</w:t>
      </w:r>
      <w:proofErr w:type="spellEnd"/>
      <w:r>
        <w:t xml:space="preserve"> </w:t>
      </w:r>
      <w:proofErr w:type="spellStart"/>
      <w:r>
        <w:t>etniczne</w:t>
      </w:r>
      <w:proofErr w:type="spellEnd"/>
      <w:r>
        <w:t xml:space="preserve">, </w:t>
      </w:r>
      <w:proofErr w:type="spellStart"/>
      <w:r>
        <w:t>poglądy</w:t>
      </w:r>
      <w:proofErr w:type="spellEnd"/>
      <w:r>
        <w:t xml:space="preserve"> </w:t>
      </w:r>
      <w:proofErr w:type="spellStart"/>
      <w:r>
        <w:t>polityczne</w:t>
      </w:r>
      <w:proofErr w:type="spellEnd"/>
      <w:r>
        <w:t xml:space="preserve">, </w:t>
      </w:r>
      <w:proofErr w:type="spellStart"/>
      <w:r>
        <w:t>przekonania</w:t>
      </w:r>
      <w:proofErr w:type="spellEnd"/>
      <w:r>
        <w:t xml:space="preserve"> </w:t>
      </w:r>
      <w:proofErr w:type="spellStart"/>
      <w:r>
        <w:t>religijne</w:t>
      </w:r>
      <w:proofErr w:type="spellEnd"/>
      <w:r>
        <w:t xml:space="preserve"> </w:t>
      </w:r>
      <w:proofErr w:type="spellStart"/>
      <w:r>
        <w:t>lub</w:t>
      </w:r>
      <w:proofErr w:type="spellEnd"/>
      <w:r>
        <w:t xml:space="preserve"> </w:t>
      </w:r>
      <w:proofErr w:type="spellStart"/>
      <w:r>
        <w:t>filozoficzne</w:t>
      </w:r>
      <w:proofErr w:type="spellEnd"/>
      <w:r>
        <w:t xml:space="preserve">, </w:t>
      </w:r>
      <w:proofErr w:type="spellStart"/>
      <w:r>
        <w:t>przynależność</w:t>
      </w:r>
      <w:proofErr w:type="spellEnd"/>
      <w:r>
        <w:t xml:space="preserve"> do </w:t>
      </w:r>
      <w:proofErr w:type="spellStart"/>
      <w:r>
        <w:t>związków</w:t>
      </w:r>
      <w:proofErr w:type="spellEnd"/>
      <w:r>
        <w:t xml:space="preserve"> </w:t>
      </w:r>
      <w:proofErr w:type="spellStart"/>
      <w:r>
        <w:t>zawodowych</w:t>
      </w:r>
      <w:proofErr w:type="spellEnd"/>
      <w:r>
        <w:t xml:space="preserve">, </w:t>
      </w:r>
      <w:proofErr w:type="spellStart"/>
      <w:r>
        <w:t>dane</w:t>
      </w:r>
      <w:proofErr w:type="spellEnd"/>
      <w:r>
        <w:t xml:space="preserve"> </w:t>
      </w:r>
      <w:proofErr w:type="spellStart"/>
      <w:r>
        <w:t>genetyczne</w:t>
      </w:r>
      <w:proofErr w:type="spellEnd"/>
      <w:r>
        <w:t xml:space="preserve">, </w:t>
      </w:r>
      <w:proofErr w:type="spellStart"/>
      <w:r>
        <w:t>dane</w:t>
      </w:r>
      <w:proofErr w:type="spellEnd"/>
      <w:r>
        <w:t xml:space="preserve"> </w:t>
      </w:r>
      <w:proofErr w:type="spellStart"/>
      <w:r>
        <w:t>biometryczne</w:t>
      </w:r>
      <w:proofErr w:type="spellEnd"/>
      <w:r>
        <w:t xml:space="preserve"> do </w:t>
      </w:r>
      <w:proofErr w:type="spellStart"/>
      <w:r>
        <w:t>celów</w:t>
      </w:r>
      <w:proofErr w:type="spellEnd"/>
      <w:r>
        <w:t xml:space="preserve"> </w:t>
      </w:r>
      <w:proofErr w:type="spellStart"/>
      <w:r>
        <w:t>jednoznacznej</w:t>
      </w:r>
      <w:proofErr w:type="spellEnd"/>
      <w:r>
        <w:t xml:space="preserve"> </w:t>
      </w:r>
      <w:proofErr w:type="spellStart"/>
      <w:r>
        <w:t>identyfikacji</w:t>
      </w:r>
      <w:proofErr w:type="spellEnd"/>
      <w:r>
        <w:t xml:space="preserve"> </w:t>
      </w:r>
      <w:proofErr w:type="spellStart"/>
      <w:r>
        <w:t>osoby</w:t>
      </w:r>
      <w:proofErr w:type="spellEnd"/>
      <w:r>
        <w:t xml:space="preserve"> </w:t>
      </w:r>
      <w:proofErr w:type="spellStart"/>
      <w:r>
        <w:t>fizycznej</w:t>
      </w:r>
      <w:proofErr w:type="spellEnd"/>
      <w:r>
        <w:t xml:space="preserve">, </w:t>
      </w:r>
      <w:proofErr w:type="spellStart"/>
      <w:r>
        <w:t>dane</w:t>
      </w:r>
      <w:proofErr w:type="spellEnd"/>
      <w:r>
        <w:t xml:space="preserve"> </w:t>
      </w:r>
      <w:proofErr w:type="spellStart"/>
      <w:r>
        <w:t>dotyczące</w:t>
      </w:r>
      <w:proofErr w:type="spellEnd"/>
      <w:r>
        <w:t xml:space="preserve"> </w:t>
      </w:r>
      <w:proofErr w:type="spellStart"/>
      <w:r>
        <w:t>zdrowia</w:t>
      </w:r>
      <w:proofErr w:type="spellEnd"/>
      <w:r>
        <w:t xml:space="preserve">, </w:t>
      </w:r>
      <w:proofErr w:type="spellStart"/>
      <w:r>
        <w:t>dane</w:t>
      </w:r>
      <w:proofErr w:type="spellEnd"/>
      <w:r>
        <w:t xml:space="preserve"> </w:t>
      </w:r>
      <w:proofErr w:type="spellStart"/>
      <w:r>
        <w:t>seksualności</w:t>
      </w:r>
      <w:proofErr w:type="spellEnd"/>
      <w:r>
        <w:t xml:space="preserve"> </w:t>
      </w:r>
      <w:proofErr w:type="spellStart"/>
      <w:r>
        <w:t>lub</w:t>
      </w:r>
      <w:proofErr w:type="spellEnd"/>
      <w:r>
        <w:t xml:space="preserve"> </w:t>
      </w:r>
      <w:proofErr w:type="spellStart"/>
      <w:r>
        <w:t>orientacji</w:t>
      </w:r>
      <w:proofErr w:type="spellEnd"/>
      <w:r>
        <w:t xml:space="preserve"> </w:t>
      </w:r>
      <w:proofErr w:type="spellStart"/>
      <w:r>
        <w:t>seksualnej</w:t>
      </w:r>
      <w:proofErr w:type="spellEnd"/>
      <w:r>
        <w:t xml:space="preserve"> </w:t>
      </w:r>
      <w:proofErr w:type="spellStart"/>
      <w:r>
        <w:t>osoby</w:t>
      </w:r>
      <w:proofErr w:type="spellEnd"/>
      <w:r>
        <w:t xml:space="preserve"> </w:t>
      </w:r>
      <w:proofErr w:type="spellStart"/>
      <w:r>
        <w:t>fizycznej</w:t>
      </w:r>
      <w:proofErr w:type="spellEnd"/>
      <w:r>
        <w:t xml:space="preserve">, </w:t>
      </w:r>
      <w:proofErr w:type="spellStart"/>
      <w:r>
        <w:t>dane</w:t>
      </w:r>
      <w:proofErr w:type="spellEnd"/>
      <w:r>
        <w:t xml:space="preserve"> </w:t>
      </w:r>
      <w:proofErr w:type="spellStart"/>
      <w:r>
        <w:t>dotyczące</w:t>
      </w:r>
      <w:proofErr w:type="spellEnd"/>
      <w:r>
        <w:t xml:space="preserve"> </w:t>
      </w:r>
      <w:proofErr w:type="spellStart"/>
      <w:r>
        <w:t>wyroków</w:t>
      </w:r>
      <w:proofErr w:type="spellEnd"/>
      <w:r>
        <w:t xml:space="preserve"> </w:t>
      </w:r>
      <w:proofErr w:type="spellStart"/>
      <w:r>
        <w:t>skazujących</w:t>
      </w:r>
      <w:proofErr w:type="spellEnd"/>
      <w:r>
        <w:t xml:space="preserve"> </w:t>
      </w:r>
      <w:proofErr w:type="spellStart"/>
      <w:r>
        <w:t>lub</w:t>
      </w:r>
      <w:proofErr w:type="spellEnd"/>
      <w:r>
        <w:t xml:space="preserve"> </w:t>
      </w:r>
      <w:proofErr w:type="spellStart"/>
      <w:r>
        <w:t>przestępstw</w:t>
      </w:r>
      <w:proofErr w:type="spellEnd"/>
      <w:r>
        <w:t xml:space="preserve">) </w:t>
      </w:r>
      <w:proofErr w:type="spellStart"/>
      <w:r>
        <w:t>lub</w:t>
      </w:r>
      <w:proofErr w:type="spellEnd"/>
    </w:p>
    <w:p w14:paraId="6CD21522" w14:textId="77777777" w:rsidR="007C0C24" w:rsidRPr="00FC77AC" w:rsidRDefault="007C0C24" w:rsidP="00201A9C">
      <w:pPr>
        <w:pStyle w:val="Bulletlist0"/>
      </w:pPr>
      <w:proofErr w:type="spellStart"/>
      <w:r>
        <w:t>wszelkie</w:t>
      </w:r>
      <w:proofErr w:type="spellEnd"/>
      <w:r>
        <w:t xml:space="preserve"> </w:t>
      </w:r>
      <w:proofErr w:type="spellStart"/>
      <w:r>
        <w:t>inne</w:t>
      </w:r>
      <w:proofErr w:type="spellEnd"/>
      <w:r>
        <w:t xml:space="preserve"> </w:t>
      </w:r>
      <w:proofErr w:type="spellStart"/>
      <w:r>
        <w:t>dane</w:t>
      </w:r>
      <w:proofErr w:type="spellEnd"/>
      <w:r>
        <w:t xml:space="preserve"> </w:t>
      </w:r>
      <w:proofErr w:type="spellStart"/>
      <w:r>
        <w:t>osobowe</w:t>
      </w:r>
      <w:proofErr w:type="spellEnd"/>
      <w:r>
        <w:t xml:space="preserve"> </w:t>
      </w:r>
      <w:proofErr w:type="spellStart"/>
      <w:r>
        <w:t>określone</w:t>
      </w:r>
      <w:proofErr w:type="spellEnd"/>
      <w:r>
        <w:t xml:space="preserve"> w art. 4 RODO.</w:t>
      </w:r>
      <w:r>
        <w:br w:type="page"/>
      </w:r>
    </w:p>
    <w:p w14:paraId="5281A360" w14:textId="77777777" w:rsidR="007C0C24" w:rsidRPr="00FC77AC" w:rsidRDefault="007C0C24" w:rsidP="00B470B3">
      <w:pPr>
        <w:pStyle w:val="Heading1"/>
        <w:shd w:val="clear" w:color="auto" w:fill="auto"/>
      </w:pPr>
      <w:bookmarkStart w:id="209" w:name="_Toc155366853"/>
      <w:bookmarkStart w:id="210" w:name="_Toc206769346"/>
      <w:r>
        <w:lastRenderedPageBreak/>
        <w:t>Załącznik C — Dodatek dotyczący dodatkowych zabezpieczeń</w:t>
      </w:r>
      <w:bookmarkEnd w:id="209"/>
      <w:bookmarkEnd w:id="210"/>
    </w:p>
    <w:p w14:paraId="5265749D" w14:textId="77777777" w:rsidR="007C0C24" w:rsidRPr="003E4AC6" w:rsidRDefault="007C0C24" w:rsidP="00201A9C">
      <w:r>
        <w:t xml:space="preserve">Na mocy tego Dodatku dotyczącego dodatkowych zabezpieczeń do DPA („Dodatek”) Microsoft zapewnia Klientowi dodatkowe zabezpieczenia dla przetwarzania przez Microsoft w imieniu Klienta danych osobowych w zakresie RODO oraz dodatkowe zadośćuczynienie dla osób, których te dane osobowe dotyczą. </w:t>
      </w:r>
    </w:p>
    <w:p w14:paraId="1937839A" w14:textId="77777777" w:rsidR="007C0C24" w:rsidRPr="003E4AC6" w:rsidRDefault="007C0C24" w:rsidP="00201A9C">
      <w:r>
        <w:t>Niniejszy Dodatek uzupełnia i stanowi część Dodatku dotyczącego Ochrony Danych, ale nie zmienia go ani nie modyfikuje.</w:t>
      </w:r>
    </w:p>
    <w:p w14:paraId="01C07940" w14:textId="77777777" w:rsidR="007C0C24" w:rsidRPr="003E4AC6" w:rsidRDefault="007C0C24" w:rsidP="00201A9C">
      <w:pPr>
        <w:pStyle w:val="NumberedList"/>
      </w:pPr>
      <w:r w:rsidRPr="00201A9C">
        <w:rPr>
          <w:b/>
          <w:bCs/>
        </w:rPr>
        <w:t>Sprzeciwy wobec nakazów</w:t>
      </w:r>
      <w:r w:rsidRPr="000A0471">
        <w:rPr>
          <w:b/>
          <w:bCs/>
        </w:rPr>
        <w:t>.</w:t>
      </w:r>
      <w:r>
        <w:t xml:space="preserve"> W przypadku otrzymania przez Microsoft od jakiejkolwiek osoby trzeciej nakazu ujawnienia jakichkolwiek danych osobowych przetwarzanych zgodnie z Dodatkiem dotyczącym Ochrony Danych Microsoft:</w:t>
      </w:r>
    </w:p>
    <w:p w14:paraId="4FF8389B" w14:textId="77777777" w:rsidR="007C0C24" w:rsidRPr="003E4AC6" w:rsidRDefault="007C0C24" w:rsidP="00201A9C">
      <w:pPr>
        <w:pStyle w:val="ListParagraph"/>
        <w:numPr>
          <w:ilvl w:val="0"/>
          <w:numId w:val="79"/>
        </w:numPr>
      </w:pPr>
      <w:r>
        <w:t xml:space="preserve">dołoży wszelkich uzasadnionych starań, aby osoba trzecia wystąpiła o takie dane bezpośrednio do </w:t>
      </w:r>
      <w:proofErr w:type="gramStart"/>
      <w:r>
        <w:t>Klienta;</w:t>
      </w:r>
      <w:proofErr w:type="gramEnd"/>
      <w:r>
        <w:t xml:space="preserve"> </w:t>
      </w:r>
    </w:p>
    <w:p w14:paraId="00A08089" w14:textId="77777777" w:rsidR="007C0C24" w:rsidRPr="003E4AC6" w:rsidRDefault="007C0C24" w:rsidP="00201A9C">
      <w:pPr>
        <w:pStyle w:val="ListParagraph"/>
        <w:numPr>
          <w:ilvl w:val="0"/>
          <w:numId w:val="79"/>
        </w:numPr>
      </w:pPr>
      <w:r>
        <w:t>bezzwłocznie powiadomi Klienta, o ile nie jest to zabronione przez przepisy prawa właściwe dla używającej nakazu osoby trzeciej, a jeśli jest to zabronione, dołoży wszelkich zgodnych z prawem starań, aby uzyskać prawo do uchylenia tego zakazu w celu jak najszybszego przekazania Klientowi jak największej ilości informacji; oraz</w:t>
      </w:r>
    </w:p>
    <w:p w14:paraId="286FB34E" w14:textId="77777777" w:rsidR="007C0C24" w:rsidRPr="003E4AC6" w:rsidRDefault="007C0C24" w:rsidP="00201A9C">
      <w:pPr>
        <w:pStyle w:val="ListParagraph"/>
        <w:numPr>
          <w:ilvl w:val="0"/>
          <w:numId w:val="79"/>
        </w:numPr>
      </w:pPr>
      <w:r>
        <w:t xml:space="preserve">dołoży wszelkich zgodnych z prawem starań, aby sprzeciwić się nakazowi ujawnienia danych na podstawie wszelkich uchybień prawnych na mocy przepisów prawa właściwych dla używającej nakazu osoby trzeciej lub wszelkich istotnych sprzeczności z właściwymi przepisami prawa Unii Europejskiej lub właściwymi przepisami prawa państwa członkowskiego. </w:t>
      </w:r>
    </w:p>
    <w:p w14:paraId="603E7F44" w14:textId="77777777" w:rsidR="007C0C24" w:rsidRPr="003E4AC6" w:rsidRDefault="007C0C24" w:rsidP="00201A9C">
      <w:r>
        <w:t>Jeśli po wykonaniu czynności opisanych w punktach od a. do c. powyżej Microsoft lub jakikolwiek podmiot stowarzyszony Microsoft nadal będzie zmuszony do ujawnienia danych osobowych, ujawni wówczas tylko minimalną ilość tych danych niezbędną do wykonania nakazu przymusowego ujawnienia danych.</w:t>
      </w:r>
    </w:p>
    <w:p w14:paraId="58A5476E" w14:textId="77777777" w:rsidR="007C0C24" w:rsidRPr="003E4AC6" w:rsidRDefault="007C0C24" w:rsidP="00201A9C">
      <w:r>
        <w:t xml:space="preserve">Na potrzeby niniejszego punktu zgodne z prawem starania nie obejmują działań, które skutkowałyby sankcjami cywilnymi lub karnymi, na przykład sankcjami wynikającymi z naruszenia powagi sądu na mocy przepisów prawa właściwej jurysdykcji. </w:t>
      </w:r>
    </w:p>
    <w:p w14:paraId="57B22286" w14:textId="77777777" w:rsidR="007C0C24" w:rsidRPr="003E4AC6" w:rsidRDefault="007C0C24" w:rsidP="00201A9C">
      <w:pPr>
        <w:pStyle w:val="NumberedList"/>
      </w:pPr>
      <w:r w:rsidRPr="00201A9C">
        <w:rPr>
          <w:b/>
          <w:bCs/>
        </w:rPr>
        <w:t>Rekompensata dla osób, których dane dotyczą</w:t>
      </w:r>
      <w:r w:rsidRPr="000A0471">
        <w:rPr>
          <w:b/>
          <w:bCs/>
        </w:rPr>
        <w:t>.</w:t>
      </w:r>
      <w:r>
        <w:t xml:space="preserve"> Z zastrzeżeniem postanowień punktów 3 i 4 Microsoft dokona na rzecz osoby, której dane dotyczą, rekompensaty z tytułu wszelkich szkód majątkowych lub niemajątkowych wyrządzonych osobie, której dane dotyczą, w wyniku ujawnienia </w:t>
      </w:r>
      <w:r>
        <w:lastRenderedPageBreak/>
        <w:t>przez Microsoft jej danych osobowych przekazanych w odpowiedzi na nakaz organu administracji rządowej lub agencji ochrony porządku publicznego spoza UE/EOG z naruszeniem zobowiązań Microsoft na mocy rozdziału V RODO („Istotne Ujawnienie”). Niezależnie od postanowień przedstawionych powyżej Microsoft nie musi dokonywać rekompensaty na rzecz osoby, której dane dotyczą, na mocy postanowień tego punktu 2 w zakresie, w jakim taka osoba, której dane dotyczą, uzyskała już od Microsoft lub w inny sposób rekompensatę za tę samą szkodę.</w:t>
      </w:r>
    </w:p>
    <w:p w14:paraId="67E3472B" w14:textId="77777777" w:rsidR="007C0C24" w:rsidRPr="003E4AC6" w:rsidRDefault="007C0C24" w:rsidP="00201A9C">
      <w:pPr>
        <w:pStyle w:val="NumberedList"/>
      </w:pPr>
      <w:r w:rsidRPr="00201A9C">
        <w:rPr>
          <w:b/>
          <w:bCs/>
        </w:rPr>
        <w:t>Warunki rekompensaty</w:t>
      </w:r>
      <w:r w:rsidRPr="000A0471">
        <w:rPr>
          <w:b/>
          <w:bCs/>
        </w:rPr>
        <w:t>.</w:t>
      </w:r>
      <w:r>
        <w:t xml:space="preserve"> Dokonanie rekompensaty na mocy postanowień punktu 2 zależy od tego, czy osoba, której dane dotyczą, wykaże w sposób racjonalnie zadowalający Microsoft, że:</w:t>
      </w:r>
    </w:p>
    <w:p w14:paraId="152E2A52" w14:textId="77777777" w:rsidR="007C0C24" w:rsidRPr="003E4AC6" w:rsidRDefault="007C0C24" w:rsidP="00201A9C">
      <w:pPr>
        <w:pStyle w:val="ListParagraph"/>
        <w:numPr>
          <w:ilvl w:val="0"/>
          <w:numId w:val="80"/>
        </w:numPr>
      </w:pPr>
      <w:r>
        <w:t xml:space="preserve">spółka Microsoft uczestniczyła w Istotnym </w:t>
      </w:r>
      <w:proofErr w:type="gramStart"/>
      <w:r>
        <w:t>Ujawnieniu;</w:t>
      </w:r>
      <w:proofErr w:type="gramEnd"/>
      <w:r>
        <w:t xml:space="preserve"> </w:t>
      </w:r>
    </w:p>
    <w:p w14:paraId="271A3C45" w14:textId="77777777" w:rsidR="007C0C24" w:rsidRPr="003E4AC6" w:rsidRDefault="007C0C24" w:rsidP="00201A9C">
      <w:pPr>
        <w:pStyle w:val="ListParagraph"/>
        <w:numPr>
          <w:ilvl w:val="0"/>
          <w:numId w:val="80"/>
        </w:numPr>
      </w:pPr>
      <w:r>
        <w:t>Istotne Ujawnienie było podstawą oficjalnego postępowania wszczętego przez organ administracji rządowej lub organ ochrony porządku publicznego spoza UE/EOG przeciwko osobie, której dotyczą dane; oraz</w:t>
      </w:r>
    </w:p>
    <w:p w14:paraId="3486EA8D" w14:textId="77777777" w:rsidR="007C0C24" w:rsidRPr="003E4AC6" w:rsidRDefault="007C0C24" w:rsidP="00201A9C">
      <w:pPr>
        <w:pStyle w:val="ListParagraph"/>
        <w:numPr>
          <w:ilvl w:val="0"/>
          <w:numId w:val="80"/>
        </w:numPr>
      </w:pPr>
      <w:r>
        <w:t>Istotne Ujawnienie było bezpośrednią przyczyną poniesionej przez osobę, której dane dotyczą, szkody majątkowej lub niemajątkowej.</w:t>
      </w:r>
    </w:p>
    <w:p w14:paraId="36E0E1A4" w14:textId="77777777" w:rsidR="007C0C24" w:rsidRPr="003E4AC6" w:rsidRDefault="007C0C24" w:rsidP="00201A9C">
      <w:r>
        <w:t>Ciężar udowodnienia okoliczności określonych w punktach a., b. i c. spoczywa na osobie, której dane dotyczą.</w:t>
      </w:r>
    </w:p>
    <w:p w14:paraId="6C3D0FD1" w14:textId="77777777" w:rsidR="007C0C24" w:rsidRPr="003E4AC6" w:rsidRDefault="007C0C24" w:rsidP="00201A9C">
      <w:r>
        <w:t xml:space="preserve">Niezależnie od postanowień przedstawionych powyżej Microsoft nie musi dokonywać rekompensaty na rzecz osoby, której dane dotyczą, na mocy postanowień punktu 2, jeśli stwierdzi, że Istotne Ujawnienie nie naruszyło zobowiązań Microsoft wynikających z przepisów Rozdziału V RODO. </w:t>
      </w:r>
    </w:p>
    <w:p w14:paraId="7D94AA73" w14:textId="77777777" w:rsidR="007C0C24" w:rsidRPr="003E4AC6" w:rsidRDefault="007C0C24" w:rsidP="00201A9C">
      <w:pPr>
        <w:pStyle w:val="NumberedList"/>
      </w:pPr>
      <w:r w:rsidRPr="00201A9C">
        <w:rPr>
          <w:b/>
          <w:bCs/>
        </w:rPr>
        <w:t>Zakres szkód</w:t>
      </w:r>
      <w:r w:rsidRPr="000A0471">
        <w:rPr>
          <w:b/>
          <w:bCs/>
        </w:rPr>
        <w:t>.</w:t>
      </w:r>
      <w:r>
        <w:t xml:space="preserve"> Rekompensata na mocy postanowień punktu 2 jest ograniczona do szkód majątkowych i niemajątkowych określonych w przepisach RODO i nie obejmuje szkód wtórnych ani wszelkich innych szkód niewynikających z naruszenia przepisów RODO przez Microsoft.</w:t>
      </w:r>
    </w:p>
    <w:p w14:paraId="4B5C02C6" w14:textId="77777777" w:rsidR="007C0C24" w:rsidRPr="003E4AC6" w:rsidRDefault="007C0C24" w:rsidP="00201A9C">
      <w:pPr>
        <w:pStyle w:val="NumberedList"/>
      </w:pPr>
      <w:r w:rsidRPr="00201A9C">
        <w:rPr>
          <w:b/>
          <w:bCs/>
        </w:rPr>
        <w:t>Wykonywanie przysługujących praw</w:t>
      </w:r>
      <w:r w:rsidRPr="000A0471">
        <w:rPr>
          <w:b/>
          <w:bCs/>
        </w:rPr>
        <w:t>.</w:t>
      </w:r>
      <w:r>
        <w:t xml:space="preserve"> Prawa przyznane osobom, których dane dotyczą, na mocy niniejszego Dodatku mogą być egzekwowane wobec Microsoft przez osobę, której dane dotyczą, niezależnie od jakichkolwiek ograniczeń zawartych w klauzulach 3 lub 6 Standardowych Klauzul Umownych. Osoba, której dane dotyczą, może wystąpić z roszczeniem na mocy niniejszego Dodatku wyłącznie indywidualnie, a nie w ramach powództwa grupowego, zbiorowego lub przedstawicielskiego. Prawa przyznane osobom, których dane dotyczą, na mocy niniejszego Dodatku, są dobrami osobistymi osoby, której dane dotyczą, i nie mogą być przeniesione na inną osobę.</w:t>
      </w:r>
    </w:p>
    <w:p w14:paraId="23E34FA8" w14:textId="77777777" w:rsidR="007C0C24" w:rsidRPr="00D443D2" w:rsidRDefault="007C0C24" w:rsidP="00201A9C">
      <w:pPr>
        <w:pStyle w:val="NumberedList"/>
        <w:rPr>
          <w:spacing w:val="-3"/>
        </w:rPr>
      </w:pPr>
      <w:r w:rsidRPr="00201A9C">
        <w:rPr>
          <w:b/>
          <w:bCs/>
          <w:spacing w:val="-3"/>
        </w:rPr>
        <w:t>Powiadomienie o zmianach</w:t>
      </w:r>
      <w:r w:rsidRPr="00D443D2">
        <w:rPr>
          <w:b/>
          <w:bCs/>
          <w:spacing w:val="-3"/>
        </w:rPr>
        <w:t>.</w:t>
      </w:r>
      <w:r w:rsidRPr="00D443D2">
        <w:rPr>
          <w:spacing w:val="-3"/>
        </w:rPr>
        <w:t xml:space="preserve"> Microsoft zgadza się i gwarantuje, że nie ma powodów, aby uważać, że przepisy prawa mające zastosowanie do Microsoft lub podmiotów podprzetwarzających Microsoft, w tym przepisy prawa kraju, do którego dane osobowe są przekazywane przez Microsoft samodzielnie </w:t>
      </w:r>
      <w:r w:rsidRPr="00D443D2">
        <w:rPr>
          <w:spacing w:val="-3"/>
        </w:rPr>
        <w:lastRenderedPageBreak/>
        <w:t>lub za pośrednictwem podmiotu podprzetwarzającego, uniemożliwiają Microsoft wykonanie instrukcji otrzymanych od Klienta i zobowiązań wynikających z niniejszego Dodatku lub Standardowych Klauzul Umownych z 2021 r. Ponadto Microsoft zgadza się i gwarantuje że w przypadku zmiany tych przepisów, która może mieć istotny negatywny wpływ na gwarancje i zobowiązania wynikające z niniejszego Dodatku lub Standardowych Klauzul Umownych, bezzwłocznie powiadomi Klienta o tej zmianie, gdy tylko się o niej dowie, w którym to przypadku Klient może zawiesić przekazywanie danych lub wypowiedzieć umowę.</w:t>
      </w:r>
    </w:p>
    <w:p w14:paraId="62739ED2" w14:textId="77777777" w:rsidR="007C0C24" w:rsidRDefault="007C0C24" w:rsidP="007C0C24">
      <w:pPr>
        <w:sectPr w:rsidR="007C0C24" w:rsidSect="007C0C24">
          <w:footerReference w:type="default" r:id="rId20"/>
          <w:pgSz w:w="12240" w:h="15840"/>
          <w:pgMar w:top="1440" w:right="720" w:bottom="1440" w:left="720" w:header="720" w:footer="720" w:gutter="0"/>
          <w:cols w:space="720"/>
          <w:titlePg/>
          <w:docGrid w:linePitch="360"/>
        </w:sectPr>
      </w:pPr>
      <w:bookmarkStart w:id="211" w:name="_Toc6563856"/>
      <w:bookmarkStart w:id="212" w:name="_Toc21617077"/>
      <w:bookmarkStart w:id="213" w:name="_Toc489605628"/>
      <w:bookmarkStart w:id="214" w:name="_Toc8395070"/>
      <w:bookmarkStart w:id="215" w:name="_Toc26972890"/>
      <w:r>
        <w:br w:type="page"/>
      </w:r>
    </w:p>
    <w:p w14:paraId="1D92793A" w14:textId="77777777" w:rsidR="00790523" w:rsidRPr="00667427" w:rsidRDefault="00790523" w:rsidP="00790523">
      <w:pPr>
        <w:pStyle w:val="Heading1"/>
        <w:rPr>
          <w:rFonts w:cs="Segoe Sans Display"/>
          <w:szCs w:val="52"/>
          <w:lang w:val="pl-PL"/>
        </w:rPr>
      </w:pPr>
      <w:bookmarkStart w:id="216" w:name="_Toc206769347"/>
      <w:bookmarkStart w:id="217" w:name="_Toc8395071"/>
      <w:bookmarkStart w:id="218" w:name="_Toc489605629"/>
      <w:bookmarkStart w:id="219" w:name="_Toc6563859"/>
      <w:bookmarkStart w:id="220" w:name="_Toc21617080"/>
      <w:bookmarkStart w:id="221" w:name="_Toc26972906"/>
      <w:bookmarkStart w:id="222" w:name="Attachment1"/>
      <w:bookmarkStart w:id="223" w:name="_Toc155366854"/>
      <w:bookmarkEnd w:id="211"/>
      <w:bookmarkEnd w:id="212"/>
      <w:bookmarkEnd w:id="213"/>
      <w:bookmarkEnd w:id="214"/>
      <w:bookmarkEnd w:id="215"/>
      <w:r w:rsidRPr="00667427">
        <w:rPr>
          <w:rFonts w:cs="Segoe Sans Display"/>
          <w:szCs w:val="52"/>
          <w:lang w:val="pl-PL"/>
        </w:rPr>
        <w:lastRenderedPageBreak/>
        <w:t>Załącznik D – Kwestionowanie zamówienia lub wiążącego zobowiązania prawnego zawieszającego Usługi Online</w:t>
      </w:r>
      <w:bookmarkEnd w:id="216"/>
    </w:p>
    <w:p w14:paraId="6B3DE3D5" w14:textId="77777777" w:rsidR="002634C7" w:rsidRPr="00667427" w:rsidRDefault="002634C7" w:rsidP="002634C7">
      <w:pPr>
        <w:spacing w:before="60" w:after="240"/>
        <w:rPr>
          <w:rFonts w:cs="Segoe Sans Text"/>
          <w:b/>
          <w:bCs/>
          <w:u w:val="single"/>
          <w:lang w:val="pl-PL"/>
        </w:rPr>
      </w:pPr>
      <w:r w:rsidRPr="00667427">
        <w:rPr>
          <w:rFonts w:cs="Segoe Sans Text"/>
          <w:lang w:val="pl-PL"/>
        </w:rPr>
        <w:t>Niniejszym Załącznikiem Microsoft podejmuje następujące zobowiązania wobec podmiotów będących Klientami Rządu Krajowego, Federalnego i Regionalnego Państw Członkowskich Unii Europejskiej („UE”), a także krajów przystępujących do UE, członków Europejskiego Stowarzyszenia Wolnego Handlu, Zjednoczonego Królestwa, Monako, Watykanu oraz Komisji Europejskiej („Chronionych Klientów Rządowych”).</w:t>
      </w:r>
    </w:p>
    <w:p w14:paraId="405A401D" w14:textId="77777777" w:rsidR="002634C7" w:rsidRPr="00667427" w:rsidRDefault="002634C7" w:rsidP="002634C7">
      <w:pPr>
        <w:pStyle w:val="ListParagraph"/>
        <w:numPr>
          <w:ilvl w:val="0"/>
          <w:numId w:val="85"/>
        </w:numPr>
        <w:tabs>
          <w:tab w:val="clear" w:pos="9360"/>
        </w:tabs>
        <w:spacing w:after="160" w:line="360" w:lineRule="exact"/>
        <w:contextualSpacing w:val="0"/>
        <w:rPr>
          <w:rFonts w:cs="Segoe Sans Text"/>
          <w:lang w:val="pl-PL"/>
        </w:rPr>
      </w:pPr>
      <w:r w:rsidRPr="00667427">
        <w:rPr>
          <w:rFonts w:cs="Segoe Sans Text"/>
          <w:lang w:val="pl-PL"/>
        </w:rPr>
        <w:t xml:space="preserve">W przypadku gdy Microsoft otrzyma nakaz lub będzie podlegać w inny sposób wiążącemu zobowiązaniu prawnemu od dowolnego rządu, agencji, komisji lub organu quasi-rządowego wymagający od Microsoft zawieszenia lub zaprzestania świadczenia, w całości lub w części, Usług Online (w tym, lecz nie wyłącznie, świadczenia Usług Microsoft Azure, Usług Microsoft Dynamics 365 lub Usług Office 365) na rzecz Chronionego Klienta Rządowego, Microsoft, w imieniu swoim i swoich Podmiotów Stowarzyszonych, podejmie następujące działania: </w:t>
      </w:r>
    </w:p>
    <w:p w14:paraId="615A7B5D" w14:textId="77777777" w:rsidR="002634C7" w:rsidRPr="00667427" w:rsidRDefault="002634C7" w:rsidP="002634C7">
      <w:pPr>
        <w:pStyle w:val="ListParagraph"/>
        <w:numPr>
          <w:ilvl w:val="1"/>
          <w:numId w:val="85"/>
        </w:numPr>
        <w:tabs>
          <w:tab w:val="clear" w:pos="9360"/>
        </w:tabs>
        <w:spacing w:after="160" w:line="278" w:lineRule="auto"/>
        <w:rPr>
          <w:rFonts w:cs="Segoe Sans Text"/>
          <w:lang w:val="pl-PL"/>
        </w:rPr>
      </w:pPr>
      <w:r w:rsidRPr="00667427">
        <w:rPr>
          <w:rFonts w:cs="Segoe Sans Text"/>
          <w:lang w:val="pl-PL"/>
        </w:rPr>
        <w:t xml:space="preserve">wykorzysta dostępne środki w celu zapewnienia dobrowolnego wycofania, odwołania lub uchylenia takiego nakazu; oraz </w:t>
      </w:r>
    </w:p>
    <w:p w14:paraId="673B8F07" w14:textId="77777777" w:rsidR="002634C7" w:rsidRPr="00667427" w:rsidRDefault="002634C7" w:rsidP="002634C7">
      <w:pPr>
        <w:pStyle w:val="ListParagraph"/>
        <w:numPr>
          <w:ilvl w:val="1"/>
          <w:numId w:val="85"/>
        </w:numPr>
        <w:tabs>
          <w:tab w:val="clear" w:pos="9360"/>
        </w:tabs>
        <w:spacing w:after="160" w:line="360" w:lineRule="exact"/>
        <w:contextualSpacing w:val="0"/>
        <w:rPr>
          <w:rFonts w:cs="Segoe Sans Text"/>
          <w:lang w:val="pl-PL"/>
        </w:rPr>
      </w:pPr>
      <w:r w:rsidRPr="00667427">
        <w:rPr>
          <w:rFonts w:cs="Segoe Sans Text"/>
          <w:lang w:val="pl-PL"/>
        </w:rPr>
        <w:t xml:space="preserve">dołoży wszelkich starań, aby zakwestionować nakaz w sądzie kraju, którego rząd wydał taki nakaz, z uwagi na wszelkie braki prawne wynikające z przepisów strony nakazującej lub wszelkie istotne konflikty z obowiązującym prawem Unii Europejskiej lub obowiązującym prawem krajów wymienionych powyżej. </w:t>
      </w:r>
    </w:p>
    <w:p w14:paraId="72EADD20" w14:textId="77777777" w:rsidR="002634C7" w:rsidRPr="00667427" w:rsidRDefault="002634C7" w:rsidP="002634C7">
      <w:pPr>
        <w:pStyle w:val="ListParagraph"/>
        <w:spacing w:before="60" w:line="360" w:lineRule="exact"/>
        <w:contextualSpacing w:val="0"/>
        <w:rPr>
          <w:rFonts w:cs="Segoe Sans Text"/>
          <w:lang w:val="pl-PL"/>
        </w:rPr>
      </w:pPr>
      <w:r w:rsidRPr="00667427">
        <w:rPr>
          <w:rFonts w:cs="Segoe Sans Text"/>
          <w:lang w:val="pl-PL"/>
        </w:rPr>
        <w:t>Microsoft będzie dochodzić stałego i tymczasowego zabezpieczenia roszczeń w drodze nakazu lub zakazu sądowego, jeżeli zajdzie taka potrzeba, aby zapewnić ciągłe i nieprzerwane świadczenie odpowiednich Usług Online do czasu pełnego i ostatecznego rozstrzygnięcia zgodnych z prawem działań mających na celu zakwestionowanie nakazu lub innego wiążącego zobowiązania prawnego, o którym mowa powyżej. </w:t>
      </w:r>
    </w:p>
    <w:p w14:paraId="68764DC5" w14:textId="39A108A8" w:rsidR="00790523" w:rsidRPr="002634C7" w:rsidRDefault="002634C7" w:rsidP="002634C7">
      <w:pPr>
        <w:pStyle w:val="ListParagraph"/>
        <w:numPr>
          <w:ilvl w:val="0"/>
          <w:numId w:val="85"/>
        </w:numPr>
        <w:tabs>
          <w:tab w:val="clear" w:pos="9360"/>
        </w:tabs>
        <w:spacing w:after="160" w:line="278" w:lineRule="auto"/>
        <w:rPr>
          <w:rFonts w:cs="Segoe Sans Text"/>
          <w:lang w:val="pl-PL"/>
        </w:rPr>
      </w:pPr>
      <w:r w:rsidRPr="00667427">
        <w:rPr>
          <w:rFonts w:cs="Segoe Sans Text"/>
          <w:lang w:val="pl-PL"/>
        </w:rPr>
        <w:t xml:space="preserve">Prawa przyznane Klientowi na mocy niniejszego postanowienia są prawami osobistymi Chronionego Klienta Rządowego i nie mogą być cedowane. </w:t>
      </w:r>
    </w:p>
    <w:p w14:paraId="08A0C060" w14:textId="4FCC3767" w:rsidR="007C0C24" w:rsidRPr="00FC77AC" w:rsidRDefault="007C0C24" w:rsidP="00B470B3">
      <w:pPr>
        <w:pStyle w:val="Heading1"/>
        <w:shd w:val="clear" w:color="auto" w:fill="auto"/>
      </w:pPr>
      <w:bookmarkStart w:id="224" w:name="_Toc206769348"/>
      <w:proofErr w:type="spellStart"/>
      <w:r>
        <w:lastRenderedPageBreak/>
        <w:t>Załącznik</w:t>
      </w:r>
      <w:proofErr w:type="spellEnd"/>
      <w:r>
        <w:t xml:space="preserve"> 1 — </w:t>
      </w:r>
      <w:proofErr w:type="spellStart"/>
      <w:r>
        <w:t>Postanowienia</w:t>
      </w:r>
      <w:proofErr w:type="spellEnd"/>
      <w:r>
        <w:t xml:space="preserve"> </w:t>
      </w:r>
      <w:proofErr w:type="spellStart"/>
      <w:r>
        <w:t>wynikające</w:t>
      </w:r>
      <w:proofErr w:type="spellEnd"/>
      <w:r>
        <w:t xml:space="preserve"> z RODO</w:t>
      </w:r>
      <w:bookmarkEnd w:id="217"/>
      <w:bookmarkEnd w:id="218"/>
      <w:bookmarkEnd w:id="219"/>
      <w:bookmarkEnd w:id="220"/>
      <w:bookmarkEnd w:id="221"/>
      <w:bookmarkEnd w:id="222"/>
      <w:bookmarkEnd w:id="223"/>
      <w:bookmarkEnd w:id="224"/>
    </w:p>
    <w:p w14:paraId="1A00CD70" w14:textId="77777777" w:rsidR="007C0C24" w:rsidRPr="00FC77AC" w:rsidRDefault="007C0C24" w:rsidP="00201A9C">
      <w:r>
        <w:t>Zobowiązania Microsoft określone w tych Postanowieniach wynikających z RODO wchodzą w życie w odniesieniu do wszystkich klientów w dniu 25 maja 2018 r. Te zobowiązania wiążą Microsoft i Klienta niezależnie od (1) wersji Postanowień dotyczących Produktów i Dodatku dotyczącego Ochrony Danych, które w inny sposób są stosowane do danej subskrypcji lub licencji na Produkt, lub (2) jakiejkolwiek innej umowy, która przywołuje ten załącznik.</w:t>
      </w:r>
    </w:p>
    <w:p w14:paraId="2BD5FBC2" w14:textId="77777777" w:rsidR="007C0C24" w:rsidRPr="00FC77AC" w:rsidRDefault="007C0C24" w:rsidP="00201A9C">
      <w:bookmarkStart w:id="225" w:name="_Hlk24455530"/>
      <w:r>
        <w:t>Na potrzeby Postanowień wynikających z RODO Klient i Microsoft zgadzają się, że Klient jest administratorem Danych Osobowych, a Microsoft jest podmiotem przetwarzającym takie dane, z wyjątkiem sytuacji, w której Klient występuje jako podmiot przetwarzający Dane Osobowe, w którym to przypadku Microsoft jest podmiotem podprzetwarzającym. Niniejsze Postanowienia wynikające z RODO mają zastosowanie do przetwarzania Danych Osobowych przez Microsoft w imieniu Klienta w zakresie RODO. Niniejsze Postanowienia wynikające z RODO nie ograniczają zobowiązań dotyczących ochrony danych, które Microsoft podjął wobec Klienta w Postanowieniach dotyczących Produktów lub w innych umowach zawartych między Microsoft a Klientem. Niniejsze Postanowienia wynikające z RODO nie mają zastosowania w sytuacji, gdy administratorem Danych Osobowych jest Microsoft.</w:t>
      </w:r>
      <w:bookmarkEnd w:id="225"/>
    </w:p>
    <w:p w14:paraId="4B28128C" w14:textId="77777777" w:rsidR="007C0C24" w:rsidRPr="00237427" w:rsidRDefault="007C0C24" w:rsidP="007C0C24">
      <w:pPr>
        <w:pStyle w:val="Heading2"/>
      </w:pPr>
      <w:bookmarkStart w:id="226" w:name="_Toc206769349"/>
      <w:bookmarkStart w:id="227" w:name="_Toc26972907"/>
      <w:r>
        <w:t>Stosowne obowiązki wynikające z RODO: art. 5, 28, 32 i 33.</w:t>
      </w:r>
      <w:bookmarkEnd w:id="226"/>
    </w:p>
    <w:p w14:paraId="5B5C733A" w14:textId="760F4C29" w:rsidR="007C0C24" w:rsidRPr="00201A9C" w:rsidRDefault="007C0C24" w:rsidP="00201A9C">
      <w:pPr>
        <w:pStyle w:val="NumberedList"/>
        <w:numPr>
          <w:ilvl w:val="0"/>
          <w:numId w:val="81"/>
        </w:numPr>
        <w:rPr>
          <w:b/>
        </w:rPr>
      </w:pPr>
      <w:r>
        <w:t xml:space="preserve">Microsoft </w:t>
      </w:r>
      <w:proofErr w:type="spellStart"/>
      <w:r>
        <w:t>ułatwia</w:t>
      </w:r>
      <w:proofErr w:type="spellEnd"/>
      <w:r>
        <w:t xml:space="preserve"> </w:t>
      </w:r>
      <w:proofErr w:type="spellStart"/>
      <w:r>
        <w:t>Klientowi</w:t>
      </w:r>
      <w:proofErr w:type="spellEnd"/>
      <w:r>
        <w:t xml:space="preserve"> </w:t>
      </w:r>
      <w:proofErr w:type="spellStart"/>
      <w:r>
        <w:t>wywiązywanie</w:t>
      </w:r>
      <w:proofErr w:type="spellEnd"/>
      <w:r>
        <w:t xml:space="preserve"> </w:t>
      </w:r>
      <w:proofErr w:type="spellStart"/>
      <w:r>
        <w:t>się</w:t>
      </w:r>
      <w:proofErr w:type="spellEnd"/>
      <w:r>
        <w:t xml:space="preserve"> ze zobowiązań Klienta w zakresie rozliczalności za pośrednictwem tego Dodatku dotyczącego Ochrony Danych oraz dokumentacji produktu dostarczonej Klientowi i będzie to czynić w okresie obowiązywania subskrypcji Klienta lub stosownej zawartej przez Klienta umowy dotyczącej Usług Profesjonalnych zgodnie z podpunktem 3(h) poniżej (art. 5 ust. 2).</w:t>
      </w:r>
    </w:p>
    <w:bookmarkEnd w:id="227"/>
    <w:p w14:paraId="04BD6745" w14:textId="609D30E8" w:rsidR="007C0C24" w:rsidRPr="00FC77AC" w:rsidRDefault="007C0C24" w:rsidP="00201A9C">
      <w:pPr>
        <w:pStyle w:val="NumberedList"/>
      </w:pPr>
      <w:r>
        <w:t xml:space="preserve">Microsoft </w:t>
      </w:r>
      <w:proofErr w:type="spellStart"/>
      <w:r>
        <w:t>nie</w:t>
      </w:r>
      <w:proofErr w:type="spellEnd"/>
      <w:r>
        <w:t xml:space="preserve"> </w:t>
      </w:r>
      <w:proofErr w:type="spellStart"/>
      <w:r>
        <w:t>korzysta</w:t>
      </w:r>
      <w:proofErr w:type="spellEnd"/>
      <w:r>
        <w:t xml:space="preserve"> z </w:t>
      </w:r>
      <w:proofErr w:type="spellStart"/>
      <w:r>
        <w:t>usług</w:t>
      </w:r>
      <w:proofErr w:type="spellEnd"/>
      <w:r>
        <w:t xml:space="preserve"> innego podmiotu przetwarzającego bez uprzedniej szczegółowej lub ogólnej pisemnej zgody Klienta. W przypadku ogólnej pisemnej zgody Microsoft informuje Klienta o wszelkich zamierzonych zmianach dotyczących dodania lub zastąpienia innych podmiotów przetwarzających, dając tym samym Klientowi możliwość wyrażenia sprzeciwu wobec takich zmian. (Art. 28 ust. 2)</w:t>
      </w:r>
    </w:p>
    <w:p w14:paraId="712F6475" w14:textId="4C22CAFE" w:rsidR="007C0C24" w:rsidRPr="00FC77AC" w:rsidRDefault="007C0C24" w:rsidP="00201A9C">
      <w:pPr>
        <w:pStyle w:val="NumberedList"/>
      </w:pPr>
      <w:proofErr w:type="spellStart"/>
      <w:r>
        <w:t>Przetwarzanie</w:t>
      </w:r>
      <w:proofErr w:type="spellEnd"/>
      <w:r>
        <w:t xml:space="preserve"> </w:t>
      </w:r>
      <w:proofErr w:type="spellStart"/>
      <w:r>
        <w:t>przez</w:t>
      </w:r>
      <w:proofErr w:type="spellEnd"/>
      <w:r>
        <w:t xml:space="preserve"> Microsoft </w:t>
      </w:r>
      <w:proofErr w:type="spellStart"/>
      <w:r>
        <w:t>odbywa</w:t>
      </w:r>
      <w:proofErr w:type="spellEnd"/>
      <w:r>
        <w:t xml:space="preserve"> się na podstawie niniejszych Postanowień wynikających z RODO, które podlegają prawu Unii Europejskiej („Unia”) lub prawu państwa członkowskiego oraz wiążą Microsoft i Klienta. Przedmiot i czas trwania przetwarzania, </w:t>
      </w:r>
      <w:r>
        <w:lastRenderedPageBreak/>
        <w:t xml:space="preserve">charakter i cel przetwarzania, rodzaj Danych Osobowych, kategorie osób, których dane dotyczą, oraz obowiązki i uprawnienia Klienta są opisane w zawartej przez Klienta umowie licencyjnej obejmującej również niniejsze Postanowienia wynikające z RODO. W szczególności Microsoft: </w:t>
      </w:r>
    </w:p>
    <w:p w14:paraId="422DC4A8" w14:textId="7FD27A98" w:rsidR="007C0C24" w:rsidRPr="00FC77AC" w:rsidRDefault="007C0C24" w:rsidP="00201A9C">
      <w:pPr>
        <w:pStyle w:val="ListParagraph"/>
        <w:numPr>
          <w:ilvl w:val="0"/>
          <w:numId w:val="82"/>
        </w:numPr>
      </w:pPr>
      <w:r>
        <w:t xml:space="preserve">przetwarza Dane Osobowe wyłącznie na udokumentowane polecenie Klienta — co dotyczy też przekazywania Danych Osobowych do państwa trzeciego lub organizacji międzynarodowej — chyba że obowiązek taki nakłada na niego prawo Unii lub prawo państwa członkowskiego, którym Microsoft podlega; w takim przypadku przed rozpoczęciem przetwarzania Microsoft poinformuje Klienta o tym obowiązku prawnym, o ile rzeczone przepisy prawa nie zabraniają udzielania takiej informacji z uwagi na ważny interes publiczny; </w:t>
      </w:r>
    </w:p>
    <w:p w14:paraId="70DE2716" w14:textId="00FC04A4" w:rsidR="007C0C24" w:rsidRPr="00FC77AC" w:rsidRDefault="007C0C24" w:rsidP="00201A9C">
      <w:pPr>
        <w:pStyle w:val="ListParagraph"/>
        <w:numPr>
          <w:ilvl w:val="0"/>
          <w:numId w:val="82"/>
        </w:numPr>
      </w:pPr>
      <w:r>
        <w:t xml:space="preserve">zapewnia, aby osoby upoważnione do przetwarzania Danych Osobowych zobowiązały się do zachowania tajemnicy lub podlegały odpowiedniemu ustawowemu obowiązkowi zachowania </w:t>
      </w:r>
      <w:proofErr w:type="gramStart"/>
      <w:r>
        <w:t>tajemnicy;</w:t>
      </w:r>
      <w:proofErr w:type="gramEnd"/>
      <w:r>
        <w:t xml:space="preserve"> </w:t>
      </w:r>
    </w:p>
    <w:p w14:paraId="158E70D4" w14:textId="6F41871F" w:rsidR="007C0C24" w:rsidRPr="00FC77AC" w:rsidRDefault="007C0C24" w:rsidP="00201A9C">
      <w:pPr>
        <w:pStyle w:val="ListParagraph"/>
        <w:numPr>
          <w:ilvl w:val="0"/>
          <w:numId w:val="82"/>
        </w:numPr>
      </w:pPr>
      <w:r>
        <w:t xml:space="preserve">podejmuje wszelkie środki wymagane na mocy art. 32 </w:t>
      </w:r>
      <w:proofErr w:type="gramStart"/>
      <w:r>
        <w:t>RODO;</w:t>
      </w:r>
      <w:proofErr w:type="gramEnd"/>
      <w:r>
        <w:t xml:space="preserve"> </w:t>
      </w:r>
    </w:p>
    <w:p w14:paraId="148B35FB" w14:textId="5DEC53DE" w:rsidR="007C0C24" w:rsidRPr="00FC77AC" w:rsidRDefault="007C0C24" w:rsidP="00201A9C">
      <w:pPr>
        <w:pStyle w:val="ListParagraph"/>
        <w:numPr>
          <w:ilvl w:val="0"/>
          <w:numId w:val="82"/>
        </w:numPr>
      </w:pPr>
      <w:r>
        <w:t xml:space="preserve">przestrzega warunków korzystania z usług innego podmiotu przetwarzającego, o których mowa w ust. 1 i </w:t>
      </w:r>
      <w:proofErr w:type="gramStart"/>
      <w:r>
        <w:t>3;</w:t>
      </w:r>
      <w:proofErr w:type="gramEnd"/>
      <w:r>
        <w:t xml:space="preserve"> </w:t>
      </w:r>
    </w:p>
    <w:p w14:paraId="3BA2A42B" w14:textId="585EA2EF" w:rsidR="007C0C24" w:rsidRPr="00FC77AC" w:rsidRDefault="007C0C24" w:rsidP="00201A9C">
      <w:pPr>
        <w:pStyle w:val="ListParagraph"/>
        <w:numPr>
          <w:ilvl w:val="0"/>
          <w:numId w:val="82"/>
        </w:numPr>
      </w:pPr>
      <w:r>
        <w:t xml:space="preserve">biorąc pod uwagę charakter przetwarzania, w miarę możliwości pomaga Klientowi poprzez odpowiednie środki techniczne i organizacyjne wywiązać się z obowiązku odpowiadania na żądania osoby, której dane dotyczą, w zakresie wykonywania jej praw określonych w rozdziale III </w:t>
      </w:r>
      <w:proofErr w:type="gramStart"/>
      <w:r>
        <w:t>RODO;</w:t>
      </w:r>
      <w:proofErr w:type="gramEnd"/>
      <w:r>
        <w:t xml:space="preserve"> </w:t>
      </w:r>
    </w:p>
    <w:p w14:paraId="6980D21F" w14:textId="0BD51BA5" w:rsidR="007C0C24" w:rsidRPr="00FC77AC" w:rsidRDefault="007C0C24" w:rsidP="00201A9C">
      <w:pPr>
        <w:pStyle w:val="ListParagraph"/>
        <w:numPr>
          <w:ilvl w:val="0"/>
          <w:numId w:val="82"/>
        </w:numPr>
      </w:pPr>
      <w:r>
        <w:t>p</w:t>
      </w:r>
      <w:r w:rsidRPr="00AE02DB">
        <w:t xml:space="preserve">omaga Klientowi wywiązać się z obowiązków określonych w art. 32–36 RODO, uwzględniając charakter przetwarzania oraz dostępne dla Microsoft </w:t>
      </w:r>
      <w:proofErr w:type="gramStart"/>
      <w:r w:rsidRPr="00AE02DB">
        <w:t>informacje</w:t>
      </w:r>
      <w:r>
        <w:t>;</w:t>
      </w:r>
      <w:proofErr w:type="gramEnd"/>
    </w:p>
    <w:p w14:paraId="0E09DA90" w14:textId="05BAE140" w:rsidR="007C0C24" w:rsidRPr="00FC77AC" w:rsidRDefault="007C0C24" w:rsidP="00201A9C">
      <w:pPr>
        <w:pStyle w:val="ListParagraph"/>
        <w:numPr>
          <w:ilvl w:val="0"/>
          <w:numId w:val="82"/>
        </w:numPr>
      </w:pPr>
      <w:r>
        <w:t xml:space="preserve">po zakończeniu świadczenia usług związanych z przetwarzaniem i zależnie od decyzji Klienta usuwa albo zwraca mu wszelkie Dane Osobowe oraz usuwa wszelkie ich istniejące kopie, chyba że prawo Unii lub prawo państwa członkowskiego nakazuje przechowywanie Danych </w:t>
      </w:r>
      <w:proofErr w:type="gramStart"/>
      <w:r>
        <w:t>Osobowych;</w:t>
      </w:r>
      <w:proofErr w:type="gramEnd"/>
      <w:r>
        <w:t xml:space="preserve"> </w:t>
      </w:r>
    </w:p>
    <w:p w14:paraId="2B127DFC" w14:textId="324DD33B" w:rsidR="007C0C24" w:rsidRPr="00201A9C" w:rsidRDefault="007C0C24" w:rsidP="00201A9C">
      <w:pPr>
        <w:pStyle w:val="ListParagraph"/>
        <w:numPr>
          <w:ilvl w:val="0"/>
          <w:numId w:val="82"/>
        </w:numPr>
        <w:rPr>
          <w:spacing w:val="-4"/>
        </w:rPr>
      </w:pPr>
      <w:r w:rsidRPr="00201A9C">
        <w:rPr>
          <w:spacing w:val="-4"/>
        </w:rPr>
        <w:t xml:space="preserve">udostępnia Klientowi wszelkie informacje niezbędne do wykazania spełnienia obowiązków określonych w art. 28 RODO oraz umożliwia Klientowi lub audytorowi upoważnionemu przez Klienta przeprowadzanie audytów, w tym inspekcji, i przyczynia się do nich. </w:t>
      </w:r>
    </w:p>
    <w:p w14:paraId="7F7804CF" w14:textId="77777777" w:rsidR="007C0C24" w:rsidRPr="00FC77AC" w:rsidRDefault="007C0C24" w:rsidP="00201A9C">
      <w:r>
        <w:t>Microsoft niezwłocznie informuje Klienta, jeśli jego zdaniem wydane Microsoft polecenie stanowi naruszenie RODO lub innych przepisów prawa Unii lub prawa państwa członkowskiego o ochronie danych. (Art. 28 ust. 3)</w:t>
      </w:r>
    </w:p>
    <w:p w14:paraId="3A5D785A" w14:textId="680F3A4D" w:rsidR="007C0C24" w:rsidRPr="008F3235" w:rsidRDefault="007C0C24" w:rsidP="00201A9C">
      <w:pPr>
        <w:pStyle w:val="NumberedList"/>
      </w:pPr>
      <w:proofErr w:type="spellStart"/>
      <w:r w:rsidRPr="008F3235">
        <w:t>Jeśli</w:t>
      </w:r>
      <w:proofErr w:type="spellEnd"/>
      <w:r w:rsidRPr="008F3235">
        <w:t xml:space="preserve"> w </w:t>
      </w:r>
      <w:proofErr w:type="spellStart"/>
      <w:r w:rsidRPr="008F3235">
        <w:t>celu</w:t>
      </w:r>
      <w:proofErr w:type="spellEnd"/>
      <w:r w:rsidRPr="008F3235">
        <w:t xml:space="preserve"> </w:t>
      </w:r>
      <w:proofErr w:type="spellStart"/>
      <w:r w:rsidRPr="008F3235">
        <w:t>wykonania</w:t>
      </w:r>
      <w:proofErr w:type="spellEnd"/>
      <w:r w:rsidRPr="008F3235">
        <w:t xml:space="preserve"> w imieniu Klienta konkretnych czynności przetwarzania Microsoft korzysta z usług innego podmiotu przetwarzającego, na ten inny podmiot przetwarzający nałożone zostają — na mocy umowy lub innego aktu prawnego podlegającym prawu Unii lub prawu państwa członkowskiego — te same obowiązki w zakresie ochrony danych jak w Postanowieniach wynikających z RODO, a w szczególności obowiązek zapewnienia </w:t>
      </w:r>
      <w:r w:rsidRPr="008F3235">
        <w:lastRenderedPageBreak/>
        <w:t>wystarczających gwarancji wdrożenia odpowiednich środków technicznych i organizacyjnych, aby przetwarzanie odpowiadało wymogom RODO. Jeśli ten inny podmiot przetwarzający nie wywiąże się ze spoczywających na nim obowiązków w zakresie ochrony danych, pełna odpowiedzialność wobec Klienta za wypełnienie obowiązków tego innego podmiotu przetwarzającego spoczywa na Microsoft. (Art. 28 ust. 4)</w:t>
      </w:r>
    </w:p>
    <w:p w14:paraId="2EDEF7FA" w14:textId="6879A365" w:rsidR="007C0C24" w:rsidRPr="00FC77AC" w:rsidRDefault="007C0C24" w:rsidP="00201A9C">
      <w:pPr>
        <w:pStyle w:val="NumberedList"/>
      </w:pPr>
      <w:proofErr w:type="spellStart"/>
      <w:r>
        <w:t>Uwzględniając</w:t>
      </w:r>
      <w:proofErr w:type="spellEnd"/>
      <w:r>
        <w:t xml:space="preserve"> stan </w:t>
      </w:r>
      <w:proofErr w:type="spellStart"/>
      <w:r>
        <w:t>wiedzy</w:t>
      </w:r>
      <w:proofErr w:type="spellEnd"/>
      <w:r>
        <w:t xml:space="preserve"> </w:t>
      </w:r>
      <w:proofErr w:type="spellStart"/>
      <w:r>
        <w:t>technicznej</w:t>
      </w:r>
      <w:proofErr w:type="spellEnd"/>
      <w:r>
        <w:t xml:space="preserve">, koszt wdrażania oraz charakter, zakres, kontekst i cele przetwarzania, a także ryzyko naruszenia praw lub wolności osób fizycznych o różnym prawdopodobieństwie wystąpienia i wadze zagrożenia, Klient i Microsoft wdrażają odpowiednie środki techniczne i organizacyjne, aby zapewnić stopień bezpieczeństwa odpowiadający temu ryzyku, w tym między innymi w stosownym przypadku: </w:t>
      </w:r>
    </w:p>
    <w:p w14:paraId="3ADBFF26" w14:textId="6A856509" w:rsidR="007C0C24" w:rsidRPr="00FC77AC" w:rsidRDefault="007C0C24" w:rsidP="00201A9C">
      <w:pPr>
        <w:pStyle w:val="ListParagraph"/>
        <w:numPr>
          <w:ilvl w:val="0"/>
          <w:numId w:val="83"/>
        </w:numPr>
      </w:pPr>
      <w:r>
        <w:t xml:space="preserve">pseudonimizację i szyfrowanie Danych </w:t>
      </w:r>
      <w:proofErr w:type="gramStart"/>
      <w:r>
        <w:t>Osobowych;</w:t>
      </w:r>
      <w:proofErr w:type="gramEnd"/>
      <w:r>
        <w:t xml:space="preserve"> </w:t>
      </w:r>
    </w:p>
    <w:p w14:paraId="24D819AA" w14:textId="0EDE7E58" w:rsidR="007C0C24" w:rsidRPr="00FC77AC" w:rsidRDefault="007C0C24" w:rsidP="00201A9C">
      <w:pPr>
        <w:pStyle w:val="ListParagraph"/>
        <w:numPr>
          <w:ilvl w:val="0"/>
          <w:numId w:val="83"/>
        </w:numPr>
      </w:pPr>
      <w:r>
        <w:t xml:space="preserve">zdolność do ciągłego zapewnienia poufności, integralności, dostępności i odporności systemów i usług </w:t>
      </w:r>
      <w:proofErr w:type="gramStart"/>
      <w:r>
        <w:t>przetwarzania;</w:t>
      </w:r>
      <w:proofErr w:type="gramEnd"/>
      <w:r>
        <w:t xml:space="preserve"> </w:t>
      </w:r>
    </w:p>
    <w:p w14:paraId="115D65D4" w14:textId="32DE70BA" w:rsidR="007C0C24" w:rsidRPr="00FC77AC" w:rsidRDefault="007C0C24" w:rsidP="00201A9C">
      <w:pPr>
        <w:pStyle w:val="ListParagraph"/>
        <w:numPr>
          <w:ilvl w:val="0"/>
          <w:numId w:val="83"/>
        </w:numPr>
      </w:pPr>
      <w:r>
        <w:t>zdolność do szybkiego przywrócenia dostępności Danych Osobowych i dostępu do nich w razie incydentu fizycznego lub technicznego oraz</w:t>
      </w:r>
    </w:p>
    <w:p w14:paraId="47182C0A" w14:textId="181A3575" w:rsidR="007C0C24" w:rsidRPr="00FC77AC" w:rsidRDefault="007C0C24" w:rsidP="00201A9C">
      <w:pPr>
        <w:pStyle w:val="ListParagraph"/>
        <w:numPr>
          <w:ilvl w:val="0"/>
          <w:numId w:val="83"/>
        </w:numPr>
      </w:pPr>
      <w:r>
        <w:t>regularne testowanie, mierzenie i ocenianie skuteczności środków technicznych i organizacyjnych mających zapewnić bezpieczeństwo przetwarzania. (Art. 32 ust. 1)</w:t>
      </w:r>
    </w:p>
    <w:p w14:paraId="055E540D" w14:textId="37022703" w:rsidR="007C0C24" w:rsidRPr="00FC77AC" w:rsidRDefault="007C0C24" w:rsidP="00201A9C">
      <w:pPr>
        <w:pStyle w:val="NumberedList"/>
      </w:pPr>
      <w:proofErr w:type="spellStart"/>
      <w:r>
        <w:t>Oceniając</w:t>
      </w:r>
      <w:proofErr w:type="spellEnd"/>
      <w:r>
        <w:t xml:space="preserve">, </w:t>
      </w:r>
      <w:proofErr w:type="spellStart"/>
      <w:r>
        <w:t>czy</w:t>
      </w:r>
      <w:proofErr w:type="spellEnd"/>
      <w:r>
        <w:t xml:space="preserve"> </w:t>
      </w:r>
      <w:proofErr w:type="spellStart"/>
      <w:r>
        <w:t>stopień</w:t>
      </w:r>
      <w:proofErr w:type="spellEnd"/>
      <w:r>
        <w:t xml:space="preserve"> </w:t>
      </w:r>
      <w:proofErr w:type="spellStart"/>
      <w:r>
        <w:t>bezpieczeństwa</w:t>
      </w:r>
      <w:proofErr w:type="spellEnd"/>
      <w:r>
        <w:t xml:space="preserve"> jest odpowiedni, uwzględnia się ryzyko wiążące się z przetwarzaniem, zwłaszcza wynikające z przypadkowego lub niezgodnego z prawem zniszczenia, utracenia, modyfikowania, nieuprawnionego ujawnienia lub nieuprawnionego dostępu do Danych Osobowych przesyłanych, przechowywanych lub w inny sposób przetwarzanych. (Art. 32 ust. 2)</w:t>
      </w:r>
    </w:p>
    <w:p w14:paraId="0ECB3717" w14:textId="359A2496" w:rsidR="007C0C24" w:rsidRPr="00FC77AC" w:rsidRDefault="007C0C24" w:rsidP="00201A9C">
      <w:pPr>
        <w:pStyle w:val="NumberedList"/>
      </w:pPr>
      <w:proofErr w:type="spellStart"/>
      <w:r>
        <w:t>Klient</w:t>
      </w:r>
      <w:proofErr w:type="spellEnd"/>
      <w:r>
        <w:t xml:space="preserve"> </w:t>
      </w:r>
      <w:proofErr w:type="spellStart"/>
      <w:r>
        <w:t>oraz</w:t>
      </w:r>
      <w:proofErr w:type="spellEnd"/>
      <w:r>
        <w:t xml:space="preserve"> Microsoft </w:t>
      </w:r>
      <w:proofErr w:type="spellStart"/>
      <w:r>
        <w:t>podejmą</w:t>
      </w:r>
      <w:proofErr w:type="spellEnd"/>
      <w:r>
        <w:t xml:space="preserve"> działania w celu zapewnienia, aby każda osoba fizyczna działająca z upoważnienia Klienta lub Microsoft, która ma dostęp do Danych Osobowych, przetwarzała je wyłącznie na polecenie Klienta, chyba że wymaga tego od niej prawo Unii lub prawo państwa członkowskiego. (Art. 32 ust. 4)</w:t>
      </w:r>
    </w:p>
    <w:p w14:paraId="250D21F5" w14:textId="0602B2DD" w:rsidR="007C0C24" w:rsidRPr="00FC77AC" w:rsidRDefault="007C0C24" w:rsidP="00201A9C">
      <w:pPr>
        <w:pStyle w:val="NumberedList"/>
      </w:pPr>
      <w:r>
        <w:t xml:space="preserve">Po </w:t>
      </w:r>
      <w:proofErr w:type="spellStart"/>
      <w:r>
        <w:t>stwierdzeniu</w:t>
      </w:r>
      <w:proofErr w:type="spellEnd"/>
      <w:r>
        <w:t xml:space="preserve"> </w:t>
      </w:r>
      <w:proofErr w:type="spellStart"/>
      <w:r>
        <w:t>naruszenia</w:t>
      </w:r>
      <w:proofErr w:type="spellEnd"/>
      <w:r>
        <w:t xml:space="preserve"> </w:t>
      </w:r>
      <w:proofErr w:type="spellStart"/>
      <w:r>
        <w:t>ochrony</w:t>
      </w:r>
      <w:proofErr w:type="spellEnd"/>
      <w:r>
        <w:t xml:space="preserve"> </w:t>
      </w:r>
      <w:proofErr w:type="spellStart"/>
      <w:r>
        <w:t>Danych</w:t>
      </w:r>
      <w:proofErr w:type="spellEnd"/>
      <w:r>
        <w:t xml:space="preserve"> Osobowych Microsoft bez zbędnej zwłoki zgłasza to Klientowi. (Art. 33 ust. 2). Takie powiadomienie będzie obejmować informacje, jakie podmiot przetwarzający musi udostępnić administratorowi zgodnie z art. 33 ust. 3 w zakresie, w jakim takie informacje są w uzasadniony sposób dostępne Microsoft.</w:t>
      </w:r>
    </w:p>
    <w:sectPr w:rsidR="007C0C24" w:rsidRPr="00FC77AC" w:rsidSect="006A60EE">
      <w:footerReference w:type="even" r:id="rId21"/>
      <w:footerReference w:type="default" r:id="rId22"/>
      <w:footerReference w:type="first" r:id="rId23"/>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21B0DB66" w14:textId="77777777" w:rsidR="00AD4B31" w:rsidRDefault="00AD4B31" w:rsidP="007921A5">
      <w:pPr>
        <w:spacing w:after="0"/>
      </w:pPr>
      <w:r>
        <w:separator/>
      </w:r>
    </w:p>
  </w:endnote>
  <w:endnote w:type="continuationSeparator" w:id="0">
    <w:p w14:paraId="09F62746" w14:textId="77777777" w:rsidR="00AD4B31" w:rsidRDefault="00AD4B31" w:rsidP="007921A5">
      <w:pPr>
        <w:spacing w:after="0"/>
      </w:pPr>
      <w:r>
        <w:continuationSeparator/>
      </w:r>
    </w:p>
  </w:endnote>
  <w:endnote w:type="continuationNotice" w:id="1">
    <w:p w14:paraId="0C46E860" w14:textId="77777777" w:rsidR="00AD4B31" w:rsidRDefault="00AD4B31">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Times New Roman">
    <w:panose1 w:val="02020603050405020304"/>
    <w:charset w:val="00"/>
    <w:family w:val="roman"/>
    <w:pitch w:val="variable"/>
    <w:sig w:usb0="E0002EFF" w:usb1="C000785B" w:usb2="00000009" w:usb3="00000000" w:csb0="000001FF" w:csb1="00000000"/>
  </w:font>
  <w:font w:name="Symbol">
    <w:panose1 w:val="05050102010706020507"/>
    <w:charset w:val="02"/>
    <w:family w:val="roman"/>
    <w:pitch w:val="variable"/>
    <w:sig w:usb0="00000000" w:usb1="10000000" w:usb2="00000000" w:usb3="00000000" w:csb0="80000000"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200247B" w:usb2="00000009" w:usb3="00000000" w:csb0="000001FF" w:csb1="00000000"/>
    <w:embedRegular r:id="rId1" w:fontKey="{E5DA6EA0-D0F4-46DC-A77E-97E45B083655}"/>
    <w:embedBold r:id="rId2" w:fontKey="{8C2E0264-066B-4E96-83CC-DB0E3739213D}"/>
    <w:embedItalic r:id="rId3" w:fontKey="{3B29FBEF-003D-46AD-8791-AEE00B87F86F}"/>
  </w:font>
  <w:font w:name="Arial">
    <w:panose1 w:val="020B0604020202020204"/>
    <w:charset w:val="00"/>
    <w:family w:val="swiss"/>
    <w:pitch w:val="variable"/>
    <w:sig w:usb0="E0002EFF" w:usb1="C000785B" w:usb2="00000009" w:usb3="00000000" w:csb0="000001FF" w:csb1="00000000"/>
  </w:font>
  <w:font w:name="Segoe Sans Text">
    <w:charset w:val="00"/>
    <w:family w:val="auto"/>
    <w:pitch w:val="variable"/>
    <w:sig w:usb0="E4002EFF" w:usb1="C000E47F" w:usb2="00000009" w:usb3="00000000" w:csb0="000001FF" w:csb1="00000000"/>
    <w:embedRegular r:id="rId4" w:fontKey="{33451687-1077-4E7E-88D7-9D8C9C6CD888}"/>
    <w:embedBold r:id="rId5" w:fontKey="{A8588019-877F-4DB2-A59A-E4BA3DE51065}"/>
    <w:embedItalic r:id="rId6" w:fontKey="{458F34F0-C36C-474B-B674-ED5AC0B4472C}"/>
    <w:embedBoldItalic r:id="rId7" w:fontKey="{8862F7E3-224E-4B5F-A2D8-4DF8B1A1F17E}"/>
  </w:font>
  <w:font w:name="Segoe Sans Display">
    <w:charset w:val="00"/>
    <w:family w:val="auto"/>
    <w:pitch w:val="variable"/>
    <w:sig w:usb0="E4002EFF" w:usb1="C000E47F" w:usb2="00000009" w:usb3="00000000" w:csb0="000001FF" w:csb1="00000000"/>
    <w:embedRegular r:id="rId8" w:fontKey="{4E45D905-EED8-41D0-9A97-54A4C074C8D7}"/>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6776EFE4-21E0-4C18-87F0-BE1B54C6C5C7}"/>
  </w:font>
  <w:font w:name="Calibri Light">
    <w:panose1 w:val="020F0302020204030204"/>
    <w:charset w:val="00"/>
    <w:family w:val="swiss"/>
    <w:pitch w:val="variable"/>
    <w:sig w:usb0="E4002EFF" w:usb1="C200247B" w:usb2="00000009" w:usb3="00000000" w:csb0="000001FF" w:csb1="00000000"/>
    <w:embedRegular r:id="rId10" w:fontKey="{03DA21C1-0E09-4357-8D33-1D07A8CAD0DA}"/>
    <w:embedBold r:id="rId11" w:fontKey="{C703B932-D0A5-4F5A-8D2E-16B7C0EA62F4}"/>
  </w:font>
  <w:font w:name="Segoe UI">
    <w:panose1 w:val="020B0502040204020203"/>
    <w:charset w:val="00"/>
    <w:family w:val="swiss"/>
    <w:pitch w:val="variable"/>
    <w:sig w:usb0="E4002EFF" w:usb1="C000E47F" w:usb2="00000009" w:usb3="00000000" w:csb0="000001FF" w:csb1="00000000"/>
    <w:embedRegular r:id="rId12" w:fontKey="{533DC5A3-9938-400B-B6AD-0552CB773A89}"/>
    <w:embedBold r:id="rId13" w:fontKey="{8573646B-5F54-4646-8AC6-60DCF76DB1AA}"/>
  </w:font>
  <w:font w:name="Segoe UI Semilight">
    <w:panose1 w:val="020B0402040204020203"/>
    <w:charset w:val="00"/>
    <w:family w:val="swiss"/>
    <w:pitch w:val="variable"/>
    <w:sig w:usb0="E4002EFF" w:usb1="C000E47F" w:usb2="00000009" w:usb3="00000000" w:csb0="000001FF" w:csb1="00000000"/>
    <w:embedRegular r:id="rId14" w:fontKey="{771A7F14-CD9F-4EE8-B67A-F34FDE00B009}"/>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FEC756E8-5FBF-45AE-AC18-D78A4CF4A2A6}"/>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777102003"/>
      <w:docPartObj>
        <w:docPartGallery w:val="Page Numbers (Bottom of Page)"/>
        <w:docPartUnique/>
      </w:docPartObj>
    </w:sdtPr>
    <w:sdtEndPr>
      <w:rPr>
        <w:noProof/>
      </w:rPr>
    </w:sdtEndPr>
    <w:sdtContent>
      <w:p w14:paraId="30E2FFD7" w14:textId="15408FC0" w:rsidR="00AA0AB3" w:rsidRDefault="00AA0AB3" w:rsidP="00143F7E">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270019527"/>
      <w:docPartObj>
        <w:docPartGallery w:val="Page Numbers (Bottom of Page)"/>
        <w:docPartUnique/>
      </w:docPartObj>
    </w:sdtPr>
    <w:sdtEndPr>
      <w:rPr>
        <w:noProof/>
      </w:rPr>
    </w:sdtEndPr>
    <w:sdtContent>
      <w:p w14:paraId="5B76207C" w14:textId="21CE0720" w:rsidR="00AA0AB3" w:rsidRDefault="00AA0AB3" w:rsidP="0078159D">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537479714"/>
      <w:docPartObj>
        <w:docPartGallery w:val="Page Numbers (Bottom of Page)"/>
        <w:docPartUnique/>
      </w:docPartObj>
    </w:sdtPr>
    <w:sdtEndPr>
      <w:rPr>
        <w:noProof/>
      </w:rPr>
    </w:sdtEndPr>
    <w:sdtContent>
      <w:p w14:paraId="4370B181" w14:textId="34ED55E4" w:rsidR="00201A9C" w:rsidRDefault="00201A9C" w:rsidP="0078159D">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77A94DE5" w14:textId="77777777" w:rsidR="002106D9" w:rsidRDefault="002106D9">
    <w:pPr>
      <w:pStyle w:val="Footer"/>
    </w:pPr>
    <w:r>
      <w:rPr>
        <w:noProof/>
      </w:rPr>
      <mc:AlternateContent>
        <mc:Choice Requires="wps">
          <w:drawing>
            <wp:anchor distT="0" distB="0" distL="0" distR="0" simplePos="0" relativeHeight="251659776" behindDoc="0" locked="0" layoutInCell="1" allowOverlap="1" wp14:anchorId="154CC8F7" wp14:editId="3DC66966">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5E2BA618"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154CC8F7"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9776;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5E2BA618"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488629329"/>
      <w:docPartObj>
        <w:docPartGallery w:val="Page Numbers (Bottom of Page)"/>
        <w:docPartUnique/>
      </w:docPartObj>
    </w:sdtPr>
    <w:sdtEndPr>
      <w:rPr>
        <w:noProof/>
      </w:rPr>
    </w:sdtEndPr>
    <w:sdtContent>
      <w:p w14:paraId="77F01CD4" w14:textId="4C78DC28" w:rsidR="007C0C24" w:rsidRDefault="007C0C24" w:rsidP="003E3C9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6.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673561547"/>
      <w:docPartObj>
        <w:docPartGallery w:val="Page Numbers (Bottom of Page)"/>
        <w:docPartUnique/>
      </w:docPartObj>
    </w:sdtPr>
    <w:sdtEndPr>
      <w:rPr>
        <w:noProof/>
      </w:rPr>
    </w:sdtEndPr>
    <w:sdtContent>
      <w:p w14:paraId="1F2F39D2" w14:textId="2287C868" w:rsidR="007C0C24" w:rsidRDefault="007C0C24" w:rsidP="003E3C9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58EBDCC9" w14:textId="77777777" w:rsidR="00AD4B31" w:rsidRDefault="00AD4B31" w:rsidP="007921A5">
      <w:pPr>
        <w:spacing w:after="0"/>
      </w:pPr>
      <w:r>
        <w:separator/>
      </w:r>
    </w:p>
  </w:footnote>
  <w:footnote w:type="continuationSeparator" w:id="0">
    <w:p w14:paraId="732CA6F5" w14:textId="77777777" w:rsidR="00AD4B31" w:rsidRDefault="00AD4B31" w:rsidP="007921A5">
      <w:pPr>
        <w:spacing w:after="0"/>
      </w:pPr>
      <w:r>
        <w:continuationSeparator/>
      </w:r>
    </w:p>
  </w:footnote>
  <w:footnote w:type="continuationNotice" w:id="1">
    <w:p w14:paraId="1D044754" w14:textId="77777777" w:rsidR="00AD4B31" w:rsidRDefault="00AD4B31">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6174FB5" w14:textId="05E2ACA7" w:rsidR="00A30740" w:rsidRDefault="00A30740" w:rsidP="00A30740">
    <w:pPr>
      <w:pBdr>
        <w:bottom w:val="single" w:sz="4" w:space="1" w:color="auto"/>
      </w:pBdr>
    </w:pPr>
    <w:proofErr w:type="spellStart"/>
    <w:r w:rsidRPr="007C0C24">
      <w:rPr>
        <w:rFonts w:cs="Segoe Sans Text"/>
        <w:color w:val="225B62"/>
      </w:rPr>
      <w:t>Dodatek</w:t>
    </w:r>
    <w:proofErr w:type="spellEnd"/>
    <w:r w:rsidRPr="007C0C24">
      <w:rPr>
        <w:rFonts w:cs="Segoe Sans Text"/>
        <w:color w:val="225B62"/>
      </w:rPr>
      <w:t xml:space="preserve"> </w:t>
    </w:r>
    <w:proofErr w:type="spellStart"/>
    <w:r w:rsidRPr="007C0C24">
      <w:rPr>
        <w:rFonts w:cs="Segoe Sans Text"/>
        <w:color w:val="225B62"/>
      </w:rPr>
      <w:t>dotyczący</w:t>
    </w:r>
    <w:proofErr w:type="spellEnd"/>
    <w:r w:rsidRPr="007C0C24">
      <w:rPr>
        <w:rFonts w:cs="Segoe Sans Text"/>
        <w:color w:val="225B62"/>
      </w:rPr>
      <w:t xml:space="preserve"> </w:t>
    </w:r>
    <w:proofErr w:type="spellStart"/>
    <w:r w:rsidRPr="007C0C24">
      <w:rPr>
        <w:rFonts w:cs="Segoe Sans Text"/>
        <w:color w:val="225B62"/>
      </w:rPr>
      <w:t>Ochrony</w:t>
    </w:r>
    <w:proofErr w:type="spellEnd"/>
    <w:r w:rsidRPr="007C0C24">
      <w:rPr>
        <w:rFonts w:cs="Segoe Sans Text"/>
        <w:color w:val="225B62"/>
      </w:rPr>
      <w:t xml:space="preserve"> </w:t>
    </w:r>
    <w:proofErr w:type="spellStart"/>
    <w:r w:rsidRPr="007C0C24">
      <w:rPr>
        <w:rFonts w:cs="Segoe Sans Text"/>
        <w:color w:val="225B62"/>
      </w:rPr>
      <w:t>Danych</w:t>
    </w:r>
    <w:proofErr w:type="spellEnd"/>
    <w:r w:rsidRPr="007C0C24">
      <w:rPr>
        <w:rFonts w:cs="Segoe Sans Text"/>
        <w:color w:val="225B62"/>
      </w:rPr>
      <w:t xml:space="preserve"> w </w:t>
    </w:r>
    <w:proofErr w:type="spellStart"/>
    <w:r w:rsidRPr="007C0C24">
      <w:rPr>
        <w:rFonts w:cs="Segoe Sans Text"/>
        <w:color w:val="225B62"/>
      </w:rPr>
      <w:t>ramach</w:t>
    </w:r>
    <w:proofErr w:type="spellEnd"/>
    <w:r w:rsidRPr="007C0C24">
      <w:rPr>
        <w:rFonts w:cs="Segoe Sans Text"/>
        <w:color w:val="225B62"/>
      </w:rPr>
      <w:t xml:space="preserve"> </w:t>
    </w:r>
    <w:proofErr w:type="spellStart"/>
    <w:r w:rsidRPr="007C0C24">
      <w:rPr>
        <w:rFonts w:cs="Segoe Sans Text"/>
        <w:color w:val="225B62"/>
      </w:rPr>
      <w:t>Produktów</w:t>
    </w:r>
    <w:proofErr w:type="spellEnd"/>
    <w:r w:rsidRPr="007C0C24">
      <w:rPr>
        <w:rFonts w:cs="Segoe Sans Text"/>
        <w:color w:val="225B62"/>
      </w:rPr>
      <w:t xml:space="preserve"> </w:t>
    </w:r>
    <w:proofErr w:type="spellStart"/>
    <w:r w:rsidRPr="007C0C24">
      <w:rPr>
        <w:rFonts w:cs="Segoe Sans Text"/>
        <w:color w:val="225B62"/>
      </w:rPr>
      <w:t>i</w:t>
    </w:r>
    <w:proofErr w:type="spellEnd"/>
    <w:r w:rsidRPr="007C0C24">
      <w:rPr>
        <w:rFonts w:cs="Segoe Sans Text"/>
        <w:color w:val="225B62"/>
      </w:rPr>
      <w:t xml:space="preserve"> </w:t>
    </w:r>
    <w:proofErr w:type="spellStart"/>
    <w:r w:rsidRPr="007C0C24">
      <w:rPr>
        <w:rFonts w:cs="Segoe Sans Text"/>
        <w:color w:val="225B62"/>
      </w:rPr>
      <w:t>Usług</w:t>
    </w:r>
    <w:proofErr w:type="spellEnd"/>
    <w:r w:rsidRPr="007C0C24">
      <w:rPr>
        <w:rFonts w:cs="Segoe Sans Text"/>
        <w:color w:val="225B62"/>
      </w:rPr>
      <w:t xml:space="preserve"> Microsoft (</w:t>
    </w:r>
    <w:proofErr w:type="spellStart"/>
    <w:r w:rsidRPr="007C0C24">
      <w:rPr>
        <w:rFonts w:cs="Segoe Sans Text"/>
        <w:color w:val="225B62"/>
      </w:rPr>
      <w:t>wersja</w:t>
    </w:r>
    <w:proofErr w:type="spellEnd"/>
    <w:r w:rsidRPr="007C0C24">
      <w:rPr>
        <w:rFonts w:cs="Segoe Sans Text"/>
        <w:color w:val="225B62"/>
      </w:rPr>
      <w:t xml:space="preserve"> </w:t>
    </w:r>
    <w:proofErr w:type="spellStart"/>
    <w:r w:rsidRPr="007C0C24">
      <w:rPr>
        <w:rFonts w:cs="Segoe Sans Text"/>
        <w:color w:val="225B62"/>
      </w:rPr>
      <w:t>polska</w:t>
    </w:r>
    <w:proofErr w:type="spellEnd"/>
    <w:r w:rsidRPr="007C0C24">
      <w:rPr>
        <w:rFonts w:cs="Segoe Sans Text"/>
        <w:color w:val="225B62"/>
      </w:rPr>
      <w:t xml:space="preserve">, </w:t>
    </w:r>
    <w:r w:rsidRPr="0059799C">
      <w:rPr>
        <w:rFonts w:cs="Segoe Sans Text"/>
        <w:color w:val="225B62"/>
      </w:rPr>
      <w:t xml:space="preserve">1 </w:t>
    </w:r>
    <w:proofErr w:type="spellStart"/>
    <w:r w:rsidRPr="00FF0FA3">
      <w:rPr>
        <w:rFonts w:cs="Segoe Sans Text"/>
        <w:color w:val="225B62"/>
      </w:rPr>
      <w:t>września</w:t>
    </w:r>
    <w:proofErr w:type="spellEnd"/>
    <w:r w:rsidRPr="0059799C">
      <w:rPr>
        <w:rFonts w:cs="Segoe Sans Text"/>
        <w:color w:val="225B62"/>
      </w:rPr>
      <w:t xml:space="preserve"> </w:t>
    </w:r>
    <w:r w:rsidRPr="007C0C24">
      <w:rPr>
        <w:rFonts w:cs="Segoe Sans Text"/>
        <w:color w:val="225B62"/>
      </w:rPr>
      <w:t>202</w:t>
    </w:r>
    <w:r>
      <w:rPr>
        <w:rFonts w:cs="Segoe Sans Text"/>
        <w:color w:val="225B62"/>
      </w:rPr>
      <w:t>5</w:t>
    </w:r>
    <w:r w:rsidRPr="007C0C24">
      <w:rPr>
        <w:rFonts w:cs="Segoe Sans Text"/>
        <w:color w:val="225B62"/>
      </w:rPr>
      <w:t xml:space="preserve"> r.)</w:t>
    </w:r>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09EA2153" w14:textId="2ED187D6" w:rsidR="002634C7" w:rsidRDefault="002634C7" w:rsidP="002634C7">
    <w:pPr>
      <w:pBdr>
        <w:bottom w:val="single" w:sz="4" w:space="1" w:color="auto"/>
      </w:pBdr>
    </w:pPr>
    <w:proofErr w:type="spellStart"/>
    <w:r w:rsidRPr="007C0C24">
      <w:rPr>
        <w:rFonts w:cs="Segoe Sans Text"/>
        <w:color w:val="225B62"/>
      </w:rPr>
      <w:t>Dodatek</w:t>
    </w:r>
    <w:proofErr w:type="spellEnd"/>
    <w:r w:rsidRPr="007C0C24">
      <w:rPr>
        <w:rFonts w:cs="Segoe Sans Text"/>
        <w:color w:val="225B62"/>
      </w:rPr>
      <w:t xml:space="preserve"> </w:t>
    </w:r>
    <w:proofErr w:type="spellStart"/>
    <w:r w:rsidRPr="007C0C24">
      <w:rPr>
        <w:rFonts w:cs="Segoe Sans Text"/>
        <w:color w:val="225B62"/>
      </w:rPr>
      <w:t>dotyczący</w:t>
    </w:r>
    <w:proofErr w:type="spellEnd"/>
    <w:r w:rsidRPr="007C0C24">
      <w:rPr>
        <w:rFonts w:cs="Segoe Sans Text"/>
        <w:color w:val="225B62"/>
      </w:rPr>
      <w:t xml:space="preserve"> </w:t>
    </w:r>
    <w:proofErr w:type="spellStart"/>
    <w:r w:rsidRPr="007C0C24">
      <w:rPr>
        <w:rFonts w:cs="Segoe Sans Text"/>
        <w:color w:val="225B62"/>
      </w:rPr>
      <w:t>Ochrony</w:t>
    </w:r>
    <w:proofErr w:type="spellEnd"/>
    <w:r w:rsidRPr="007C0C24">
      <w:rPr>
        <w:rFonts w:cs="Segoe Sans Text"/>
        <w:color w:val="225B62"/>
      </w:rPr>
      <w:t xml:space="preserve"> </w:t>
    </w:r>
    <w:proofErr w:type="spellStart"/>
    <w:r w:rsidRPr="007C0C24">
      <w:rPr>
        <w:rFonts w:cs="Segoe Sans Text"/>
        <w:color w:val="225B62"/>
      </w:rPr>
      <w:t>Danych</w:t>
    </w:r>
    <w:proofErr w:type="spellEnd"/>
    <w:r w:rsidRPr="007C0C24">
      <w:rPr>
        <w:rFonts w:cs="Segoe Sans Text"/>
        <w:color w:val="225B62"/>
      </w:rPr>
      <w:t xml:space="preserve"> w </w:t>
    </w:r>
    <w:proofErr w:type="spellStart"/>
    <w:r w:rsidRPr="007C0C24">
      <w:rPr>
        <w:rFonts w:cs="Segoe Sans Text"/>
        <w:color w:val="225B62"/>
      </w:rPr>
      <w:t>ramach</w:t>
    </w:r>
    <w:proofErr w:type="spellEnd"/>
    <w:r w:rsidRPr="007C0C24">
      <w:rPr>
        <w:rFonts w:cs="Segoe Sans Text"/>
        <w:color w:val="225B62"/>
      </w:rPr>
      <w:t xml:space="preserve"> </w:t>
    </w:r>
    <w:proofErr w:type="spellStart"/>
    <w:r w:rsidRPr="007C0C24">
      <w:rPr>
        <w:rFonts w:cs="Segoe Sans Text"/>
        <w:color w:val="225B62"/>
      </w:rPr>
      <w:t>Produktów</w:t>
    </w:r>
    <w:proofErr w:type="spellEnd"/>
    <w:r w:rsidRPr="007C0C24">
      <w:rPr>
        <w:rFonts w:cs="Segoe Sans Text"/>
        <w:color w:val="225B62"/>
      </w:rPr>
      <w:t xml:space="preserve"> </w:t>
    </w:r>
    <w:proofErr w:type="spellStart"/>
    <w:r w:rsidRPr="007C0C24">
      <w:rPr>
        <w:rFonts w:cs="Segoe Sans Text"/>
        <w:color w:val="225B62"/>
      </w:rPr>
      <w:t>i</w:t>
    </w:r>
    <w:proofErr w:type="spellEnd"/>
    <w:r w:rsidRPr="007C0C24">
      <w:rPr>
        <w:rFonts w:cs="Segoe Sans Text"/>
        <w:color w:val="225B62"/>
      </w:rPr>
      <w:t xml:space="preserve"> </w:t>
    </w:r>
    <w:proofErr w:type="spellStart"/>
    <w:r w:rsidRPr="007C0C24">
      <w:rPr>
        <w:rFonts w:cs="Segoe Sans Text"/>
        <w:color w:val="225B62"/>
      </w:rPr>
      <w:t>Usług</w:t>
    </w:r>
    <w:proofErr w:type="spellEnd"/>
    <w:r w:rsidRPr="007C0C24">
      <w:rPr>
        <w:rFonts w:cs="Segoe Sans Text"/>
        <w:color w:val="225B62"/>
      </w:rPr>
      <w:t xml:space="preserve"> Microsoft (</w:t>
    </w:r>
    <w:proofErr w:type="spellStart"/>
    <w:r w:rsidRPr="007C0C24">
      <w:rPr>
        <w:rFonts w:cs="Segoe Sans Text"/>
        <w:color w:val="225B62"/>
      </w:rPr>
      <w:t>wersja</w:t>
    </w:r>
    <w:proofErr w:type="spellEnd"/>
    <w:r w:rsidRPr="007C0C24">
      <w:rPr>
        <w:rFonts w:cs="Segoe Sans Text"/>
        <w:color w:val="225B62"/>
      </w:rPr>
      <w:t xml:space="preserve"> </w:t>
    </w:r>
    <w:proofErr w:type="spellStart"/>
    <w:r w:rsidRPr="007C0C24">
      <w:rPr>
        <w:rFonts w:cs="Segoe Sans Text"/>
        <w:color w:val="225B62"/>
      </w:rPr>
      <w:t>polska</w:t>
    </w:r>
    <w:proofErr w:type="spellEnd"/>
    <w:r w:rsidRPr="007C0C24">
      <w:rPr>
        <w:rFonts w:cs="Segoe Sans Text"/>
        <w:color w:val="225B62"/>
      </w:rPr>
      <w:t xml:space="preserve">, </w:t>
    </w:r>
    <w:r w:rsidRPr="0059799C">
      <w:rPr>
        <w:rFonts w:cs="Segoe Sans Text"/>
        <w:color w:val="225B62"/>
      </w:rPr>
      <w:t xml:space="preserve">1 </w:t>
    </w:r>
    <w:proofErr w:type="spellStart"/>
    <w:r w:rsidRPr="00FF0FA3">
      <w:rPr>
        <w:rFonts w:cs="Segoe Sans Text"/>
        <w:color w:val="225B62"/>
      </w:rPr>
      <w:t>września</w:t>
    </w:r>
    <w:proofErr w:type="spellEnd"/>
    <w:r w:rsidRPr="0059799C">
      <w:rPr>
        <w:rFonts w:cs="Segoe Sans Text"/>
        <w:color w:val="225B62"/>
      </w:rPr>
      <w:t xml:space="preserve"> </w:t>
    </w:r>
    <w:r w:rsidRPr="007C0C24">
      <w:rPr>
        <w:rFonts w:cs="Segoe Sans Text"/>
        <w:color w:val="225B62"/>
      </w:rPr>
      <w:t>202</w:t>
    </w:r>
    <w:r>
      <w:rPr>
        <w:rFonts w:cs="Segoe Sans Text"/>
        <w:color w:val="225B62"/>
      </w:rPr>
      <w:t>5</w:t>
    </w:r>
    <w:r w:rsidRPr="007C0C24">
      <w:rPr>
        <w:rFonts w:cs="Segoe Sans Text"/>
        <w:color w:val="225B62"/>
      </w:rPr>
      <w:t xml:space="preserve"> r.)</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0207099"/>
    <w:multiLevelType w:val="hybridMultilevel"/>
    <w:tmpl w:val="81C85EF2"/>
    <w:lvl w:ilvl="0" w:tplc="E25227AA">
      <w:start w:val="1"/>
      <w:numFmt w:val="lowerLetter"/>
      <w:lvlText w:val="%1."/>
      <w:lvlJc w:val="left"/>
      <w:pPr>
        <w:ind w:left="720" w:hanging="360"/>
      </w:pPr>
      <w:rPr>
        <w:b/>
        <w:bCs/>
      </w:r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 w15:restartNumberingAfterBreak="0">
    <w:nsid w:val="01525AFE"/>
    <w:multiLevelType w:val="hybridMultilevel"/>
    <w:tmpl w:val="155481E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 w15:restartNumberingAfterBreak="0">
    <w:nsid w:val="038A03AA"/>
    <w:multiLevelType w:val="hybridMultilevel"/>
    <w:tmpl w:val="CA8A925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 w15:restartNumberingAfterBreak="0">
    <w:nsid w:val="06575B2A"/>
    <w:multiLevelType w:val="hybridMultilevel"/>
    <w:tmpl w:val="34527FA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 w15:restartNumberingAfterBreak="0">
    <w:nsid w:val="09541DE8"/>
    <w:multiLevelType w:val="hybridMultilevel"/>
    <w:tmpl w:val="1A4EAB7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5" w15:restartNumberingAfterBreak="0">
    <w:nsid w:val="09FD72F7"/>
    <w:multiLevelType w:val="hybridMultilevel"/>
    <w:tmpl w:val="E3A8225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0BE2220F"/>
    <w:multiLevelType w:val="hybridMultilevel"/>
    <w:tmpl w:val="CBAC2748"/>
    <w:lvl w:ilvl="0" w:tplc="0409000F">
      <w:start w:val="1"/>
      <w:numFmt w:val="decimal"/>
      <w:lvlText w:val="%1."/>
      <w:lvlJc w:val="left"/>
      <w:pPr>
        <w:ind w:left="720" w:hanging="360"/>
      </w:pPr>
      <w:rPr>
        <w:rFonts w:hint="default"/>
      </w:rPr>
    </w:lvl>
    <w:lvl w:ilvl="1" w:tplc="FFFFFFFF" w:tentative="1">
      <w:start w:val="1"/>
      <w:numFmt w:val="bullet"/>
      <w:lvlText w:val="o"/>
      <w:lvlJc w:val="left"/>
      <w:pPr>
        <w:ind w:left="1440" w:hanging="360"/>
      </w:pPr>
      <w:rPr>
        <w:rFonts w:ascii="Courier New" w:hAnsi="Courier New" w:cs="Courier New" w:hint="default"/>
      </w:rPr>
    </w:lvl>
    <w:lvl w:ilvl="2" w:tplc="FFFFFFFF" w:tentative="1">
      <w:start w:val="1"/>
      <w:numFmt w:val="bullet"/>
      <w:lvlText w:val=""/>
      <w:lvlJc w:val="left"/>
      <w:pPr>
        <w:ind w:left="2160" w:hanging="360"/>
      </w:pPr>
      <w:rPr>
        <w:rFonts w:ascii="Wingdings" w:hAnsi="Wingdings" w:hint="default"/>
      </w:rPr>
    </w:lvl>
    <w:lvl w:ilvl="3" w:tplc="FFFFFFFF" w:tentative="1">
      <w:start w:val="1"/>
      <w:numFmt w:val="bullet"/>
      <w:lvlText w:val=""/>
      <w:lvlJc w:val="left"/>
      <w:pPr>
        <w:ind w:left="2880" w:hanging="360"/>
      </w:pPr>
      <w:rPr>
        <w:rFonts w:ascii="Symbol" w:hAnsi="Symbol" w:hint="default"/>
      </w:rPr>
    </w:lvl>
    <w:lvl w:ilvl="4" w:tplc="FFFFFFFF" w:tentative="1">
      <w:start w:val="1"/>
      <w:numFmt w:val="bullet"/>
      <w:lvlText w:val="o"/>
      <w:lvlJc w:val="left"/>
      <w:pPr>
        <w:ind w:left="3600" w:hanging="360"/>
      </w:pPr>
      <w:rPr>
        <w:rFonts w:ascii="Courier New" w:hAnsi="Courier New" w:cs="Courier New" w:hint="default"/>
      </w:rPr>
    </w:lvl>
    <w:lvl w:ilvl="5" w:tplc="FFFFFFFF" w:tentative="1">
      <w:start w:val="1"/>
      <w:numFmt w:val="bullet"/>
      <w:lvlText w:val=""/>
      <w:lvlJc w:val="left"/>
      <w:pPr>
        <w:ind w:left="4320" w:hanging="360"/>
      </w:pPr>
      <w:rPr>
        <w:rFonts w:ascii="Wingdings" w:hAnsi="Wingdings" w:hint="default"/>
      </w:rPr>
    </w:lvl>
    <w:lvl w:ilvl="6" w:tplc="FFFFFFFF" w:tentative="1">
      <w:start w:val="1"/>
      <w:numFmt w:val="bullet"/>
      <w:lvlText w:val=""/>
      <w:lvlJc w:val="left"/>
      <w:pPr>
        <w:ind w:left="5040" w:hanging="360"/>
      </w:pPr>
      <w:rPr>
        <w:rFonts w:ascii="Symbol" w:hAnsi="Symbol" w:hint="default"/>
      </w:rPr>
    </w:lvl>
    <w:lvl w:ilvl="7" w:tplc="FFFFFFFF" w:tentative="1">
      <w:start w:val="1"/>
      <w:numFmt w:val="bullet"/>
      <w:lvlText w:val="o"/>
      <w:lvlJc w:val="left"/>
      <w:pPr>
        <w:ind w:left="5760" w:hanging="360"/>
      </w:pPr>
      <w:rPr>
        <w:rFonts w:ascii="Courier New" w:hAnsi="Courier New" w:cs="Courier New" w:hint="default"/>
      </w:rPr>
    </w:lvl>
    <w:lvl w:ilvl="8" w:tplc="FFFFFFFF" w:tentative="1">
      <w:start w:val="1"/>
      <w:numFmt w:val="bullet"/>
      <w:lvlText w:val=""/>
      <w:lvlJc w:val="left"/>
      <w:pPr>
        <w:ind w:left="6480" w:hanging="360"/>
      </w:pPr>
      <w:rPr>
        <w:rFonts w:ascii="Wingdings" w:hAnsi="Wingdings" w:hint="default"/>
      </w:rPr>
    </w:lvl>
  </w:abstractNum>
  <w:abstractNum w:abstractNumId="7"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8"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9" w15:restartNumberingAfterBreak="0">
    <w:nsid w:val="0EFA33FD"/>
    <w:multiLevelType w:val="hybridMultilevel"/>
    <w:tmpl w:val="7B90D62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0" w15:restartNumberingAfterBreak="0">
    <w:nsid w:val="11522676"/>
    <w:multiLevelType w:val="multilevel"/>
    <w:tmpl w:val="55F895A2"/>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11" w15:restartNumberingAfterBreak="0">
    <w:nsid w:val="13107FBE"/>
    <w:multiLevelType w:val="hybridMultilevel"/>
    <w:tmpl w:val="C60E8062"/>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145E07F6"/>
    <w:multiLevelType w:val="hybridMultilevel"/>
    <w:tmpl w:val="4CE0B67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19481910"/>
    <w:multiLevelType w:val="hybridMultilevel"/>
    <w:tmpl w:val="75C0BB08"/>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4" w15:restartNumberingAfterBreak="0">
    <w:nsid w:val="19C142AE"/>
    <w:multiLevelType w:val="hybridMultilevel"/>
    <w:tmpl w:val="A1D60BE6"/>
    <w:lvl w:ilvl="0" w:tplc="0409000F">
      <w:start w:val="1"/>
      <w:numFmt w:val="decimal"/>
      <w:lvlText w:val="%1."/>
      <w:lvlJc w:val="left"/>
      <w:pPr>
        <w:ind w:left="360" w:hanging="360"/>
      </w:pPr>
    </w:lvl>
    <w:lvl w:ilvl="1" w:tplc="04090019" w:tentative="1">
      <w:start w:val="1"/>
      <w:numFmt w:val="lowerLetter"/>
      <w:lvlText w:val="%2."/>
      <w:lvlJc w:val="left"/>
      <w:pPr>
        <w:ind w:left="1080" w:hanging="360"/>
      </w:pPr>
    </w:lvl>
    <w:lvl w:ilvl="2" w:tplc="0409001B" w:tentative="1">
      <w:start w:val="1"/>
      <w:numFmt w:val="lowerRoman"/>
      <w:lvlText w:val="%3."/>
      <w:lvlJc w:val="right"/>
      <w:pPr>
        <w:ind w:left="1800" w:hanging="180"/>
      </w:pPr>
    </w:lvl>
    <w:lvl w:ilvl="3" w:tplc="0409000F" w:tentative="1">
      <w:start w:val="1"/>
      <w:numFmt w:val="decimal"/>
      <w:lvlText w:val="%4."/>
      <w:lvlJc w:val="left"/>
      <w:pPr>
        <w:ind w:left="2520" w:hanging="360"/>
      </w:pPr>
    </w:lvl>
    <w:lvl w:ilvl="4" w:tplc="04090019" w:tentative="1">
      <w:start w:val="1"/>
      <w:numFmt w:val="lowerLetter"/>
      <w:lvlText w:val="%5."/>
      <w:lvlJc w:val="left"/>
      <w:pPr>
        <w:ind w:left="3240" w:hanging="360"/>
      </w:pPr>
    </w:lvl>
    <w:lvl w:ilvl="5" w:tplc="0409001B" w:tentative="1">
      <w:start w:val="1"/>
      <w:numFmt w:val="lowerRoman"/>
      <w:lvlText w:val="%6."/>
      <w:lvlJc w:val="right"/>
      <w:pPr>
        <w:ind w:left="3960" w:hanging="180"/>
      </w:pPr>
    </w:lvl>
    <w:lvl w:ilvl="6" w:tplc="0409000F" w:tentative="1">
      <w:start w:val="1"/>
      <w:numFmt w:val="decimal"/>
      <w:lvlText w:val="%7."/>
      <w:lvlJc w:val="left"/>
      <w:pPr>
        <w:ind w:left="4680" w:hanging="360"/>
      </w:pPr>
    </w:lvl>
    <w:lvl w:ilvl="7" w:tplc="04090019" w:tentative="1">
      <w:start w:val="1"/>
      <w:numFmt w:val="lowerLetter"/>
      <w:lvlText w:val="%8."/>
      <w:lvlJc w:val="left"/>
      <w:pPr>
        <w:ind w:left="5400" w:hanging="360"/>
      </w:pPr>
    </w:lvl>
    <w:lvl w:ilvl="8" w:tplc="0409001B" w:tentative="1">
      <w:start w:val="1"/>
      <w:numFmt w:val="lowerRoman"/>
      <w:lvlText w:val="%9."/>
      <w:lvlJc w:val="right"/>
      <w:pPr>
        <w:ind w:left="6120" w:hanging="180"/>
      </w:pPr>
    </w:lvl>
  </w:abstractNum>
  <w:abstractNum w:abstractNumId="15" w15:restartNumberingAfterBreak="0">
    <w:nsid w:val="19F44AEF"/>
    <w:multiLevelType w:val="multilevel"/>
    <w:tmpl w:val="F7F0502E"/>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1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7" w15:restartNumberingAfterBreak="0">
    <w:nsid w:val="1B926A35"/>
    <w:multiLevelType w:val="hybridMultilevel"/>
    <w:tmpl w:val="8878E8E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8" w15:restartNumberingAfterBreak="0">
    <w:nsid w:val="1EA302B1"/>
    <w:multiLevelType w:val="hybridMultilevel"/>
    <w:tmpl w:val="E4729A96"/>
    <w:lvl w:ilvl="0" w:tplc="04090001">
      <w:start w:val="1"/>
      <w:numFmt w:val="bullet"/>
      <w:lvlText w:val=""/>
      <w:lvlJc w:val="left"/>
      <w:pPr>
        <w:ind w:left="776" w:hanging="360"/>
      </w:pPr>
      <w:rPr>
        <w:rFonts w:ascii="Symbol" w:hAnsi="Symbol" w:hint="default"/>
      </w:rPr>
    </w:lvl>
    <w:lvl w:ilvl="1" w:tplc="04090003" w:tentative="1">
      <w:start w:val="1"/>
      <w:numFmt w:val="bullet"/>
      <w:lvlText w:val="o"/>
      <w:lvlJc w:val="left"/>
      <w:pPr>
        <w:ind w:left="1496" w:hanging="360"/>
      </w:pPr>
      <w:rPr>
        <w:rFonts w:ascii="Courier New" w:hAnsi="Courier New" w:cs="Courier New" w:hint="default"/>
      </w:rPr>
    </w:lvl>
    <w:lvl w:ilvl="2" w:tplc="04090005" w:tentative="1">
      <w:start w:val="1"/>
      <w:numFmt w:val="bullet"/>
      <w:lvlText w:val=""/>
      <w:lvlJc w:val="left"/>
      <w:pPr>
        <w:ind w:left="2216" w:hanging="360"/>
      </w:pPr>
      <w:rPr>
        <w:rFonts w:ascii="Wingdings" w:hAnsi="Wingdings" w:hint="default"/>
      </w:rPr>
    </w:lvl>
    <w:lvl w:ilvl="3" w:tplc="04090001" w:tentative="1">
      <w:start w:val="1"/>
      <w:numFmt w:val="bullet"/>
      <w:lvlText w:val=""/>
      <w:lvlJc w:val="left"/>
      <w:pPr>
        <w:ind w:left="2936" w:hanging="360"/>
      </w:pPr>
      <w:rPr>
        <w:rFonts w:ascii="Symbol" w:hAnsi="Symbol" w:hint="default"/>
      </w:rPr>
    </w:lvl>
    <w:lvl w:ilvl="4" w:tplc="04090003" w:tentative="1">
      <w:start w:val="1"/>
      <w:numFmt w:val="bullet"/>
      <w:lvlText w:val="o"/>
      <w:lvlJc w:val="left"/>
      <w:pPr>
        <w:ind w:left="3656" w:hanging="360"/>
      </w:pPr>
      <w:rPr>
        <w:rFonts w:ascii="Courier New" w:hAnsi="Courier New" w:cs="Courier New" w:hint="default"/>
      </w:rPr>
    </w:lvl>
    <w:lvl w:ilvl="5" w:tplc="04090005" w:tentative="1">
      <w:start w:val="1"/>
      <w:numFmt w:val="bullet"/>
      <w:lvlText w:val=""/>
      <w:lvlJc w:val="left"/>
      <w:pPr>
        <w:ind w:left="4376" w:hanging="360"/>
      </w:pPr>
      <w:rPr>
        <w:rFonts w:ascii="Wingdings" w:hAnsi="Wingdings" w:hint="default"/>
      </w:rPr>
    </w:lvl>
    <w:lvl w:ilvl="6" w:tplc="04090001" w:tentative="1">
      <w:start w:val="1"/>
      <w:numFmt w:val="bullet"/>
      <w:lvlText w:val=""/>
      <w:lvlJc w:val="left"/>
      <w:pPr>
        <w:ind w:left="5096" w:hanging="360"/>
      </w:pPr>
      <w:rPr>
        <w:rFonts w:ascii="Symbol" w:hAnsi="Symbol" w:hint="default"/>
      </w:rPr>
    </w:lvl>
    <w:lvl w:ilvl="7" w:tplc="04090003" w:tentative="1">
      <w:start w:val="1"/>
      <w:numFmt w:val="bullet"/>
      <w:lvlText w:val="o"/>
      <w:lvlJc w:val="left"/>
      <w:pPr>
        <w:ind w:left="5816" w:hanging="360"/>
      </w:pPr>
      <w:rPr>
        <w:rFonts w:ascii="Courier New" w:hAnsi="Courier New" w:cs="Courier New" w:hint="default"/>
      </w:rPr>
    </w:lvl>
    <w:lvl w:ilvl="8" w:tplc="04090005" w:tentative="1">
      <w:start w:val="1"/>
      <w:numFmt w:val="bullet"/>
      <w:lvlText w:val=""/>
      <w:lvlJc w:val="left"/>
      <w:pPr>
        <w:ind w:left="6536" w:hanging="360"/>
      </w:pPr>
      <w:rPr>
        <w:rFonts w:ascii="Wingdings" w:hAnsi="Wingdings" w:hint="default"/>
      </w:rPr>
    </w:lvl>
  </w:abstractNum>
  <w:abstractNum w:abstractNumId="19" w15:restartNumberingAfterBreak="0">
    <w:nsid w:val="1EE57604"/>
    <w:multiLevelType w:val="hybridMultilevel"/>
    <w:tmpl w:val="4CDAB73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0" w15:restartNumberingAfterBreak="0">
    <w:nsid w:val="230B0887"/>
    <w:multiLevelType w:val="hybridMultilevel"/>
    <w:tmpl w:val="A0CE69D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1" w15:restartNumberingAfterBreak="0">
    <w:nsid w:val="28642EE2"/>
    <w:multiLevelType w:val="hybridMultilevel"/>
    <w:tmpl w:val="8ACE7AE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2" w15:restartNumberingAfterBreak="0">
    <w:nsid w:val="2A2A3751"/>
    <w:multiLevelType w:val="hybridMultilevel"/>
    <w:tmpl w:val="ADAC2D44"/>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3" w15:restartNumberingAfterBreak="0">
    <w:nsid w:val="2CD8241D"/>
    <w:multiLevelType w:val="hybridMultilevel"/>
    <w:tmpl w:val="48901114"/>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4" w15:restartNumberingAfterBreak="0">
    <w:nsid w:val="2CEF0559"/>
    <w:multiLevelType w:val="hybridMultilevel"/>
    <w:tmpl w:val="9474C5B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5" w15:restartNumberingAfterBreak="0">
    <w:nsid w:val="2D7E79ED"/>
    <w:multiLevelType w:val="hybridMultilevel"/>
    <w:tmpl w:val="8C3A2078"/>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6"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7" w15:restartNumberingAfterBreak="0">
    <w:nsid w:val="2FA621C7"/>
    <w:multiLevelType w:val="multilevel"/>
    <w:tmpl w:val="2B84E102"/>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28" w15:restartNumberingAfterBreak="0">
    <w:nsid w:val="2FAE6BEF"/>
    <w:multiLevelType w:val="hybridMultilevel"/>
    <w:tmpl w:val="E8302B1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9" w15:restartNumberingAfterBreak="0">
    <w:nsid w:val="32AE7F0B"/>
    <w:multiLevelType w:val="hybridMultilevel"/>
    <w:tmpl w:val="5F6AC40E"/>
    <w:lvl w:ilvl="0" w:tplc="04090001">
      <w:start w:val="1"/>
      <w:numFmt w:val="bullet"/>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0" w15:restartNumberingAfterBreak="0">
    <w:nsid w:val="32B204DA"/>
    <w:multiLevelType w:val="multilevel"/>
    <w:tmpl w:val="B06A4598"/>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1" w15:restartNumberingAfterBreak="0">
    <w:nsid w:val="35914CF6"/>
    <w:multiLevelType w:val="hybridMultilevel"/>
    <w:tmpl w:val="787C9624"/>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2" w15:restartNumberingAfterBreak="0">
    <w:nsid w:val="35FF3702"/>
    <w:multiLevelType w:val="hybridMultilevel"/>
    <w:tmpl w:val="02E66BC0"/>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33" w15:restartNumberingAfterBreak="0">
    <w:nsid w:val="36080231"/>
    <w:multiLevelType w:val="hybridMultilevel"/>
    <w:tmpl w:val="80E8B76E"/>
    <w:lvl w:ilvl="0" w:tplc="6BAE5A50">
      <w:start w:val="1"/>
      <w:numFmt w:val="decimal"/>
      <w:lvlText w:val="%1."/>
      <w:lvlJc w:val="left"/>
      <w:pPr>
        <w:ind w:left="360" w:hanging="360"/>
      </w:pPr>
      <w:rPr>
        <w:b w:val="0"/>
        <w:bCs w:val="0"/>
        <w:sz w:val="18"/>
        <w:szCs w:val="18"/>
      </w:rPr>
    </w:lvl>
    <w:lvl w:ilvl="1" w:tplc="04090019" w:tentative="1">
      <w:start w:val="1"/>
      <w:numFmt w:val="lowerLetter"/>
      <w:lvlText w:val="%2."/>
      <w:lvlJc w:val="left"/>
      <w:pPr>
        <w:ind w:left="900" w:hanging="360"/>
      </w:pPr>
    </w:lvl>
    <w:lvl w:ilvl="2" w:tplc="0409001B" w:tentative="1">
      <w:start w:val="1"/>
      <w:numFmt w:val="lowerRoman"/>
      <w:lvlText w:val="%3."/>
      <w:lvlJc w:val="right"/>
      <w:pPr>
        <w:ind w:left="1620" w:hanging="180"/>
      </w:pPr>
    </w:lvl>
    <w:lvl w:ilvl="3" w:tplc="0409000F" w:tentative="1">
      <w:start w:val="1"/>
      <w:numFmt w:val="decimal"/>
      <w:lvlText w:val="%4."/>
      <w:lvlJc w:val="left"/>
      <w:pPr>
        <w:ind w:left="2340" w:hanging="360"/>
      </w:pPr>
    </w:lvl>
    <w:lvl w:ilvl="4" w:tplc="04090019" w:tentative="1">
      <w:start w:val="1"/>
      <w:numFmt w:val="lowerLetter"/>
      <w:lvlText w:val="%5."/>
      <w:lvlJc w:val="left"/>
      <w:pPr>
        <w:ind w:left="3060" w:hanging="360"/>
      </w:pPr>
    </w:lvl>
    <w:lvl w:ilvl="5" w:tplc="0409001B" w:tentative="1">
      <w:start w:val="1"/>
      <w:numFmt w:val="lowerRoman"/>
      <w:lvlText w:val="%6."/>
      <w:lvlJc w:val="right"/>
      <w:pPr>
        <w:ind w:left="3780" w:hanging="180"/>
      </w:pPr>
    </w:lvl>
    <w:lvl w:ilvl="6" w:tplc="0409000F" w:tentative="1">
      <w:start w:val="1"/>
      <w:numFmt w:val="decimal"/>
      <w:lvlText w:val="%7."/>
      <w:lvlJc w:val="left"/>
      <w:pPr>
        <w:ind w:left="4500" w:hanging="360"/>
      </w:pPr>
    </w:lvl>
    <w:lvl w:ilvl="7" w:tplc="04090019" w:tentative="1">
      <w:start w:val="1"/>
      <w:numFmt w:val="lowerLetter"/>
      <w:lvlText w:val="%8."/>
      <w:lvlJc w:val="left"/>
      <w:pPr>
        <w:ind w:left="5220" w:hanging="360"/>
      </w:pPr>
    </w:lvl>
    <w:lvl w:ilvl="8" w:tplc="0409001B" w:tentative="1">
      <w:start w:val="1"/>
      <w:numFmt w:val="lowerRoman"/>
      <w:lvlText w:val="%9."/>
      <w:lvlJc w:val="right"/>
      <w:pPr>
        <w:ind w:left="5940" w:hanging="180"/>
      </w:pPr>
    </w:lvl>
  </w:abstractNum>
  <w:abstractNum w:abstractNumId="34" w15:restartNumberingAfterBreak="0">
    <w:nsid w:val="37D51CB6"/>
    <w:multiLevelType w:val="multilevel"/>
    <w:tmpl w:val="4612A57A"/>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5" w15:restartNumberingAfterBreak="0">
    <w:nsid w:val="38585820"/>
    <w:multiLevelType w:val="multilevel"/>
    <w:tmpl w:val="090C8148"/>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6" w15:restartNumberingAfterBreak="0">
    <w:nsid w:val="3C6C39FB"/>
    <w:multiLevelType w:val="hybridMultilevel"/>
    <w:tmpl w:val="44F8533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7" w15:restartNumberingAfterBreak="0">
    <w:nsid w:val="3C8A2874"/>
    <w:multiLevelType w:val="hybridMultilevel"/>
    <w:tmpl w:val="34A02D5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8" w15:restartNumberingAfterBreak="0">
    <w:nsid w:val="3E7841D9"/>
    <w:multiLevelType w:val="hybridMultilevel"/>
    <w:tmpl w:val="B94E9C3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9" w15:restartNumberingAfterBreak="0">
    <w:nsid w:val="400E28AB"/>
    <w:multiLevelType w:val="hybridMultilevel"/>
    <w:tmpl w:val="C732533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0"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1" w15:restartNumberingAfterBreak="0">
    <w:nsid w:val="4811007C"/>
    <w:multiLevelType w:val="hybridMultilevel"/>
    <w:tmpl w:val="86C6EBA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2" w15:restartNumberingAfterBreak="0">
    <w:nsid w:val="49F62C05"/>
    <w:multiLevelType w:val="hybridMultilevel"/>
    <w:tmpl w:val="E49484F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3"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44" w15:restartNumberingAfterBreak="0">
    <w:nsid w:val="4F884A4C"/>
    <w:multiLevelType w:val="hybridMultilevel"/>
    <w:tmpl w:val="1596A07C"/>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5" w15:restartNumberingAfterBreak="0">
    <w:nsid w:val="5345397B"/>
    <w:multiLevelType w:val="hybridMultilevel"/>
    <w:tmpl w:val="B0DA174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6" w15:restartNumberingAfterBreak="0">
    <w:nsid w:val="547F4FBB"/>
    <w:multiLevelType w:val="multilevel"/>
    <w:tmpl w:val="EDF8FA48"/>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
      <w:lvlJc w:val="left"/>
      <w:pPr>
        <w:tabs>
          <w:tab w:val="num" w:pos="1440"/>
        </w:tabs>
        <w:ind w:left="1440" w:hanging="360"/>
      </w:pPr>
      <w:rPr>
        <w:rFonts w:ascii="Symbol" w:hAnsi="Symbol"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47" w15:restartNumberingAfterBreak="0">
    <w:nsid w:val="55FA1E4C"/>
    <w:multiLevelType w:val="hybridMultilevel"/>
    <w:tmpl w:val="FF168602"/>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8" w15:restartNumberingAfterBreak="0">
    <w:nsid w:val="5761680D"/>
    <w:multiLevelType w:val="hybridMultilevel"/>
    <w:tmpl w:val="F53800A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9" w15:restartNumberingAfterBreak="0">
    <w:nsid w:val="576F7FA8"/>
    <w:multiLevelType w:val="multilevel"/>
    <w:tmpl w:val="3C6087DA"/>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50" w15:restartNumberingAfterBreak="0">
    <w:nsid w:val="5882423E"/>
    <w:multiLevelType w:val="hybridMultilevel"/>
    <w:tmpl w:val="EAB0FF0A"/>
    <w:lvl w:ilvl="0" w:tplc="AF6EB4AE">
      <w:start w:val="1"/>
      <w:numFmt w:val="lowerRoman"/>
      <w:lvlText w:val="(%1.)"/>
      <w:lvlJc w:val="right"/>
      <w:pPr>
        <w:ind w:left="878" w:hanging="360"/>
      </w:pPr>
      <w:rPr>
        <w:rFonts w:hint="default"/>
      </w:rPr>
    </w:lvl>
    <w:lvl w:ilvl="1" w:tplc="04090019" w:tentative="1">
      <w:start w:val="1"/>
      <w:numFmt w:val="lowerLetter"/>
      <w:lvlText w:val="%2."/>
      <w:lvlJc w:val="left"/>
      <w:pPr>
        <w:ind w:left="1598" w:hanging="360"/>
      </w:pPr>
    </w:lvl>
    <w:lvl w:ilvl="2" w:tplc="0409001B" w:tentative="1">
      <w:start w:val="1"/>
      <w:numFmt w:val="lowerRoman"/>
      <w:lvlText w:val="%3."/>
      <w:lvlJc w:val="right"/>
      <w:pPr>
        <w:ind w:left="2318" w:hanging="180"/>
      </w:pPr>
    </w:lvl>
    <w:lvl w:ilvl="3" w:tplc="0409000F" w:tentative="1">
      <w:start w:val="1"/>
      <w:numFmt w:val="decimal"/>
      <w:lvlText w:val="%4."/>
      <w:lvlJc w:val="left"/>
      <w:pPr>
        <w:ind w:left="3038" w:hanging="360"/>
      </w:pPr>
    </w:lvl>
    <w:lvl w:ilvl="4" w:tplc="04090019" w:tentative="1">
      <w:start w:val="1"/>
      <w:numFmt w:val="lowerLetter"/>
      <w:lvlText w:val="%5."/>
      <w:lvlJc w:val="left"/>
      <w:pPr>
        <w:ind w:left="3758" w:hanging="360"/>
      </w:pPr>
    </w:lvl>
    <w:lvl w:ilvl="5" w:tplc="0409001B" w:tentative="1">
      <w:start w:val="1"/>
      <w:numFmt w:val="lowerRoman"/>
      <w:lvlText w:val="%6."/>
      <w:lvlJc w:val="right"/>
      <w:pPr>
        <w:ind w:left="4478" w:hanging="180"/>
      </w:pPr>
    </w:lvl>
    <w:lvl w:ilvl="6" w:tplc="0409000F" w:tentative="1">
      <w:start w:val="1"/>
      <w:numFmt w:val="decimal"/>
      <w:lvlText w:val="%7."/>
      <w:lvlJc w:val="left"/>
      <w:pPr>
        <w:ind w:left="5198" w:hanging="360"/>
      </w:pPr>
    </w:lvl>
    <w:lvl w:ilvl="7" w:tplc="04090019" w:tentative="1">
      <w:start w:val="1"/>
      <w:numFmt w:val="lowerLetter"/>
      <w:lvlText w:val="%8."/>
      <w:lvlJc w:val="left"/>
      <w:pPr>
        <w:ind w:left="5918" w:hanging="360"/>
      </w:pPr>
    </w:lvl>
    <w:lvl w:ilvl="8" w:tplc="0409001B" w:tentative="1">
      <w:start w:val="1"/>
      <w:numFmt w:val="lowerRoman"/>
      <w:lvlText w:val="%9."/>
      <w:lvlJc w:val="right"/>
      <w:pPr>
        <w:ind w:left="6638" w:hanging="180"/>
      </w:pPr>
    </w:lvl>
  </w:abstractNum>
  <w:abstractNum w:abstractNumId="51"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52" w15:restartNumberingAfterBreak="0">
    <w:nsid w:val="5C6547F3"/>
    <w:multiLevelType w:val="hybridMultilevel"/>
    <w:tmpl w:val="CDDCE82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53" w15:restartNumberingAfterBreak="0">
    <w:nsid w:val="5DBE0824"/>
    <w:multiLevelType w:val="hybridMultilevel"/>
    <w:tmpl w:val="12466624"/>
    <w:lvl w:ilvl="0" w:tplc="04090001">
      <w:start w:val="1"/>
      <w:numFmt w:val="bullet"/>
      <w:lvlText w:val=""/>
      <w:lvlJc w:val="left"/>
      <w:pPr>
        <w:ind w:left="90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54" w15:restartNumberingAfterBreak="0">
    <w:nsid w:val="5DDA4F03"/>
    <w:multiLevelType w:val="hybridMultilevel"/>
    <w:tmpl w:val="D24C2A86"/>
    <w:lvl w:ilvl="0" w:tplc="A7A86180">
      <w:start w:val="1"/>
      <w:numFmt w:val="lowerLetter"/>
      <w:lvlText w:val="%1."/>
      <w:lvlJc w:val="left"/>
      <w:pPr>
        <w:ind w:left="720" w:hanging="360"/>
      </w:pPr>
      <w:rPr>
        <w:b/>
        <w:bCs/>
      </w:r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55" w15:restartNumberingAfterBreak="0">
    <w:nsid w:val="5DF12AA5"/>
    <w:multiLevelType w:val="hybridMultilevel"/>
    <w:tmpl w:val="8AF8BAD4"/>
    <w:lvl w:ilvl="0" w:tplc="04090001">
      <w:start w:val="1"/>
      <w:numFmt w:val="bullet"/>
      <w:lvlText w:val=""/>
      <w:lvlJc w:val="left"/>
      <w:pPr>
        <w:ind w:left="878" w:hanging="360"/>
      </w:pPr>
      <w:rPr>
        <w:rFonts w:ascii="Symbol" w:hAnsi="Symbol" w:hint="default"/>
      </w:rPr>
    </w:lvl>
    <w:lvl w:ilvl="1" w:tplc="04090003" w:tentative="1">
      <w:start w:val="1"/>
      <w:numFmt w:val="bullet"/>
      <w:lvlText w:val="o"/>
      <w:lvlJc w:val="left"/>
      <w:pPr>
        <w:ind w:left="1598" w:hanging="360"/>
      </w:pPr>
      <w:rPr>
        <w:rFonts w:ascii="Courier New" w:hAnsi="Courier New" w:cs="Courier New" w:hint="default"/>
      </w:rPr>
    </w:lvl>
    <w:lvl w:ilvl="2" w:tplc="04090005" w:tentative="1">
      <w:start w:val="1"/>
      <w:numFmt w:val="bullet"/>
      <w:lvlText w:val=""/>
      <w:lvlJc w:val="left"/>
      <w:pPr>
        <w:ind w:left="2318" w:hanging="360"/>
      </w:pPr>
      <w:rPr>
        <w:rFonts w:ascii="Wingdings" w:hAnsi="Wingdings" w:hint="default"/>
      </w:rPr>
    </w:lvl>
    <w:lvl w:ilvl="3" w:tplc="04090001" w:tentative="1">
      <w:start w:val="1"/>
      <w:numFmt w:val="bullet"/>
      <w:lvlText w:val=""/>
      <w:lvlJc w:val="left"/>
      <w:pPr>
        <w:ind w:left="3038" w:hanging="360"/>
      </w:pPr>
      <w:rPr>
        <w:rFonts w:ascii="Symbol" w:hAnsi="Symbol" w:hint="default"/>
      </w:rPr>
    </w:lvl>
    <w:lvl w:ilvl="4" w:tplc="04090003" w:tentative="1">
      <w:start w:val="1"/>
      <w:numFmt w:val="bullet"/>
      <w:lvlText w:val="o"/>
      <w:lvlJc w:val="left"/>
      <w:pPr>
        <w:ind w:left="3758" w:hanging="360"/>
      </w:pPr>
      <w:rPr>
        <w:rFonts w:ascii="Courier New" w:hAnsi="Courier New" w:cs="Courier New" w:hint="default"/>
      </w:rPr>
    </w:lvl>
    <w:lvl w:ilvl="5" w:tplc="04090005" w:tentative="1">
      <w:start w:val="1"/>
      <w:numFmt w:val="bullet"/>
      <w:lvlText w:val=""/>
      <w:lvlJc w:val="left"/>
      <w:pPr>
        <w:ind w:left="4478" w:hanging="360"/>
      </w:pPr>
      <w:rPr>
        <w:rFonts w:ascii="Wingdings" w:hAnsi="Wingdings" w:hint="default"/>
      </w:rPr>
    </w:lvl>
    <w:lvl w:ilvl="6" w:tplc="04090001" w:tentative="1">
      <w:start w:val="1"/>
      <w:numFmt w:val="bullet"/>
      <w:lvlText w:val=""/>
      <w:lvlJc w:val="left"/>
      <w:pPr>
        <w:ind w:left="5198" w:hanging="360"/>
      </w:pPr>
      <w:rPr>
        <w:rFonts w:ascii="Symbol" w:hAnsi="Symbol" w:hint="default"/>
      </w:rPr>
    </w:lvl>
    <w:lvl w:ilvl="7" w:tplc="04090003" w:tentative="1">
      <w:start w:val="1"/>
      <w:numFmt w:val="bullet"/>
      <w:lvlText w:val="o"/>
      <w:lvlJc w:val="left"/>
      <w:pPr>
        <w:ind w:left="5918" w:hanging="360"/>
      </w:pPr>
      <w:rPr>
        <w:rFonts w:ascii="Courier New" w:hAnsi="Courier New" w:cs="Courier New" w:hint="default"/>
      </w:rPr>
    </w:lvl>
    <w:lvl w:ilvl="8" w:tplc="04090005" w:tentative="1">
      <w:start w:val="1"/>
      <w:numFmt w:val="bullet"/>
      <w:lvlText w:val=""/>
      <w:lvlJc w:val="left"/>
      <w:pPr>
        <w:ind w:left="6638" w:hanging="360"/>
      </w:pPr>
      <w:rPr>
        <w:rFonts w:ascii="Wingdings" w:hAnsi="Wingdings" w:hint="default"/>
      </w:rPr>
    </w:lvl>
  </w:abstractNum>
  <w:abstractNum w:abstractNumId="56" w15:restartNumberingAfterBreak="0">
    <w:nsid w:val="5DF42FF7"/>
    <w:multiLevelType w:val="multilevel"/>
    <w:tmpl w:val="9078CC76"/>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57" w15:restartNumberingAfterBreak="0">
    <w:nsid w:val="618750A3"/>
    <w:multiLevelType w:val="hybridMultilevel"/>
    <w:tmpl w:val="F85A5988"/>
    <w:lvl w:ilvl="0" w:tplc="FBF200AA">
      <w:start w:val="2"/>
      <w:numFmt w:val="bullet"/>
      <w:lvlText w:val="-"/>
      <w:lvlJc w:val="left"/>
      <w:pPr>
        <w:ind w:left="405" w:hanging="360"/>
      </w:pPr>
      <w:rPr>
        <w:rFonts w:ascii="Calibri" w:eastAsiaTheme="minorHAnsi" w:hAnsi="Calibri" w:cstheme="minorBidi" w:hint="default"/>
      </w:rPr>
    </w:lvl>
    <w:lvl w:ilvl="1" w:tplc="04090003" w:tentative="1">
      <w:start w:val="1"/>
      <w:numFmt w:val="bullet"/>
      <w:lvlText w:val="o"/>
      <w:lvlJc w:val="left"/>
      <w:pPr>
        <w:ind w:left="1125" w:hanging="360"/>
      </w:pPr>
      <w:rPr>
        <w:rFonts w:ascii="Courier New" w:hAnsi="Courier New" w:cs="Courier New" w:hint="default"/>
      </w:rPr>
    </w:lvl>
    <w:lvl w:ilvl="2" w:tplc="04090005" w:tentative="1">
      <w:start w:val="1"/>
      <w:numFmt w:val="bullet"/>
      <w:lvlText w:val=""/>
      <w:lvlJc w:val="left"/>
      <w:pPr>
        <w:ind w:left="1845" w:hanging="360"/>
      </w:pPr>
      <w:rPr>
        <w:rFonts w:ascii="Wingdings" w:hAnsi="Wingdings" w:hint="default"/>
      </w:rPr>
    </w:lvl>
    <w:lvl w:ilvl="3" w:tplc="04090001" w:tentative="1">
      <w:start w:val="1"/>
      <w:numFmt w:val="bullet"/>
      <w:lvlText w:val=""/>
      <w:lvlJc w:val="left"/>
      <w:pPr>
        <w:ind w:left="2565" w:hanging="360"/>
      </w:pPr>
      <w:rPr>
        <w:rFonts w:ascii="Symbol" w:hAnsi="Symbol" w:hint="default"/>
      </w:rPr>
    </w:lvl>
    <w:lvl w:ilvl="4" w:tplc="04090003" w:tentative="1">
      <w:start w:val="1"/>
      <w:numFmt w:val="bullet"/>
      <w:lvlText w:val="o"/>
      <w:lvlJc w:val="left"/>
      <w:pPr>
        <w:ind w:left="3285" w:hanging="360"/>
      </w:pPr>
      <w:rPr>
        <w:rFonts w:ascii="Courier New" w:hAnsi="Courier New" w:cs="Courier New" w:hint="default"/>
      </w:rPr>
    </w:lvl>
    <w:lvl w:ilvl="5" w:tplc="04090005" w:tentative="1">
      <w:start w:val="1"/>
      <w:numFmt w:val="bullet"/>
      <w:lvlText w:val=""/>
      <w:lvlJc w:val="left"/>
      <w:pPr>
        <w:ind w:left="4005" w:hanging="360"/>
      </w:pPr>
      <w:rPr>
        <w:rFonts w:ascii="Wingdings" w:hAnsi="Wingdings" w:hint="default"/>
      </w:rPr>
    </w:lvl>
    <w:lvl w:ilvl="6" w:tplc="04090001" w:tentative="1">
      <w:start w:val="1"/>
      <w:numFmt w:val="bullet"/>
      <w:lvlText w:val=""/>
      <w:lvlJc w:val="left"/>
      <w:pPr>
        <w:ind w:left="4725" w:hanging="360"/>
      </w:pPr>
      <w:rPr>
        <w:rFonts w:ascii="Symbol" w:hAnsi="Symbol" w:hint="default"/>
      </w:rPr>
    </w:lvl>
    <w:lvl w:ilvl="7" w:tplc="04090003" w:tentative="1">
      <w:start w:val="1"/>
      <w:numFmt w:val="bullet"/>
      <w:lvlText w:val="o"/>
      <w:lvlJc w:val="left"/>
      <w:pPr>
        <w:ind w:left="5445" w:hanging="360"/>
      </w:pPr>
      <w:rPr>
        <w:rFonts w:ascii="Courier New" w:hAnsi="Courier New" w:cs="Courier New" w:hint="default"/>
      </w:rPr>
    </w:lvl>
    <w:lvl w:ilvl="8" w:tplc="04090005" w:tentative="1">
      <w:start w:val="1"/>
      <w:numFmt w:val="bullet"/>
      <w:lvlText w:val=""/>
      <w:lvlJc w:val="left"/>
      <w:pPr>
        <w:ind w:left="6165" w:hanging="360"/>
      </w:pPr>
      <w:rPr>
        <w:rFonts w:ascii="Wingdings" w:hAnsi="Wingdings" w:hint="default"/>
      </w:rPr>
    </w:lvl>
  </w:abstractNum>
  <w:abstractNum w:abstractNumId="58"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59" w15:restartNumberingAfterBreak="0">
    <w:nsid w:val="6740586B"/>
    <w:multiLevelType w:val="hybridMultilevel"/>
    <w:tmpl w:val="8C1224E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60" w15:restartNumberingAfterBreak="0">
    <w:nsid w:val="67445BC8"/>
    <w:multiLevelType w:val="hybridMultilevel"/>
    <w:tmpl w:val="93162502"/>
    <w:lvl w:ilvl="0" w:tplc="04090001">
      <w:start w:val="1"/>
      <w:numFmt w:val="bullet"/>
      <w:lvlText w:val=""/>
      <w:lvlJc w:val="left"/>
      <w:pPr>
        <w:ind w:left="1620" w:hanging="360"/>
      </w:pPr>
      <w:rPr>
        <w:rFonts w:ascii="Symbol" w:hAnsi="Symbol" w:hint="default"/>
      </w:rPr>
    </w:lvl>
    <w:lvl w:ilvl="1" w:tplc="04090003" w:tentative="1">
      <w:start w:val="1"/>
      <w:numFmt w:val="bullet"/>
      <w:lvlText w:val="o"/>
      <w:lvlJc w:val="left"/>
      <w:pPr>
        <w:ind w:left="2340" w:hanging="360"/>
      </w:pPr>
      <w:rPr>
        <w:rFonts w:ascii="Courier New" w:hAnsi="Courier New" w:cs="Courier New" w:hint="default"/>
      </w:rPr>
    </w:lvl>
    <w:lvl w:ilvl="2" w:tplc="04090005" w:tentative="1">
      <w:start w:val="1"/>
      <w:numFmt w:val="bullet"/>
      <w:lvlText w:val=""/>
      <w:lvlJc w:val="left"/>
      <w:pPr>
        <w:ind w:left="3060" w:hanging="360"/>
      </w:pPr>
      <w:rPr>
        <w:rFonts w:ascii="Wingdings" w:hAnsi="Wingdings" w:hint="default"/>
      </w:rPr>
    </w:lvl>
    <w:lvl w:ilvl="3" w:tplc="04090001" w:tentative="1">
      <w:start w:val="1"/>
      <w:numFmt w:val="bullet"/>
      <w:lvlText w:val=""/>
      <w:lvlJc w:val="left"/>
      <w:pPr>
        <w:ind w:left="3780" w:hanging="360"/>
      </w:pPr>
      <w:rPr>
        <w:rFonts w:ascii="Symbol" w:hAnsi="Symbol" w:hint="default"/>
      </w:rPr>
    </w:lvl>
    <w:lvl w:ilvl="4" w:tplc="04090003" w:tentative="1">
      <w:start w:val="1"/>
      <w:numFmt w:val="bullet"/>
      <w:lvlText w:val="o"/>
      <w:lvlJc w:val="left"/>
      <w:pPr>
        <w:ind w:left="4500" w:hanging="360"/>
      </w:pPr>
      <w:rPr>
        <w:rFonts w:ascii="Courier New" w:hAnsi="Courier New" w:cs="Courier New" w:hint="default"/>
      </w:rPr>
    </w:lvl>
    <w:lvl w:ilvl="5" w:tplc="04090005" w:tentative="1">
      <w:start w:val="1"/>
      <w:numFmt w:val="bullet"/>
      <w:lvlText w:val=""/>
      <w:lvlJc w:val="left"/>
      <w:pPr>
        <w:ind w:left="5220" w:hanging="360"/>
      </w:pPr>
      <w:rPr>
        <w:rFonts w:ascii="Wingdings" w:hAnsi="Wingdings" w:hint="default"/>
      </w:rPr>
    </w:lvl>
    <w:lvl w:ilvl="6" w:tplc="04090001" w:tentative="1">
      <w:start w:val="1"/>
      <w:numFmt w:val="bullet"/>
      <w:lvlText w:val=""/>
      <w:lvlJc w:val="left"/>
      <w:pPr>
        <w:ind w:left="5940" w:hanging="360"/>
      </w:pPr>
      <w:rPr>
        <w:rFonts w:ascii="Symbol" w:hAnsi="Symbol" w:hint="default"/>
      </w:rPr>
    </w:lvl>
    <w:lvl w:ilvl="7" w:tplc="04090003" w:tentative="1">
      <w:start w:val="1"/>
      <w:numFmt w:val="bullet"/>
      <w:lvlText w:val="o"/>
      <w:lvlJc w:val="left"/>
      <w:pPr>
        <w:ind w:left="6660" w:hanging="360"/>
      </w:pPr>
      <w:rPr>
        <w:rFonts w:ascii="Courier New" w:hAnsi="Courier New" w:cs="Courier New" w:hint="default"/>
      </w:rPr>
    </w:lvl>
    <w:lvl w:ilvl="8" w:tplc="04090005" w:tentative="1">
      <w:start w:val="1"/>
      <w:numFmt w:val="bullet"/>
      <w:lvlText w:val=""/>
      <w:lvlJc w:val="left"/>
      <w:pPr>
        <w:ind w:left="7380" w:hanging="360"/>
      </w:pPr>
      <w:rPr>
        <w:rFonts w:ascii="Wingdings" w:hAnsi="Wingdings" w:hint="default"/>
      </w:rPr>
    </w:lvl>
  </w:abstractNum>
  <w:abstractNum w:abstractNumId="61"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62" w15:restartNumberingAfterBreak="0">
    <w:nsid w:val="6A3B3941"/>
    <w:multiLevelType w:val="hybridMultilevel"/>
    <w:tmpl w:val="683AF12C"/>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63" w15:restartNumberingAfterBreak="0">
    <w:nsid w:val="6ADC588F"/>
    <w:multiLevelType w:val="multilevel"/>
    <w:tmpl w:val="465ECFA4"/>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
      <w:lvlJc w:val="left"/>
      <w:pPr>
        <w:tabs>
          <w:tab w:val="num" w:pos="1440"/>
        </w:tabs>
        <w:ind w:left="1440" w:hanging="360"/>
      </w:pPr>
      <w:rPr>
        <w:rFonts w:ascii="Symbol" w:hAnsi="Symbol"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64" w15:restartNumberingAfterBreak="0">
    <w:nsid w:val="6B1267F7"/>
    <w:multiLevelType w:val="hybridMultilevel"/>
    <w:tmpl w:val="87B6D3A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5" w15:restartNumberingAfterBreak="0">
    <w:nsid w:val="6B8C19B8"/>
    <w:multiLevelType w:val="hybridMultilevel"/>
    <w:tmpl w:val="E0CA32B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66" w15:restartNumberingAfterBreak="0">
    <w:nsid w:val="6D3A187A"/>
    <w:multiLevelType w:val="multilevel"/>
    <w:tmpl w:val="573AD64C"/>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67" w15:restartNumberingAfterBreak="0">
    <w:nsid w:val="6EE931E3"/>
    <w:multiLevelType w:val="multilevel"/>
    <w:tmpl w:val="30AECF06"/>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68" w15:restartNumberingAfterBreak="0">
    <w:nsid w:val="6EF03A01"/>
    <w:multiLevelType w:val="multilevel"/>
    <w:tmpl w:val="CB96CE0A"/>
    <w:lvl w:ilvl="0">
      <w:start w:val="1"/>
      <w:numFmt w:val="decimal"/>
      <w:lvlText w:val="%1."/>
      <w:lvlJc w:val="left"/>
      <w:pPr>
        <w:ind w:left="720" w:hanging="360"/>
      </w:pPr>
      <w:rPr>
        <w:rFonts w:hint="default"/>
      </w:rPr>
    </w:lvl>
    <w:lvl w:ilvl="1" w:tentative="1">
      <w:start w:val="1"/>
      <w:numFmt w:val="bullet"/>
      <w:lvlText w:val="o"/>
      <w:lvlJc w:val="left"/>
      <w:pPr>
        <w:ind w:left="1440" w:hanging="360"/>
      </w:pPr>
      <w:rPr>
        <w:rFonts w:ascii="Courier New" w:hAnsi="Courier New" w:cs="Courier New" w:hint="default"/>
      </w:rPr>
    </w:lvl>
    <w:lvl w:ilvl="2" w:tentative="1">
      <w:start w:val="1"/>
      <w:numFmt w:val="bullet"/>
      <w:lvlText w:val=""/>
      <w:lvlJc w:val="left"/>
      <w:pPr>
        <w:ind w:left="2160" w:hanging="360"/>
      </w:pPr>
      <w:rPr>
        <w:rFonts w:ascii="Wingdings" w:hAnsi="Wingdings" w:hint="default"/>
      </w:rPr>
    </w:lvl>
    <w:lvl w:ilvl="3" w:tentative="1">
      <w:start w:val="1"/>
      <w:numFmt w:val="bullet"/>
      <w:lvlText w:val=""/>
      <w:lvlJc w:val="left"/>
      <w:pPr>
        <w:ind w:left="2880" w:hanging="360"/>
      </w:pPr>
      <w:rPr>
        <w:rFonts w:ascii="Symbol" w:hAnsi="Symbol" w:hint="default"/>
      </w:rPr>
    </w:lvl>
    <w:lvl w:ilvl="4" w:tentative="1">
      <w:start w:val="1"/>
      <w:numFmt w:val="bullet"/>
      <w:lvlText w:val="o"/>
      <w:lvlJc w:val="left"/>
      <w:pPr>
        <w:ind w:left="3600" w:hanging="360"/>
      </w:pPr>
      <w:rPr>
        <w:rFonts w:ascii="Courier New" w:hAnsi="Courier New" w:cs="Courier New" w:hint="default"/>
      </w:rPr>
    </w:lvl>
    <w:lvl w:ilvl="5" w:tentative="1">
      <w:start w:val="1"/>
      <w:numFmt w:val="bullet"/>
      <w:lvlText w:val=""/>
      <w:lvlJc w:val="left"/>
      <w:pPr>
        <w:ind w:left="4320" w:hanging="360"/>
      </w:pPr>
      <w:rPr>
        <w:rFonts w:ascii="Wingdings" w:hAnsi="Wingdings" w:hint="default"/>
      </w:rPr>
    </w:lvl>
    <w:lvl w:ilvl="6" w:tentative="1">
      <w:start w:val="1"/>
      <w:numFmt w:val="bullet"/>
      <w:lvlText w:val=""/>
      <w:lvlJc w:val="left"/>
      <w:pPr>
        <w:ind w:left="5040" w:hanging="360"/>
      </w:pPr>
      <w:rPr>
        <w:rFonts w:ascii="Symbol" w:hAnsi="Symbol" w:hint="default"/>
      </w:rPr>
    </w:lvl>
    <w:lvl w:ilvl="7" w:tentative="1">
      <w:start w:val="1"/>
      <w:numFmt w:val="bullet"/>
      <w:lvlText w:val="o"/>
      <w:lvlJc w:val="left"/>
      <w:pPr>
        <w:ind w:left="5760" w:hanging="360"/>
      </w:pPr>
      <w:rPr>
        <w:rFonts w:ascii="Courier New" w:hAnsi="Courier New" w:cs="Courier New" w:hint="default"/>
      </w:rPr>
    </w:lvl>
    <w:lvl w:ilvl="8" w:tentative="1">
      <w:start w:val="1"/>
      <w:numFmt w:val="bullet"/>
      <w:lvlText w:val=""/>
      <w:lvlJc w:val="left"/>
      <w:pPr>
        <w:ind w:left="6480" w:hanging="360"/>
      </w:pPr>
      <w:rPr>
        <w:rFonts w:ascii="Wingdings" w:hAnsi="Wingdings" w:hint="default"/>
      </w:rPr>
    </w:lvl>
  </w:abstractNum>
  <w:abstractNum w:abstractNumId="69" w15:restartNumberingAfterBreak="0">
    <w:nsid w:val="6F863CBD"/>
    <w:multiLevelType w:val="hybridMultilevel"/>
    <w:tmpl w:val="174AEC54"/>
    <w:lvl w:ilvl="0" w:tplc="04090001">
      <w:start w:val="1"/>
      <w:numFmt w:val="bullet"/>
      <w:lvlText w:val=""/>
      <w:lvlJc w:val="left"/>
      <w:pPr>
        <w:ind w:left="1080" w:hanging="360"/>
      </w:pPr>
      <w:rPr>
        <w:rFonts w:ascii="Symbol" w:hAnsi="Symbol" w:hint="default"/>
      </w:rPr>
    </w:lvl>
    <w:lvl w:ilvl="1" w:tplc="04090003" w:tentative="1">
      <w:start w:val="1"/>
      <w:numFmt w:val="bullet"/>
      <w:lvlText w:val="o"/>
      <w:lvlJc w:val="left"/>
      <w:pPr>
        <w:ind w:left="1800" w:hanging="360"/>
      </w:pPr>
      <w:rPr>
        <w:rFonts w:ascii="Courier New" w:hAnsi="Courier New" w:cs="Courier New" w:hint="default"/>
      </w:rPr>
    </w:lvl>
    <w:lvl w:ilvl="2" w:tplc="04090005" w:tentative="1">
      <w:start w:val="1"/>
      <w:numFmt w:val="bullet"/>
      <w:lvlText w:val=""/>
      <w:lvlJc w:val="left"/>
      <w:pPr>
        <w:ind w:left="2520" w:hanging="360"/>
      </w:pPr>
      <w:rPr>
        <w:rFonts w:ascii="Wingdings" w:hAnsi="Wingdings" w:hint="default"/>
      </w:rPr>
    </w:lvl>
    <w:lvl w:ilvl="3" w:tplc="04090001" w:tentative="1">
      <w:start w:val="1"/>
      <w:numFmt w:val="bullet"/>
      <w:lvlText w:val=""/>
      <w:lvlJc w:val="left"/>
      <w:pPr>
        <w:ind w:left="3240" w:hanging="360"/>
      </w:pPr>
      <w:rPr>
        <w:rFonts w:ascii="Symbol" w:hAnsi="Symbol" w:hint="default"/>
      </w:rPr>
    </w:lvl>
    <w:lvl w:ilvl="4" w:tplc="04090003" w:tentative="1">
      <w:start w:val="1"/>
      <w:numFmt w:val="bullet"/>
      <w:lvlText w:val="o"/>
      <w:lvlJc w:val="left"/>
      <w:pPr>
        <w:ind w:left="3960" w:hanging="360"/>
      </w:pPr>
      <w:rPr>
        <w:rFonts w:ascii="Courier New" w:hAnsi="Courier New" w:cs="Courier New" w:hint="default"/>
      </w:rPr>
    </w:lvl>
    <w:lvl w:ilvl="5" w:tplc="04090005" w:tentative="1">
      <w:start w:val="1"/>
      <w:numFmt w:val="bullet"/>
      <w:lvlText w:val=""/>
      <w:lvlJc w:val="left"/>
      <w:pPr>
        <w:ind w:left="4680" w:hanging="360"/>
      </w:pPr>
      <w:rPr>
        <w:rFonts w:ascii="Wingdings" w:hAnsi="Wingdings" w:hint="default"/>
      </w:rPr>
    </w:lvl>
    <w:lvl w:ilvl="6" w:tplc="04090001" w:tentative="1">
      <w:start w:val="1"/>
      <w:numFmt w:val="bullet"/>
      <w:lvlText w:val=""/>
      <w:lvlJc w:val="left"/>
      <w:pPr>
        <w:ind w:left="5400" w:hanging="360"/>
      </w:pPr>
      <w:rPr>
        <w:rFonts w:ascii="Symbol" w:hAnsi="Symbol" w:hint="default"/>
      </w:rPr>
    </w:lvl>
    <w:lvl w:ilvl="7" w:tplc="04090003" w:tentative="1">
      <w:start w:val="1"/>
      <w:numFmt w:val="bullet"/>
      <w:lvlText w:val="o"/>
      <w:lvlJc w:val="left"/>
      <w:pPr>
        <w:ind w:left="6120" w:hanging="360"/>
      </w:pPr>
      <w:rPr>
        <w:rFonts w:ascii="Courier New" w:hAnsi="Courier New" w:cs="Courier New" w:hint="default"/>
      </w:rPr>
    </w:lvl>
    <w:lvl w:ilvl="8" w:tplc="04090005" w:tentative="1">
      <w:start w:val="1"/>
      <w:numFmt w:val="bullet"/>
      <w:lvlText w:val=""/>
      <w:lvlJc w:val="left"/>
      <w:pPr>
        <w:ind w:left="6840" w:hanging="360"/>
      </w:pPr>
      <w:rPr>
        <w:rFonts w:ascii="Wingdings" w:hAnsi="Wingdings" w:hint="default"/>
      </w:rPr>
    </w:lvl>
  </w:abstractNum>
  <w:abstractNum w:abstractNumId="70" w15:restartNumberingAfterBreak="0">
    <w:nsid w:val="706C2E96"/>
    <w:multiLevelType w:val="hybridMultilevel"/>
    <w:tmpl w:val="D11258A0"/>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1" w15:restartNumberingAfterBreak="0">
    <w:nsid w:val="73D57665"/>
    <w:multiLevelType w:val="hybridMultilevel"/>
    <w:tmpl w:val="B9A8DEDA"/>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2" w15:restartNumberingAfterBreak="0">
    <w:nsid w:val="73E97F35"/>
    <w:multiLevelType w:val="hybridMultilevel"/>
    <w:tmpl w:val="E418209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73" w15:restartNumberingAfterBreak="0">
    <w:nsid w:val="74E37BC5"/>
    <w:multiLevelType w:val="hybridMultilevel"/>
    <w:tmpl w:val="2878CA5E"/>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74" w15:restartNumberingAfterBreak="0">
    <w:nsid w:val="774027FB"/>
    <w:multiLevelType w:val="hybridMultilevel"/>
    <w:tmpl w:val="05FAB9F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75" w15:restartNumberingAfterBreak="0">
    <w:nsid w:val="78D427A9"/>
    <w:multiLevelType w:val="hybridMultilevel"/>
    <w:tmpl w:val="CD6C5060"/>
    <w:lvl w:ilvl="0" w:tplc="E8303E0E">
      <w:start w:val="1"/>
      <w:numFmt w:val="decimal"/>
      <w:lvlText w:val="%1)"/>
      <w:lvlJc w:val="left"/>
      <w:pPr>
        <w:ind w:left="1080" w:hanging="360"/>
      </w:pPr>
    </w:lvl>
    <w:lvl w:ilvl="1" w:tplc="D6342702">
      <w:start w:val="1"/>
      <w:numFmt w:val="lowerLetter"/>
      <w:lvlText w:val="%2."/>
      <w:lvlJc w:val="left"/>
      <w:pPr>
        <w:ind w:left="1800" w:hanging="360"/>
      </w:pPr>
    </w:lvl>
    <w:lvl w:ilvl="2" w:tplc="0409001B" w:tentative="1">
      <w:start w:val="1"/>
      <w:numFmt w:val="lowerRoman"/>
      <w:lvlText w:val="%3."/>
      <w:lvlJc w:val="right"/>
      <w:pPr>
        <w:ind w:left="2520" w:hanging="180"/>
      </w:pPr>
    </w:lvl>
    <w:lvl w:ilvl="3" w:tplc="0409000F" w:tentative="1">
      <w:start w:val="1"/>
      <w:numFmt w:val="decimal"/>
      <w:lvlText w:val="%4."/>
      <w:lvlJc w:val="left"/>
      <w:pPr>
        <w:ind w:left="3240" w:hanging="360"/>
      </w:pPr>
    </w:lvl>
    <w:lvl w:ilvl="4" w:tplc="04090019" w:tentative="1">
      <w:start w:val="1"/>
      <w:numFmt w:val="lowerLetter"/>
      <w:lvlText w:val="%5."/>
      <w:lvlJc w:val="left"/>
      <w:pPr>
        <w:ind w:left="3960" w:hanging="360"/>
      </w:pPr>
    </w:lvl>
    <w:lvl w:ilvl="5" w:tplc="0409001B" w:tentative="1">
      <w:start w:val="1"/>
      <w:numFmt w:val="lowerRoman"/>
      <w:lvlText w:val="%6."/>
      <w:lvlJc w:val="right"/>
      <w:pPr>
        <w:ind w:left="4680" w:hanging="180"/>
      </w:pPr>
    </w:lvl>
    <w:lvl w:ilvl="6" w:tplc="0409000F" w:tentative="1">
      <w:start w:val="1"/>
      <w:numFmt w:val="decimal"/>
      <w:lvlText w:val="%7."/>
      <w:lvlJc w:val="left"/>
      <w:pPr>
        <w:ind w:left="5400" w:hanging="360"/>
      </w:pPr>
    </w:lvl>
    <w:lvl w:ilvl="7" w:tplc="04090019" w:tentative="1">
      <w:start w:val="1"/>
      <w:numFmt w:val="lowerLetter"/>
      <w:lvlText w:val="%8."/>
      <w:lvlJc w:val="left"/>
      <w:pPr>
        <w:ind w:left="6120" w:hanging="360"/>
      </w:pPr>
    </w:lvl>
    <w:lvl w:ilvl="8" w:tplc="0409001B" w:tentative="1">
      <w:start w:val="1"/>
      <w:numFmt w:val="lowerRoman"/>
      <w:lvlText w:val="%9."/>
      <w:lvlJc w:val="right"/>
      <w:pPr>
        <w:ind w:left="6840" w:hanging="180"/>
      </w:pPr>
    </w:lvl>
  </w:abstractNum>
  <w:abstractNum w:abstractNumId="76" w15:restartNumberingAfterBreak="0">
    <w:nsid w:val="79075289"/>
    <w:multiLevelType w:val="hybridMultilevel"/>
    <w:tmpl w:val="4BBA904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7" w15:restartNumberingAfterBreak="0">
    <w:nsid w:val="79C54CC7"/>
    <w:multiLevelType w:val="multilevel"/>
    <w:tmpl w:val="6CDA6A20"/>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abstractNum w:abstractNumId="78" w15:restartNumberingAfterBreak="0">
    <w:nsid w:val="7E9B58B5"/>
    <w:multiLevelType w:val="hybridMultilevel"/>
    <w:tmpl w:val="C7CA0B62"/>
    <w:lvl w:ilvl="0" w:tplc="04090001">
      <w:start w:val="1"/>
      <w:numFmt w:val="bullet"/>
      <w:lvlText w:val=""/>
      <w:lvlJc w:val="left"/>
      <w:pPr>
        <w:ind w:left="778" w:hanging="360"/>
      </w:pPr>
      <w:rPr>
        <w:rFonts w:ascii="Symbol" w:hAnsi="Symbol" w:hint="default"/>
      </w:rPr>
    </w:lvl>
    <w:lvl w:ilvl="1" w:tplc="04090003" w:tentative="1">
      <w:start w:val="1"/>
      <w:numFmt w:val="bullet"/>
      <w:lvlText w:val="o"/>
      <w:lvlJc w:val="left"/>
      <w:pPr>
        <w:ind w:left="1498" w:hanging="360"/>
      </w:pPr>
      <w:rPr>
        <w:rFonts w:ascii="Courier New" w:hAnsi="Courier New" w:cs="Courier New" w:hint="default"/>
      </w:rPr>
    </w:lvl>
    <w:lvl w:ilvl="2" w:tplc="04090005" w:tentative="1">
      <w:start w:val="1"/>
      <w:numFmt w:val="bullet"/>
      <w:lvlText w:val=""/>
      <w:lvlJc w:val="left"/>
      <w:pPr>
        <w:ind w:left="2218" w:hanging="360"/>
      </w:pPr>
      <w:rPr>
        <w:rFonts w:ascii="Wingdings" w:hAnsi="Wingdings" w:hint="default"/>
      </w:rPr>
    </w:lvl>
    <w:lvl w:ilvl="3" w:tplc="04090001" w:tentative="1">
      <w:start w:val="1"/>
      <w:numFmt w:val="bullet"/>
      <w:lvlText w:val=""/>
      <w:lvlJc w:val="left"/>
      <w:pPr>
        <w:ind w:left="2938" w:hanging="360"/>
      </w:pPr>
      <w:rPr>
        <w:rFonts w:ascii="Symbol" w:hAnsi="Symbol" w:hint="default"/>
      </w:rPr>
    </w:lvl>
    <w:lvl w:ilvl="4" w:tplc="04090003" w:tentative="1">
      <w:start w:val="1"/>
      <w:numFmt w:val="bullet"/>
      <w:lvlText w:val="o"/>
      <w:lvlJc w:val="left"/>
      <w:pPr>
        <w:ind w:left="3658" w:hanging="360"/>
      </w:pPr>
      <w:rPr>
        <w:rFonts w:ascii="Courier New" w:hAnsi="Courier New" w:cs="Courier New" w:hint="default"/>
      </w:rPr>
    </w:lvl>
    <w:lvl w:ilvl="5" w:tplc="04090005" w:tentative="1">
      <w:start w:val="1"/>
      <w:numFmt w:val="bullet"/>
      <w:lvlText w:val=""/>
      <w:lvlJc w:val="left"/>
      <w:pPr>
        <w:ind w:left="4378" w:hanging="360"/>
      </w:pPr>
      <w:rPr>
        <w:rFonts w:ascii="Wingdings" w:hAnsi="Wingdings" w:hint="default"/>
      </w:rPr>
    </w:lvl>
    <w:lvl w:ilvl="6" w:tplc="04090001" w:tentative="1">
      <w:start w:val="1"/>
      <w:numFmt w:val="bullet"/>
      <w:lvlText w:val=""/>
      <w:lvlJc w:val="left"/>
      <w:pPr>
        <w:ind w:left="5098" w:hanging="360"/>
      </w:pPr>
      <w:rPr>
        <w:rFonts w:ascii="Symbol" w:hAnsi="Symbol" w:hint="default"/>
      </w:rPr>
    </w:lvl>
    <w:lvl w:ilvl="7" w:tplc="04090003" w:tentative="1">
      <w:start w:val="1"/>
      <w:numFmt w:val="bullet"/>
      <w:lvlText w:val="o"/>
      <w:lvlJc w:val="left"/>
      <w:pPr>
        <w:ind w:left="5818" w:hanging="360"/>
      </w:pPr>
      <w:rPr>
        <w:rFonts w:ascii="Courier New" w:hAnsi="Courier New" w:cs="Courier New" w:hint="default"/>
      </w:rPr>
    </w:lvl>
    <w:lvl w:ilvl="8" w:tplc="04090005" w:tentative="1">
      <w:start w:val="1"/>
      <w:numFmt w:val="bullet"/>
      <w:lvlText w:val=""/>
      <w:lvlJc w:val="left"/>
      <w:pPr>
        <w:ind w:left="6538" w:hanging="360"/>
      </w:pPr>
      <w:rPr>
        <w:rFonts w:ascii="Wingdings" w:hAnsi="Wingdings" w:hint="default"/>
      </w:rPr>
    </w:lvl>
  </w:abstractNum>
  <w:abstractNum w:abstractNumId="79" w15:restartNumberingAfterBreak="0">
    <w:nsid w:val="7F401FE6"/>
    <w:multiLevelType w:val="hybridMultilevel"/>
    <w:tmpl w:val="033A3AA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80" w15:restartNumberingAfterBreak="0">
    <w:nsid w:val="7FCF77A3"/>
    <w:multiLevelType w:val="hybridMultilevel"/>
    <w:tmpl w:val="48A2C4BE"/>
    <w:lvl w:ilvl="0" w:tplc="0409000F">
      <w:start w:val="1"/>
      <w:numFmt w:val="decimal"/>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num w:numId="1" w16cid:durableId="1654485524">
    <w:abstractNumId w:val="16"/>
  </w:num>
  <w:num w:numId="2" w16cid:durableId="1279988850">
    <w:abstractNumId w:val="16"/>
  </w:num>
  <w:num w:numId="3" w16cid:durableId="541015715">
    <w:abstractNumId w:val="16"/>
  </w:num>
  <w:num w:numId="4" w16cid:durableId="390616262">
    <w:abstractNumId w:val="16"/>
  </w:num>
  <w:num w:numId="5" w16cid:durableId="372002686">
    <w:abstractNumId w:val="51"/>
  </w:num>
  <w:num w:numId="6" w16cid:durableId="1007974886">
    <w:abstractNumId w:val="43"/>
  </w:num>
  <w:num w:numId="7" w16cid:durableId="1373306948">
    <w:abstractNumId w:val="7"/>
  </w:num>
  <w:num w:numId="8" w16cid:durableId="2141485250">
    <w:abstractNumId w:val="75"/>
  </w:num>
  <w:num w:numId="9" w16cid:durableId="1169448345">
    <w:abstractNumId w:val="8"/>
  </w:num>
  <w:num w:numId="10" w16cid:durableId="1768231886">
    <w:abstractNumId w:val="14"/>
  </w:num>
  <w:num w:numId="11" w16cid:durableId="785076419">
    <w:abstractNumId w:val="79"/>
  </w:num>
  <w:num w:numId="12" w16cid:durableId="554858276">
    <w:abstractNumId w:val="70"/>
  </w:num>
  <w:num w:numId="13" w16cid:durableId="578515897">
    <w:abstractNumId w:val="53"/>
  </w:num>
  <w:num w:numId="14" w16cid:durableId="776948018">
    <w:abstractNumId w:val="47"/>
  </w:num>
  <w:num w:numId="15" w16cid:durableId="1981616344">
    <w:abstractNumId w:val="44"/>
  </w:num>
  <w:num w:numId="16" w16cid:durableId="2139108758">
    <w:abstractNumId w:val="62"/>
  </w:num>
  <w:num w:numId="17" w16cid:durableId="366639531">
    <w:abstractNumId w:val="46"/>
  </w:num>
  <w:num w:numId="18" w16cid:durableId="1108815840">
    <w:abstractNumId w:val="69"/>
  </w:num>
  <w:num w:numId="19" w16cid:durableId="1925650783">
    <w:abstractNumId w:val="9"/>
  </w:num>
  <w:num w:numId="20" w16cid:durableId="666981721">
    <w:abstractNumId w:val="71"/>
  </w:num>
  <w:num w:numId="21" w16cid:durableId="191655969">
    <w:abstractNumId w:val="59"/>
  </w:num>
  <w:num w:numId="22" w16cid:durableId="1143692465">
    <w:abstractNumId w:val="36"/>
  </w:num>
  <w:num w:numId="23" w16cid:durableId="893393592">
    <w:abstractNumId w:val="31"/>
  </w:num>
  <w:num w:numId="24" w16cid:durableId="1257247398">
    <w:abstractNumId w:val="11"/>
  </w:num>
  <w:num w:numId="25" w16cid:durableId="534316982">
    <w:abstractNumId w:val="78"/>
  </w:num>
  <w:num w:numId="26" w16cid:durableId="1210532270">
    <w:abstractNumId w:val="1"/>
  </w:num>
  <w:num w:numId="27" w16cid:durableId="1637757903">
    <w:abstractNumId w:val="34"/>
  </w:num>
  <w:num w:numId="28" w16cid:durableId="832448262">
    <w:abstractNumId w:val="30"/>
  </w:num>
  <w:num w:numId="29" w16cid:durableId="42289209">
    <w:abstractNumId w:val="35"/>
  </w:num>
  <w:num w:numId="30" w16cid:durableId="1076248723">
    <w:abstractNumId w:val="56"/>
  </w:num>
  <w:num w:numId="31" w16cid:durableId="482504181">
    <w:abstractNumId w:val="49"/>
  </w:num>
  <w:num w:numId="32" w16cid:durableId="903099122">
    <w:abstractNumId w:val="63"/>
  </w:num>
  <w:num w:numId="33" w16cid:durableId="549616418">
    <w:abstractNumId w:val="18"/>
  </w:num>
  <w:num w:numId="34" w16cid:durableId="1766654818">
    <w:abstractNumId w:val="80"/>
  </w:num>
  <w:num w:numId="35" w16cid:durableId="1579630768">
    <w:abstractNumId w:val="58"/>
  </w:num>
  <w:num w:numId="36" w16cid:durableId="571043020">
    <w:abstractNumId w:val="26"/>
  </w:num>
  <w:num w:numId="37" w16cid:durableId="1397892392">
    <w:abstractNumId w:val="22"/>
  </w:num>
  <w:num w:numId="38" w16cid:durableId="2134520195">
    <w:abstractNumId w:val="38"/>
  </w:num>
  <w:num w:numId="39" w16cid:durableId="1173446595">
    <w:abstractNumId w:val="10"/>
  </w:num>
  <w:num w:numId="40" w16cid:durableId="268053672">
    <w:abstractNumId w:val="68"/>
  </w:num>
  <w:num w:numId="41" w16cid:durableId="1387679938">
    <w:abstractNumId w:val="66"/>
  </w:num>
  <w:num w:numId="42" w16cid:durableId="371732505">
    <w:abstractNumId w:val="76"/>
  </w:num>
  <w:num w:numId="43" w16cid:durableId="1122382331">
    <w:abstractNumId w:val="27"/>
  </w:num>
  <w:num w:numId="44" w16cid:durableId="1758791677">
    <w:abstractNumId w:val="24"/>
  </w:num>
  <w:num w:numId="45" w16cid:durableId="1231572515">
    <w:abstractNumId w:val="48"/>
  </w:num>
  <w:num w:numId="46" w16cid:durableId="514077521">
    <w:abstractNumId w:val="52"/>
  </w:num>
  <w:num w:numId="47" w16cid:durableId="1022628230">
    <w:abstractNumId w:val="15"/>
  </w:num>
  <w:num w:numId="48" w16cid:durableId="1748069486">
    <w:abstractNumId w:val="67"/>
  </w:num>
  <w:num w:numId="49" w16cid:durableId="1671566079">
    <w:abstractNumId w:val="6"/>
  </w:num>
  <w:num w:numId="50" w16cid:durableId="1028216315">
    <w:abstractNumId w:val="77"/>
  </w:num>
  <w:num w:numId="51" w16cid:durableId="1560281568">
    <w:abstractNumId w:val="29"/>
  </w:num>
  <w:num w:numId="52" w16cid:durableId="911696156">
    <w:abstractNumId w:val="57"/>
  </w:num>
  <w:num w:numId="53" w16cid:durableId="1528568652">
    <w:abstractNumId w:val="60"/>
  </w:num>
  <w:num w:numId="54" w16cid:durableId="929895020">
    <w:abstractNumId w:val="5"/>
  </w:num>
  <w:num w:numId="55" w16cid:durableId="990787546">
    <w:abstractNumId w:val="55"/>
  </w:num>
  <w:num w:numId="56" w16cid:durableId="1307777649">
    <w:abstractNumId w:val="65"/>
  </w:num>
  <w:num w:numId="57" w16cid:durableId="1110777252">
    <w:abstractNumId w:val="33"/>
  </w:num>
  <w:num w:numId="58" w16cid:durableId="617494400">
    <w:abstractNumId w:val="54"/>
  </w:num>
  <w:num w:numId="59" w16cid:durableId="579413041">
    <w:abstractNumId w:val="0"/>
  </w:num>
  <w:num w:numId="60" w16cid:durableId="420680409">
    <w:abstractNumId w:val="50"/>
  </w:num>
  <w:num w:numId="61" w16cid:durableId="2100365635">
    <w:abstractNumId w:val="4"/>
  </w:num>
  <w:num w:numId="62" w16cid:durableId="965239228">
    <w:abstractNumId w:val="23"/>
  </w:num>
  <w:num w:numId="63" w16cid:durableId="864249900">
    <w:abstractNumId w:val="20"/>
  </w:num>
  <w:num w:numId="64" w16cid:durableId="1985696945">
    <w:abstractNumId w:val="39"/>
  </w:num>
  <w:num w:numId="65" w16cid:durableId="1755586398">
    <w:abstractNumId w:val="17"/>
  </w:num>
  <w:num w:numId="66" w16cid:durableId="1509372519">
    <w:abstractNumId w:val="42"/>
  </w:num>
  <w:num w:numId="67" w16cid:durableId="1360862451">
    <w:abstractNumId w:val="41"/>
  </w:num>
  <w:num w:numId="68" w16cid:durableId="254245650">
    <w:abstractNumId w:val="21"/>
  </w:num>
  <w:num w:numId="69" w16cid:durableId="94399900">
    <w:abstractNumId w:val="37"/>
  </w:num>
  <w:num w:numId="70" w16cid:durableId="2003849213">
    <w:abstractNumId w:val="72"/>
  </w:num>
  <w:num w:numId="71" w16cid:durableId="673000671">
    <w:abstractNumId w:val="19"/>
  </w:num>
  <w:num w:numId="72" w16cid:durableId="2058771868">
    <w:abstractNumId w:val="3"/>
  </w:num>
  <w:num w:numId="73" w16cid:durableId="392851295">
    <w:abstractNumId w:val="45"/>
  </w:num>
  <w:num w:numId="74" w16cid:durableId="1639844558">
    <w:abstractNumId w:val="28"/>
  </w:num>
  <w:num w:numId="75" w16cid:durableId="2045668068">
    <w:abstractNumId w:val="74"/>
  </w:num>
  <w:num w:numId="76" w16cid:durableId="1159734847">
    <w:abstractNumId w:val="2"/>
  </w:num>
  <w:num w:numId="77" w16cid:durableId="1855655085">
    <w:abstractNumId w:val="64"/>
  </w:num>
  <w:num w:numId="78" w16cid:durableId="1006637764">
    <w:abstractNumId w:val="12"/>
  </w:num>
  <w:num w:numId="79" w16cid:durableId="1739864270">
    <w:abstractNumId w:val="73"/>
  </w:num>
  <w:num w:numId="80" w16cid:durableId="240525584">
    <w:abstractNumId w:val="25"/>
  </w:num>
  <w:num w:numId="81" w16cid:durableId="122237588">
    <w:abstractNumId w:val="77"/>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82" w16cid:durableId="246962940">
    <w:abstractNumId w:val="32"/>
  </w:num>
  <w:num w:numId="83" w16cid:durableId="1324580199">
    <w:abstractNumId w:val="13"/>
  </w:num>
  <w:num w:numId="84" w16cid:durableId="1831291633">
    <w:abstractNumId w:val="40"/>
  </w:num>
  <w:num w:numId="85" w16cid:durableId="548685507">
    <w:abstractNumId w:val="61"/>
  </w:num>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proofState w:spelling="clean" w:grammar="clean"/>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FjAk+7FjOUE80oKkg8+IpYcFTJQspuHhSnlHzYlm0mr5BeHvKQacBbYwWkTVoRzZdLWludwPpTmCZb7kYPTrrA==" w:salt="gLuXksDBe4b/hvXJBAlv2g=="/>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716455"/>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51D8"/>
    <w:rsid w:val="00045D3E"/>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D95"/>
    <w:rsid w:val="0007412F"/>
    <w:rsid w:val="00075AF7"/>
    <w:rsid w:val="00075B42"/>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3F7E"/>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961"/>
    <w:rsid w:val="00157A43"/>
    <w:rsid w:val="001605D6"/>
    <w:rsid w:val="001606AE"/>
    <w:rsid w:val="00160C74"/>
    <w:rsid w:val="001613E2"/>
    <w:rsid w:val="00161A62"/>
    <w:rsid w:val="00162DFD"/>
    <w:rsid w:val="00163DD6"/>
    <w:rsid w:val="00166033"/>
    <w:rsid w:val="0016622E"/>
    <w:rsid w:val="0016669F"/>
    <w:rsid w:val="001669FE"/>
    <w:rsid w:val="0016727B"/>
    <w:rsid w:val="00171ECE"/>
    <w:rsid w:val="001720C1"/>
    <w:rsid w:val="00173752"/>
    <w:rsid w:val="00173A67"/>
    <w:rsid w:val="0017590A"/>
    <w:rsid w:val="00175AC1"/>
    <w:rsid w:val="00175CB4"/>
    <w:rsid w:val="00175E48"/>
    <w:rsid w:val="00175EEA"/>
    <w:rsid w:val="00176228"/>
    <w:rsid w:val="00176AA4"/>
    <w:rsid w:val="00177A78"/>
    <w:rsid w:val="00177DB5"/>
    <w:rsid w:val="0018263B"/>
    <w:rsid w:val="00184672"/>
    <w:rsid w:val="00184694"/>
    <w:rsid w:val="00185681"/>
    <w:rsid w:val="00185A4C"/>
    <w:rsid w:val="001930D9"/>
    <w:rsid w:val="00193677"/>
    <w:rsid w:val="00193FBA"/>
    <w:rsid w:val="00194A8D"/>
    <w:rsid w:val="00194B73"/>
    <w:rsid w:val="00195755"/>
    <w:rsid w:val="00195936"/>
    <w:rsid w:val="001959FE"/>
    <w:rsid w:val="00195B7E"/>
    <w:rsid w:val="00196499"/>
    <w:rsid w:val="001965C9"/>
    <w:rsid w:val="00197A29"/>
    <w:rsid w:val="00197B2E"/>
    <w:rsid w:val="001A07B2"/>
    <w:rsid w:val="001A353E"/>
    <w:rsid w:val="001A5424"/>
    <w:rsid w:val="001A554C"/>
    <w:rsid w:val="001A6863"/>
    <w:rsid w:val="001A725D"/>
    <w:rsid w:val="001A7458"/>
    <w:rsid w:val="001A7960"/>
    <w:rsid w:val="001B1B09"/>
    <w:rsid w:val="001B1CE7"/>
    <w:rsid w:val="001B2D4A"/>
    <w:rsid w:val="001B2E72"/>
    <w:rsid w:val="001B4763"/>
    <w:rsid w:val="001B50AE"/>
    <w:rsid w:val="001B6CA7"/>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9B0"/>
    <w:rsid w:val="001F5F68"/>
    <w:rsid w:val="001F72A1"/>
    <w:rsid w:val="001F785F"/>
    <w:rsid w:val="00200664"/>
    <w:rsid w:val="00201731"/>
    <w:rsid w:val="00201A4E"/>
    <w:rsid w:val="00201A9C"/>
    <w:rsid w:val="00201BBB"/>
    <w:rsid w:val="00202BB8"/>
    <w:rsid w:val="002031CE"/>
    <w:rsid w:val="00204797"/>
    <w:rsid w:val="00204B1F"/>
    <w:rsid w:val="00204FCC"/>
    <w:rsid w:val="00205F32"/>
    <w:rsid w:val="00206B4B"/>
    <w:rsid w:val="002106D9"/>
    <w:rsid w:val="00210764"/>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2B9"/>
    <w:rsid w:val="00247FD6"/>
    <w:rsid w:val="00250307"/>
    <w:rsid w:val="002506C4"/>
    <w:rsid w:val="002521D1"/>
    <w:rsid w:val="00252D6B"/>
    <w:rsid w:val="00254F7E"/>
    <w:rsid w:val="002553E4"/>
    <w:rsid w:val="00256650"/>
    <w:rsid w:val="00256989"/>
    <w:rsid w:val="00256F62"/>
    <w:rsid w:val="002606FE"/>
    <w:rsid w:val="00260C62"/>
    <w:rsid w:val="00260F28"/>
    <w:rsid w:val="002634C7"/>
    <w:rsid w:val="00263AF8"/>
    <w:rsid w:val="002647DA"/>
    <w:rsid w:val="0026517D"/>
    <w:rsid w:val="002658B8"/>
    <w:rsid w:val="00265D43"/>
    <w:rsid w:val="00265F12"/>
    <w:rsid w:val="00271881"/>
    <w:rsid w:val="00271A3E"/>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140A"/>
    <w:rsid w:val="002A175B"/>
    <w:rsid w:val="002A2D03"/>
    <w:rsid w:val="002A31D4"/>
    <w:rsid w:val="002A4D62"/>
    <w:rsid w:val="002A53F7"/>
    <w:rsid w:val="002A55F8"/>
    <w:rsid w:val="002A5756"/>
    <w:rsid w:val="002A6792"/>
    <w:rsid w:val="002A6DFB"/>
    <w:rsid w:val="002A7174"/>
    <w:rsid w:val="002A7BBE"/>
    <w:rsid w:val="002A7C65"/>
    <w:rsid w:val="002B0F86"/>
    <w:rsid w:val="002B176C"/>
    <w:rsid w:val="002B2FE7"/>
    <w:rsid w:val="002C14A1"/>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3789"/>
    <w:rsid w:val="002D4706"/>
    <w:rsid w:val="002D4EA3"/>
    <w:rsid w:val="002E1BE2"/>
    <w:rsid w:val="002E2CF0"/>
    <w:rsid w:val="002E3244"/>
    <w:rsid w:val="002E4CAE"/>
    <w:rsid w:val="002E61CB"/>
    <w:rsid w:val="002E7606"/>
    <w:rsid w:val="002E7DFC"/>
    <w:rsid w:val="002E7E7A"/>
    <w:rsid w:val="002F144B"/>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2825"/>
    <w:rsid w:val="003737BB"/>
    <w:rsid w:val="00374561"/>
    <w:rsid w:val="003745D0"/>
    <w:rsid w:val="00375659"/>
    <w:rsid w:val="00375C40"/>
    <w:rsid w:val="00375F4F"/>
    <w:rsid w:val="0037670F"/>
    <w:rsid w:val="00376711"/>
    <w:rsid w:val="00377078"/>
    <w:rsid w:val="003776BC"/>
    <w:rsid w:val="00381F6F"/>
    <w:rsid w:val="00384013"/>
    <w:rsid w:val="003856E8"/>
    <w:rsid w:val="00386CF7"/>
    <w:rsid w:val="003872E5"/>
    <w:rsid w:val="0038786E"/>
    <w:rsid w:val="003904A8"/>
    <w:rsid w:val="00390BED"/>
    <w:rsid w:val="00391F6D"/>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F64"/>
    <w:rsid w:val="003A78B1"/>
    <w:rsid w:val="003A7F9F"/>
    <w:rsid w:val="003B01BC"/>
    <w:rsid w:val="003B3C43"/>
    <w:rsid w:val="003B49C0"/>
    <w:rsid w:val="003B531E"/>
    <w:rsid w:val="003B5C84"/>
    <w:rsid w:val="003B7198"/>
    <w:rsid w:val="003B7841"/>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3C93"/>
    <w:rsid w:val="003E666D"/>
    <w:rsid w:val="003E7BF1"/>
    <w:rsid w:val="003E7D2C"/>
    <w:rsid w:val="003F2C2E"/>
    <w:rsid w:val="003F3063"/>
    <w:rsid w:val="003F355E"/>
    <w:rsid w:val="003F4DB3"/>
    <w:rsid w:val="003F73B5"/>
    <w:rsid w:val="003F786A"/>
    <w:rsid w:val="003F7BBD"/>
    <w:rsid w:val="0040042C"/>
    <w:rsid w:val="004007EA"/>
    <w:rsid w:val="00400BCF"/>
    <w:rsid w:val="004017CB"/>
    <w:rsid w:val="00401CC5"/>
    <w:rsid w:val="004040DA"/>
    <w:rsid w:val="00404224"/>
    <w:rsid w:val="0040426E"/>
    <w:rsid w:val="004047B3"/>
    <w:rsid w:val="004049A6"/>
    <w:rsid w:val="0040619B"/>
    <w:rsid w:val="004062FF"/>
    <w:rsid w:val="00407587"/>
    <w:rsid w:val="00410858"/>
    <w:rsid w:val="004111B1"/>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D50"/>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E7B"/>
    <w:rsid w:val="00481160"/>
    <w:rsid w:val="004815EE"/>
    <w:rsid w:val="0048219A"/>
    <w:rsid w:val="00483CE8"/>
    <w:rsid w:val="00483D77"/>
    <w:rsid w:val="00484158"/>
    <w:rsid w:val="0049049E"/>
    <w:rsid w:val="00490D07"/>
    <w:rsid w:val="0049119E"/>
    <w:rsid w:val="00491496"/>
    <w:rsid w:val="00494A86"/>
    <w:rsid w:val="00495F4D"/>
    <w:rsid w:val="004961C2"/>
    <w:rsid w:val="0049713C"/>
    <w:rsid w:val="00497328"/>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3211"/>
    <w:rsid w:val="004D3E66"/>
    <w:rsid w:val="004D3F46"/>
    <w:rsid w:val="004D4363"/>
    <w:rsid w:val="004D44BD"/>
    <w:rsid w:val="004D58D6"/>
    <w:rsid w:val="004D6F6C"/>
    <w:rsid w:val="004D7C2E"/>
    <w:rsid w:val="004E01C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5D2"/>
    <w:rsid w:val="00504DE8"/>
    <w:rsid w:val="0050619E"/>
    <w:rsid w:val="0050677D"/>
    <w:rsid w:val="00507E27"/>
    <w:rsid w:val="00511816"/>
    <w:rsid w:val="00513AB9"/>
    <w:rsid w:val="00513B6D"/>
    <w:rsid w:val="005147F5"/>
    <w:rsid w:val="00515402"/>
    <w:rsid w:val="005154B4"/>
    <w:rsid w:val="00515903"/>
    <w:rsid w:val="005178AA"/>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315A8"/>
    <w:rsid w:val="005316AB"/>
    <w:rsid w:val="00535A6E"/>
    <w:rsid w:val="00541923"/>
    <w:rsid w:val="00542203"/>
    <w:rsid w:val="005432A9"/>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9799C"/>
    <w:rsid w:val="005A0833"/>
    <w:rsid w:val="005A270C"/>
    <w:rsid w:val="005A2D28"/>
    <w:rsid w:val="005A342D"/>
    <w:rsid w:val="005A3AF4"/>
    <w:rsid w:val="005A3C59"/>
    <w:rsid w:val="005A3E5F"/>
    <w:rsid w:val="005A4AE7"/>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24A"/>
    <w:rsid w:val="005E7861"/>
    <w:rsid w:val="005F0811"/>
    <w:rsid w:val="005F0D2C"/>
    <w:rsid w:val="005F0EE3"/>
    <w:rsid w:val="005F1790"/>
    <w:rsid w:val="005F4A3E"/>
    <w:rsid w:val="005F5CD8"/>
    <w:rsid w:val="005F7FF0"/>
    <w:rsid w:val="006000DC"/>
    <w:rsid w:val="00600CF7"/>
    <w:rsid w:val="00601667"/>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40AB"/>
    <w:rsid w:val="00626561"/>
    <w:rsid w:val="00626A9C"/>
    <w:rsid w:val="00630531"/>
    <w:rsid w:val="00630CAB"/>
    <w:rsid w:val="00631390"/>
    <w:rsid w:val="006314B3"/>
    <w:rsid w:val="006321F7"/>
    <w:rsid w:val="006329FE"/>
    <w:rsid w:val="00632F30"/>
    <w:rsid w:val="006360C0"/>
    <w:rsid w:val="006371C2"/>
    <w:rsid w:val="00640DB2"/>
    <w:rsid w:val="00641E0D"/>
    <w:rsid w:val="00641F2C"/>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A6A"/>
    <w:rsid w:val="00663803"/>
    <w:rsid w:val="00664A13"/>
    <w:rsid w:val="00664B01"/>
    <w:rsid w:val="0066527F"/>
    <w:rsid w:val="006658A9"/>
    <w:rsid w:val="00665BB9"/>
    <w:rsid w:val="00666502"/>
    <w:rsid w:val="00666E33"/>
    <w:rsid w:val="00667468"/>
    <w:rsid w:val="00667DBA"/>
    <w:rsid w:val="006705F6"/>
    <w:rsid w:val="0067100D"/>
    <w:rsid w:val="00671541"/>
    <w:rsid w:val="00675C5F"/>
    <w:rsid w:val="00676217"/>
    <w:rsid w:val="006767E7"/>
    <w:rsid w:val="0067763B"/>
    <w:rsid w:val="00680038"/>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5F56"/>
    <w:rsid w:val="006963C2"/>
    <w:rsid w:val="006A0B76"/>
    <w:rsid w:val="006A0C77"/>
    <w:rsid w:val="006A126C"/>
    <w:rsid w:val="006A1E5D"/>
    <w:rsid w:val="006A22A0"/>
    <w:rsid w:val="006A37BD"/>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36F3"/>
    <w:rsid w:val="006D6986"/>
    <w:rsid w:val="006D7291"/>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7016F8"/>
    <w:rsid w:val="00703767"/>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455"/>
    <w:rsid w:val="0071683A"/>
    <w:rsid w:val="00716886"/>
    <w:rsid w:val="00716AD4"/>
    <w:rsid w:val="00716ED4"/>
    <w:rsid w:val="00717316"/>
    <w:rsid w:val="007178AB"/>
    <w:rsid w:val="0072020A"/>
    <w:rsid w:val="0072055C"/>
    <w:rsid w:val="00722704"/>
    <w:rsid w:val="00723DCF"/>
    <w:rsid w:val="00726EBF"/>
    <w:rsid w:val="00730D21"/>
    <w:rsid w:val="00732824"/>
    <w:rsid w:val="00733D63"/>
    <w:rsid w:val="00734299"/>
    <w:rsid w:val="00736E58"/>
    <w:rsid w:val="007375BC"/>
    <w:rsid w:val="00740BBD"/>
    <w:rsid w:val="0074151C"/>
    <w:rsid w:val="007426F3"/>
    <w:rsid w:val="00742726"/>
    <w:rsid w:val="0074373F"/>
    <w:rsid w:val="00744967"/>
    <w:rsid w:val="00745F1D"/>
    <w:rsid w:val="0074741B"/>
    <w:rsid w:val="00747921"/>
    <w:rsid w:val="00747F72"/>
    <w:rsid w:val="00750436"/>
    <w:rsid w:val="007515A7"/>
    <w:rsid w:val="00752493"/>
    <w:rsid w:val="007528BB"/>
    <w:rsid w:val="0075326A"/>
    <w:rsid w:val="00754C9F"/>
    <w:rsid w:val="00754EBC"/>
    <w:rsid w:val="00755028"/>
    <w:rsid w:val="00755BB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CF1"/>
    <w:rsid w:val="0077467A"/>
    <w:rsid w:val="00774E28"/>
    <w:rsid w:val="007759A7"/>
    <w:rsid w:val="0077607C"/>
    <w:rsid w:val="00777608"/>
    <w:rsid w:val="00777848"/>
    <w:rsid w:val="00777A9A"/>
    <w:rsid w:val="00781216"/>
    <w:rsid w:val="0078159D"/>
    <w:rsid w:val="00781F43"/>
    <w:rsid w:val="00782306"/>
    <w:rsid w:val="007823B7"/>
    <w:rsid w:val="0078296D"/>
    <w:rsid w:val="00782E92"/>
    <w:rsid w:val="00783639"/>
    <w:rsid w:val="007841B2"/>
    <w:rsid w:val="00785D24"/>
    <w:rsid w:val="00786E24"/>
    <w:rsid w:val="007900EC"/>
    <w:rsid w:val="00790523"/>
    <w:rsid w:val="00790FFD"/>
    <w:rsid w:val="00791C9D"/>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2924"/>
    <w:rsid w:val="007B4EF0"/>
    <w:rsid w:val="007B6AD1"/>
    <w:rsid w:val="007B72BA"/>
    <w:rsid w:val="007C07E4"/>
    <w:rsid w:val="007C0C24"/>
    <w:rsid w:val="007C0D1E"/>
    <w:rsid w:val="007C1343"/>
    <w:rsid w:val="007C1B69"/>
    <w:rsid w:val="007C251D"/>
    <w:rsid w:val="007C2B5A"/>
    <w:rsid w:val="007C3846"/>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F49"/>
    <w:rsid w:val="007F007E"/>
    <w:rsid w:val="007F0241"/>
    <w:rsid w:val="007F1239"/>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B40"/>
    <w:rsid w:val="008674CB"/>
    <w:rsid w:val="008707BF"/>
    <w:rsid w:val="00871398"/>
    <w:rsid w:val="0087288E"/>
    <w:rsid w:val="00872BE8"/>
    <w:rsid w:val="008739DF"/>
    <w:rsid w:val="00874381"/>
    <w:rsid w:val="00874839"/>
    <w:rsid w:val="00874E43"/>
    <w:rsid w:val="00876A1C"/>
    <w:rsid w:val="008801C3"/>
    <w:rsid w:val="008804F3"/>
    <w:rsid w:val="00880AC0"/>
    <w:rsid w:val="00880E78"/>
    <w:rsid w:val="00880FF9"/>
    <w:rsid w:val="0088144C"/>
    <w:rsid w:val="00881658"/>
    <w:rsid w:val="0088272A"/>
    <w:rsid w:val="008832D2"/>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C73A9"/>
    <w:rsid w:val="008D13FB"/>
    <w:rsid w:val="008D1F22"/>
    <w:rsid w:val="008D25AD"/>
    <w:rsid w:val="008D2617"/>
    <w:rsid w:val="008D40C2"/>
    <w:rsid w:val="008D41BC"/>
    <w:rsid w:val="008D4AEC"/>
    <w:rsid w:val="008D6376"/>
    <w:rsid w:val="008D6378"/>
    <w:rsid w:val="008D6829"/>
    <w:rsid w:val="008D6B8E"/>
    <w:rsid w:val="008D7101"/>
    <w:rsid w:val="008D781F"/>
    <w:rsid w:val="008D7E46"/>
    <w:rsid w:val="008E0326"/>
    <w:rsid w:val="008E2844"/>
    <w:rsid w:val="008E33B8"/>
    <w:rsid w:val="008E37C4"/>
    <w:rsid w:val="008E4804"/>
    <w:rsid w:val="008E7182"/>
    <w:rsid w:val="008E772D"/>
    <w:rsid w:val="008E7BA1"/>
    <w:rsid w:val="008E7D63"/>
    <w:rsid w:val="008F11BF"/>
    <w:rsid w:val="008F2740"/>
    <w:rsid w:val="008F2A15"/>
    <w:rsid w:val="008F3FD2"/>
    <w:rsid w:val="008F4E35"/>
    <w:rsid w:val="008F6405"/>
    <w:rsid w:val="00900780"/>
    <w:rsid w:val="009007D3"/>
    <w:rsid w:val="00900DD5"/>
    <w:rsid w:val="0090469A"/>
    <w:rsid w:val="00905225"/>
    <w:rsid w:val="0090587E"/>
    <w:rsid w:val="00906500"/>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E14"/>
    <w:rsid w:val="00932FB0"/>
    <w:rsid w:val="009344A6"/>
    <w:rsid w:val="009357A6"/>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890"/>
    <w:rsid w:val="009651AE"/>
    <w:rsid w:val="00966ABA"/>
    <w:rsid w:val="00967651"/>
    <w:rsid w:val="00967CC4"/>
    <w:rsid w:val="009701DB"/>
    <w:rsid w:val="009716D1"/>
    <w:rsid w:val="00971B3B"/>
    <w:rsid w:val="00972D0A"/>
    <w:rsid w:val="00973193"/>
    <w:rsid w:val="00974148"/>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7B08"/>
    <w:rsid w:val="00990995"/>
    <w:rsid w:val="009912DA"/>
    <w:rsid w:val="0099156E"/>
    <w:rsid w:val="009925DE"/>
    <w:rsid w:val="00992F00"/>
    <w:rsid w:val="00992F1D"/>
    <w:rsid w:val="00993404"/>
    <w:rsid w:val="00993CA4"/>
    <w:rsid w:val="00994119"/>
    <w:rsid w:val="00995410"/>
    <w:rsid w:val="00997E4E"/>
    <w:rsid w:val="009A1328"/>
    <w:rsid w:val="009A1B15"/>
    <w:rsid w:val="009A1F1E"/>
    <w:rsid w:val="009A249A"/>
    <w:rsid w:val="009A3C33"/>
    <w:rsid w:val="009A4090"/>
    <w:rsid w:val="009A475C"/>
    <w:rsid w:val="009A481C"/>
    <w:rsid w:val="009A4F77"/>
    <w:rsid w:val="009A57D1"/>
    <w:rsid w:val="009A630D"/>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D05"/>
    <w:rsid w:val="009C5D64"/>
    <w:rsid w:val="009C62F0"/>
    <w:rsid w:val="009C6B80"/>
    <w:rsid w:val="009C763C"/>
    <w:rsid w:val="009D0692"/>
    <w:rsid w:val="009D1F4C"/>
    <w:rsid w:val="009D2B7F"/>
    <w:rsid w:val="009D2F06"/>
    <w:rsid w:val="009D3190"/>
    <w:rsid w:val="009D33D6"/>
    <w:rsid w:val="009D4A2B"/>
    <w:rsid w:val="009D51AF"/>
    <w:rsid w:val="009D56E9"/>
    <w:rsid w:val="009D7835"/>
    <w:rsid w:val="009E0B81"/>
    <w:rsid w:val="009E1241"/>
    <w:rsid w:val="009E38C6"/>
    <w:rsid w:val="009E51C9"/>
    <w:rsid w:val="009E52A7"/>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5436"/>
    <w:rsid w:val="00A07C87"/>
    <w:rsid w:val="00A1183F"/>
    <w:rsid w:val="00A11EDA"/>
    <w:rsid w:val="00A1227A"/>
    <w:rsid w:val="00A142AC"/>
    <w:rsid w:val="00A14F6E"/>
    <w:rsid w:val="00A17FA6"/>
    <w:rsid w:val="00A2220D"/>
    <w:rsid w:val="00A229B8"/>
    <w:rsid w:val="00A22A22"/>
    <w:rsid w:val="00A23440"/>
    <w:rsid w:val="00A235EF"/>
    <w:rsid w:val="00A235F8"/>
    <w:rsid w:val="00A24A8F"/>
    <w:rsid w:val="00A25207"/>
    <w:rsid w:val="00A25F11"/>
    <w:rsid w:val="00A27604"/>
    <w:rsid w:val="00A30740"/>
    <w:rsid w:val="00A30C56"/>
    <w:rsid w:val="00A30F3D"/>
    <w:rsid w:val="00A314FF"/>
    <w:rsid w:val="00A324FF"/>
    <w:rsid w:val="00A32631"/>
    <w:rsid w:val="00A32C2F"/>
    <w:rsid w:val="00A32D9F"/>
    <w:rsid w:val="00A33632"/>
    <w:rsid w:val="00A33F7D"/>
    <w:rsid w:val="00A34050"/>
    <w:rsid w:val="00A34F29"/>
    <w:rsid w:val="00A35B95"/>
    <w:rsid w:val="00A368B3"/>
    <w:rsid w:val="00A36F50"/>
    <w:rsid w:val="00A40713"/>
    <w:rsid w:val="00A40C06"/>
    <w:rsid w:val="00A40D94"/>
    <w:rsid w:val="00A46DBF"/>
    <w:rsid w:val="00A47477"/>
    <w:rsid w:val="00A50ACD"/>
    <w:rsid w:val="00A5181F"/>
    <w:rsid w:val="00A5204E"/>
    <w:rsid w:val="00A52560"/>
    <w:rsid w:val="00A52F48"/>
    <w:rsid w:val="00A53206"/>
    <w:rsid w:val="00A53C1C"/>
    <w:rsid w:val="00A5493C"/>
    <w:rsid w:val="00A55375"/>
    <w:rsid w:val="00A556EE"/>
    <w:rsid w:val="00A56133"/>
    <w:rsid w:val="00A56845"/>
    <w:rsid w:val="00A57A4B"/>
    <w:rsid w:val="00A600DC"/>
    <w:rsid w:val="00A61276"/>
    <w:rsid w:val="00A6251C"/>
    <w:rsid w:val="00A631D2"/>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869"/>
    <w:rsid w:val="00A839B6"/>
    <w:rsid w:val="00A83F6E"/>
    <w:rsid w:val="00A84C69"/>
    <w:rsid w:val="00A870A8"/>
    <w:rsid w:val="00A87404"/>
    <w:rsid w:val="00A9100C"/>
    <w:rsid w:val="00A91365"/>
    <w:rsid w:val="00A92E4F"/>
    <w:rsid w:val="00A93D44"/>
    <w:rsid w:val="00A946DD"/>
    <w:rsid w:val="00A95978"/>
    <w:rsid w:val="00A959FC"/>
    <w:rsid w:val="00A96149"/>
    <w:rsid w:val="00A969F8"/>
    <w:rsid w:val="00A96AA5"/>
    <w:rsid w:val="00A97065"/>
    <w:rsid w:val="00AA0AB3"/>
    <w:rsid w:val="00AA0BD7"/>
    <w:rsid w:val="00AA281C"/>
    <w:rsid w:val="00AA3096"/>
    <w:rsid w:val="00AA3157"/>
    <w:rsid w:val="00AA4445"/>
    <w:rsid w:val="00AA45A7"/>
    <w:rsid w:val="00AA6396"/>
    <w:rsid w:val="00AA63C3"/>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B31"/>
    <w:rsid w:val="00AD4EA6"/>
    <w:rsid w:val="00AD75C4"/>
    <w:rsid w:val="00AE10A1"/>
    <w:rsid w:val="00AE11F6"/>
    <w:rsid w:val="00AE3E3E"/>
    <w:rsid w:val="00AE47FE"/>
    <w:rsid w:val="00AE48AD"/>
    <w:rsid w:val="00AE6041"/>
    <w:rsid w:val="00AE656E"/>
    <w:rsid w:val="00AE66D2"/>
    <w:rsid w:val="00AE7539"/>
    <w:rsid w:val="00AE7649"/>
    <w:rsid w:val="00AF0353"/>
    <w:rsid w:val="00AF1786"/>
    <w:rsid w:val="00AF1FCF"/>
    <w:rsid w:val="00AF3303"/>
    <w:rsid w:val="00AF398F"/>
    <w:rsid w:val="00AF3F6D"/>
    <w:rsid w:val="00AF4A14"/>
    <w:rsid w:val="00AF4B68"/>
    <w:rsid w:val="00AF4BF3"/>
    <w:rsid w:val="00AF4FED"/>
    <w:rsid w:val="00AF68F8"/>
    <w:rsid w:val="00B01B5A"/>
    <w:rsid w:val="00B02FBF"/>
    <w:rsid w:val="00B045D4"/>
    <w:rsid w:val="00B05CCB"/>
    <w:rsid w:val="00B05F1C"/>
    <w:rsid w:val="00B060C2"/>
    <w:rsid w:val="00B0674B"/>
    <w:rsid w:val="00B075D1"/>
    <w:rsid w:val="00B10C79"/>
    <w:rsid w:val="00B11FC9"/>
    <w:rsid w:val="00B12110"/>
    <w:rsid w:val="00B1215D"/>
    <w:rsid w:val="00B1243D"/>
    <w:rsid w:val="00B12B90"/>
    <w:rsid w:val="00B12D5D"/>
    <w:rsid w:val="00B12F1B"/>
    <w:rsid w:val="00B12F58"/>
    <w:rsid w:val="00B13E33"/>
    <w:rsid w:val="00B1463E"/>
    <w:rsid w:val="00B14EE3"/>
    <w:rsid w:val="00B1574E"/>
    <w:rsid w:val="00B15DC9"/>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0B3"/>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3498"/>
    <w:rsid w:val="00BC45AB"/>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358C"/>
    <w:rsid w:val="00BF3E24"/>
    <w:rsid w:val="00BF4444"/>
    <w:rsid w:val="00BF460E"/>
    <w:rsid w:val="00BF4965"/>
    <w:rsid w:val="00BF541D"/>
    <w:rsid w:val="00BF56D0"/>
    <w:rsid w:val="00BF6F9D"/>
    <w:rsid w:val="00C014CF"/>
    <w:rsid w:val="00C0188C"/>
    <w:rsid w:val="00C01CA2"/>
    <w:rsid w:val="00C029ED"/>
    <w:rsid w:val="00C03ADC"/>
    <w:rsid w:val="00C04911"/>
    <w:rsid w:val="00C04A0D"/>
    <w:rsid w:val="00C06495"/>
    <w:rsid w:val="00C06B87"/>
    <w:rsid w:val="00C07C9A"/>
    <w:rsid w:val="00C1104D"/>
    <w:rsid w:val="00C11079"/>
    <w:rsid w:val="00C129A6"/>
    <w:rsid w:val="00C136EB"/>
    <w:rsid w:val="00C13C77"/>
    <w:rsid w:val="00C15AA5"/>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7B"/>
    <w:rsid w:val="00C3651E"/>
    <w:rsid w:val="00C40A8B"/>
    <w:rsid w:val="00C4185B"/>
    <w:rsid w:val="00C46532"/>
    <w:rsid w:val="00C47A53"/>
    <w:rsid w:val="00C47BB5"/>
    <w:rsid w:val="00C5225E"/>
    <w:rsid w:val="00C54384"/>
    <w:rsid w:val="00C548B0"/>
    <w:rsid w:val="00C54C22"/>
    <w:rsid w:val="00C54EFD"/>
    <w:rsid w:val="00C5748F"/>
    <w:rsid w:val="00C57783"/>
    <w:rsid w:val="00C6030C"/>
    <w:rsid w:val="00C623F6"/>
    <w:rsid w:val="00C62803"/>
    <w:rsid w:val="00C63594"/>
    <w:rsid w:val="00C6377D"/>
    <w:rsid w:val="00C639AE"/>
    <w:rsid w:val="00C63CE2"/>
    <w:rsid w:val="00C70621"/>
    <w:rsid w:val="00C70CC1"/>
    <w:rsid w:val="00C71345"/>
    <w:rsid w:val="00C716AB"/>
    <w:rsid w:val="00C71E96"/>
    <w:rsid w:val="00C726CE"/>
    <w:rsid w:val="00C72719"/>
    <w:rsid w:val="00C73170"/>
    <w:rsid w:val="00C733C1"/>
    <w:rsid w:val="00C73C3B"/>
    <w:rsid w:val="00C73F94"/>
    <w:rsid w:val="00C7685B"/>
    <w:rsid w:val="00C774E7"/>
    <w:rsid w:val="00C77B20"/>
    <w:rsid w:val="00C77C8D"/>
    <w:rsid w:val="00C8005B"/>
    <w:rsid w:val="00C841F8"/>
    <w:rsid w:val="00C842AC"/>
    <w:rsid w:val="00C846C9"/>
    <w:rsid w:val="00C84F4E"/>
    <w:rsid w:val="00C85947"/>
    <w:rsid w:val="00C85A31"/>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1607"/>
    <w:rsid w:val="00CA311C"/>
    <w:rsid w:val="00CA4E2F"/>
    <w:rsid w:val="00CA50C1"/>
    <w:rsid w:val="00CA6E07"/>
    <w:rsid w:val="00CA7BCD"/>
    <w:rsid w:val="00CB001A"/>
    <w:rsid w:val="00CB032B"/>
    <w:rsid w:val="00CB0554"/>
    <w:rsid w:val="00CB0DB3"/>
    <w:rsid w:val="00CB1138"/>
    <w:rsid w:val="00CB1EA8"/>
    <w:rsid w:val="00CB3C80"/>
    <w:rsid w:val="00CB3D00"/>
    <w:rsid w:val="00CB4A03"/>
    <w:rsid w:val="00CB4DE5"/>
    <w:rsid w:val="00CB6BF3"/>
    <w:rsid w:val="00CB6C51"/>
    <w:rsid w:val="00CB705A"/>
    <w:rsid w:val="00CB70CD"/>
    <w:rsid w:val="00CC061B"/>
    <w:rsid w:val="00CC0635"/>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E0558"/>
    <w:rsid w:val="00CE1795"/>
    <w:rsid w:val="00CE236A"/>
    <w:rsid w:val="00CE2B46"/>
    <w:rsid w:val="00CE2C29"/>
    <w:rsid w:val="00CE3160"/>
    <w:rsid w:val="00CE4737"/>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5081"/>
    <w:rsid w:val="00D3540D"/>
    <w:rsid w:val="00D35CFD"/>
    <w:rsid w:val="00D3623F"/>
    <w:rsid w:val="00D40456"/>
    <w:rsid w:val="00D41355"/>
    <w:rsid w:val="00D4147E"/>
    <w:rsid w:val="00D41FCC"/>
    <w:rsid w:val="00D429B3"/>
    <w:rsid w:val="00D46210"/>
    <w:rsid w:val="00D463B4"/>
    <w:rsid w:val="00D51A5F"/>
    <w:rsid w:val="00D53577"/>
    <w:rsid w:val="00D53988"/>
    <w:rsid w:val="00D54910"/>
    <w:rsid w:val="00D54CB1"/>
    <w:rsid w:val="00D54D51"/>
    <w:rsid w:val="00D54FB7"/>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76E"/>
    <w:rsid w:val="00D85BE9"/>
    <w:rsid w:val="00D86DB2"/>
    <w:rsid w:val="00D90A7C"/>
    <w:rsid w:val="00D90EED"/>
    <w:rsid w:val="00D92E43"/>
    <w:rsid w:val="00D93377"/>
    <w:rsid w:val="00D95465"/>
    <w:rsid w:val="00D9554E"/>
    <w:rsid w:val="00D95583"/>
    <w:rsid w:val="00D9563F"/>
    <w:rsid w:val="00D95C9B"/>
    <w:rsid w:val="00D96127"/>
    <w:rsid w:val="00D96A9C"/>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633"/>
    <w:rsid w:val="00DE4BFA"/>
    <w:rsid w:val="00DE5945"/>
    <w:rsid w:val="00DE5D45"/>
    <w:rsid w:val="00DE787F"/>
    <w:rsid w:val="00DE7975"/>
    <w:rsid w:val="00DE7DF5"/>
    <w:rsid w:val="00DF0B39"/>
    <w:rsid w:val="00DF4F2C"/>
    <w:rsid w:val="00DF5292"/>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62A5"/>
    <w:rsid w:val="00E17138"/>
    <w:rsid w:val="00E17273"/>
    <w:rsid w:val="00E1766A"/>
    <w:rsid w:val="00E17EA3"/>
    <w:rsid w:val="00E20092"/>
    <w:rsid w:val="00E20982"/>
    <w:rsid w:val="00E20EB7"/>
    <w:rsid w:val="00E220EF"/>
    <w:rsid w:val="00E2251B"/>
    <w:rsid w:val="00E22A5B"/>
    <w:rsid w:val="00E23C44"/>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9B4"/>
    <w:rsid w:val="00E54DFE"/>
    <w:rsid w:val="00E560E4"/>
    <w:rsid w:val="00E57DB1"/>
    <w:rsid w:val="00E600EE"/>
    <w:rsid w:val="00E60213"/>
    <w:rsid w:val="00E60779"/>
    <w:rsid w:val="00E627AE"/>
    <w:rsid w:val="00E62B47"/>
    <w:rsid w:val="00E648D0"/>
    <w:rsid w:val="00E64FA2"/>
    <w:rsid w:val="00E653E0"/>
    <w:rsid w:val="00E65A46"/>
    <w:rsid w:val="00E65ECB"/>
    <w:rsid w:val="00E66E8F"/>
    <w:rsid w:val="00E67881"/>
    <w:rsid w:val="00E70B73"/>
    <w:rsid w:val="00E71989"/>
    <w:rsid w:val="00E71BFE"/>
    <w:rsid w:val="00E71FBE"/>
    <w:rsid w:val="00E72E76"/>
    <w:rsid w:val="00E753CB"/>
    <w:rsid w:val="00E759DC"/>
    <w:rsid w:val="00E761B0"/>
    <w:rsid w:val="00E773FF"/>
    <w:rsid w:val="00E8050B"/>
    <w:rsid w:val="00E816D7"/>
    <w:rsid w:val="00E820F8"/>
    <w:rsid w:val="00E82861"/>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7AA"/>
    <w:rsid w:val="00EE0291"/>
    <w:rsid w:val="00EE2122"/>
    <w:rsid w:val="00EE3337"/>
    <w:rsid w:val="00EE3477"/>
    <w:rsid w:val="00EE3FD9"/>
    <w:rsid w:val="00EE4289"/>
    <w:rsid w:val="00EE4B00"/>
    <w:rsid w:val="00EE6CFA"/>
    <w:rsid w:val="00EE71F1"/>
    <w:rsid w:val="00EF0B45"/>
    <w:rsid w:val="00EF1104"/>
    <w:rsid w:val="00EF14AF"/>
    <w:rsid w:val="00EF152A"/>
    <w:rsid w:val="00EF18AF"/>
    <w:rsid w:val="00EF2212"/>
    <w:rsid w:val="00EF425E"/>
    <w:rsid w:val="00EF43BC"/>
    <w:rsid w:val="00EF4B86"/>
    <w:rsid w:val="00EF4F30"/>
    <w:rsid w:val="00EF5B11"/>
    <w:rsid w:val="00EF6EDA"/>
    <w:rsid w:val="00EF77E9"/>
    <w:rsid w:val="00F0030B"/>
    <w:rsid w:val="00F007DC"/>
    <w:rsid w:val="00F0081E"/>
    <w:rsid w:val="00F01466"/>
    <w:rsid w:val="00F01D7D"/>
    <w:rsid w:val="00F0287A"/>
    <w:rsid w:val="00F0290D"/>
    <w:rsid w:val="00F0584A"/>
    <w:rsid w:val="00F06C77"/>
    <w:rsid w:val="00F10BB2"/>
    <w:rsid w:val="00F10FCA"/>
    <w:rsid w:val="00F124A8"/>
    <w:rsid w:val="00F12B48"/>
    <w:rsid w:val="00F13120"/>
    <w:rsid w:val="00F16707"/>
    <w:rsid w:val="00F1701D"/>
    <w:rsid w:val="00F21161"/>
    <w:rsid w:val="00F219C6"/>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3EF5"/>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EB"/>
    <w:rsid w:val="00F91E77"/>
    <w:rsid w:val="00F92557"/>
    <w:rsid w:val="00F92B98"/>
    <w:rsid w:val="00F92BFD"/>
    <w:rsid w:val="00F937D1"/>
    <w:rsid w:val="00F94072"/>
    <w:rsid w:val="00F953C0"/>
    <w:rsid w:val="00F95A43"/>
    <w:rsid w:val="00F95B20"/>
    <w:rsid w:val="00F96260"/>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EA8"/>
    <w:rsid w:val="00FE7522"/>
    <w:rsid w:val="00FE7530"/>
    <w:rsid w:val="00FE755D"/>
    <w:rsid w:val="00FE762A"/>
    <w:rsid w:val="00FF0FA3"/>
    <w:rsid w:val="00FF1241"/>
    <w:rsid w:val="00FF157D"/>
    <w:rsid w:val="00FF35EB"/>
    <w:rsid w:val="00FF399D"/>
    <w:rsid w:val="00FF4E74"/>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6CEF8B89"/>
  <w15:chartTrackingRefBased/>
  <w15:docId w15:val="{19390AEF-6411-4CDA-96BD-7431383394F6}"/>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BC3498"/>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F40F40"/>
    <w:pPr>
      <w:keepNext/>
      <w:keepLines/>
      <w:pBdr>
        <w:bottom w:val="single" w:sz="4" w:space="1" w:color="225B62"/>
      </w:pBdr>
      <w:shd w:val="clear" w:color="243A5E" w:fill="FCFCFA"/>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F40F40"/>
    <w:rPr>
      <w:rFonts w:ascii="Segoe Sans Display" w:eastAsiaTheme="majorEastAsia" w:hAnsi="Segoe Sans Display" w:cstheme="majorBidi"/>
      <w:color w:val="225B62"/>
      <w:sz w:val="52"/>
      <w:szCs w:val="44"/>
      <w:shd w:val="clear" w:color="243A5E" w:fill="FCFCFA"/>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35"/>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4"/>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rPr>
      <w:szCs w:val="40"/>
    </w:rPr>
  </w:style>
  <w:style w:type="paragraph" w:styleId="Title">
    <w:name w:val="Title"/>
    <w:next w:val="Normal"/>
    <w:link w:val="TitleChar"/>
    <w:uiPriority w:val="10"/>
    <w:unhideWhenUsed/>
    <w:qFormat/>
    <w:rsid w:val="00A631D2"/>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A631D2"/>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shd w:val="clear" w:color="auto" w:fill="auto"/>
      <w:tabs>
        <w:tab w:val="clear" w:pos="9360"/>
      </w:tabs>
      <w:spacing w:line="259" w:lineRule="auto"/>
      <w:outlineLvl w:val="9"/>
    </w:pPr>
    <w:rPr>
      <w:rFonts w:cs="Segoe Sans Display"/>
    </w:rPr>
  </w:style>
  <w:style w:type="paragraph" w:styleId="TOC1">
    <w:name w:val="toc 1"/>
    <w:basedOn w:val="Normal"/>
    <w:next w:val="Normal"/>
    <w:autoRedefine/>
    <w:uiPriority w:val="39"/>
    <w:rsid w:val="00C62803"/>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6"/>
      </w:numPr>
    </w:pPr>
  </w:style>
  <w:style w:type="paragraph" w:customStyle="1" w:styleId="AnswerBulletList2">
    <w:name w:val="Answer Bullet List 2"/>
    <w:basedOn w:val="AnswerBulletList"/>
    <w:rsid w:val="00535A6E"/>
    <w:pPr>
      <w:numPr>
        <w:numId w:val="7"/>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5"/>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50"/>
      </w:numPr>
      <w:spacing w:after="120"/>
    </w:pPr>
  </w:style>
  <w:style w:type="paragraph" w:customStyle="1" w:styleId="NumberedList2">
    <w:name w:val="Numbered List 2"/>
    <w:basedOn w:val="NumberedList"/>
    <w:rsid w:val="009E38C6"/>
    <w:pPr>
      <w:numPr>
        <w:numId w:val="9"/>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shd w:val="clear" w:color="auto" w:fill="auto"/>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755BB8"/>
    <w:pPr>
      <w:keepNext w:val="0"/>
      <w:keepLines w:val="0"/>
      <w:framePr w:hSpace="180" w:wrap="around" w:vAnchor="text" w:hAnchor="text" w:yAlign="cente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755BB8"/>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36"/>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7C0C24"/>
    <w:pPr>
      <w:tabs>
        <w:tab w:val="clear" w:pos="9360"/>
        <w:tab w:val="left" w:pos="158"/>
      </w:tabs>
      <w:spacing w:after="0" w:line="240" w:lineRule="auto"/>
    </w:pPr>
    <w:rPr>
      <w:rFonts w:asciiTheme="minorHAnsi" w:hAnsiTheme="minorHAnsi"/>
      <w:color w:val="auto"/>
      <w:sz w:val="18"/>
      <w:lang w:val="pl-PL" w:eastAsia="pl-PL" w:bidi="pl-PL"/>
    </w:rPr>
  </w:style>
  <w:style w:type="paragraph" w:customStyle="1" w:styleId="ProductList-SectionHeading">
    <w:name w:val="Product List - Section Heading"/>
    <w:basedOn w:val="ProductList-Body"/>
    <w:next w:val="ProductList-Body"/>
    <w:link w:val="ProductList-SectionHeadingChar"/>
    <w:qFormat/>
    <w:rsid w:val="007C0C24"/>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7C0C24"/>
    <w:rPr>
      <w:sz w:val="18"/>
      <w:lang w:val="pl-PL" w:eastAsia="pl-PL" w:bidi="pl-PL"/>
    </w:rPr>
  </w:style>
  <w:style w:type="character" w:customStyle="1" w:styleId="ProductList-SectionHeadingChar">
    <w:name w:val="Product List - Section Heading Char"/>
    <w:basedOn w:val="ProductList-BodyChar"/>
    <w:link w:val="ProductList-SectionHeading"/>
    <w:rsid w:val="007C0C24"/>
    <w:rPr>
      <w:rFonts w:asciiTheme="majorHAnsi" w:hAnsiTheme="majorHAnsi"/>
      <w:b/>
      <w:sz w:val="40"/>
      <w:lang w:val="pl-PL" w:eastAsia="pl-PL" w:bidi="pl-PL"/>
    </w:rPr>
  </w:style>
  <w:style w:type="paragraph" w:customStyle="1" w:styleId="ProductList-OfferingBody">
    <w:name w:val="Product List - Offering Body"/>
    <w:basedOn w:val="ProductList-Body"/>
    <w:next w:val="ProductList-Body"/>
    <w:link w:val="ProductList-OfferingBodyChar"/>
    <w:qFormat/>
    <w:rsid w:val="007C0C24"/>
    <w:pPr>
      <w:tabs>
        <w:tab w:val="clear" w:pos="158"/>
      </w:tabs>
      <w:spacing w:before="20" w:after="20"/>
      <w:ind w:left="-14" w:right="-101"/>
    </w:pPr>
    <w:rPr>
      <w:sz w:val="16"/>
    </w:rPr>
  </w:style>
  <w:style w:type="character" w:customStyle="1" w:styleId="ProductList-OfferingBodyChar">
    <w:name w:val="Product List - Offering Body Char"/>
    <w:basedOn w:val="ProductList-BodyChar"/>
    <w:link w:val="ProductList-OfferingBody"/>
    <w:rsid w:val="007C0C24"/>
    <w:rPr>
      <w:sz w:val="16"/>
      <w:lang w:val="pl-PL" w:eastAsia="pl-PL" w:bidi="pl-PL"/>
    </w:rPr>
  </w:style>
  <w:style w:type="paragraph" w:customStyle="1" w:styleId="ProductList-SubSubSectionHeading">
    <w:name w:val="Product List - SubSubSection Heading"/>
    <w:basedOn w:val="ProductList-Body"/>
    <w:link w:val="ProductList-SubSubSectionHeadingChar"/>
    <w:qFormat/>
    <w:rsid w:val="007C0C24"/>
    <w:rPr>
      <w:b/>
      <w:color w:val="00188F"/>
    </w:rPr>
  </w:style>
  <w:style w:type="character" w:customStyle="1" w:styleId="ProductList-SubSubSectionHeadingChar">
    <w:name w:val="Product List - SubSubSection Heading Char"/>
    <w:basedOn w:val="ProductList-BodyChar"/>
    <w:link w:val="ProductList-SubSubSectionHeading"/>
    <w:rsid w:val="007C0C24"/>
    <w:rPr>
      <w:b/>
      <w:color w:val="00188F"/>
      <w:sz w:val="18"/>
      <w:lang w:val="pl-PL" w:eastAsia="pl-PL" w:bidi="pl-PL"/>
    </w:rPr>
  </w:style>
  <w:style w:type="character" w:customStyle="1" w:styleId="eop">
    <w:name w:val="eop"/>
    <w:basedOn w:val="DefaultParagraphFont"/>
    <w:rsid w:val="007C0C24"/>
  </w:style>
  <w:style w:type="character" w:styleId="PageNumber">
    <w:name w:val="page number"/>
    <w:basedOn w:val="DefaultParagraphFont"/>
    <w:uiPriority w:val="99"/>
    <w:semiHidden/>
    <w:unhideWhenUsed/>
    <w:rsid w:val="00C63CE2"/>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yperlink" Target="https://servicetrust.microsoft.com/" TargetMode="External"/><Relationship Id="rId18" Type="http://schemas.openxmlformats.org/officeDocument/2006/relationships/header" Target="header2.xml"/><Relationship Id="rId3" Type="http://schemas.openxmlformats.org/officeDocument/2006/relationships/customXml" Target="../customXml/item3.xml"/><Relationship Id="rId21" Type="http://schemas.openxmlformats.org/officeDocument/2006/relationships/footer" Target="footer4.xml"/><Relationship Id="rId7" Type="http://schemas.openxmlformats.org/officeDocument/2006/relationships/settings" Target="settings.xml"/><Relationship Id="rId12" Type="http://schemas.openxmlformats.org/officeDocument/2006/relationships/hyperlink" Target="https://docs.microsoft.com" TargetMode="External"/><Relationship Id="rId17" Type="http://schemas.openxmlformats.org/officeDocument/2006/relationships/footer" Target="foo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eader" Target="header1.xml"/><Relationship Id="rId20" Type="http://schemas.openxmlformats.org/officeDocument/2006/relationships/footer" Target="footer3.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24" Type="http://schemas.openxmlformats.org/officeDocument/2006/relationships/fontTable" Target="fontTable.xml"/><Relationship Id="rId5" Type="http://schemas.openxmlformats.org/officeDocument/2006/relationships/numbering" Target="numbering.xml"/><Relationship Id="rId15" Type="http://schemas.openxmlformats.org/officeDocument/2006/relationships/hyperlink" Target="http://go.microsoft.com/?linkid=9846224" TargetMode="External"/><Relationship Id="rId23" Type="http://schemas.openxmlformats.org/officeDocument/2006/relationships/footer" Target="footer6.xml"/><Relationship Id="rId10" Type="http://schemas.openxmlformats.org/officeDocument/2006/relationships/endnotes" Target="endnotes.xml"/><Relationship Id="rId19" Type="http://schemas.openxmlformats.org/officeDocument/2006/relationships/footer" Target="footer2.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yperlink" Target="http://aka.ms/BAA" TargetMode="External"/><Relationship Id="rId22" Type="http://schemas.openxmlformats.org/officeDocument/2006/relationships/footer" Target="footer5.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20(3).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3.xml><?xml version="1.0" encoding="utf-8"?>
<b:Sources xmlns:b="http://schemas.openxmlformats.org/officeDocument/2006/bibliography" xmlns="http://schemas.openxmlformats.org/officeDocument/2006/bibliography" SelectedStyle="\APASixthEditionOfficeOnline.xsl" StyleName="APA" Version="6"/>
</file>

<file path=customXml/item4.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9551D-04C2-4315-8EA4-15882A30EC94}">
  <ds:schemaRefs>
    <ds:schemaRef ds:uri="http://schemas.microsoft.com/sharepoint/v3/contenttype/forms"/>
  </ds:schemaRefs>
</ds:datastoreItem>
</file>

<file path=customXml/itemProps2.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customXml/itemProps4.xml><?xml version="1.0" encoding="utf-8"?>
<ds:datastoreItem xmlns:ds="http://schemas.openxmlformats.org/officeDocument/2006/customXml" ds:itemID="{F34D68A6-C691-4CFA-BD23-141FD905C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 (3)</Template>
  <TotalTime>88</TotalTime>
  <Pages>44</Pages>
  <Words>12623</Words>
  <Characters>87481</Characters>
  <Application>Microsoft Office Word</Application>
  <DocSecurity>8</DocSecurity>
  <Lines>1388</Lines>
  <Paragraphs>437</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99667</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38</cp:revision>
  <cp:lastPrinted>2024-12-19T23:31:00Z</cp:lastPrinted>
  <dcterms:created xsi:type="dcterms:W3CDTF">2025-01-26T17:16:00Z</dcterms:created>
  <dcterms:modified xsi:type="dcterms:W3CDTF">2025-08-26T22:04:00Z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