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F74E60" w:rsidRDefault="00993D40" w:rsidP="00993D40">
      <w:pPr>
        <w:pStyle w:val="ProductList-Body"/>
        <w:shd w:val="clear" w:color="auto" w:fill="00188F"/>
        <w:ind w:right="8640"/>
        <w:rPr>
          <w:sz w:val="6"/>
          <w:szCs w:val="6"/>
        </w:rPr>
      </w:pPr>
      <w:r>
        <w:rPr>
          <w:rFonts w:asciiTheme="majorHAnsi" w:hAnsiTheme="majorHAnsi"/>
          <w:color w:val="FFFFFF" w:themeColor="background1"/>
          <w:sz w:val="6"/>
          <w:szCs w:val="6"/>
        </w:rPr>
        <w:t xml:space="preserve"> </w:t>
      </w:r>
    </w:p>
    <w:p w14:paraId="544830BE" w14:textId="0E76DBDA" w:rsidR="00993D40" w:rsidRPr="00AA4344" w:rsidRDefault="00993D40" w:rsidP="00055E2E">
      <w:pPr>
        <w:pStyle w:val="ProductList-Body"/>
        <w:shd w:val="clear" w:color="auto" w:fill="00188F"/>
        <w:spacing w:after="900"/>
        <w:ind w:left="180" w:right="8640" w:hanging="180"/>
        <w:rPr>
          <w:rFonts w:asciiTheme="majorHAnsi" w:hAnsiTheme="majorHAnsi"/>
          <w:color w:val="FFFFFF" w:themeColor="background1"/>
          <w:sz w:val="32"/>
          <w:szCs w:val="32"/>
        </w:rPr>
      </w:pPr>
      <w:r>
        <w:rPr>
          <w:rFonts w:asciiTheme="majorHAnsi" w:hAnsiTheme="majorHAnsi"/>
          <w:color w:val="FFFFFF" w:themeColor="background1"/>
          <w:sz w:val="32"/>
          <w:szCs w:val="32"/>
        </w:rPr>
        <w:tab/>
      </w:r>
      <w:bookmarkEnd w:id="0"/>
      <w:r>
        <w:rPr>
          <w:rFonts w:asciiTheme="majorHAnsi" w:hAnsiTheme="majorHAnsi"/>
          <w:color w:val="FFFFFF" w:themeColor="background1"/>
          <w:sz w:val="32"/>
          <w:szCs w:val="32"/>
        </w:rPr>
        <w:t>Licențiere</w:t>
      </w:r>
      <w:r w:rsidR="00AA4344">
        <w:rPr>
          <w:rFonts w:asciiTheme="majorHAnsi" w:hAnsiTheme="majorHAnsi"/>
          <w:color w:val="FFFFFF" w:themeColor="background1"/>
          <w:sz w:val="32"/>
          <w:szCs w:val="32"/>
        </w:rPr>
        <w:t xml:space="preserve"> </w:t>
      </w:r>
      <w:r w:rsidRPr="00AA4344">
        <w:rPr>
          <w:rFonts w:asciiTheme="majorHAnsi" w:hAnsiTheme="majorHAnsi"/>
          <w:color w:val="FFFFFF" w:themeColor="background1"/>
          <w:sz w:val="32"/>
          <w:szCs w:val="32"/>
        </w:rPr>
        <w:t>de</w:t>
      </w:r>
      <w:r w:rsidR="00F74E60">
        <w:rPr>
          <w:rFonts w:asciiTheme="majorHAnsi" w:hAnsiTheme="majorHAnsi"/>
          <w:color w:val="FFFFFF" w:themeColor="background1"/>
          <w:sz w:val="32"/>
          <w:szCs w:val="32"/>
        </w:rPr>
        <w:t> </w:t>
      </w:r>
      <w:r w:rsidRPr="00AA4344">
        <w:rPr>
          <w:rFonts w:asciiTheme="majorHAnsi" w:hAnsiTheme="majorHAnsi"/>
          <w:color w:val="FFFFFF" w:themeColor="background1"/>
          <w:sz w:val="32"/>
          <w:szCs w:val="32"/>
        </w:rPr>
        <w:t>volum</w:t>
      </w:r>
    </w:p>
    <w:p w14:paraId="7082D943" w14:textId="77777777" w:rsidR="00993D40" w:rsidRPr="00FC77AC" w:rsidRDefault="00993D40" w:rsidP="00993D40">
      <w:pPr>
        <w:pStyle w:val="ProductList-Body"/>
        <w:shd w:val="clear" w:color="auto" w:fill="00188F"/>
        <w:ind w:right="8640"/>
      </w:pPr>
    </w:p>
    <w:p w14:paraId="66D5E349" w14:textId="77777777" w:rsidR="00993D40" w:rsidRPr="00A75B60" w:rsidRDefault="00993D40" w:rsidP="00993D40">
      <w:pPr>
        <w:pStyle w:val="ProductList-Body"/>
        <w:shd w:val="clear" w:color="auto" w:fill="0072C6"/>
        <w:ind w:right="1800"/>
        <w:rPr>
          <w:color w:val="FFFFFF" w:themeColor="background1"/>
          <w:sz w:val="72"/>
          <w:szCs w:val="72"/>
        </w:rPr>
      </w:pPr>
    </w:p>
    <w:p w14:paraId="367D62C7" w14:textId="77777777" w:rsidR="00993D40" w:rsidRPr="00A75B60" w:rsidRDefault="00993D40" w:rsidP="00993D40">
      <w:pPr>
        <w:pStyle w:val="ProductList-Body"/>
        <w:shd w:val="clear" w:color="auto" w:fill="0072C6"/>
        <w:tabs>
          <w:tab w:val="clear" w:pos="158"/>
          <w:tab w:val="left" w:pos="180"/>
        </w:tabs>
        <w:ind w:right="1800"/>
        <w:rPr>
          <w:color w:val="FFFFFF" w:themeColor="background1"/>
          <w:sz w:val="72"/>
          <w:szCs w:val="72"/>
        </w:rPr>
      </w:pPr>
    </w:p>
    <w:p w14:paraId="03433E6B" w14:textId="6325DBBA" w:rsidR="00993D40" w:rsidRPr="00A75B60" w:rsidRDefault="00993D40" w:rsidP="00993D40">
      <w:pPr>
        <w:pStyle w:val="ProductList-Body"/>
        <w:shd w:val="clear" w:color="auto" w:fill="0072C6"/>
        <w:tabs>
          <w:tab w:val="clear" w:pos="158"/>
          <w:tab w:val="left" w:pos="360"/>
        </w:tabs>
        <w:ind w:right="1800"/>
        <w:rPr>
          <w:color w:val="FFFFFF" w:themeColor="background1"/>
        </w:rPr>
      </w:pPr>
      <w:r w:rsidRPr="00A75B60">
        <w:rPr>
          <w:rFonts w:asciiTheme="majorHAnsi" w:hAnsiTheme="majorHAnsi"/>
          <w:color w:val="FFFFFF" w:themeColor="background1"/>
          <w:sz w:val="72"/>
          <w:szCs w:val="72"/>
        </w:rPr>
        <w:t>Act adițional privind protecția datelor cu caracter personal pentru Produsele și Serviciile Microsoft</w:t>
      </w:r>
    </w:p>
    <w:p w14:paraId="46D0DC0C" w14:textId="77777777" w:rsidR="005478EB" w:rsidRPr="00752A4A" w:rsidRDefault="005478EB" w:rsidP="005478EB">
      <w:pPr>
        <w:shd w:val="clear" w:color="auto" w:fill="0072C6"/>
        <w:tabs>
          <w:tab w:val="left" w:pos="360"/>
        </w:tabs>
        <w:spacing w:after="0" w:line="240" w:lineRule="auto"/>
        <w:ind w:right="1800"/>
        <w:rPr>
          <w:rFonts w:ascii="Calibri Light" w:eastAsia="Calibri" w:hAnsi="Calibri Light" w:cs="Calibri Light"/>
          <w:sz w:val="16"/>
          <w:szCs w:val="20"/>
          <w:u w:val="single"/>
        </w:rPr>
      </w:pPr>
      <w:r>
        <w:rPr>
          <w:rFonts w:ascii="Calibri Light" w:eastAsia="Calibri" w:hAnsi="Calibri Light" w:cs="Arial"/>
          <w:color w:val="FFFFFF"/>
          <w:sz w:val="48"/>
          <w:szCs w:val="48"/>
        </w:rPr>
        <w:t>Ultima actualizare: 2 ianuarie 2024</w:t>
      </w:r>
    </w:p>
    <w:p w14:paraId="1AEFD08B" w14:textId="77777777" w:rsidR="0027140C" w:rsidRPr="00A75B60" w:rsidRDefault="0027140C" w:rsidP="00993D40">
      <w:pPr>
        <w:pStyle w:val="ProductList-Body"/>
        <w:shd w:val="clear" w:color="auto" w:fill="0072C6"/>
        <w:tabs>
          <w:tab w:val="clear" w:pos="158"/>
          <w:tab w:val="left" w:pos="360"/>
        </w:tabs>
        <w:ind w:right="1800"/>
        <w:rPr>
          <w:color w:val="FFFFFF" w:themeColor="background1"/>
        </w:rPr>
      </w:pPr>
    </w:p>
    <w:p w14:paraId="415B1CA0" w14:textId="77777777" w:rsidR="00F710E5" w:rsidRPr="00A75B60" w:rsidRDefault="00F710E5" w:rsidP="00993D40">
      <w:pPr>
        <w:pStyle w:val="ProductList-Body"/>
        <w:shd w:val="clear" w:color="auto" w:fill="0072C6"/>
        <w:tabs>
          <w:tab w:val="clear" w:pos="158"/>
          <w:tab w:val="left" w:pos="360"/>
        </w:tabs>
        <w:ind w:right="1800"/>
        <w:rPr>
          <w:color w:val="FFFFFF" w:themeColor="background1"/>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136F81">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136F81">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Cuprins</w:t>
      </w:r>
    </w:p>
    <w:bookmarkEnd w:id="1"/>
    <w:p w14:paraId="74082430" w14:textId="289EF489" w:rsidR="008D318E"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8564" w:history="1">
        <w:r w:rsidR="008D318E" w:rsidRPr="00BE02A1">
          <w:rPr>
            <w:rStyle w:val="Hyperlink"/>
            <w:noProof/>
          </w:rPr>
          <w:t>Introducere</w:t>
        </w:r>
        <w:r w:rsidR="008D318E">
          <w:rPr>
            <w:noProof/>
            <w:webHidden/>
          </w:rPr>
          <w:tab/>
        </w:r>
        <w:r w:rsidR="008D318E">
          <w:rPr>
            <w:noProof/>
            <w:webHidden/>
          </w:rPr>
          <w:fldChar w:fldCharType="begin"/>
        </w:r>
        <w:r w:rsidR="008D318E">
          <w:rPr>
            <w:noProof/>
            <w:webHidden/>
          </w:rPr>
          <w:instrText xml:space="preserve"> PAGEREF _Toc155368564 \h </w:instrText>
        </w:r>
        <w:r w:rsidR="008D318E">
          <w:rPr>
            <w:noProof/>
            <w:webHidden/>
          </w:rPr>
        </w:r>
        <w:r w:rsidR="008D318E">
          <w:rPr>
            <w:noProof/>
            <w:webHidden/>
          </w:rPr>
          <w:fldChar w:fldCharType="separate"/>
        </w:r>
        <w:r w:rsidR="008D318E">
          <w:rPr>
            <w:noProof/>
            <w:webHidden/>
          </w:rPr>
          <w:t>3</w:t>
        </w:r>
        <w:r w:rsidR="008D318E">
          <w:rPr>
            <w:noProof/>
            <w:webHidden/>
          </w:rPr>
          <w:fldChar w:fldCharType="end"/>
        </w:r>
      </w:hyperlink>
    </w:p>
    <w:p w14:paraId="77612BC9" w14:textId="1DD1F6A2" w:rsidR="008D318E" w:rsidRDefault="00C06573">
      <w:pPr>
        <w:pStyle w:val="TOC5"/>
        <w:rPr>
          <w:rFonts w:eastAsiaTheme="minorEastAsia"/>
          <w:noProof/>
          <w:kern w:val="2"/>
          <w:sz w:val="24"/>
          <w:szCs w:val="24"/>
          <w:lang w:val="en-US" w:eastAsia="en-US" w:bidi="ar-SA"/>
          <w14:ligatures w14:val="standardContextual"/>
        </w:rPr>
      </w:pPr>
      <w:hyperlink w:anchor="_Toc155368565" w:history="1">
        <w:r w:rsidR="008D318E" w:rsidRPr="00BE02A1">
          <w:rPr>
            <w:rStyle w:val="Hyperlink"/>
            <w:noProof/>
          </w:rPr>
          <w:t>Termenii DPA aplicabili și actualizări</w:t>
        </w:r>
        <w:r w:rsidR="008D318E">
          <w:rPr>
            <w:noProof/>
            <w:webHidden/>
          </w:rPr>
          <w:tab/>
        </w:r>
        <w:r w:rsidR="008D318E">
          <w:rPr>
            <w:noProof/>
            <w:webHidden/>
          </w:rPr>
          <w:fldChar w:fldCharType="begin"/>
        </w:r>
        <w:r w:rsidR="008D318E">
          <w:rPr>
            <w:noProof/>
            <w:webHidden/>
          </w:rPr>
          <w:instrText xml:space="preserve"> PAGEREF _Toc155368565 \h </w:instrText>
        </w:r>
        <w:r w:rsidR="008D318E">
          <w:rPr>
            <w:noProof/>
            <w:webHidden/>
          </w:rPr>
        </w:r>
        <w:r w:rsidR="008D318E">
          <w:rPr>
            <w:noProof/>
            <w:webHidden/>
          </w:rPr>
          <w:fldChar w:fldCharType="separate"/>
        </w:r>
        <w:r w:rsidR="008D318E">
          <w:rPr>
            <w:noProof/>
            <w:webHidden/>
          </w:rPr>
          <w:t>3</w:t>
        </w:r>
        <w:r w:rsidR="008D318E">
          <w:rPr>
            <w:noProof/>
            <w:webHidden/>
          </w:rPr>
          <w:fldChar w:fldCharType="end"/>
        </w:r>
      </w:hyperlink>
    </w:p>
    <w:p w14:paraId="65D9C304" w14:textId="04F9B413" w:rsidR="008D318E" w:rsidRDefault="00C06573">
      <w:pPr>
        <w:pStyle w:val="TOC5"/>
        <w:rPr>
          <w:rFonts w:eastAsiaTheme="minorEastAsia"/>
          <w:noProof/>
          <w:kern w:val="2"/>
          <w:sz w:val="24"/>
          <w:szCs w:val="24"/>
          <w:lang w:val="en-US" w:eastAsia="en-US" w:bidi="ar-SA"/>
          <w14:ligatures w14:val="standardContextual"/>
        </w:rPr>
      </w:pPr>
      <w:hyperlink w:anchor="_Toc155368566" w:history="1">
        <w:r w:rsidR="008D318E" w:rsidRPr="00BE02A1">
          <w:rPr>
            <w:rStyle w:val="Hyperlink"/>
            <w:noProof/>
          </w:rPr>
          <w:t>Notificări electronice</w:t>
        </w:r>
        <w:r w:rsidR="008D318E">
          <w:rPr>
            <w:noProof/>
            <w:webHidden/>
          </w:rPr>
          <w:tab/>
        </w:r>
        <w:r w:rsidR="008D318E">
          <w:rPr>
            <w:noProof/>
            <w:webHidden/>
          </w:rPr>
          <w:fldChar w:fldCharType="begin"/>
        </w:r>
        <w:r w:rsidR="008D318E">
          <w:rPr>
            <w:noProof/>
            <w:webHidden/>
          </w:rPr>
          <w:instrText xml:space="preserve"> PAGEREF _Toc155368566 \h </w:instrText>
        </w:r>
        <w:r w:rsidR="008D318E">
          <w:rPr>
            <w:noProof/>
            <w:webHidden/>
          </w:rPr>
        </w:r>
        <w:r w:rsidR="008D318E">
          <w:rPr>
            <w:noProof/>
            <w:webHidden/>
          </w:rPr>
          <w:fldChar w:fldCharType="separate"/>
        </w:r>
        <w:r w:rsidR="008D318E">
          <w:rPr>
            <w:noProof/>
            <w:webHidden/>
          </w:rPr>
          <w:t>3</w:t>
        </w:r>
        <w:r w:rsidR="008D318E">
          <w:rPr>
            <w:noProof/>
            <w:webHidden/>
          </w:rPr>
          <w:fldChar w:fldCharType="end"/>
        </w:r>
      </w:hyperlink>
    </w:p>
    <w:p w14:paraId="6E1B5A2D" w14:textId="4FF52750" w:rsidR="008D318E" w:rsidRDefault="00C06573">
      <w:pPr>
        <w:pStyle w:val="TOC5"/>
        <w:rPr>
          <w:rFonts w:eastAsiaTheme="minorEastAsia"/>
          <w:noProof/>
          <w:kern w:val="2"/>
          <w:sz w:val="24"/>
          <w:szCs w:val="24"/>
          <w:lang w:val="en-US" w:eastAsia="en-US" w:bidi="ar-SA"/>
          <w14:ligatures w14:val="standardContextual"/>
        </w:rPr>
      </w:pPr>
      <w:hyperlink w:anchor="_Toc155368567" w:history="1">
        <w:r w:rsidR="008D318E" w:rsidRPr="00BE02A1">
          <w:rPr>
            <w:rStyle w:val="Hyperlink"/>
            <w:noProof/>
          </w:rPr>
          <w:t>Versiunile anterioare</w:t>
        </w:r>
        <w:r w:rsidR="008D318E">
          <w:rPr>
            <w:noProof/>
            <w:webHidden/>
          </w:rPr>
          <w:tab/>
        </w:r>
        <w:r w:rsidR="008D318E">
          <w:rPr>
            <w:noProof/>
            <w:webHidden/>
          </w:rPr>
          <w:fldChar w:fldCharType="begin"/>
        </w:r>
        <w:r w:rsidR="008D318E">
          <w:rPr>
            <w:noProof/>
            <w:webHidden/>
          </w:rPr>
          <w:instrText xml:space="preserve"> PAGEREF _Toc155368567 \h </w:instrText>
        </w:r>
        <w:r w:rsidR="008D318E">
          <w:rPr>
            <w:noProof/>
            <w:webHidden/>
          </w:rPr>
        </w:r>
        <w:r w:rsidR="008D318E">
          <w:rPr>
            <w:noProof/>
            <w:webHidden/>
          </w:rPr>
          <w:fldChar w:fldCharType="separate"/>
        </w:r>
        <w:r w:rsidR="008D318E">
          <w:rPr>
            <w:noProof/>
            <w:webHidden/>
          </w:rPr>
          <w:t>3</w:t>
        </w:r>
        <w:r w:rsidR="008D318E">
          <w:rPr>
            <w:noProof/>
            <w:webHidden/>
          </w:rPr>
          <w:fldChar w:fldCharType="end"/>
        </w:r>
      </w:hyperlink>
    </w:p>
    <w:p w14:paraId="2A5F5581" w14:textId="4054E67D" w:rsidR="008D318E" w:rsidRDefault="00C06573">
      <w:pPr>
        <w:pStyle w:val="TOC1"/>
        <w:rPr>
          <w:rFonts w:eastAsiaTheme="minorEastAsia"/>
          <w:b w:val="0"/>
          <w:caps w:val="0"/>
          <w:noProof/>
          <w:kern w:val="2"/>
          <w:sz w:val="24"/>
          <w:szCs w:val="24"/>
          <w:lang w:val="en-US" w:eastAsia="en-US" w:bidi="ar-SA"/>
          <w14:ligatures w14:val="standardContextual"/>
        </w:rPr>
      </w:pPr>
      <w:hyperlink w:anchor="_Toc155368568" w:history="1">
        <w:r w:rsidR="008D318E" w:rsidRPr="00BE02A1">
          <w:rPr>
            <w:rStyle w:val="Hyperlink"/>
            <w:noProof/>
          </w:rPr>
          <w:t>Definiții</w:t>
        </w:r>
        <w:r w:rsidR="008D318E">
          <w:rPr>
            <w:noProof/>
            <w:webHidden/>
          </w:rPr>
          <w:tab/>
        </w:r>
        <w:r w:rsidR="008D318E">
          <w:rPr>
            <w:noProof/>
            <w:webHidden/>
          </w:rPr>
          <w:fldChar w:fldCharType="begin"/>
        </w:r>
        <w:r w:rsidR="008D318E">
          <w:rPr>
            <w:noProof/>
            <w:webHidden/>
          </w:rPr>
          <w:instrText xml:space="preserve"> PAGEREF _Toc155368568 \h </w:instrText>
        </w:r>
        <w:r w:rsidR="008D318E">
          <w:rPr>
            <w:noProof/>
            <w:webHidden/>
          </w:rPr>
        </w:r>
        <w:r w:rsidR="008D318E">
          <w:rPr>
            <w:noProof/>
            <w:webHidden/>
          </w:rPr>
          <w:fldChar w:fldCharType="separate"/>
        </w:r>
        <w:r w:rsidR="008D318E">
          <w:rPr>
            <w:noProof/>
            <w:webHidden/>
          </w:rPr>
          <w:t>4</w:t>
        </w:r>
        <w:r w:rsidR="008D318E">
          <w:rPr>
            <w:noProof/>
            <w:webHidden/>
          </w:rPr>
          <w:fldChar w:fldCharType="end"/>
        </w:r>
      </w:hyperlink>
    </w:p>
    <w:p w14:paraId="265FF1BC" w14:textId="724D5E3D" w:rsidR="008D318E" w:rsidRDefault="00C06573">
      <w:pPr>
        <w:pStyle w:val="TOC1"/>
        <w:rPr>
          <w:rFonts w:eastAsiaTheme="minorEastAsia"/>
          <w:b w:val="0"/>
          <w:caps w:val="0"/>
          <w:noProof/>
          <w:kern w:val="2"/>
          <w:sz w:val="24"/>
          <w:szCs w:val="24"/>
          <w:lang w:val="en-US" w:eastAsia="en-US" w:bidi="ar-SA"/>
          <w14:ligatures w14:val="standardContextual"/>
        </w:rPr>
      </w:pPr>
      <w:hyperlink w:anchor="_Toc155368569" w:history="1">
        <w:r w:rsidR="008D318E" w:rsidRPr="00BE02A1">
          <w:rPr>
            <w:rStyle w:val="Hyperlink"/>
            <w:noProof/>
          </w:rPr>
          <w:t>Termeni generali</w:t>
        </w:r>
        <w:r w:rsidR="008D318E">
          <w:rPr>
            <w:noProof/>
            <w:webHidden/>
          </w:rPr>
          <w:tab/>
        </w:r>
        <w:r w:rsidR="008D318E">
          <w:rPr>
            <w:noProof/>
            <w:webHidden/>
          </w:rPr>
          <w:fldChar w:fldCharType="begin"/>
        </w:r>
        <w:r w:rsidR="008D318E">
          <w:rPr>
            <w:noProof/>
            <w:webHidden/>
          </w:rPr>
          <w:instrText xml:space="preserve"> PAGEREF _Toc155368569 \h </w:instrText>
        </w:r>
        <w:r w:rsidR="008D318E">
          <w:rPr>
            <w:noProof/>
            <w:webHidden/>
          </w:rPr>
        </w:r>
        <w:r w:rsidR="008D318E">
          <w:rPr>
            <w:noProof/>
            <w:webHidden/>
          </w:rPr>
          <w:fldChar w:fldCharType="separate"/>
        </w:r>
        <w:r w:rsidR="008D318E">
          <w:rPr>
            <w:noProof/>
            <w:webHidden/>
          </w:rPr>
          <w:t>5</w:t>
        </w:r>
        <w:r w:rsidR="008D318E">
          <w:rPr>
            <w:noProof/>
            <w:webHidden/>
          </w:rPr>
          <w:fldChar w:fldCharType="end"/>
        </w:r>
      </w:hyperlink>
    </w:p>
    <w:p w14:paraId="49C971CB" w14:textId="02A7CA3C" w:rsidR="008D318E" w:rsidRDefault="00C06573">
      <w:pPr>
        <w:pStyle w:val="TOC5"/>
        <w:rPr>
          <w:rFonts w:eastAsiaTheme="minorEastAsia"/>
          <w:noProof/>
          <w:kern w:val="2"/>
          <w:sz w:val="24"/>
          <w:szCs w:val="24"/>
          <w:lang w:val="en-US" w:eastAsia="en-US" w:bidi="ar-SA"/>
          <w14:ligatures w14:val="standardContextual"/>
        </w:rPr>
      </w:pPr>
      <w:hyperlink w:anchor="_Toc155368570" w:history="1">
        <w:r w:rsidR="008D318E" w:rsidRPr="00BE02A1">
          <w:rPr>
            <w:rStyle w:val="Hyperlink"/>
            <w:noProof/>
          </w:rPr>
          <w:t>Respectarea legii</w:t>
        </w:r>
        <w:r w:rsidR="008D318E">
          <w:rPr>
            <w:noProof/>
            <w:webHidden/>
          </w:rPr>
          <w:tab/>
        </w:r>
        <w:r w:rsidR="008D318E">
          <w:rPr>
            <w:noProof/>
            <w:webHidden/>
          </w:rPr>
          <w:fldChar w:fldCharType="begin"/>
        </w:r>
        <w:r w:rsidR="008D318E">
          <w:rPr>
            <w:noProof/>
            <w:webHidden/>
          </w:rPr>
          <w:instrText xml:space="preserve"> PAGEREF _Toc155368570 \h </w:instrText>
        </w:r>
        <w:r w:rsidR="008D318E">
          <w:rPr>
            <w:noProof/>
            <w:webHidden/>
          </w:rPr>
        </w:r>
        <w:r w:rsidR="008D318E">
          <w:rPr>
            <w:noProof/>
            <w:webHidden/>
          </w:rPr>
          <w:fldChar w:fldCharType="separate"/>
        </w:r>
        <w:r w:rsidR="008D318E">
          <w:rPr>
            <w:noProof/>
            <w:webHidden/>
          </w:rPr>
          <w:t>5</w:t>
        </w:r>
        <w:r w:rsidR="008D318E">
          <w:rPr>
            <w:noProof/>
            <w:webHidden/>
          </w:rPr>
          <w:fldChar w:fldCharType="end"/>
        </w:r>
      </w:hyperlink>
    </w:p>
    <w:p w14:paraId="501F50F0" w14:textId="465BF63A" w:rsidR="008D318E" w:rsidRDefault="00C06573">
      <w:pPr>
        <w:pStyle w:val="TOC1"/>
        <w:rPr>
          <w:rFonts w:eastAsiaTheme="minorEastAsia"/>
          <w:b w:val="0"/>
          <w:caps w:val="0"/>
          <w:noProof/>
          <w:kern w:val="2"/>
          <w:sz w:val="24"/>
          <w:szCs w:val="24"/>
          <w:lang w:val="en-US" w:eastAsia="en-US" w:bidi="ar-SA"/>
          <w14:ligatures w14:val="standardContextual"/>
        </w:rPr>
      </w:pPr>
      <w:hyperlink w:anchor="_Toc155368571" w:history="1">
        <w:r w:rsidR="008D318E" w:rsidRPr="00BE02A1">
          <w:rPr>
            <w:rStyle w:val="Hyperlink"/>
            <w:noProof/>
          </w:rPr>
          <w:t>Termenii privind protecția Datelor cu caracter personal</w:t>
        </w:r>
        <w:r w:rsidR="008D318E">
          <w:rPr>
            <w:noProof/>
            <w:webHidden/>
          </w:rPr>
          <w:tab/>
        </w:r>
        <w:r w:rsidR="008D318E">
          <w:rPr>
            <w:noProof/>
            <w:webHidden/>
          </w:rPr>
          <w:fldChar w:fldCharType="begin"/>
        </w:r>
        <w:r w:rsidR="008D318E">
          <w:rPr>
            <w:noProof/>
            <w:webHidden/>
          </w:rPr>
          <w:instrText xml:space="preserve"> PAGEREF _Toc155368571 \h </w:instrText>
        </w:r>
        <w:r w:rsidR="008D318E">
          <w:rPr>
            <w:noProof/>
            <w:webHidden/>
          </w:rPr>
        </w:r>
        <w:r w:rsidR="008D318E">
          <w:rPr>
            <w:noProof/>
            <w:webHidden/>
          </w:rPr>
          <w:fldChar w:fldCharType="separate"/>
        </w:r>
        <w:r w:rsidR="008D318E">
          <w:rPr>
            <w:noProof/>
            <w:webHidden/>
          </w:rPr>
          <w:t>5</w:t>
        </w:r>
        <w:r w:rsidR="008D318E">
          <w:rPr>
            <w:noProof/>
            <w:webHidden/>
          </w:rPr>
          <w:fldChar w:fldCharType="end"/>
        </w:r>
      </w:hyperlink>
    </w:p>
    <w:p w14:paraId="5C70D902" w14:textId="574D4A65" w:rsidR="008D318E" w:rsidRDefault="00C06573">
      <w:pPr>
        <w:pStyle w:val="TOC5"/>
        <w:rPr>
          <w:rFonts w:eastAsiaTheme="minorEastAsia"/>
          <w:noProof/>
          <w:kern w:val="2"/>
          <w:sz w:val="24"/>
          <w:szCs w:val="24"/>
          <w:lang w:val="en-US" w:eastAsia="en-US" w:bidi="ar-SA"/>
          <w14:ligatures w14:val="standardContextual"/>
        </w:rPr>
      </w:pPr>
      <w:hyperlink w:anchor="_Toc155368572" w:history="1">
        <w:r w:rsidR="008D318E" w:rsidRPr="00BE02A1">
          <w:rPr>
            <w:rStyle w:val="Hyperlink"/>
            <w:noProof/>
          </w:rPr>
          <w:t>Domeniu de aplicare</w:t>
        </w:r>
        <w:r w:rsidR="008D318E">
          <w:rPr>
            <w:noProof/>
            <w:webHidden/>
          </w:rPr>
          <w:tab/>
        </w:r>
        <w:r w:rsidR="008D318E">
          <w:rPr>
            <w:noProof/>
            <w:webHidden/>
          </w:rPr>
          <w:fldChar w:fldCharType="begin"/>
        </w:r>
        <w:r w:rsidR="008D318E">
          <w:rPr>
            <w:noProof/>
            <w:webHidden/>
          </w:rPr>
          <w:instrText xml:space="preserve"> PAGEREF _Toc155368572 \h </w:instrText>
        </w:r>
        <w:r w:rsidR="008D318E">
          <w:rPr>
            <w:noProof/>
            <w:webHidden/>
          </w:rPr>
        </w:r>
        <w:r w:rsidR="008D318E">
          <w:rPr>
            <w:noProof/>
            <w:webHidden/>
          </w:rPr>
          <w:fldChar w:fldCharType="separate"/>
        </w:r>
        <w:r w:rsidR="008D318E">
          <w:rPr>
            <w:noProof/>
            <w:webHidden/>
          </w:rPr>
          <w:t>5</w:t>
        </w:r>
        <w:r w:rsidR="008D318E">
          <w:rPr>
            <w:noProof/>
            <w:webHidden/>
          </w:rPr>
          <w:fldChar w:fldCharType="end"/>
        </w:r>
      </w:hyperlink>
    </w:p>
    <w:p w14:paraId="7042090D" w14:textId="014BD083" w:rsidR="008D318E" w:rsidRDefault="00C06573">
      <w:pPr>
        <w:pStyle w:val="TOC5"/>
        <w:rPr>
          <w:rFonts w:eastAsiaTheme="minorEastAsia"/>
          <w:noProof/>
          <w:kern w:val="2"/>
          <w:sz w:val="24"/>
          <w:szCs w:val="24"/>
          <w:lang w:val="en-US" w:eastAsia="en-US" w:bidi="ar-SA"/>
          <w14:ligatures w14:val="standardContextual"/>
        </w:rPr>
      </w:pPr>
      <w:hyperlink w:anchor="_Toc155368573" w:history="1">
        <w:r w:rsidR="008D318E" w:rsidRPr="00BE02A1">
          <w:rPr>
            <w:rStyle w:val="Hyperlink"/>
            <w:noProof/>
          </w:rPr>
          <w:t>Caracterul procesarii datelor ; Proprietatea</w:t>
        </w:r>
        <w:r w:rsidR="008D318E">
          <w:rPr>
            <w:noProof/>
            <w:webHidden/>
          </w:rPr>
          <w:tab/>
        </w:r>
        <w:r w:rsidR="008D318E">
          <w:rPr>
            <w:noProof/>
            <w:webHidden/>
          </w:rPr>
          <w:fldChar w:fldCharType="begin"/>
        </w:r>
        <w:r w:rsidR="008D318E">
          <w:rPr>
            <w:noProof/>
            <w:webHidden/>
          </w:rPr>
          <w:instrText xml:space="preserve"> PAGEREF _Toc155368573 \h </w:instrText>
        </w:r>
        <w:r w:rsidR="008D318E">
          <w:rPr>
            <w:noProof/>
            <w:webHidden/>
          </w:rPr>
        </w:r>
        <w:r w:rsidR="008D318E">
          <w:rPr>
            <w:noProof/>
            <w:webHidden/>
          </w:rPr>
          <w:fldChar w:fldCharType="separate"/>
        </w:r>
        <w:r w:rsidR="008D318E">
          <w:rPr>
            <w:noProof/>
            <w:webHidden/>
          </w:rPr>
          <w:t>5</w:t>
        </w:r>
        <w:r w:rsidR="008D318E">
          <w:rPr>
            <w:noProof/>
            <w:webHidden/>
          </w:rPr>
          <w:fldChar w:fldCharType="end"/>
        </w:r>
      </w:hyperlink>
    </w:p>
    <w:p w14:paraId="30622412" w14:textId="6EFB6ABF" w:rsidR="008D318E" w:rsidRDefault="00C06573">
      <w:pPr>
        <w:pStyle w:val="TOC5"/>
        <w:rPr>
          <w:rFonts w:eastAsiaTheme="minorEastAsia"/>
          <w:noProof/>
          <w:kern w:val="2"/>
          <w:sz w:val="24"/>
          <w:szCs w:val="24"/>
          <w:lang w:val="en-US" w:eastAsia="en-US" w:bidi="ar-SA"/>
          <w14:ligatures w14:val="standardContextual"/>
        </w:rPr>
      </w:pPr>
      <w:hyperlink w:anchor="_Toc155368574" w:history="1">
        <w:r w:rsidR="008D318E" w:rsidRPr="00BE02A1">
          <w:rPr>
            <w:rStyle w:val="Hyperlink"/>
            <w:noProof/>
          </w:rPr>
          <w:t>Divulgarea datelor prelucrate</w:t>
        </w:r>
        <w:r w:rsidR="008D318E">
          <w:rPr>
            <w:noProof/>
            <w:webHidden/>
          </w:rPr>
          <w:tab/>
        </w:r>
        <w:r w:rsidR="008D318E">
          <w:rPr>
            <w:noProof/>
            <w:webHidden/>
          </w:rPr>
          <w:fldChar w:fldCharType="begin"/>
        </w:r>
        <w:r w:rsidR="008D318E">
          <w:rPr>
            <w:noProof/>
            <w:webHidden/>
          </w:rPr>
          <w:instrText xml:space="preserve"> PAGEREF _Toc155368574 \h </w:instrText>
        </w:r>
        <w:r w:rsidR="008D318E">
          <w:rPr>
            <w:noProof/>
            <w:webHidden/>
          </w:rPr>
        </w:r>
        <w:r w:rsidR="008D318E">
          <w:rPr>
            <w:noProof/>
            <w:webHidden/>
          </w:rPr>
          <w:fldChar w:fldCharType="separate"/>
        </w:r>
        <w:r w:rsidR="008D318E">
          <w:rPr>
            <w:noProof/>
            <w:webHidden/>
          </w:rPr>
          <w:t>6</w:t>
        </w:r>
        <w:r w:rsidR="008D318E">
          <w:rPr>
            <w:noProof/>
            <w:webHidden/>
          </w:rPr>
          <w:fldChar w:fldCharType="end"/>
        </w:r>
      </w:hyperlink>
    </w:p>
    <w:p w14:paraId="400E9331" w14:textId="0EB4D30B" w:rsidR="008D318E" w:rsidRDefault="00C06573">
      <w:pPr>
        <w:pStyle w:val="TOC5"/>
        <w:rPr>
          <w:rFonts w:eastAsiaTheme="minorEastAsia"/>
          <w:noProof/>
          <w:kern w:val="2"/>
          <w:sz w:val="24"/>
          <w:szCs w:val="24"/>
          <w:lang w:val="en-US" w:eastAsia="en-US" w:bidi="ar-SA"/>
          <w14:ligatures w14:val="standardContextual"/>
        </w:rPr>
      </w:pPr>
      <w:hyperlink w:anchor="_Toc155368575" w:history="1">
        <w:r w:rsidR="008D318E" w:rsidRPr="00BE02A1">
          <w:rPr>
            <w:rStyle w:val="Hyperlink"/>
            <w:noProof/>
          </w:rPr>
          <w:t>Prelucrarea datelor cu caracter personal; GDPR</w:t>
        </w:r>
        <w:r w:rsidR="008D318E">
          <w:rPr>
            <w:noProof/>
            <w:webHidden/>
          </w:rPr>
          <w:tab/>
        </w:r>
        <w:r w:rsidR="008D318E">
          <w:rPr>
            <w:noProof/>
            <w:webHidden/>
          </w:rPr>
          <w:fldChar w:fldCharType="begin"/>
        </w:r>
        <w:r w:rsidR="008D318E">
          <w:rPr>
            <w:noProof/>
            <w:webHidden/>
          </w:rPr>
          <w:instrText xml:space="preserve"> PAGEREF _Toc155368575 \h </w:instrText>
        </w:r>
        <w:r w:rsidR="008D318E">
          <w:rPr>
            <w:noProof/>
            <w:webHidden/>
          </w:rPr>
        </w:r>
        <w:r w:rsidR="008D318E">
          <w:rPr>
            <w:noProof/>
            <w:webHidden/>
          </w:rPr>
          <w:fldChar w:fldCharType="separate"/>
        </w:r>
        <w:r w:rsidR="008D318E">
          <w:rPr>
            <w:noProof/>
            <w:webHidden/>
          </w:rPr>
          <w:t>7</w:t>
        </w:r>
        <w:r w:rsidR="008D318E">
          <w:rPr>
            <w:noProof/>
            <w:webHidden/>
          </w:rPr>
          <w:fldChar w:fldCharType="end"/>
        </w:r>
      </w:hyperlink>
    </w:p>
    <w:p w14:paraId="0A3191AD" w14:textId="55CC125F" w:rsidR="008D318E" w:rsidRDefault="00C06573">
      <w:pPr>
        <w:pStyle w:val="TOC5"/>
        <w:rPr>
          <w:rFonts w:eastAsiaTheme="minorEastAsia"/>
          <w:noProof/>
          <w:kern w:val="2"/>
          <w:sz w:val="24"/>
          <w:szCs w:val="24"/>
          <w:lang w:val="en-US" w:eastAsia="en-US" w:bidi="ar-SA"/>
          <w14:ligatures w14:val="standardContextual"/>
        </w:rPr>
      </w:pPr>
      <w:hyperlink w:anchor="_Toc155368576" w:history="1">
        <w:r w:rsidR="008D318E" w:rsidRPr="00BE02A1">
          <w:rPr>
            <w:rStyle w:val="Hyperlink"/>
            <w:noProof/>
          </w:rPr>
          <w:t>Securitatea datelor</w:t>
        </w:r>
        <w:r w:rsidR="008D318E">
          <w:rPr>
            <w:noProof/>
            <w:webHidden/>
          </w:rPr>
          <w:tab/>
        </w:r>
        <w:r w:rsidR="008D318E">
          <w:rPr>
            <w:noProof/>
            <w:webHidden/>
          </w:rPr>
          <w:fldChar w:fldCharType="begin"/>
        </w:r>
        <w:r w:rsidR="008D318E">
          <w:rPr>
            <w:noProof/>
            <w:webHidden/>
          </w:rPr>
          <w:instrText xml:space="preserve"> PAGEREF _Toc155368576 \h </w:instrText>
        </w:r>
        <w:r w:rsidR="008D318E">
          <w:rPr>
            <w:noProof/>
            <w:webHidden/>
          </w:rPr>
        </w:r>
        <w:r w:rsidR="008D318E">
          <w:rPr>
            <w:noProof/>
            <w:webHidden/>
          </w:rPr>
          <w:fldChar w:fldCharType="separate"/>
        </w:r>
        <w:r w:rsidR="008D318E">
          <w:rPr>
            <w:noProof/>
            <w:webHidden/>
          </w:rPr>
          <w:t>8</w:t>
        </w:r>
        <w:r w:rsidR="008D318E">
          <w:rPr>
            <w:noProof/>
            <w:webHidden/>
          </w:rPr>
          <w:fldChar w:fldCharType="end"/>
        </w:r>
      </w:hyperlink>
    </w:p>
    <w:p w14:paraId="2AAE4947" w14:textId="36C66FFF" w:rsidR="008D318E" w:rsidRDefault="00C06573">
      <w:pPr>
        <w:pStyle w:val="TOC5"/>
        <w:rPr>
          <w:rFonts w:eastAsiaTheme="minorEastAsia"/>
          <w:noProof/>
          <w:kern w:val="2"/>
          <w:sz w:val="24"/>
          <w:szCs w:val="24"/>
          <w:lang w:val="en-US" w:eastAsia="en-US" w:bidi="ar-SA"/>
          <w14:ligatures w14:val="standardContextual"/>
        </w:rPr>
      </w:pPr>
      <w:hyperlink w:anchor="_Toc155368577" w:history="1">
        <w:r w:rsidR="008D318E" w:rsidRPr="00BE02A1">
          <w:rPr>
            <w:rStyle w:val="Hyperlink"/>
            <w:noProof/>
          </w:rPr>
          <w:t>Notificarea incidentelor de securitate</w:t>
        </w:r>
        <w:r w:rsidR="008D318E">
          <w:rPr>
            <w:noProof/>
            <w:webHidden/>
          </w:rPr>
          <w:tab/>
        </w:r>
        <w:r w:rsidR="008D318E">
          <w:rPr>
            <w:noProof/>
            <w:webHidden/>
          </w:rPr>
          <w:fldChar w:fldCharType="begin"/>
        </w:r>
        <w:r w:rsidR="008D318E">
          <w:rPr>
            <w:noProof/>
            <w:webHidden/>
          </w:rPr>
          <w:instrText xml:space="preserve"> PAGEREF _Toc155368577 \h </w:instrText>
        </w:r>
        <w:r w:rsidR="008D318E">
          <w:rPr>
            <w:noProof/>
            <w:webHidden/>
          </w:rPr>
        </w:r>
        <w:r w:rsidR="008D318E">
          <w:rPr>
            <w:noProof/>
            <w:webHidden/>
          </w:rPr>
          <w:fldChar w:fldCharType="separate"/>
        </w:r>
        <w:r w:rsidR="008D318E">
          <w:rPr>
            <w:noProof/>
            <w:webHidden/>
          </w:rPr>
          <w:t>9</w:t>
        </w:r>
        <w:r w:rsidR="008D318E">
          <w:rPr>
            <w:noProof/>
            <w:webHidden/>
          </w:rPr>
          <w:fldChar w:fldCharType="end"/>
        </w:r>
      </w:hyperlink>
    </w:p>
    <w:p w14:paraId="7B3E01CE" w14:textId="4EB05CCD" w:rsidR="008D318E" w:rsidRDefault="00C06573">
      <w:pPr>
        <w:pStyle w:val="TOC5"/>
        <w:rPr>
          <w:rFonts w:eastAsiaTheme="minorEastAsia"/>
          <w:noProof/>
          <w:kern w:val="2"/>
          <w:sz w:val="24"/>
          <w:szCs w:val="24"/>
          <w:lang w:val="en-US" w:eastAsia="en-US" w:bidi="ar-SA"/>
          <w14:ligatures w14:val="standardContextual"/>
        </w:rPr>
      </w:pPr>
      <w:hyperlink w:anchor="_Toc155368578" w:history="1">
        <w:r w:rsidR="008D318E" w:rsidRPr="00BE02A1">
          <w:rPr>
            <w:rStyle w:val="Hyperlink"/>
            <w:noProof/>
          </w:rPr>
          <w:t>Transferurile de date și locația acestora</w:t>
        </w:r>
        <w:r w:rsidR="008D318E">
          <w:rPr>
            <w:noProof/>
            <w:webHidden/>
          </w:rPr>
          <w:tab/>
        </w:r>
        <w:r w:rsidR="008D318E">
          <w:rPr>
            <w:noProof/>
            <w:webHidden/>
          </w:rPr>
          <w:fldChar w:fldCharType="begin"/>
        </w:r>
        <w:r w:rsidR="008D318E">
          <w:rPr>
            <w:noProof/>
            <w:webHidden/>
          </w:rPr>
          <w:instrText xml:space="preserve"> PAGEREF _Toc155368578 \h </w:instrText>
        </w:r>
        <w:r w:rsidR="008D318E">
          <w:rPr>
            <w:noProof/>
            <w:webHidden/>
          </w:rPr>
        </w:r>
        <w:r w:rsidR="008D318E">
          <w:rPr>
            <w:noProof/>
            <w:webHidden/>
          </w:rPr>
          <w:fldChar w:fldCharType="separate"/>
        </w:r>
        <w:r w:rsidR="008D318E">
          <w:rPr>
            <w:noProof/>
            <w:webHidden/>
          </w:rPr>
          <w:t>10</w:t>
        </w:r>
        <w:r w:rsidR="008D318E">
          <w:rPr>
            <w:noProof/>
            <w:webHidden/>
          </w:rPr>
          <w:fldChar w:fldCharType="end"/>
        </w:r>
      </w:hyperlink>
    </w:p>
    <w:p w14:paraId="14D833F3" w14:textId="7DFDA34A" w:rsidR="008D318E" w:rsidRDefault="00C06573">
      <w:pPr>
        <w:pStyle w:val="TOC5"/>
        <w:rPr>
          <w:rFonts w:eastAsiaTheme="minorEastAsia"/>
          <w:noProof/>
          <w:kern w:val="2"/>
          <w:sz w:val="24"/>
          <w:szCs w:val="24"/>
          <w:lang w:val="en-US" w:eastAsia="en-US" w:bidi="ar-SA"/>
          <w14:ligatures w14:val="standardContextual"/>
        </w:rPr>
      </w:pPr>
      <w:hyperlink w:anchor="_Toc155368579" w:history="1">
        <w:r w:rsidR="008D318E" w:rsidRPr="00BE02A1">
          <w:rPr>
            <w:rStyle w:val="Hyperlink"/>
            <w:noProof/>
          </w:rPr>
          <w:t>Păstrarea și ștergerea Datelor</w:t>
        </w:r>
        <w:r w:rsidR="008D318E">
          <w:rPr>
            <w:noProof/>
            <w:webHidden/>
          </w:rPr>
          <w:tab/>
        </w:r>
        <w:r w:rsidR="008D318E">
          <w:rPr>
            <w:noProof/>
            <w:webHidden/>
          </w:rPr>
          <w:fldChar w:fldCharType="begin"/>
        </w:r>
        <w:r w:rsidR="008D318E">
          <w:rPr>
            <w:noProof/>
            <w:webHidden/>
          </w:rPr>
          <w:instrText xml:space="preserve"> PAGEREF _Toc155368579 \h </w:instrText>
        </w:r>
        <w:r w:rsidR="008D318E">
          <w:rPr>
            <w:noProof/>
            <w:webHidden/>
          </w:rPr>
        </w:r>
        <w:r w:rsidR="008D318E">
          <w:rPr>
            <w:noProof/>
            <w:webHidden/>
          </w:rPr>
          <w:fldChar w:fldCharType="separate"/>
        </w:r>
        <w:r w:rsidR="008D318E">
          <w:rPr>
            <w:noProof/>
            <w:webHidden/>
          </w:rPr>
          <w:t>10</w:t>
        </w:r>
        <w:r w:rsidR="008D318E">
          <w:rPr>
            <w:noProof/>
            <w:webHidden/>
          </w:rPr>
          <w:fldChar w:fldCharType="end"/>
        </w:r>
      </w:hyperlink>
    </w:p>
    <w:p w14:paraId="454DAB59" w14:textId="37526507" w:rsidR="008D318E" w:rsidRDefault="00C06573">
      <w:pPr>
        <w:pStyle w:val="TOC5"/>
        <w:rPr>
          <w:rFonts w:eastAsiaTheme="minorEastAsia"/>
          <w:noProof/>
          <w:kern w:val="2"/>
          <w:sz w:val="24"/>
          <w:szCs w:val="24"/>
          <w:lang w:val="en-US" w:eastAsia="en-US" w:bidi="ar-SA"/>
          <w14:ligatures w14:val="standardContextual"/>
        </w:rPr>
      </w:pPr>
      <w:hyperlink w:anchor="_Toc155368580" w:history="1">
        <w:r w:rsidR="008D318E" w:rsidRPr="00BE02A1">
          <w:rPr>
            <w:rStyle w:val="Hyperlink"/>
            <w:noProof/>
          </w:rPr>
          <w:t>Angajamentul de confidențialitate încheiat cu procesatorul</w:t>
        </w:r>
        <w:r w:rsidR="008D318E">
          <w:rPr>
            <w:noProof/>
            <w:webHidden/>
          </w:rPr>
          <w:tab/>
        </w:r>
        <w:r w:rsidR="008D318E">
          <w:rPr>
            <w:noProof/>
            <w:webHidden/>
          </w:rPr>
          <w:fldChar w:fldCharType="begin"/>
        </w:r>
        <w:r w:rsidR="008D318E">
          <w:rPr>
            <w:noProof/>
            <w:webHidden/>
          </w:rPr>
          <w:instrText xml:space="preserve"> PAGEREF _Toc155368580 \h </w:instrText>
        </w:r>
        <w:r w:rsidR="008D318E">
          <w:rPr>
            <w:noProof/>
            <w:webHidden/>
          </w:rPr>
        </w:r>
        <w:r w:rsidR="008D318E">
          <w:rPr>
            <w:noProof/>
            <w:webHidden/>
          </w:rPr>
          <w:fldChar w:fldCharType="separate"/>
        </w:r>
        <w:r w:rsidR="008D318E">
          <w:rPr>
            <w:noProof/>
            <w:webHidden/>
          </w:rPr>
          <w:t>11</w:t>
        </w:r>
        <w:r w:rsidR="008D318E">
          <w:rPr>
            <w:noProof/>
            <w:webHidden/>
          </w:rPr>
          <w:fldChar w:fldCharType="end"/>
        </w:r>
      </w:hyperlink>
    </w:p>
    <w:p w14:paraId="4FB34667" w14:textId="4F196CC7" w:rsidR="008D318E" w:rsidRDefault="00C06573">
      <w:pPr>
        <w:pStyle w:val="TOC5"/>
        <w:rPr>
          <w:rFonts w:eastAsiaTheme="minorEastAsia"/>
          <w:noProof/>
          <w:kern w:val="2"/>
          <w:sz w:val="24"/>
          <w:szCs w:val="24"/>
          <w:lang w:val="en-US" w:eastAsia="en-US" w:bidi="ar-SA"/>
          <w14:ligatures w14:val="standardContextual"/>
        </w:rPr>
      </w:pPr>
      <w:hyperlink w:anchor="_Toc155368581" w:history="1">
        <w:r w:rsidR="008D318E" w:rsidRPr="00BE02A1">
          <w:rPr>
            <w:rStyle w:val="Hyperlink"/>
            <w:noProof/>
          </w:rPr>
          <w:t>Notificarea și controalele privind utilizarea Subcontractanților</w:t>
        </w:r>
        <w:r w:rsidR="008D318E">
          <w:rPr>
            <w:noProof/>
            <w:webHidden/>
          </w:rPr>
          <w:tab/>
        </w:r>
        <w:r w:rsidR="008D318E">
          <w:rPr>
            <w:noProof/>
            <w:webHidden/>
          </w:rPr>
          <w:fldChar w:fldCharType="begin"/>
        </w:r>
        <w:r w:rsidR="008D318E">
          <w:rPr>
            <w:noProof/>
            <w:webHidden/>
          </w:rPr>
          <w:instrText xml:space="preserve"> PAGEREF _Toc155368581 \h </w:instrText>
        </w:r>
        <w:r w:rsidR="008D318E">
          <w:rPr>
            <w:noProof/>
            <w:webHidden/>
          </w:rPr>
        </w:r>
        <w:r w:rsidR="008D318E">
          <w:rPr>
            <w:noProof/>
            <w:webHidden/>
          </w:rPr>
          <w:fldChar w:fldCharType="separate"/>
        </w:r>
        <w:r w:rsidR="008D318E">
          <w:rPr>
            <w:noProof/>
            <w:webHidden/>
          </w:rPr>
          <w:t>11</w:t>
        </w:r>
        <w:r w:rsidR="008D318E">
          <w:rPr>
            <w:noProof/>
            <w:webHidden/>
          </w:rPr>
          <w:fldChar w:fldCharType="end"/>
        </w:r>
      </w:hyperlink>
    </w:p>
    <w:p w14:paraId="2BA0CBCA" w14:textId="6BAE765D" w:rsidR="008D318E" w:rsidRDefault="00C06573">
      <w:pPr>
        <w:pStyle w:val="TOC5"/>
        <w:rPr>
          <w:rFonts w:eastAsiaTheme="minorEastAsia"/>
          <w:noProof/>
          <w:kern w:val="2"/>
          <w:sz w:val="24"/>
          <w:szCs w:val="24"/>
          <w:lang w:val="en-US" w:eastAsia="en-US" w:bidi="ar-SA"/>
          <w14:ligatures w14:val="standardContextual"/>
        </w:rPr>
      </w:pPr>
      <w:hyperlink w:anchor="_Toc155368582" w:history="1">
        <w:r w:rsidR="008D318E" w:rsidRPr="00BE02A1">
          <w:rPr>
            <w:rStyle w:val="Hyperlink"/>
            <w:noProof/>
          </w:rPr>
          <w:t>Instituții de învățământ</w:t>
        </w:r>
        <w:r w:rsidR="008D318E">
          <w:rPr>
            <w:noProof/>
            <w:webHidden/>
          </w:rPr>
          <w:tab/>
        </w:r>
        <w:r w:rsidR="008D318E">
          <w:rPr>
            <w:noProof/>
            <w:webHidden/>
          </w:rPr>
          <w:fldChar w:fldCharType="begin"/>
        </w:r>
        <w:r w:rsidR="008D318E">
          <w:rPr>
            <w:noProof/>
            <w:webHidden/>
          </w:rPr>
          <w:instrText xml:space="preserve"> PAGEREF _Toc155368582 \h </w:instrText>
        </w:r>
        <w:r w:rsidR="008D318E">
          <w:rPr>
            <w:noProof/>
            <w:webHidden/>
          </w:rPr>
        </w:r>
        <w:r w:rsidR="008D318E">
          <w:rPr>
            <w:noProof/>
            <w:webHidden/>
          </w:rPr>
          <w:fldChar w:fldCharType="separate"/>
        </w:r>
        <w:r w:rsidR="008D318E">
          <w:rPr>
            <w:noProof/>
            <w:webHidden/>
          </w:rPr>
          <w:t>11</w:t>
        </w:r>
        <w:r w:rsidR="008D318E">
          <w:rPr>
            <w:noProof/>
            <w:webHidden/>
          </w:rPr>
          <w:fldChar w:fldCharType="end"/>
        </w:r>
      </w:hyperlink>
    </w:p>
    <w:p w14:paraId="52B6CD36" w14:textId="15059453" w:rsidR="008D318E" w:rsidRDefault="00C06573">
      <w:pPr>
        <w:pStyle w:val="TOC5"/>
        <w:rPr>
          <w:rFonts w:eastAsiaTheme="minorEastAsia"/>
          <w:noProof/>
          <w:kern w:val="2"/>
          <w:sz w:val="24"/>
          <w:szCs w:val="24"/>
          <w:lang w:val="en-US" w:eastAsia="en-US" w:bidi="ar-SA"/>
          <w14:ligatures w14:val="standardContextual"/>
        </w:rPr>
      </w:pPr>
      <w:hyperlink w:anchor="_Toc155368583" w:history="1">
        <w:r w:rsidR="008D318E" w:rsidRPr="00BE02A1">
          <w:rPr>
            <w:rStyle w:val="Hyperlink"/>
            <w:noProof/>
          </w:rPr>
          <w:t>Contractul CJIS pentru clienți</w:t>
        </w:r>
        <w:r w:rsidR="008D318E">
          <w:rPr>
            <w:noProof/>
            <w:webHidden/>
          </w:rPr>
          <w:tab/>
        </w:r>
        <w:r w:rsidR="008D318E">
          <w:rPr>
            <w:noProof/>
            <w:webHidden/>
          </w:rPr>
          <w:fldChar w:fldCharType="begin"/>
        </w:r>
        <w:r w:rsidR="008D318E">
          <w:rPr>
            <w:noProof/>
            <w:webHidden/>
          </w:rPr>
          <w:instrText xml:space="preserve"> PAGEREF _Toc155368583 \h </w:instrText>
        </w:r>
        <w:r w:rsidR="008D318E">
          <w:rPr>
            <w:noProof/>
            <w:webHidden/>
          </w:rPr>
        </w:r>
        <w:r w:rsidR="008D318E">
          <w:rPr>
            <w:noProof/>
            <w:webHidden/>
          </w:rPr>
          <w:fldChar w:fldCharType="separate"/>
        </w:r>
        <w:r w:rsidR="008D318E">
          <w:rPr>
            <w:noProof/>
            <w:webHidden/>
          </w:rPr>
          <w:t>12</w:t>
        </w:r>
        <w:r w:rsidR="008D318E">
          <w:rPr>
            <w:noProof/>
            <w:webHidden/>
          </w:rPr>
          <w:fldChar w:fldCharType="end"/>
        </w:r>
      </w:hyperlink>
    </w:p>
    <w:p w14:paraId="49EB7FBC" w14:textId="691828F3" w:rsidR="008D318E" w:rsidRDefault="00C06573">
      <w:pPr>
        <w:pStyle w:val="TOC5"/>
        <w:rPr>
          <w:rFonts w:eastAsiaTheme="minorEastAsia"/>
          <w:noProof/>
          <w:kern w:val="2"/>
          <w:sz w:val="24"/>
          <w:szCs w:val="24"/>
          <w:lang w:val="en-US" w:eastAsia="en-US" w:bidi="ar-SA"/>
          <w14:ligatures w14:val="standardContextual"/>
        </w:rPr>
      </w:pPr>
      <w:hyperlink w:anchor="_Toc155368584" w:history="1">
        <w:r w:rsidR="008D318E" w:rsidRPr="00BE02A1">
          <w:rPr>
            <w:rStyle w:val="Hyperlink"/>
            <w:noProof/>
          </w:rPr>
          <w:t>Asociatul HIPAA (Health Insurance Portability and Accountability Act – Legea responsabilității și transferabilității asigurărilor medicale)</w:t>
        </w:r>
        <w:r w:rsidR="008D318E">
          <w:rPr>
            <w:noProof/>
            <w:webHidden/>
          </w:rPr>
          <w:tab/>
        </w:r>
        <w:r w:rsidR="008D318E">
          <w:rPr>
            <w:noProof/>
            <w:webHidden/>
          </w:rPr>
          <w:fldChar w:fldCharType="begin"/>
        </w:r>
        <w:r w:rsidR="008D318E">
          <w:rPr>
            <w:noProof/>
            <w:webHidden/>
          </w:rPr>
          <w:instrText xml:space="preserve"> PAGEREF _Toc155368584 \h </w:instrText>
        </w:r>
        <w:r w:rsidR="008D318E">
          <w:rPr>
            <w:noProof/>
            <w:webHidden/>
          </w:rPr>
        </w:r>
        <w:r w:rsidR="008D318E">
          <w:rPr>
            <w:noProof/>
            <w:webHidden/>
          </w:rPr>
          <w:fldChar w:fldCharType="separate"/>
        </w:r>
        <w:r w:rsidR="008D318E">
          <w:rPr>
            <w:noProof/>
            <w:webHidden/>
          </w:rPr>
          <w:t>12</w:t>
        </w:r>
        <w:r w:rsidR="008D318E">
          <w:rPr>
            <w:noProof/>
            <w:webHidden/>
          </w:rPr>
          <w:fldChar w:fldCharType="end"/>
        </w:r>
      </w:hyperlink>
    </w:p>
    <w:p w14:paraId="6A903772" w14:textId="4973B1AD" w:rsidR="008D318E" w:rsidRDefault="00C06573">
      <w:pPr>
        <w:pStyle w:val="TOC5"/>
        <w:rPr>
          <w:rFonts w:eastAsiaTheme="minorEastAsia"/>
          <w:noProof/>
          <w:kern w:val="2"/>
          <w:sz w:val="24"/>
          <w:szCs w:val="24"/>
          <w:lang w:val="en-US" w:eastAsia="en-US" w:bidi="ar-SA"/>
          <w14:ligatures w14:val="standardContextual"/>
        </w:rPr>
      </w:pPr>
      <w:hyperlink w:anchor="_Toc155368585" w:history="1">
        <w:r w:rsidR="008D318E" w:rsidRPr="00BE02A1">
          <w:rPr>
            <w:rStyle w:val="Hyperlink"/>
            <w:noProof/>
          </w:rPr>
          <w:t>Date de telecomunicații</w:t>
        </w:r>
        <w:r w:rsidR="008D318E">
          <w:rPr>
            <w:noProof/>
            <w:webHidden/>
          </w:rPr>
          <w:tab/>
        </w:r>
        <w:r w:rsidR="008D318E">
          <w:rPr>
            <w:noProof/>
            <w:webHidden/>
          </w:rPr>
          <w:fldChar w:fldCharType="begin"/>
        </w:r>
        <w:r w:rsidR="008D318E">
          <w:rPr>
            <w:noProof/>
            <w:webHidden/>
          </w:rPr>
          <w:instrText xml:space="preserve"> PAGEREF _Toc155368585 \h </w:instrText>
        </w:r>
        <w:r w:rsidR="008D318E">
          <w:rPr>
            <w:noProof/>
            <w:webHidden/>
          </w:rPr>
        </w:r>
        <w:r w:rsidR="008D318E">
          <w:rPr>
            <w:noProof/>
            <w:webHidden/>
          </w:rPr>
          <w:fldChar w:fldCharType="separate"/>
        </w:r>
        <w:r w:rsidR="008D318E">
          <w:rPr>
            <w:noProof/>
            <w:webHidden/>
          </w:rPr>
          <w:t>12</w:t>
        </w:r>
        <w:r w:rsidR="008D318E">
          <w:rPr>
            <w:noProof/>
            <w:webHidden/>
          </w:rPr>
          <w:fldChar w:fldCharType="end"/>
        </w:r>
      </w:hyperlink>
    </w:p>
    <w:p w14:paraId="39ABFCB0" w14:textId="65E09D91" w:rsidR="008D318E" w:rsidRDefault="00C06573">
      <w:pPr>
        <w:pStyle w:val="TOC5"/>
        <w:rPr>
          <w:rFonts w:eastAsiaTheme="minorEastAsia"/>
          <w:noProof/>
          <w:kern w:val="2"/>
          <w:sz w:val="24"/>
          <w:szCs w:val="24"/>
          <w:lang w:val="en-US" w:eastAsia="en-US" w:bidi="ar-SA"/>
          <w14:ligatures w14:val="standardContextual"/>
        </w:rPr>
      </w:pPr>
      <w:hyperlink w:anchor="_Toc155368586" w:history="1">
        <w:r w:rsidR="008D318E" w:rsidRPr="00BE02A1">
          <w:rPr>
            <w:rStyle w:val="Hyperlink"/>
            <w:noProof/>
          </w:rPr>
          <w:t>CCPA (California Consumer Privacy Act)</w:t>
        </w:r>
        <w:r w:rsidR="008D318E">
          <w:rPr>
            <w:noProof/>
            <w:webHidden/>
          </w:rPr>
          <w:tab/>
        </w:r>
        <w:r w:rsidR="008D318E">
          <w:rPr>
            <w:noProof/>
            <w:webHidden/>
          </w:rPr>
          <w:fldChar w:fldCharType="begin"/>
        </w:r>
        <w:r w:rsidR="008D318E">
          <w:rPr>
            <w:noProof/>
            <w:webHidden/>
          </w:rPr>
          <w:instrText xml:space="preserve"> PAGEREF _Toc155368586 \h </w:instrText>
        </w:r>
        <w:r w:rsidR="008D318E">
          <w:rPr>
            <w:noProof/>
            <w:webHidden/>
          </w:rPr>
        </w:r>
        <w:r w:rsidR="008D318E">
          <w:rPr>
            <w:noProof/>
            <w:webHidden/>
          </w:rPr>
          <w:fldChar w:fldCharType="separate"/>
        </w:r>
        <w:r w:rsidR="008D318E">
          <w:rPr>
            <w:noProof/>
            <w:webHidden/>
          </w:rPr>
          <w:t>12</w:t>
        </w:r>
        <w:r w:rsidR="008D318E">
          <w:rPr>
            <w:noProof/>
            <w:webHidden/>
          </w:rPr>
          <w:fldChar w:fldCharType="end"/>
        </w:r>
      </w:hyperlink>
    </w:p>
    <w:p w14:paraId="1609B179" w14:textId="768B04CD" w:rsidR="008D318E" w:rsidRDefault="00C06573">
      <w:pPr>
        <w:pStyle w:val="TOC5"/>
        <w:rPr>
          <w:rFonts w:eastAsiaTheme="minorEastAsia"/>
          <w:noProof/>
          <w:kern w:val="2"/>
          <w:sz w:val="24"/>
          <w:szCs w:val="24"/>
          <w:lang w:val="en-US" w:eastAsia="en-US" w:bidi="ar-SA"/>
          <w14:ligatures w14:val="standardContextual"/>
        </w:rPr>
      </w:pPr>
      <w:hyperlink w:anchor="_Toc155368587" w:history="1">
        <w:r w:rsidR="008D318E" w:rsidRPr="00BE02A1">
          <w:rPr>
            <w:rStyle w:val="Hyperlink"/>
            <w:noProof/>
          </w:rPr>
          <w:t>Datele biometrice</w:t>
        </w:r>
        <w:r w:rsidR="008D318E">
          <w:rPr>
            <w:noProof/>
            <w:webHidden/>
          </w:rPr>
          <w:tab/>
        </w:r>
        <w:r w:rsidR="008D318E">
          <w:rPr>
            <w:noProof/>
            <w:webHidden/>
          </w:rPr>
          <w:fldChar w:fldCharType="begin"/>
        </w:r>
        <w:r w:rsidR="008D318E">
          <w:rPr>
            <w:noProof/>
            <w:webHidden/>
          </w:rPr>
          <w:instrText xml:space="preserve"> PAGEREF _Toc155368587 \h </w:instrText>
        </w:r>
        <w:r w:rsidR="008D318E">
          <w:rPr>
            <w:noProof/>
            <w:webHidden/>
          </w:rPr>
        </w:r>
        <w:r w:rsidR="008D318E">
          <w:rPr>
            <w:noProof/>
            <w:webHidden/>
          </w:rPr>
          <w:fldChar w:fldCharType="separate"/>
        </w:r>
        <w:r w:rsidR="008D318E">
          <w:rPr>
            <w:noProof/>
            <w:webHidden/>
          </w:rPr>
          <w:t>12</w:t>
        </w:r>
        <w:r w:rsidR="008D318E">
          <w:rPr>
            <w:noProof/>
            <w:webHidden/>
          </w:rPr>
          <w:fldChar w:fldCharType="end"/>
        </w:r>
      </w:hyperlink>
    </w:p>
    <w:p w14:paraId="0CEA3804" w14:textId="27D7D03B" w:rsidR="008D318E" w:rsidRDefault="00C06573">
      <w:pPr>
        <w:pStyle w:val="TOC5"/>
        <w:rPr>
          <w:rFonts w:eastAsiaTheme="minorEastAsia"/>
          <w:noProof/>
          <w:kern w:val="2"/>
          <w:sz w:val="24"/>
          <w:szCs w:val="24"/>
          <w:lang w:val="en-US" w:eastAsia="en-US" w:bidi="ar-SA"/>
          <w14:ligatures w14:val="standardContextual"/>
        </w:rPr>
      </w:pPr>
      <w:hyperlink w:anchor="_Toc155368588" w:history="1">
        <w:r w:rsidR="008D318E" w:rsidRPr="00BE02A1">
          <w:rPr>
            <w:rStyle w:val="Hyperlink"/>
            <w:noProof/>
          </w:rPr>
          <w:t>Serviciile profesionale suplimentare</w:t>
        </w:r>
        <w:r w:rsidR="008D318E">
          <w:rPr>
            <w:noProof/>
            <w:webHidden/>
          </w:rPr>
          <w:tab/>
        </w:r>
        <w:r w:rsidR="008D318E">
          <w:rPr>
            <w:noProof/>
            <w:webHidden/>
          </w:rPr>
          <w:fldChar w:fldCharType="begin"/>
        </w:r>
        <w:r w:rsidR="008D318E">
          <w:rPr>
            <w:noProof/>
            <w:webHidden/>
          </w:rPr>
          <w:instrText xml:space="preserve"> PAGEREF _Toc155368588 \h </w:instrText>
        </w:r>
        <w:r w:rsidR="008D318E">
          <w:rPr>
            <w:noProof/>
            <w:webHidden/>
          </w:rPr>
        </w:r>
        <w:r w:rsidR="008D318E">
          <w:rPr>
            <w:noProof/>
            <w:webHidden/>
          </w:rPr>
          <w:fldChar w:fldCharType="separate"/>
        </w:r>
        <w:r w:rsidR="008D318E">
          <w:rPr>
            <w:noProof/>
            <w:webHidden/>
          </w:rPr>
          <w:t>12</w:t>
        </w:r>
        <w:r w:rsidR="008D318E">
          <w:rPr>
            <w:noProof/>
            <w:webHidden/>
          </w:rPr>
          <w:fldChar w:fldCharType="end"/>
        </w:r>
      </w:hyperlink>
    </w:p>
    <w:p w14:paraId="1073A8C1" w14:textId="3E208FCD" w:rsidR="008D318E" w:rsidRDefault="00C06573">
      <w:pPr>
        <w:pStyle w:val="TOC5"/>
        <w:rPr>
          <w:rFonts w:eastAsiaTheme="minorEastAsia"/>
          <w:noProof/>
          <w:kern w:val="2"/>
          <w:sz w:val="24"/>
          <w:szCs w:val="24"/>
          <w:lang w:val="en-US" w:eastAsia="en-US" w:bidi="ar-SA"/>
          <w14:ligatures w14:val="standardContextual"/>
        </w:rPr>
      </w:pPr>
      <w:hyperlink w:anchor="_Toc155368589" w:history="1">
        <w:r w:rsidR="008D318E" w:rsidRPr="00BE02A1">
          <w:rPr>
            <w:rStyle w:val="Hyperlink"/>
            <w:noProof/>
          </w:rPr>
          <w:t>Cum să contactați Microsoft</w:t>
        </w:r>
        <w:r w:rsidR="008D318E">
          <w:rPr>
            <w:noProof/>
            <w:webHidden/>
          </w:rPr>
          <w:tab/>
        </w:r>
        <w:r w:rsidR="008D318E">
          <w:rPr>
            <w:noProof/>
            <w:webHidden/>
          </w:rPr>
          <w:fldChar w:fldCharType="begin"/>
        </w:r>
        <w:r w:rsidR="008D318E">
          <w:rPr>
            <w:noProof/>
            <w:webHidden/>
          </w:rPr>
          <w:instrText xml:space="preserve"> PAGEREF _Toc155368589 \h </w:instrText>
        </w:r>
        <w:r w:rsidR="008D318E">
          <w:rPr>
            <w:noProof/>
            <w:webHidden/>
          </w:rPr>
        </w:r>
        <w:r w:rsidR="008D318E">
          <w:rPr>
            <w:noProof/>
            <w:webHidden/>
          </w:rPr>
          <w:fldChar w:fldCharType="separate"/>
        </w:r>
        <w:r w:rsidR="008D318E">
          <w:rPr>
            <w:noProof/>
            <w:webHidden/>
          </w:rPr>
          <w:t>13</w:t>
        </w:r>
        <w:r w:rsidR="008D318E">
          <w:rPr>
            <w:noProof/>
            <w:webHidden/>
          </w:rPr>
          <w:fldChar w:fldCharType="end"/>
        </w:r>
      </w:hyperlink>
    </w:p>
    <w:p w14:paraId="401DA98A" w14:textId="2CCCC660" w:rsidR="008D318E" w:rsidRDefault="00C06573">
      <w:pPr>
        <w:pStyle w:val="TOC1"/>
        <w:rPr>
          <w:rFonts w:eastAsiaTheme="minorEastAsia"/>
          <w:b w:val="0"/>
          <w:caps w:val="0"/>
          <w:noProof/>
          <w:kern w:val="2"/>
          <w:sz w:val="24"/>
          <w:szCs w:val="24"/>
          <w:lang w:val="en-US" w:eastAsia="en-US" w:bidi="ar-SA"/>
          <w14:ligatures w14:val="standardContextual"/>
        </w:rPr>
      </w:pPr>
      <w:hyperlink w:anchor="_Toc155368590" w:history="1">
        <w:r w:rsidR="008D318E" w:rsidRPr="00BE02A1">
          <w:rPr>
            <w:rStyle w:val="Hyperlink"/>
            <w:noProof/>
          </w:rPr>
          <w:t>Anexa A – Măsuri de securitate</w:t>
        </w:r>
        <w:r w:rsidR="008D318E">
          <w:rPr>
            <w:noProof/>
            <w:webHidden/>
          </w:rPr>
          <w:tab/>
        </w:r>
        <w:r w:rsidR="008D318E">
          <w:rPr>
            <w:noProof/>
            <w:webHidden/>
          </w:rPr>
          <w:fldChar w:fldCharType="begin"/>
        </w:r>
        <w:r w:rsidR="008D318E">
          <w:rPr>
            <w:noProof/>
            <w:webHidden/>
          </w:rPr>
          <w:instrText xml:space="preserve"> PAGEREF _Toc155368590 \h </w:instrText>
        </w:r>
        <w:r w:rsidR="008D318E">
          <w:rPr>
            <w:noProof/>
            <w:webHidden/>
          </w:rPr>
        </w:r>
        <w:r w:rsidR="008D318E">
          <w:rPr>
            <w:noProof/>
            <w:webHidden/>
          </w:rPr>
          <w:fldChar w:fldCharType="separate"/>
        </w:r>
        <w:r w:rsidR="008D318E">
          <w:rPr>
            <w:noProof/>
            <w:webHidden/>
          </w:rPr>
          <w:t>14</w:t>
        </w:r>
        <w:r w:rsidR="008D318E">
          <w:rPr>
            <w:noProof/>
            <w:webHidden/>
          </w:rPr>
          <w:fldChar w:fldCharType="end"/>
        </w:r>
      </w:hyperlink>
    </w:p>
    <w:p w14:paraId="4CFDDA2A" w14:textId="208E855E" w:rsidR="008D318E" w:rsidRDefault="00C06573">
      <w:pPr>
        <w:pStyle w:val="TOC1"/>
        <w:rPr>
          <w:rFonts w:eastAsiaTheme="minorEastAsia"/>
          <w:b w:val="0"/>
          <w:caps w:val="0"/>
          <w:noProof/>
          <w:kern w:val="2"/>
          <w:sz w:val="24"/>
          <w:szCs w:val="24"/>
          <w:lang w:val="en-US" w:eastAsia="en-US" w:bidi="ar-SA"/>
          <w14:ligatures w14:val="standardContextual"/>
        </w:rPr>
      </w:pPr>
      <w:hyperlink w:anchor="_Toc155368591" w:history="1">
        <w:r w:rsidR="008D318E" w:rsidRPr="00BE02A1">
          <w:rPr>
            <w:rStyle w:val="Hyperlink"/>
            <w:noProof/>
          </w:rPr>
          <w:t>Anexa B – Persoanele vizate și categoriile de Date cu caracter personal</w:t>
        </w:r>
        <w:r w:rsidR="008D318E">
          <w:rPr>
            <w:noProof/>
            <w:webHidden/>
          </w:rPr>
          <w:tab/>
        </w:r>
        <w:r w:rsidR="008D318E">
          <w:rPr>
            <w:noProof/>
            <w:webHidden/>
          </w:rPr>
          <w:fldChar w:fldCharType="begin"/>
        </w:r>
        <w:r w:rsidR="008D318E">
          <w:rPr>
            <w:noProof/>
            <w:webHidden/>
          </w:rPr>
          <w:instrText xml:space="preserve"> PAGEREF _Toc155368591 \h </w:instrText>
        </w:r>
        <w:r w:rsidR="008D318E">
          <w:rPr>
            <w:noProof/>
            <w:webHidden/>
          </w:rPr>
        </w:r>
        <w:r w:rsidR="008D318E">
          <w:rPr>
            <w:noProof/>
            <w:webHidden/>
          </w:rPr>
          <w:fldChar w:fldCharType="separate"/>
        </w:r>
        <w:r w:rsidR="008D318E">
          <w:rPr>
            <w:noProof/>
            <w:webHidden/>
          </w:rPr>
          <w:t>17</w:t>
        </w:r>
        <w:r w:rsidR="008D318E">
          <w:rPr>
            <w:noProof/>
            <w:webHidden/>
          </w:rPr>
          <w:fldChar w:fldCharType="end"/>
        </w:r>
      </w:hyperlink>
    </w:p>
    <w:p w14:paraId="41A75E97" w14:textId="4546AA87" w:rsidR="008D318E" w:rsidRDefault="00C06573">
      <w:pPr>
        <w:pStyle w:val="TOC1"/>
        <w:rPr>
          <w:rFonts w:eastAsiaTheme="minorEastAsia"/>
          <w:b w:val="0"/>
          <w:caps w:val="0"/>
          <w:noProof/>
          <w:kern w:val="2"/>
          <w:sz w:val="24"/>
          <w:szCs w:val="24"/>
          <w:lang w:val="en-US" w:eastAsia="en-US" w:bidi="ar-SA"/>
          <w14:ligatures w14:val="standardContextual"/>
        </w:rPr>
      </w:pPr>
      <w:hyperlink w:anchor="_Toc155368592" w:history="1">
        <w:r w:rsidR="008D318E" w:rsidRPr="00BE02A1">
          <w:rPr>
            <w:rStyle w:val="Hyperlink"/>
            <w:noProof/>
          </w:rPr>
          <w:t>Anexa C – Actul adițional privind măsurile de securitate suplimentare</w:t>
        </w:r>
        <w:r w:rsidR="008D318E">
          <w:rPr>
            <w:noProof/>
            <w:webHidden/>
          </w:rPr>
          <w:tab/>
        </w:r>
        <w:r w:rsidR="008D318E">
          <w:rPr>
            <w:noProof/>
            <w:webHidden/>
          </w:rPr>
          <w:fldChar w:fldCharType="begin"/>
        </w:r>
        <w:r w:rsidR="008D318E">
          <w:rPr>
            <w:noProof/>
            <w:webHidden/>
          </w:rPr>
          <w:instrText xml:space="preserve"> PAGEREF _Toc155368592 \h </w:instrText>
        </w:r>
        <w:r w:rsidR="008D318E">
          <w:rPr>
            <w:noProof/>
            <w:webHidden/>
          </w:rPr>
        </w:r>
        <w:r w:rsidR="008D318E">
          <w:rPr>
            <w:noProof/>
            <w:webHidden/>
          </w:rPr>
          <w:fldChar w:fldCharType="separate"/>
        </w:r>
        <w:r w:rsidR="008D318E">
          <w:rPr>
            <w:noProof/>
            <w:webHidden/>
          </w:rPr>
          <w:t>19</w:t>
        </w:r>
        <w:r w:rsidR="008D318E">
          <w:rPr>
            <w:noProof/>
            <w:webHidden/>
          </w:rPr>
          <w:fldChar w:fldCharType="end"/>
        </w:r>
      </w:hyperlink>
    </w:p>
    <w:p w14:paraId="4CE49ED2" w14:textId="46EDEB21" w:rsidR="008D318E" w:rsidRDefault="00C06573">
      <w:pPr>
        <w:pStyle w:val="TOC1"/>
        <w:rPr>
          <w:rFonts w:eastAsiaTheme="minorEastAsia"/>
          <w:b w:val="0"/>
          <w:caps w:val="0"/>
          <w:noProof/>
          <w:kern w:val="2"/>
          <w:sz w:val="24"/>
          <w:szCs w:val="24"/>
          <w:lang w:val="en-US" w:eastAsia="en-US" w:bidi="ar-SA"/>
          <w14:ligatures w14:val="standardContextual"/>
        </w:rPr>
      </w:pPr>
      <w:hyperlink w:anchor="_Toc155368593" w:history="1">
        <w:r w:rsidR="008D318E" w:rsidRPr="00BE02A1">
          <w:rPr>
            <w:rStyle w:val="Hyperlink"/>
            <w:noProof/>
          </w:rPr>
          <w:t>Anexa 1 – Termenii Regulamentului general al Uniunii Europene privind protecția datelor cu caracter personal</w:t>
        </w:r>
        <w:r w:rsidR="008D318E">
          <w:rPr>
            <w:noProof/>
            <w:webHidden/>
          </w:rPr>
          <w:tab/>
        </w:r>
        <w:r w:rsidR="008D318E">
          <w:rPr>
            <w:noProof/>
            <w:webHidden/>
          </w:rPr>
          <w:fldChar w:fldCharType="begin"/>
        </w:r>
        <w:r w:rsidR="008D318E">
          <w:rPr>
            <w:noProof/>
            <w:webHidden/>
          </w:rPr>
          <w:instrText xml:space="preserve"> PAGEREF _Toc155368593 \h </w:instrText>
        </w:r>
        <w:r w:rsidR="008D318E">
          <w:rPr>
            <w:noProof/>
            <w:webHidden/>
          </w:rPr>
        </w:r>
        <w:r w:rsidR="008D318E">
          <w:rPr>
            <w:noProof/>
            <w:webHidden/>
          </w:rPr>
          <w:fldChar w:fldCharType="separate"/>
        </w:r>
        <w:r w:rsidR="008D318E">
          <w:rPr>
            <w:noProof/>
            <w:webHidden/>
          </w:rPr>
          <w:t>20</w:t>
        </w:r>
        <w:r w:rsidR="008D318E">
          <w:rPr>
            <w:noProof/>
            <w:webHidden/>
          </w:rPr>
          <w:fldChar w:fldCharType="end"/>
        </w:r>
      </w:hyperlink>
    </w:p>
    <w:p w14:paraId="078B3149" w14:textId="79ADC191" w:rsidR="00D70DF3" w:rsidRDefault="00A430D3" w:rsidP="00517D6E">
      <w:pPr>
        <w:pStyle w:val="TOC1"/>
        <w:sectPr w:rsidR="00D70DF3" w:rsidSect="00136F81">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8564"/>
      <w:bookmarkStart w:id="6" w:name="Introduction"/>
      <w:r>
        <w:t>Introducere</w:t>
      </w:r>
      <w:bookmarkEnd w:id="2"/>
      <w:bookmarkEnd w:id="3"/>
      <w:bookmarkEnd w:id="4"/>
      <w:bookmarkEnd w:id="5"/>
    </w:p>
    <w:p w14:paraId="6CE39BF0" w14:textId="77777777"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 xml:space="preserve">Părțile sunt de acord că acest Act adițional privind protecția datelor cu caracter personal pentru Produsele și Serviciile Microsoft („DPA”) prevede obligațiile acestora față de prelucrarea și securitatea Datelor Clientului, Datelor Serviciilor profesionale și Datelor cu caracter personal asociate cu Produsele și Serviciile. DPA este încorporat prin referință în Termenii privind produsul și în alte contracte Microsoft. De asemenea, părțile sunt de acord că, exceptând cazul în care există un acord separat privind Serviciile profesionale, acest DPA reglementează prelucrarea și securitatea Datelor Serviciilor profesionale. Utilizarea de către Client a Produselor ce nu aparțin companiei Microsoft este reglementată de termeni separați, inclusiv de termeni diferiți privind confidențialitatea și securitatea. </w:t>
      </w:r>
    </w:p>
    <w:p w14:paraId="28A0DB54" w14:textId="77777777" w:rsidR="00EF48F8" w:rsidRDefault="00EF48F8" w:rsidP="00EF48F8">
      <w:pPr>
        <w:pStyle w:val="ProductList-Body"/>
        <w:spacing w:after="120"/>
      </w:pPr>
      <w:r>
        <w:t xml:space="preserve">În cazul unui conflict sau al unei inconsecvențe între termenii DPA și oricare alți termeni din contractul de licențiere în volum al Clientului sau din alte contracte aplicabile asociate cu Produsele și Serviciile („contractul încheiat cu Clientul”), vor prevala termenii DPA. Prevederile din Termenii DPA prevalează față de orice prevederi conflictuale din Angajamentul Microsoft de respectare a confidențialității care s-ar aplica de altfel pentru prelucrarea Datelor Clientului, Datelor Serviciilor profesionale sau Datelor cu caracter personal, așa cum sunt definite în acest document. </w:t>
      </w:r>
    </w:p>
    <w:p w14:paraId="3E0AFA43" w14:textId="77777777" w:rsidR="00EF48F8" w:rsidRDefault="00EF48F8" w:rsidP="00EF48F8">
      <w:pPr>
        <w:pStyle w:val="ProductList-Body"/>
        <w:spacing w:after="120"/>
      </w:pPr>
      <w:r>
        <w:t>Microsoft își asumă angajamentele din acest DPA față de toți clienții care dețin un contract al Clientului. Aceste angajamente sunt obligatorii pentru Microsoft față de Client, indiferent de (1) Termenii privind produsul care se aplică tuturor abonamentelor sau licențelor la un anumit Produs sau (2) de orice alt contract în care se face trimitere la Termenii privind produsul.</w:t>
      </w:r>
    </w:p>
    <w:p w14:paraId="5EBB00B4" w14:textId="77777777" w:rsidR="00DD6D76" w:rsidRPr="00FC77AC" w:rsidRDefault="00DD6D76" w:rsidP="00DD6D76">
      <w:pPr>
        <w:pStyle w:val="ProductList-SubSubSectionHeading"/>
        <w:spacing w:after="120"/>
        <w:outlineLvl w:val="1"/>
      </w:pPr>
      <w:bookmarkStart w:id="13" w:name="_Toc42764827"/>
      <w:bookmarkStart w:id="14" w:name="_Toc155368565"/>
      <w:bookmarkEnd w:id="7"/>
      <w:bookmarkEnd w:id="8"/>
      <w:bookmarkEnd w:id="9"/>
      <w:r>
        <w:t>Termenii DPA aplicabili și actualizări</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Limitări cu privire la actualizări</w:t>
      </w:r>
    </w:p>
    <w:p w14:paraId="1C3920A7" w14:textId="77777777" w:rsidR="00A44CE3" w:rsidRPr="00F54BFA" w:rsidRDefault="00A44CE3" w:rsidP="00A44CE3">
      <w:pPr>
        <w:pStyle w:val="ProductList-Body"/>
        <w:spacing w:after="120"/>
        <w:ind w:left="158"/>
      </w:pPr>
      <w:r w:rsidRPr="00F54BFA">
        <w:t>Atunci când Clientul reînnoiește sau achiziționează un nou abonament la un Produs sau încheie o nouă comandă de lucru pentru un Serviciu profesional, Termenii DPA în vigoare la momentul respectiv se vor aplica și nu se vor schimba cât timp este valabil abonamentul Clientului pentru respectivul Produs sau pe durata Serviciului profesional respectiv. Când Clientul obține o licență perpetuă pentru Produsul software, se vor aplica</w:t>
      </w:r>
      <w:r>
        <w:t> </w:t>
      </w:r>
      <w:r w:rsidRPr="00F54BFA">
        <w:t xml:space="preserve">Termenii DPA valabili la momentul respectiv (respectând aceeași prevedere de stabilire a Termenilor privind produsul valabili la momentul respectiv pentru Produsul software din contractul încheiat cu Clientul) și nu se vor modifica pe durata licenței Clientului pentru Produsul software respectiv. </w:t>
      </w:r>
    </w:p>
    <w:p w14:paraId="2112911C" w14:textId="77777777" w:rsidR="00DD6D76" w:rsidRPr="00FC77AC" w:rsidRDefault="00DD6D76" w:rsidP="00DD6D76">
      <w:pPr>
        <w:pStyle w:val="ProductList-Body"/>
        <w:spacing w:after="120"/>
        <w:ind w:left="187"/>
        <w:outlineLvl w:val="2"/>
      </w:pPr>
      <w:bookmarkStart w:id="15" w:name="_Hlk40343587"/>
      <w:r>
        <w:rPr>
          <w:b/>
          <w:color w:val="0072C6"/>
        </w:rPr>
        <w:t>Caracteristici noi, suplimente sau produse software corelate</w:t>
      </w:r>
      <w:bookmarkEnd w:id="15"/>
    </w:p>
    <w:p w14:paraId="6055A2C1" w14:textId="6E4DF0FA" w:rsidR="00DD6D76" w:rsidRPr="00FC77AC" w:rsidRDefault="00DD6D76" w:rsidP="00DD6D76">
      <w:pPr>
        <w:pStyle w:val="ProductList-Body"/>
        <w:spacing w:after="120"/>
        <w:ind w:left="158"/>
      </w:pPr>
      <w:r>
        <w:t>În ciuda limitărilor referitoare la actualizări menționate mai sus, atunci când Microsoft lansează noi caracteristici, oferte, suplimente sau produse software corelate (care nu au fost incluse anterior în Produse sau Servicii), Microsoft poate să includă termeni sau să aducă actualizări la documentul DPA care se vor aplica în cazul utilizării de către Client a noilor caracteristici, oferte, suplimente sau produse software corelate. Dacă termenii respectivi aduc modificări contrare importante la Termenii DPA, Microsoft îi va acorda Clientului opțiunea de a utiliza noile caracteristici, oferte, suplimente sau produse software corelate fără a pierde funcționalitatea existentă a unui Produs sau a unui Serviciu profesional disponibil în general. În cazul în care Clientul nu instalează sau nu folosește noile caracteristici, oferte, suplimente sau produse software corelate, noii termeni nu se vor aplica.</w:t>
      </w:r>
    </w:p>
    <w:p w14:paraId="5051C02C" w14:textId="77777777" w:rsidR="00DD6D76" w:rsidRPr="00FC77AC" w:rsidRDefault="00DD6D76" w:rsidP="00DD6D76">
      <w:pPr>
        <w:pStyle w:val="ProductList-Body"/>
        <w:spacing w:after="120"/>
        <w:ind w:left="187"/>
        <w:outlineLvl w:val="2"/>
      </w:pPr>
      <w:r>
        <w:rPr>
          <w:b/>
          <w:color w:val="0072C6"/>
        </w:rPr>
        <w:t>Cerințe și reglementări guvernamentale</w:t>
      </w:r>
    </w:p>
    <w:p w14:paraId="6B462DB3" w14:textId="22D3B5A8" w:rsidR="00DD6D76" w:rsidRPr="00FC77AC" w:rsidRDefault="00DD6D76" w:rsidP="00DD6D76">
      <w:pPr>
        <w:pStyle w:val="ProductList-Body"/>
        <w:spacing w:after="120"/>
        <w:ind w:left="158"/>
      </w:pPr>
      <w:r>
        <w:t>Fără a ține seama de limitele anterioare privind actualizările, Microsoft poate modifica sau înceta un Produs sau un Serviciu profesional din orice țară sau jurisdicție în care există o cerință sau obligație guvernamentală curentă sau viitoare care (1) supune Microsoft unor regulamente sau cerințe ce nu sunt în general aplicabile pentru societățile care își desfășoară activitatea acolo, (2) îngreunează pentru Microsoft continuarea utilizării Produsului sau ofertei Serviciului profesional fără modificare și/sau (3) determină compania Microsoft să considere că Termenii DPA, Produsul sau Serviciul profesional poate intra în conflict cu o astfel de cerință sau obligație.</w:t>
      </w:r>
    </w:p>
    <w:p w14:paraId="533F1F74" w14:textId="77777777" w:rsidR="009776B9" w:rsidRPr="00FC77AC" w:rsidRDefault="009776B9" w:rsidP="007829B6">
      <w:pPr>
        <w:pStyle w:val="ProductList-SubSubSectionHeading"/>
        <w:spacing w:after="120"/>
        <w:outlineLvl w:val="1"/>
      </w:pPr>
      <w:bookmarkStart w:id="16" w:name="_Toc155368566"/>
      <w:r>
        <w:t>Notificări electronice</w:t>
      </w:r>
      <w:bookmarkEnd w:id="10"/>
      <w:bookmarkEnd w:id="11"/>
      <w:bookmarkEnd w:id="12"/>
      <w:bookmarkEnd w:id="16"/>
    </w:p>
    <w:p w14:paraId="68EB2F6B" w14:textId="77777777" w:rsidR="008E0B8E" w:rsidRPr="003E4AC6" w:rsidRDefault="008E0B8E" w:rsidP="008E0B8E">
      <w:pPr>
        <w:pStyle w:val="ProductList-Body"/>
        <w:spacing w:after="120"/>
      </w:pPr>
      <w:bookmarkStart w:id="17" w:name="_Toc507768535"/>
      <w:bookmarkStart w:id="18" w:name="_Toc6563784"/>
      <w:bookmarkStart w:id="19" w:name="_Toc26883657"/>
      <w:r>
        <w:t xml:space="preserve">Microsoft poate furniza Clientului informații și notificări despre Produse și Servicii în mod electronic, prin metode incluzand e-mail, prin portalul pentru un Serviciu online sau prin intermediul unui site web indicat de Microsoft. Notificarea se consideră efectuată la data când este pusă la dispoziție de către Microsoft. </w:t>
      </w:r>
    </w:p>
    <w:p w14:paraId="7A124922" w14:textId="77777777" w:rsidR="009776B9" w:rsidRPr="00FC77AC" w:rsidRDefault="009776B9" w:rsidP="007829B6">
      <w:pPr>
        <w:pStyle w:val="ProductList-SubSubSectionHeading"/>
        <w:spacing w:after="120"/>
        <w:outlineLvl w:val="1"/>
      </w:pPr>
      <w:bookmarkStart w:id="20" w:name="_Toc155368567"/>
      <w:r>
        <w:t>Versiunile anterioare</w:t>
      </w:r>
      <w:bookmarkEnd w:id="17"/>
      <w:bookmarkEnd w:id="18"/>
      <w:bookmarkEnd w:id="19"/>
      <w:bookmarkEnd w:id="20"/>
    </w:p>
    <w:p w14:paraId="6CA8233C" w14:textId="7541A4D0" w:rsidR="009776B9" w:rsidRPr="00FC77AC" w:rsidRDefault="00DD6D76" w:rsidP="007829B6">
      <w:pPr>
        <w:pStyle w:val="ProductList-Body"/>
        <w:spacing w:after="120"/>
      </w:pPr>
      <w:r>
        <w:t xml:space="preserve">Termenii DPA conțin termenii pentru Produsele și Serviciile disponibile în prezent. Pentru versiunile anterioare ale Termenilor DPA, Clientul poate consulta </w:t>
      </w:r>
      <w:bookmarkStart w:id="21" w:name="_Hlk27046654"/>
      <w:r>
        <w:fldChar w:fldCharType="begin"/>
      </w:r>
      <w:r>
        <w:instrText>HYPERLINK "https://aka.ms/licensingdocs"</w:instrText>
      </w:r>
      <w:r>
        <w:fldChar w:fldCharType="separate"/>
      </w:r>
      <w:r>
        <w:rPr>
          <w:rStyle w:val="Hyperlink"/>
        </w:rPr>
        <w:t>https://aka.ms/licensingdocs</w:t>
      </w:r>
      <w:r>
        <w:fldChar w:fldCharType="end"/>
      </w:r>
      <w:bookmarkEnd w:id="21"/>
      <w:r>
        <w:t xml:space="preserve"> sau poate contacta resellerul sau administratorul de cont Microsoft.</w:t>
      </w:r>
    </w:p>
    <w:bookmarkStart w:id="22" w:name="_Hlk494736247"/>
    <w:bookmarkStart w:id="23" w:name="_Hlk494736381"/>
    <w:p w14:paraId="5CA89841" w14:textId="67317F4D" w:rsidR="0074788A" w:rsidRPr="00FC77AC" w:rsidRDefault="00EF1F53" w:rsidP="0074788A">
      <w:pPr>
        <w:pStyle w:val="ProductList-Body"/>
        <w:shd w:val="clear" w:color="auto" w:fill="A6A6A6" w:themeFill="background1" w:themeFillShade="A6"/>
        <w:spacing w:after="120"/>
        <w:jc w:val="right"/>
      </w:pPr>
      <w:r>
        <w:fldChar w:fldCharType="begin"/>
      </w:r>
      <w:r>
        <w:instrText xml:space="preserve"> HYPERLINK \l "TableofContents" \o "Cuprins" </w:instrText>
      </w:r>
      <w:r>
        <w:fldChar w:fldCharType="separate"/>
      </w:r>
      <w:r>
        <w:rPr>
          <w:rStyle w:val="Hyperlink"/>
          <w:sz w:val="16"/>
          <w:szCs w:val="16"/>
        </w:rPr>
        <w:t>Cuprins</w:t>
      </w:r>
      <w:r>
        <w:rPr>
          <w:rStyle w:val="Hyperlink"/>
          <w:sz w:val="16"/>
          <w:szCs w:val="16"/>
        </w:rPr>
        <w:fldChar w:fldCharType="end"/>
      </w:r>
      <w:r>
        <w:rPr>
          <w:sz w:val="16"/>
          <w:szCs w:val="16"/>
        </w:rPr>
        <w:t>/</w:t>
      </w:r>
      <w:hyperlink w:anchor="GeneralTerms" w:tooltip="Termeni generali" w:history="1">
        <w:r>
          <w:rPr>
            <w:rStyle w:val="Hyperlink"/>
            <w:sz w:val="16"/>
            <w:szCs w:val="16"/>
          </w:rPr>
          <w:t>Termeni generali</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136F81">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4" w:name="_Toc507768537"/>
      <w:bookmarkStart w:id="25" w:name="_Toc6563786"/>
      <w:bookmarkStart w:id="26" w:name="_Toc26883659"/>
      <w:bookmarkStart w:id="27" w:name="_Toc155368568"/>
      <w:bookmarkStart w:id="28" w:name="Definitions"/>
      <w:bookmarkEnd w:id="22"/>
      <w:bookmarkEnd w:id="23"/>
      <w:r>
        <w:t>Definiții</w:t>
      </w:r>
      <w:bookmarkEnd w:id="24"/>
      <w:bookmarkEnd w:id="25"/>
      <w:bookmarkEnd w:id="26"/>
      <w:bookmarkEnd w:id="27"/>
    </w:p>
    <w:bookmarkEnd w:id="28"/>
    <w:p w14:paraId="4864126F" w14:textId="77777777" w:rsidR="002123F0" w:rsidRDefault="002123F0" w:rsidP="002123F0">
      <w:pPr>
        <w:pStyle w:val="ProductList-Body"/>
        <w:spacing w:after="120"/>
      </w:pPr>
      <w:r>
        <w:t>Termenii utilizați, scriși cu majusculă, dar care nu sunt definiți în prezentul DPA, vor avea semnificațiile ce le sunt conferite în contractul încheiat cu Clientul. În prezentul DPA sunt utilizați următorii termeni definiți:</w:t>
      </w:r>
    </w:p>
    <w:p w14:paraId="1D689A74" w14:textId="77777777" w:rsidR="00B0233F" w:rsidRPr="00FC77AC" w:rsidRDefault="00B0233F" w:rsidP="00B0233F">
      <w:pPr>
        <w:pStyle w:val="ProductList-Body"/>
        <w:spacing w:after="120"/>
      </w:pPr>
      <w:r>
        <w:t>„Date de client” înseamnă toate datele, inclusiv toate fișierele text, sunet, video sau imagine și produsele software furnizate companiei Microsoft de către Client sau în numele acestuia prin intermediul utilizării Serviciului online. Datele Clientului nu includ Datele Serviciilor profesionale.</w:t>
      </w:r>
    </w:p>
    <w:p w14:paraId="50FA0EF5" w14:textId="77777777" w:rsidR="00B0233F" w:rsidRPr="00FC77AC" w:rsidRDefault="00B0233F" w:rsidP="00B0233F">
      <w:pPr>
        <w:pStyle w:val="ProductList-Body"/>
        <w:spacing w:after="120"/>
      </w:pPr>
      <w:r>
        <w:t>„Cerințele privind protecția datelor cu caracter personal” înseamnă GDPR, legislația locală din UE sau EEA privind protecția datelor cu caracter personal, precum și oricare legi, reglementări și alte cerințe legale privitoare la (a) confidențialitate și securitatea datelor; și (b) utilizarea, colectarea, păstrarea, stocarea, securitatea, divulgarea, transferul, eliminarea și alte prelucrări ale oricăror Date cu caracter personal.</w:t>
      </w:r>
    </w:p>
    <w:p w14:paraId="241CBD66" w14:textId="77777777" w:rsidR="00B0233F" w:rsidRPr="00FC77AC" w:rsidRDefault="00B0233F" w:rsidP="00B0233F">
      <w:pPr>
        <w:pStyle w:val="ProductList-Body"/>
        <w:spacing w:after="120"/>
      </w:pPr>
      <w:r>
        <w:t xml:space="preserve">„Termenii DPA” înseamnă termenii din DPA și orice termeni speciali al Produselor din Termenii privind produsul, care se adaugă la sau modifică termenii privind confidențialitatea și securitatea din cadrul DPA pentru un anumit Produs (sau pentru o anumită caracteristică a unui Produs). În cazul unui conflict sau al unei inconsecvențe între Termenii DPA și termenii speciali ai Produsului, vor prevala Termenii speciali ai Produsului cu privire la Produsul aplicabil (sau la o caracteristică a Produsului respectiv). </w:t>
      </w:r>
    </w:p>
    <w:p w14:paraId="6F8084EB" w14:textId="77777777" w:rsidR="00BD28D7" w:rsidRPr="00FC77AC" w:rsidRDefault="00B0233F" w:rsidP="00B0233F">
      <w:pPr>
        <w:pStyle w:val="ProductList-Body"/>
        <w:spacing w:after="120"/>
      </w:pPr>
      <w:r>
        <w:t>„GDPR” înseamnă Regulamentul (UE) nr. 2016/679 al Parlamentului European și al Consiliului din 27 aprilie 2016 privind protecția persoanelor fizice în ceea ce privește prelucrarea datelor cu caracter personal și libera circulație a acestor date și abrogarea Directivei 95/46/CE (Regulamentul general privind protecția datelor cu caracter personal).</w:t>
      </w:r>
    </w:p>
    <w:p w14:paraId="685F4C0A" w14:textId="77777777" w:rsidR="00E2464C" w:rsidRPr="003E4AC6" w:rsidRDefault="00E2464C" w:rsidP="00E2464C">
      <w:pPr>
        <w:pStyle w:val="ProductList-Body"/>
        <w:spacing w:after="120"/>
      </w:pPr>
      <w:r>
        <w:t xml:space="preserve">„Legislația locală din UE sau EEA privind protecția datelor” înseamnă orice legislație și reglementare subordonată ce implementează GDPR. </w:t>
      </w:r>
    </w:p>
    <w:p w14:paraId="3373858F" w14:textId="0C4F6E6D" w:rsidR="00B0233F" w:rsidRPr="00FC77AC" w:rsidRDefault="00B0233F" w:rsidP="00B0233F">
      <w:pPr>
        <w:pStyle w:val="ProductList-Body"/>
        <w:spacing w:after="120"/>
      </w:pPr>
      <w:r>
        <w:t xml:space="preserve">„Termenii GDPR” înseamnă termenii din </w:t>
      </w:r>
      <w:hyperlink w:anchor="Attachment1" w:history="1">
        <w:r>
          <w:rPr>
            <w:rStyle w:val="Hyperlink"/>
          </w:rPr>
          <w:t>Anexa 1</w:t>
        </w:r>
      </w:hyperlink>
      <w:r>
        <w:t>, în baza căreia Microsoft își asumă angajamente obligatorii cu privire la prelucrarea Datelor cu caracter personal în conformitate cu articolul 28 din GDPR.</w:t>
      </w:r>
    </w:p>
    <w:p w14:paraId="71D78B00" w14:textId="77777777" w:rsidR="00B0233F" w:rsidRPr="00FC77AC" w:rsidRDefault="00B0233F" w:rsidP="00B0233F">
      <w:pPr>
        <w:pStyle w:val="ProductList-Body"/>
        <w:spacing w:after="120"/>
      </w:pPr>
      <w:r>
        <w:t xml:space="preserve">„Date cu caracter personal” înseamnă orice informații privind o persoană fizică identificată sau identificabilă. O persoană fizică identificabilă este o persoană care poate fi identificată, direct sau indirect, în special prin referire la un element de identificare, cum ar fi un nume, un număr de identificare, date de localizare, un identificator online, sau la unul sau mai multe elemente specifice, proprii identității sale fizice, fiziologice, genetice, psihice, economice, culturale sau sociale. </w:t>
      </w:r>
    </w:p>
    <w:p w14:paraId="74FC66D9" w14:textId="77777777" w:rsidR="00B0233F" w:rsidRPr="00FC77AC" w:rsidRDefault="00B0233F" w:rsidP="00B0233F">
      <w:pPr>
        <w:pStyle w:val="ProductList-Body"/>
        <w:spacing w:after="120"/>
      </w:pPr>
      <w:r>
        <w:t xml:space="preserve">„Produs” are înțelesul furnizat în contractul de licențiere de volum. Pentru a facilita referirile la acest termen, „Produs” include Serviciile online și Produsele software, așa cum sunt definite fiecare în contractul de licențiere de volum. </w:t>
      </w:r>
    </w:p>
    <w:p w14:paraId="120289BF" w14:textId="77777777" w:rsidR="00B0233F" w:rsidRPr="006C78A2" w:rsidRDefault="00B0233F" w:rsidP="00B0233F">
      <w:pPr>
        <w:pStyle w:val="ProductList-Body"/>
        <w:spacing w:after="120"/>
        <w:rPr>
          <w:spacing w:val="-3"/>
        </w:rPr>
      </w:pPr>
      <w:r w:rsidRPr="006C78A2">
        <w:rPr>
          <w:spacing w:val="-3"/>
        </w:rPr>
        <w:t>„Produse și Servicii” înseamnă Produse și Servicii profesionale. Disponibilitatea Produselor și Serviciilor profesionale poate să varieze în funcție de regiune, iar aplicarea acestui DPA Produselor și Serviciilor profesionale depinde de limitările prevăzute la secțiunea „Domeniul de aplicare” din acest DPA.</w:t>
      </w:r>
    </w:p>
    <w:p w14:paraId="6B18FAD3" w14:textId="77777777" w:rsidR="008A07B1" w:rsidRDefault="008A07B1" w:rsidP="008A07B1">
      <w:pPr>
        <w:pStyle w:val="ProductList-Body"/>
        <w:spacing w:after="120"/>
      </w:pPr>
      <w:r>
        <w:t>„Servicii profesionale” înseamnă următoarele servicii: (a) servicii de consultanță Microsoft, constând în servicii de planificare profesională, consultanță, îndrumare, migrarea datelor, implementare și dezvoltare software/de soluții oferite în baza unei comenzi de lucru pentru Servicii Microsoft Enterprise sau, atunci când se stabilește în descrierea proiectului, în baza unui Contract Cloud Workload Acceleration Agreement care include acest DPA și (b) servicii de asistență tehnică oferite de Microsoft care ajută clienții să identifice și să soluționeze problemele care afectează Produsele, inclusiv serviciile de asistență tehnică furnizate ca parte din Serviciile Microsoft Unified Support sau Premier Support și orice alte servicii comerciale de asistență tehnică. Serviciile profesionale nu includ Produsele sau, exclusiv în sensul acestui DPA, Serviciile profesionale suplimentare.</w:t>
      </w:r>
    </w:p>
    <w:p w14:paraId="5706395E" w14:textId="2277E8B8" w:rsidR="00B0233F" w:rsidRPr="00FC77AC" w:rsidRDefault="00B0233F" w:rsidP="00B0233F">
      <w:pPr>
        <w:pStyle w:val="ProductList-Body"/>
        <w:spacing w:after="120"/>
      </w:pPr>
      <w:r>
        <w:t>„Datele Serviciilor profesionale” înseamnă toate datele, inclusiv toate fișierele text, audio sau video, imaginile sau produsele software furnizate companiei Microsoft de către Client sau în numele acestuia (sau pe care Microsoft este autorizat de Client să le obțină prin intermediul unui Produs) sau obținute ori prelucrate în alt mod de compania Microsoft sau în numele său, în baza unui contract încheiat cu Microsoft pentru a</w:t>
      </w:r>
      <w:r w:rsidR="00D002D3">
        <w:t> </w:t>
      </w:r>
      <w:r>
        <w:t>obține Serviciile profesionale.</w:t>
      </w:r>
    </w:p>
    <w:p w14:paraId="1789E160" w14:textId="77777777" w:rsidR="00117B5D" w:rsidRPr="003E4AC6" w:rsidRDefault="00117B5D" w:rsidP="00117B5D">
      <w:pPr>
        <w:pStyle w:val="ProductList-Body"/>
        <w:spacing w:after="120"/>
      </w:pPr>
      <w:r>
        <w:t>„Clauze contractuale tip 2021” înseamnă clauzele contractuale tip privind datele cu caracter personal (modulul procesator-procesator) între Microsoft Ireland Operations Limited și Microsoft Corporation pentru transferul datelor cu caracter personal de la procesatorii din SEE către procesatorii stabiliți în terțe țări care nu asigură nu nivel adecvat de protecție a datelor cu caracter personal, așa cum sunt descrise în Articolul 46 din GDPR și aprobate prin Decizia Comisiei Europene 2021/914/CE din 4 iunie 2021.</w:t>
      </w:r>
    </w:p>
    <w:p w14:paraId="689AF67E" w14:textId="77777777" w:rsidR="00B0233F" w:rsidRPr="00FC77AC" w:rsidRDefault="00B0233F" w:rsidP="00B0233F">
      <w:pPr>
        <w:pStyle w:val="ProductList-Body"/>
        <w:spacing w:after="120"/>
      </w:pPr>
      <w:r>
        <w:t xml:space="preserve">„Subcontractant” înseamnă alți procesatori pe care Microsoft îi utilizează pentru a prelucra Datele Clientului, Datele Serviciilor profesionale și Datele cu caracter personal, conform prevederilor din Articolul 28 din GDPR. </w:t>
      </w:r>
    </w:p>
    <w:p w14:paraId="1BEF1F4F" w14:textId="44743CE5" w:rsidR="00B0233F" w:rsidRPr="00FC77AC" w:rsidRDefault="00B0233F" w:rsidP="00B0233F">
      <w:pPr>
        <w:pStyle w:val="ProductList-Body"/>
        <w:spacing w:after="120"/>
      </w:pPr>
      <w:r>
        <w:t>„Servicii profesional suplimentare” înseamnă solicitările de asistență trimise de la echipa de asistență la o echipă tehnică pentru probleme legate de Produs în vederea soluționării; de asemenea, înseamnă alte servicii de consultanță și asistență furnizate de Microsoft pentru Produse sau pentru</w:t>
      </w:r>
      <w:r w:rsidR="004A6A94">
        <w:t> </w:t>
      </w:r>
      <w:r>
        <w:t xml:space="preserve">un contract de licență de volum, care nu sunt incluse în definiția Serviciilor profesionale. </w:t>
      </w:r>
    </w:p>
    <w:p w14:paraId="6D4DB565" w14:textId="161C60D5" w:rsidR="00DD6D76" w:rsidRPr="00FC77AC" w:rsidRDefault="00B0233F" w:rsidP="00B0233F">
      <w:pPr>
        <w:pStyle w:val="ProductList-Body"/>
        <w:spacing w:after="120"/>
      </w:pPr>
      <w:r>
        <w:t>Termenii utilizați, scriși cu litere mici, dar care nu sunt definiți în acest DPA cum ar fi „încălcarea securității datelor cu caracter personal”, „prelucrarea”, „operator”, „procesator”, „crearea de profiluri”, „date cu caracter personal” și „persoană vizată” vor avea același înțeles ca</w:t>
      </w:r>
      <w:r w:rsidR="006D4CC7">
        <w:t> </w:t>
      </w:r>
      <w:r>
        <w:t>cel</w:t>
      </w:r>
      <w:r w:rsidR="006D4CC7">
        <w:t> </w:t>
      </w:r>
      <w:r>
        <w:t>stabilit în articolul 4 din GDPR, indiferent dacă prevederile GDPR se aplică sau nu.</w:t>
      </w:r>
    </w:p>
    <w:p w14:paraId="77C9E5E9" w14:textId="2F7A3C49" w:rsidR="00253BA3" w:rsidRPr="00FC77AC" w:rsidRDefault="00C06573" w:rsidP="00C35BD5">
      <w:pPr>
        <w:pStyle w:val="ProductList-Body"/>
        <w:shd w:val="clear" w:color="auto" w:fill="A6A6A6" w:themeFill="background1" w:themeFillShade="A6"/>
        <w:spacing w:after="120"/>
        <w:jc w:val="right"/>
      </w:pPr>
      <w:hyperlink w:anchor="TableofContents" w:tooltip="Cuprins" w:history="1">
        <w:r w:rsidR="00FC72B7">
          <w:rPr>
            <w:rStyle w:val="Hyperlink"/>
            <w:sz w:val="16"/>
            <w:szCs w:val="16"/>
          </w:rPr>
          <w:t>Cuprins</w:t>
        </w:r>
      </w:hyperlink>
      <w:r w:rsidR="00FC72B7">
        <w:rPr>
          <w:sz w:val="16"/>
          <w:szCs w:val="16"/>
        </w:rPr>
        <w:t>/</w:t>
      </w:r>
      <w:hyperlink w:anchor="GeneralTerms" w:tooltip="Termeni generali" w:history="1">
        <w:r w:rsidR="00FC72B7">
          <w:rPr>
            <w:rStyle w:val="Hyperlink"/>
            <w:sz w:val="16"/>
            <w:szCs w:val="16"/>
          </w:rPr>
          <w:t>Termeni generali</w:t>
        </w:r>
      </w:hyperlink>
    </w:p>
    <w:p w14:paraId="67553494" w14:textId="77777777"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68569"/>
      <w:bookmarkStart w:id="33" w:name="GeneralTerms"/>
      <w:r>
        <w:t>Termeni generali</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68570"/>
      <w:bookmarkEnd w:id="33"/>
      <w:r>
        <w:t>Respectarea legii</w:t>
      </w:r>
      <w:bookmarkEnd w:id="34"/>
    </w:p>
    <w:p w14:paraId="509F82CC" w14:textId="1CDB4F5F" w:rsidR="00BA0FD4" w:rsidRPr="00FC77AC" w:rsidRDefault="00BA0FD4" w:rsidP="003B00C2">
      <w:pPr>
        <w:pStyle w:val="ProductList-Body"/>
        <w:keepNext/>
        <w:spacing w:after="120"/>
        <w:ind w:right="90"/>
      </w:pPr>
      <w:r>
        <w:t>Microsoft va respecta toate legile și reglementările aplicabile cu privire la furnizarea Produselor și Serviciilor, inclusiv legea privind notificarea încălcărilor de securitate și Cerințele privind protecția datelor cu caracter personal. Cu toate acestea, compania Microsoft nu este responsabilă pentru respectarea legilor sau a reglementărilor aplicabile Clientului sau domeniului său de specializare care nu se aplică în general și furnizorilor de servicii de tehnologie a informației. Microsoft nu stabilește dacă Datele clientului includ informații ce se supun anumitor legi sau reglementări. Toate Incidentele de securitate se supun termenilor din Notificarea incidentelor de securitate de mai jos.</w:t>
      </w:r>
    </w:p>
    <w:p w14:paraId="3C4F2AA2" w14:textId="77777777" w:rsidR="00EB2B2F" w:rsidRPr="003E4AC6" w:rsidRDefault="00EB2B2F" w:rsidP="00EB2B2F">
      <w:pPr>
        <w:pStyle w:val="ProductList-Body"/>
        <w:spacing w:after="120"/>
      </w:pPr>
      <w:bookmarkStart w:id="35" w:name="OnlineServiceSpecificTerms"/>
      <w:bookmarkStart w:id="36" w:name="_Toc6563813"/>
      <w:bookmarkStart w:id="37" w:name="_Toc26883688"/>
      <w:bookmarkStart w:id="38" w:name="_Toc42764834"/>
      <w:bookmarkStart w:id="39" w:name="DatProtectionTerms"/>
      <w:r>
        <w:t>Clientul trebuie să respecte toate legile și reglementările privind utilizarea Produselor și Serviciilor, inclusiv legile privind datele biometrice, confidențialitatea comunicațiilor și cerințele privind protecția datelor cu caracter personal. Clientul este responsabil pentru a stabili dacă Produsele și Serviciile sunt potrivite pentru stocarea și prelucrarea informațiilor care se supun anumitor legi sau reglementări și pentru a utiliza Produsele și Serviciile în concordanță cu obligațiile legale și normative ale Clientului. Clientului îi revine responsabilitatea de a da curs solicitărilor unei terțe părți cu privire la utilizarea de către Client a Produselor și Serviciilor, cum ar fi o solicitare de eliminare a conținutului conform Legii privind dreptul de autor Digital Millennium Copyright Act sau altor legi aplicabile.</w:t>
      </w:r>
    </w:p>
    <w:p w14:paraId="34A96171" w14:textId="0410B493" w:rsidR="00DD6D76" w:rsidRPr="00FC77AC" w:rsidRDefault="00DD6D76" w:rsidP="00DD6D76">
      <w:pPr>
        <w:pStyle w:val="ProductList-SectionHeading"/>
        <w:spacing w:after="120"/>
        <w:outlineLvl w:val="0"/>
      </w:pPr>
      <w:bookmarkStart w:id="40" w:name="_Toc155368571"/>
      <w:r>
        <w:t xml:space="preserve">Termenii privind protecția </w:t>
      </w:r>
      <w:r w:rsidR="00EB2B2F">
        <w:t>D</w:t>
      </w:r>
      <w:r>
        <w:t>atelor cu caracter personal</w:t>
      </w:r>
      <w:bookmarkEnd w:id="35"/>
      <w:bookmarkEnd w:id="36"/>
      <w:bookmarkEnd w:id="37"/>
      <w:bookmarkEnd w:id="38"/>
      <w:bookmarkEnd w:id="40"/>
    </w:p>
    <w:bookmarkEnd w:id="39"/>
    <w:p w14:paraId="610BEF1C" w14:textId="3BECDAD5" w:rsidR="00DD6D76" w:rsidRPr="00FC77AC" w:rsidRDefault="00DD6D76" w:rsidP="00DD6D76">
      <w:pPr>
        <w:pStyle w:val="ProductList-Body"/>
        <w:spacing w:after="120"/>
      </w:pPr>
      <w:r>
        <w:t>Această secțiune a DPA include următoarele subsecțiuni:</w:t>
      </w:r>
    </w:p>
    <w:p w14:paraId="21E0F4D1" w14:textId="77777777" w:rsidR="00DD6D76" w:rsidRPr="001C2724" w:rsidRDefault="00DD6D76" w:rsidP="00DD6D76">
      <w:pPr>
        <w:pStyle w:val="ProductList-Body"/>
        <w:numPr>
          <w:ilvl w:val="0"/>
          <w:numId w:val="5"/>
        </w:numPr>
        <w:spacing w:after="120"/>
        <w:sectPr w:rsidR="00DD6D76" w:rsidRPr="001C2724" w:rsidSect="00136F81">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Domeniu de aplicare</w:t>
      </w:r>
    </w:p>
    <w:p w14:paraId="40503B6A" w14:textId="77777777" w:rsidR="00DD6D76" w:rsidRPr="00FC77AC" w:rsidRDefault="00DD6D76" w:rsidP="00DD6D76">
      <w:pPr>
        <w:pStyle w:val="ProductList-Body"/>
        <w:numPr>
          <w:ilvl w:val="0"/>
          <w:numId w:val="5"/>
        </w:numPr>
      </w:pPr>
      <w:r>
        <w:t>Caracterul prelucrării datelor; proprietatea</w:t>
      </w:r>
    </w:p>
    <w:p w14:paraId="610419A9" w14:textId="77777777" w:rsidR="00DD6D76" w:rsidRPr="00FC77AC" w:rsidRDefault="00DD6D76" w:rsidP="00DD6D76">
      <w:pPr>
        <w:pStyle w:val="ProductList-Body"/>
        <w:numPr>
          <w:ilvl w:val="0"/>
          <w:numId w:val="5"/>
        </w:numPr>
      </w:pPr>
      <w:r>
        <w:t>Divulgarea datelor prelucrate</w:t>
      </w:r>
    </w:p>
    <w:p w14:paraId="75596586" w14:textId="77777777" w:rsidR="00DD6D76" w:rsidRPr="00FC77AC" w:rsidRDefault="00DD6D76" w:rsidP="00DD6D76">
      <w:pPr>
        <w:pStyle w:val="ProductList-Body"/>
        <w:numPr>
          <w:ilvl w:val="0"/>
          <w:numId w:val="5"/>
        </w:numPr>
      </w:pPr>
      <w:r>
        <w:t>Prelucrarea Datelor cu caracter personal; GDPR</w:t>
      </w:r>
    </w:p>
    <w:p w14:paraId="0198AC8F" w14:textId="77777777" w:rsidR="00DD6D76" w:rsidRPr="00FC77AC" w:rsidRDefault="00DD6D76" w:rsidP="00DD6D76">
      <w:pPr>
        <w:pStyle w:val="ProductList-Body"/>
        <w:numPr>
          <w:ilvl w:val="0"/>
          <w:numId w:val="5"/>
        </w:numPr>
      </w:pPr>
      <w:r>
        <w:t>Securitatea datelor</w:t>
      </w:r>
    </w:p>
    <w:p w14:paraId="5920AC8F" w14:textId="77777777" w:rsidR="00DD6D76" w:rsidRPr="00FC77AC" w:rsidRDefault="00DD6D76" w:rsidP="00DD6D76">
      <w:pPr>
        <w:pStyle w:val="ProductList-Body"/>
        <w:numPr>
          <w:ilvl w:val="0"/>
          <w:numId w:val="5"/>
        </w:numPr>
      </w:pPr>
      <w:r>
        <w:t>Notificarea incidentelor de securitate</w:t>
      </w:r>
    </w:p>
    <w:p w14:paraId="5588D625" w14:textId="77777777" w:rsidR="00DD6D76" w:rsidRPr="00FC77AC" w:rsidRDefault="00DD6D76" w:rsidP="00DD6D76">
      <w:pPr>
        <w:pStyle w:val="ProductList-Body"/>
        <w:numPr>
          <w:ilvl w:val="0"/>
          <w:numId w:val="5"/>
        </w:numPr>
      </w:pPr>
      <w:r>
        <w:t>Transferurile de date și locația acestora</w:t>
      </w:r>
    </w:p>
    <w:p w14:paraId="7D8C39D5" w14:textId="77777777" w:rsidR="00DD6D76" w:rsidRPr="00FC77AC" w:rsidRDefault="00DD6D76" w:rsidP="00DD6D76">
      <w:pPr>
        <w:pStyle w:val="ProductList-Body"/>
        <w:numPr>
          <w:ilvl w:val="0"/>
          <w:numId w:val="5"/>
        </w:numPr>
      </w:pPr>
      <w:r>
        <w:t>Păstrarea și ștergerea Datelor</w:t>
      </w:r>
    </w:p>
    <w:p w14:paraId="07938BE8" w14:textId="77777777" w:rsidR="00DD6D76" w:rsidRPr="00FC77AC" w:rsidRDefault="00DD6D76" w:rsidP="00DD6D76">
      <w:pPr>
        <w:pStyle w:val="ProductList-Body"/>
        <w:numPr>
          <w:ilvl w:val="0"/>
          <w:numId w:val="5"/>
        </w:numPr>
      </w:pPr>
      <w:r>
        <w:t>Angajamentul de confidențialitate încheiat cu procesatorul</w:t>
      </w:r>
    </w:p>
    <w:p w14:paraId="426AE992" w14:textId="681B8EC4" w:rsidR="00DD6D76" w:rsidRPr="00FC77AC" w:rsidRDefault="00DD6D76" w:rsidP="00DD6D76">
      <w:pPr>
        <w:pStyle w:val="ProductList-Body"/>
        <w:numPr>
          <w:ilvl w:val="0"/>
          <w:numId w:val="5"/>
        </w:numPr>
      </w:pPr>
      <w:r>
        <w:t>Notificarea și controalele privind utilizarea Subcontractanților</w:t>
      </w:r>
    </w:p>
    <w:p w14:paraId="1A8F58EA" w14:textId="77777777" w:rsidR="00DD6D76" w:rsidRPr="00FC77AC" w:rsidRDefault="00DD6D76" w:rsidP="00DD6D76">
      <w:pPr>
        <w:pStyle w:val="ProductList-Body"/>
        <w:numPr>
          <w:ilvl w:val="0"/>
          <w:numId w:val="5"/>
        </w:numPr>
      </w:pPr>
      <w:r>
        <w:t>Instituții de învățământ</w:t>
      </w:r>
    </w:p>
    <w:p w14:paraId="0852B871" w14:textId="77777777" w:rsidR="00DD6D76" w:rsidRPr="00FC77AC" w:rsidRDefault="00DD6D76" w:rsidP="00DD6D76">
      <w:pPr>
        <w:pStyle w:val="ProductList-Body"/>
        <w:numPr>
          <w:ilvl w:val="0"/>
          <w:numId w:val="5"/>
        </w:numPr>
      </w:pPr>
      <w:r>
        <w:t>Contractul CJIS pentru clienți</w:t>
      </w:r>
    </w:p>
    <w:p w14:paraId="687A79B3" w14:textId="77777777" w:rsidR="00DD6D76" w:rsidRDefault="00DD6D76" w:rsidP="00DD6D76">
      <w:pPr>
        <w:pStyle w:val="ProductList-Body"/>
        <w:numPr>
          <w:ilvl w:val="0"/>
          <w:numId w:val="5"/>
        </w:numPr>
      </w:pPr>
      <w:r>
        <w:t>Asociatul HIPAA (Health Insurance Portability and Accountability Act – Legea responsabilității și transferabilității asigurărilor medicale)</w:t>
      </w:r>
    </w:p>
    <w:p w14:paraId="351A676E" w14:textId="05B5B4EA" w:rsidR="00517D6E" w:rsidRPr="00FC77AC" w:rsidRDefault="00517D6E" w:rsidP="00DD6D76">
      <w:pPr>
        <w:pStyle w:val="ProductList-Body"/>
        <w:numPr>
          <w:ilvl w:val="0"/>
          <w:numId w:val="5"/>
        </w:numPr>
      </w:pPr>
      <w:r>
        <w:t>Date de telecomunicații</w:t>
      </w:r>
    </w:p>
    <w:p w14:paraId="3D9BC023" w14:textId="0440E78C" w:rsidR="00DD6D76" w:rsidRPr="00FC77AC" w:rsidRDefault="00DD6D76" w:rsidP="00DD6D76">
      <w:pPr>
        <w:pStyle w:val="ProductList-Body"/>
        <w:numPr>
          <w:ilvl w:val="0"/>
          <w:numId w:val="5"/>
        </w:numPr>
      </w:pPr>
      <w:r>
        <w:t xml:space="preserve">CCPA (California Consumer Privacy Act) </w:t>
      </w:r>
    </w:p>
    <w:p w14:paraId="1B26DF13" w14:textId="77777777" w:rsidR="00DD6D76" w:rsidRPr="00FC77AC" w:rsidRDefault="00DD6D76" w:rsidP="00DD6D76">
      <w:pPr>
        <w:pStyle w:val="ProductList-Body"/>
        <w:numPr>
          <w:ilvl w:val="0"/>
          <w:numId w:val="5"/>
        </w:numPr>
      </w:pPr>
      <w:r>
        <w:t>Datele biometrice</w:t>
      </w:r>
    </w:p>
    <w:p w14:paraId="406ABF0E" w14:textId="33BA9C1F" w:rsidR="002E2EC1" w:rsidRPr="00FC77AC" w:rsidRDefault="002E2EC1" w:rsidP="00DD6D76">
      <w:pPr>
        <w:pStyle w:val="ProductList-Body"/>
        <w:numPr>
          <w:ilvl w:val="0"/>
          <w:numId w:val="5"/>
        </w:numPr>
      </w:pPr>
      <w:r>
        <w:t>Serviciile profesionale suplimentare</w:t>
      </w:r>
    </w:p>
    <w:p w14:paraId="3D48A602" w14:textId="77777777" w:rsidR="00DD6D76" w:rsidRPr="00FC77AC" w:rsidRDefault="00DD6D76" w:rsidP="00DD6D76">
      <w:pPr>
        <w:pStyle w:val="ProductList-Body"/>
        <w:numPr>
          <w:ilvl w:val="0"/>
          <w:numId w:val="5"/>
        </w:numPr>
      </w:pPr>
      <w:r>
        <w:t>Cum să contactați Microsoft</w:t>
      </w:r>
    </w:p>
    <w:p w14:paraId="09D2EA5B" w14:textId="7B7561F9" w:rsidR="00DD6D76" w:rsidRPr="00FC77AC" w:rsidRDefault="00DD6D76" w:rsidP="00DD6D76">
      <w:pPr>
        <w:pStyle w:val="ProductList-Body"/>
        <w:numPr>
          <w:ilvl w:val="0"/>
          <w:numId w:val="5"/>
        </w:numPr>
      </w:pPr>
      <w:r>
        <w:t>Anexa A – Măsuri de securitate</w:t>
      </w:r>
    </w:p>
    <w:p w14:paraId="7379A383" w14:textId="77777777" w:rsidR="00E3608A" w:rsidRPr="00FC77AC" w:rsidRDefault="00E3608A" w:rsidP="00E3608A">
      <w:pPr>
        <w:pStyle w:val="ProductList-Body"/>
        <w:numPr>
          <w:ilvl w:val="0"/>
          <w:numId w:val="5"/>
        </w:numPr>
      </w:pPr>
      <w:r>
        <w:t>Anexa B – Persoanele vizate și categoriile de date cu caracter personal</w:t>
      </w:r>
    </w:p>
    <w:p w14:paraId="4F3F3E86" w14:textId="3B4E27C1" w:rsidR="007B2B15" w:rsidRPr="00FC77AC" w:rsidRDefault="00E3608A">
      <w:pPr>
        <w:pStyle w:val="ProductList-Body"/>
        <w:numPr>
          <w:ilvl w:val="0"/>
          <w:numId w:val="5"/>
        </w:numPr>
      </w:pPr>
      <w:r>
        <w:t>Anexa C – Actul adițional privind măsurile de securitate suplimentare.</w:t>
      </w:r>
    </w:p>
    <w:p w14:paraId="271566DB" w14:textId="43720FBF" w:rsidR="004C2B10" w:rsidRPr="001C2724" w:rsidRDefault="004C2B10" w:rsidP="00C35BD5">
      <w:pPr>
        <w:pStyle w:val="ProductList-Body"/>
        <w:ind w:left="720"/>
        <w:sectPr w:rsidR="004C2B10" w:rsidRPr="001C2724" w:rsidSect="00136F81">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3A46E794" w14:textId="77777777" w:rsidR="006976C8" w:rsidRPr="003E4AC6" w:rsidRDefault="006976C8" w:rsidP="006976C8">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82442794"/>
      <w:bookmarkStart w:id="48" w:name="_Toc155368572"/>
      <w:bookmarkStart w:id="49" w:name="_Toc6563800"/>
      <w:bookmarkStart w:id="50" w:name="_Toc26972838"/>
      <w:bookmarkStart w:id="51" w:name="_Toc13858350"/>
      <w:bookmarkStart w:id="52" w:name="_Toc21617018"/>
      <w:bookmarkStart w:id="53" w:name="_Toc507768552"/>
      <w:bookmarkStart w:id="54" w:name="_Toc8395012"/>
      <w:r>
        <w:t>Domeniu de aplicare</w:t>
      </w:r>
      <w:bookmarkEnd w:id="41"/>
      <w:bookmarkEnd w:id="42"/>
      <w:bookmarkEnd w:id="43"/>
      <w:bookmarkEnd w:id="44"/>
      <w:bookmarkEnd w:id="45"/>
      <w:bookmarkEnd w:id="46"/>
      <w:bookmarkEnd w:id="47"/>
      <w:bookmarkEnd w:id="48"/>
    </w:p>
    <w:p w14:paraId="4D2EF394" w14:textId="77777777" w:rsidR="006976C8" w:rsidRPr="003E4AC6" w:rsidRDefault="006976C8" w:rsidP="006976C8">
      <w:pPr>
        <w:pStyle w:val="ProductList-Body"/>
        <w:spacing w:after="120"/>
      </w:pPr>
      <w:r>
        <w:t xml:space="preserve">Termenii DPA sunt valabili pentru toate Produsele și Serviciile, cu excepția prevederilor din această secțiune. </w:t>
      </w:r>
    </w:p>
    <w:p w14:paraId="3907C142" w14:textId="77777777" w:rsidR="006B7221" w:rsidRPr="002F33F1" w:rsidRDefault="006B7221" w:rsidP="006B7221">
      <w:pPr>
        <w:pStyle w:val="ProductList-Body"/>
        <w:spacing w:after="120"/>
      </w:pPr>
      <w:r>
        <w:t>Termenii DPA nu se vor aplica în cazul Produselor sau al Serviciilor profesionale identificate în mod clar ca fiind excluse sau în măsura în care sunt identificate ca fiind excluse în Termenii privind produsul sau în comanda de lucru aplicabilă, acestea fiind reglementate de termenii privind confidențialitatea și securitatea menționați în Termenii specifici ai Produselor sau ai comenzii de lucru.</w:t>
      </w:r>
    </w:p>
    <w:p w14:paraId="3B05D827" w14:textId="77777777" w:rsidR="006976C8" w:rsidRPr="003E4AC6" w:rsidRDefault="006976C8" w:rsidP="006976C8">
      <w:pPr>
        <w:pStyle w:val="ProductList-Body"/>
        <w:spacing w:after="120"/>
      </w:pPr>
      <w:r>
        <w:t>Pentru claritate, Termenii DPA se aplică numai pentru prelucrarea datelor în mediile controlate de Microsoft și de subcontractorii acestuia. Sunt incluse aici datele trimise către Microsoft prin Produse și Servicii, dar nu sunt incluse datele care rămânin mediul Clientului sau în orice alt mediu de operare terță parte selectat de Client.</w:t>
      </w:r>
    </w:p>
    <w:p w14:paraId="6A422343" w14:textId="77777777" w:rsidR="006976C8" w:rsidRPr="003E4AC6" w:rsidRDefault="006976C8" w:rsidP="006976C8">
      <w:pPr>
        <w:pStyle w:val="ProductList-Body"/>
        <w:spacing w:after="120"/>
      </w:pPr>
      <w:r>
        <w:t xml:space="preserve">Pentru Serviciile profesionale suplimentare, Microsoft își ia numai angajamentele prevăzute la secțiunea Serviciile profesionale suplimentare de mai jos. </w:t>
      </w:r>
    </w:p>
    <w:p w14:paraId="064FAC0B" w14:textId="77777777" w:rsidR="006976C8" w:rsidRPr="009D281F" w:rsidRDefault="006976C8" w:rsidP="006976C8">
      <w:pPr>
        <w:pStyle w:val="ProductList-Body"/>
        <w:spacing w:after="120"/>
      </w:pPr>
      <w:r w:rsidRPr="009D281F">
        <w:rPr>
          <w:spacing w:val="-2"/>
        </w:rPr>
        <w:t>Versiunile de examinare (previzualizare) pot să utilizeze măsuri de confidențialitate sau securitate mai puține sau diferite de cele care există de obicei în cadrul Produselor și Serviciilor. Dacă nu se prevede altceva, Clientul nu trebuie să utilizeze Versiunile de examinare pentru a prelucra Datele cu caracter personal sau alte date care se supun cerințelor de conformitate legală sau de reglementare. În cazul Produselor, următorii termeni din acest DPA nu</w:t>
      </w:r>
      <w:r>
        <w:rPr>
          <w:spacing w:val="-2"/>
        </w:rPr>
        <w:t> </w:t>
      </w:r>
      <w:r w:rsidRPr="009D281F">
        <w:rPr>
          <w:spacing w:val="-2"/>
        </w:rPr>
        <w:t>se</w:t>
      </w:r>
      <w:r>
        <w:rPr>
          <w:spacing w:val="-2"/>
        </w:rPr>
        <w:t> </w:t>
      </w:r>
      <w:r w:rsidRPr="009D281F">
        <w:rPr>
          <w:spacing w:val="-2"/>
        </w:rPr>
        <w:t>aplică Versiunilor de examinare: Prelucrarea datelor cu caracter personal; GDPR, Securitatea datelor și Asociatul HIPAA. În cazul Serviciilor profesionale, ofertele desemnate ca Versiuni de examinare sau Versiuni limitate îndeplinesc numai prevederile Serviciilor profesionale suplimentare.</w:t>
      </w:r>
    </w:p>
    <w:p w14:paraId="3987C849" w14:textId="77777777" w:rsidR="006976C8" w:rsidRPr="003E4AC6" w:rsidRDefault="006976C8" w:rsidP="006976C8">
      <w:pPr>
        <w:pStyle w:val="ProductList-SubSubSectionHeading"/>
        <w:keepNext/>
        <w:spacing w:after="120"/>
        <w:outlineLvl w:val="1"/>
      </w:pPr>
      <w:bookmarkStart w:id="55" w:name="_Toc26972837"/>
      <w:bookmarkStart w:id="56" w:name="_Toc82442795"/>
      <w:bookmarkStart w:id="57" w:name="_Toc155368573"/>
      <w:r>
        <w:t xml:space="preserve">Caracterul procesarii datelor </w:t>
      </w:r>
      <w:bookmarkStart w:id="58" w:name="_Toc6563799"/>
      <w:bookmarkStart w:id="59" w:name="_Toc21617017"/>
      <w:r>
        <w:t>; Proprietatea</w:t>
      </w:r>
      <w:bookmarkEnd w:id="55"/>
      <w:bookmarkEnd w:id="56"/>
      <w:bookmarkEnd w:id="57"/>
      <w:bookmarkEnd w:id="58"/>
      <w:bookmarkEnd w:id="59"/>
    </w:p>
    <w:p w14:paraId="291B6B64" w14:textId="77777777" w:rsidR="006976C8" w:rsidRPr="003E4AC6" w:rsidRDefault="006976C8" w:rsidP="006976C8">
      <w:pPr>
        <w:pStyle w:val="ProductList-Body"/>
        <w:spacing w:after="120"/>
      </w:pPr>
      <w:r>
        <w:t>Microsoft va utiliza și va prelucra Datele Clientului, Datele Serviciilor profesionale și Datele cu caracter personal doar conform prevederilor și limitărilor de mai jos (a) pentru a furniza Clientului Produsele și Serviciile în conformitate cu instrucțiunile documentate ale Clientului și (b) pentru activitățile de afaceri legate de furnizarea către Client a Produselor și Serviciilor. In ceea ce priveste relatia dintre parti, Clientul va păstra toate drepturile, titlurile de proprietate și interesele față de Datele Clientului și Datele Serviciilor profesionale. Microsoft nu obține niciun drept asupra Datelor Clientului sau Datelor Serviciilor profesionale în afara celor pe care Clientul i le acordă în această secțiune. Acest paragraf nu influențează drepturile Microsoft asupra produselor software ori serviciilor pentru care Microsoft îi acordă licență Clientului.</w:t>
      </w:r>
    </w:p>
    <w:p w14:paraId="1CCE7D6F" w14:textId="7E5C42FB" w:rsidR="00C85435" w:rsidRPr="00FC77AC" w:rsidRDefault="00C85435" w:rsidP="00AF62C2">
      <w:pPr>
        <w:pStyle w:val="ProductList-Body"/>
        <w:keepNext/>
        <w:spacing w:after="120"/>
        <w:ind w:left="187"/>
        <w:outlineLvl w:val="2"/>
      </w:pPr>
      <w:r>
        <w:rPr>
          <w:b/>
          <w:color w:val="0072C6"/>
        </w:rPr>
        <w:t xml:space="preserve">Prelucrarea pentru a furniza Clientului </w:t>
      </w:r>
      <w:bookmarkEnd w:id="49"/>
      <w:bookmarkEnd w:id="50"/>
      <w:r>
        <w:rPr>
          <w:b/>
          <w:color w:val="0072C6"/>
        </w:rPr>
        <w:t>Produsele și Serviciile</w:t>
      </w:r>
    </w:p>
    <w:p w14:paraId="38AED162" w14:textId="34829DAE" w:rsidR="00C85435" w:rsidRPr="00FC77AC" w:rsidRDefault="00C85435" w:rsidP="00C35BD5">
      <w:pPr>
        <w:pStyle w:val="ProductList-Body"/>
        <w:keepNext/>
        <w:ind w:left="158"/>
      </w:pPr>
      <w:r>
        <w:rPr>
          <w:rFonts w:ascii="Calibri" w:eastAsia="Calibri" w:hAnsi="Calibri" w:cs="Arial"/>
        </w:rPr>
        <w:t xml:space="preserve">În sensul acestui DPA, „furnizarea” unui Produs constă în:  </w:t>
      </w:r>
    </w:p>
    <w:p w14:paraId="25A37013" w14:textId="0CA6C8B0" w:rsidR="00C85435" w:rsidRPr="00FC77AC" w:rsidRDefault="00C85435" w:rsidP="00F1097D">
      <w:pPr>
        <w:pStyle w:val="ProductList-Body"/>
        <w:numPr>
          <w:ilvl w:val="0"/>
          <w:numId w:val="7"/>
        </w:numPr>
      </w:pPr>
      <w:r>
        <w:rPr>
          <w:rFonts w:ascii="Calibri" w:eastAsia="Calibri" w:hAnsi="Calibri" w:cs="Arial"/>
        </w:rPr>
        <w:t>Livrarea de capabilități funcționale în modul licențiat, configurat</w:t>
      </w:r>
      <w:r>
        <w:rPr>
          <w:rFonts w:ascii="Calibri" w:hAnsi="Calibri"/>
        </w:rPr>
        <w:t xml:space="preserve"> și </w:t>
      </w:r>
      <w:bookmarkEnd w:id="51"/>
      <w:bookmarkEnd w:id="52"/>
      <w:r>
        <w:rPr>
          <w:rFonts w:ascii="Calibri" w:eastAsia="Calibri" w:hAnsi="Calibri" w:cs="Arial"/>
        </w:rPr>
        <w:t xml:space="preserve">utilizat de Client și de către utilizatorii săi, inclusiv furnizarea unei experiențe utilizator personalizate;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Depanarea (prevenirea, detectarea și remedierea problemelor); și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Menținerea produselor actualizate și performante, precum și îmbunătățirea </w:t>
      </w:r>
      <w:r>
        <w:t>productivității,</w:t>
      </w:r>
      <w:r>
        <w:rPr>
          <w:rFonts w:ascii="Calibri" w:eastAsia="Calibri" w:hAnsi="Calibri" w:cs="Arial"/>
        </w:rPr>
        <w:t xml:space="preserve"> fiabilității, eficienței, calității și securității utilizatorilor.</w:t>
      </w:r>
    </w:p>
    <w:p w14:paraId="67A5736F" w14:textId="69E63225" w:rsidR="004D3218" w:rsidRPr="00FC77AC" w:rsidRDefault="004D3218" w:rsidP="004D3218">
      <w:pPr>
        <w:pStyle w:val="ProductList-Body"/>
        <w:ind w:left="158"/>
      </w:pPr>
      <w:r>
        <w:rPr>
          <w:rFonts w:ascii="Calibri" w:eastAsia="Calibri" w:hAnsi="Calibri" w:cs="Arial"/>
        </w:rPr>
        <w:t xml:space="preserve">În sensul acestui DPA, „furnizarea” Serviciilor profesionale constă în: </w:t>
      </w:r>
    </w:p>
    <w:p w14:paraId="514A4E40" w14:textId="50E94375" w:rsidR="004D3218" w:rsidRPr="00FC77AC" w:rsidRDefault="004D3218" w:rsidP="004D3218">
      <w:pPr>
        <w:pStyle w:val="ProductList-Body"/>
        <w:numPr>
          <w:ilvl w:val="0"/>
          <w:numId w:val="7"/>
        </w:numPr>
        <w:tabs>
          <w:tab w:val="clear" w:pos="158"/>
        </w:tabs>
        <w:ind w:left="922"/>
      </w:pPr>
      <w:r>
        <w:t xml:space="preserve">Prestarea Serviciilor profesionale, inclusiv asigurarea de asistență tehnică, planificare profesională, consultanță, îndrumare, migrarea datelor, implementare și asigurarea de servicii de dezvoltare software/de soluții. </w:t>
      </w:r>
    </w:p>
    <w:p w14:paraId="2AA8E0CB" w14:textId="1BB19ACB" w:rsidR="004D3218" w:rsidRPr="00FC77AC" w:rsidRDefault="004D3218" w:rsidP="004D3218">
      <w:pPr>
        <w:pStyle w:val="ProductList-Body"/>
        <w:numPr>
          <w:ilvl w:val="0"/>
          <w:numId w:val="7"/>
        </w:numPr>
        <w:tabs>
          <w:tab w:val="clear" w:pos="158"/>
        </w:tabs>
        <w:ind w:left="922"/>
      </w:pPr>
      <w:r>
        <w:t>Depanarea (prevenirea, detectarea, investigarea, atenuarea și remedierea problemelor, inclusiv a Incidentelor de securitate și a problemelor identificate în Serviciile profesionale sau în Produsele relevante în timpul prestării Serviciilor profesionale); și</w:t>
      </w:r>
    </w:p>
    <w:p w14:paraId="7EB6FDAD" w14:textId="5B47DB62" w:rsidR="004D3218" w:rsidRPr="00FC77AC" w:rsidRDefault="007821BC" w:rsidP="002369FF">
      <w:pPr>
        <w:pStyle w:val="ProductList-Body"/>
        <w:numPr>
          <w:ilvl w:val="0"/>
          <w:numId w:val="7"/>
        </w:numPr>
        <w:tabs>
          <w:tab w:val="clear" w:pos="158"/>
        </w:tabs>
        <w:spacing w:after="120"/>
        <w:ind w:left="922"/>
      </w:pPr>
      <w:r>
        <w:t>Îmbunătățirea furnizării, eficienței, calității și securității Serviciilor profesionale și a Produselor de bază pe baza problemelor identificate în timpul prestării Serviciilor profesionale, inclusiv remedierea defectelor software și menținerea Produselor și Serviciilor actualizate și performante.</w:t>
      </w:r>
      <w:r>
        <w:rPr>
          <w:rStyle w:val="eop"/>
          <w:rFonts w:ascii="Calibri" w:eastAsia="Calibri" w:hAnsi="Calibri" w:cs="Calibri"/>
          <w:color w:val="0078D4"/>
          <w:u w:val="single"/>
        </w:rPr>
        <w:t xml:space="preserve"> </w:t>
      </w:r>
    </w:p>
    <w:p w14:paraId="46D39A05" w14:textId="3308081C" w:rsidR="00725F8D" w:rsidRPr="00375ECC" w:rsidRDefault="00725F8D" w:rsidP="002369FF">
      <w:pPr>
        <w:pStyle w:val="ProductList-Body"/>
        <w:spacing w:after="120"/>
        <w:ind w:left="158"/>
        <w:rPr>
          <w:spacing w:val="-1"/>
        </w:rPr>
      </w:pPr>
      <w:r w:rsidRPr="00375ECC">
        <w:rPr>
          <w:rFonts w:ascii="Calibri" w:eastAsia="Calibri" w:hAnsi="Calibri" w:cs="Arial"/>
          <w:spacing w:val="-1"/>
        </w:rPr>
        <w:t>În fiecare caz, furnizarea Produselor și Serviciilor se desfășoară în vederea obligațiilor de securitate prevăzute în Cerințele privind Protecția Datelor.</w:t>
      </w:r>
    </w:p>
    <w:p w14:paraId="0AA7F597" w14:textId="0BDD95A1" w:rsidR="00C85435" w:rsidRPr="00FC77AC" w:rsidRDefault="00C85435" w:rsidP="007829B6">
      <w:pPr>
        <w:pStyle w:val="ProductList-Body"/>
        <w:spacing w:after="120"/>
        <w:ind w:left="158"/>
      </w:pPr>
      <w:r>
        <w:t>La furnizarea Produselor și Serviciilor, Microsoft nu va utiliza sau nu va prelucra în alt mod Datele Clientului, Datele profesionale sau Datele cu caracter personal pentru: (a) stabilirea profilului, (b) reclame sau în alte scopuri comerciale similare sau (c) studii de piață cu scopul creării de funcționalități, servicii sau produse noi sau în alte scopuri, cu excepția situațiilor în care acestea se fac în conformitate cu instrucțiunile documentate din partea clientului.</w:t>
      </w:r>
    </w:p>
    <w:p w14:paraId="5FD69C26" w14:textId="7F31EB49" w:rsidR="00C85435" w:rsidRPr="00FC77AC" w:rsidRDefault="009B4B87" w:rsidP="00C35BD5">
      <w:pPr>
        <w:pStyle w:val="ProductList-Body"/>
        <w:keepNext/>
        <w:spacing w:after="120"/>
        <w:ind w:left="187" w:hanging="7"/>
        <w:outlineLvl w:val="2"/>
      </w:pPr>
      <w:r>
        <w:rPr>
          <w:b/>
          <w:color w:val="0072C6"/>
        </w:rPr>
        <w:t>Prelucrarea pentru activitățile de afaceri în scopul furnizării Produselor și Serviciilor către Client</w:t>
      </w:r>
    </w:p>
    <w:p w14:paraId="2391517E" w14:textId="77777777" w:rsidR="001B2BF8" w:rsidRPr="00FC77AC" w:rsidRDefault="001B2BF8" w:rsidP="001B2BF8">
      <w:pPr>
        <w:pStyle w:val="ProductList-Body"/>
        <w:spacing w:after="120"/>
        <w:ind w:left="158"/>
      </w:pPr>
      <w:r>
        <w:t>În sensul acestui DPA, „activitățile de afaceri” înseamnă opțiunile de prelucrare autorizate de către client în această secțiune.</w:t>
      </w:r>
    </w:p>
    <w:p w14:paraId="4FFF8475" w14:textId="057BE43F" w:rsidR="001B2BF8" w:rsidRPr="00FC77AC" w:rsidRDefault="001B2BF8" w:rsidP="00B66EEB">
      <w:pPr>
        <w:pStyle w:val="ProductList-Body"/>
        <w:spacing w:line="216" w:lineRule="auto"/>
        <w:ind w:left="158"/>
      </w:pPr>
      <w:r>
        <w:t>Clientul autorizează compania Microsoft:</w:t>
      </w:r>
    </w:p>
    <w:p w14:paraId="18895A51" w14:textId="72DC4753" w:rsidR="001B2BF8" w:rsidRPr="00FC77AC" w:rsidRDefault="001B2BF8" w:rsidP="00A607E8">
      <w:pPr>
        <w:pStyle w:val="ProductList-Body"/>
        <w:numPr>
          <w:ilvl w:val="0"/>
          <w:numId w:val="18"/>
        </w:numPr>
        <w:ind w:left="900" w:hanging="180"/>
      </w:pPr>
      <w:r>
        <w:t>să creeze date statistice cumulate, cu caracter nepersonal din date care conțin identificatori pseudonimizați (cum ar fi jurnalele de</w:t>
      </w:r>
      <w:r w:rsidR="00D951D0">
        <w:t> </w:t>
      </w:r>
      <w:r>
        <w:t>utilizare care conțin identificatori unici, pseudonimizați); și</w:t>
      </w:r>
    </w:p>
    <w:p w14:paraId="685A98C9" w14:textId="39E0687F" w:rsidR="001B2BF8" w:rsidRPr="00FC77AC" w:rsidRDefault="001B2BF8" w:rsidP="00A607E8">
      <w:pPr>
        <w:pStyle w:val="ProductList-Body"/>
        <w:numPr>
          <w:ilvl w:val="0"/>
          <w:numId w:val="18"/>
        </w:numPr>
        <w:spacing w:after="120"/>
        <w:ind w:left="907" w:hanging="187"/>
      </w:pPr>
      <w:r>
        <w:t>să calculeze statistici cu privire la Datele Clientului sau la Datele Serviciilor profesionale</w:t>
      </w:r>
    </w:p>
    <w:p w14:paraId="76A43C2B" w14:textId="5C4A0C4A" w:rsidR="001B2BF8" w:rsidRPr="00FC77AC" w:rsidRDefault="001B2BF8" w:rsidP="00A607E8">
      <w:pPr>
        <w:pStyle w:val="ProductList-Body"/>
        <w:spacing w:after="120"/>
        <w:ind w:left="158"/>
      </w:pPr>
      <w:r>
        <w:t>în fiecare caz, fără a accesa sau analiza conținutul Datelor Clientului sau Datelor Serviciilor profesionale și cu limitare în ceea ce privește atingerea obiectivelor de mai jos, fiecare caz fiind legat de furnizarea Produselor și Serviciilor către Client.</w:t>
      </w:r>
    </w:p>
    <w:p w14:paraId="15A54612" w14:textId="77777777" w:rsidR="001B2BF8" w:rsidRPr="00FC77AC" w:rsidRDefault="001B2BF8" w:rsidP="00A607E8">
      <w:pPr>
        <w:pStyle w:val="ProductList-Body"/>
        <w:ind w:left="158"/>
      </w:pPr>
      <w:r>
        <w:t>Aceste obiective sunt:</w:t>
      </w:r>
    </w:p>
    <w:p w14:paraId="007DCB2D" w14:textId="1ABEB992" w:rsidR="001B2BF8" w:rsidRPr="00FC77AC" w:rsidRDefault="001B2BF8" w:rsidP="003A6BB6">
      <w:pPr>
        <w:pStyle w:val="ProductList-Body"/>
        <w:numPr>
          <w:ilvl w:val="0"/>
          <w:numId w:val="7"/>
        </w:numPr>
        <w:tabs>
          <w:tab w:val="clear" w:pos="158"/>
        </w:tabs>
        <w:ind w:left="922"/>
      </w:pPr>
      <w:r>
        <w:t xml:space="preserve">facturarea și gestionarea contului; </w:t>
      </w:r>
    </w:p>
    <w:p w14:paraId="74E83E62" w14:textId="21E1E5D7" w:rsidR="001B2BF8" w:rsidRPr="00FC77AC" w:rsidRDefault="001B2BF8" w:rsidP="003A6BB6">
      <w:pPr>
        <w:pStyle w:val="ProductList-Body"/>
        <w:numPr>
          <w:ilvl w:val="0"/>
          <w:numId w:val="7"/>
        </w:numPr>
        <w:tabs>
          <w:tab w:val="clear" w:pos="158"/>
        </w:tabs>
        <w:ind w:left="922"/>
      </w:pPr>
      <w:r>
        <w:t xml:space="preserve">compensarea, cum ar fi calcularea comisioanelor angajaților și stimulentelor partenerilor; </w:t>
      </w:r>
    </w:p>
    <w:p w14:paraId="0CAE28EC" w14:textId="6356942F" w:rsidR="001B2BF8" w:rsidRPr="00FC77AC" w:rsidRDefault="001B2BF8" w:rsidP="003A6BB6">
      <w:pPr>
        <w:pStyle w:val="ProductList-Body"/>
        <w:numPr>
          <w:ilvl w:val="0"/>
          <w:numId w:val="7"/>
        </w:numPr>
        <w:tabs>
          <w:tab w:val="clear" w:pos="158"/>
        </w:tabs>
        <w:ind w:left="922"/>
      </w:pPr>
      <w:r>
        <w:t xml:space="preserve">raportarea internă și modelarea activităților, cum ar fi previzionarea, veniturile, planificarea capacităților, strategiile de produs; și </w:t>
      </w:r>
    </w:p>
    <w:p w14:paraId="4616BAD0" w14:textId="3DBED0D1" w:rsidR="00DD6D76" w:rsidRPr="00FC77AC" w:rsidRDefault="001B2BF8" w:rsidP="00A607E8">
      <w:pPr>
        <w:pStyle w:val="ProductList-Body"/>
        <w:numPr>
          <w:ilvl w:val="0"/>
          <w:numId w:val="7"/>
        </w:numPr>
        <w:tabs>
          <w:tab w:val="clear" w:pos="158"/>
        </w:tabs>
        <w:spacing w:after="120"/>
        <w:ind w:left="922"/>
      </w:pPr>
      <w:r>
        <w:t>raportarea financiară.</w:t>
      </w:r>
    </w:p>
    <w:p w14:paraId="71098C16" w14:textId="7D8D0D57" w:rsidR="00DD6D76" w:rsidRPr="00FC77AC" w:rsidRDefault="00BE5700" w:rsidP="002F0889">
      <w:pPr>
        <w:pStyle w:val="ProductList-Body"/>
        <w:spacing w:after="120"/>
        <w:ind w:left="158" w:right="54"/>
      </w:pPr>
      <w:bookmarkStart w:id="60" w:name="_Hlk24466161"/>
      <w:r>
        <w:t xml:space="preserve">La prelucrarea datelor pentru activitățile de afaceri, Microsoft va aplica principiile minimizării datelor și nu va utiliza sau prelucra în alt mod Datele Clientului, Datele Serviciilor profesionale sau Datele cu caracter personal pentru: (a) stabilirea profilului utilizatorului, (b) reclame sau scopuri comerciale similare sau (c) orice alte scopuri în afara celor prevăzute în această secțiune. În plus, la fel ca în cazul tuturor modalităților de prelucrare în baza acestui DPA, prelucrarea pentru activitățile de afaceri se poate face sub rezerva obligațiilor și angajamentelor de confidențialitate Microsoft prevăzute în Divulgarea datelor prelucrate. </w:t>
      </w:r>
      <w:bookmarkEnd w:id="60"/>
    </w:p>
    <w:p w14:paraId="16500F9F" w14:textId="77777777" w:rsidR="00DD6D76" w:rsidRPr="00FC77AC" w:rsidRDefault="00DD6D76" w:rsidP="002A4A50">
      <w:pPr>
        <w:pStyle w:val="ProductList-SubSubSectionHeading"/>
        <w:keepNext/>
        <w:spacing w:after="120"/>
        <w:outlineLvl w:val="1"/>
      </w:pPr>
      <w:bookmarkStart w:id="61" w:name="_Toc507768551"/>
      <w:bookmarkStart w:id="62" w:name="_Toc8395011"/>
      <w:bookmarkStart w:id="63" w:name="_Toc26972840"/>
      <w:bookmarkStart w:id="64" w:name="_Toc42764837"/>
      <w:bookmarkStart w:id="65" w:name="_Toc155368574"/>
      <w:r>
        <w:t>Divulgarea datelor prelucrate</w:t>
      </w:r>
      <w:bookmarkEnd w:id="61"/>
      <w:bookmarkEnd w:id="62"/>
      <w:bookmarkEnd w:id="63"/>
      <w:bookmarkEnd w:id="64"/>
      <w:bookmarkEnd w:id="65"/>
    </w:p>
    <w:p w14:paraId="1527E4F0" w14:textId="77777777" w:rsidR="00743142" w:rsidRPr="006366A8" w:rsidRDefault="00743142" w:rsidP="00743142">
      <w:pPr>
        <w:pStyle w:val="ProductList-Body"/>
        <w:spacing w:after="120"/>
      </w:pPr>
      <w:r>
        <w:t xml:space="preserve">Microsoft nu va divulga și nu va acorda acces la Datele prelucrate, cu excepția situațiilor următoare: (1) în modul indicat de Client; (2) în modul descris în acest DPA; sau (3) după cum cere legea. În sensul acestei secțiuni, „Date prelucrate” înseamnă: (a) Datele Clientului; (b) Datele Serviciilor profesionale; (c) Datele cu caracter personal și (d) alte date prelucrate de Microsoft în legătură cu Produsele și Serviciile care reprezintă informații confidențiale ale Clientului, conform contractului încheiat cu Clientul. Toate modalitățile de prelucrare a Datelor prelucrate sunt supuse obligației Microsoft de a asigura confidențialitatea conform contractului încheiat cu Clientul. </w:t>
      </w:r>
    </w:p>
    <w:p w14:paraId="36869897" w14:textId="77777777" w:rsidR="00743142" w:rsidRPr="006366A8" w:rsidRDefault="00743142" w:rsidP="00743142">
      <w:pPr>
        <w:pStyle w:val="ProductList-Body"/>
        <w:spacing w:after="120"/>
      </w:pPr>
      <w:r>
        <w:rPr>
          <w:szCs w:val="18"/>
        </w:rPr>
        <w:t>Microsoft nu va divulga și nu va acorda acces la Datele prelucrate autorităților de aplicare a legii, decât în conformitate cu obligațiile legale. În cazul în care o autoritate de aplicare a legii va contacta compania Microsoft pentru a solicita Datele prelucrate, Microsoft va încerca să redirecționeze autoritatea de aplicare a legii, astfel încât să solicite datele respective direct de la Client. În cazul în care compania Microsoft este constrânsă să dezvăluie sau să asigure accesul autorităților la Datele prelucrate, compania Microsoft va notifica imediat Clientul și îi va prezenta o copie a cererii, cu excepția cazului în care i se interzice în mod legal acest lucru</w:t>
      </w:r>
      <w:r>
        <w:t>.</w:t>
      </w:r>
    </w:p>
    <w:p w14:paraId="6498A4AE" w14:textId="77777777" w:rsidR="00743142" w:rsidRDefault="00743142" w:rsidP="00743142">
      <w:pPr>
        <w:pStyle w:val="ProductList-Body"/>
        <w:spacing w:after="120"/>
      </w:pPr>
      <w:r>
        <w:t>În cazul în care primește de la o terță parte o solicitare de divulgare a Datelor prelucrate, compania Microsoft va notifica imediat Clientul, exceptând situațiile în care legea nu îi permite acest lucru. Microsoft va respinge solicitarea, exceptând cazul în care legea îi impune să răspundă. Dacă solicitarea este validă, Microsoft va încerca să redirecționeze terța parte pentru a cere datele direct de la Client.</w:t>
      </w:r>
    </w:p>
    <w:p w14:paraId="4EF2A085" w14:textId="77777777" w:rsidR="00743142" w:rsidRPr="006366A8" w:rsidRDefault="00743142" w:rsidP="00743142">
      <w:pPr>
        <w:pStyle w:val="ProductList-Body"/>
        <w:spacing w:after="120"/>
      </w:pPr>
      <w:r>
        <w:t>Microsoft va divulga sau va acorda acces la Datele prelucrate conform cerințelor legii, cu condiția ca legislația și practicile să respecte esența drepturilor și a libertăților fundamentale și să nu depășească ceea ce este necesar și proporțional într-o societate democratică și, după caz, să garanteze unul dintre obiectivele enumerate la articolul 23 alineatul (1) din GDPR.</w:t>
      </w:r>
    </w:p>
    <w:p w14:paraId="4D04EB14" w14:textId="77777777" w:rsidR="00743142" w:rsidRPr="006366A8" w:rsidRDefault="00743142" w:rsidP="00743142">
      <w:pPr>
        <w:pStyle w:val="ProductList-Body"/>
        <w:spacing w:after="120"/>
      </w:pPr>
      <w:r>
        <w:t xml:space="preserve">Microsoft nu va furniza niciunei terțe părți: (a) acces direct, indirect, general sau neîngrădit la Datele prelucrate; (b) cheile de criptare utilizate pentru a securiza Datele prelucrate sau posibilitatea de a trece de criptare ori (c) acces la Datele prelucrate, dacă Microsoft știe că acestea urmează a fi utilizate în alte scopuri decât cele indicate în solicitarea terței părți. </w:t>
      </w:r>
    </w:p>
    <w:p w14:paraId="50BB3329" w14:textId="77777777" w:rsidR="00743142" w:rsidRPr="006366A8" w:rsidRDefault="00743142" w:rsidP="00743142">
      <w:pPr>
        <w:pStyle w:val="ProductList-Body"/>
        <w:spacing w:after="120"/>
      </w:pPr>
      <w:r>
        <w:t xml:space="preserve">În acest sens, Microsoft poate furniza terței părți informații de bază privind persoanele de contact ale Clientului. </w:t>
      </w:r>
    </w:p>
    <w:p w14:paraId="3DFD853A" w14:textId="77777777" w:rsidR="00C85435" w:rsidRPr="00FC77AC" w:rsidRDefault="00C85435" w:rsidP="00C35BD5">
      <w:pPr>
        <w:pStyle w:val="ProductList-SubSubSectionHeading"/>
        <w:keepNext/>
        <w:spacing w:after="120"/>
        <w:outlineLvl w:val="1"/>
      </w:pPr>
      <w:bookmarkStart w:id="66" w:name="_Toc6563801"/>
      <w:bookmarkStart w:id="67" w:name="_Toc21617019"/>
      <w:bookmarkStart w:id="68" w:name="_Toc26972841"/>
      <w:bookmarkStart w:id="69" w:name="_Toc155368575"/>
      <w:r>
        <w:t>Prelucrarea datelor cu caracter personal; GDPR</w:t>
      </w:r>
      <w:bookmarkEnd w:id="53"/>
      <w:bookmarkEnd w:id="54"/>
      <w:bookmarkEnd w:id="66"/>
      <w:bookmarkEnd w:id="67"/>
      <w:bookmarkEnd w:id="68"/>
      <w:bookmarkEnd w:id="69"/>
    </w:p>
    <w:p w14:paraId="41ECCECC" w14:textId="41882C81" w:rsidR="00C85435" w:rsidRPr="00FC77AC" w:rsidRDefault="00C85435" w:rsidP="00741E10">
      <w:pPr>
        <w:pStyle w:val="ProductList-Body"/>
        <w:spacing w:after="120"/>
      </w:pPr>
      <w:bookmarkStart w:id="70" w:name="_Toc489605577"/>
      <w:r>
        <w:t>Toate Datele cu caracter personal prelucrate de Microsoft în legătură cu furnizarea Produselor și Serviciilor se obțin prin (a) Datele Clientului, (b)</w:t>
      </w:r>
      <w:r w:rsidR="00027DD9">
        <w:t> </w:t>
      </w:r>
      <w:r>
        <w:t>Datele Serviciilor profesionale sau (c) datele generate, obținute sau colectate de Microsoft, inclusiv datele trimise către Microsoft ca urmare a</w:t>
      </w:r>
      <w:r w:rsidR="00027DD9">
        <w:t> </w:t>
      </w:r>
      <w:r>
        <w:t xml:space="preserve">utilizării de către Client a capacităților bazate pe servicii sau obținute de Microsoft prin intermediul produselor software instalate la nivel local. Datele cu caracter personal furnizate companiei Microsoft de către Client sau în numele acestuia prin intermediul utilizării Serviciului online reprezintă, de asemenea, Date de client. Datele cu caracter personal furnizate companiei Microsoft de către Client sau în numele acestuia prin intermediul utilizării Serviciilor profesionale reprezintă, de asemenea, Date ale Serviciilor profesionale. În datele prelucrate de Microsoft în legătură cu furnizarea Produselor pot fi incluși identificatori pseudonimizați, care, de asemenea, sunt Date cu caracter personal. Orice Date cu caracter personal pseudonimizate sau de-identificate dar ne-anonimizate sau Date cu caracter personal derivate din Datele cu caracter personal constituie, de asemenea, Date cu caracter personal. </w:t>
      </w:r>
    </w:p>
    <w:p w14:paraId="2B133565" w14:textId="6045FCE0" w:rsidR="00833E38" w:rsidRDefault="00833E38" w:rsidP="00833E38">
      <w:pPr>
        <w:pStyle w:val="ProductList-Body"/>
        <w:spacing w:after="120"/>
      </w:pPr>
      <w:r>
        <w:t xml:space="preserve">În măsura în care Microsoft este un operator sau operator secundar de date cu caracter personal în sensul GDPR, Termenii GDPR din </w:t>
      </w:r>
      <w:hyperlink w:anchor="Attachment1" w:history="1">
        <w:r>
          <w:rPr>
            <w:rStyle w:val="Hyperlink"/>
          </w:rPr>
          <w:t>Anexa 1</w:t>
        </w:r>
      </w:hyperlink>
      <w:r>
        <w:t xml:space="preserve"> se vor aplica, iar limba din subsecțiune („Prelucrarea datelor cu caracter personal; GDPR”) va fi considerată suplimentară:</w:t>
      </w:r>
    </w:p>
    <w:p w14:paraId="00DB5D5A" w14:textId="77777777" w:rsidR="00C85435" w:rsidRPr="00FC77AC" w:rsidRDefault="00C85435" w:rsidP="002A4A50">
      <w:pPr>
        <w:pStyle w:val="ProductList-Body"/>
        <w:keepNext/>
        <w:spacing w:after="120"/>
        <w:ind w:left="187"/>
        <w:outlineLvl w:val="2"/>
      </w:pPr>
      <w:bookmarkStart w:id="71" w:name="_Toc26972842"/>
      <w:r>
        <w:rPr>
          <w:b/>
          <w:bCs/>
          <w:color w:val="0072C6"/>
        </w:rPr>
        <w:t>Rolurile și responsabilitățile operatorilor și persoanelor împuternicite de aceștia</w:t>
      </w:r>
      <w:bookmarkEnd w:id="71"/>
    </w:p>
    <w:p w14:paraId="0D7C3B5D" w14:textId="77777777" w:rsidR="00B3325B" w:rsidRPr="00D419C9" w:rsidRDefault="00B3325B" w:rsidP="00B3325B">
      <w:pPr>
        <w:pStyle w:val="ProductList-Body"/>
        <w:spacing w:after="120"/>
        <w:ind w:left="158"/>
        <w:rPr>
          <w:spacing w:val="-1"/>
        </w:rPr>
      </w:pPr>
      <w:bookmarkStart w:id="72" w:name="_Toc26972843"/>
      <w:bookmarkStart w:id="73" w:name="_Toc26972844"/>
      <w:r w:rsidRPr="00D419C9">
        <w:rPr>
          <w:spacing w:val="-1"/>
        </w:rPr>
        <w:t xml:space="preserve">Clientul și Microsoft sunt de acord că Clientul este operatorul Datelor cu caracter personal și că Microsoft este procesatorul datelor respective, cu excepția cazului în care (a) Clientul acționează ca procesator pentru prelucrarea Datele cu caracter personal, caz în care Microsoft este subcontractant, sau (b) după cum se prevede altfel în termenii speciali ai Produselor sau în acest DPA. Când Microsoft acționează ca procesator sau subcontractant al Datelor cu caracter personal, va prelucra Datele cu caracter personal numai pe baza instrucțiunilor documentate ale Clientului. Clientul este de acord că acest contract încheiat cu Clientul (inclusiv Termenii DPA și actualizările aplicabile), precum și documentația produsului, utilizarea de către Client și configurarea caracteristicilor Produselor constituie instrucțiunile documentate complete ale Clientului către Microsoft privind prelucrarea Datelor cu caracter personal sau documentația Serviciilor profesionale și utilizarea de către Client a Serviciilor profesionale. Informații despre utilizarea și configurarea Produselor pot fi găsite la </w:t>
      </w:r>
      <w:hyperlink r:id="rId24" w:history="1">
        <w:r w:rsidRPr="00D419C9">
          <w:rPr>
            <w:rStyle w:val="Hyperlink"/>
            <w:spacing w:val="-1"/>
          </w:rPr>
          <w:t>https://docs.microsoft.com</w:t>
        </w:r>
      </w:hyperlink>
      <w:r w:rsidRPr="00D419C9">
        <w:rPr>
          <w:spacing w:val="-1"/>
        </w:rPr>
        <w:t xml:space="preserve"> (sau într-o altă locație) sau într-un alt contract care include acest DPA. Toate instrucțiunile suplimentare sau alternative trebuie convenite conform procesului de modificare a contractului Clientului. În orice caz în care se aplică GDPR, iar Clientul este o persoană împuternicită de operator, Clientul garantează companiei Microsoft că instrucțiunile Clientului, inclusiv desemnarea companiei Microsoft ca persoană împuternicită de operator sau subcontractant, au fost autorizate de</w:t>
      </w:r>
      <w:r>
        <w:rPr>
          <w:spacing w:val="-1"/>
        </w:rPr>
        <w:t> </w:t>
      </w:r>
      <w:r w:rsidRPr="00D419C9">
        <w:rPr>
          <w:spacing w:val="-1"/>
        </w:rPr>
        <w:t xml:space="preserve">operatorul relevant. </w:t>
      </w:r>
    </w:p>
    <w:bookmarkEnd w:id="72"/>
    <w:p w14:paraId="42C83F6C" w14:textId="504FBC35" w:rsidR="00C85435" w:rsidRPr="00FC77AC" w:rsidRDefault="00736AEB" w:rsidP="002A4A50">
      <w:pPr>
        <w:pStyle w:val="ProductList-Body"/>
        <w:spacing w:after="120"/>
        <w:ind w:left="158"/>
      </w:pPr>
      <w:r>
        <w:t>În măsura în care Microsoft utilizează sau prelucrează altfel Datele cu caracter personal ce fac obiectul prevederilor GDPR pentru activitățile de afaceri legate de furnizarea către Client a Produselor și Serviciilor, Microsoft își va respecta obligațiile de operator de date independent pentru o astfel de utilizare, conform GDPR. Microsoft acceptă responsabilitățile adăugate de un „operator” de date conform GDPR pentru operațiunile de prelucrare pentru: (a) a acționa în conformitate cu cerințele de reglementare, în măsura impusă de GDPR și pentru (b) a le oferi Clienților mai multă transparență și a confirma responsabilitatea companiei Microsoft pentru operațiunile de prelucrare. Microsoft implementează măsuri de securitate pentru a proteja Datele Clientului, Datele Serviciilor profesionale și Datele cu caracter personal în astfel de operațiuni de prelucrare, inclusiv cele identificate în prezentul DPA și cele enunțate în Articolul 6(4) din GDPR. În ceea ce privește prelucrarea Datelor cu caracter personal în baza acestui paragraf, Microsoft își asumă angajamentele prezentate la secțiunea Măsuri de securitate suplimentare; în acest scop, (i) orice divulgare de către Microsoft a Datelor cu caracter personal, conform prevederilor de la secțiunea Măsuri de securitate suplimentare, transferate pentru îndeplinirea activităților de afaceri, este considerată o „Divulgare relevantă”, iar (ii) angajamentele de la secțiunea Măsuri de securitate suplimentare se aplică în cazul respectivelor Date cu caracter personal.</w:t>
      </w:r>
      <w:bookmarkEnd w:id="73"/>
    </w:p>
    <w:p w14:paraId="1735F96A" w14:textId="77777777" w:rsidR="00C85435" w:rsidRPr="00FC77AC" w:rsidRDefault="00C85435" w:rsidP="00741E10">
      <w:pPr>
        <w:pStyle w:val="ProductList-Body"/>
        <w:keepNext/>
        <w:spacing w:after="120"/>
        <w:ind w:left="187"/>
        <w:outlineLvl w:val="2"/>
      </w:pPr>
      <w:bookmarkStart w:id="74" w:name="_Toc26972845"/>
      <w:r>
        <w:rPr>
          <w:b/>
          <w:color w:val="0072C6"/>
        </w:rPr>
        <w:t>Detaliile de prelucrare</w:t>
      </w:r>
      <w:bookmarkEnd w:id="74"/>
    </w:p>
    <w:p w14:paraId="0CAE0F8F" w14:textId="77777777" w:rsidR="00C85435" w:rsidRPr="00FC77AC" w:rsidRDefault="00C85435" w:rsidP="002A4A50">
      <w:pPr>
        <w:pStyle w:val="ProductList-Body"/>
        <w:spacing w:after="120"/>
        <w:ind w:left="158"/>
      </w:pPr>
      <w:bookmarkStart w:id="75" w:name="_Toc26972846"/>
      <w:bookmarkStart w:id="76" w:name="_Hlk22881260"/>
      <w:r>
        <w:t>Părțile recunosc și sunt de acord că:</w:t>
      </w:r>
      <w:bookmarkEnd w:id="75"/>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Obiectul.</w:t>
      </w:r>
      <w:r>
        <w:rPr>
          <w:rFonts w:ascii="Calibri" w:eastAsia="Calibri" w:hAnsi="Calibri" w:cs="Arial"/>
        </w:rPr>
        <w:t xml:space="preserve"> </w:t>
      </w:r>
      <w:r>
        <w:rPr>
          <w:rFonts w:ascii="Calibri" w:hAnsi="Calibri"/>
        </w:rPr>
        <w:t xml:space="preserve">Obiectul prelucrării este limitat la datele cu caracter personal care intră în domeniul de aplicare al </w:t>
      </w:r>
      <w:r>
        <w:rPr>
          <w:rFonts w:ascii="Calibri" w:eastAsia="Calibri" w:hAnsi="Calibri" w:cs="Arial"/>
        </w:rPr>
        <w:t xml:space="preserve">secțiunii din prezentul DPA intitulată „Natura prelucrării datelor; Proprietate” de mai sus și al </w:t>
      </w:r>
      <w:r>
        <w:rPr>
          <w:rFonts w:ascii="Calibri" w:hAnsi="Calibri"/>
        </w:rPr>
        <w:t>GDPR</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Durata prelucrării.</w:t>
      </w:r>
      <w:r>
        <w:rPr>
          <w:rFonts w:ascii="Calibri" w:eastAsia="Calibri" w:hAnsi="Calibri" w:cs="Arial"/>
        </w:rPr>
        <w:t xml:space="preserve"> </w:t>
      </w:r>
      <w:r>
        <w:rPr>
          <w:rFonts w:ascii="Calibri" w:hAnsi="Calibri"/>
        </w:rPr>
        <w:t>Durata prelucrării va fi în conformitate cu instrucțiunile Clientului și termenele din DPA</w:t>
      </w:r>
      <w:r>
        <w:rPr>
          <w:rFonts w:ascii="Calibri" w:eastAsia="Calibri" w:hAnsi="Calibri" w:cs="Arial"/>
        </w:rPr>
        <w:t>.</w:t>
      </w:r>
    </w:p>
    <w:p w14:paraId="27BB0F18" w14:textId="77777777" w:rsidR="00AB7096" w:rsidRPr="006257E8" w:rsidRDefault="00AB7096" w:rsidP="00AB7096">
      <w:pPr>
        <w:pStyle w:val="ProductList-Body"/>
        <w:numPr>
          <w:ilvl w:val="0"/>
          <w:numId w:val="7"/>
        </w:numPr>
        <w:ind w:left="540"/>
        <w:rPr>
          <w:rFonts w:ascii="Calibri" w:hAnsi="Calibri"/>
        </w:rPr>
      </w:pPr>
      <w:r>
        <w:rPr>
          <w:rFonts w:ascii="Calibri" w:eastAsia="Calibri" w:hAnsi="Calibri" w:cs="Arial"/>
          <w:b/>
        </w:rPr>
        <w:t>Natura și scopul prelucrării.</w:t>
      </w:r>
      <w:r>
        <w:rPr>
          <w:rFonts w:ascii="Calibri" w:eastAsia="Calibri" w:hAnsi="Calibri" w:cs="Arial"/>
        </w:rPr>
        <w:t xml:space="preserve"> </w:t>
      </w:r>
      <w:r>
        <w:rPr>
          <w:rFonts w:ascii="Calibri" w:hAnsi="Calibri"/>
        </w:rPr>
        <w:t>Caracterul și scopul prelucrării datelor constau în oferirea Produselor și Serviciilor în conformitate cu contractul încheiat cu Clientul</w:t>
      </w:r>
      <w:r>
        <w:rPr>
          <w:rFonts w:ascii="Calibri" w:eastAsia="Calibri" w:hAnsi="Calibri" w:cs="Arial"/>
        </w:rPr>
        <w:t xml:space="preserve"> și pentru activitățile de afaceri legate de furnizarea către Client a Produselor și Serviciilor (după cum se prezintă în detaliu în secțiunea din prezentul DPA intitulată „Caracterul prelucrării datelor; proprietatea” de mai sus).</w:t>
      </w:r>
    </w:p>
    <w:p w14:paraId="12A9FBF2" w14:textId="4F7D57C6" w:rsidR="00C85435" w:rsidRPr="00FC77AC" w:rsidRDefault="00DD6D76" w:rsidP="00741E10">
      <w:pPr>
        <w:pStyle w:val="ProductList-Body"/>
        <w:numPr>
          <w:ilvl w:val="0"/>
          <w:numId w:val="7"/>
        </w:numPr>
        <w:ind w:left="540"/>
      </w:pPr>
      <w:r>
        <w:rPr>
          <w:rFonts w:ascii="Calibri" w:eastAsia="Calibri" w:hAnsi="Calibri" w:cs="Arial"/>
          <w:b/>
          <w:bCs/>
        </w:rPr>
        <w:t>Categoriile de date</w:t>
      </w:r>
      <w:r w:rsidR="00235E0E" w:rsidRPr="6E1ECE4C">
        <w:rPr>
          <w:rFonts w:ascii="Calibri" w:hAnsi="Calibri"/>
        </w:rPr>
        <w:t>Tipurile de Date cu caracter personal prelucrate de Microsoft în timpul furnizării Produselor și Serviciilor includ</w:t>
      </w:r>
      <w:r w:rsidR="00235E0E" w:rsidRPr="6E1ECE4C">
        <w:rPr>
          <w:rFonts w:ascii="Calibri" w:eastAsia="Calibri" w:hAnsi="Calibri" w:cs="Arial"/>
        </w:rPr>
        <w:t>: (i) Datele cu caracter personal pe care Clientul alege să le includă în Datele Clientului și în Datele Serviciilor profesionale și (ii)</w:t>
      </w:r>
      <w:r w:rsidR="00235E0E" w:rsidRPr="6E1ECE4C">
        <w:rPr>
          <w:rFonts w:ascii="Calibri" w:hAnsi="Calibri"/>
        </w:rPr>
        <w:t xml:space="preserve"> datele menționate în mod special in Articolul 4 din GDPR</w:t>
      </w:r>
      <w:r w:rsidR="00235E0E" w:rsidRPr="6E1ECE4C">
        <w:rPr>
          <w:rFonts w:ascii="Calibri" w:eastAsia="Calibri" w:hAnsi="Calibri" w:cs="Arial"/>
        </w:rPr>
        <w:t xml:space="preserve"> care pot fi generate, obținute sau colectate de Microsoft, inclusiv datele trimise către Microsoft ca urmare a utilizării de către Client a capacităților bazate pe servicii sau obținute de Microsoft prin intermediul produselor software instalate la nivel local. Tipurile de Date cu caracter personal pe care Clientul alege să le includă în Datele Clientului și în Datele Serviciilor profesionale pot să fie din orice categorie de Date cu caracter personal identificate în înregistrările păstrate de Clientul ce acționează în calitate de operator în conformitate cu Articolul 30 din GDPR, incluzând categoriile de Date cu caracter personal stipulate în </w:t>
      </w:r>
      <w:r w:rsidR="00235E0E">
        <w:t>Anexa B</w:t>
      </w:r>
      <w:r>
        <w:rPr>
          <w:rFonts w:ascii="Calibri" w:eastAsia="Calibri" w:hAnsi="Calibri" w:cs="Arial"/>
        </w:rPr>
        <w:t>.</w:t>
      </w:r>
    </w:p>
    <w:p w14:paraId="1E332199" w14:textId="5C53EA5D" w:rsidR="00C85435" w:rsidRPr="00FC77AC" w:rsidRDefault="00C85435" w:rsidP="00741E10">
      <w:pPr>
        <w:pStyle w:val="ProductList-Body"/>
        <w:numPr>
          <w:ilvl w:val="0"/>
          <w:numId w:val="7"/>
        </w:numPr>
        <w:spacing w:after="120"/>
        <w:ind w:left="540"/>
      </w:pPr>
      <w:r>
        <w:rPr>
          <w:rFonts w:ascii="Calibri" w:eastAsia="Calibri" w:hAnsi="Calibri" w:cs="Arial"/>
          <w:b/>
          <w:bCs/>
        </w:rPr>
        <w:t>Persoanele vizate.</w:t>
      </w:r>
      <w:r>
        <w:rPr>
          <w:rFonts w:ascii="Calibri" w:eastAsia="Calibri" w:hAnsi="Calibri" w:cs="Arial"/>
        </w:rPr>
        <w:t xml:space="preserve"> </w:t>
      </w:r>
      <w:r>
        <w:rPr>
          <w:rFonts w:ascii="Calibri" w:hAnsi="Calibri"/>
        </w:rPr>
        <w:t xml:space="preserve">Categoriile de persoane vizate sunt reprezentanții și utilizatorii finali ai Clientului, cum ar fi angajații, contractorii, colaboratorii și clienții, </w:t>
      </w:r>
      <w:r>
        <w:rPr>
          <w:rFonts w:ascii="Calibri" w:eastAsia="Calibri" w:hAnsi="Calibri" w:cs="Arial"/>
        </w:rPr>
        <w:t xml:space="preserve"> și pot include orice alte categorii de persoane vizate așa cum sunt identificate în înregistrările păstrate de Clientul ce</w:t>
      </w:r>
      <w:r w:rsidR="002C41E3">
        <w:rPr>
          <w:rFonts w:ascii="Calibri" w:eastAsia="Calibri" w:hAnsi="Calibri" w:cs="Arial"/>
        </w:rPr>
        <w:t> </w:t>
      </w:r>
      <w:r>
        <w:rPr>
          <w:rFonts w:ascii="Calibri" w:eastAsia="Calibri" w:hAnsi="Calibri" w:cs="Arial"/>
        </w:rPr>
        <w:t xml:space="preserve">acționează ca operator în conformitate cu articolul 30 din GDPR, incluzând categoriile de persoane vizate stipulate </w:t>
      </w:r>
      <w:r>
        <w:t>Anexa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7" w:name="_Toc26972847"/>
      <w:bookmarkEnd w:id="76"/>
      <w:r>
        <w:rPr>
          <w:b/>
          <w:color w:val="0072C6"/>
        </w:rPr>
        <w:t>Drepturile persoanelor vizate; asistență privind solicitările</w:t>
      </w:r>
      <w:bookmarkEnd w:id="77"/>
    </w:p>
    <w:p w14:paraId="64830E93" w14:textId="2366660D" w:rsidR="00C85435" w:rsidRPr="00FC77AC" w:rsidRDefault="00C85435" w:rsidP="00741E10">
      <w:pPr>
        <w:pStyle w:val="ProductList-Body"/>
        <w:spacing w:after="120"/>
        <w:ind w:left="180"/>
      </w:pPr>
      <w:r>
        <w:t>Microsoft va pune la dispoziția Clientului, într-un mod care să respecte funcționalitatea Produselor și Serviciilor și rolul Microsoft în calitate de</w:t>
      </w:r>
      <w:r w:rsidR="002A50DD">
        <w:t> </w:t>
      </w:r>
      <w:r>
        <w:t>procesator, Datele cu caracter personal ale persoanelor vizate și capacitatea de a da curs solicitărilor persoanelor vizate de a-și exercita drepturile prevăzute în GDPR. Dacă Microsoft primește o solicitare din partea persoanei vizate de Client de a-și exercita unul sau mai multe drepturi în temeiul GDPR în legătură cu Produsele și Serviciile pentru care Microsoft este procesator sau subcontractant care prelucrează date, Microsoft va redirecționa persoana vizată să adreseze solicitarea direct Clientului. Clientului îi revine responsabilitatea de a răspunde la toate aceste solicitări, inclusiv, după caz, prin utilizarea funcționalității Produselor și Serviciilor. Microsoft va respecta solicitările rezonabile adresate de</w:t>
      </w:r>
      <w:r w:rsidR="002A50DD">
        <w:t> </w:t>
      </w:r>
      <w:r>
        <w:t>Client cu privire la acordarea de asistență pentru răspunsul Clientului la o astfel de solicitare a persoanei vizate.</w:t>
      </w:r>
    </w:p>
    <w:p w14:paraId="5B2B6B9A" w14:textId="77777777" w:rsidR="00FB7DAC" w:rsidRPr="00097CE0" w:rsidRDefault="00FB7DAC" w:rsidP="00FB7DAC">
      <w:pPr>
        <w:pStyle w:val="ProductList-Body"/>
        <w:spacing w:after="120"/>
        <w:ind w:left="187"/>
        <w:outlineLvl w:val="2"/>
      </w:pPr>
      <w:bookmarkStart w:id="78" w:name="_Toc26972848"/>
      <w:bookmarkStart w:id="79" w:name="_Toc507768553"/>
      <w:bookmarkStart w:id="80" w:name="_Toc8395013"/>
      <w:bookmarkStart w:id="81" w:name="_Toc6563802"/>
      <w:bookmarkStart w:id="82" w:name="_Toc21617020"/>
      <w:bookmarkStart w:id="83" w:name="_Toc26972849"/>
      <w:bookmarkEnd w:id="70"/>
      <w:r>
        <w:rPr>
          <w:b/>
          <w:color w:val="0072C6"/>
        </w:rPr>
        <w:t>Evidenţe ale activităţilor de prelucrare</w:t>
      </w:r>
      <w:bookmarkEnd w:id="78"/>
    </w:p>
    <w:p w14:paraId="2BCBDACC" w14:textId="77777777" w:rsidR="00FB7DAC" w:rsidRPr="003E4AC6" w:rsidRDefault="00FB7DAC" w:rsidP="00FB7DAC">
      <w:pPr>
        <w:pStyle w:val="ProductList-Body"/>
        <w:spacing w:after="120"/>
        <w:ind w:left="158"/>
      </w:pPr>
      <w:r>
        <w:t>În măsura în care prevederile GDPR cer companiei Microsoft să colecteze şi să păstreze evidenţe ale anumitor informaţii referitoare la client, Clientul va furniza, unde este necesar, astfel de informaţii către Microsoft şi va avea grijă de acurateţea şi actualizarea lor. Microsoft poate pune astfel de informaţii la dispoziţia unei autorităţi de supraveghere, dacă acest lucru este cerut de GDPR.</w:t>
      </w:r>
    </w:p>
    <w:p w14:paraId="7224D640" w14:textId="77777777" w:rsidR="00C85435" w:rsidRPr="00FC77AC" w:rsidRDefault="00C85435" w:rsidP="00C35BD5">
      <w:pPr>
        <w:pStyle w:val="ProductList-SubSubSectionHeading"/>
        <w:keepNext/>
        <w:spacing w:after="120"/>
        <w:outlineLvl w:val="1"/>
      </w:pPr>
      <w:bookmarkStart w:id="84" w:name="_Toc155368576"/>
      <w:r>
        <w:t>Securitatea datelor</w:t>
      </w:r>
      <w:bookmarkEnd w:id="79"/>
      <w:bookmarkEnd w:id="80"/>
      <w:bookmarkEnd w:id="81"/>
      <w:bookmarkEnd w:id="82"/>
      <w:bookmarkEnd w:id="83"/>
      <w:bookmarkEnd w:id="84"/>
    </w:p>
    <w:p w14:paraId="62950156" w14:textId="77777777" w:rsidR="008B232E" w:rsidRPr="00097CE0" w:rsidRDefault="008B232E" w:rsidP="008B232E">
      <w:pPr>
        <w:pStyle w:val="ProductList-Body"/>
        <w:spacing w:after="120"/>
        <w:ind w:left="180"/>
        <w:outlineLvl w:val="2"/>
      </w:pPr>
      <w:bookmarkStart w:id="85" w:name="_Toc26972850"/>
      <w:bookmarkStart w:id="86" w:name="_Hlk504328104"/>
      <w:r>
        <w:rPr>
          <w:b/>
          <w:color w:val="0072C6"/>
        </w:rPr>
        <w:t>Practici şi politici de securitate</w:t>
      </w:r>
      <w:bookmarkEnd w:id="85"/>
    </w:p>
    <w:p w14:paraId="487BF73D" w14:textId="492E04E5" w:rsidR="00C85435" w:rsidRPr="00FC77AC" w:rsidRDefault="00C85435" w:rsidP="00741E10">
      <w:pPr>
        <w:pStyle w:val="ProductList-Body"/>
        <w:spacing w:after="120"/>
        <w:ind w:left="158"/>
      </w:pPr>
      <w:r>
        <w:t xml:space="preserve">Microsoft va implementa și va menține măsuri tehnice și organizatorice adecvate, menite să protejeze Datele Clientului, Datele Serviciilor profesionale și Datele cu caracter personal de distrugerea accidentală sau ilegală, pierderea, alterarea, dezvăluirea neautorizată sau accesarea datelor cu caracter personal transmise, stocate sau prelucrate în alt mod. Măsurile respective sunt stabilite într-o Politică de securitate Microsoft. Microsoft va pune la dispoziția Clientului politica respectivă, împreună cu alte informații solicitate în mod rezonabil de Client referitor la practicile și politicile de securitate aplicate de Microsoft. </w:t>
      </w:r>
    </w:p>
    <w:p w14:paraId="0AEE035D" w14:textId="30FBC736" w:rsidR="009D4FDB" w:rsidRPr="00FC77AC" w:rsidRDefault="00DD6D76" w:rsidP="00741E10">
      <w:pPr>
        <w:pStyle w:val="ProductList-Body"/>
        <w:spacing w:after="120"/>
        <w:ind w:left="158"/>
      </w:pPr>
      <w:bookmarkStart w:id="87" w:name="_Toc26972852"/>
      <w:bookmarkEnd w:id="86"/>
      <w:r>
        <w:t>În plus, aceste măsuri vor respecta cerințele stabilite în standardele ISO 27001, ISO 27002 și ISO 27018. Descrierea măsurilor de securitate stabilite pentru cerințele respective este disponibilă pentru Clienți.</w:t>
      </w:r>
    </w:p>
    <w:p w14:paraId="14FF47A5" w14:textId="5428AF0D" w:rsidR="00DD6D76" w:rsidRPr="00FC77AC" w:rsidRDefault="00DD6D76" w:rsidP="00741E10">
      <w:pPr>
        <w:pStyle w:val="ProductList-Body"/>
        <w:spacing w:after="120"/>
        <w:ind w:left="158"/>
      </w:pPr>
      <w:r>
        <w:t>Fiecare Serviciu online principal respectă, de asemenea, standardele și cadrele de control afișate în tabelul din Termenii privind produsul. Fiecare Serviciu online principal și fiecare Serviciu profesional implementează și mențin măsurile de securitate stabilite în Anexa A pentru protecția Datelor Clientului și a Datelor Serviciilor profesionale.</w:t>
      </w:r>
    </w:p>
    <w:p w14:paraId="724B3312" w14:textId="77777777" w:rsidR="004E6341" w:rsidRDefault="004E6341" w:rsidP="004E6341">
      <w:pPr>
        <w:pStyle w:val="ProductList-Body"/>
        <w:spacing w:after="120"/>
        <w:ind w:left="158"/>
      </w:pPr>
      <w:bookmarkStart w:id="88" w:name="_Toc26972851"/>
      <w:r>
        <w:t>Microsoft implementează și menține măsurile de securitate stabilite în Anexa II la Clauzele contractuale standard din 2021 pentru protecția datelor cu caracter personal care intră în domeniul de aplicare al GDPR.</w:t>
      </w:r>
    </w:p>
    <w:p w14:paraId="206C538B" w14:textId="21A7E6E3" w:rsidR="00DD6D76" w:rsidRPr="00FC77AC" w:rsidRDefault="00DD6D76" w:rsidP="00741E10">
      <w:pPr>
        <w:pStyle w:val="ProductList-Body"/>
        <w:spacing w:after="120"/>
        <w:ind w:left="158"/>
      </w:pPr>
      <w:r>
        <w:t>Microsoft are dreptul să adauge oricând standarde din domeniu sau guvernamentale. Microsoft nu va elimina ISO 27001, ISO 27002, ISO 27018 sau standardele sau cadrele din tabelul pentru Serviciile online principale din Termenii privind produsul, decât dacă acestea nu mai sunt utilizate în domeniu și sunt înlocuite cu unele succesoare (dacă există).</w:t>
      </w:r>
      <w:bookmarkEnd w:id="88"/>
    </w:p>
    <w:p w14:paraId="76CDC3B9" w14:textId="77777777" w:rsidR="00DD6D76" w:rsidRPr="00FC77AC" w:rsidRDefault="00DD6D76" w:rsidP="002A4A50">
      <w:pPr>
        <w:pStyle w:val="ProductList-Body"/>
        <w:keepNext/>
        <w:spacing w:after="120"/>
        <w:ind w:left="187"/>
        <w:outlineLvl w:val="2"/>
      </w:pPr>
      <w:bookmarkStart w:id="89" w:name="_Hlk40371496"/>
      <w:r>
        <w:rPr>
          <w:b/>
          <w:color w:val="0072C6"/>
        </w:rPr>
        <w:t xml:space="preserve">Criptarea datelor </w:t>
      </w:r>
    </w:p>
    <w:p w14:paraId="4EDA944E" w14:textId="664BA380" w:rsidR="00DD6D76" w:rsidRPr="00FC77AC" w:rsidRDefault="00DD6D76" w:rsidP="00741E10">
      <w:pPr>
        <w:pStyle w:val="ProductList-Body"/>
        <w:spacing w:after="120"/>
        <w:ind w:left="158"/>
      </w:pPr>
      <w:r>
        <w:t>Datele Clientului și Datele Serviciilor profesionale (fiecare incluzând Date cu caracter personal) în tranzit prin rețele publice între Client și</w:t>
      </w:r>
      <w:r w:rsidR="001F6F80">
        <w:t> </w:t>
      </w:r>
      <w:r>
        <w:t xml:space="preserve">Microsoft sau între centrele de date Microsoft sunt criptate în mod implicit. </w:t>
      </w:r>
    </w:p>
    <w:p w14:paraId="3278572B" w14:textId="7CC898DB" w:rsidR="00DD6D76" w:rsidRPr="00FC77AC" w:rsidRDefault="00DD6D76" w:rsidP="00741E10">
      <w:pPr>
        <w:pStyle w:val="ProductList-Body"/>
        <w:spacing w:after="120"/>
        <w:ind w:left="158"/>
      </w:pPr>
      <w:r>
        <w:t>De asemenea, Microsoft criptează Datele Clientului stocate în repaus în Serviciile online și Datele Serviciilor profesionale stocate în repaus. În</w:t>
      </w:r>
      <w:r w:rsidR="005938A7">
        <w:t> </w:t>
      </w:r>
      <w:r>
        <w:t>cazul Serviciilor online prin care Clientul sau o terță parte ce acționează în numele său poate construi aplicații (de exemplu, anumite Servicii Azure), criptarea datelor stocate în astfel de aplicații se va efectua la alegerea Clientului, folosindu-se capacitățile furnizate de Microsoft sau obținute de Client de la terțe părți.</w:t>
      </w:r>
    </w:p>
    <w:p w14:paraId="4DB4D680" w14:textId="77777777" w:rsidR="00DD6D76" w:rsidRPr="00FC77AC" w:rsidRDefault="00DD6D76" w:rsidP="000A6DC7">
      <w:pPr>
        <w:pStyle w:val="ProductList-Body"/>
        <w:keepNext/>
        <w:spacing w:after="120"/>
        <w:ind w:left="187"/>
        <w:outlineLvl w:val="2"/>
      </w:pPr>
      <w:r>
        <w:rPr>
          <w:b/>
          <w:color w:val="0072C6"/>
        </w:rPr>
        <w:t xml:space="preserve">Accesul la date </w:t>
      </w:r>
    </w:p>
    <w:p w14:paraId="729E7942" w14:textId="220ECD4F" w:rsidR="006824EE" w:rsidRPr="00FC77AC" w:rsidRDefault="00CD0D6F" w:rsidP="006824EE">
      <w:pPr>
        <w:pStyle w:val="ProductList-Body"/>
        <w:spacing w:after="120"/>
        <w:ind w:left="158"/>
      </w:pPr>
      <w:r>
        <w:t>Microsoft utilizează mecanisme de acces cu privilegiu minim pentru a controla accesul la Datele Clientului și la Datele Serviciilor profesionale (inclusiv la Datele cu caracter personal). Măsurile de control al accesului pe bază de rol sunt utilizate pentru a asigura că accesul la Datele Clientului și la Datele Serviciilor profesionale solicitat pentru operațiunile de service are un scop corespunzător și este aprobat cu supravegherea conducerii. În cazul Serviciilor online principale și Serviciilor profesionale, Microsoft păstrează mecanismele de control al accesului descrise în tabelul „Măsuri de securitate” din Anexa A; și personalul Microsoft nu are acces de durată la Datele Clientului, iar orice acces solicitat se acordă pentru o perioadă limitată.</w:t>
      </w:r>
    </w:p>
    <w:bookmarkEnd w:id="89"/>
    <w:p w14:paraId="11FFA921" w14:textId="77777777" w:rsidR="00C85435" w:rsidRPr="00FC77AC" w:rsidRDefault="00C85435" w:rsidP="002A4A50">
      <w:pPr>
        <w:pStyle w:val="ProductList-Body"/>
        <w:keepNext/>
        <w:spacing w:after="120"/>
        <w:ind w:left="187"/>
        <w:outlineLvl w:val="2"/>
      </w:pPr>
      <w:r>
        <w:rPr>
          <w:b/>
          <w:color w:val="0072C6"/>
        </w:rPr>
        <w:t>Responsabilitățile Clientului</w:t>
      </w:r>
      <w:bookmarkEnd w:id="87"/>
    </w:p>
    <w:p w14:paraId="18080BBE" w14:textId="4743674A" w:rsidR="00C85435" w:rsidRPr="00FC77AC" w:rsidRDefault="00C85435" w:rsidP="007829B6">
      <w:pPr>
        <w:pStyle w:val="ProductList-Body"/>
        <w:spacing w:after="120"/>
        <w:ind w:left="158"/>
      </w:pPr>
      <w:r>
        <w:t>Clientului îi revine în exclusivitate responsabilitatea să stabilească dacă măsurile de natură tehnică și organizațională pentru Produse și Servicii întrunesc cerințele Clientului, inclusiv oricare dintre obligațiile sale de securitate în temeiul reglementărilor aplicabile cu privire la protejarea Datelor cu caracter personal. Clientul recunoaște și este de acord că (având în vedere stadiul actual al dezvoltării, costurile implementării și natura, domeniul de aplicare, contextul și scopurile prelucrării Datelor sale cu caracter personal, precum și riscul pentru persoanele fizice), practicile și politicile de securitate implementate și menținute de Microsoft asigură un nivel de securitate corespunzător acestui risc față de</w:t>
      </w:r>
      <w:r w:rsidR="00B07D03">
        <w:t> </w:t>
      </w:r>
      <w:r>
        <w:t>Datele sale cu caracter personal. Clientul este responsabil pentru implementarea și aplicarea măsurilor de securitate și protecție a confidențialității pentru componentele pe care le furnizează sau le controlează (cum ar fi dispozitivele înscrise cu Microsoft Intune sau pe</w:t>
      </w:r>
      <w:r w:rsidR="00B07D03">
        <w:t> </w:t>
      </w:r>
      <w:r>
        <w:t>computerul ori aplicația unui client Microsoft Azure).</w:t>
      </w:r>
    </w:p>
    <w:p w14:paraId="1854A774" w14:textId="77777777" w:rsidR="00C85435" w:rsidRPr="00FC77AC" w:rsidDel="00BA1419" w:rsidRDefault="00C85435" w:rsidP="002A4A50">
      <w:pPr>
        <w:pStyle w:val="ProductList-Body"/>
        <w:keepNext/>
        <w:spacing w:after="120"/>
        <w:ind w:left="187"/>
        <w:outlineLvl w:val="2"/>
      </w:pPr>
      <w:bookmarkStart w:id="90" w:name="_Toc26972853"/>
      <w:r>
        <w:rPr>
          <w:b/>
          <w:color w:val="0072C6"/>
        </w:rPr>
        <w:t>Auditurile conformității</w:t>
      </w:r>
      <w:bookmarkEnd w:id="90"/>
    </w:p>
    <w:p w14:paraId="6AE0848E" w14:textId="77777777" w:rsidR="002A1094" w:rsidRPr="003E4AC6" w:rsidDel="00BA1419" w:rsidRDefault="002A1094" w:rsidP="002A1094">
      <w:pPr>
        <w:pStyle w:val="ProductList-Body"/>
        <w:spacing w:after="120"/>
        <w:ind w:left="158"/>
      </w:pPr>
      <w:r>
        <w:t>Microsoft va efectua audituri ale securității computerelor, ale mediului de lucru și ale centrelor de date fizice implicate în prelucrarea Datelor Clientului, Datelor Serviciilor profesionale și a Datelor cu caracter personal, astfel:</w:t>
      </w:r>
    </w:p>
    <w:p w14:paraId="424A3D96" w14:textId="77777777" w:rsidR="002A1094" w:rsidRPr="003E4AC6" w:rsidDel="00BA1419" w:rsidRDefault="002A1094" w:rsidP="002A1094">
      <w:pPr>
        <w:pStyle w:val="ProductList-Body"/>
        <w:numPr>
          <w:ilvl w:val="0"/>
          <w:numId w:val="2"/>
        </w:numPr>
        <w:ind w:left="605" w:hanging="274"/>
      </w:pPr>
      <w:r>
        <w:t>Acolo unde un standard sau un cadru prevede audituri, un audit al unui astfel de standard sau cadru de control va fi inițiat cel puțin anual.</w:t>
      </w:r>
    </w:p>
    <w:p w14:paraId="35298307" w14:textId="77777777" w:rsidR="002A1094" w:rsidRPr="003E4AC6" w:rsidDel="00BA1419" w:rsidRDefault="002A1094" w:rsidP="002A1094">
      <w:pPr>
        <w:pStyle w:val="ProductList-Body"/>
        <w:numPr>
          <w:ilvl w:val="0"/>
          <w:numId w:val="2"/>
        </w:numPr>
        <w:ind w:left="605" w:hanging="274"/>
      </w:pPr>
      <w:r>
        <w:t>Fiecare audit va fi efectuat conform standardelor și reglementărilor corpului de reglementare sau de acreditare pentru fiecare standard sau cadru de control aplicabil.</w:t>
      </w:r>
    </w:p>
    <w:p w14:paraId="14946DBA" w14:textId="77777777" w:rsidR="002A1094" w:rsidRPr="003E4AC6" w:rsidDel="00BA1419" w:rsidRDefault="002A1094" w:rsidP="002A1094">
      <w:pPr>
        <w:pStyle w:val="ProductList-Body"/>
        <w:numPr>
          <w:ilvl w:val="0"/>
          <w:numId w:val="2"/>
        </w:numPr>
        <w:spacing w:after="120"/>
        <w:ind w:left="608" w:hanging="270"/>
      </w:pPr>
      <w:r>
        <w:t>Fiecare audit va fi efectuat de auditori de securitate terță parte, calificați și independenți la alegerea și pe cheltuiala Microsoft.</w:t>
      </w:r>
    </w:p>
    <w:p w14:paraId="1D42254E" w14:textId="77777777" w:rsidR="002A1094" w:rsidRPr="00097CE0" w:rsidRDefault="002A1094" w:rsidP="002A1094">
      <w:pPr>
        <w:pStyle w:val="ProductList-Body"/>
        <w:spacing w:after="120"/>
        <w:ind w:left="180"/>
      </w:pPr>
      <w:r>
        <w:t xml:space="preserve">Fiecare audit va avea ca rezultat generarea unui raport de audit („Raportul de audit Microsoft”), pe care Microsoft le va pune la dispoziţie la adresa </w:t>
      </w:r>
      <w:hyperlink r:id="rId25">
        <w:r w:rsidRPr="6E1ECE4C">
          <w:rPr>
            <w:rStyle w:val="Hyperlink"/>
            <w:color w:val="0070C0"/>
          </w:rPr>
          <w:t>https://servicetrust.microsoft.com/</w:t>
        </w:r>
      </w:hyperlink>
      <w:r>
        <w:t xml:space="preserve"> sau într-o altă locaţie identificată de Microsoft. Raportul de audit al Microsoft va fi considerat ca fiind Informații confidențiale ale Microsoft și va include în mod clar constatările auditorului. Microsoft va remedia prompt problemele prezentate în Raportul de audit Microsoft pentru a include cerintele auditorul. La cererea Clientului, Microsoft va furniza Clientului fiecare Raport de audit Microsoft. Raportul de audit Microsoft se va supune restricţiilor privind nedivulgarea informaţiilor şi distribuirea impuse de Microsoft şi de auditor.</w:t>
      </w:r>
    </w:p>
    <w:p w14:paraId="2ED1BA08" w14:textId="6ADAA79F" w:rsidR="00C85435" w:rsidRPr="00FC77AC" w:rsidRDefault="00EF5AF3" w:rsidP="00741E10">
      <w:pPr>
        <w:pStyle w:val="ProductList-Body"/>
        <w:spacing w:after="120"/>
        <w:ind w:left="158"/>
      </w:pPr>
      <w:r>
        <w:t>În măsura în care cerințele de audit ale clientului conform cerințelor privind protecția datelor cu caracter personal nu pot fi satisfăcute în mod rezonabil prin rapoartele de audit, documentații sau informațiile de conformitate pe care Microsoft le pune în general la dispoziția clienților săi, Microsoft va răspunde prompt la instrucțiunile suplimentare de audit venite de la client. Înainte de începerea unui audit, Clientul și Microsoft vor cădea de acord asupra scopului, momentului, duratei, cerințelor de control și evidențe și a costurilor auditului, cu precizarea că această cerință de a cădea de acord nu va permite companiei Microsoft să întârzie efectuarea auditului într-o manieră nerezonabilă. În măsura necesară realizării auditului, Microsoft va face disponibile sistemele și facilitățile de prelucrare împreună cu documentația aferentă relevante pentru prelucrarea Datelor Clientului, Datelor Serviciilor profesionale și a Datelor cu caracter personal de către Microsoft, Afiliații și Subcontractanți săi. Un astfel de</w:t>
      </w:r>
      <w:r w:rsidR="00C716E2">
        <w:t> </w:t>
      </w:r>
      <w:r>
        <w:t>audit va fi realizat de o firmă de audit terță parte acreditată și independentă, în timpul programului normal de lucru, în urma unei notificări în</w:t>
      </w:r>
      <w:r w:rsidR="00C716E2">
        <w:t> </w:t>
      </w:r>
      <w:r>
        <w:t>prealabil a companiei Microsoft și care se supune unor proceduri rezonabile privind confidențialitatea. Nici Clientul nici auditorul nu vor avea acces la niciun fel de date ce aparțin altor clienți ai companiei Microsoft sau la sistemele și sediile Microsoft care nu au legătură cu furnizarea Produselor și Serviciile. Clientul este responsabil pentru toate costurile și onorariile pentru un astfel de audit, inclusiv toate costurile și onorariile rezonabile pentru timpul consumat de Microsoft pentru un astfel de audit, pe lângă costul serviciilor prestate de Microsoft. Dacă raportul de audit generat în urma auditului Clientului conține descoperiri ale unor neconformități semnificative, Clientul va face cunoscut companiei Microsoft acest raport și Microsoft va remedia în mod prompt orice neconformitate semnificativă.</w:t>
      </w:r>
    </w:p>
    <w:p w14:paraId="63F4B7F6" w14:textId="0F861294" w:rsidR="00C85435" w:rsidRPr="00FC77AC" w:rsidRDefault="00BF6860" w:rsidP="00741E10">
      <w:pPr>
        <w:pStyle w:val="ProductList-Body"/>
        <w:spacing w:after="120"/>
        <w:ind w:left="158"/>
      </w:pPr>
      <w:r>
        <w:t>Nicio prevedere din această secțiune a DPA nu va schimba și nu va modifica Termenii GDPR și nici nu va afecta drepturile autorității de supraveghere sau ale persoanelor vizate, conform Cerințelor privind Protecția Datelor. Microsoft Corporation este un terț beneficiar al prevederilor acestei secțiuni.</w:t>
      </w:r>
    </w:p>
    <w:p w14:paraId="10CE5BEA" w14:textId="77777777" w:rsidR="00C85435" w:rsidRPr="00FC77AC" w:rsidRDefault="00C85435" w:rsidP="002A4A50">
      <w:pPr>
        <w:pStyle w:val="ProductList-SubSubSectionHeading"/>
        <w:keepNext/>
        <w:spacing w:after="120"/>
        <w:outlineLvl w:val="1"/>
      </w:pPr>
      <w:bookmarkStart w:id="91" w:name="_Toc507768554"/>
      <w:bookmarkStart w:id="92" w:name="_Toc8395014"/>
      <w:bookmarkStart w:id="93" w:name="_Toc6563803"/>
      <w:bookmarkStart w:id="94" w:name="_Toc21617021"/>
      <w:bookmarkStart w:id="95" w:name="_Toc26972854"/>
      <w:bookmarkStart w:id="96" w:name="_Toc155368577"/>
      <w:r>
        <w:t>Notificarea incidentelor de securitate</w:t>
      </w:r>
      <w:bookmarkEnd w:id="91"/>
      <w:bookmarkEnd w:id="92"/>
      <w:bookmarkEnd w:id="93"/>
      <w:bookmarkEnd w:id="94"/>
      <w:bookmarkEnd w:id="95"/>
      <w:bookmarkEnd w:id="96"/>
    </w:p>
    <w:p w14:paraId="32296112" w14:textId="77777777" w:rsidR="00585D7E" w:rsidRPr="003E4AC6" w:rsidRDefault="00585D7E" w:rsidP="00585D7E">
      <w:pPr>
        <w:pStyle w:val="ProductList-Body"/>
        <w:spacing w:after="120"/>
      </w:pPr>
      <w:bookmarkStart w:id="97" w:name="_Hlk504328309"/>
      <w:bookmarkStart w:id="98" w:name="_Toc507768555"/>
      <w:bookmarkStart w:id="99" w:name="_Toc8395015"/>
      <w:bookmarkStart w:id="100" w:name="_Toc6563804"/>
      <w:bookmarkStart w:id="101" w:name="_Toc21617022"/>
      <w:bookmarkStart w:id="102" w:name="_Toc26972855"/>
      <w:bookmarkStart w:id="103" w:name="DataTransfersandLocation"/>
      <w:r>
        <w:t>Dacă Microsoft află despre o încălcare a securității care conduce la distrugerea, pierderea, modificarea accidentală sau ilegală, divulgarea neautorizată sau accesul neautorizat la Datele Clientului, Datele Serviciilor profesionale sau Datele cu caracter personal în timpul prelucrării de către Microsoft (fiecare fiind un „Incident de securitate”)</w:t>
      </w:r>
      <w:bookmarkEnd w:id="97"/>
      <w:r>
        <w:t>, atunci Microsoft va lua imediat și fără întârzieri nejustificate următoarele măsuri: (1) va informa Clientul în legătură cu Incidentul de securitate; (2) va investiga Incidentul de securitate și va trimite Clientului informații detaliate despre acesta și (3) va lua măsuri rezonabile pentru a atenua efectele și a minimiza daunele cauzate de Incidentul de securitate.</w:t>
      </w:r>
    </w:p>
    <w:p w14:paraId="787DAC27" w14:textId="77777777" w:rsidR="00585D7E" w:rsidRPr="003E4AC6" w:rsidRDefault="00585D7E" w:rsidP="00585D7E">
      <w:pPr>
        <w:pStyle w:val="ProductList-Body"/>
        <w:spacing w:after="120"/>
      </w:pPr>
      <w:r>
        <w:t>Notificările prin care se anunță Incidentele de securitate vor fi trimise Clientului prin oricare dintre mijloacele alese de Microsoft, inclusiv prin e-mail. Clientului îi revine în exclusivitate responsabilitatea de a se asigura că păstrează informațiile de contact exacte ale Microsoft pentru fiecare Produs și Serviciu profesional. Clientul este unicul responsabil pentru respectarea obligațiilor care îi revin în baza legilor privind notificarea incidentelor care i se aplică, precum și pentru respectarea tuturor obligațiilor de notificare a terților cu privire la orice Incident de securitate.</w:t>
      </w:r>
    </w:p>
    <w:p w14:paraId="0842525A" w14:textId="77777777" w:rsidR="00585D7E" w:rsidRPr="003E4AC6" w:rsidRDefault="00585D7E" w:rsidP="00585D7E">
      <w:pPr>
        <w:pStyle w:val="ProductList-Body"/>
        <w:spacing w:after="120"/>
      </w:pPr>
      <w:r>
        <w:t>În conformitate cu articolul 33 din GDPR sau cu alte legi sau reglementări aplicabile, Microsoft depune eforturi rezonabile pentru a-i acorda Clientului asistență cu privire la respectarea obligației acestuia de a notifica autoritatea de supraveghere și persoanele vizate cu privire la un astfel de Incident de securitate.</w:t>
      </w:r>
    </w:p>
    <w:p w14:paraId="735DF5AC" w14:textId="77777777" w:rsidR="00585D7E" w:rsidRPr="003E4AC6" w:rsidRDefault="00585D7E" w:rsidP="00585D7E">
      <w:pPr>
        <w:pStyle w:val="ProductList-Body"/>
        <w:spacing w:after="120"/>
      </w:pPr>
      <w:r>
        <w:t>Raportarea sau răspunsul din partea Microsoft la un incident de securitate în baza prevederilor acestei secțiuni nu înseamnă recunoașterea de către Microsoft a unei erori sau răspunderi privind incidentul de securitate.</w:t>
      </w:r>
    </w:p>
    <w:p w14:paraId="76A6C36A" w14:textId="77777777" w:rsidR="00585D7E" w:rsidRPr="003E4AC6" w:rsidRDefault="00585D7E" w:rsidP="00585D7E">
      <w:pPr>
        <w:pStyle w:val="ProductList-Body"/>
        <w:spacing w:after="120"/>
      </w:pPr>
      <w:r>
        <w:t>Clientul trebuie să notifice imediat compania Microsoft în legătură cu toate abuzurile posibile legate de conturile sau de acreditările sale de autentificare ori în legătură cu orice incident de securitate asociat cu Produsele sau Serviciile.</w:t>
      </w:r>
    </w:p>
    <w:p w14:paraId="5E88C2A3" w14:textId="77777777" w:rsidR="00C85435" w:rsidRPr="00FC77AC" w:rsidRDefault="00C85435" w:rsidP="00C35BD5">
      <w:pPr>
        <w:pStyle w:val="ProductList-SubSubSectionHeading"/>
        <w:keepNext/>
        <w:spacing w:after="120"/>
        <w:outlineLvl w:val="1"/>
      </w:pPr>
      <w:bookmarkStart w:id="104" w:name="_Toc155368578"/>
      <w:r>
        <w:t xml:space="preserve">Transferurile de date și </w:t>
      </w:r>
      <w:bookmarkStart w:id="105" w:name="LocationofDataProcessing"/>
      <w:bookmarkStart w:id="106" w:name="_Toc489605583"/>
      <w:r>
        <w:t>locația acestora</w:t>
      </w:r>
      <w:bookmarkEnd w:id="98"/>
      <w:bookmarkEnd w:id="99"/>
      <w:bookmarkEnd w:id="100"/>
      <w:bookmarkEnd w:id="101"/>
      <w:bookmarkEnd w:id="102"/>
      <w:bookmarkEnd w:id="104"/>
      <w:bookmarkEnd w:id="105"/>
      <w:bookmarkEnd w:id="106"/>
    </w:p>
    <w:p w14:paraId="6EDDA655" w14:textId="77777777" w:rsidR="00C85435" w:rsidRPr="00FC77AC" w:rsidRDefault="00C85435" w:rsidP="00C35BD5">
      <w:pPr>
        <w:pStyle w:val="ProductList-Body"/>
        <w:keepNext/>
        <w:spacing w:after="120"/>
        <w:ind w:left="187"/>
        <w:outlineLvl w:val="2"/>
      </w:pPr>
      <w:bookmarkStart w:id="107" w:name="_Toc26972856"/>
      <w:bookmarkEnd w:id="103"/>
      <w:r>
        <w:rPr>
          <w:b/>
          <w:bCs/>
          <w:color w:val="0072C6"/>
        </w:rPr>
        <w:t>Transferurile datelor</w:t>
      </w:r>
      <w:bookmarkEnd w:id="107"/>
    </w:p>
    <w:p w14:paraId="532266D7" w14:textId="77777777" w:rsidR="004B243F" w:rsidRPr="003E4AC6" w:rsidRDefault="004B243F" w:rsidP="004B243F">
      <w:pPr>
        <w:pStyle w:val="ProductList-Body"/>
        <w:spacing w:after="120"/>
        <w:ind w:left="158"/>
      </w:pPr>
      <w:r>
        <w:t xml:space="preserve">Datele Clientului, Datele Serviciilor profesionale și Datele cu caracter personal pe care Microsoft le prelucrează în numele Clientului nu pot fi transferate, stocate sau prelucrate în nicio locație geografică, cu excepția cazurilor în care acest lucru se realizează în conformitate cu Termenii DPA și cu luarea măsurilor de siguranță indicate mai jos în această secțiune. Tinand cont de  aceste măsuri de siguranță, Clientul desemnează compania Microsoft să transfere Datele Clientului, Datele Serviciilor profesionale și Datele cu caracter personal în Statele Unite ale Americii sau în orice altă țară în care Microsoft sau Subcontractorii săi desfășoară activități și să stocheze și să prelucreze Datele Clientului și Datele cu caracter personal cu scopul de a furniza Produsele, exceptând situațiile menționate în alte secțiuni din Termenii DPA. </w:t>
      </w:r>
    </w:p>
    <w:p w14:paraId="4A1DAEC4" w14:textId="77777777" w:rsidR="0073250D" w:rsidRPr="00F01DB9" w:rsidRDefault="0073250D" w:rsidP="0073250D">
      <w:pPr>
        <w:pStyle w:val="ProductList-Body"/>
        <w:spacing w:after="120"/>
        <w:ind w:left="158"/>
      </w:pPr>
      <w:bookmarkStart w:id="108" w:name="_Toc26972857"/>
      <w:bookmarkStart w:id="109" w:name="LocationofCustomerDataatRest"/>
      <w:bookmarkStart w:id="110" w:name="_Toc507768556"/>
      <w:bookmarkStart w:id="111" w:name="_Toc8395016"/>
      <w:bookmarkStart w:id="112" w:name="_Toc6563805"/>
      <w:bookmarkStart w:id="113" w:name="_Toc21617023"/>
      <w:bookmarkStart w:id="114" w:name="_Toc26972858"/>
      <w:r>
        <w:t>Toate transferurile de Date ale Clientului, Date ale Serviciilor profesionale și de Date cu caracter personal în afara Uniunii Europene, Spațiului Economic European, Regatului Unit și Elveției pentru furnizarea Produselor și a Serviciilor se supun termenilor Clauzelor contractuale tip 2021 implementate de Microsoft. În plus, transferurile din Regatul Unit se supun termenilor Actului adițional privind transferul internațional al datelor (IDTA), implementat de Microsoft. În sensul acestui DPA, „IDTA” înseamnă Actul adițional privind transferul internațional al datelor la clauzele contractuale standard ale Comisiei Europene pentru transferurile internaționale de date, emis de Biroul Comisarului pentru Informații din Regatul Unit în baza S119A(1) din Legea Regatului Unit din 2018 privind Protecția Datelor. Microsoft va respecta cerințele legale privind protecția datelor cu caracter personal din Spațiul Economic European, Regatul Unit și Elveția cu privire la colectarea, utilizarea, transferul, păstrarea și alte activități de prelucrare a datelor cu caracter personal din Spațiul Economic European, Regatul Unit și Elveția. Toate transferurile de Date cu caracter personal către o țară terță sau o organizație internațională vor respecta măsurile de siguranță adecvate prevăzute la Articolul 46 din GDPR, iar transferurile și măsurile de siguranță respective vor fi documentate în conformitate cu Articolul 30(2) din GDPR.</w:t>
      </w:r>
    </w:p>
    <w:p w14:paraId="6FC6752F" w14:textId="77777777" w:rsidR="0073250D" w:rsidRPr="006366A8" w:rsidRDefault="0073250D" w:rsidP="0073250D">
      <w:pPr>
        <w:pStyle w:val="ProductList-Body"/>
        <w:spacing w:after="120"/>
        <w:ind w:left="158"/>
      </w:pPr>
      <w:r>
        <w:t>În plus, compania Microsoft este certificată conform Cadrelor UE-SUA și Elveția-SUA privind confidențialitatea datelor, conform Extensiei UK la Cadrul UE-SUA privind confidențialitatea datelor și conform angajamentelor pe care le presupun acestea. Microsoft este de acord să notifice Clientul dacă stabilește că acesta nu își mai respectă obligația de a asigura același nivel de protecție prevăzut în principiile Cadrelor privind confidențialitatea datelor.</w:t>
      </w:r>
    </w:p>
    <w:p w14:paraId="6994728B" w14:textId="77777777" w:rsidR="00D852BD" w:rsidRPr="006366A8" w:rsidRDefault="00D852BD" w:rsidP="00D852BD">
      <w:pPr>
        <w:pStyle w:val="ProductList-Body"/>
        <w:keepNext/>
        <w:spacing w:after="120"/>
        <w:ind w:left="187"/>
        <w:outlineLvl w:val="2"/>
      </w:pPr>
      <w:r>
        <w:rPr>
          <w:b/>
          <w:color w:val="0072C6"/>
        </w:rPr>
        <w:t>Locația Datelor de client</w:t>
      </w:r>
    </w:p>
    <w:bookmarkEnd w:id="108"/>
    <w:bookmarkEnd w:id="109"/>
    <w:p w14:paraId="685AFF55" w14:textId="77777777" w:rsidR="00B25440" w:rsidRPr="00752A4A" w:rsidRDefault="00B25440" w:rsidP="00B25440">
      <w:pPr>
        <w:tabs>
          <w:tab w:val="left" w:pos="360"/>
        </w:tabs>
        <w:spacing w:after="120" w:line="240" w:lineRule="auto"/>
        <w:ind w:left="180"/>
        <w:rPr>
          <w:rFonts w:ascii="Calibri" w:eastAsia="Calibri" w:hAnsi="Calibri" w:cs="Arial"/>
          <w:sz w:val="18"/>
        </w:rPr>
      </w:pPr>
      <w:r>
        <w:rPr>
          <w:rFonts w:ascii="Calibri" w:eastAsia="Calibri" w:hAnsi="Calibri" w:cs="Arial"/>
          <w:sz w:val="18"/>
        </w:rPr>
        <w:t>Pentru Serviciile online de bază, Microsoft va stoca Datele Clientului în repaus în anumite zone geografice majore (fiecare fiind denumită Zonă geografică), așa cum este stipulat în Termenii privind produsul.</w:t>
      </w:r>
    </w:p>
    <w:p w14:paraId="06024EC7" w14:textId="77777777" w:rsidR="00B25440" w:rsidRPr="00752A4A" w:rsidRDefault="00B25440" w:rsidP="00B25440">
      <w:pPr>
        <w:tabs>
          <w:tab w:val="left" w:pos="360"/>
        </w:tabs>
        <w:spacing w:after="120" w:line="240" w:lineRule="auto"/>
        <w:ind w:left="180"/>
        <w:rPr>
          <w:rFonts w:ascii="Calibri" w:eastAsia="Calibri" w:hAnsi="Calibri" w:cs="Arial"/>
          <w:sz w:val="18"/>
        </w:rPr>
      </w:pPr>
      <w:r>
        <w:rPr>
          <w:rFonts w:ascii="Calibri" w:eastAsia="Calibri" w:hAnsi="Calibri" w:cs="Arial"/>
          <w:sz w:val="18"/>
        </w:rPr>
        <w:t>Pentru Serviciile online cu limită de date în UE, Microsoft va stoca și va prelucra Datele Clientului și Datele cu caracter personal din Uniunea Europeană, așa cum este stipulat în Termenii privind produsul.</w:t>
      </w:r>
    </w:p>
    <w:p w14:paraId="2194D52D" w14:textId="77777777" w:rsidR="00B25440" w:rsidRPr="00752A4A" w:rsidRDefault="00B25440" w:rsidP="00B25440">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nu controlează și nu limitează regiunile de unde Clientul și utilizatorii finali ai acestuia pot să acceseze Datele Clientului sau unde pot să le mute.</w:t>
      </w:r>
    </w:p>
    <w:p w14:paraId="60CFC808" w14:textId="77777777" w:rsidR="00C85435" w:rsidRPr="00FC77AC" w:rsidRDefault="00C85435" w:rsidP="002A4A50">
      <w:pPr>
        <w:pStyle w:val="ProductList-SubSubSectionHeading"/>
        <w:keepNext/>
        <w:spacing w:after="120"/>
        <w:outlineLvl w:val="1"/>
      </w:pPr>
      <w:bookmarkStart w:id="115" w:name="_Toc155368579"/>
      <w:r>
        <w:t>Păstrarea și ștergerea Datelor</w:t>
      </w:r>
      <w:bookmarkEnd w:id="110"/>
      <w:bookmarkEnd w:id="111"/>
      <w:bookmarkEnd w:id="112"/>
      <w:bookmarkEnd w:id="113"/>
      <w:bookmarkEnd w:id="114"/>
      <w:bookmarkEnd w:id="115"/>
    </w:p>
    <w:p w14:paraId="1E39C7A1" w14:textId="1B6FE9AF" w:rsidR="00C85435" w:rsidRPr="00FC77AC" w:rsidRDefault="00C85435" w:rsidP="00741E10">
      <w:pPr>
        <w:pStyle w:val="ProductList-Body"/>
        <w:spacing w:after="120"/>
      </w:pPr>
      <w:r>
        <w:t>Pe toată durata abonamentului Clientului sau a angajamentului aplicabil privind Serviciile profesionale, Clientul va putea să acceseze, să extragă și să șteargă Datele Clientului stocate în fiecare Serviciu online și în Datele Serviciilor profesionale.</w:t>
      </w:r>
    </w:p>
    <w:p w14:paraId="4E65B649" w14:textId="3BFBCC26" w:rsidR="00C85435" w:rsidRPr="00FC77AC" w:rsidRDefault="00C85435" w:rsidP="00741E10">
      <w:pPr>
        <w:pStyle w:val="ProductList-Body"/>
        <w:spacing w:after="120"/>
      </w:pPr>
      <w:r>
        <w:t xml:space="preserve">Cu excepția versiunilor de încercare gratuite și a serviciilor LinkedIn, Microsoft va reține Datele de client care rămân stocate în Serviciile online </w:t>
      </w:r>
      <w:r w:rsidR="003B5387">
        <w:br/>
      </w:r>
      <w:r>
        <w:t>într-un cont cu funcționare limitată, timp de 90 de zile de la expirarea ori încetarea abonamentului Clientului, astfel încât acesta să le poată extrage. După expirarea perioadei de păstrare de 90 de zile, Microsoft va dezactiva contul Clientului și va șterge Datele Clientului și Datele cu</w:t>
      </w:r>
      <w:r w:rsidR="003B5387">
        <w:t> </w:t>
      </w:r>
      <w:r>
        <w:t>caracter personal stocate în Serviciile online în decurs de 90 de zile, cu excepția cazului în care are autorizație, în baza prezentului DPA, să</w:t>
      </w:r>
      <w:r w:rsidR="003B5387">
        <w:t> </w:t>
      </w:r>
      <w:r>
        <w:t>păstreze datele respective.</w:t>
      </w:r>
    </w:p>
    <w:p w14:paraId="63ED44D1" w14:textId="3BA6A0FF" w:rsidR="00FC65D5" w:rsidRPr="00FC77AC" w:rsidRDefault="001D451C" w:rsidP="00741E10">
      <w:pPr>
        <w:pStyle w:val="ProductList-Body"/>
        <w:spacing w:after="120"/>
      </w:pPr>
      <w:r>
        <w:t>În cazul Datelor cu caracter personal legate de Produsele software și al Datelor Serviciilor profesionale, Microsoft va șterge toate copiile după îndeplinirea scopurilor de afaceri pentru care datele au fost colectate sau transferate sau mai devreme, la solicitarea Clientului, exceptând cazul în</w:t>
      </w:r>
      <w:r w:rsidR="007B620B">
        <w:t> </w:t>
      </w:r>
      <w:r>
        <w:t>care Microsoft are autorizație, în baza prezentului DPA, să păstreze datele respective.</w:t>
      </w:r>
    </w:p>
    <w:p w14:paraId="6ADDB89E" w14:textId="2F45A632" w:rsidR="00C85435" w:rsidRPr="00FC77AC" w:rsidRDefault="00C85435" w:rsidP="00741E10">
      <w:pPr>
        <w:pStyle w:val="ProductList-Body"/>
        <w:spacing w:after="120"/>
      </w:pPr>
      <w:r>
        <w:t>Este posibil ca Serviciul online să nu accepte conservarea sau extragerea produselor software furnizate de Client. Microsoft nu își asumă responsabilitatea pentru ștergerea Datelor Clientului, Datelor Serviciilor profesionale sau a Datelor cu caracter personal conform prevederilor din</w:t>
      </w:r>
      <w:r w:rsidR="00535BF4">
        <w:t> </w:t>
      </w:r>
      <w:r>
        <w:t>această secțiune.</w:t>
      </w:r>
    </w:p>
    <w:p w14:paraId="45F905F9" w14:textId="77777777" w:rsidR="00C85435" w:rsidRPr="00FC77AC" w:rsidRDefault="00C85435" w:rsidP="00C35BD5">
      <w:pPr>
        <w:pStyle w:val="ProductList-SubSubSectionHeading"/>
        <w:keepNext/>
        <w:spacing w:after="120"/>
        <w:outlineLvl w:val="1"/>
      </w:pPr>
      <w:bookmarkStart w:id="116" w:name="_Toc507768557"/>
      <w:bookmarkStart w:id="117" w:name="_Toc8395017"/>
      <w:bookmarkStart w:id="118" w:name="_Toc6563806"/>
      <w:bookmarkStart w:id="119" w:name="_Toc21617024"/>
      <w:bookmarkStart w:id="120" w:name="_Toc26972859"/>
      <w:bookmarkStart w:id="121" w:name="_Toc155368580"/>
      <w:r>
        <w:t>Angajamentul de confidențialitate încheiat cu procesatorul</w:t>
      </w:r>
      <w:bookmarkEnd w:id="116"/>
      <w:bookmarkEnd w:id="117"/>
      <w:bookmarkEnd w:id="118"/>
      <w:bookmarkEnd w:id="119"/>
      <w:bookmarkEnd w:id="120"/>
      <w:bookmarkEnd w:id="121"/>
    </w:p>
    <w:p w14:paraId="6B16F6E5" w14:textId="77777777" w:rsidR="00B53C61" w:rsidRPr="00F93939" w:rsidRDefault="00B53C61" w:rsidP="00B53C61">
      <w:pPr>
        <w:pStyle w:val="ProductList-Body"/>
        <w:spacing w:after="120"/>
      </w:pPr>
      <w:bookmarkStart w:id="122" w:name="_Toc507768558"/>
      <w:bookmarkStart w:id="123" w:name="_Toc8395018"/>
      <w:bookmarkStart w:id="124" w:name="_Toc6563807"/>
      <w:bookmarkStart w:id="125" w:name="_Toc21617025"/>
      <w:bookmarkStart w:id="126" w:name="_Toc26972860"/>
      <w:r w:rsidRPr="00F93939">
        <w:rPr>
          <w:spacing w:val="-2"/>
        </w:rPr>
        <w:t>Microsoft se va asigura că personalul său angajat în prelucrarea Datelor Clientului, Datelor Serviciilor profesionale și a Datelor cu caracter personal (i) va prelucra datele respective exclusiv la cererea Clientului sau în modul descris în prezentul DPA și (ii) va avea obligația de a menține confidențialitatea și securitatea datelor respective chiar și după încetarea contractului.</w:t>
      </w:r>
      <w:r w:rsidRPr="6E1ECE4C">
        <w:rPr>
          <w:spacing w:val="-2"/>
        </w:rPr>
        <w:t xml:space="preserve"> Microsoft </w:t>
      </w:r>
      <w:r w:rsidRPr="6E1ECE4C">
        <w:rPr>
          <w:color w:val="000000"/>
          <w:spacing w:val="-2"/>
        </w:rPr>
        <w:t xml:space="preserve">asigură instruirea și organizarea unor sesiuni de pregatire si informare periodică și obligatorie cu privire la confidențialitatea datelor și securitate pentru angajații săi care au acces la Datele Clientului, Datele Serviciilor profesionale și Datele cu caracter personal </w:t>
      </w:r>
      <w:r w:rsidRPr="6E1ECE4C">
        <w:rPr>
          <w:spacing w:val="-2"/>
        </w:rPr>
        <w:t>în conformitate cu legile privind protecția datelor cu caracter personal și cu standardele în domeniu</w:t>
      </w:r>
      <w:r w:rsidRPr="00F93939">
        <w:rPr>
          <w:spacing w:val="-2"/>
        </w:rPr>
        <w:t>.</w:t>
      </w:r>
    </w:p>
    <w:p w14:paraId="6107E638" w14:textId="77777777" w:rsidR="00C85435" w:rsidRPr="00FC77AC" w:rsidRDefault="00C85435" w:rsidP="00C35BD5">
      <w:pPr>
        <w:pStyle w:val="ProductList-SubSubSectionHeading"/>
        <w:keepNext/>
        <w:spacing w:after="120"/>
        <w:outlineLvl w:val="1"/>
      </w:pPr>
      <w:bookmarkStart w:id="127" w:name="_Toc155368581"/>
      <w:r>
        <w:t>Notificarea și controalele privind utilizarea Subcontractanților</w:t>
      </w:r>
      <w:bookmarkEnd w:id="122"/>
      <w:bookmarkEnd w:id="123"/>
      <w:bookmarkEnd w:id="124"/>
      <w:bookmarkEnd w:id="125"/>
      <w:bookmarkEnd w:id="126"/>
      <w:bookmarkEnd w:id="127"/>
    </w:p>
    <w:p w14:paraId="750C4F12" w14:textId="1086DCF8" w:rsidR="00DD6D76" w:rsidRPr="00FC77AC" w:rsidRDefault="00DD6D76" w:rsidP="00DD6D76">
      <w:pPr>
        <w:pStyle w:val="ProductList-Body"/>
        <w:spacing w:after="120"/>
      </w:pPr>
      <w:r>
        <w:t xml:space="preserve">Microsoft poate să angajeze Subcontractanți pentru a presta anumite servicii limitate sau auxiliare în numele său. Clientul este de acord cu angajarea lor și cu folosirea Afiliaților Microsoft în calitate de Subcontractanți. Autorizările de mai sus vor reprezenta consimțământul scris prealabil al Clientului față de subcontractarea de către Microsoft a activităților de prelucrare a Datelor Clientului, a Datelor Serviciilor profesionale și a Datelor cu caracter personal, în cazul în care consimțământul respectiv este necesar în baza Clauzelor contractuale tip sau a Termenilor GDPR. </w:t>
      </w:r>
    </w:p>
    <w:p w14:paraId="74425EEC" w14:textId="4C8D6E35" w:rsidR="00DD6D76" w:rsidRPr="00FC77AC" w:rsidRDefault="00DD6D76" w:rsidP="00DD6D76">
      <w:pPr>
        <w:pStyle w:val="ProductList-Body"/>
        <w:spacing w:after="120"/>
      </w:pPr>
      <w:r>
        <w:t>Microsoft răspunde pentru respectarea de către Subcontractanți a obligațiilor companiei Microsoft din prezentul DPA. Microsoft pune la dispoziție, pe un site Microsoft, informații despre Subcontractanți. Atunci când angajează un Subcontractant, Microsoft se va asigura, prin intermediul unui</w:t>
      </w:r>
      <w:r w:rsidR="006115DE">
        <w:t> </w:t>
      </w:r>
      <w:r>
        <w:t>contract scris, că Subcontractantul poate să acceseze și să utilizeze Datele Clientului, Datele Serviciilor profesionale sau Datele cu caracter personal doar în scopul furnizării serviciilor pentru care Microsoft l-a contractat și i se va interzice să utilizeze Datele Clientului, Datele Serviciilor profesionale sau Datele cu caracter personal în orice alt scop. Microsoft se va asigura că Subcontractanții se obligă să respecte contracte scrise care</w:t>
      </w:r>
      <w:r w:rsidR="006115DE">
        <w:t> </w:t>
      </w:r>
      <w:r>
        <w:t>îi obligă să asigure cel puțin nivelul de protecție a datelor cu caracter personal pe care Microsoft trebuie să îl asigure conform DPA, inclusiv limitările privind divulgarea Datelor prelucrate. Microsoft este de acord să supravegheze Subcontractanții pentru a se asigura că aceste obligații contractuale sunt îndeplinite.</w:t>
      </w:r>
    </w:p>
    <w:p w14:paraId="6A08B1D3" w14:textId="0A3734D6" w:rsidR="00444FB7" w:rsidRPr="00FC77AC" w:rsidRDefault="002E2256" w:rsidP="00DD6D76">
      <w:pPr>
        <w:pStyle w:val="ProductList-Body"/>
        <w:spacing w:after="120"/>
      </w:pPr>
      <w:r>
        <w:t>Periodic, Microsoft are dreptul să angajeze noi Subcontractanți. Microsoft va trimite o notificare Clientului și, după caz, va actualiza site-ul web și va pune la dispoziția Clientului un mecanism prin care să poată fi notificat în legătură cu actualizarea cu privire la toți noii Subcontractanți, cu cel puțin 6 luni înainte de a acorda acces Subcontractantului la Datele Clientului. Mai mult decât atât, Microsoft va trimite o notificare Clientului și, după caz, va actualiza site-ul web și va pune la dispoziția Clientului un mecanism prin care să poată fi notificat în legătură cu actualizarea cu privire la toți noii</w:t>
      </w:r>
      <w:r w:rsidR="00463474">
        <w:t> </w:t>
      </w:r>
      <w:r>
        <w:t>Subcontractanți, cu cel puțin 30 de zile înainte de a acorda acces Subcontractantului la Datele Serviciilor profesionale sau la Datele cu caracter personal, altele decât cele care sunt conținute în Datele Clientului. În cazul în care angajează un Subcontractant nou pentru un Produs sau un Serviciu profesional nou care prelucrează Datele Clientului, Datele Serviciilor profesionale sau Datele cu caracter personal, Microsoft va anunța Clientul înainte ca Produsul sau Serviciul profesional respectiv să fie valabil.</w:t>
      </w:r>
    </w:p>
    <w:p w14:paraId="1DA7F6BB" w14:textId="598D8793" w:rsidR="00C97102" w:rsidRPr="00FC77AC" w:rsidRDefault="00C85435" w:rsidP="007829B6">
      <w:pPr>
        <w:pStyle w:val="ProductList-Body"/>
        <w:spacing w:after="120"/>
      </w:pPr>
      <w:r>
        <w:t xml:space="preserve">În cazul în care Clientul nu este de acord cu un nou Subcontractant pentru un Serviciu online sau pentru Serviciile profesionale, Clientul poate înceta orice abonament la Serviciul online afectat sau Documentele de specificare a Serviciilor aplicabile pentru un Serviciu profesional, fără aplicarea de penalizări sau comisioane de încetare dacă prezintă, înainte de încheierea perioadei de notificare relevante, o notificare scrisă privind încetarea. În cazul în care Clientul nu este de acord cu un nou Subcontractant pentru Produsele software și nu poate evita în mod rezonabil utilizarea Subcontractantului prin limitarea prelucrării datelor de către compania Microsoft conform prevederilor din documente sau din acest DPA, Clientul poate înceta orice licență pentru Produsul software afectat, fără aplicarea de penalizări dacă prezintă, înainte de încheierea perioadei de notificare relevante, o notificare scrisă privind încetarea. De asemenea, Clientul poate să includă o explicație a motivelor pentru care nu aprobă, împreună cu notificarea de încetare, pentru a permite companiei Microsoft să reevalueze un astfel de subcontractant din prisma obiecțiilor aplicabile. Dacă Produsul afectat face parte dintr-o suită (sau dintr-o serie de servicii similare care implică o singură achiziționare), atunci va înceta furnizarea întregii suite. După încetare, Microsoft va elimina de pe facturile viitoare emise Clientului sau resellerului acestuia obligațiile de plată pentru abonamentele sau alte lucrări neplătite aplicabile pentru Produsele sau Serviciile care nu se mai furnizează. </w:t>
      </w:r>
    </w:p>
    <w:p w14:paraId="01E4B1F7" w14:textId="205CCCFF" w:rsidR="00C85435" w:rsidRPr="00FC77AC" w:rsidRDefault="00C85435" w:rsidP="002A4A50">
      <w:pPr>
        <w:pStyle w:val="ProductList-SubSubSectionHeading"/>
        <w:keepNext/>
        <w:spacing w:after="120"/>
        <w:outlineLvl w:val="1"/>
      </w:pPr>
      <w:bookmarkStart w:id="128" w:name="_Toc507768559"/>
      <w:bookmarkStart w:id="129" w:name="_Toc8395019"/>
      <w:bookmarkStart w:id="130" w:name="_Toc6563808"/>
      <w:bookmarkStart w:id="131" w:name="_Toc21617026"/>
      <w:bookmarkStart w:id="132" w:name="_Toc26972861"/>
      <w:bookmarkStart w:id="133" w:name="_Toc155368582"/>
      <w:bookmarkStart w:id="134" w:name="_Toc489605586"/>
      <w:r>
        <w:t>Instituții de învățământ</w:t>
      </w:r>
      <w:bookmarkEnd w:id="128"/>
      <w:bookmarkEnd w:id="129"/>
      <w:bookmarkEnd w:id="130"/>
      <w:bookmarkEnd w:id="131"/>
      <w:bookmarkEnd w:id="132"/>
      <w:bookmarkEnd w:id="133"/>
    </w:p>
    <w:p w14:paraId="38897AE6" w14:textId="77777777" w:rsidR="00D8333D" w:rsidRPr="003E4AC6" w:rsidRDefault="00D8333D" w:rsidP="00D8333D">
      <w:pPr>
        <w:pStyle w:val="ProductList-Body"/>
        <w:spacing w:after="120"/>
      </w:pPr>
      <w:r>
        <w:t>În cazul în care Clientul este o agenție sau instituție de învățământ căreia i se aplică prevederile Legii privind drepturile familiei la educație și protecția confidențialității 20 U.S.C. § 1232g („FERPA”), Microsoft recunoaște că, în scopul acestui DPA, va fi desemnată în Datele Clientului și în Datele Serviciilor profesionale drept „funcționar școlar” cu „interese legale legate de învățământ”, conform definițiilor acestor termeni din legea FERPA și prevederilor de implementare, iar Microsoft este de acord să respecte limitările și cerințele impuse funcționarilor școlari în secțiunea 34 CFR 99.33(a).</w:t>
      </w:r>
    </w:p>
    <w:p w14:paraId="3F7BD793" w14:textId="560D7DD5" w:rsidR="00C85435" w:rsidRPr="00FC77AC" w:rsidRDefault="00C85435" w:rsidP="007829B6">
      <w:pPr>
        <w:pStyle w:val="ProductList-Body"/>
        <w:spacing w:after="120"/>
      </w:pPr>
      <w:r>
        <w:t>Clientul înțelege că este posibil ca Microsoft să nu dețină date de contact sau să dețină date de contact limitate despre elevii/studenții săi și părinții acestora. Prin urmare, conform legii aplicabile, Clientul va fi responsabil pentru obținerea consimțământului părinților privind folosirea de către utilizatorii finali a Produselor și Serviciilor și, în numele companiei Microsoft, va înștiința elevii/studenții (sau, în cazul unui elev/student cu vârsta sub 18 ani, care nu frecventează o instituție de învățământ superior, pe părintele acestuia) despre un ordin judecătoresc sau o citație legală prin care se solicită divulgarea Datelor Clientului și a Datele Serviciilor profesionale aflate în posesia companiei Microsoft, conform legii aplicabile.</w:t>
      </w:r>
    </w:p>
    <w:p w14:paraId="53D69FEB" w14:textId="77777777" w:rsidR="00C85435" w:rsidRPr="00FC77AC" w:rsidRDefault="00C85435" w:rsidP="002A4A50">
      <w:pPr>
        <w:pStyle w:val="ProductList-SubSubSectionHeading"/>
        <w:keepNext/>
        <w:spacing w:after="120"/>
        <w:outlineLvl w:val="1"/>
      </w:pPr>
      <w:bookmarkStart w:id="135" w:name="_Toc16510372"/>
      <w:bookmarkStart w:id="136" w:name="_Toc21617027"/>
      <w:bookmarkStart w:id="137" w:name="_Toc155368583"/>
      <w:bookmarkStart w:id="138" w:name="CJISCustomerAgreement"/>
      <w:r>
        <w:t>Contractul CJIS pentru clienți</w:t>
      </w:r>
      <w:bookmarkEnd w:id="135"/>
      <w:bookmarkEnd w:id="136"/>
      <w:bookmarkEnd w:id="137"/>
    </w:p>
    <w:p w14:paraId="368C6C79" w14:textId="77777777" w:rsidR="00D100D1" w:rsidRPr="006D3F64" w:rsidRDefault="00D100D1" w:rsidP="00D100D1">
      <w:pPr>
        <w:tabs>
          <w:tab w:val="left" w:pos="158"/>
        </w:tabs>
        <w:spacing w:after="120" w:line="240" w:lineRule="auto"/>
        <w:rPr>
          <w:rFonts w:ascii="Calibri" w:eastAsia="Calibri" w:hAnsi="Calibri" w:cs="Arial"/>
          <w:sz w:val="18"/>
        </w:rPr>
      </w:pPr>
      <w:bookmarkStart w:id="139" w:name="_Toc123049606"/>
      <w:bookmarkStart w:id="140" w:name="_Toc8395020"/>
      <w:bookmarkStart w:id="141" w:name="_Toc6563809"/>
      <w:bookmarkStart w:id="142" w:name="_Toc21617028"/>
      <w:bookmarkStart w:id="143" w:name="_Toc26972862"/>
      <w:bookmarkStart w:id="144" w:name="HIPPA"/>
      <w:bookmarkEnd w:id="138"/>
      <w:r>
        <w:rPr>
          <w:rFonts w:ascii="Calibri" w:eastAsia="Calibri" w:hAnsi="Calibri" w:cs="Arial"/>
          <w:sz w:val="18"/>
        </w:rPr>
        <w:t>Microsoft oferă anumite servicii cloud destinate uzului guvernamental („Servicii acoperite”) în conformitate cu Politica de securitate („Politica CJIS”) a serviciilor FBI Criminal Justice Information Services („CJIS”). Politica CJIS guvernează utilizarea și transmiterea informațiilor juridice privind infracțiunile. Toate Serviciile Microsoft acoperite de CJIS vor fi guvernate de termenii și condițiile din Contractul CJIS de administrare.</w:t>
      </w:r>
    </w:p>
    <w:p w14:paraId="69EBB124" w14:textId="77777777" w:rsidR="00517D6E" w:rsidRPr="006366A8" w:rsidRDefault="00517D6E" w:rsidP="00517D6E">
      <w:pPr>
        <w:pStyle w:val="ProductList-SubSubSectionHeading"/>
        <w:keepNext/>
        <w:keepLines/>
        <w:spacing w:after="120"/>
        <w:outlineLvl w:val="1"/>
      </w:pPr>
      <w:bookmarkStart w:id="145" w:name="_Toc155368584"/>
      <w:r>
        <w:t>Asociatul HIPAA (Health Insurance Portability and Accountability Act – Legea responsabilității și transferabilității asigurărilor medicale)</w:t>
      </w:r>
      <w:bookmarkEnd w:id="139"/>
      <w:bookmarkEnd w:id="145"/>
    </w:p>
    <w:p w14:paraId="11F797E9" w14:textId="77777777" w:rsidR="00517D6E" w:rsidRPr="006366A8" w:rsidRDefault="00517D6E" w:rsidP="00517D6E">
      <w:pPr>
        <w:pStyle w:val="ProductList-Body"/>
        <w:keepNext/>
        <w:keepLines/>
        <w:spacing w:after="120"/>
      </w:pPr>
      <w:r>
        <w:t xml:space="preserve">În cazul în care Clientul este o „entitate asigurată” sau un „asociat”, iar Datele Clientului sau Datele Serviciilor profesionale includ „informații de sănătate protejate”, conform definiției termenilor respectivi din Legea responsabilității și transferabilității asigurărilor medicale din 1996, cu modificările ulterioare, și din reglementările promulgate în baza acesteia (denumite la un loc „HIPAA”), semnarea contractului încheiat cu Clientul include semnarea Contractului de asociere la HIPAA („BAA”). Textul integral al BAA identifică Serviciile online sau Serviciile profesionale aplicabile și este disponibil la </w:t>
      </w:r>
      <w:hyperlink r:id="rId26" w:history="1">
        <w:r>
          <w:rPr>
            <w:rStyle w:val="Hyperlink"/>
          </w:rPr>
          <w:t>http://aka.ms/BAA</w:t>
        </w:r>
      </w:hyperlink>
      <w:r>
        <w:t>. Clientul poate să renunțe la Contractul de asociere BAA, trimițând companiei Microsoft următoarele informații printr-o notificare scrisă (în baza termenilor contractului încheiat cu Clientul):</w:t>
      </w:r>
    </w:p>
    <w:p w14:paraId="628B7359" w14:textId="77777777" w:rsidR="00517D6E" w:rsidRPr="006366A8" w:rsidRDefault="00517D6E" w:rsidP="00517D6E">
      <w:pPr>
        <w:pStyle w:val="ProductList-Body"/>
        <w:numPr>
          <w:ilvl w:val="0"/>
          <w:numId w:val="4"/>
        </w:numPr>
        <w:ind w:left="720"/>
      </w:pPr>
      <w:r>
        <w:t>numele legal complet la Clientului și al Afiliatului care renunță; și</w:t>
      </w:r>
    </w:p>
    <w:p w14:paraId="1AD515E5" w14:textId="77777777" w:rsidR="00517D6E" w:rsidRDefault="00517D6E" w:rsidP="00517D6E">
      <w:pPr>
        <w:pStyle w:val="ProductList-Body"/>
        <w:numPr>
          <w:ilvl w:val="0"/>
          <w:numId w:val="4"/>
        </w:numPr>
        <w:spacing w:after="120"/>
        <w:ind w:left="720"/>
      </w:pPr>
      <w:r>
        <w:t>în cazul în care Clientul are mai multe contracte, contractul încheiat cu Clientul pentru care se aplică opțiunea de renunțare.</w:t>
      </w:r>
    </w:p>
    <w:p w14:paraId="7BB5AFA1" w14:textId="77777777" w:rsidR="00517D6E" w:rsidRDefault="00517D6E" w:rsidP="00517D6E">
      <w:pPr>
        <w:pStyle w:val="ProductList-SubSubSectionHeading"/>
        <w:keepNext/>
        <w:spacing w:after="120"/>
        <w:outlineLvl w:val="1"/>
      </w:pPr>
      <w:bookmarkStart w:id="146" w:name="_Toc123049607"/>
      <w:bookmarkStart w:id="147" w:name="_Toc155368585"/>
      <w:r>
        <w:t>Date de telecomunicații</w:t>
      </w:r>
      <w:bookmarkEnd w:id="146"/>
      <w:bookmarkEnd w:id="147"/>
    </w:p>
    <w:p w14:paraId="041FB199" w14:textId="77777777" w:rsidR="00517D6E" w:rsidRPr="00517D6E" w:rsidRDefault="00517D6E" w:rsidP="00517D6E">
      <w:pPr>
        <w:pStyle w:val="ProductList-Body"/>
        <w:keepNext/>
        <w:keepLines/>
        <w:spacing w:after="120"/>
      </w:pPr>
      <w:r>
        <w:t>În măsura în care Microsoft prelucrează trafic, conținut și alte date cu caracter personal în procesul de furnizare a Produselor și Serviciilor care se califică drept servicii de telecomunicații în baza legii aplicabile, se pot aplica obligații legale specifice. Microsoft va respecta toate legile și reglementările aplicabile specifice domeniului telecomunicațiilor cu privire la furnizarea Produselor și Serviciilor, inclusiv notificarea încălcărilor de securitate, Cerințele privind protecția datelor cu caracter personal și obligația de confidențialitate privind telecomunicațiile.</w:t>
      </w:r>
    </w:p>
    <w:p w14:paraId="43E06D60" w14:textId="2EBF7227" w:rsidR="00C85435" w:rsidRPr="00FC77AC" w:rsidRDefault="00C85435" w:rsidP="002A4A50">
      <w:pPr>
        <w:pStyle w:val="ProductList-SubSubSectionHeading"/>
        <w:keepNext/>
        <w:spacing w:after="120"/>
        <w:outlineLvl w:val="1"/>
      </w:pPr>
      <w:bookmarkStart w:id="148" w:name="_Toc26972863"/>
      <w:bookmarkStart w:id="149" w:name="_Toc155368586"/>
      <w:bookmarkStart w:id="150" w:name="_Hlk24722007"/>
      <w:bookmarkStart w:id="151" w:name="_Toc8395021"/>
      <w:bookmarkStart w:id="152" w:name="_Toc6563810"/>
      <w:bookmarkStart w:id="153" w:name="_Toc21617029"/>
      <w:bookmarkEnd w:id="134"/>
      <w:bookmarkEnd w:id="140"/>
      <w:bookmarkEnd w:id="141"/>
      <w:bookmarkEnd w:id="142"/>
      <w:bookmarkEnd w:id="143"/>
      <w:bookmarkEnd w:id="144"/>
      <w:r>
        <w:t>CCPA (California Consumer Privacy Act)</w:t>
      </w:r>
      <w:bookmarkEnd w:id="148"/>
      <w:bookmarkEnd w:id="149"/>
    </w:p>
    <w:p w14:paraId="54D15101" w14:textId="69EDA276" w:rsidR="00DD6D76" w:rsidRPr="00FC77AC" w:rsidRDefault="00DD6D76" w:rsidP="00DD6D76">
      <w:pPr>
        <w:pStyle w:val="ProductList-Body"/>
        <w:spacing w:after="120"/>
      </w:pPr>
      <w:bookmarkStart w:id="154" w:name="_Toc26972864"/>
      <w:bookmarkEnd w:id="150"/>
      <w:r>
        <w:t>Dacă Microsoft prelucrează Date cu caracter personal în temeiul CCPA, Microsoft își ia următoarele angajamente suplimentare față de Client. Microsoft va prelucra Datele Clientului, Datele Serviciilor profesionale și Datele cu caracter personal în numele Clientului, și nu va reține, utiliza sau divulga datele în niciun alt scop decât în scopurile stipulate în Termenii DPA și în modul permis de prevederile CCPA, inclusiv prin orice fel de scutire legată de „vânzare”. Microsoft nu va vinde astfel de date în niciun caz. Termenii CCPA nu limitează și nu reduc angajamentele privind protecția datelor cu caracter personal pe care Microsoft și le asumă față de Client în Termenii DPA, în Termenii privind produsul sau în orice alt contract încheiat între Microsoft și Client.</w:t>
      </w:r>
    </w:p>
    <w:p w14:paraId="7D1D6A80" w14:textId="2ABBCC85" w:rsidR="00DD6D76" w:rsidRPr="00FC77AC" w:rsidRDefault="00DD6D76" w:rsidP="002A4A50">
      <w:pPr>
        <w:pStyle w:val="ProductList-SubSubSectionHeading"/>
        <w:keepNext/>
        <w:spacing w:after="120"/>
        <w:outlineLvl w:val="1"/>
      </w:pPr>
      <w:bookmarkStart w:id="155" w:name="_Toc42764849"/>
      <w:bookmarkStart w:id="156" w:name="_Toc155368587"/>
      <w:bookmarkStart w:id="157" w:name="_Hlk44323010"/>
      <w:r>
        <w:t>Datele biometrice</w:t>
      </w:r>
      <w:bookmarkEnd w:id="155"/>
      <w:bookmarkEnd w:id="156"/>
    </w:p>
    <w:p w14:paraId="01A1DFD0" w14:textId="5A32053C" w:rsidR="00DD6D76" w:rsidRPr="00FC77AC" w:rsidRDefault="00DD6D76" w:rsidP="00DD6D76">
      <w:pPr>
        <w:spacing w:after="120" w:line="240" w:lineRule="auto"/>
      </w:pPr>
      <w:r>
        <w:rPr>
          <w:sz w:val="18"/>
        </w:rPr>
        <w:t xml:space="preserve">În cazul în care Clientul folosește Produsele și Serviciile pentru a prelucra Datele biometrice, Clientul este responsabil pentru: (i) notificarea persoanelor vizate, inclusiv cu privire la perioadele de păstrare și de distrugere a datelor; (ii) obținerea consimțământului de la persoanele vizate și (iii) ștergerea Datelor biometrice, conform cerințelor aplicabile privind protecția Datelor cu caracter personal. Microsoft va prelucra Datele biometrice în conformitate cu instrucțiunile documentate ale Clientului (conform prevederilor secțiunii de mai sus „Rolurile și responsabilitățile operatorilor și procesatorilor”) și va proteja Datele biometrice conform termenilor privind securitatea și protecția datelor din acest DPA. În sensul acestei secțiuni, „Datele biometrice” vor avea înțelesul stabilit în Articolul 4 din GDPR și, dacă este cazul, în termenii echivalenți din alte cerințe privind protecția Datelor cu caracter personal. </w:t>
      </w:r>
    </w:p>
    <w:p w14:paraId="0C3C5499" w14:textId="0AAF9DB1" w:rsidR="00052E8A" w:rsidRPr="00FC77AC" w:rsidRDefault="0058447F" w:rsidP="002A4A50">
      <w:pPr>
        <w:pStyle w:val="ProductList-SubSubSectionHeading"/>
        <w:keepNext/>
        <w:spacing w:after="120"/>
        <w:outlineLvl w:val="1"/>
      </w:pPr>
      <w:bookmarkStart w:id="158" w:name="_Toc155368588"/>
      <w:r>
        <w:t>Serviciile profesionale suplimentare</w:t>
      </w:r>
      <w:bookmarkEnd w:id="158"/>
    </w:p>
    <w:p w14:paraId="0EAD6ADA" w14:textId="61832692" w:rsidR="00460220" w:rsidRPr="00FC77AC" w:rsidRDefault="00460220" w:rsidP="002A4A50">
      <w:pPr>
        <w:pStyle w:val="ProductList-Body"/>
        <w:spacing w:after="120"/>
      </w:pPr>
      <w:r>
        <w:t>Atunci când este utilizat în secțiunile enumerate mai jos, termenul definit „Servicii profesionale” include Serviciile profesionale suplimentare, iar</w:t>
      </w:r>
      <w:r w:rsidR="00F70C1E">
        <w:t> </w:t>
      </w:r>
      <w:r>
        <w:t>termenul definit „Datele Serviciilor profesionale” include datele obținute pentru Serviciile profesionale suplimentare.</w:t>
      </w:r>
    </w:p>
    <w:p w14:paraId="5DFAE36C" w14:textId="7AB37FB8" w:rsidR="000A39B0" w:rsidRPr="00FC77AC" w:rsidRDefault="002E58D0" w:rsidP="002A4A50">
      <w:pPr>
        <w:pStyle w:val="ProductList-Body"/>
        <w:spacing w:after="120"/>
      </w:pPr>
      <w:r>
        <w:t>Pentru Serviciile profesionale suplimentare, următoarele secțiuni din DPA se aplică în același mod în care se aplică Serviciilor profesionale: „Introducere”, „Respectarea legii”, „Caracterul prelucrării; Proprietatea”, „Divulgarea datelor prelucrate”, „Prelucrarea datelor cu caracter personal; GDPR”, primul paragraf din „Practici și politici de securitate”, „Responsabilitățile Clientului”, „Notificarea incidentelor de securitate”, „Transferul datelor” (inclusiv termenii privind Clauzele contractuale standard din 2021), al treilea paragraf din „Păstrarea și ștergerea Datelor”, „Angajamentul de confidențialitate încheiat cu procesatorul”, „Notificarea și controalele privind utilizarea Subcontractanților”, „Asociatul HIPAA (Health Insurance Portability and Accountability Act – Legea responsabilității și a transferabilității asigurărilor medicale)” (în măsura aplicabilă în BAA), „CCPA (California Consumer Privacy Act)”, „Datele biometrice”, „Cum să contactați Microsoft”, „Anexa B – Persoanele vizate și categoriile de</w:t>
      </w:r>
      <w:r w:rsidR="000C534C">
        <w:t> </w:t>
      </w:r>
      <w:r>
        <w:t>Date cu caracter personal” și „Anexa C – Actul adițional privind măsurile de securitate suplimentare”.</w:t>
      </w:r>
    </w:p>
    <w:p w14:paraId="73BA0D8E" w14:textId="77777777" w:rsidR="00C85435" w:rsidRPr="00FC77AC" w:rsidRDefault="00C85435" w:rsidP="002A4A50">
      <w:pPr>
        <w:pStyle w:val="ProductList-SubSubSectionHeading"/>
        <w:keepNext/>
        <w:spacing w:after="120"/>
        <w:outlineLvl w:val="1"/>
      </w:pPr>
      <w:bookmarkStart w:id="159" w:name="_Toc155368589"/>
      <w:bookmarkEnd w:id="157"/>
      <w:r>
        <w:t>Cum să contactați Microsoft</w:t>
      </w:r>
      <w:bookmarkEnd w:id="151"/>
      <w:bookmarkEnd w:id="152"/>
      <w:bookmarkEnd w:id="153"/>
      <w:bookmarkEnd w:id="154"/>
      <w:bookmarkEnd w:id="159"/>
    </w:p>
    <w:p w14:paraId="43A6F074" w14:textId="77777777" w:rsidR="00C85435" w:rsidRPr="00FC77AC" w:rsidRDefault="00C85435" w:rsidP="007829B6">
      <w:pPr>
        <w:pStyle w:val="ProductList-Body"/>
        <w:spacing w:after="120"/>
      </w:pPr>
      <w:r>
        <w:t xml:space="preserve">În cazul în care Clientul consideră că Microsoft nu aderă la angajamentele sale privind respectarea confidențialității și securității, poate să contacteze asistența pentru clienți ori să utilizeze formularul web privind confidențialitatea, disponibil la </w:t>
      </w:r>
      <w:hyperlink r:id="rId27" w:history="1">
        <w:r>
          <w:rPr>
            <w:rStyle w:val="Hyperlink"/>
          </w:rPr>
          <w:t>http://go.microsoft.com/?linkid=9846224</w:t>
        </w:r>
      </w:hyperlink>
      <w:r>
        <w:t xml:space="preserve">. Adresa poștală a companiei Microsoft este: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SUA</w:t>
      </w:r>
    </w:p>
    <w:p w14:paraId="5172DD35" w14:textId="77777777" w:rsidR="00C85435" w:rsidRPr="005E34AC" w:rsidRDefault="00C85435" w:rsidP="005E34AC">
      <w:pPr>
        <w:pStyle w:val="ProductList-Body"/>
        <w:keepNext/>
        <w:keepLines/>
        <w:spacing w:after="120"/>
        <w:rPr>
          <w:spacing w:val="-2"/>
        </w:rPr>
      </w:pPr>
      <w:r w:rsidRPr="005E34AC">
        <w:rPr>
          <w:spacing w:val="-2"/>
        </w:rPr>
        <w:t>Microsoft Ireland Operations Limited este reprezentantul Microsoft pentru aspecte privind protecția datelor pentru Spațiul Economic European și Elveția. Reprezentantul Microsoft Ireland Operations Limited pentru aspecte privind confidențialitatea datelor poate fi contactat la următoarea adresă:</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Către: Data Protection (Protecția Datelor cu caracter personal)</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Irlanda</w:t>
      </w:r>
      <w:bookmarkStart w:id="160" w:name="_Hlk495669384"/>
      <w:bookmarkStart w:id="161" w:name="_Toc431459514"/>
      <w:bookmarkStart w:id="162" w:name="DataProcessingTerms"/>
      <w:bookmarkStart w:id="163" w:name="_Toc489605587"/>
    </w:p>
    <w:bookmarkEnd w:id="160"/>
    <w:bookmarkEnd w:id="161"/>
    <w:bookmarkEnd w:id="162"/>
    <w:bookmarkEnd w:id="163"/>
    <w:p w14:paraId="62F63AB2" w14:textId="77777777" w:rsidR="0074788A" w:rsidRPr="00FC77AC" w:rsidRDefault="0074788A"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Cuprins</w:t>
      </w:r>
      <w:r>
        <w:fldChar w:fldCharType="end"/>
      </w:r>
      <w:r>
        <w:rPr>
          <w:sz w:val="16"/>
          <w:szCs w:val="16"/>
        </w:rPr>
        <w:t>/</w:t>
      </w:r>
      <w:hyperlink w:anchor="GeneralTerms" w:tooltip="Termeni generali" w:history="1">
        <w:r>
          <w:rPr>
            <w:rStyle w:val="Hyperlink"/>
            <w:sz w:val="16"/>
            <w:szCs w:val="16"/>
          </w:rPr>
          <w:t>Termeni generali</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136F81">
          <w:footerReference w:type="default" r:id="rId28"/>
          <w:footerReference w:type="first" r:id="rId29"/>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4" w:name="_Toc155368590"/>
      <w:r>
        <w:t>Anexa A – Măsuri de securitate</w:t>
      </w:r>
      <w:bookmarkEnd w:id="164"/>
    </w:p>
    <w:p w14:paraId="142FF82A" w14:textId="2263C715" w:rsidR="006A13BF" w:rsidRPr="00FC77AC" w:rsidRDefault="006A13BF" w:rsidP="006A13BF">
      <w:pPr>
        <w:pStyle w:val="ProductList-Body"/>
        <w:spacing w:after="120"/>
      </w:pPr>
      <w:r>
        <w:t>Microsoft a implementat și va aplica pentru Datele Clientului din Serviciile online de bază și pentru Datele Serviciilor profesionale următoarele măsuri de securitate, care, împreună cu angajamentele privind securitatea din prezentul DPA (inclusiv Termenii GDPR), constituie singura sa responsabilitate privind securitatea datelor respective.</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766E0" w:rsidRPr="00231971" w14:paraId="026DF486" w14:textId="77777777" w:rsidTr="00C5205D">
        <w:trPr>
          <w:tblHeader/>
        </w:trPr>
        <w:tc>
          <w:tcPr>
            <w:tcW w:w="2610" w:type="dxa"/>
            <w:shd w:val="clear" w:color="auto" w:fill="0072C6"/>
          </w:tcPr>
          <w:p w14:paraId="68174870" w14:textId="77777777" w:rsidR="004766E0" w:rsidRPr="00231971" w:rsidRDefault="004766E0" w:rsidP="00C5205D">
            <w:pPr>
              <w:pStyle w:val="ProductList-Body"/>
              <w:spacing w:after="120"/>
              <w:rPr>
                <w:color w:val="FFFFFF" w:themeColor="background1"/>
                <w:sz w:val="16"/>
                <w:szCs w:val="16"/>
              </w:rPr>
            </w:pPr>
            <w:r>
              <w:rPr>
                <w:color w:val="FFFFFF" w:themeColor="background1"/>
                <w:sz w:val="16"/>
                <w:szCs w:val="16"/>
              </w:rPr>
              <w:t>Domeniu</w:t>
            </w:r>
          </w:p>
        </w:tc>
        <w:tc>
          <w:tcPr>
            <w:tcW w:w="8190" w:type="dxa"/>
            <w:shd w:val="clear" w:color="auto" w:fill="0072C6"/>
          </w:tcPr>
          <w:p w14:paraId="6042EC3E" w14:textId="77777777" w:rsidR="004766E0" w:rsidRPr="00231971" w:rsidRDefault="004766E0" w:rsidP="00C5205D">
            <w:pPr>
              <w:pStyle w:val="ProductList-Body"/>
              <w:spacing w:after="120"/>
              <w:rPr>
                <w:color w:val="FFFFFF" w:themeColor="background1"/>
                <w:sz w:val="16"/>
                <w:szCs w:val="16"/>
              </w:rPr>
            </w:pPr>
            <w:r>
              <w:rPr>
                <w:color w:val="FFFFFF" w:themeColor="background1"/>
                <w:sz w:val="16"/>
                <w:szCs w:val="16"/>
              </w:rPr>
              <w:t>Practici</w:t>
            </w:r>
          </w:p>
        </w:tc>
      </w:tr>
      <w:tr w:rsidR="004766E0" w:rsidRPr="000720BF" w14:paraId="247F7900" w14:textId="77777777" w:rsidTr="00C5205D">
        <w:tc>
          <w:tcPr>
            <w:tcW w:w="2610" w:type="dxa"/>
            <w:vAlign w:val="center"/>
          </w:tcPr>
          <w:p w14:paraId="4F4A5EAB" w14:textId="77777777" w:rsidR="004766E0" w:rsidRPr="00231971" w:rsidRDefault="004766E0" w:rsidP="00C5205D">
            <w:pPr>
              <w:pStyle w:val="ProductList-Body"/>
              <w:spacing w:after="120"/>
              <w:rPr>
                <w:sz w:val="16"/>
                <w:szCs w:val="16"/>
              </w:rPr>
            </w:pPr>
            <w:r>
              <w:rPr>
                <w:sz w:val="16"/>
                <w:szCs w:val="16"/>
              </w:rPr>
              <w:t>Organizarea măsurilor de securitate a informațiilor</w:t>
            </w:r>
          </w:p>
        </w:tc>
        <w:tc>
          <w:tcPr>
            <w:tcW w:w="8190" w:type="dxa"/>
          </w:tcPr>
          <w:p w14:paraId="731EA37B" w14:textId="77777777" w:rsidR="004766E0" w:rsidRPr="003E4AC6" w:rsidRDefault="004766E0" w:rsidP="00C5205D">
            <w:pPr>
              <w:pStyle w:val="ProductList-Body"/>
              <w:spacing w:after="120"/>
            </w:pPr>
            <w:r>
              <w:rPr>
                <w:b/>
                <w:sz w:val="16"/>
                <w:szCs w:val="16"/>
              </w:rPr>
              <w:t>Deținerea procedurilor de securitate</w:t>
            </w:r>
            <w:r>
              <w:rPr>
                <w:sz w:val="16"/>
              </w:rPr>
              <w:t xml:space="preserve">. </w:t>
            </w:r>
            <w:r>
              <w:rPr>
                <w:sz w:val="16"/>
                <w:szCs w:val="16"/>
              </w:rPr>
              <w:t>Microsoft a numit unul sau mai mulți ofițeri de securitate responsabili pentru coordonarea și monitorizarea regulilor și procedurilor de securitate.</w:t>
            </w:r>
          </w:p>
          <w:p w14:paraId="7972A2F6" w14:textId="77777777" w:rsidR="004766E0" w:rsidRPr="003E4AC6" w:rsidRDefault="004766E0" w:rsidP="00C5205D">
            <w:pPr>
              <w:pStyle w:val="ProductList-Body"/>
              <w:spacing w:after="120"/>
            </w:pPr>
            <w:r>
              <w:rPr>
                <w:b/>
                <w:sz w:val="16"/>
                <w:szCs w:val="16"/>
              </w:rPr>
              <w:t>Rolurile și responsabilitățile în cadrul asigurării securității</w:t>
            </w:r>
            <w:r>
              <w:rPr>
                <w:sz w:val="16"/>
              </w:rPr>
              <w:t xml:space="preserve">. </w:t>
            </w:r>
            <w:r>
              <w:rPr>
                <w:sz w:val="16"/>
                <w:szCs w:val="16"/>
              </w:rPr>
              <w:t>Personalul Microsoft care are acces la Datele Clientului sau la Datele Serviciilor profesionale va respecta obligațiile privind păstrarea confidențialității.</w:t>
            </w:r>
          </w:p>
          <w:p w14:paraId="3DE2AC2E" w14:textId="77777777" w:rsidR="004766E0" w:rsidRPr="003E4AC6" w:rsidRDefault="004766E0" w:rsidP="00C5205D">
            <w:pPr>
              <w:pStyle w:val="ProductList-Body"/>
              <w:spacing w:after="120"/>
            </w:pPr>
            <w:r>
              <w:rPr>
                <w:b/>
                <w:sz w:val="16"/>
                <w:szCs w:val="16"/>
              </w:rPr>
              <w:t>Programul de gestionare a riscurilor</w:t>
            </w:r>
            <w:r>
              <w:rPr>
                <w:sz w:val="16"/>
              </w:rPr>
              <w:t xml:space="preserve">. </w:t>
            </w:r>
            <w:r>
              <w:rPr>
                <w:sz w:val="16"/>
                <w:szCs w:val="16"/>
              </w:rPr>
              <w:t>Microsoft a efectuat o evaluare a riscurilor înainte de a prelucra Datele Clientului sau de a lansa Serviciile online și înainte de a prelucra Datele Serviciilor profesionale sau de a lansa Serviciile profesionale.</w:t>
            </w:r>
          </w:p>
          <w:p w14:paraId="3BF44172" w14:textId="77777777" w:rsidR="004766E0" w:rsidRPr="000720BF" w:rsidRDefault="004766E0" w:rsidP="00C5205D">
            <w:pPr>
              <w:pStyle w:val="ProductList-Body"/>
              <w:spacing w:after="120"/>
              <w:rPr>
                <w:sz w:val="16"/>
                <w:szCs w:val="16"/>
              </w:rPr>
            </w:pPr>
            <w:r>
              <w:rPr>
                <w:sz w:val="16"/>
                <w:szCs w:val="16"/>
              </w:rPr>
              <w:t>Microsoft păstrează documentele referitoare la securitate, după ce nu mai sunt valabile, conform cerințelor de păstrare.</w:t>
            </w:r>
          </w:p>
        </w:tc>
      </w:tr>
      <w:tr w:rsidR="004766E0" w:rsidRPr="000720BF" w14:paraId="63722480" w14:textId="77777777" w:rsidTr="00C5205D">
        <w:tc>
          <w:tcPr>
            <w:tcW w:w="2610" w:type="dxa"/>
            <w:vAlign w:val="center"/>
          </w:tcPr>
          <w:p w14:paraId="4951AC86" w14:textId="77777777" w:rsidR="004766E0" w:rsidRPr="00231971" w:rsidRDefault="004766E0" w:rsidP="00C5205D">
            <w:pPr>
              <w:pStyle w:val="ProductList-Body"/>
              <w:spacing w:after="120"/>
              <w:rPr>
                <w:sz w:val="16"/>
                <w:szCs w:val="16"/>
              </w:rPr>
            </w:pPr>
            <w:r>
              <w:rPr>
                <w:sz w:val="16"/>
                <w:szCs w:val="16"/>
              </w:rPr>
              <w:t>Gestionarea activelor</w:t>
            </w:r>
          </w:p>
        </w:tc>
        <w:tc>
          <w:tcPr>
            <w:tcW w:w="8190" w:type="dxa"/>
          </w:tcPr>
          <w:p w14:paraId="5D545B02" w14:textId="77777777" w:rsidR="004766E0" w:rsidRPr="003E4AC6" w:rsidRDefault="004766E0" w:rsidP="00C5205D">
            <w:pPr>
              <w:pStyle w:val="ProductList-Body"/>
              <w:spacing w:after="120"/>
            </w:pPr>
            <w:r>
              <w:rPr>
                <w:b/>
                <w:sz w:val="16"/>
                <w:szCs w:val="16"/>
              </w:rPr>
              <w:t>Inventarul activelor</w:t>
            </w:r>
            <w:r>
              <w:rPr>
                <w:sz w:val="16"/>
              </w:rPr>
              <w:t xml:space="preserve">. </w:t>
            </w:r>
            <w:r>
              <w:rPr>
                <w:sz w:val="16"/>
                <w:szCs w:val="16"/>
              </w:rPr>
              <w:t>Microsoft păstrează un inventar al tuturor suporturilor fizice pe care sunt stocate Datele Clientului sau Datele Serviciilor profesionale. Accesul la inventarele acestor suporturi fizice este permis doar personalului Microsoft care are autorizație scrisă în acest scop.</w:t>
            </w:r>
          </w:p>
          <w:p w14:paraId="08343CC3" w14:textId="77777777" w:rsidR="004766E0" w:rsidRPr="003E4AC6" w:rsidRDefault="004766E0" w:rsidP="00C5205D">
            <w:pPr>
              <w:pStyle w:val="ProductList-Body"/>
              <w:keepNext/>
              <w:spacing w:after="120"/>
            </w:pPr>
            <w:r>
              <w:rPr>
                <w:b/>
                <w:sz w:val="16"/>
                <w:szCs w:val="16"/>
              </w:rPr>
              <w:t>Manevrarea activelor</w:t>
            </w:r>
          </w:p>
          <w:p w14:paraId="570BC0EE" w14:textId="77777777" w:rsidR="004766E0" w:rsidRPr="003E4AC6" w:rsidRDefault="004766E0" w:rsidP="00C5205D">
            <w:pPr>
              <w:pStyle w:val="ProductList-Body"/>
              <w:spacing w:after="120"/>
              <w:ind w:left="162" w:hanging="162"/>
            </w:pPr>
            <w:r>
              <w:rPr>
                <w:sz w:val="16"/>
                <w:szCs w:val="16"/>
              </w:rPr>
              <w:t>-</w:t>
            </w:r>
            <w:r>
              <w:rPr>
                <w:sz w:val="16"/>
                <w:szCs w:val="16"/>
              </w:rPr>
              <w:tab/>
              <w:t>Microsoft clasifică Datele Clientului și Datele Serviciilor profesionale pentru a facilita identificarea lor și pentru a restricționa în mod corect accesul la ele.</w:t>
            </w:r>
          </w:p>
          <w:p w14:paraId="78F55E39" w14:textId="77777777" w:rsidR="004766E0" w:rsidRPr="003E4AC6" w:rsidRDefault="004766E0" w:rsidP="00C5205D">
            <w:pPr>
              <w:pStyle w:val="ProductList-Body"/>
              <w:spacing w:after="120"/>
              <w:ind w:left="162" w:hanging="162"/>
            </w:pPr>
            <w:r w:rsidRPr="3E9E36AC">
              <w:rPr>
                <w:sz w:val="16"/>
                <w:szCs w:val="16"/>
              </w:rPr>
              <w:t>-</w:t>
            </w:r>
            <w:r>
              <w:tab/>
            </w:r>
            <w:r w:rsidRPr="3E9E36AC">
              <w:rPr>
                <w:sz w:val="16"/>
                <w:szCs w:val="16"/>
              </w:rPr>
              <w:t>Microsoft impune restricții privind  tiparirea Datelor Clientului și a Datelor Serviciilor profesionale și a adoptat proceduri de eliminare a materialelor scrise care conțin astfel de date.</w:t>
            </w:r>
          </w:p>
          <w:p w14:paraId="782CA2E5" w14:textId="77777777" w:rsidR="004766E0" w:rsidRPr="000720BF" w:rsidRDefault="004766E0" w:rsidP="00C5205D">
            <w:pPr>
              <w:pStyle w:val="ProductList-Body"/>
              <w:numPr>
                <w:ilvl w:val="0"/>
                <w:numId w:val="3"/>
              </w:numPr>
              <w:spacing w:after="120"/>
              <w:ind w:left="162" w:right="-234" w:hanging="180"/>
              <w:rPr>
                <w:sz w:val="16"/>
                <w:szCs w:val="16"/>
              </w:rPr>
            </w:pPr>
            <w:r>
              <w:rPr>
                <w:sz w:val="16"/>
                <w:szCs w:val="16"/>
              </w:rPr>
              <w:t>Personalul Microsoft trebuie să obțină autorizarea sa înainte de a stoca Datele Clientului sau Datele Serviciilor profesionale pe dispozitivele mobile care accesează de la distanță astfel de date sau care le prelucrează în afara sediilor Microsoft.</w:t>
            </w:r>
          </w:p>
        </w:tc>
      </w:tr>
      <w:tr w:rsidR="004766E0" w:rsidRPr="000720BF" w14:paraId="386793CF" w14:textId="77777777" w:rsidTr="00C5205D">
        <w:tc>
          <w:tcPr>
            <w:tcW w:w="2610" w:type="dxa"/>
            <w:vAlign w:val="center"/>
          </w:tcPr>
          <w:p w14:paraId="2CEF1F56" w14:textId="77777777" w:rsidR="004766E0" w:rsidRPr="00231971" w:rsidRDefault="004766E0" w:rsidP="00C5205D">
            <w:pPr>
              <w:pStyle w:val="ProductList-Body"/>
              <w:spacing w:after="120"/>
              <w:rPr>
                <w:sz w:val="16"/>
                <w:szCs w:val="16"/>
              </w:rPr>
            </w:pPr>
            <w:r>
              <w:rPr>
                <w:sz w:val="16"/>
                <w:szCs w:val="16"/>
              </w:rPr>
              <w:t>Securitatea la nivelul resurselor umane</w:t>
            </w:r>
          </w:p>
        </w:tc>
        <w:tc>
          <w:tcPr>
            <w:tcW w:w="8190" w:type="dxa"/>
          </w:tcPr>
          <w:p w14:paraId="6C92021A" w14:textId="77777777" w:rsidR="004766E0" w:rsidRPr="000720BF" w:rsidRDefault="004766E0" w:rsidP="00C5205D">
            <w:pPr>
              <w:pStyle w:val="ProductList-Body"/>
              <w:spacing w:after="120"/>
              <w:rPr>
                <w:sz w:val="16"/>
                <w:szCs w:val="16"/>
              </w:rPr>
            </w:pPr>
            <w:r>
              <w:rPr>
                <w:b/>
                <w:sz w:val="16"/>
                <w:szCs w:val="16"/>
              </w:rPr>
              <w:t>Instruire privind păstrarea securității</w:t>
            </w:r>
            <w:r>
              <w:rPr>
                <w:sz w:val="16"/>
                <w:szCs w:val="16"/>
              </w:rPr>
              <w:t>. Microsoft își informează angajații în legătură cu procedurile relevante de securitate și rolul fiecăruia. De asemenea, Microsoft își informează personalul în legătură cu posibilele consecințe ale încălcării regulilor și procedurilor de securitate. Pentru instruiri, Microsoft va utiliza doar date anonime.</w:t>
            </w:r>
          </w:p>
        </w:tc>
      </w:tr>
      <w:tr w:rsidR="004766E0" w:rsidRPr="000720BF" w14:paraId="58C493D9" w14:textId="77777777" w:rsidTr="00C5205D">
        <w:tc>
          <w:tcPr>
            <w:tcW w:w="2610" w:type="dxa"/>
            <w:vAlign w:val="center"/>
          </w:tcPr>
          <w:p w14:paraId="789E497B" w14:textId="77777777" w:rsidR="004766E0" w:rsidRPr="00231971" w:rsidRDefault="004766E0" w:rsidP="00C5205D">
            <w:pPr>
              <w:pStyle w:val="ProductList-Body"/>
              <w:spacing w:after="120"/>
              <w:rPr>
                <w:sz w:val="16"/>
                <w:szCs w:val="16"/>
              </w:rPr>
            </w:pPr>
            <w:r>
              <w:rPr>
                <w:sz w:val="16"/>
                <w:szCs w:val="16"/>
              </w:rPr>
              <w:t>Securitatea fizică și a mediului înconjurător</w:t>
            </w:r>
          </w:p>
        </w:tc>
        <w:tc>
          <w:tcPr>
            <w:tcW w:w="8190" w:type="dxa"/>
          </w:tcPr>
          <w:p w14:paraId="6B75F95A" w14:textId="77777777" w:rsidR="004766E0" w:rsidRPr="003E4AC6" w:rsidRDefault="004766E0" w:rsidP="00C5205D">
            <w:pPr>
              <w:pStyle w:val="ProductList-Body"/>
              <w:spacing w:after="120"/>
            </w:pPr>
            <w:r>
              <w:rPr>
                <w:b/>
                <w:sz w:val="16"/>
                <w:szCs w:val="16"/>
              </w:rPr>
              <w:t>Accesul fizic în sedii</w:t>
            </w:r>
            <w:r>
              <w:rPr>
                <w:sz w:val="16"/>
              </w:rPr>
              <w:t xml:space="preserve">. </w:t>
            </w:r>
            <w:r>
              <w:rPr>
                <w:sz w:val="16"/>
                <w:szCs w:val="16"/>
              </w:rPr>
              <w:t>Microsoft permite doar persoanelor autorizate identificate accesul în sediile în care sunt amplasate sistemele de informații care prelucrează Datele Clientului sau Datele Serviciilor profesionale.</w:t>
            </w:r>
          </w:p>
          <w:p w14:paraId="27EBF3B3" w14:textId="77777777" w:rsidR="004766E0" w:rsidRPr="003E4AC6" w:rsidRDefault="004766E0" w:rsidP="00C5205D">
            <w:pPr>
              <w:pStyle w:val="ProductList-Body"/>
              <w:spacing w:after="120"/>
            </w:pPr>
            <w:r>
              <w:rPr>
                <w:b/>
                <w:sz w:val="16"/>
                <w:szCs w:val="16"/>
              </w:rPr>
              <w:t>Accesul fizic la componente</w:t>
            </w:r>
            <w:r>
              <w:rPr>
                <w:sz w:val="16"/>
              </w:rPr>
              <w:t xml:space="preserve">. </w:t>
            </w:r>
            <w:r>
              <w:rPr>
                <w:sz w:val="16"/>
                <w:szCs w:val="16"/>
              </w:rPr>
              <w:t>Microsoft păstrează evidența suporturilor fizice primite și trimise care conțin Datele Clientului sau Datele Serviciilor profesionale, în care se menționează tipul de suport fizic, expeditorul/destinatarii autorizați, data și ora, numărul de suporturi fizice și felul datelor pe care le conțin.</w:t>
            </w:r>
          </w:p>
          <w:p w14:paraId="21F0D333" w14:textId="77777777" w:rsidR="004766E0" w:rsidRPr="003E4AC6" w:rsidRDefault="004766E0" w:rsidP="00C5205D">
            <w:pPr>
              <w:pStyle w:val="ProductList-Body"/>
              <w:spacing w:after="120"/>
            </w:pPr>
            <w:r>
              <w:rPr>
                <w:b/>
                <w:sz w:val="16"/>
                <w:szCs w:val="16"/>
              </w:rPr>
              <w:t>Protecția față de perturbări</w:t>
            </w:r>
            <w:r>
              <w:rPr>
                <w:sz w:val="16"/>
              </w:rPr>
              <w:t xml:space="preserve">. </w:t>
            </w:r>
            <w:r>
              <w:rPr>
                <w:sz w:val="16"/>
                <w:szCs w:val="16"/>
              </w:rPr>
              <w:t>Microsoft utilizează diverse sisteme standard din domeniu pentru a asigura protecția împotriva pierderii datelor din cauza penelor de curent sau a interferențelor.</w:t>
            </w:r>
          </w:p>
          <w:p w14:paraId="2EE315B5" w14:textId="77777777" w:rsidR="004766E0" w:rsidRPr="000720BF" w:rsidRDefault="004766E0" w:rsidP="00C5205D">
            <w:pPr>
              <w:pStyle w:val="ProductList-Body"/>
              <w:spacing w:after="120"/>
              <w:rPr>
                <w:sz w:val="16"/>
                <w:szCs w:val="16"/>
              </w:rPr>
            </w:pPr>
            <w:r>
              <w:rPr>
                <w:b/>
                <w:sz w:val="16"/>
                <w:szCs w:val="16"/>
              </w:rPr>
              <w:t>Eliminarea componentelor</w:t>
            </w:r>
            <w:r>
              <w:rPr>
                <w:sz w:val="16"/>
              </w:rPr>
              <w:t xml:space="preserve">. </w:t>
            </w:r>
            <w:r>
              <w:rPr>
                <w:sz w:val="16"/>
                <w:szCs w:val="16"/>
              </w:rPr>
              <w:t>Microsoft utilizează procese standard din domeniu pentru a șterge Datele Clientului și Datele Serviciilor profesionale atunci când nu mai sunt necesare.</w:t>
            </w:r>
          </w:p>
        </w:tc>
      </w:tr>
      <w:tr w:rsidR="004766E0" w:rsidRPr="000720BF" w14:paraId="3305BA8B" w14:textId="77777777" w:rsidTr="00C5205D">
        <w:tc>
          <w:tcPr>
            <w:tcW w:w="2610" w:type="dxa"/>
            <w:tcBorders>
              <w:bottom w:val="single" w:sz="4" w:space="0" w:color="auto"/>
            </w:tcBorders>
            <w:vAlign w:val="center"/>
          </w:tcPr>
          <w:p w14:paraId="0868D689" w14:textId="77777777" w:rsidR="004766E0" w:rsidRPr="00231971" w:rsidRDefault="004766E0" w:rsidP="00C5205D">
            <w:pPr>
              <w:pStyle w:val="ProductList-Body"/>
              <w:spacing w:after="120"/>
              <w:rPr>
                <w:sz w:val="16"/>
                <w:szCs w:val="16"/>
              </w:rPr>
            </w:pPr>
            <w:r>
              <w:rPr>
                <w:sz w:val="16"/>
                <w:szCs w:val="16"/>
              </w:rPr>
              <w:t>Gestionarea comunicărilor și operațiilor</w:t>
            </w:r>
          </w:p>
        </w:tc>
        <w:tc>
          <w:tcPr>
            <w:tcW w:w="8190" w:type="dxa"/>
            <w:tcBorders>
              <w:bottom w:val="single" w:sz="4" w:space="0" w:color="auto"/>
            </w:tcBorders>
          </w:tcPr>
          <w:p w14:paraId="38FAEC0F" w14:textId="77777777" w:rsidR="004766E0" w:rsidRPr="003E4AC6" w:rsidRDefault="004766E0" w:rsidP="00C5205D">
            <w:pPr>
              <w:pStyle w:val="ProductList-Body"/>
              <w:spacing w:after="120"/>
            </w:pPr>
            <w:r>
              <w:rPr>
                <w:b/>
                <w:sz w:val="16"/>
                <w:szCs w:val="16"/>
              </w:rPr>
              <w:t>Politica operațională</w:t>
            </w:r>
            <w:r>
              <w:rPr>
                <w:sz w:val="16"/>
                <w:szCs w:val="16"/>
              </w:rPr>
              <w:t>. Microsoft păstrează documentele referitoare la asigurarea securității care descriu măsurile de securitate, procedurile și responsabilitățile relevante ale personalului care are acces la Datele Clientului sau la Datele Serviciilor profesionale.</w:t>
            </w:r>
          </w:p>
          <w:p w14:paraId="0D3ECE53" w14:textId="77777777" w:rsidR="004766E0" w:rsidRPr="003E4AC6" w:rsidRDefault="004766E0" w:rsidP="00C5205D">
            <w:pPr>
              <w:pStyle w:val="ProductList-Body"/>
              <w:spacing w:after="120"/>
            </w:pPr>
            <w:r>
              <w:rPr>
                <w:b/>
                <w:sz w:val="16"/>
                <w:szCs w:val="16"/>
              </w:rPr>
              <w:t>Procedurile de recuperare a datelor</w:t>
            </w:r>
          </w:p>
          <w:p w14:paraId="3D7DF595" w14:textId="77777777" w:rsidR="004766E0" w:rsidRPr="003E4AC6" w:rsidRDefault="004766E0" w:rsidP="00C5205D">
            <w:pPr>
              <w:pStyle w:val="ProductList-Body"/>
              <w:spacing w:after="120"/>
              <w:ind w:left="162" w:hanging="162"/>
            </w:pPr>
            <w:r>
              <w:rPr>
                <w:sz w:val="16"/>
                <w:szCs w:val="16"/>
              </w:rPr>
              <w:t>-</w:t>
            </w:r>
            <w:r>
              <w:rPr>
                <w:sz w:val="16"/>
                <w:szCs w:val="16"/>
              </w:rPr>
              <w:tab/>
              <w:t>În permanență, dar nu mai rar de o dată pe săptămână (dacă nu au apărut actualizări în acea perioadă), Microsoft efectuează copii multiple ale Datelor Clientului și ale Datelor Serviciilor profesionale de pe care acestea să poată fi recuperate.</w:t>
            </w:r>
          </w:p>
          <w:p w14:paraId="24432E25" w14:textId="77777777" w:rsidR="004766E0" w:rsidRPr="003E4AC6" w:rsidRDefault="004766E0" w:rsidP="00C5205D">
            <w:pPr>
              <w:pStyle w:val="ProductList-Body"/>
              <w:spacing w:after="120"/>
              <w:ind w:left="162" w:hanging="162"/>
            </w:pPr>
            <w:r>
              <w:rPr>
                <w:sz w:val="16"/>
                <w:szCs w:val="16"/>
              </w:rPr>
              <w:t>-</w:t>
            </w:r>
            <w:r>
              <w:rPr>
                <w:sz w:val="16"/>
                <w:szCs w:val="16"/>
              </w:rPr>
              <w:tab/>
              <w:t>Microsoft stochează copii ale Datelor Clientului, ale Datelor Serviciilor profesionale și ale procedurilor de recuperare a datelor în altă locație decât cea în care se află echipamentele principale care le prelucrează.</w:t>
            </w:r>
          </w:p>
          <w:p w14:paraId="404E1330" w14:textId="77777777" w:rsidR="004766E0" w:rsidRPr="003E4AC6" w:rsidRDefault="004766E0" w:rsidP="00C5205D">
            <w:pPr>
              <w:pStyle w:val="ProductList-Body"/>
              <w:spacing w:after="120"/>
              <w:ind w:left="162" w:hanging="162"/>
            </w:pPr>
            <w:r>
              <w:rPr>
                <w:sz w:val="16"/>
                <w:szCs w:val="16"/>
              </w:rPr>
              <w:t>-</w:t>
            </w:r>
            <w:r>
              <w:rPr>
                <w:sz w:val="16"/>
                <w:szCs w:val="16"/>
              </w:rPr>
              <w:tab/>
              <w:t>Microsoft a implementat proceduri speciale care reglementează accesul la copiile Datelor Clientului și ale Datelor Serviciilor profesionale.</w:t>
            </w:r>
          </w:p>
          <w:p w14:paraId="0E42F8CC" w14:textId="77777777" w:rsidR="004766E0" w:rsidRPr="003E4AC6" w:rsidRDefault="004766E0" w:rsidP="00C5205D">
            <w:pPr>
              <w:pStyle w:val="ProductList-Body"/>
              <w:spacing w:after="120"/>
              <w:ind w:left="162" w:hanging="162"/>
            </w:pPr>
            <w:r>
              <w:rPr>
                <w:sz w:val="16"/>
                <w:szCs w:val="16"/>
              </w:rPr>
              <w:t>-</w:t>
            </w:r>
            <w:r>
              <w:rPr>
                <w:sz w:val="16"/>
                <w:szCs w:val="16"/>
              </w:rPr>
              <w:tab/>
              <w:t>Microsoft examinează procedurile de recuperare a datelor cel puțin o dată la șase luni, cu excepția procedurilor de recuperare a datelor pentru Serviciile profesionale și pentru Serviciile Azure pentru guvern, care sunt examinate o dată la douăsprezece luni.</w:t>
            </w:r>
          </w:p>
          <w:p w14:paraId="3A4F7437" w14:textId="77777777" w:rsidR="004766E0" w:rsidRPr="003E4AC6" w:rsidRDefault="004766E0" w:rsidP="00C5205D">
            <w:pPr>
              <w:pStyle w:val="ProductList-Body"/>
              <w:spacing w:after="120"/>
              <w:ind w:left="162" w:hanging="162"/>
            </w:pPr>
            <w:r>
              <w:rPr>
                <w:sz w:val="16"/>
                <w:szCs w:val="16"/>
              </w:rPr>
              <w:t>-</w:t>
            </w:r>
            <w:r>
              <w:rPr>
                <w:sz w:val="16"/>
                <w:szCs w:val="16"/>
              </w:rPr>
              <w:tab/>
              <w:t>Microsoft înregistrează în jurnal procedurile de restaurare a datelor, inclusiv persoana responsabilă, descrierea datelor restaurate și, acolo unde este cazul, persoana responsabilă și datele (dacă au fost) care au trebuit introduse manual în procesul de recuperare a datelor.</w:t>
            </w:r>
          </w:p>
          <w:p w14:paraId="152A2E1C" w14:textId="77777777" w:rsidR="004766E0" w:rsidRPr="003E4AC6" w:rsidRDefault="004766E0" w:rsidP="00C5205D">
            <w:pPr>
              <w:pStyle w:val="ProductList-Body"/>
              <w:spacing w:after="120"/>
            </w:pPr>
            <w:r w:rsidRPr="3E9E36AC">
              <w:rPr>
                <w:b/>
                <w:bCs/>
                <w:sz w:val="16"/>
                <w:szCs w:val="16"/>
              </w:rPr>
              <w:t>Software-ul  malitios</w:t>
            </w:r>
            <w:r w:rsidRPr="3E9E36AC">
              <w:rPr>
                <w:sz w:val="16"/>
                <w:szCs w:val="16"/>
              </w:rPr>
              <w:t>. Microsoft a implementat tehnici împotriva produselor software malitioase, inclusiv împotriva produselor software  malitioase provenite din rețelele publice, pentru a nu-i permite să obțină acces neautorizat la Datele Clientului și la Datele Serviciilor profesionale.</w:t>
            </w:r>
          </w:p>
          <w:p w14:paraId="0E37B0A2" w14:textId="77777777" w:rsidR="004766E0" w:rsidRPr="003E4AC6" w:rsidRDefault="004766E0" w:rsidP="00C5205D">
            <w:pPr>
              <w:pStyle w:val="ProductList-Body"/>
              <w:spacing w:after="120"/>
            </w:pPr>
            <w:r>
              <w:rPr>
                <w:b/>
                <w:sz w:val="16"/>
                <w:szCs w:val="16"/>
              </w:rPr>
              <w:t>Datele care trec granițele</w:t>
            </w:r>
          </w:p>
          <w:p w14:paraId="097FDCC5" w14:textId="77777777" w:rsidR="004766E0" w:rsidRPr="003E4AC6" w:rsidRDefault="004766E0" w:rsidP="00C5205D">
            <w:pPr>
              <w:pStyle w:val="ProductList-Body"/>
              <w:spacing w:after="120"/>
              <w:ind w:left="162" w:hanging="162"/>
            </w:pPr>
            <w:r>
              <w:rPr>
                <w:sz w:val="16"/>
                <w:szCs w:val="16"/>
              </w:rPr>
              <w:t>-</w:t>
            </w:r>
            <w:r>
              <w:rPr>
                <w:sz w:val="16"/>
                <w:szCs w:val="16"/>
              </w:rPr>
              <w:tab/>
              <w:t>Microsoft criptează sau permite Clientului să cripteze Datele Clientului și Datele Serviciilor profesionale transmise prin rețele publice.</w:t>
            </w:r>
          </w:p>
          <w:p w14:paraId="09452199" w14:textId="77777777" w:rsidR="004766E0" w:rsidRPr="003E4AC6" w:rsidRDefault="004766E0" w:rsidP="00C5205D">
            <w:pPr>
              <w:pStyle w:val="ProductList-Body"/>
              <w:spacing w:after="120"/>
              <w:ind w:left="162" w:hanging="162"/>
            </w:pPr>
            <w:r>
              <w:rPr>
                <w:sz w:val="16"/>
                <w:szCs w:val="16"/>
              </w:rPr>
              <w:t>-</w:t>
            </w:r>
            <w:r>
              <w:rPr>
                <w:sz w:val="16"/>
                <w:szCs w:val="16"/>
              </w:rPr>
              <w:tab/>
              <w:t>Microsoft limitează accesul la Datele Clientului și la Datele Serviciilor profesionale de pe suporturile fizice care părăsesc sediile sale.</w:t>
            </w:r>
          </w:p>
          <w:p w14:paraId="3C26AE9E" w14:textId="77777777" w:rsidR="004766E0" w:rsidRPr="000720BF" w:rsidRDefault="004766E0" w:rsidP="00C5205D">
            <w:pPr>
              <w:pStyle w:val="ProductList-Body"/>
              <w:spacing w:after="120"/>
              <w:rPr>
                <w:sz w:val="16"/>
                <w:szCs w:val="16"/>
              </w:rPr>
            </w:pPr>
            <w:r>
              <w:rPr>
                <w:b/>
                <w:sz w:val="16"/>
                <w:szCs w:val="16"/>
              </w:rPr>
              <w:t>Înregistrarea în jurnal a evenimentelor</w:t>
            </w:r>
            <w:r>
              <w:rPr>
                <w:sz w:val="16"/>
                <w:szCs w:val="16"/>
              </w:rPr>
              <w:t>. Microsoft înregistrează în jurnal sau permite Clientului să înregistreze în jurnal datele privind accesarea și utilizarea sistemelor de informații care conțin Datele Clientului sau Datele Serviciilor profesionale, înregistrarea ID-ului de acces, a datei și orei, autorizarea acceptată sau respinsă și activitatea relevantă.</w:t>
            </w:r>
          </w:p>
        </w:tc>
      </w:tr>
      <w:tr w:rsidR="004766E0" w:rsidRPr="000720BF" w14:paraId="531132D8" w14:textId="77777777" w:rsidTr="00C5205D">
        <w:tc>
          <w:tcPr>
            <w:tcW w:w="2610" w:type="dxa"/>
            <w:tcBorders>
              <w:top w:val="single" w:sz="4" w:space="0" w:color="auto"/>
              <w:left w:val="single" w:sz="4" w:space="0" w:color="auto"/>
              <w:bottom w:val="single" w:sz="4" w:space="0" w:color="auto"/>
              <w:right w:val="single" w:sz="4" w:space="0" w:color="auto"/>
            </w:tcBorders>
            <w:vAlign w:val="center"/>
          </w:tcPr>
          <w:p w14:paraId="7DD2237C" w14:textId="77777777" w:rsidR="004766E0" w:rsidRPr="00231971" w:rsidRDefault="004766E0" w:rsidP="00C5205D">
            <w:pPr>
              <w:pStyle w:val="ProductList-Body"/>
              <w:spacing w:after="120"/>
              <w:rPr>
                <w:sz w:val="16"/>
                <w:szCs w:val="16"/>
              </w:rPr>
            </w:pPr>
            <w:r>
              <w:rPr>
                <w:sz w:val="16"/>
                <w:szCs w:val="16"/>
              </w:rPr>
              <w:t>Controlul accesului</w:t>
            </w:r>
          </w:p>
        </w:tc>
        <w:tc>
          <w:tcPr>
            <w:tcW w:w="8190" w:type="dxa"/>
            <w:tcBorders>
              <w:top w:val="single" w:sz="4" w:space="0" w:color="auto"/>
              <w:left w:val="single" w:sz="4" w:space="0" w:color="auto"/>
              <w:bottom w:val="single" w:sz="4" w:space="0" w:color="auto"/>
              <w:right w:val="single" w:sz="4" w:space="0" w:color="auto"/>
            </w:tcBorders>
          </w:tcPr>
          <w:p w14:paraId="01A846B5" w14:textId="77777777" w:rsidR="004766E0" w:rsidRPr="003E4AC6" w:rsidRDefault="004766E0" w:rsidP="00C5205D">
            <w:pPr>
              <w:pStyle w:val="ProductList-Body"/>
              <w:spacing w:after="120"/>
            </w:pPr>
            <w:r>
              <w:rPr>
                <w:b/>
                <w:sz w:val="16"/>
                <w:szCs w:val="16"/>
              </w:rPr>
              <w:t>Politica privind accesul</w:t>
            </w:r>
            <w:r>
              <w:rPr>
                <w:sz w:val="16"/>
                <w:szCs w:val="16"/>
              </w:rPr>
              <w:t>. Microsoft păstrează evidența privilegiilor de securitate ale persoanelor care au acces la Datele Clientului sau la Datele Serviciilor profesionale.</w:t>
            </w:r>
          </w:p>
          <w:p w14:paraId="2FAD4E91" w14:textId="77777777" w:rsidR="004766E0" w:rsidRPr="003E4AC6" w:rsidRDefault="004766E0" w:rsidP="00C5205D">
            <w:pPr>
              <w:pStyle w:val="ProductList-Body"/>
              <w:spacing w:after="120"/>
            </w:pPr>
            <w:r>
              <w:rPr>
                <w:b/>
                <w:sz w:val="16"/>
                <w:szCs w:val="16"/>
              </w:rPr>
              <w:t>Autorizarea accesului</w:t>
            </w:r>
          </w:p>
          <w:p w14:paraId="26ABEF17" w14:textId="77777777" w:rsidR="004766E0" w:rsidRPr="003E4AC6" w:rsidRDefault="004766E0" w:rsidP="00C5205D">
            <w:pPr>
              <w:pStyle w:val="ProductList-Body"/>
              <w:spacing w:after="120"/>
              <w:ind w:left="162" w:hanging="162"/>
            </w:pPr>
            <w:r>
              <w:rPr>
                <w:sz w:val="16"/>
                <w:szCs w:val="16"/>
              </w:rPr>
              <w:t>-</w:t>
            </w:r>
            <w:r>
              <w:rPr>
                <w:sz w:val="16"/>
                <w:szCs w:val="16"/>
              </w:rPr>
              <w:tab/>
              <w:t>Microsoft păstrează și actualizează evidența persoanelor autorizate să acceseze sistemele Microsoft care conțin Datele Clientului sau Datele Serviciilor profesionale.</w:t>
            </w:r>
          </w:p>
          <w:p w14:paraId="2CFFFF3D" w14:textId="77777777" w:rsidR="004766E0" w:rsidRPr="003E4AC6" w:rsidRDefault="004766E0" w:rsidP="00C5205D">
            <w:pPr>
              <w:pStyle w:val="ProductList-Body"/>
              <w:spacing w:after="120"/>
              <w:ind w:left="162" w:hanging="162"/>
            </w:pPr>
            <w:r>
              <w:rPr>
                <w:sz w:val="16"/>
                <w:szCs w:val="16"/>
              </w:rPr>
              <w:t>-</w:t>
            </w:r>
            <w:r>
              <w:rPr>
                <w:sz w:val="16"/>
                <w:szCs w:val="16"/>
              </w:rPr>
              <w:tab/>
              <w:t>Microsoft dezactivează acreditările de autentificare care nu au fost utilizate pentru o perioadă de timp nu mai mare de șase luni.</w:t>
            </w:r>
          </w:p>
          <w:p w14:paraId="73EF99FE" w14:textId="77777777" w:rsidR="004766E0" w:rsidRPr="003E4AC6" w:rsidRDefault="004766E0" w:rsidP="00C5205D">
            <w:pPr>
              <w:pStyle w:val="ProductList-Body"/>
              <w:spacing w:after="120"/>
              <w:ind w:left="162" w:hanging="162"/>
            </w:pPr>
            <w:r>
              <w:rPr>
                <w:sz w:val="16"/>
                <w:szCs w:val="16"/>
              </w:rPr>
              <w:t>-</w:t>
            </w:r>
            <w:r>
              <w:rPr>
                <w:sz w:val="16"/>
                <w:szCs w:val="16"/>
              </w:rPr>
              <w:tab/>
              <w:t xml:space="preserve">Microsoft identifică angajaţii care pot acorda, modifica sau revoca accesul autorizat la date și resurse. </w:t>
            </w:r>
          </w:p>
          <w:p w14:paraId="49F38AC3" w14:textId="77777777" w:rsidR="004766E0" w:rsidRPr="003E4AC6" w:rsidRDefault="004766E0" w:rsidP="00C5205D">
            <w:pPr>
              <w:pStyle w:val="ProductList-Body"/>
              <w:spacing w:after="120"/>
              <w:ind w:left="162" w:hanging="162"/>
            </w:pPr>
            <w:r>
              <w:rPr>
                <w:sz w:val="16"/>
                <w:szCs w:val="16"/>
              </w:rPr>
              <w:t>-</w:t>
            </w:r>
            <w:r>
              <w:rPr>
                <w:sz w:val="16"/>
                <w:szCs w:val="16"/>
              </w:rPr>
              <w:tab/>
              <w:t>Microsoft se asigură că, dacă mai multe persoane au acces la sistemele care includ Datele Clientului sau Datele Serviciilor profesionale, acestea au identificatori separați/date de conectare separate.</w:t>
            </w:r>
          </w:p>
          <w:p w14:paraId="1F1F4936" w14:textId="77777777" w:rsidR="004766E0" w:rsidRPr="003E4AC6" w:rsidRDefault="004766E0" w:rsidP="00C5205D">
            <w:pPr>
              <w:pStyle w:val="ProductList-Body"/>
              <w:spacing w:after="120"/>
            </w:pPr>
            <w:r>
              <w:rPr>
                <w:b/>
                <w:sz w:val="16"/>
                <w:szCs w:val="16"/>
              </w:rPr>
              <w:t>Privilegii restrânse</w:t>
            </w:r>
          </w:p>
          <w:p w14:paraId="0E486573" w14:textId="77777777" w:rsidR="004766E0" w:rsidRPr="003E4AC6" w:rsidRDefault="004766E0" w:rsidP="00C5205D">
            <w:pPr>
              <w:pStyle w:val="ProductList-Body"/>
              <w:spacing w:after="120"/>
              <w:ind w:left="162" w:hanging="162"/>
            </w:pPr>
            <w:r>
              <w:rPr>
                <w:sz w:val="16"/>
                <w:szCs w:val="16"/>
              </w:rPr>
              <w:t>-</w:t>
            </w:r>
            <w:r>
              <w:rPr>
                <w:sz w:val="16"/>
                <w:szCs w:val="16"/>
              </w:rPr>
              <w:tab/>
              <w:t xml:space="preserve">Angajații care acordă asistență tehnică pot avea acces la Datele Clientului și la Datele Serviciilor profesionale numai când este nevoie. </w:t>
            </w:r>
          </w:p>
          <w:p w14:paraId="0A68B589" w14:textId="77777777" w:rsidR="004766E0" w:rsidRPr="003E4AC6" w:rsidRDefault="004766E0" w:rsidP="00C5205D">
            <w:pPr>
              <w:pStyle w:val="ProductList-Body"/>
              <w:spacing w:after="120"/>
              <w:ind w:left="162" w:hanging="162"/>
            </w:pPr>
            <w:r>
              <w:rPr>
                <w:sz w:val="16"/>
                <w:szCs w:val="16"/>
              </w:rPr>
              <w:t>-</w:t>
            </w:r>
            <w:r>
              <w:rPr>
                <w:sz w:val="16"/>
                <w:szCs w:val="16"/>
              </w:rPr>
              <w:tab/>
              <w:t>Microsoft acordă acces la Datele Clientului și la Datele Serviciilor profesionale doar persoanelor care necesită aceste date pentru îndeplinirea atribuțiilor de lucru.</w:t>
            </w:r>
          </w:p>
          <w:p w14:paraId="6E090A8E" w14:textId="77777777" w:rsidR="004766E0" w:rsidRPr="003E4AC6" w:rsidRDefault="004766E0" w:rsidP="00C5205D">
            <w:pPr>
              <w:pStyle w:val="ProductList-Body"/>
              <w:spacing w:after="120"/>
            </w:pPr>
            <w:r>
              <w:rPr>
                <w:b/>
                <w:sz w:val="16"/>
                <w:szCs w:val="16"/>
              </w:rPr>
              <w:t>Integritatea și confidențialitatea</w:t>
            </w:r>
          </w:p>
          <w:p w14:paraId="6BE6D5DB" w14:textId="77777777" w:rsidR="004766E0" w:rsidRPr="003E4AC6" w:rsidRDefault="004766E0" w:rsidP="00C5205D">
            <w:pPr>
              <w:pStyle w:val="ProductList-Body"/>
              <w:spacing w:after="120"/>
              <w:ind w:left="162" w:hanging="162"/>
            </w:pPr>
            <w:r>
              <w:rPr>
                <w:sz w:val="16"/>
                <w:szCs w:val="16"/>
              </w:rPr>
              <w:t>-</w:t>
            </w:r>
            <w:r>
              <w:rPr>
                <w:sz w:val="16"/>
                <w:szCs w:val="16"/>
              </w:rPr>
              <w:tab/>
              <w:t>Microsoft îşi instruieşte angajaţii să dezactiveze sesiunile administrative atunci când părăsesc sediile controlate de Microsoft sau când computerele rămân nesupravegheate.</w:t>
            </w:r>
          </w:p>
          <w:p w14:paraId="11A71E89" w14:textId="77777777" w:rsidR="004766E0" w:rsidRPr="003E4AC6" w:rsidRDefault="004766E0" w:rsidP="00C5205D">
            <w:pPr>
              <w:pStyle w:val="ProductList-Body"/>
              <w:spacing w:after="120"/>
              <w:ind w:left="162" w:hanging="162"/>
            </w:pPr>
            <w:r>
              <w:rPr>
                <w:sz w:val="16"/>
                <w:szCs w:val="16"/>
              </w:rPr>
              <w:t>-</w:t>
            </w:r>
            <w:r>
              <w:rPr>
                <w:sz w:val="16"/>
                <w:szCs w:val="16"/>
              </w:rPr>
              <w:tab/>
              <w:t xml:space="preserve">Microsoft stochează parolele în </w:t>
            </w:r>
            <w:r w:rsidRPr="001274DA">
              <w:rPr>
                <w:sz w:val="16"/>
                <w:szCs w:val="16"/>
              </w:rPr>
              <w:t>aşa</w:t>
            </w:r>
            <w:r>
              <w:rPr>
                <w:sz w:val="16"/>
                <w:szCs w:val="16"/>
              </w:rPr>
              <w:t xml:space="preserve"> fel încât să nu fie inteligibile cât timp sunt în vigoare.</w:t>
            </w:r>
          </w:p>
          <w:p w14:paraId="534B1781" w14:textId="77777777" w:rsidR="004766E0" w:rsidRPr="003E4AC6" w:rsidRDefault="004766E0" w:rsidP="00C5205D">
            <w:pPr>
              <w:pStyle w:val="ProductList-Body"/>
              <w:spacing w:after="120"/>
            </w:pPr>
            <w:r>
              <w:rPr>
                <w:b/>
                <w:sz w:val="16"/>
                <w:szCs w:val="16"/>
              </w:rPr>
              <w:t>Autentificarea</w:t>
            </w:r>
          </w:p>
          <w:p w14:paraId="02D19060" w14:textId="77777777" w:rsidR="004766E0" w:rsidRPr="003E4AC6" w:rsidRDefault="004766E0" w:rsidP="00C5205D">
            <w:pPr>
              <w:pStyle w:val="ProductList-Body"/>
              <w:spacing w:after="120"/>
              <w:ind w:left="162" w:hanging="162"/>
            </w:pPr>
            <w:r>
              <w:rPr>
                <w:sz w:val="16"/>
                <w:szCs w:val="16"/>
              </w:rPr>
              <w:t>-</w:t>
            </w:r>
            <w:r>
              <w:rPr>
                <w:sz w:val="16"/>
                <w:szCs w:val="16"/>
              </w:rPr>
              <w:tab/>
              <w:t>Microsoft utilizează practici standard din industrie pentru a identifica şi a autentifica utilizatorii care încearcă să acceseze sistemele de informaţii..</w:t>
            </w:r>
          </w:p>
          <w:p w14:paraId="3C9C648E" w14:textId="77777777" w:rsidR="004766E0" w:rsidRPr="003E4AC6" w:rsidRDefault="004766E0" w:rsidP="00C5205D">
            <w:pPr>
              <w:pStyle w:val="ProductList-Body"/>
              <w:spacing w:after="120"/>
              <w:ind w:left="162" w:hanging="162"/>
            </w:pPr>
            <w:r>
              <w:rPr>
                <w:sz w:val="16"/>
                <w:szCs w:val="16"/>
              </w:rPr>
              <w:t>-</w:t>
            </w:r>
            <w:r>
              <w:rPr>
                <w:sz w:val="16"/>
                <w:szCs w:val="16"/>
              </w:rPr>
              <w:tab/>
              <w:t>Dacă mecanismele de autentificare se bazează pe parole, Microsoft solicită reînnoirea regulată a acestora.</w:t>
            </w:r>
          </w:p>
          <w:p w14:paraId="56CA5F79" w14:textId="77777777" w:rsidR="004766E0" w:rsidRPr="003E4AC6" w:rsidRDefault="004766E0" w:rsidP="00C5205D">
            <w:pPr>
              <w:pStyle w:val="ProductList-Body"/>
              <w:spacing w:after="120"/>
              <w:ind w:left="162" w:hanging="162"/>
            </w:pPr>
            <w:r>
              <w:rPr>
                <w:sz w:val="16"/>
                <w:szCs w:val="16"/>
              </w:rPr>
              <w:t>-</w:t>
            </w:r>
            <w:r>
              <w:rPr>
                <w:sz w:val="16"/>
                <w:szCs w:val="16"/>
              </w:rPr>
              <w:tab/>
              <w:t>Dacă mecanismele de autentificare se bazează pe parole, Microsoft solicită ca acestea să aibă cel puţin opt caractere.</w:t>
            </w:r>
          </w:p>
          <w:p w14:paraId="2CBD852B" w14:textId="77777777" w:rsidR="004766E0" w:rsidRPr="003E4AC6" w:rsidRDefault="004766E0" w:rsidP="00C5205D">
            <w:pPr>
              <w:pStyle w:val="ProductList-Body"/>
              <w:spacing w:after="120"/>
              <w:ind w:left="162" w:hanging="162"/>
            </w:pPr>
            <w:r>
              <w:rPr>
                <w:sz w:val="16"/>
                <w:szCs w:val="16"/>
              </w:rPr>
              <w:t>-</w:t>
            </w:r>
            <w:r>
              <w:rPr>
                <w:sz w:val="16"/>
                <w:szCs w:val="16"/>
              </w:rPr>
              <w:tab/>
              <w:t>Microsoft se asigură că identificatorii dezactivați sau expirați nu sunt alocați altor persoane.</w:t>
            </w:r>
          </w:p>
          <w:p w14:paraId="7DAA7EC9" w14:textId="77777777" w:rsidR="004766E0" w:rsidRPr="003E4AC6" w:rsidRDefault="004766E0" w:rsidP="00C5205D">
            <w:pPr>
              <w:pStyle w:val="ProductList-Body"/>
              <w:spacing w:after="120"/>
              <w:ind w:left="162" w:hanging="162"/>
            </w:pPr>
            <w:r>
              <w:rPr>
                <w:sz w:val="16"/>
                <w:szCs w:val="16"/>
              </w:rPr>
              <w:t>-</w:t>
            </w:r>
            <w:r>
              <w:rPr>
                <w:sz w:val="16"/>
                <w:szCs w:val="16"/>
              </w:rPr>
              <w:tab/>
              <w:t>Microsoft monitorizează sau permite Clientului să monitorizeze încercările repetate de a obţine accesul la sistemul de informaţii cu ajutorul unei parole incorecte.</w:t>
            </w:r>
          </w:p>
          <w:p w14:paraId="10CEDFC1" w14:textId="77777777" w:rsidR="004766E0" w:rsidRPr="003E4AC6" w:rsidRDefault="004766E0" w:rsidP="00C5205D">
            <w:pPr>
              <w:pStyle w:val="ProductList-Body"/>
              <w:spacing w:after="120"/>
              <w:ind w:left="162" w:hanging="162"/>
            </w:pPr>
            <w:r>
              <w:rPr>
                <w:sz w:val="16"/>
                <w:szCs w:val="16"/>
              </w:rPr>
              <w:t>-</w:t>
            </w:r>
            <w:r>
              <w:rPr>
                <w:sz w:val="16"/>
                <w:szCs w:val="16"/>
              </w:rPr>
              <w:tab/>
              <w:t>Microsoft aplică proceduri standard din industrie pentru a dezactiva parolele care au fost corupte sau divulgate din neatenţie.</w:t>
            </w:r>
          </w:p>
          <w:p w14:paraId="6B6AB6F8" w14:textId="77777777" w:rsidR="004766E0" w:rsidRPr="003E4AC6" w:rsidRDefault="004766E0" w:rsidP="00C5205D">
            <w:pPr>
              <w:pStyle w:val="ProductList-Body"/>
              <w:spacing w:after="120"/>
              <w:ind w:left="162" w:hanging="162"/>
            </w:pPr>
            <w:r>
              <w:rPr>
                <w:sz w:val="16"/>
                <w:szCs w:val="16"/>
              </w:rPr>
              <w:t>-</w:t>
            </w:r>
            <w:r>
              <w:rPr>
                <w:sz w:val="16"/>
                <w:szCs w:val="16"/>
              </w:rPr>
              <w:tab/>
              <w:t>Microsoft utilizează practici standard de protejare a parolelor, inclusiv practici menite să asigure confidenţialitatea şi integritatea parolelor atunci când sunt alocate sau distribuite, precum şi pe durata stocării.</w:t>
            </w:r>
          </w:p>
          <w:p w14:paraId="77FA2959" w14:textId="77777777" w:rsidR="004766E0" w:rsidRPr="000720BF" w:rsidRDefault="004766E0" w:rsidP="00C5205D">
            <w:pPr>
              <w:pStyle w:val="ProductList-Body"/>
              <w:spacing w:after="120"/>
              <w:rPr>
                <w:sz w:val="16"/>
                <w:szCs w:val="16"/>
              </w:rPr>
            </w:pPr>
            <w:r>
              <w:rPr>
                <w:b/>
                <w:sz w:val="16"/>
                <w:szCs w:val="16"/>
              </w:rPr>
              <w:t>Tipul de rețea</w:t>
            </w:r>
            <w:r>
              <w:rPr>
                <w:sz w:val="16"/>
                <w:szCs w:val="16"/>
              </w:rPr>
              <w:t>. Microsoft a implementat tehnici de control prin care împiedică persoanele să-și asume drepturi de acces care nu le-au fost alocate pentru a avea acces la Datele Clientului sau la Datele Serviciilor profesionale pe care nu au permisiunea să le acceseze.</w:t>
            </w:r>
          </w:p>
        </w:tc>
      </w:tr>
      <w:tr w:rsidR="004766E0" w:rsidRPr="000720BF" w14:paraId="29369B97" w14:textId="77777777" w:rsidTr="00C5205D">
        <w:tc>
          <w:tcPr>
            <w:tcW w:w="2610" w:type="dxa"/>
            <w:tcBorders>
              <w:top w:val="single" w:sz="4" w:space="0" w:color="auto"/>
            </w:tcBorders>
            <w:vAlign w:val="center"/>
          </w:tcPr>
          <w:p w14:paraId="55D85784" w14:textId="77777777" w:rsidR="004766E0" w:rsidRPr="00231971" w:rsidRDefault="004766E0" w:rsidP="00C5205D">
            <w:pPr>
              <w:pStyle w:val="ProductList-Body"/>
              <w:spacing w:after="120"/>
              <w:rPr>
                <w:sz w:val="16"/>
                <w:szCs w:val="16"/>
              </w:rPr>
            </w:pPr>
            <w:r>
              <w:rPr>
                <w:sz w:val="16"/>
                <w:szCs w:val="16"/>
              </w:rPr>
              <w:t>Gestionarea incidentelor de securitate a informațiilor</w:t>
            </w:r>
          </w:p>
        </w:tc>
        <w:tc>
          <w:tcPr>
            <w:tcW w:w="8190" w:type="dxa"/>
            <w:tcBorders>
              <w:top w:val="single" w:sz="4" w:space="0" w:color="auto"/>
            </w:tcBorders>
          </w:tcPr>
          <w:p w14:paraId="67A254FE" w14:textId="77777777" w:rsidR="004766E0" w:rsidRPr="003E4AC6" w:rsidRDefault="004766E0" w:rsidP="00C5205D">
            <w:pPr>
              <w:pStyle w:val="ProductList-Body"/>
              <w:keepNext/>
              <w:spacing w:after="120"/>
            </w:pPr>
            <w:r>
              <w:rPr>
                <w:b/>
                <w:sz w:val="16"/>
                <w:szCs w:val="16"/>
              </w:rPr>
              <w:t>Procesul de răspuns la incidente</w:t>
            </w:r>
          </w:p>
          <w:p w14:paraId="59A37FA5" w14:textId="77777777" w:rsidR="004766E0" w:rsidRPr="003E4AC6" w:rsidRDefault="004766E0" w:rsidP="00C5205D">
            <w:pPr>
              <w:pStyle w:val="ProductList-Body"/>
              <w:spacing w:after="120"/>
              <w:ind w:left="162" w:hanging="162"/>
            </w:pPr>
            <w:r>
              <w:rPr>
                <w:sz w:val="16"/>
                <w:szCs w:val="16"/>
              </w:rPr>
              <w:t>-</w:t>
            </w:r>
            <w:r>
              <w:rPr>
                <w:sz w:val="16"/>
                <w:szCs w:val="16"/>
              </w:rPr>
              <w:tab/>
              <w:t xml:space="preserve">Microsoft menține evidența încălcărilor de securitate, în care sunt descrise următoarele: tipul încălcării, perioada de timp, consecințele încălcării, numele persoanei care a raportat incidentul și numele persoanei către care a fost raportat, precum și </w:t>
            </w:r>
            <w:r>
              <w:rPr>
                <w:color w:val="000000" w:themeColor="text1"/>
                <w:sz w:val="16"/>
              </w:rPr>
              <w:t>procedura de recuperare a datelor.</w:t>
            </w:r>
          </w:p>
          <w:p w14:paraId="7064C1F1" w14:textId="77777777" w:rsidR="004766E0" w:rsidRPr="003E4AC6" w:rsidRDefault="004766E0" w:rsidP="00C5205D">
            <w:pPr>
              <w:pStyle w:val="ProductList-Body"/>
              <w:spacing w:after="120"/>
              <w:ind w:left="162" w:hanging="162"/>
            </w:pPr>
            <w:r>
              <w:rPr>
                <w:color w:val="000000" w:themeColor="text1"/>
                <w:sz w:val="16"/>
                <w:szCs w:val="16"/>
              </w:rPr>
              <w:t>-</w:t>
            </w:r>
            <w:r>
              <w:rPr>
                <w:color w:val="000000" w:themeColor="text1"/>
                <w:sz w:val="16"/>
                <w:szCs w:val="16"/>
              </w:rPr>
              <w:tab/>
              <w:t>Pentru fiecare încălcare de securitate considerată un Incident de securitate, Microsoft va trimite o notificare (conform prevederilor din secțiunea de mai sus „Notificarea Incidentelor de securitate”) fără nicio întârziere nejustificată și, în orice caz, în interval de 72 de ore</w:t>
            </w:r>
            <w:r>
              <w:rPr>
                <w:iCs/>
                <w:color w:val="000000" w:themeColor="text1"/>
                <w:sz w:val="16"/>
                <w:szCs w:val="16"/>
              </w:rPr>
              <w:t>.</w:t>
            </w:r>
          </w:p>
          <w:p w14:paraId="6471350F" w14:textId="77777777" w:rsidR="004766E0" w:rsidRPr="003E4AC6" w:rsidRDefault="004766E0" w:rsidP="00C5205D">
            <w:pPr>
              <w:pStyle w:val="ProductList-Body"/>
              <w:spacing w:after="120"/>
              <w:ind w:left="162" w:hanging="162"/>
            </w:pPr>
            <w:r>
              <w:rPr>
                <w:color w:val="000000" w:themeColor="text1"/>
                <w:sz w:val="16"/>
              </w:rPr>
              <w:t>-</w:t>
            </w:r>
            <w:r>
              <w:rPr>
                <w:color w:val="000000" w:themeColor="text1"/>
                <w:sz w:val="16"/>
              </w:rPr>
              <w:tab/>
              <w:t>Microsoft urmărește</w:t>
            </w:r>
            <w:r>
              <w:rPr>
                <w:color w:val="000000" w:themeColor="text1"/>
                <w:sz w:val="16"/>
                <w:szCs w:val="16"/>
              </w:rPr>
              <w:t xml:space="preserve"> sau permite </w:t>
            </w:r>
            <w:r>
              <w:rPr>
                <w:sz w:val="16"/>
                <w:szCs w:val="16"/>
              </w:rPr>
              <w:t>Clientului să urmărească divulgările de Date ale Clientului și de Date ale Serviciilor profesionale, inclusiv datele care au fost divulgate, entitatea către care au fost divulgate și momentul când au fost divulgate .</w:t>
            </w:r>
          </w:p>
          <w:p w14:paraId="660D59B0" w14:textId="77777777" w:rsidR="004766E0" w:rsidRPr="000720BF" w:rsidRDefault="004766E0" w:rsidP="00C5205D">
            <w:pPr>
              <w:pStyle w:val="ProductList-Body"/>
              <w:spacing w:after="120"/>
              <w:rPr>
                <w:sz w:val="16"/>
                <w:szCs w:val="16"/>
              </w:rPr>
            </w:pPr>
            <w:r>
              <w:rPr>
                <w:b/>
                <w:sz w:val="16"/>
                <w:szCs w:val="16"/>
              </w:rPr>
              <w:t>Monitorizarea serviciilor</w:t>
            </w:r>
            <w:r>
              <w:rPr>
                <w:sz w:val="16"/>
                <w:szCs w:val="16"/>
              </w:rPr>
              <w:t>. Personalul Microsoft responsabil de asigurarea securității verifică jurnalele cel puțin o dată la șase luni pentru a propune măsuri de remediere, dacă este necesar.</w:t>
            </w:r>
          </w:p>
        </w:tc>
      </w:tr>
      <w:tr w:rsidR="004766E0" w:rsidRPr="000720BF" w14:paraId="0B20CC44" w14:textId="77777777" w:rsidTr="00C5205D">
        <w:tc>
          <w:tcPr>
            <w:tcW w:w="2610" w:type="dxa"/>
            <w:vAlign w:val="center"/>
          </w:tcPr>
          <w:p w14:paraId="2EFBC3DA" w14:textId="77777777" w:rsidR="004766E0" w:rsidRPr="00231971" w:rsidRDefault="004766E0" w:rsidP="00C5205D">
            <w:pPr>
              <w:pStyle w:val="ProductList-Body"/>
              <w:spacing w:after="120"/>
              <w:rPr>
                <w:sz w:val="16"/>
                <w:szCs w:val="16"/>
              </w:rPr>
            </w:pPr>
            <w:r>
              <w:rPr>
                <w:sz w:val="16"/>
                <w:szCs w:val="16"/>
              </w:rPr>
              <w:t>Gestionarea continuității activităților</w:t>
            </w:r>
          </w:p>
        </w:tc>
        <w:tc>
          <w:tcPr>
            <w:tcW w:w="8190" w:type="dxa"/>
          </w:tcPr>
          <w:p w14:paraId="0B954D6D" w14:textId="77777777" w:rsidR="004766E0" w:rsidRPr="003E4AC6" w:rsidRDefault="004766E0" w:rsidP="00C5205D">
            <w:pPr>
              <w:pStyle w:val="ProductList-Body"/>
              <w:spacing w:after="120"/>
              <w:ind w:left="162" w:hanging="162"/>
            </w:pPr>
            <w:r>
              <w:rPr>
                <w:sz w:val="16"/>
                <w:szCs w:val="16"/>
              </w:rPr>
              <w:t>-</w:t>
            </w:r>
            <w:r>
              <w:rPr>
                <w:sz w:val="16"/>
                <w:szCs w:val="16"/>
              </w:rPr>
              <w:tab/>
              <w:t>Microsoft deține planuri de urgență și pentru cazuri neprevăzute pentru sediile în care se află sistemele sale de informații care prelucrează Datele Clientului sau Datele Serviciilor profesionale.</w:t>
            </w:r>
          </w:p>
          <w:p w14:paraId="79C81028" w14:textId="77777777" w:rsidR="004766E0" w:rsidRPr="000720BF" w:rsidRDefault="004766E0" w:rsidP="00C5205D">
            <w:pPr>
              <w:pStyle w:val="ProductList-Body"/>
              <w:spacing w:after="120"/>
              <w:ind w:left="162" w:hanging="162"/>
              <w:rPr>
                <w:sz w:val="16"/>
                <w:szCs w:val="16"/>
              </w:rPr>
            </w:pPr>
            <w:r>
              <w:rPr>
                <w:sz w:val="16"/>
                <w:szCs w:val="16"/>
              </w:rPr>
              <w:t>-</w:t>
            </w:r>
            <w:r>
              <w:rPr>
                <w:sz w:val="16"/>
                <w:szCs w:val="16"/>
              </w:rPr>
              <w:tab/>
              <w:t>Tehnicile Microsoft de stocare redundantă și procedurile de recuperare a datelor sunt menite să încerce să reconstituie Datele Clientului și Datele Serviciilor profesionale în forma originală finală în care se aflau înainte de pierdere sau distrugere.</w:t>
            </w:r>
          </w:p>
        </w:tc>
      </w:tr>
    </w:tbl>
    <w:p w14:paraId="169292B0" w14:textId="77777777" w:rsidR="006A13BF" w:rsidRPr="00FC77AC" w:rsidRDefault="006A13BF" w:rsidP="006A13BF">
      <w:pPr>
        <w:pStyle w:val="ProductList-Body"/>
        <w:spacing w:after="120"/>
      </w:pPr>
    </w:p>
    <w:p w14:paraId="10122163" w14:textId="77777777" w:rsidR="006A13BF" w:rsidRPr="00FC77AC" w:rsidRDefault="00C06573" w:rsidP="006A13BF">
      <w:pPr>
        <w:pStyle w:val="ProductList-Body"/>
        <w:shd w:val="clear" w:color="auto" w:fill="A6A6A6" w:themeFill="background1" w:themeFillShade="A6"/>
        <w:spacing w:after="120"/>
        <w:jc w:val="right"/>
      </w:pPr>
      <w:hyperlink w:anchor="TableofContents" w:tooltip="Cuprins" w:history="1">
        <w:r w:rsidR="00FC72B7">
          <w:rPr>
            <w:rStyle w:val="Hyperlink"/>
            <w:sz w:val="16"/>
            <w:szCs w:val="16"/>
          </w:rPr>
          <w:t>Cuprins</w:t>
        </w:r>
      </w:hyperlink>
      <w:r w:rsidR="00FC72B7">
        <w:rPr>
          <w:sz w:val="16"/>
          <w:szCs w:val="16"/>
        </w:rPr>
        <w:t>/</w:t>
      </w:r>
      <w:hyperlink w:anchor="GeneralTerms" w:tooltip="Termeni generali" w:history="1">
        <w:r w:rsidR="00FC72B7">
          <w:rPr>
            <w:rStyle w:val="Hyperlink"/>
            <w:sz w:val="16"/>
            <w:szCs w:val="16"/>
          </w:rPr>
          <w:t>Termeni generali</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136F81">
          <w:footerReference w:type="first" r:id="rId30"/>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136F81">
          <w:footerReference w:type="default" r:id="rId31"/>
          <w:footerReference w:type="first" r:id="rId32"/>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5" w:name="_Toc155368591"/>
      <w:bookmarkStart w:id="166" w:name="_Toc8395062"/>
      <w:bookmarkStart w:id="167" w:name="_Toc6563850"/>
      <w:bookmarkStart w:id="168" w:name="_Toc21617071"/>
      <w:bookmarkStart w:id="169" w:name="_Toc26972866"/>
      <w:r>
        <w:t>Anexa B – Persoanele vizate și categoriile de Date cu caracter personal</w:t>
      </w:r>
      <w:bookmarkEnd w:id="165"/>
    </w:p>
    <w:bookmarkEnd w:id="166"/>
    <w:bookmarkEnd w:id="167"/>
    <w:bookmarkEnd w:id="168"/>
    <w:bookmarkEnd w:id="169"/>
    <w:p w14:paraId="4F8010D3" w14:textId="7F124DCF" w:rsidR="00AA349D" w:rsidRPr="00FC77AC" w:rsidRDefault="00AA349D" w:rsidP="00AA349D">
      <w:pPr>
        <w:pStyle w:val="ProductList-Body"/>
      </w:pPr>
    </w:p>
    <w:p w14:paraId="0CCE4AB9" w14:textId="32E1F3D8" w:rsidR="00AA349D" w:rsidRPr="00FC77AC" w:rsidRDefault="00AA349D" w:rsidP="00AA349D">
      <w:pPr>
        <w:pStyle w:val="ProductList-Body"/>
        <w:spacing w:after="120"/>
      </w:pPr>
      <w:r>
        <w:rPr>
          <w:b/>
        </w:rPr>
        <w:t>Persoanele vizate</w:t>
      </w:r>
      <w:r w:rsidRPr="00583FFB">
        <w:rPr>
          <w:b/>
          <w:bCs/>
        </w:rPr>
        <w:t>:</w:t>
      </w:r>
      <w:r>
        <w:t xml:space="preserve"> Persoanele vizate includ reprezentanții și utilizatorii finali ai Clientului, inclusiv angajații, contractorii, colaboratorii și clienții acestuia. Persoanele vizate pot include și persoane care încearcă să comunice sau să transfere informații personale către utilizatorii serviciilor furnizate de Microsoft. </w:t>
      </w:r>
      <w:r>
        <w:rPr>
          <w:rFonts w:cstheme="minorHAnsi"/>
          <w:szCs w:val="18"/>
        </w:rPr>
        <w:t>Microsoft recunoaște că, în funcție de utilizarea Produselor și Serviciilor de către Client, acesta poate alege să includă date</w:t>
      </w:r>
      <w:r w:rsidR="00C26FF2">
        <w:rPr>
          <w:rFonts w:cstheme="minorHAnsi"/>
          <w:szCs w:val="18"/>
        </w:rPr>
        <w:t> </w:t>
      </w:r>
      <w:r>
        <w:rPr>
          <w:rFonts w:cstheme="minorHAnsi"/>
          <w:szCs w:val="18"/>
        </w:rPr>
        <w:t>cu caracter personal de la următoarele tipuri de persoane vizate în datele cu caracter personal:</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Angajați, contractori și lucrători temporari (actuali, foști, potențiali) ai Clientului;</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În funcție de cele de mai sus;</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Persoane de contact/colaboratori (persoane fizice) ai Clientului sau angajați, contractanți sau lucrători temporari, persoane de contact/colaboratori ai unei entități juridice (actuali, foști, potențiali);</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Utilizatorii (de exemplu, clienți, pacienți, vizitatori etc.) și alte persoane vizate care sunt utilizatori ai serviciilor furnizate de Client;</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Parteneri, acționari sau persoane care colaborează, comunică sau interacționează în mod activ cu angajații Clientului și/sau utilizează instrumente de comunicare precum aplicații și site-uri web furnizate de Client;</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Acționari sau persoane care interacționează în mod pasiv cu Clientul (de exemplu, deoarece fac subiectul unei investigații, cercetări sau sunt menționați în documente sau corespondență de la sau către Client);</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Minori; sau</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Persoane cu privilegii profesionale (de exemplu, doctori, avocați, notari, lucrători religioși etc.).</w:t>
      </w:r>
    </w:p>
    <w:p w14:paraId="2014DE8F" w14:textId="6D81FC4A" w:rsidR="00AA349D" w:rsidRPr="00FC77AC" w:rsidRDefault="00AA349D" w:rsidP="00AA349D">
      <w:pPr>
        <w:pStyle w:val="ProductList-Body"/>
        <w:spacing w:after="120"/>
      </w:pPr>
      <w:r>
        <w:rPr>
          <w:b/>
        </w:rPr>
        <w:t>Categoriile de date</w:t>
      </w:r>
      <w:r w:rsidRPr="004E58E0">
        <w:rPr>
          <w:b/>
          <w:bCs/>
        </w:rPr>
        <w:t>:</w:t>
      </w:r>
      <w:r>
        <w:t xml:space="preserve"> Datele cu caracter personal care sunt incluse în e-mailuri, documente și alte date în format electronic în contextul Produselor și</w:t>
      </w:r>
      <w:r w:rsidR="00706D63">
        <w:t> </w:t>
      </w:r>
      <w:r>
        <w:t xml:space="preserve">Serviciilor. </w:t>
      </w:r>
      <w:r>
        <w:rPr>
          <w:rFonts w:eastAsia="Times New Roman" w:cstheme="minorHAnsi"/>
          <w:color w:val="212121"/>
          <w:szCs w:val="18"/>
        </w:rPr>
        <w:t xml:space="preserve"> Microsoft recunoaște că, în funcție de utilizarea Produselor și Serviciilor de către Client, acesta poate alege să includă date cu caracter personal de la oricare dintre următoarele categorii în datele cu caracter personal:</w:t>
      </w:r>
    </w:p>
    <w:p w14:paraId="5BAAC82C" w14:textId="32278EFC"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Date cu caracter personal elementare (de exemplu, locul nașterii, numele străzii și numărul locuinței (adresa), codul poștal, orașul de reședință, țara de reședință, numărul de telefon mobil, prenumele, numele, inițialele, adresa de e-mail, sexul, data nașterii), inclusiv date</w:t>
      </w:r>
      <w:r w:rsidR="00701EC8">
        <w:rPr>
          <w:rFonts w:eastAsia="Times New Roman" w:cstheme="minorHAnsi"/>
          <w:color w:val="212121"/>
          <w:sz w:val="18"/>
          <w:szCs w:val="18"/>
        </w:rPr>
        <w:t> </w:t>
      </w:r>
      <w:r>
        <w:rPr>
          <w:rFonts w:eastAsia="Times New Roman" w:cstheme="minorHAnsi"/>
          <w:color w:val="212121"/>
          <w:sz w:val="18"/>
          <w:szCs w:val="18"/>
        </w:rPr>
        <w:t>cu caracter personal elementare privind membrii familiei și copiii;</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Date de autentificare (de exemplu nume utilizator, parolă sau cod PIN, întrebare de securitate, jurnal de audit);</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Informații de contact (de exemplu, adresa, e-mailul, numere de telefon, identificatori de social media; detalii contact în caz de urgență);</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Numerele unice de identificare și semnăturile (de exemplu codul numeric personal, numărul contului bancar, numărul de card sau al pașaportului, numărul carnetului de șofer și datele de înregistrare ale autovehiculului, adrese IP, marca de angajat, numărul de student, numărul de pacient, semnătura, identificatorul unic în tehnologii de urmărire);</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Identificatori pseudonimi; </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Informații financiare și de asigurări (de exemplu numărul asigurării, numele și numărul contului bancar, numele și numărul cardului de credit, numărul facturii, venitul, tipul de asigurare, comportamentul de plată, scorul de credit);</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Informații comerciale (de exemplu istoricul de achiziții, oferte speciale, informații de abonare, istoricul de plată);</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Informații biometrice (de exemplu DNA, amprente și scanări de iris); </w:t>
      </w:r>
    </w:p>
    <w:p w14:paraId="283C21F5" w14:textId="01EACEEA"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Date de locație (de exemplu, ID celular, date de rețea geo-localizare, locația la începutul/sfârșitul apelului. Datele de locație derivate din</w:t>
      </w:r>
      <w:r w:rsidR="00684115">
        <w:rPr>
          <w:rFonts w:eastAsia="Times New Roman" w:cstheme="minorHAnsi"/>
          <w:color w:val="212121"/>
          <w:sz w:val="18"/>
          <w:szCs w:val="18"/>
        </w:rPr>
        <w:t> </w:t>
      </w:r>
      <w:r>
        <w:rPr>
          <w:rFonts w:eastAsia="Times New Roman" w:cstheme="minorHAnsi"/>
          <w:color w:val="212121"/>
          <w:sz w:val="18"/>
          <w:szCs w:val="18"/>
        </w:rPr>
        <w:t>utilizarea punctelor de acces Wi-Fi);</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Fotografii, audio și video;</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Activitatea pe Internet (de exemplu istoricul de navigare, istoricul de căutare, citire, vizionare de televiziune, activități de ascultare posturi radio);</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Identificare dispozitiv (de exemplu numărul IMEI, numărul cartelei SIM, adresa MAC);</w:t>
      </w:r>
    </w:p>
    <w:p w14:paraId="0AB86F09" w14:textId="30B44B5E"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Stabilirea profilului (de exemplu pe baza unui comportament criminal sau anti-social observat sau profiluri pseudonime pe baza adreselor</w:t>
      </w:r>
      <w:r w:rsidR="002F431B">
        <w:rPr>
          <w:rFonts w:eastAsia="Times New Roman" w:cstheme="minorHAnsi"/>
          <w:color w:val="212121"/>
          <w:sz w:val="18"/>
          <w:szCs w:val="18"/>
        </w:rPr>
        <w:t> </w:t>
      </w:r>
      <w:r>
        <w:rPr>
          <w:rFonts w:eastAsia="Times New Roman" w:cstheme="minorHAnsi"/>
          <w:color w:val="212121"/>
          <w:sz w:val="18"/>
          <w:szCs w:val="18"/>
        </w:rPr>
        <w:t>URL vizitate, fluxurilor de clicuri, jurnalelor de navigare, adreselor IP, domenii, aplicații instalate sau profiluri bazate pe preferințele de marketing);</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Date de RU și recrutare (de exemplu declarația statutului de angajare, informații de recrutare (precum CV, istoric angajări, detalii istoric educație), date despre post și funcție, inclusiv orele lucrate, evaluări și salariu, detalii permis de muncă, disponibilitate, termenii de angajare, detalii fiscale, detalii de plată, detalii de asigurări și locație și organizații);</w:t>
      </w:r>
    </w:p>
    <w:p w14:paraId="6CBC5DD0" w14:textId="56BABF25"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Date despre educație (de exemplu istoricul educației, educația curentă, grade și rezultate, cea mai înaltă gradație atinsă, dizabilități de</w:t>
      </w:r>
      <w:r w:rsidR="009707D1">
        <w:rPr>
          <w:rFonts w:eastAsia="Times New Roman" w:cstheme="minorHAnsi"/>
          <w:color w:val="212121"/>
          <w:sz w:val="18"/>
          <w:szCs w:val="18"/>
        </w:rPr>
        <w:t> </w:t>
      </w:r>
      <w:r>
        <w:rPr>
          <w:rFonts w:eastAsia="Times New Roman" w:cstheme="minorHAnsi"/>
          <w:color w:val="212121"/>
          <w:sz w:val="18"/>
          <w:szCs w:val="18"/>
        </w:rPr>
        <w:t>învățare);</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Informații despre cetățenie și rezidență (de exemplu cetățenia, starea de naturalizare, statutul marital, naționalitate, statutul de emigrant, datele de pașaport, detalii de rezidență sau permis de lucru);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Informațiile prelucrate pentru realizarea unei activități în interesul public sau exercitată de o autoritate oficială;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Categorii speciale de date (de exemplu originea rasială sau etnică, opiniile politice, credințele religioase sau filozofice, apartanența la sindicate, date genetice, date biometrice pentru identificarea în mod unic a unei persoane fizice, date privitoare la sănătate, date privitoare la viața sau orientarea sexuală a unei persoane fizice sau date privitoare la condamnările penale sau la infracțiuni); sau</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Orice alt fel de date cu caracter personal identificate în articolul 4 din GDPR.</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70" w:name="_Toc155368592"/>
      <w:r>
        <w:t>Anexa C – Actul adițional privind măsurile de securitate suplimentare</w:t>
      </w:r>
      <w:bookmarkEnd w:id="170"/>
    </w:p>
    <w:p w14:paraId="5FD578E1" w14:textId="357EC3F5" w:rsidR="004D5D88" w:rsidRPr="00FC77AC" w:rsidRDefault="004D5D88" w:rsidP="004E58E0">
      <w:pPr>
        <w:pStyle w:val="ProductList-Body"/>
        <w:spacing w:after="120"/>
        <w:ind w:right="180"/>
      </w:pPr>
      <w:r>
        <w:t xml:space="preserve">Prin prezentul Act adițional privind măsurile de securitate suplimentare la DPA („Actul adițional”), Microsoft aduce măsuri de securitate suplimentare pentru Client pentru prelucrarea datelor cu caracter personal de către Microsoft în numele Clientului, în sensul prevederilor GDPR, și măsuri de remediere suplimentare pentru persoanele vizate la care fac trimitere datele cu caracter personal respective. </w:t>
      </w:r>
    </w:p>
    <w:p w14:paraId="1B8B2B27" w14:textId="6B0F7B02" w:rsidR="004D5D88" w:rsidRPr="00FC77AC" w:rsidRDefault="004D5D88" w:rsidP="004D5D88">
      <w:pPr>
        <w:pStyle w:val="ProductList-Body"/>
        <w:spacing w:after="120"/>
      </w:pPr>
      <w:r>
        <w:t>Acest Act adițional completează și face parte din DPA, dar nu are scopul de a-l modifica.</w:t>
      </w:r>
    </w:p>
    <w:p w14:paraId="450341B9" w14:textId="7CB975CC" w:rsidR="004D5D88" w:rsidRPr="00FC77AC" w:rsidRDefault="004D5D88" w:rsidP="004D5D88">
      <w:pPr>
        <w:pStyle w:val="ProductList-Body"/>
        <w:numPr>
          <w:ilvl w:val="0"/>
          <w:numId w:val="10"/>
        </w:numPr>
        <w:spacing w:after="120"/>
        <w:ind w:left="0" w:firstLine="0"/>
      </w:pPr>
      <w:r>
        <w:rPr>
          <w:b/>
          <w:bCs/>
          <w:u w:val="single"/>
        </w:rPr>
        <w:t>Contestarea solicitărilor</w:t>
      </w:r>
      <w:r w:rsidRPr="004E58E0">
        <w:rPr>
          <w:b/>
          <w:bCs/>
        </w:rPr>
        <w:t>.</w:t>
      </w:r>
      <w:r>
        <w:t xml:space="preserve"> În cazul în care Microsoft primește o solicitare de la orice terță parte pentru divulgarea obligatorie a datelor cu caracter personal prelucrate în baza acestui DPA, Microsoft:</w:t>
      </w:r>
    </w:p>
    <w:p w14:paraId="28FD25C8" w14:textId="7624E023" w:rsidR="004D5D88" w:rsidRPr="00FC77AC" w:rsidRDefault="004D5D88" w:rsidP="004D5D88">
      <w:pPr>
        <w:pStyle w:val="ProductList-Body"/>
        <w:numPr>
          <w:ilvl w:val="0"/>
          <w:numId w:val="16"/>
        </w:numPr>
        <w:spacing w:after="120"/>
      </w:pPr>
      <w:r>
        <w:t xml:space="preserve">va lua toate măsurile rezonabile pentru ca terța parte să solicite datele direct de la Client; </w:t>
      </w:r>
    </w:p>
    <w:p w14:paraId="129F3FC1" w14:textId="57D79769" w:rsidR="004D5D88" w:rsidRPr="00FC77AC" w:rsidRDefault="004D5D88" w:rsidP="004D5D88">
      <w:pPr>
        <w:pStyle w:val="ProductList-Body"/>
        <w:numPr>
          <w:ilvl w:val="0"/>
          <w:numId w:val="16"/>
        </w:numPr>
        <w:spacing w:after="120"/>
      </w:pPr>
      <w:r>
        <w:t>va anunța imediat Clientul, exceptând cazul în care acest lucru este interzis de legislația aplicabilă terței părți care face solicitarea și, dacă îi este interzis să anunțe Clientul, va lua toate măsurile legale pentru a obține renunțarea la interdicție, cu scopul de a comunica Clientului cât mai multe informații în timpul cel mai scurt și</w:t>
      </w:r>
    </w:p>
    <w:p w14:paraId="31D3C6B0" w14:textId="2E755C27" w:rsidR="000B341C" w:rsidRPr="00FC77AC" w:rsidRDefault="004D5D88" w:rsidP="004D5D88">
      <w:pPr>
        <w:pStyle w:val="ProductList-Body"/>
        <w:numPr>
          <w:ilvl w:val="0"/>
          <w:numId w:val="16"/>
        </w:numPr>
        <w:spacing w:after="120"/>
      </w:pPr>
      <w:r>
        <w:t xml:space="preserve">va lua toate măsurile legale pentru a contesta solicitarea de divulgare în baza oricăror omisiuni legale din cadrul legislației aplicabile părții care face solicitarea sau în baza oricăror conflicte relevante cu legislația aplicabilă a Uniunii Europene sau cu legislația aplicabilă a statului membru. </w:t>
      </w:r>
    </w:p>
    <w:p w14:paraId="025D7747" w14:textId="0F034107" w:rsidR="004D5D88" w:rsidRPr="00FC77AC" w:rsidRDefault="006E33EC" w:rsidP="008C5792">
      <w:pPr>
        <w:pStyle w:val="ProductList-Body"/>
        <w:spacing w:after="120"/>
      </w:pPr>
      <w:r>
        <w:t>Dacă, după măsurile descrise la paragrafele a. – c. de mai sus, Microsoft sau oricare dintre afiliații săi are în continuare obligația de a divulga datele cu caracter personal, Microsoft va divulga numai cantitatea minimă de date necesare pentru îndeplinirea solicitării de divulgare obligatorie.</w:t>
      </w:r>
    </w:p>
    <w:p w14:paraId="56B5A00E" w14:textId="675D020F" w:rsidR="004D5D88" w:rsidRPr="00FC77AC" w:rsidRDefault="004D5D88" w:rsidP="004D5D88">
      <w:pPr>
        <w:pStyle w:val="ProductList-Body"/>
        <w:spacing w:after="120"/>
      </w:pPr>
      <w:r>
        <w:t xml:space="preserve">În sensul prevederilor din această secțiune, măsurile legale nu includ acțiunile care ar atrage pedepse civile sau penale, precum nerespectarea sentințelor judecătorești în baza legislației din jurisdicția relevantă. </w:t>
      </w:r>
    </w:p>
    <w:p w14:paraId="10CA1AF3" w14:textId="5C7AF964" w:rsidR="004D5D88" w:rsidRPr="00FC77AC" w:rsidRDefault="004D5D88" w:rsidP="004D5D88">
      <w:pPr>
        <w:pStyle w:val="ProductList-Body"/>
        <w:numPr>
          <w:ilvl w:val="0"/>
          <w:numId w:val="10"/>
        </w:numPr>
        <w:spacing w:after="120"/>
        <w:ind w:left="0" w:firstLine="0"/>
      </w:pPr>
      <w:r>
        <w:rPr>
          <w:b/>
          <w:bCs/>
          <w:u w:val="single"/>
        </w:rPr>
        <w:t>Despăgubirea subiecților datelor</w:t>
      </w:r>
      <w:r w:rsidRPr="005C0093">
        <w:rPr>
          <w:b/>
          <w:bCs/>
        </w:rPr>
        <w:t>.</w:t>
      </w:r>
      <w:r>
        <w:t xml:space="preserve"> În conformitate cu Secțiunile 3 și 4, Microsoft va despăgubi subiectul datelor pentru orice daune materiale sau</w:t>
      </w:r>
      <w:r w:rsidR="00BB78DF">
        <w:t> </w:t>
      </w:r>
      <w:r>
        <w:t>nemateriale aduse acestuia în urma divulgării de către Microsoft a datelor cu caracter personal aferente subiectului datelor, care au fost transferate ca răspuns la o solicitare a unei autorități guvernamentale sau a unei agenții de aplicare a legii non-UE/SEE prin încălcarea obligațiilor Microsoft în baza Capitolului V din GDPR (o „Divulgare relevantă”). În ciuda prevederilor anterioare, Microsoft nu va avea obligația de a despăgubi subiectul datelor conform Secțiunii 2 dacă acesta a primit deja despăgubiri pentru aceleași daune de la compania Microsoft sau din altă parte.</w:t>
      </w:r>
    </w:p>
    <w:p w14:paraId="347888F0" w14:textId="77777777" w:rsidR="004D5D88" w:rsidRPr="00FC77AC" w:rsidRDefault="004D5D88" w:rsidP="004D5D88">
      <w:pPr>
        <w:pStyle w:val="ProductList-Body"/>
        <w:numPr>
          <w:ilvl w:val="0"/>
          <w:numId w:val="10"/>
        </w:numPr>
        <w:spacing w:after="120"/>
        <w:ind w:left="0" w:firstLine="0"/>
      </w:pPr>
      <w:r>
        <w:rPr>
          <w:b/>
          <w:bCs/>
          <w:u w:val="single"/>
        </w:rPr>
        <w:t>Condițiile despăgubirii</w:t>
      </w:r>
      <w:r w:rsidRPr="005C0093">
        <w:rPr>
          <w:b/>
          <w:bCs/>
        </w:rPr>
        <w:t>.</w:t>
      </w:r>
      <w:r>
        <w:t xml:space="preserve"> Despăgubirea în conformitate cu Secțiunea 2 depinde de faptul dacă subiectul datelor a stabilit, spre satisfacția rezonabilă a companiei Microsoft, următoarele:</w:t>
      </w:r>
    </w:p>
    <w:p w14:paraId="0F2A1C8F" w14:textId="77777777" w:rsidR="004D5D88" w:rsidRPr="00FC77AC" w:rsidRDefault="004D5D88" w:rsidP="004D5D88">
      <w:pPr>
        <w:pStyle w:val="ProductList-Body"/>
        <w:numPr>
          <w:ilvl w:val="0"/>
          <w:numId w:val="17"/>
        </w:numPr>
        <w:spacing w:after="120"/>
      </w:pPr>
      <w:r>
        <w:t xml:space="preserve">Microsoft a efectuat o Divulgare relevantă; </w:t>
      </w:r>
    </w:p>
    <w:p w14:paraId="5D96445B" w14:textId="31A9D09C" w:rsidR="004D5D88" w:rsidRPr="00FC77AC" w:rsidRDefault="004D5D88" w:rsidP="004D5D88">
      <w:pPr>
        <w:pStyle w:val="ProductList-Body"/>
        <w:numPr>
          <w:ilvl w:val="0"/>
          <w:numId w:val="17"/>
        </w:numPr>
        <w:spacing w:after="120"/>
      </w:pPr>
      <w:r>
        <w:t>Divulgarea relevantă a constituit baza unei proceduri oficiale întreprinse de către autoritatea guvernamentală sau agenția de aplicare a</w:t>
      </w:r>
      <w:r w:rsidR="00087EE4">
        <w:t> </w:t>
      </w:r>
      <w:r>
        <w:t>legii non-UE/SEE împotriva subiectului datelor și</w:t>
      </w:r>
    </w:p>
    <w:p w14:paraId="68C94FEA" w14:textId="77777777" w:rsidR="004D5D88" w:rsidRPr="00FC77AC" w:rsidRDefault="004D5D88" w:rsidP="004D5D88">
      <w:pPr>
        <w:pStyle w:val="ProductList-Body"/>
        <w:numPr>
          <w:ilvl w:val="0"/>
          <w:numId w:val="17"/>
        </w:numPr>
        <w:spacing w:after="120"/>
      </w:pPr>
      <w:r>
        <w:t>Divulgarea relevantă a adus în mod direct daune materiale sau nemateriale subiectului datelor.</w:t>
      </w:r>
    </w:p>
    <w:p w14:paraId="0E0BC3B0" w14:textId="77777777" w:rsidR="004D5D88" w:rsidRPr="00FC77AC" w:rsidRDefault="004D5D88" w:rsidP="004D5D88">
      <w:pPr>
        <w:pStyle w:val="ProductList-Body"/>
        <w:spacing w:after="120"/>
      </w:pPr>
      <w:r>
        <w:t>Subiectul datelor are obligația de a face dovada îndeplinirii condițiilor de la a. la c.</w:t>
      </w:r>
    </w:p>
    <w:p w14:paraId="745EFE31" w14:textId="2CC3229E" w:rsidR="004D5D88" w:rsidRPr="00FC77AC" w:rsidRDefault="004D5D88" w:rsidP="004D5D88">
      <w:pPr>
        <w:pStyle w:val="ProductList-Body"/>
        <w:spacing w:after="120"/>
      </w:pPr>
      <w:r>
        <w:t>În ciuda prevederilor anterioare, Microsoft nu va avea obligația de a despăgubi subiectul datelor conform Secțiunii 2 dacă Microsoft stabilește că</w:t>
      </w:r>
      <w:r w:rsidR="00C0246B">
        <w:t> </w:t>
      </w:r>
      <w:r>
        <w:t>Divulgarea relevantă nu a încălcat obligațiile sale conform Capitolului V din GDPR.</w:t>
      </w:r>
    </w:p>
    <w:p w14:paraId="7B4A9409" w14:textId="77777777" w:rsidR="004D5D88" w:rsidRPr="00FC77AC" w:rsidRDefault="004D5D88" w:rsidP="004D5D88">
      <w:pPr>
        <w:pStyle w:val="ProductList-Body"/>
        <w:numPr>
          <w:ilvl w:val="0"/>
          <w:numId w:val="10"/>
        </w:numPr>
        <w:spacing w:after="120"/>
        <w:ind w:left="0" w:firstLine="0"/>
      </w:pPr>
      <w:r>
        <w:rPr>
          <w:b/>
          <w:bCs/>
          <w:u w:val="single"/>
        </w:rPr>
        <w:t>Obiectul daunelor</w:t>
      </w:r>
      <w:r w:rsidRPr="005C0093">
        <w:rPr>
          <w:b/>
          <w:bCs/>
        </w:rPr>
        <w:t>.</w:t>
      </w:r>
      <w:r>
        <w:t xml:space="preserve"> Despăgubirile acordate în baza Secțiunii 2 se limitează la daunele materiale și nemateriale, conform GDPR, și exclud daunele incidente și toate celelalte daune care nu au fost generate în urma încălcării de către Microsoft a prevederilor GDPR.</w:t>
      </w:r>
    </w:p>
    <w:p w14:paraId="771E0F62" w14:textId="77777777" w:rsidR="004D5D88" w:rsidRPr="00FC77AC" w:rsidRDefault="004D5D88" w:rsidP="004D5D88">
      <w:pPr>
        <w:pStyle w:val="ProductList-Body"/>
        <w:numPr>
          <w:ilvl w:val="0"/>
          <w:numId w:val="10"/>
        </w:numPr>
        <w:spacing w:after="120"/>
        <w:ind w:left="0" w:firstLine="0"/>
      </w:pPr>
      <w:r>
        <w:rPr>
          <w:b/>
          <w:bCs/>
          <w:u w:val="single"/>
        </w:rPr>
        <w:t>Exercitarea drepturilor</w:t>
      </w:r>
      <w:r w:rsidRPr="005C0093">
        <w:rPr>
          <w:b/>
          <w:bCs/>
        </w:rPr>
        <w:t>.</w:t>
      </w:r>
      <w:r>
        <w:t xml:space="preserve"> Drepturile acordate subiecților datelor în baza acestui Act adițional pot fi exercitate de către subiectul datelor împotriva companiei Microsoft, indiferent de restricțiile din Clauzele 3 sau 6 din Clauzele contractuale tip. Subiectul datelor poate iniția o pretenție în baza acestui Act adițional numai în mod individual și nu în cadrul unui colectiv, grup sau al unei acțiuni de reprezentare. Drepturile acordate subiectului datelor în baza acestui Act adițional îi revin acestuia în mod personal și nu pot fi cesionate.</w:t>
      </w:r>
    </w:p>
    <w:p w14:paraId="57411504" w14:textId="1B4B295C" w:rsidR="004D5D88" w:rsidRPr="00FC77AC" w:rsidRDefault="004D5D88" w:rsidP="004D5D88">
      <w:pPr>
        <w:pStyle w:val="ProductList-Body"/>
        <w:numPr>
          <w:ilvl w:val="0"/>
          <w:numId w:val="10"/>
        </w:numPr>
        <w:spacing w:after="120"/>
        <w:ind w:left="0" w:firstLine="0"/>
      </w:pPr>
      <w:r>
        <w:rPr>
          <w:b/>
          <w:bCs/>
          <w:u w:val="single"/>
        </w:rPr>
        <w:t>Notificarea modificărilor</w:t>
      </w:r>
      <w:r w:rsidRPr="005C0093">
        <w:rPr>
          <w:b/>
          <w:bCs/>
        </w:rPr>
        <w:t>.</w:t>
      </w:r>
      <w:r>
        <w:t xml:space="preserve"> Compania Microsoft este de acord și garantează că nu are niciun motiv să considere că legislația, care i se aplică ei</w:t>
      </w:r>
      <w:r w:rsidR="004515EF">
        <w:t> </w:t>
      </w:r>
      <w:r>
        <w:t>sau</w:t>
      </w:r>
      <w:r w:rsidR="004515EF">
        <w:t> </w:t>
      </w:r>
      <w:r>
        <w:t>subcontractanților săi, inclusiv în orice țară în care datele cu caracter personal sunt transferate de către compania Microsoft sau printr-un</w:t>
      </w:r>
      <w:r w:rsidR="004515EF">
        <w:t> </w:t>
      </w:r>
      <w:r>
        <w:t>subcontractant, nu îi permite îndeplinirea instrucțiunilor primite de la Client și a obligațiilor care îi revin în baza acestui Act adițional sau a Clauzelor</w:t>
      </w:r>
      <w:r w:rsidR="004515EF">
        <w:t> </w:t>
      </w:r>
      <w:r>
        <w:t>contractuale standard din 2021 și că, în cazul unei modificări a legislației care ar putea avea un efect advers important asupra garanțiilor și obligațiilor prevăzute în acest Act adițional sau în Clauzele contractuale standard, va aduce modificările la cunoștința Clientului imediat ce le află, caz în care Clientul are dreptul să suspende transferul datelor și/sau să înceteze contractul.</w:t>
      </w:r>
    </w:p>
    <w:p w14:paraId="6EDC203C" w14:textId="77777777" w:rsidR="00590619" w:rsidRPr="00BD68FC" w:rsidRDefault="00B143BE">
      <w:pPr>
        <w:rPr>
          <w:sz w:val="14"/>
          <w:szCs w:val="14"/>
        </w:rPr>
        <w:sectPr w:rsidR="00590619" w:rsidRPr="00BD68FC" w:rsidSect="00136F81">
          <w:footerReference w:type="default" r:id="rId33"/>
          <w:pgSz w:w="12240" w:h="15840"/>
          <w:pgMar w:top="1440" w:right="720" w:bottom="1440" w:left="720" w:header="720" w:footer="720" w:gutter="0"/>
          <w:cols w:space="720"/>
          <w:titlePg/>
          <w:docGrid w:linePitch="360"/>
        </w:sectPr>
      </w:pPr>
      <w:bookmarkStart w:id="171" w:name="_Toc6563856"/>
      <w:bookmarkStart w:id="172" w:name="_Toc21617077"/>
      <w:bookmarkStart w:id="173" w:name="_Toc489605628"/>
      <w:bookmarkStart w:id="174" w:name="_Toc8395070"/>
      <w:bookmarkStart w:id="175" w:name="_Toc26972890"/>
      <w:r w:rsidRPr="00BD68FC">
        <w:rPr>
          <w:sz w:val="14"/>
          <w:szCs w:val="14"/>
        </w:rPr>
        <w:br w:type="page"/>
      </w:r>
    </w:p>
    <w:p w14:paraId="0E478D05" w14:textId="09B54233" w:rsidR="00237427" w:rsidRPr="00FC77AC" w:rsidRDefault="00237427" w:rsidP="00237427">
      <w:pPr>
        <w:pStyle w:val="ProductList-SectionHeading"/>
        <w:spacing w:after="120"/>
        <w:outlineLvl w:val="0"/>
      </w:pPr>
      <w:bookmarkStart w:id="176" w:name="_Toc8395071"/>
      <w:bookmarkStart w:id="177" w:name="_Toc489605629"/>
      <w:bookmarkStart w:id="178" w:name="_Toc6563859"/>
      <w:bookmarkStart w:id="179" w:name="_Toc21617080"/>
      <w:bookmarkStart w:id="180" w:name="_Toc26972906"/>
      <w:bookmarkStart w:id="181" w:name="Attachment1"/>
      <w:bookmarkStart w:id="182" w:name="_Toc155368593"/>
      <w:bookmarkEnd w:id="171"/>
      <w:bookmarkEnd w:id="172"/>
      <w:bookmarkEnd w:id="173"/>
      <w:bookmarkEnd w:id="174"/>
      <w:bookmarkEnd w:id="175"/>
      <w:r>
        <w:t xml:space="preserve">Anexa 1 – </w:t>
      </w:r>
      <w:bookmarkEnd w:id="176"/>
      <w:bookmarkEnd w:id="177"/>
      <w:bookmarkEnd w:id="178"/>
      <w:bookmarkEnd w:id="179"/>
      <w:bookmarkEnd w:id="180"/>
      <w:bookmarkEnd w:id="181"/>
      <w:r w:rsidR="00B125BA">
        <w:t>Termenii Regulamentului general al Uniunii Europene privind protecția datelor cu caracter personal</w:t>
      </w:r>
      <w:bookmarkEnd w:id="182"/>
    </w:p>
    <w:p w14:paraId="51B1B65A" w14:textId="77777777" w:rsidR="00070360" w:rsidRPr="003E4AC6" w:rsidRDefault="00070360" w:rsidP="00070360">
      <w:pPr>
        <w:pStyle w:val="ProductList-Body"/>
        <w:spacing w:after="120"/>
      </w:pPr>
      <w:r>
        <w:t>Microsoft își asumă angajamentul față de toți clienții de a aplica Termenii GDPR începând cu 25 mai 2018. Aceste angajamente sunt obligatorii pentru Microsoft față de Client, cu excepția (1) versiunii Termenilor privind produsul și a DPA care se aplică tuturor abonamentelor sau licențelor pentru Produse sau (2) tuturor contractelor la care se face trimitere în prezenta anexă.</w:t>
      </w:r>
    </w:p>
    <w:p w14:paraId="29AD8EFC" w14:textId="77777777" w:rsidR="00070360" w:rsidRPr="003E4AC6" w:rsidRDefault="00070360" w:rsidP="00070360">
      <w:pPr>
        <w:pStyle w:val="ProductList-Body"/>
        <w:spacing w:after="120"/>
      </w:pPr>
      <w:bookmarkStart w:id="183" w:name="_Hlk24455530"/>
      <w:r>
        <w:t>În sensul Termenilor GDPR, Clientul și Microsoft sunt de acord că Clientul este operatorul datelor cu caracter personal și că Microsoft este procesatorul care prelucrează datele respective, cu excepția cazului în care Clientul acționează ca procesator pentru prelucrarea datelor cu caracter personal, în acest caz Microsoft fiind subcontractant. Termenii GDPR se aplică prelucrării datelor cu caracter personal, în temeiul GDPR, de către compania Microsoft în numele Clientului. Termenii GDPR nu limitează și nu reduc angajamentele privind protecția datelor cu caracter personal pe care Microsoft și le asumă față de Client în Termenii privind produsul sau în orice alt contract încheiat între Microsoft și Client. Termenii GDPR nu se aplică în cazul în care Microsoft este un operator de date cu caracter personal.</w:t>
      </w:r>
      <w:bookmarkEnd w:id="183"/>
    </w:p>
    <w:p w14:paraId="7452AFEA" w14:textId="77777777" w:rsidR="00CD6A8D" w:rsidRPr="00237427" w:rsidRDefault="00CD6A8D" w:rsidP="00CD6A8D">
      <w:pPr>
        <w:pStyle w:val="ProductList-Body"/>
        <w:spacing w:after="120"/>
        <w:outlineLvl w:val="1"/>
        <w:rPr>
          <w:b/>
          <w:color w:val="00188F"/>
        </w:rPr>
      </w:pPr>
      <w:bookmarkStart w:id="184" w:name="_Toc26972907"/>
      <w:r>
        <w:rPr>
          <w:b/>
          <w:color w:val="00188F"/>
        </w:rPr>
        <w:t>Obligațiile GDPR relevante: articolele 5, 28, 32 și 33</w:t>
      </w:r>
    </w:p>
    <w:p w14:paraId="23339B12" w14:textId="77777777" w:rsidR="00CD6A8D" w:rsidRPr="00BD53D0" w:rsidRDefault="00CD6A8D" w:rsidP="00CD6A8D">
      <w:pPr>
        <w:pStyle w:val="ProductList-Body"/>
        <w:spacing w:after="120"/>
        <w:ind w:left="158"/>
        <w:rPr>
          <w:b/>
        </w:rPr>
      </w:pPr>
      <w:r>
        <w:rPr>
          <w:b/>
        </w:rPr>
        <w:t xml:space="preserve">1. </w:t>
      </w:r>
      <w:r>
        <w:rPr>
          <w:bCs/>
        </w:rPr>
        <w:t>Microsoft susține obligațiile de asumare a responsabilității pe care le are Clientul prin acest DPA, precum și documentația produsului furnizată către Client și va continua să facă acest lucru pe durata abonamentului Clientului sau a angajamentului aplicabil privind Serviciile profesionale în conformitate cu subsecțiunea 3(h) de mai jos. [articolul 5 alineatul (2)]</w:t>
      </w:r>
    </w:p>
    <w:bookmarkEnd w:id="184"/>
    <w:p w14:paraId="4C5D34D8" w14:textId="543FDDB4" w:rsidR="00070360" w:rsidRDefault="00CD6A8D" w:rsidP="00070360">
      <w:pPr>
        <w:pStyle w:val="ProductList-Body"/>
        <w:spacing w:after="120"/>
        <w:ind w:left="158"/>
      </w:pPr>
      <w:r>
        <w:rPr>
          <w:b/>
          <w:color w:val="00188F"/>
        </w:rPr>
        <w:t>2</w:t>
      </w:r>
      <w:r w:rsidR="00070360">
        <w:rPr>
          <w:b/>
        </w:rPr>
        <w:t xml:space="preserve">. </w:t>
      </w:r>
      <w:r w:rsidR="00070360">
        <w:t>Microsoft nu recrutează o altă persoană împuternicită de operator fără a primi în prealabil o autorizație scrisă, specifică sau generală, din partea Clientului. În cazul unei autorizații generale scrise, Microsoft informează Clientul cu privire la orice modificări preconizate privind adăugarea sau înlocuirea altor persoane împuternicite de operator, oferind astfel posibilitatea Clientului de a formula obiecții față de aceste modificări. (articolul 28 alineatul (2))</w:t>
      </w:r>
    </w:p>
    <w:p w14:paraId="2EC121DB" w14:textId="312912A4" w:rsidR="00070360" w:rsidRPr="003E4AC6" w:rsidRDefault="00CD6A8D" w:rsidP="00070360">
      <w:pPr>
        <w:pStyle w:val="ProductList-Body"/>
        <w:spacing w:after="120"/>
        <w:ind w:left="158"/>
      </w:pPr>
      <w:r>
        <w:rPr>
          <w:b/>
        </w:rPr>
        <w:t>3</w:t>
      </w:r>
      <w:r w:rsidR="00070360">
        <w:rPr>
          <w:b/>
        </w:rPr>
        <w:t>.</w:t>
      </w:r>
      <w:r w:rsidR="00070360">
        <w:t xml:space="preserve"> Prelucrarea de către Microsoft este reglementată de Termenii GDPR în temeiul dreptului Uniunii (denumită, în continuare, „Uniunea”) sau al dreptului intern şi are caracter obligatoriu pentru Microsoft în raport cu Clientul. Obiectul și durata prelucrării, natura și scopul prelucrării, tipul de date cu caracter personal și categoriile de persoane vizate și obligațiile și drepturile Clientului sunt prevăzute în contractul de licențiere al Clientului, inclusiv în Termenii GDPR. În special, Microsoft: </w:t>
      </w:r>
    </w:p>
    <w:p w14:paraId="423CA1CE" w14:textId="77777777" w:rsidR="00070360" w:rsidRPr="003E4AC6" w:rsidRDefault="00070360" w:rsidP="00070360">
      <w:pPr>
        <w:pStyle w:val="ProductList-Body"/>
        <w:spacing w:after="120"/>
        <w:ind w:left="1440" w:hanging="720"/>
      </w:pPr>
      <w:r>
        <w:rPr>
          <w:b/>
        </w:rPr>
        <w:t>(a)</w:t>
      </w:r>
      <w:r>
        <w:tab/>
        <w:t xml:space="preserve">prelucrează datele cu caracter personal numai pe baza unor instrucțiuni documentate din partea Clientului, inclusiv în ceea ce privește transferurile de date cu caracter personal către o țară terță sau o organizație internațională, cu excepția cazului în care această obligație îi revine companiei Microsoft în temeiul dreptului Uniunii sau al dreptului statului membru care i se aplică; în acest caz, Microsoft notifică această obligație juridică Clientului înainte de prelucrare, cu excepția cazului în care dreptul respectiv interzice o astfel de notificare din motive importante legate de interesul public; </w:t>
      </w:r>
    </w:p>
    <w:p w14:paraId="2B182E1C" w14:textId="77777777" w:rsidR="00070360" w:rsidRPr="003E4AC6" w:rsidRDefault="00070360" w:rsidP="00070360">
      <w:pPr>
        <w:pStyle w:val="ProductList-Body"/>
        <w:spacing w:after="120"/>
        <w:ind w:left="1440" w:hanging="720"/>
      </w:pPr>
      <w:r>
        <w:rPr>
          <w:b/>
        </w:rPr>
        <w:t>(b)</w:t>
      </w:r>
      <w:r>
        <w:tab/>
        <w:t xml:space="preserve">se asigură că persoanele autorizate să prelucreze datele cu caracter personal s-au angajat să respecte confidențialitatea sau au o obligație statutară adecvată de confidențialitate; </w:t>
      </w:r>
    </w:p>
    <w:p w14:paraId="59ADAC95" w14:textId="77777777" w:rsidR="00070360" w:rsidRPr="003E4AC6" w:rsidRDefault="00070360" w:rsidP="00070360">
      <w:pPr>
        <w:pStyle w:val="ProductList-Body"/>
        <w:spacing w:after="120"/>
        <w:ind w:left="720"/>
      </w:pPr>
      <w:r>
        <w:rPr>
          <w:b/>
        </w:rPr>
        <w:t>(c)</w:t>
      </w:r>
      <w:r>
        <w:tab/>
        <w:t xml:space="preserve">adoptă toate măsurile necesare în conformitate cu articolul 32 din GDPR; </w:t>
      </w:r>
    </w:p>
    <w:p w14:paraId="76C2A3BF" w14:textId="77777777" w:rsidR="00070360" w:rsidRPr="003E4AC6" w:rsidRDefault="00070360" w:rsidP="00070360">
      <w:pPr>
        <w:pStyle w:val="ProductList-Body"/>
        <w:spacing w:after="120"/>
        <w:ind w:left="720"/>
      </w:pPr>
      <w:r>
        <w:rPr>
          <w:b/>
        </w:rPr>
        <w:t>(d)</w:t>
      </w:r>
      <w:r>
        <w:tab/>
        <w:t>respectă condițiile menționate la alineatele (1) și (3) privind recrutarea altei persoane împuternicite de operator;</w:t>
      </w:r>
    </w:p>
    <w:p w14:paraId="2410CB80" w14:textId="77777777" w:rsidR="00070360" w:rsidRPr="003E4AC6" w:rsidRDefault="00070360" w:rsidP="00070360">
      <w:pPr>
        <w:pStyle w:val="ProductList-Body"/>
        <w:spacing w:after="120"/>
        <w:ind w:left="1440" w:hanging="720"/>
      </w:pPr>
      <w:r>
        <w:rPr>
          <w:b/>
        </w:rPr>
        <w:t>(e)</w:t>
      </w:r>
      <w:r>
        <w:tab/>
        <w:t xml:space="preserve">ținând seama de natura prelucrării, oferă asistență Clientului prin măsuri tehnice și organizatorice adecvate, în măsura în care acest lucru este posibil, pentru îndeplinirea obligației Clientului de a răspunde cererilor privind exercitarea de către persoana vizată a drepturilor prevăzute în capitolul III din GDPR; </w:t>
      </w:r>
    </w:p>
    <w:p w14:paraId="335BC3BE" w14:textId="77777777" w:rsidR="00070360" w:rsidRPr="003E4AC6" w:rsidRDefault="00070360" w:rsidP="00070360">
      <w:pPr>
        <w:pStyle w:val="ProductList-Body"/>
        <w:spacing w:after="120"/>
        <w:ind w:left="1440" w:hanging="720"/>
      </w:pPr>
      <w:r>
        <w:rPr>
          <w:b/>
        </w:rPr>
        <w:t>(f)</w:t>
      </w:r>
      <w:r>
        <w:tab/>
        <w:t>ajută Clientul să asigure respectarea obligațiilor prevăzute la articolele 32-36 din GDPR, ținând seama de caracterul prelucrării și informațiile aflate la dispoziția companiei Microsoft;</w:t>
      </w:r>
    </w:p>
    <w:p w14:paraId="62712C7C" w14:textId="77777777" w:rsidR="00070360" w:rsidRPr="003E4AC6" w:rsidRDefault="00070360" w:rsidP="00070360">
      <w:pPr>
        <w:pStyle w:val="ProductList-Body"/>
        <w:spacing w:after="120"/>
        <w:ind w:left="1440" w:hanging="720"/>
      </w:pPr>
      <w:r>
        <w:rPr>
          <w:b/>
        </w:rPr>
        <w:t>(g)</w:t>
      </w:r>
      <w:r>
        <w:tab/>
        <w:t xml:space="preserve">la alegerea Clientului, șterge sau returnează Clientului toate datele cu caracter personal după încetarea furnizării serviciilor legate de prelucrare și elimină copiile existente, cu excepția cazului în care dreptul Uniunii sau dreptul statului membru impune stocarea datelor cu caracter personal; </w:t>
      </w:r>
    </w:p>
    <w:p w14:paraId="2AC4706F" w14:textId="77777777" w:rsidR="00070360" w:rsidRPr="003E4AC6" w:rsidRDefault="00070360" w:rsidP="00070360">
      <w:pPr>
        <w:pStyle w:val="ProductList-Body"/>
        <w:spacing w:after="120"/>
        <w:ind w:left="1440" w:hanging="720"/>
      </w:pPr>
      <w:r>
        <w:rPr>
          <w:b/>
        </w:rPr>
        <w:t>(h)</w:t>
      </w:r>
      <w:r>
        <w:tab/>
        <w:t xml:space="preserve">pune la dispoziția Clientului toate informațiile necesare pentru a demonstra respectarea obligațiilor prevăzute la articolul 28 din GDPR, permite desfășurarea auditurilor, inclusiv a inspecțiilor, efectuate de Client sau alt auditor mandatat de Client și contribuie la acestea. </w:t>
      </w:r>
    </w:p>
    <w:p w14:paraId="4D1A0E91" w14:textId="77777777" w:rsidR="00070360" w:rsidRPr="003E4AC6" w:rsidRDefault="00070360" w:rsidP="00070360">
      <w:pPr>
        <w:pStyle w:val="ProductList-Body"/>
        <w:spacing w:after="120"/>
        <w:ind w:left="158"/>
      </w:pPr>
      <w:r>
        <w:t>Microsoft informează imediat Clientul în cazul în care, în opinia sa, o instrucțiune încalcă GDPR sau alte dispoziții din dreptul statului membru sau din dreptul Uniunii referitoare la protecția datelor. (articolul 28 alineatul (3))</w:t>
      </w:r>
    </w:p>
    <w:p w14:paraId="7BADAC03" w14:textId="0FBCE5AA" w:rsidR="00070360" w:rsidRPr="00097CE0" w:rsidRDefault="00CD6A8D" w:rsidP="00070360">
      <w:pPr>
        <w:pStyle w:val="ProductList-Body"/>
        <w:spacing w:after="120"/>
        <w:ind w:left="158"/>
      </w:pPr>
      <w:r>
        <w:rPr>
          <w:b/>
        </w:rPr>
        <w:t>4</w:t>
      </w:r>
      <w:r w:rsidR="00070360">
        <w:rPr>
          <w:b/>
        </w:rPr>
        <w:t>.</w:t>
      </w:r>
      <w:r w:rsidR="00070360">
        <w:t xml:space="preserve"> În cazul în care Microsoft recrutează o altă persoană împuternicită pentru efectuarea de activități de prelucrare specifice în numele Clientului, aceleași obligații privind protecția datelor prevăzute în Termenii GDPR revin celei de a doua persoane împuternicite, prin intermediul unui contract sau al unui alt act juridic, în temeiul dreptului Uniunii sau al dreptului statului membru, în special furnizarea de garanții suficiente pentru punerea în aplicare a unor măsuri tehnice și organizatorice adecvate, astfel încât prelucrarea să îndeplinească cerințele GDPR. În cazul în care această a doua persoană împuternicită nu își respectă obligațiile privind protecția datelor, compania Microsoft rămâne pe deplin răspunzătoare față de Client în ceea ce privește îndeplinirea obligațiilor acestei a doua persoane împuternicite. (articolul 28 alineatul (4))</w:t>
      </w:r>
    </w:p>
    <w:p w14:paraId="50ACD90A" w14:textId="5CC35431" w:rsidR="00070360" w:rsidRPr="003E4AC6" w:rsidRDefault="00CD6A8D" w:rsidP="00070360">
      <w:pPr>
        <w:pStyle w:val="ProductList-Body"/>
        <w:spacing w:after="120"/>
        <w:ind w:left="158" w:right="-115"/>
      </w:pPr>
      <w:r>
        <w:rPr>
          <w:b/>
        </w:rPr>
        <w:t>5</w:t>
      </w:r>
      <w:r w:rsidR="00070360">
        <w:rPr>
          <w:b/>
        </w:rPr>
        <w:t>.</w:t>
      </w:r>
      <w:r w:rsidR="00070360">
        <w:t xml:space="preserve"> Având în vedere stadiul actual al dezvoltării, costurile implementării și natura, domeniul de aplicare, contextul și scopurile prelucrării, precum și riscul cu diferite grade de probabilitate și gravitate pentru drepturile și libertățile persoanelor fizice, Clientul și Microsoft implementează măsuri tehnice și organizatorice adecvate în vederea asigurării unui nivel de securitate corespunzător acestui risc, incluzând printre altele, după caz: </w:t>
      </w:r>
    </w:p>
    <w:p w14:paraId="120F287B" w14:textId="77777777" w:rsidR="00070360" w:rsidRDefault="00070360" w:rsidP="00070360">
      <w:pPr>
        <w:pStyle w:val="ProductList-Body"/>
        <w:spacing w:after="120"/>
        <w:ind w:left="720"/>
        <w:rPr>
          <w:rFonts w:cstheme="minorHAnsi"/>
          <w:szCs w:val="18"/>
        </w:rPr>
      </w:pPr>
      <w:r>
        <w:rPr>
          <w:rFonts w:cstheme="minorHAnsi"/>
          <w:b/>
          <w:szCs w:val="18"/>
        </w:rPr>
        <w:t>(a)</w:t>
      </w:r>
      <w:r>
        <w:rPr>
          <w:rFonts w:cstheme="minorHAnsi"/>
          <w:szCs w:val="18"/>
        </w:rPr>
        <w:tab/>
        <w:t xml:space="preserve">pseudonimizarea şi criptarea datelor cu caracter personal; </w:t>
      </w:r>
    </w:p>
    <w:p w14:paraId="6A90B3F9" w14:textId="77777777" w:rsidR="00070360" w:rsidRPr="003E4AC6" w:rsidRDefault="00070360" w:rsidP="00070360">
      <w:pPr>
        <w:pStyle w:val="ProductList-Body"/>
        <w:spacing w:after="120"/>
        <w:ind w:left="1442" w:hanging="722"/>
      </w:pPr>
      <w:r>
        <w:rPr>
          <w:rFonts w:cstheme="minorHAnsi"/>
          <w:b/>
          <w:szCs w:val="18"/>
        </w:rPr>
        <w:t>(b)</w:t>
      </w:r>
      <w:r>
        <w:rPr>
          <w:rFonts w:cstheme="minorHAnsi"/>
          <w:szCs w:val="18"/>
        </w:rPr>
        <w:tab/>
        <w:t xml:space="preserve">capacitatea de a asigura confidenţialitatea, integritatea, disponibilitatea şi rezistenţa continue ale sistemelor şi serviciilor de prelucrare; </w:t>
      </w:r>
    </w:p>
    <w:p w14:paraId="4C5547A0" w14:textId="77777777" w:rsidR="00070360" w:rsidRPr="003E4AC6" w:rsidRDefault="00070360" w:rsidP="00070360">
      <w:pPr>
        <w:pStyle w:val="ProductList-Body"/>
        <w:spacing w:after="120"/>
        <w:ind w:left="1440" w:hanging="720"/>
      </w:pPr>
      <w:r>
        <w:rPr>
          <w:rFonts w:cstheme="minorHAnsi"/>
          <w:b/>
          <w:szCs w:val="18"/>
        </w:rPr>
        <w:t>(c)</w:t>
      </w:r>
      <w:r>
        <w:rPr>
          <w:rFonts w:cstheme="minorHAnsi"/>
          <w:szCs w:val="18"/>
        </w:rPr>
        <w:tab/>
        <w:t>capacitatea de a restabili disponibilitatea datelor cu caracter personal şi accesul la acestea în timp util în cazul în care are loc un incident de natură fizică sau tehnică şi</w:t>
      </w:r>
    </w:p>
    <w:p w14:paraId="7EA99BBD" w14:textId="77777777" w:rsidR="00070360" w:rsidRPr="003E4AC6" w:rsidRDefault="00070360" w:rsidP="00070360">
      <w:pPr>
        <w:pStyle w:val="ProductList-Body"/>
        <w:spacing w:after="120"/>
        <w:ind w:left="1440" w:hanging="720"/>
      </w:pPr>
      <w:r>
        <w:rPr>
          <w:rFonts w:cstheme="minorHAnsi"/>
          <w:b/>
          <w:szCs w:val="18"/>
        </w:rPr>
        <w:t>(d)</w:t>
      </w:r>
      <w:r>
        <w:rPr>
          <w:rFonts w:cstheme="minorHAnsi"/>
          <w:szCs w:val="18"/>
        </w:rPr>
        <w:tab/>
        <w:t>un proces pentru testarea, evaluarea și aprecierea periodice ale eficacității măsurilor tehnice și organizatorice pentru a garanta securitatea prelucrării. (articolul 32 alineatul (1))</w:t>
      </w:r>
    </w:p>
    <w:p w14:paraId="4BC8A0F7" w14:textId="4C81C6CC" w:rsidR="00070360" w:rsidRPr="003E4AC6" w:rsidRDefault="00CD6A8D" w:rsidP="00070360">
      <w:pPr>
        <w:pStyle w:val="ProductList-Body"/>
        <w:spacing w:after="120"/>
        <w:ind w:left="158"/>
      </w:pPr>
      <w:r>
        <w:rPr>
          <w:b/>
        </w:rPr>
        <w:t>6</w:t>
      </w:r>
      <w:r w:rsidR="00070360">
        <w:rPr>
          <w:b/>
        </w:rPr>
        <w:t>.</w:t>
      </w:r>
      <w:r w:rsidR="00070360">
        <w:t xml:space="preserve"> La evaluarea nivelului adecvat de securitate, se ține seama în special de riscurile prezentate de prelucrare, generate în special, în mod accidental sau ilegal, de distrugerea, pierderea, modificarea, divulgarea neautorizată sau accesul neautorizat la datele cu caracter personal transmise, stocate sau prelucrate într-un alt mod. (articolul 32 alineatul (2))</w:t>
      </w:r>
    </w:p>
    <w:p w14:paraId="6AD3EE95" w14:textId="29B468A3" w:rsidR="00070360" w:rsidRPr="003E4AC6" w:rsidRDefault="00CD6A8D" w:rsidP="00070360">
      <w:pPr>
        <w:pStyle w:val="ProductList-Body"/>
        <w:spacing w:after="120"/>
        <w:ind w:left="158"/>
      </w:pPr>
      <w:r>
        <w:rPr>
          <w:b/>
        </w:rPr>
        <w:t>7</w:t>
      </w:r>
      <w:r w:rsidR="00070360">
        <w:rPr>
          <w:b/>
        </w:rPr>
        <w:t>.</w:t>
      </w:r>
      <w:r w:rsidR="00070360">
        <w:t xml:space="preserve"> Clientul și Microsoft iau măsuri pentru a asigura faptul că orice persoană fizică care acționează sub autoritatea Clientului sau a companiei Microsoft și care are acces la date cu caracter personal nu le prelucrează decât la cererea Clientului, cu excepția cazului în care această obligație îi revine în temeiul dreptului Uniunii sau al dreptului statului membru. (articolul 32 alineatul (4))</w:t>
      </w:r>
    </w:p>
    <w:p w14:paraId="5F74B593" w14:textId="091EF79B" w:rsidR="00070360" w:rsidRPr="003E4AC6" w:rsidRDefault="00CD6A8D" w:rsidP="00070360">
      <w:pPr>
        <w:pStyle w:val="ProductList-Body"/>
        <w:spacing w:after="120"/>
        <w:ind w:left="158"/>
      </w:pPr>
      <w:r>
        <w:rPr>
          <w:b/>
          <w:bCs/>
        </w:rPr>
        <w:t>8</w:t>
      </w:r>
      <w:r w:rsidR="00070360">
        <w:rPr>
          <w:b/>
          <w:bCs/>
        </w:rPr>
        <w:t>.</w:t>
      </w:r>
      <w:r w:rsidR="00070360">
        <w:t xml:space="preserve"> Microsoft înştiinţează Clientul fără întârzieri nejustificate după ce ia cunoştinţă de o încălcare a securităţii datelor cu caracter personal. (articolul 33 alineatul (2)). O astfel de notificare va include informaţiile pe care o persoană împuternicită de operator trebuie să le furnizeze unui operator în temeiul articolului 33 alineatul (3), în măsura în care informaţiile respective sunt puse la dispoziţia Microsoft într-un mod rezonabil.</w:t>
      </w:r>
    </w:p>
    <w:p w14:paraId="3B4FCA89" w14:textId="7D2B3FA6" w:rsidR="0014507A" w:rsidRPr="00FC77AC" w:rsidRDefault="00C06573" w:rsidP="0014507A">
      <w:pPr>
        <w:pStyle w:val="ProductList-Body"/>
        <w:shd w:val="clear" w:color="auto" w:fill="A6A6A6" w:themeFill="background1" w:themeFillShade="A6"/>
        <w:spacing w:after="120"/>
        <w:jc w:val="right"/>
      </w:pPr>
      <w:hyperlink w:anchor="TableofContents" w:tooltip="Cuprins" w:history="1">
        <w:r w:rsidR="00FC72B7">
          <w:rPr>
            <w:rStyle w:val="Hyperlink"/>
            <w:sz w:val="16"/>
            <w:szCs w:val="16"/>
          </w:rPr>
          <w:t>Cuprins</w:t>
        </w:r>
      </w:hyperlink>
      <w:r w:rsidR="00FC72B7">
        <w:rPr>
          <w:sz w:val="16"/>
          <w:szCs w:val="16"/>
        </w:rPr>
        <w:t>/</w:t>
      </w:r>
      <w:hyperlink w:anchor="GeneralTerms" w:tooltip="Termeni generali" w:history="1">
        <w:r w:rsidR="00FC72B7">
          <w:rPr>
            <w:rStyle w:val="Hyperlink"/>
            <w:sz w:val="16"/>
            <w:szCs w:val="16"/>
          </w:rPr>
          <w:t>Termeni generali</w:t>
        </w:r>
      </w:hyperlink>
    </w:p>
    <w:sectPr w:rsidR="0014507A" w:rsidRPr="00FC77AC" w:rsidSect="00136F81">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23FDED78" w14:textId="77777777" w:rsidR="00136F81" w:rsidRDefault="00136F81" w:rsidP="009A573F">
      <w:pPr>
        <w:spacing w:after="0" w:line="240" w:lineRule="auto"/>
      </w:pPr>
      <w:r>
        <w:separator/>
      </w:r>
    </w:p>
    <w:p w14:paraId="5F8BE344" w14:textId="77777777" w:rsidR="00136F81" w:rsidRDefault="00136F81"/>
  </w:endnote>
  <w:endnote w:type="continuationSeparator" w:id="0">
    <w:p w14:paraId="0A901352" w14:textId="77777777" w:rsidR="00136F81" w:rsidRDefault="00136F81" w:rsidP="009A573F">
      <w:pPr>
        <w:spacing w:after="0" w:line="240" w:lineRule="auto"/>
      </w:pPr>
      <w:r>
        <w:continuationSeparator/>
      </w:r>
    </w:p>
    <w:p w14:paraId="5441ED8E" w14:textId="77777777" w:rsidR="00136F81" w:rsidRDefault="00136F81"/>
  </w:endnote>
  <w:endnote w:type="continuationNotice" w:id="1">
    <w:p w14:paraId="2FEE44B5" w14:textId="77777777" w:rsidR="00136F81" w:rsidRDefault="00136F81">
      <w:pPr>
        <w:spacing w:after="0" w:line="240" w:lineRule="auto"/>
      </w:pPr>
    </w:p>
    <w:p w14:paraId="62CEAA12" w14:textId="77777777" w:rsidR="00136F81" w:rsidRDefault="00136F81"/>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56BAE" w:rsidRPr="00C76DF3" w14:paraId="7A36DDFE" w14:textId="77777777" w:rsidTr="00256BAE">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792D58E" w14:textId="2BEFA7E6" w:rsidR="00256BAE" w:rsidRPr="00C76DF3" w:rsidRDefault="00C06573" w:rsidP="00256BAE">
          <w:pPr>
            <w:pStyle w:val="ProductList-OfferingBody"/>
            <w:ind w:left="-77" w:right="-73"/>
            <w:jc w:val="center"/>
            <w:rPr>
              <w:color w:val="808080" w:themeColor="background1" w:themeShade="80"/>
              <w:sz w:val="14"/>
              <w:szCs w:val="14"/>
            </w:rPr>
          </w:pPr>
          <w:hyperlink w:anchor="TableofContents" w:history="1">
            <w:r w:rsidR="00256BAE">
              <w:rPr>
                <w:rStyle w:val="Hyperlink"/>
                <w:sz w:val="14"/>
                <w:szCs w:val="14"/>
              </w:rPr>
              <w:t>Cuprins</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77175F35" w14:textId="033B54BF" w:rsidR="00256BAE" w:rsidRPr="00C76DF3" w:rsidRDefault="00256BAE" w:rsidP="00256BA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6AC5E0D" w14:textId="1B0D2F75" w:rsidR="00256BAE" w:rsidRPr="00C76DF3" w:rsidRDefault="00C06573" w:rsidP="00256BAE">
          <w:pPr>
            <w:pStyle w:val="ProductList-OfferingBody"/>
            <w:ind w:left="-72" w:right="-74"/>
            <w:jc w:val="center"/>
            <w:rPr>
              <w:color w:val="808080" w:themeColor="background1" w:themeShade="80"/>
              <w:sz w:val="14"/>
              <w:szCs w:val="14"/>
            </w:rPr>
          </w:pPr>
          <w:hyperlink w:anchor="Introduction" w:history="1">
            <w:r w:rsidR="00256BAE">
              <w:rPr>
                <w:rStyle w:val="Hyperlink"/>
                <w:sz w:val="14"/>
                <w:szCs w:val="14"/>
              </w:rPr>
              <w:t>Introducere</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2DA104D8" w14:textId="7E5869B2" w:rsidR="00256BAE" w:rsidRPr="00C76DF3" w:rsidRDefault="00256BAE" w:rsidP="00256BA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543B06F" w14:textId="28C7A929" w:rsidR="00256BAE" w:rsidRPr="00C76DF3" w:rsidRDefault="00C06573" w:rsidP="00256BAE">
          <w:pPr>
            <w:pStyle w:val="ProductList-OfferingBody"/>
            <w:ind w:left="-72" w:right="-75"/>
            <w:jc w:val="center"/>
            <w:rPr>
              <w:color w:val="808080" w:themeColor="background1" w:themeShade="80"/>
              <w:sz w:val="14"/>
              <w:szCs w:val="14"/>
            </w:rPr>
          </w:pPr>
          <w:hyperlink w:anchor="GeneralTerms" w:history="1">
            <w:r w:rsidR="00256BAE">
              <w:rPr>
                <w:rStyle w:val="Hyperlink"/>
                <w:sz w:val="14"/>
                <w:szCs w:val="14"/>
              </w:rPr>
              <w:t>Termeni generali</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60D43D42" w14:textId="43A2B39E" w:rsidR="00256BAE" w:rsidRPr="00C76DF3" w:rsidRDefault="00256BAE" w:rsidP="00256BA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93EE9E3" w14:textId="5F111231" w:rsidR="00256BAE" w:rsidRPr="00C76DF3" w:rsidRDefault="00C06573" w:rsidP="00256BAE">
          <w:pPr>
            <w:pStyle w:val="ProductList-OfferingBody"/>
            <w:ind w:left="-72" w:right="-77"/>
            <w:jc w:val="center"/>
            <w:rPr>
              <w:color w:val="808080" w:themeColor="background1" w:themeShade="80"/>
              <w:sz w:val="14"/>
              <w:szCs w:val="14"/>
            </w:rPr>
          </w:pPr>
          <w:hyperlink w:anchor="DatProtectionTerms" w:history="1">
            <w:r w:rsidR="00256BAE">
              <w:rPr>
                <w:rStyle w:val="Hyperlink"/>
                <w:sz w:val="14"/>
                <w:szCs w:val="14"/>
              </w:rPr>
              <w:t>Termenii privind protecția Datelor cu</w:t>
            </w:r>
            <w:r w:rsidR="00D153ED">
              <w:rPr>
                <w:rStyle w:val="Hyperlink"/>
                <w:sz w:val="14"/>
                <w:szCs w:val="14"/>
              </w:rPr>
              <w:t> </w:t>
            </w:r>
            <w:r w:rsidR="00256BAE">
              <w:rPr>
                <w:rStyle w:val="Hyperlink"/>
                <w:sz w:val="14"/>
                <w:szCs w:val="14"/>
              </w:rPr>
              <w:t>caracter personal</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0D9F8C4C" w14:textId="3BEF693A" w:rsidR="00256BAE" w:rsidRPr="00C76DF3" w:rsidRDefault="00256BAE" w:rsidP="00256BA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D6097D" w14:textId="48C1490D" w:rsidR="00256BAE" w:rsidRPr="00C76DF3" w:rsidRDefault="00C06573" w:rsidP="00256BAE">
          <w:pPr>
            <w:pStyle w:val="ProductList-OfferingBody"/>
            <w:ind w:left="-72" w:right="-76"/>
            <w:jc w:val="center"/>
            <w:rPr>
              <w:color w:val="808080" w:themeColor="background1" w:themeShade="80"/>
              <w:sz w:val="14"/>
              <w:szCs w:val="14"/>
            </w:rPr>
          </w:pPr>
          <w:hyperlink w:anchor="Attachment1" w:history="1">
            <w:r w:rsidR="00256BAE">
              <w:rPr>
                <w:rStyle w:val="Hyperlink"/>
                <w:sz w:val="14"/>
                <w:szCs w:val="14"/>
              </w:rPr>
              <w:t>Anexe</w:t>
            </w:r>
          </w:hyperlink>
        </w:p>
      </w:tc>
    </w:tr>
  </w:tbl>
  <w:p w14:paraId="42CBE414" w14:textId="3663700B" w:rsidR="006C78B3" w:rsidRPr="0074788A" w:rsidRDefault="006C78B3" w:rsidP="0074788A">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C06573"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C06573" w:rsidP="00591643">
          <w:pPr>
            <w:pStyle w:val="ProductList-OfferingBody"/>
            <w:ind w:left="-72" w:right="-74"/>
            <w:jc w:val="center"/>
            <w:rPr>
              <w:color w:val="808080" w:themeColor="background1" w:themeShade="80"/>
              <w:sz w:val="14"/>
              <w:szCs w:val="14"/>
            </w:rPr>
          </w:pPr>
          <w:hyperlink w:anchor="Introducere" w:history="1">
            <w:r w:rsidR="00FC72B7">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C06573"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C06573"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Termenii privind confidențialitatea și securitatea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C06573"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Termenii specifici Serviciilor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C06573" w:rsidP="003812FE">
          <w:pPr>
            <w:pStyle w:val="ProductList-OfferingBody"/>
            <w:ind w:left="-72" w:right="-76"/>
            <w:jc w:val="center"/>
            <w:rPr>
              <w:color w:val="808080" w:themeColor="background1" w:themeShade="80"/>
              <w:sz w:val="14"/>
              <w:szCs w:val="14"/>
            </w:rPr>
          </w:pPr>
          <w:hyperlink w:anchor="Anexa 1" w:history="1">
            <w:r w:rsidR="00FC72B7">
              <w:rPr>
                <w:rStyle w:val="Hyperlink"/>
                <w:sz w:val="14"/>
                <w:szCs w:val="14"/>
              </w:rPr>
              <w:t>Anexe</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C06573"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C06573" w:rsidP="00B07097">
          <w:pPr>
            <w:pStyle w:val="ProductList-OfferingBody"/>
            <w:ind w:left="-72" w:right="-74"/>
            <w:jc w:val="center"/>
            <w:rPr>
              <w:color w:val="808080" w:themeColor="background1" w:themeShade="80"/>
              <w:sz w:val="14"/>
              <w:szCs w:val="14"/>
            </w:rPr>
          </w:pPr>
          <w:hyperlink w:anchor="Introducere" w:history="1">
            <w:r w:rsidR="00FC72B7">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C06573"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C06573"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Termenii privind confidențialitatea și securitatea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C06573"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Termenii specifici Serviciilor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C06573" w:rsidP="00B07097">
          <w:pPr>
            <w:pStyle w:val="ProductList-OfferingBody"/>
            <w:ind w:left="-72" w:right="-76"/>
            <w:jc w:val="center"/>
            <w:rPr>
              <w:color w:val="808080" w:themeColor="background1" w:themeShade="80"/>
              <w:sz w:val="14"/>
              <w:szCs w:val="14"/>
            </w:rPr>
          </w:pPr>
          <w:hyperlink w:anchor="Anexa 1" w:history="1">
            <w:r w:rsidR="00FC72B7">
              <w:rPr>
                <w:rStyle w:val="Hyperlink"/>
                <w:sz w:val="14"/>
                <w:szCs w:val="14"/>
              </w:rPr>
              <w:t>Anexe</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56BAE" w:rsidRPr="00C76DF3" w14:paraId="43F72D8B" w14:textId="77777777" w:rsidTr="00256BAE">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C4C490" w14:textId="1B937240" w:rsidR="00256BAE" w:rsidRPr="00C76DF3" w:rsidRDefault="00C06573" w:rsidP="00256BAE">
          <w:pPr>
            <w:pStyle w:val="ProductList-OfferingBody"/>
            <w:ind w:left="-77" w:right="-73"/>
            <w:jc w:val="center"/>
            <w:rPr>
              <w:color w:val="808080" w:themeColor="background1" w:themeShade="80"/>
              <w:sz w:val="14"/>
              <w:szCs w:val="14"/>
            </w:rPr>
          </w:pPr>
          <w:hyperlink w:anchor="TableofContents" w:history="1">
            <w:r w:rsidR="00256BAE">
              <w:rPr>
                <w:rStyle w:val="Hyperlink"/>
                <w:sz w:val="14"/>
                <w:szCs w:val="14"/>
              </w:rPr>
              <w:t>Cuprins</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44B59497" w14:textId="50E43879" w:rsidR="00256BAE" w:rsidRPr="00C76DF3" w:rsidRDefault="00256BAE" w:rsidP="00256BA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5123B40" w14:textId="5B16552A" w:rsidR="00256BAE" w:rsidRPr="00C76DF3" w:rsidRDefault="00C06573" w:rsidP="00256BAE">
          <w:pPr>
            <w:pStyle w:val="ProductList-OfferingBody"/>
            <w:ind w:left="-72" w:right="-74"/>
            <w:jc w:val="center"/>
            <w:rPr>
              <w:color w:val="808080" w:themeColor="background1" w:themeShade="80"/>
              <w:sz w:val="14"/>
              <w:szCs w:val="14"/>
            </w:rPr>
          </w:pPr>
          <w:hyperlink w:anchor="Introduction" w:history="1">
            <w:r w:rsidR="00256BAE">
              <w:rPr>
                <w:rStyle w:val="Hyperlink"/>
                <w:sz w:val="14"/>
                <w:szCs w:val="14"/>
              </w:rPr>
              <w:t>Introducere</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2777CA49" w14:textId="38C650F9" w:rsidR="00256BAE" w:rsidRPr="00C76DF3" w:rsidRDefault="00256BAE" w:rsidP="00256BA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99829A9" w14:textId="1B18E0E0" w:rsidR="00256BAE" w:rsidRPr="00C76DF3" w:rsidRDefault="00C06573" w:rsidP="00256BAE">
          <w:pPr>
            <w:pStyle w:val="ProductList-OfferingBody"/>
            <w:ind w:left="-72" w:right="-75"/>
            <w:jc w:val="center"/>
            <w:rPr>
              <w:color w:val="808080" w:themeColor="background1" w:themeShade="80"/>
              <w:sz w:val="14"/>
              <w:szCs w:val="14"/>
            </w:rPr>
          </w:pPr>
          <w:hyperlink w:anchor="GeneralTerms" w:history="1">
            <w:r w:rsidR="00256BAE">
              <w:rPr>
                <w:rStyle w:val="Hyperlink"/>
                <w:sz w:val="14"/>
                <w:szCs w:val="14"/>
              </w:rPr>
              <w:t>Termeni generali</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1D831BC0" w14:textId="1C697777" w:rsidR="00256BAE" w:rsidRPr="00C76DF3" w:rsidRDefault="00256BAE" w:rsidP="00256BA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9CC690B" w14:textId="222F5DAD" w:rsidR="00256BAE" w:rsidRPr="00C76DF3" w:rsidRDefault="00C06573" w:rsidP="00256BAE">
          <w:pPr>
            <w:pStyle w:val="ProductList-OfferingBody"/>
            <w:ind w:left="-72" w:right="-77"/>
            <w:jc w:val="center"/>
            <w:rPr>
              <w:color w:val="808080" w:themeColor="background1" w:themeShade="80"/>
              <w:sz w:val="14"/>
              <w:szCs w:val="14"/>
            </w:rPr>
          </w:pPr>
          <w:hyperlink w:anchor="DatProtectionTerms" w:history="1">
            <w:r w:rsidR="00256BAE">
              <w:rPr>
                <w:rStyle w:val="Hyperlink"/>
                <w:sz w:val="14"/>
                <w:szCs w:val="14"/>
              </w:rPr>
              <w:t>Termenii privind protecția Datelor cu</w:t>
            </w:r>
            <w:r w:rsidR="00D153ED">
              <w:rPr>
                <w:rStyle w:val="Hyperlink"/>
                <w:sz w:val="14"/>
                <w:szCs w:val="14"/>
              </w:rPr>
              <w:t> </w:t>
            </w:r>
            <w:r w:rsidR="00256BAE">
              <w:rPr>
                <w:rStyle w:val="Hyperlink"/>
                <w:sz w:val="14"/>
                <w:szCs w:val="14"/>
              </w:rPr>
              <w:t>caracter personal</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41E6B219" w14:textId="76FC5698" w:rsidR="00256BAE" w:rsidRPr="00C76DF3" w:rsidRDefault="00256BAE" w:rsidP="00256BA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A4B4086" w14:textId="2680865D" w:rsidR="00256BAE" w:rsidRPr="00C76DF3" w:rsidRDefault="00C06573" w:rsidP="00256BAE">
          <w:pPr>
            <w:pStyle w:val="ProductList-OfferingBody"/>
            <w:ind w:left="-72" w:right="-76"/>
            <w:jc w:val="center"/>
            <w:rPr>
              <w:color w:val="808080" w:themeColor="background1" w:themeShade="80"/>
              <w:sz w:val="14"/>
              <w:szCs w:val="14"/>
            </w:rPr>
          </w:pPr>
          <w:hyperlink w:anchor="Attachment1" w:history="1">
            <w:r w:rsidR="00256BAE">
              <w:rPr>
                <w:rStyle w:val="Hyperlink"/>
                <w:sz w:val="14"/>
                <w:szCs w:val="14"/>
              </w:rPr>
              <w:t>Anexe</w:t>
            </w:r>
          </w:hyperlink>
        </w:p>
      </w:tc>
    </w:tr>
  </w:tbl>
  <w:p w14:paraId="29AB4D16" w14:textId="77777777" w:rsidR="006C78B3" w:rsidRPr="0074788A" w:rsidRDefault="006C78B3" w:rsidP="0074788A">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56BAE" w:rsidRPr="00C76DF3" w14:paraId="6568E7B2" w14:textId="77777777" w:rsidTr="00256BAE">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B4CA5B4" w14:textId="32F032DC" w:rsidR="00256BAE" w:rsidRPr="00C76DF3" w:rsidRDefault="00C06573" w:rsidP="00256BAE">
          <w:pPr>
            <w:pStyle w:val="ProductList-OfferingBody"/>
            <w:ind w:left="-77" w:right="-73"/>
            <w:jc w:val="center"/>
            <w:rPr>
              <w:color w:val="808080" w:themeColor="background1" w:themeShade="80"/>
              <w:sz w:val="14"/>
              <w:szCs w:val="14"/>
            </w:rPr>
          </w:pPr>
          <w:hyperlink w:anchor="TableofContents" w:history="1">
            <w:r w:rsidR="00256BAE">
              <w:rPr>
                <w:rStyle w:val="Hyperlink"/>
                <w:sz w:val="14"/>
                <w:szCs w:val="14"/>
              </w:rPr>
              <w:t>Cuprins</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267DCC53" w14:textId="6A4D6E63" w:rsidR="00256BAE" w:rsidRPr="00C76DF3" w:rsidRDefault="00256BAE" w:rsidP="00256BA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3144F23" w14:textId="47856FD9" w:rsidR="00256BAE" w:rsidRPr="00C76DF3" w:rsidRDefault="00C06573" w:rsidP="00256BAE">
          <w:pPr>
            <w:pStyle w:val="ProductList-OfferingBody"/>
            <w:ind w:left="-72" w:right="-74"/>
            <w:jc w:val="center"/>
            <w:rPr>
              <w:color w:val="808080" w:themeColor="background1" w:themeShade="80"/>
              <w:sz w:val="14"/>
              <w:szCs w:val="14"/>
            </w:rPr>
          </w:pPr>
          <w:hyperlink w:anchor="Introduction" w:history="1">
            <w:r w:rsidR="00256BAE">
              <w:rPr>
                <w:rStyle w:val="Hyperlink"/>
                <w:sz w:val="14"/>
                <w:szCs w:val="14"/>
              </w:rPr>
              <w:t>Introducere</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7D2CDA63" w14:textId="30CBB67D" w:rsidR="00256BAE" w:rsidRPr="00C76DF3" w:rsidRDefault="00256BAE" w:rsidP="00256BA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CC2FEA7" w14:textId="217118CA" w:rsidR="00256BAE" w:rsidRPr="00C76DF3" w:rsidRDefault="00C06573" w:rsidP="00256BAE">
          <w:pPr>
            <w:pStyle w:val="ProductList-OfferingBody"/>
            <w:ind w:left="-72" w:right="-75"/>
            <w:jc w:val="center"/>
            <w:rPr>
              <w:color w:val="808080" w:themeColor="background1" w:themeShade="80"/>
              <w:sz w:val="14"/>
              <w:szCs w:val="14"/>
            </w:rPr>
          </w:pPr>
          <w:hyperlink w:anchor="GeneralTerms" w:history="1">
            <w:r w:rsidR="00256BAE">
              <w:rPr>
                <w:rStyle w:val="Hyperlink"/>
                <w:sz w:val="14"/>
                <w:szCs w:val="14"/>
              </w:rPr>
              <w:t>Termeni generali</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1FB01BB8" w14:textId="087BBBC8" w:rsidR="00256BAE" w:rsidRPr="00C76DF3" w:rsidRDefault="00256BAE" w:rsidP="00256BA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2242D86" w14:textId="215A2D32" w:rsidR="00256BAE" w:rsidRPr="00C76DF3" w:rsidRDefault="00C06573" w:rsidP="00256BAE">
          <w:pPr>
            <w:pStyle w:val="ProductList-OfferingBody"/>
            <w:ind w:left="-72" w:right="-77"/>
            <w:jc w:val="center"/>
            <w:rPr>
              <w:color w:val="808080" w:themeColor="background1" w:themeShade="80"/>
              <w:sz w:val="14"/>
              <w:szCs w:val="14"/>
            </w:rPr>
          </w:pPr>
          <w:hyperlink w:anchor="DatProtectionTerms" w:history="1">
            <w:r w:rsidR="00256BAE">
              <w:rPr>
                <w:rStyle w:val="Hyperlink"/>
                <w:sz w:val="14"/>
                <w:szCs w:val="14"/>
              </w:rPr>
              <w:t>Termenii privind protecția Datelor cu</w:t>
            </w:r>
            <w:r w:rsidR="00336F2D">
              <w:rPr>
                <w:rStyle w:val="Hyperlink"/>
                <w:sz w:val="14"/>
                <w:szCs w:val="14"/>
              </w:rPr>
              <w:t> </w:t>
            </w:r>
            <w:r w:rsidR="00256BAE">
              <w:rPr>
                <w:rStyle w:val="Hyperlink"/>
                <w:sz w:val="14"/>
                <w:szCs w:val="14"/>
              </w:rPr>
              <w:t>caracter personal</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00F332B1" w14:textId="62EA2DF4" w:rsidR="00256BAE" w:rsidRPr="00C76DF3" w:rsidRDefault="00256BAE" w:rsidP="00256BA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CEC6EF2" w14:textId="74E774B1" w:rsidR="00256BAE" w:rsidRPr="00C76DF3" w:rsidRDefault="00C06573" w:rsidP="00256BAE">
          <w:pPr>
            <w:pStyle w:val="ProductList-OfferingBody"/>
            <w:ind w:left="-72" w:right="-76"/>
            <w:jc w:val="center"/>
            <w:rPr>
              <w:color w:val="808080" w:themeColor="background1" w:themeShade="80"/>
              <w:sz w:val="14"/>
              <w:szCs w:val="14"/>
            </w:rPr>
          </w:pPr>
          <w:hyperlink w:anchor="Attachment1" w:history="1">
            <w:r w:rsidR="00256BAE">
              <w:rPr>
                <w:rStyle w:val="Hyperlink"/>
                <w:sz w:val="14"/>
                <w:szCs w:val="14"/>
              </w:rPr>
              <w:t>Anexe</w:t>
            </w:r>
          </w:hyperlink>
        </w:p>
      </w:tc>
    </w:tr>
  </w:tbl>
  <w:p w14:paraId="6E2D8BE2" w14:textId="77777777" w:rsidR="006C78B3" w:rsidRPr="00A01ED2" w:rsidRDefault="006C78B3" w:rsidP="003812F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07438952" w:rsidR="006C78B3" w:rsidRPr="00C76DF3" w:rsidRDefault="00C06573"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272253E4" w:rsidR="006C78B3" w:rsidRPr="00C76DF3" w:rsidRDefault="00C06573"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0DFD7FF0" w:rsidR="006C78B3" w:rsidRPr="00C76DF3" w:rsidRDefault="00C06573"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60E40205" w:rsidR="006C78B3" w:rsidRPr="00C76DF3" w:rsidRDefault="00C06573"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Termenii privind protecția Datelor cu</w:t>
            </w:r>
            <w:r w:rsidR="00D153ED">
              <w:rPr>
                <w:rStyle w:val="Hyperlink"/>
                <w:sz w:val="14"/>
                <w:szCs w:val="14"/>
              </w:rPr>
              <w:t> </w:t>
            </w:r>
            <w:r w:rsidR="00FC72B7">
              <w:rPr>
                <w:rStyle w:val="Hyperlink"/>
                <w:sz w:val="14"/>
                <w:szCs w:val="14"/>
              </w:rPr>
              <w:t>caracter personal</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4AEADF7E" w:rsidR="006C78B3" w:rsidRPr="00C76DF3" w:rsidRDefault="00C06573"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Anexe</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C06573"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C06573" w:rsidP="00591643">
          <w:pPr>
            <w:pStyle w:val="ProductList-OfferingBody"/>
            <w:ind w:left="-72" w:right="-74"/>
            <w:jc w:val="center"/>
            <w:rPr>
              <w:color w:val="808080" w:themeColor="background1" w:themeShade="80"/>
              <w:sz w:val="14"/>
              <w:szCs w:val="14"/>
            </w:rPr>
          </w:pPr>
          <w:hyperlink w:anchor="Introducere" w:history="1">
            <w:r w:rsidR="00FC72B7">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C06573"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C06573"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Termenii privind confidențialitatea și securitatea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C06573"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Termenii specifici Serviciilor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C06573" w:rsidP="003812FE">
          <w:pPr>
            <w:pStyle w:val="ProductList-OfferingBody"/>
            <w:ind w:left="-72" w:right="-76"/>
            <w:jc w:val="center"/>
            <w:rPr>
              <w:color w:val="808080" w:themeColor="background1" w:themeShade="80"/>
              <w:sz w:val="14"/>
              <w:szCs w:val="14"/>
            </w:rPr>
          </w:pPr>
          <w:hyperlink w:anchor="Anexa 1" w:history="1">
            <w:r w:rsidR="00FC72B7">
              <w:rPr>
                <w:rStyle w:val="Hyperlink"/>
                <w:sz w:val="14"/>
                <w:szCs w:val="14"/>
              </w:rPr>
              <w:t>Anexe</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C06573"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C06573" w:rsidP="00B43A5F">
          <w:pPr>
            <w:pStyle w:val="ProductList-OfferingBody"/>
            <w:ind w:left="-72" w:right="-74"/>
            <w:jc w:val="center"/>
            <w:rPr>
              <w:color w:val="808080" w:themeColor="background1" w:themeShade="80"/>
              <w:sz w:val="14"/>
              <w:szCs w:val="14"/>
            </w:rPr>
          </w:pPr>
          <w:hyperlink w:anchor="Introducere" w:history="1">
            <w:r w:rsidR="00FC72B7">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C06573"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C06573"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Termenii privind protecția Datelor cu caracter personal</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C06573" w:rsidP="00B43A5F">
          <w:pPr>
            <w:pStyle w:val="ProductList-OfferingBody"/>
            <w:ind w:left="-72" w:right="-76"/>
            <w:jc w:val="center"/>
            <w:rPr>
              <w:color w:val="808080" w:themeColor="background1" w:themeShade="80"/>
              <w:sz w:val="14"/>
              <w:szCs w:val="14"/>
            </w:rPr>
          </w:pPr>
          <w:hyperlink w:anchor="Anexa 1" w:history="1">
            <w:r w:rsidR="00FC72B7">
              <w:rPr>
                <w:rStyle w:val="Hyperlink"/>
                <w:sz w:val="14"/>
                <w:szCs w:val="14"/>
              </w:rPr>
              <w:t>Anexe</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238B4" w:rsidRPr="00C76DF3" w14:paraId="516E343C" w14:textId="77777777" w:rsidTr="001238B4">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331617" w14:textId="77777777" w:rsidR="001238B4" w:rsidRPr="00C76DF3" w:rsidRDefault="00C06573" w:rsidP="001238B4">
          <w:pPr>
            <w:pStyle w:val="ProductList-OfferingBody"/>
            <w:ind w:left="-77" w:right="-73"/>
            <w:jc w:val="center"/>
            <w:rPr>
              <w:color w:val="808080" w:themeColor="background1" w:themeShade="80"/>
              <w:sz w:val="14"/>
              <w:szCs w:val="14"/>
            </w:rPr>
          </w:pPr>
          <w:hyperlink w:anchor="TableofContents" w:history="1">
            <w:r w:rsidR="001238B4">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E337FE" w14:textId="77777777" w:rsidR="001238B4" w:rsidRPr="00C76DF3" w:rsidRDefault="001238B4" w:rsidP="001238B4">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DE7B143" w14:textId="77777777" w:rsidR="001238B4" w:rsidRPr="00C76DF3" w:rsidRDefault="00C06573" w:rsidP="001238B4">
          <w:pPr>
            <w:pStyle w:val="ProductList-OfferingBody"/>
            <w:ind w:left="-72" w:right="-74"/>
            <w:jc w:val="center"/>
            <w:rPr>
              <w:color w:val="808080" w:themeColor="background1" w:themeShade="80"/>
              <w:sz w:val="14"/>
              <w:szCs w:val="14"/>
            </w:rPr>
          </w:pPr>
          <w:hyperlink w:anchor="Introduction" w:history="1">
            <w:r w:rsidR="001238B4">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C8834B2" w14:textId="77777777" w:rsidR="001238B4" w:rsidRPr="00C76DF3" w:rsidRDefault="001238B4" w:rsidP="001238B4">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05A9D4F" w14:textId="77777777" w:rsidR="001238B4" w:rsidRPr="00C76DF3" w:rsidRDefault="00C06573" w:rsidP="001238B4">
          <w:pPr>
            <w:pStyle w:val="ProductList-OfferingBody"/>
            <w:ind w:left="-72" w:right="-75"/>
            <w:jc w:val="center"/>
            <w:rPr>
              <w:color w:val="808080" w:themeColor="background1" w:themeShade="80"/>
              <w:sz w:val="14"/>
              <w:szCs w:val="14"/>
            </w:rPr>
          </w:pPr>
          <w:hyperlink w:anchor="GeneralTerms" w:history="1">
            <w:r w:rsidR="001238B4">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7F5190EC" w14:textId="77777777" w:rsidR="001238B4" w:rsidRPr="00C76DF3" w:rsidRDefault="001238B4" w:rsidP="001238B4">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31BAE5" w14:textId="77777777" w:rsidR="001238B4" w:rsidRPr="00C76DF3" w:rsidRDefault="00C06573" w:rsidP="001238B4">
          <w:pPr>
            <w:pStyle w:val="ProductList-OfferingBody"/>
            <w:ind w:left="-72" w:right="-77"/>
            <w:jc w:val="center"/>
            <w:rPr>
              <w:color w:val="808080" w:themeColor="background1" w:themeShade="80"/>
              <w:sz w:val="14"/>
              <w:szCs w:val="14"/>
            </w:rPr>
          </w:pPr>
          <w:hyperlink w:anchor="DatProtectionTerms" w:history="1">
            <w:r w:rsidR="001238B4">
              <w:rPr>
                <w:rStyle w:val="Hyperlink"/>
                <w:sz w:val="14"/>
                <w:szCs w:val="14"/>
              </w:rPr>
              <w:t>Termenii privind protecția Datelor cu caracter personal</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9DBEB7C" w14:textId="77777777" w:rsidR="001238B4" w:rsidRPr="00C76DF3" w:rsidRDefault="001238B4" w:rsidP="001238B4">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4E5DD79" w14:textId="77777777" w:rsidR="001238B4" w:rsidRPr="00C76DF3" w:rsidRDefault="00C06573" w:rsidP="001238B4">
          <w:pPr>
            <w:pStyle w:val="ProductList-OfferingBody"/>
            <w:ind w:left="-72" w:right="-76"/>
            <w:jc w:val="center"/>
            <w:rPr>
              <w:color w:val="808080" w:themeColor="background1" w:themeShade="80"/>
              <w:sz w:val="14"/>
              <w:szCs w:val="14"/>
            </w:rPr>
          </w:pPr>
          <w:hyperlink w:anchor="Attachment1" w:history="1">
            <w:r w:rsidR="001238B4">
              <w:rPr>
                <w:rStyle w:val="Hyperlink"/>
                <w:sz w:val="14"/>
                <w:szCs w:val="14"/>
              </w:rPr>
              <w:t>Anexe</w:t>
            </w:r>
          </w:hyperlink>
        </w:p>
      </w:tc>
    </w:tr>
  </w:tbl>
  <w:p w14:paraId="0BD6D45E" w14:textId="77777777" w:rsidR="001238B4" w:rsidRPr="0074788A" w:rsidRDefault="001238B4" w:rsidP="001238B4">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56BAE" w:rsidRPr="00C76DF3" w14:paraId="606C79C7" w14:textId="77777777" w:rsidTr="00256BAE">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6A9B4A" w14:textId="20ED2B04" w:rsidR="00256BAE" w:rsidRPr="00C76DF3" w:rsidRDefault="00C06573" w:rsidP="00256BAE">
          <w:pPr>
            <w:pStyle w:val="ProductList-OfferingBody"/>
            <w:ind w:left="-77" w:right="-73"/>
            <w:jc w:val="center"/>
            <w:rPr>
              <w:color w:val="808080" w:themeColor="background1" w:themeShade="80"/>
              <w:sz w:val="14"/>
              <w:szCs w:val="14"/>
            </w:rPr>
          </w:pPr>
          <w:hyperlink w:anchor="TableofContents" w:history="1">
            <w:r w:rsidR="00256BAE">
              <w:rPr>
                <w:rStyle w:val="Hyperlink"/>
                <w:sz w:val="14"/>
                <w:szCs w:val="14"/>
              </w:rPr>
              <w:t>Cuprins</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74D45B25" w14:textId="730326F2" w:rsidR="00256BAE" w:rsidRPr="00C76DF3" w:rsidRDefault="00256BAE" w:rsidP="00256BA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B97E8C" w14:textId="46E3773A" w:rsidR="00256BAE" w:rsidRPr="00C76DF3" w:rsidRDefault="00C06573" w:rsidP="00256BAE">
          <w:pPr>
            <w:pStyle w:val="ProductList-OfferingBody"/>
            <w:ind w:left="-72" w:right="-74"/>
            <w:jc w:val="center"/>
            <w:rPr>
              <w:color w:val="808080" w:themeColor="background1" w:themeShade="80"/>
              <w:sz w:val="14"/>
              <w:szCs w:val="14"/>
            </w:rPr>
          </w:pPr>
          <w:hyperlink w:anchor="Introduction" w:history="1">
            <w:r w:rsidR="00256BAE">
              <w:rPr>
                <w:rStyle w:val="Hyperlink"/>
                <w:sz w:val="14"/>
                <w:szCs w:val="14"/>
              </w:rPr>
              <w:t>Introducere</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14388E1D" w14:textId="078A4F72" w:rsidR="00256BAE" w:rsidRPr="00C76DF3" w:rsidRDefault="00256BAE" w:rsidP="00256BA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58B0AC6D" w14:textId="5A9B7FFD" w:rsidR="00256BAE" w:rsidRPr="00C76DF3" w:rsidRDefault="00C06573" w:rsidP="00256BAE">
          <w:pPr>
            <w:pStyle w:val="ProductList-OfferingBody"/>
            <w:ind w:left="-72" w:right="-75"/>
            <w:jc w:val="center"/>
            <w:rPr>
              <w:color w:val="808080" w:themeColor="background1" w:themeShade="80"/>
              <w:sz w:val="14"/>
              <w:szCs w:val="14"/>
            </w:rPr>
          </w:pPr>
          <w:hyperlink w:anchor="GeneralTerms" w:history="1">
            <w:r w:rsidR="00256BAE">
              <w:rPr>
                <w:rStyle w:val="Hyperlink"/>
                <w:sz w:val="14"/>
                <w:szCs w:val="14"/>
              </w:rPr>
              <w:t>Termeni generali</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0CD3ACCA" w14:textId="39DBA91A" w:rsidR="00256BAE" w:rsidRPr="00C76DF3" w:rsidRDefault="00256BAE" w:rsidP="00256BA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F987708" w14:textId="221D86C8" w:rsidR="00256BAE" w:rsidRPr="00C76DF3" w:rsidRDefault="00C06573" w:rsidP="00256BAE">
          <w:pPr>
            <w:pStyle w:val="ProductList-OfferingBody"/>
            <w:ind w:left="-72" w:right="-77"/>
            <w:jc w:val="center"/>
            <w:rPr>
              <w:color w:val="808080" w:themeColor="background1" w:themeShade="80"/>
              <w:sz w:val="14"/>
              <w:szCs w:val="14"/>
            </w:rPr>
          </w:pPr>
          <w:hyperlink w:anchor="DatProtectionTerms" w:history="1">
            <w:r w:rsidR="00256BAE">
              <w:rPr>
                <w:rStyle w:val="Hyperlink"/>
                <w:sz w:val="14"/>
                <w:szCs w:val="14"/>
              </w:rPr>
              <w:t>Termenii privind protecția Datelor cu</w:t>
            </w:r>
            <w:r w:rsidR="00D153ED">
              <w:rPr>
                <w:rStyle w:val="Hyperlink"/>
                <w:sz w:val="14"/>
                <w:szCs w:val="14"/>
              </w:rPr>
              <w:t> </w:t>
            </w:r>
            <w:r w:rsidR="00256BAE">
              <w:rPr>
                <w:rStyle w:val="Hyperlink"/>
                <w:sz w:val="14"/>
                <w:szCs w:val="14"/>
              </w:rPr>
              <w:t>caracter personal</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071B49D9" w14:textId="3A76D144" w:rsidR="00256BAE" w:rsidRPr="00C76DF3" w:rsidRDefault="00256BAE" w:rsidP="00256BA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ECB870" w14:textId="6BDE4950" w:rsidR="00256BAE" w:rsidRPr="00C76DF3" w:rsidRDefault="00C06573" w:rsidP="00256BAE">
          <w:pPr>
            <w:pStyle w:val="ProductList-OfferingBody"/>
            <w:ind w:left="-72" w:right="-76"/>
            <w:jc w:val="center"/>
            <w:rPr>
              <w:color w:val="808080" w:themeColor="background1" w:themeShade="80"/>
              <w:sz w:val="14"/>
              <w:szCs w:val="14"/>
            </w:rPr>
          </w:pPr>
          <w:hyperlink w:anchor="Attachment1" w:history="1">
            <w:r w:rsidR="00256BAE">
              <w:rPr>
                <w:rStyle w:val="Hyperlink"/>
                <w:sz w:val="14"/>
                <w:szCs w:val="14"/>
              </w:rPr>
              <w:t>Anexe</w:t>
            </w:r>
          </w:hyperlink>
        </w:p>
      </w:tc>
    </w:tr>
  </w:tbl>
  <w:p w14:paraId="3C88A002" w14:textId="77777777" w:rsidR="006C78B3" w:rsidRPr="0074788A" w:rsidRDefault="006C78B3" w:rsidP="0074788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56BAE" w:rsidRPr="00C76DF3" w14:paraId="7DC8DF5F" w14:textId="77777777" w:rsidTr="00256BAE">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84EF636" w14:textId="21C75CE6" w:rsidR="00256BAE" w:rsidRPr="00C76DF3" w:rsidRDefault="00C06573" w:rsidP="00256BAE">
          <w:pPr>
            <w:pStyle w:val="ProductList-OfferingBody"/>
            <w:ind w:left="-77" w:right="-73"/>
            <w:jc w:val="center"/>
            <w:rPr>
              <w:color w:val="808080" w:themeColor="background1" w:themeShade="80"/>
              <w:sz w:val="14"/>
              <w:szCs w:val="14"/>
            </w:rPr>
          </w:pPr>
          <w:hyperlink w:anchor="TableofContents" w:history="1">
            <w:r w:rsidR="00256BAE">
              <w:rPr>
                <w:rStyle w:val="Hyperlink"/>
                <w:sz w:val="14"/>
                <w:szCs w:val="14"/>
              </w:rPr>
              <w:t>Cuprins</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78483E38" w14:textId="54257E28" w:rsidR="00256BAE" w:rsidRPr="00C76DF3" w:rsidRDefault="00256BAE" w:rsidP="00256BA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687EAED" w14:textId="7D5FC0DB" w:rsidR="00256BAE" w:rsidRPr="00C76DF3" w:rsidRDefault="00C06573" w:rsidP="00256BAE">
          <w:pPr>
            <w:pStyle w:val="ProductList-OfferingBody"/>
            <w:ind w:left="-72" w:right="-74"/>
            <w:jc w:val="center"/>
            <w:rPr>
              <w:color w:val="808080" w:themeColor="background1" w:themeShade="80"/>
              <w:sz w:val="14"/>
              <w:szCs w:val="14"/>
            </w:rPr>
          </w:pPr>
          <w:hyperlink w:anchor="Introduction" w:history="1">
            <w:r w:rsidR="00256BAE">
              <w:rPr>
                <w:rStyle w:val="Hyperlink"/>
                <w:sz w:val="14"/>
                <w:szCs w:val="14"/>
              </w:rPr>
              <w:t>Introducere</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274C2DE3" w14:textId="25F9D7A9" w:rsidR="00256BAE" w:rsidRPr="00C76DF3" w:rsidRDefault="00256BAE" w:rsidP="00256BA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0892240" w14:textId="4F702403" w:rsidR="00256BAE" w:rsidRPr="00C76DF3" w:rsidRDefault="00C06573" w:rsidP="00256BAE">
          <w:pPr>
            <w:pStyle w:val="ProductList-OfferingBody"/>
            <w:ind w:left="-72" w:right="-75"/>
            <w:jc w:val="center"/>
            <w:rPr>
              <w:color w:val="808080" w:themeColor="background1" w:themeShade="80"/>
              <w:sz w:val="14"/>
              <w:szCs w:val="14"/>
            </w:rPr>
          </w:pPr>
          <w:hyperlink w:anchor="GeneralTerms" w:history="1">
            <w:r w:rsidR="00256BAE">
              <w:rPr>
                <w:rStyle w:val="Hyperlink"/>
                <w:sz w:val="14"/>
                <w:szCs w:val="14"/>
              </w:rPr>
              <w:t>Termeni generali</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17F3C15A" w14:textId="704900F9" w:rsidR="00256BAE" w:rsidRPr="00C76DF3" w:rsidRDefault="00256BAE" w:rsidP="00256BA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4D53D6" w14:textId="4929B7DF" w:rsidR="00256BAE" w:rsidRPr="00C76DF3" w:rsidRDefault="00C06573" w:rsidP="00256BAE">
          <w:pPr>
            <w:pStyle w:val="ProductList-OfferingBody"/>
            <w:ind w:left="-72" w:right="-77"/>
            <w:jc w:val="center"/>
            <w:rPr>
              <w:color w:val="808080" w:themeColor="background1" w:themeShade="80"/>
              <w:sz w:val="14"/>
              <w:szCs w:val="14"/>
            </w:rPr>
          </w:pPr>
          <w:hyperlink w:anchor="DatProtectionTerms" w:history="1">
            <w:r w:rsidR="00256BAE">
              <w:rPr>
                <w:rStyle w:val="Hyperlink"/>
                <w:sz w:val="14"/>
                <w:szCs w:val="14"/>
              </w:rPr>
              <w:t>Termenii privind protecția Datelor cu</w:t>
            </w:r>
            <w:r w:rsidR="00D153ED">
              <w:rPr>
                <w:rStyle w:val="Hyperlink"/>
                <w:sz w:val="14"/>
                <w:szCs w:val="14"/>
              </w:rPr>
              <w:t> </w:t>
            </w:r>
            <w:r w:rsidR="00256BAE">
              <w:rPr>
                <w:rStyle w:val="Hyperlink"/>
                <w:sz w:val="14"/>
                <w:szCs w:val="14"/>
              </w:rPr>
              <w:t>caracter personal</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1A963726" w14:textId="4A4BC5BC" w:rsidR="00256BAE" w:rsidRPr="00C76DF3" w:rsidRDefault="00256BAE" w:rsidP="00256BA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FCE70C5" w14:textId="4FB517EE" w:rsidR="00256BAE" w:rsidRPr="00C76DF3" w:rsidRDefault="00C06573" w:rsidP="00256BAE">
          <w:pPr>
            <w:pStyle w:val="ProductList-OfferingBody"/>
            <w:ind w:left="-72" w:right="-76"/>
            <w:jc w:val="center"/>
            <w:rPr>
              <w:color w:val="808080" w:themeColor="background1" w:themeShade="80"/>
              <w:sz w:val="14"/>
              <w:szCs w:val="14"/>
            </w:rPr>
          </w:pPr>
          <w:hyperlink w:anchor="Attachment1" w:history="1">
            <w:r w:rsidR="00256BAE">
              <w:rPr>
                <w:rStyle w:val="Hyperlink"/>
                <w:sz w:val="14"/>
                <w:szCs w:val="14"/>
              </w:rPr>
              <w:t>Anexe</w:t>
            </w:r>
          </w:hyperlink>
        </w:p>
      </w:tc>
    </w:tr>
  </w:tbl>
  <w:p w14:paraId="1E2E4D5A" w14:textId="77777777" w:rsidR="006C78B3" w:rsidRPr="0074788A" w:rsidRDefault="006C78B3"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7DFC3B82" w14:textId="77777777" w:rsidR="00136F81" w:rsidRDefault="00136F81" w:rsidP="009A573F">
      <w:pPr>
        <w:spacing w:after="0" w:line="240" w:lineRule="auto"/>
      </w:pPr>
      <w:r>
        <w:separator/>
      </w:r>
    </w:p>
    <w:p w14:paraId="5083F5F8" w14:textId="77777777" w:rsidR="00136F81" w:rsidRDefault="00136F81"/>
  </w:footnote>
  <w:footnote w:type="continuationSeparator" w:id="0">
    <w:p w14:paraId="55EB6646" w14:textId="77777777" w:rsidR="00136F81" w:rsidRDefault="00136F81" w:rsidP="009A573F">
      <w:pPr>
        <w:spacing w:after="0" w:line="240" w:lineRule="auto"/>
      </w:pPr>
      <w:r>
        <w:continuationSeparator/>
      </w:r>
    </w:p>
    <w:p w14:paraId="42BF68DE" w14:textId="77777777" w:rsidR="00136F81" w:rsidRDefault="00136F81"/>
  </w:footnote>
  <w:footnote w:type="continuationNotice" w:id="1">
    <w:p w14:paraId="208DDBCE" w14:textId="77777777" w:rsidR="00136F81" w:rsidRDefault="00136F81">
      <w:pPr>
        <w:spacing w:after="0" w:line="240" w:lineRule="auto"/>
      </w:pPr>
    </w:p>
    <w:p w14:paraId="7D3627AD" w14:textId="77777777" w:rsidR="00136F81" w:rsidRDefault="00136F81"/>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spacing w:val="-2"/>
      </w:rPr>
      <w:id w:val="479964641"/>
      <w:docPartObj>
        <w:docPartGallery w:val="Page Numbers (Top of Page)"/>
        <w:docPartUnique/>
      </w:docPartObj>
    </w:sdtPr>
    <w:sdtEndPr>
      <w:rPr>
        <w:noProof/>
        <w:sz w:val="16"/>
        <w:szCs w:val="16"/>
      </w:rPr>
    </w:sdtEndPr>
    <w:sdtContent>
      <w:p w14:paraId="2CA2F500" w14:textId="2EC00E75" w:rsidR="006C78B3" w:rsidRPr="00AA4344" w:rsidRDefault="006C78B3" w:rsidP="00DD6D76">
        <w:pPr>
          <w:rPr>
            <w:rFonts w:asciiTheme="majorHAnsi" w:hAnsiTheme="majorHAnsi"/>
            <w:color w:val="FFFFFF" w:themeColor="background1"/>
            <w:spacing w:val="-2"/>
            <w:sz w:val="20"/>
            <w:szCs w:val="20"/>
          </w:rPr>
        </w:pPr>
        <w:r w:rsidRPr="00AA4344">
          <w:rPr>
            <w:spacing w:val="-2"/>
            <w:sz w:val="16"/>
            <w:szCs w:val="16"/>
          </w:rPr>
          <w:t xml:space="preserve">Actul adițional privind protecția datelor cu caracter personal pentru Produsele și Serviciile Microsoft (română, </w:t>
        </w:r>
        <w:r w:rsidR="00C80B8F" w:rsidRPr="00C80B8F">
          <w:rPr>
            <w:spacing w:val="-2"/>
            <w:sz w:val="16"/>
            <w:szCs w:val="16"/>
          </w:rPr>
          <w:t>Ultima actualizare</w:t>
        </w:r>
        <w:r w:rsidRPr="00AA4344">
          <w:rPr>
            <w:spacing w:val="-2"/>
            <w:sz w:val="16"/>
            <w:szCs w:val="16"/>
          </w:rPr>
          <w:t xml:space="preserve">: </w:t>
        </w:r>
        <w:r w:rsidR="0089578C" w:rsidRPr="0089578C">
          <w:rPr>
            <w:spacing w:val="-2"/>
            <w:sz w:val="16"/>
            <w:szCs w:val="16"/>
          </w:rPr>
          <w:t>2 ianuarie 2024</w:t>
        </w:r>
        <w:r w:rsidRPr="00AA4344">
          <w:rPr>
            <w:spacing w:val="-2"/>
            <w:sz w:val="16"/>
            <w:szCs w:val="16"/>
          </w:rPr>
          <w:t>)</w:t>
        </w:r>
        <w:r w:rsidRPr="00AA4344">
          <w:rPr>
            <w:spacing w:val="-2"/>
            <w:sz w:val="16"/>
            <w:szCs w:val="16"/>
          </w:rPr>
          <w:tab/>
        </w:r>
        <w:r w:rsidRPr="00AA4344">
          <w:rPr>
            <w:spacing w:val="-2"/>
            <w:sz w:val="16"/>
            <w:szCs w:val="16"/>
          </w:rPr>
          <w:fldChar w:fldCharType="begin"/>
        </w:r>
        <w:r w:rsidRPr="00AA4344">
          <w:rPr>
            <w:spacing w:val="-2"/>
            <w:sz w:val="16"/>
            <w:szCs w:val="16"/>
          </w:rPr>
          <w:instrText xml:space="preserve"> PAGE   \* MERGEFORMAT </w:instrText>
        </w:r>
        <w:r w:rsidRPr="00AA4344">
          <w:rPr>
            <w:spacing w:val="-2"/>
            <w:sz w:val="16"/>
            <w:szCs w:val="16"/>
          </w:rPr>
          <w:fldChar w:fldCharType="separate"/>
        </w:r>
        <w:r w:rsidRPr="00AA4344">
          <w:rPr>
            <w:noProof/>
            <w:spacing w:val="-2"/>
            <w:sz w:val="16"/>
            <w:szCs w:val="16"/>
          </w:rPr>
          <w:t>2</w:t>
        </w:r>
        <w:r w:rsidRPr="00AA4344">
          <w:rPr>
            <w:spacing w:val="-2"/>
          </w:rP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spacing w:val="-2"/>
      </w:rPr>
      <w:id w:val="-868447741"/>
      <w:docPartObj>
        <w:docPartGallery w:val="Page Numbers (Top of Page)"/>
        <w:docPartUnique/>
      </w:docPartObj>
    </w:sdtPr>
    <w:sdtEndPr>
      <w:rPr>
        <w:noProof/>
        <w:sz w:val="16"/>
        <w:szCs w:val="16"/>
      </w:rPr>
    </w:sdtEndPr>
    <w:sdtContent>
      <w:p w14:paraId="72039CEF" w14:textId="125558E5" w:rsidR="006C78B3" w:rsidRPr="00AA4344" w:rsidRDefault="006C78B3" w:rsidP="00DD6D76">
        <w:pPr>
          <w:rPr>
            <w:rFonts w:asciiTheme="majorHAnsi" w:hAnsiTheme="majorHAnsi"/>
            <w:color w:val="FFFFFF" w:themeColor="background1"/>
            <w:spacing w:val="-2"/>
            <w:sz w:val="20"/>
            <w:szCs w:val="20"/>
          </w:rPr>
        </w:pPr>
        <w:r w:rsidRPr="00AA4344">
          <w:rPr>
            <w:spacing w:val="-2"/>
            <w:sz w:val="16"/>
            <w:szCs w:val="16"/>
          </w:rPr>
          <w:t xml:space="preserve">Actul adițional privind protecția datelor cu caracter personal pentru Produsele și Serviciile Microsoft (română, </w:t>
        </w:r>
        <w:r w:rsidR="00C80B8F" w:rsidRPr="00C80B8F">
          <w:rPr>
            <w:spacing w:val="-2"/>
            <w:sz w:val="16"/>
            <w:szCs w:val="16"/>
          </w:rPr>
          <w:t>Ultima actualizare</w:t>
        </w:r>
        <w:r w:rsidR="00C80B8F" w:rsidRPr="00AA4344">
          <w:rPr>
            <w:spacing w:val="-2"/>
            <w:sz w:val="16"/>
            <w:szCs w:val="16"/>
          </w:rPr>
          <w:t xml:space="preserve">: </w:t>
        </w:r>
        <w:r w:rsidR="00C80B8F" w:rsidRPr="0089578C">
          <w:rPr>
            <w:spacing w:val="-2"/>
            <w:sz w:val="16"/>
            <w:szCs w:val="16"/>
          </w:rPr>
          <w:t>2 ianuarie 2024</w:t>
        </w:r>
        <w:r w:rsidRPr="00AA4344">
          <w:rPr>
            <w:spacing w:val="-2"/>
            <w:sz w:val="16"/>
            <w:szCs w:val="16"/>
          </w:rPr>
          <w:t>)</w:t>
        </w:r>
        <w:r w:rsidRPr="00AA4344">
          <w:rPr>
            <w:spacing w:val="-2"/>
            <w:sz w:val="16"/>
            <w:szCs w:val="16"/>
          </w:rPr>
          <w:tab/>
        </w:r>
        <w:r w:rsidRPr="00AA4344">
          <w:rPr>
            <w:spacing w:val="-2"/>
            <w:sz w:val="16"/>
            <w:szCs w:val="16"/>
          </w:rPr>
          <w:fldChar w:fldCharType="begin"/>
        </w:r>
        <w:r w:rsidRPr="00AA4344">
          <w:rPr>
            <w:spacing w:val="-2"/>
            <w:sz w:val="16"/>
            <w:szCs w:val="16"/>
          </w:rPr>
          <w:instrText xml:space="preserve"> PAGE   \* MERGEFORMAT </w:instrText>
        </w:r>
        <w:r w:rsidRPr="00AA4344">
          <w:rPr>
            <w:spacing w:val="-2"/>
            <w:sz w:val="16"/>
            <w:szCs w:val="16"/>
          </w:rPr>
          <w:fldChar w:fldCharType="separate"/>
        </w:r>
        <w:r w:rsidRPr="00AA4344">
          <w:rPr>
            <w:spacing w:val="-2"/>
            <w:sz w:val="16"/>
            <w:szCs w:val="16"/>
          </w:rPr>
          <w:t>2</w:t>
        </w:r>
        <w:r w:rsidRPr="00AA4344">
          <w:rPr>
            <w:spacing w:val="-2"/>
          </w:rP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69624CE8"/>
    <w:lvl w:ilvl="0" w:tplc="C180C936">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375349933">
    <w:abstractNumId w:val="3"/>
  </w:num>
  <w:num w:numId="2" w16cid:durableId="488446248">
    <w:abstractNumId w:val="6"/>
  </w:num>
  <w:num w:numId="3" w16cid:durableId="2010937788">
    <w:abstractNumId w:val="12"/>
  </w:num>
  <w:num w:numId="4" w16cid:durableId="1462185519">
    <w:abstractNumId w:val="14"/>
  </w:num>
  <w:num w:numId="5" w16cid:durableId="51664152">
    <w:abstractNumId w:val="1"/>
  </w:num>
  <w:num w:numId="6" w16cid:durableId="562831047">
    <w:abstractNumId w:val="17"/>
  </w:num>
  <w:num w:numId="7" w16cid:durableId="573319873">
    <w:abstractNumId w:val="11"/>
  </w:num>
  <w:num w:numId="8" w16cid:durableId="643194505">
    <w:abstractNumId w:val="4"/>
  </w:num>
  <w:num w:numId="9" w16cid:durableId="1441994319">
    <w:abstractNumId w:val="15"/>
  </w:num>
  <w:num w:numId="10" w16cid:durableId="1311864307">
    <w:abstractNumId w:val="7"/>
  </w:num>
  <w:num w:numId="11" w16cid:durableId="1115103347">
    <w:abstractNumId w:val="13"/>
  </w:num>
  <w:num w:numId="12" w16cid:durableId="829053447">
    <w:abstractNumId w:val="2"/>
  </w:num>
  <w:num w:numId="13" w16cid:durableId="1908413803">
    <w:abstractNumId w:val="5"/>
  </w:num>
  <w:num w:numId="14" w16cid:durableId="46531969">
    <w:abstractNumId w:val="8"/>
  </w:num>
  <w:num w:numId="15" w16cid:durableId="835919287">
    <w:abstractNumId w:val="16"/>
  </w:num>
  <w:num w:numId="16" w16cid:durableId="1401052798">
    <w:abstractNumId w:val="10"/>
  </w:num>
  <w:num w:numId="17" w16cid:durableId="1661036072">
    <w:abstractNumId w:val="0"/>
  </w:num>
  <w:num w:numId="18" w16cid:durableId="1096443322">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D9Tz3OEgZY8jEcOqIXaX54pak35n+YmhxrTLIYC9ZwQsYXI6aImT0gBkBRZY1/8ZnVh2dV5sjppO/HzufbgWgQ==" w:salt="L7bAhqHwocEIdR0/zElDtA=="/>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362"/>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27DD9"/>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32"/>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5E2E"/>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0360"/>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87EE4"/>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772"/>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34C"/>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211"/>
    <w:rsid w:val="000E35B3"/>
    <w:rsid w:val="000E3993"/>
    <w:rsid w:val="000E39CD"/>
    <w:rsid w:val="000E496F"/>
    <w:rsid w:val="000E4B23"/>
    <w:rsid w:val="000E4BCF"/>
    <w:rsid w:val="000E4C41"/>
    <w:rsid w:val="000E55C0"/>
    <w:rsid w:val="000E55E0"/>
    <w:rsid w:val="000E56D5"/>
    <w:rsid w:val="000E5E82"/>
    <w:rsid w:val="000E696A"/>
    <w:rsid w:val="000E6BA5"/>
    <w:rsid w:val="000E6BB6"/>
    <w:rsid w:val="000E6ED8"/>
    <w:rsid w:val="000E7B25"/>
    <w:rsid w:val="000E7D56"/>
    <w:rsid w:val="000F0057"/>
    <w:rsid w:val="000F00E2"/>
    <w:rsid w:val="000F032B"/>
    <w:rsid w:val="000F10E9"/>
    <w:rsid w:val="000F1CD3"/>
    <w:rsid w:val="000F253A"/>
    <w:rsid w:val="000F2688"/>
    <w:rsid w:val="000F27A3"/>
    <w:rsid w:val="000F28EC"/>
    <w:rsid w:val="000F2CEF"/>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114"/>
    <w:rsid w:val="001108E3"/>
    <w:rsid w:val="0011102E"/>
    <w:rsid w:val="001113C6"/>
    <w:rsid w:val="00111B6A"/>
    <w:rsid w:val="001127BA"/>
    <w:rsid w:val="00113B3D"/>
    <w:rsid w:val="00114506"/>
    <w:rsid w:val="00114774"/>
    <w:rsid w:val="00114EFE"/>
    <w:rsid w:val="00115497"/>
    <w:rsid w:val="00115B5C"/>
    <w:rsid w:val="00115D84"/>
    <w:rsid w:val="00116951"/>
    <w:rsid w:val="00116F12"/>
    <w:rsid w:val="00117B5D"/>
    <w:rsid w:val="00117EB2"/>
    <w:rsid w:val="00120A93"/>
    <w:rsid w:val="00120DCD"/>
    <w:rsid w:val="001214C1"/>
    <w:rsid w:val="001216CF"/>
    <w:rsid w:val="001219EB"/>
    <w:rsid w:val="00122096"/>
    <w:rsid w:val="001221D2"/>
    <w:rsid w:val="00122289"/>
    <w:rsid w:val="00122FA2"/>
    <w:rsid w:val="001237D1"/>
    <w:rsid w:val="001238B4"/>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6F81"/>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914"/>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396"/>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1"/>
    <w:rsid w:val="00174086"/>
    <w:rsid w:val="00174846"/>
    <w:rsid w:val="00174B2A"/>
    <w:rsid w:val="00174C82"/>
    <w:rsid w:val="00174ECB"/>
    <w:rsid w:val="0017545B"/>
    <w:rsid w:val="00175650"/>
    <w:rsid w:val="00175B93"/>
    <w:rsid w:val="00175FB6"/>
    <w:rsid w:val="00176374"/>
    <w:rsid w:val="001763BC"/>
    <w:rsid w:val="00176C7C"/>
    <w:rsid w:val="001772FA"/>
    <w:rsid w:val="00177676"/>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236"/>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A7685"/>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1F6F80"/>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3F0"/>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0E0D"/>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E0E"/>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ACB"/>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47989"/>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BA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6EB"/>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094"/>
    <w:rsid w:val="002A1513"/>
    <w:rsid w:val="002A1973"/>
    <w:rsid w:val="002A23FB"/>
    <w:rsid w:val="002A2AAF"/>
    <w:rsid w:val="002A35C6"/>
    <w:rsid w:val="002A3B84"/>
    <w:rsid w:val="002A3E6D"/>
    <w:rsid w:val="002A44A6"/>
    <w:rsid w:val="002A4A3B"/>
    <w:rsid w:val="002A4A50"/>
    <w:rsid w:val="002A50DD"/>
    <w:rsid w:val="002A5314"/>
    <w:rsid w:val="002A5AE0"/>
    <w:rsid w:val="002A6167"/>
    <w:rsid w:val="002A6939"/>
    <w:rsid w:val="002A7180"/>
    <w:rsid w:val="002A7291"/>
    <w:rsid w:val="002A7B29"/>
    <w:rsid w:val="002A7C90"/>
    <w:rsid w:val="002B102A"/>
    <w:rsid w:val="002B108E"/>
    <w:rsid w:val="002B11F5"/>
    <w:rsid w:val="002B123C"/>
    <w:rsid w:val="002B1254"/>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1E3"/>
    <w:rsid w:val="002C463B"/>
    <w:rsid w:val="002C5271"/>
    <w:rsid w:val="002C54A4"/>
    <w:rsid w:val="002C5805"/>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5C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889"/>
    <w:rsid w:val="002F0E74"/>
    <w:rsid w:val="002F10BB"/>
    <w:rsid w:val="002F1661"/>
    <w:rsid w:val="002F208A"/>
    <w:rsid w:val="002F275E"/>
    <w:rsid w:val="002F2B79"/>
    <w:rsid w:val="002F3019"/>
    <w:rsid w:val="002F307A"/>
    <w:rsid w:val="002F33F1"/>
    <w:rsid w:val="002F3779"/>
    <w:rsid w:val="002F386B"/>
    <w:rsid w:val="002F3D5E"/>
    <w:rsid w:val="002F3D6C"/>
    <w:rsid w:val="002F3FF6"/>
    <w:rsid w:val="002F431B"/>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530"/>
    <w:rsid w:val="003035AD"/>
    <w:rsid w:val="00303A6C"/>
    <w:rsid w:val="00303B90"/>
    <w:rsid w:val="0030464F"/>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4EB9"/>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2D"/>
    <w:rsid w:val="00336FFB"/>
    <w:rsid w:val="003373D0"/>
    <w:rsid w:val="00337870"/>
    <w:rsid w:val="00337F41"/>
    <w:rsid w:val="0034086D"/>
    <w:rsid w:val="00340AF6"/>
    <w:rsid w:val="00340BAB"/>
    <w:rsid w:val="00343417"/>
    <w:rsid w:val="003438C6"/>
    <w:rsid w:val="00344860"/>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5ECC"/>
    <w:rsid w:val="003762FA"/>
    <w:rsid w:val="00376347"/>
    <w:rsid w:val="003765F0"/>
    <w:rsid w:val="00376CC1"/>
    <w:rsid w:val="003778BA"/>
    <w:rsid w:val="00380EFC"/>
    <w:rsid w:val="00380F22"/>
    <w:rsid w:val="00380F5B"/>
    <w:rsid w:val="003812FE"/>
    <w:rsid w:val="00381507"/>
    <w:rsid w:val="0038291B"/>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0C2"/>
    <w:rsid w:val="003B0439"/>
    <w:rsid w:val="003B052B"/>
    <w:rsid w:val="003B0AC4"/>
    <w:rsid w:val="003B0BE5"/>
    <w:rsid w:val="003B19D8"/>
    <w:rsid w:val="003B1D0C"/>
    <w:rsid w:val="003B34C9"/>
    <w:rsid w:val="003B3543"/>
    <w:rsid w:val="003B3EBC"/>
    <w:rsid w:val="003B4047"/>
    <w:rsid w:val="003B50D0"/>
    <w:rsid w:val="003B5387"/>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2BAE"/>
    <w:rsid w:val="003D3294"/>
    <w:rsid w:val="003D396A"/>
    <w:rsid w:val="003D3E7E"/>
    <w:rsid w:val="003D3F1E"/>
    <w:rsid w:val="003D44DD"/>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089C"/>
    <w:rsid w:val="0040109C"/>
    <w:rsid w:val="00401D7D"/>
    <w:rsid w:val="00401F40"/>
    <w:rsid w:val="004026A9"/>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AEC"/>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5EF"/>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474"/>
    <w:rsid w:val="0046392E"/>
    <w:rsid w:val="00463CC3"/>
    <w:rsid w:val="00463ED7"/>
    <w:rsid w:val="0046412A"/>
    <w:rsid w:val="0046457A"/>
    <w:rsid w:val="0046535A"/>
    <w:rsid w:val="00465761"/>
    <w:rsid w:val="004657CA"/>
    <w:rsid w:val="00465980"/>
    <w:rsid w:val="00465B2B"/>
    <w:rsid w:val="00466857"/>
    <w:rsid w:val="00466AAF"/>
    <w:rsid w:val="00466FDD"/>
    <w:rsid w:val="004677BA"/>
    <w:rsid w:val="00467C95"/>
    <w:rsid w:val="004705F4"/>
    <w:rsid w:val="004719F7"/>
    <w:rsid w:val="00472E32"/>
    <w:rsid w:val="00472FC6"/>
    <w:rsid w:val="004736A8"/>
    <w:rsid w:val="004737CA"/>
    <w:rsid w:val="0047391E"/>
    <w:rsid w:val="00473E8A"/>
    <w:rsid w:val="00473EF5"/>
    <w:rsid w:val="004742DE"/>
    <w:rsid w:val="00474C04"/>
    <w:rsid w:val="00475513"/>
    <w:rsid w:val="004757CB"/>
    <w:rsid w:val="00475B85"/>
    <w:rsid w:val="004761DF"/>
    <w:rsid w:val="004766E0"/>
    <w:rsid w:val="00476830"/>
    <w:rsid w:val="00477621"/>
    <w:rsid w:val="00477B8A"/>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6E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A94"/>
    <w:rsid w:val="004A6CAA"/>
    <w:rsid w:val="004A7D90"/>
    <w:rsid w:val="004A7E06"/>
    <w:rsid w:val="004B009D"/>
    <w:rsid w:val="004B01C0"/>
    <w:rsid w:val="004B097B"/>
    <w:rsid w:val="004B0A12"/>
    <w:rsid w:val="004B16BC"/>
    <w:rsid w:val="004B21D7"/>
    <w:rsid w:val="004B243F"/>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D8"/>
    <w:rsid w:val="004C523B"/>
    <w:rsid w:val="004C5BF5"/>
    <w:rsid w:val="004C5DFE"/>
    <w:rsid w:val="004C6107"/>
    <w:rsid w:val="004C62CB"/>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8E0"/>
    <w:rsid w:val="004E5B80"/>
    <w:rsid w:val="004E5E72"/>
    <w:rsid w:val="004E626B"/>
    <w:rsid w:val="004E6341"/>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3E1F"/>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B10"/>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6E"/>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D45"/>
    <w:rsid w:val="00532FBD"/>
    <w:rsid w:val="00533901"/>
    <w:rsid w:val="00533DD5"/>
    <w:rsid w:val="0053420D"/>
    <w:rsid w:val="00534C6B"/>
    <w:rsid w:val="005352DF"/>
    <w:rsid w:val="005353F7"/>
    <w:rsid w:val="0053554F"/>
    <w:rsid w:val="0053555F"/>
    <w:rsid w:val="00535B2A"/>
    <w:rsid w:val="00535BF4"/>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8EB"/>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3FFB"/>
    <w:rsid w:val="00584019"/>
    <w:rsid w:val="0058447F"/>
    <w:rsid w:val="005847B5"/>
    <w:rsid w:val="00584BA1"/>
    <w:rsid w:val="00584C8F"/>
    <w:rsid w:val="00584EC8"/>
    <w:rsid w:val="005853ED"/>
    <w:rsid w:val="00585A48"/>
    <w:rsid w:val="00585C72"/>
    <w:rsid w:val="00585D7E"/>
    <w:rsid w:val="00585DCA"/>
    <w:rsid w:val="00586174"/>
    <w:rsid w:val="005869A4"/>
    <w:rsid w:val="00586BD4"/>
    <w:rsid w:val="00586E9A"/>
    <w:rsid w:val="00587313"/>
    <w:rsid w:val="005876FF"/>
    <w:rsid w:val="00590619"/>
    <w:rsid w:val="00590DB8"/>
    <w:rsid w:val="00591004"/>
    <w:rsid w:val="005915A5"/>
    <w:rsid w:val="00591643"/>
    <w:rsid w:val="005938A7"/>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55D"/>
    <w:rsid w:val="005A1768"/>
    <w:rsid w:val="005A17AB"/>
    <w:rsid w:val="005A27D3"/>
    <w:rsid w:val="005A2FE5"/>
    <w:rsid w:val="005A37B6"/>
    <w:rsid w:val="005A3D49"/>
    <w:rsid w:val="005A4204"/>
    <w:rsid w:val="005A483A"/>
    <w:rsid w:val="005A493D"/>
    <w:rsid w:val="005A4AE3"/>
    <w:rsid w:val="005A6270"/>
    <w:rsid w:val="005A64D3"/>
    <w:rsid w:val="005A6558"/>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5D31"/>
    <w:rsid w:val="005B6FDF"/>
    <w:rsid w:val="005B7124"/>
    <w:rsid w:val="005B77E5"/>
    <w:rsid w:val="005B79BC"/>
    <w:rsid w:val="005C0093"/>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4AC"/>
    <w:rsid w:val="005E3CA2"/>
    <w:rsid w:val="005E46D8"/>
    <w:rsid w:val="005E47BB"/>
    <w:rsid w:val="005E49B1"/>
    <w:rsid w:val="005E5A7A"/>
    <w:rsid w:val="005E64EE"/>
    <w:rsid w:val="005E69C9"/>
    <w:rsid w:val="005E6A59"/>
    <w:rsid w:val="005E7036"/>
    <w:rsid w:val="005E7554"/>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5DE"/>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ADA"/>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1D1"/>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115"/>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6C8"/>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A50"/>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99D"/>
    <w:rsid w:val="006B4BA1"/>
    <w:rsid w:val="006B527D"/>
    <w:rsid w:val="006B5841"/>
    <w:rsid w:val="006B5B83"/>
    <w:rsid w:val="006B662A"/>
    <w:rsid w:val="006B6946"/>
    <w:rsid w:val="006B70A4"/>
    <w:rsid w:val="006B7221"/>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42E"/>
    <w:rsid w:val="006C78A2"/>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4CC7"/>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1EC8"/>
    <w:rsid w:val="00702486"/>
    <w:rsid w:val="0070296D"/>
    <w:rsid w:val="00703044"/>
    <w:rsid w:val="0070384E"/>
    <w:rsid w:val="00704BC1"/>
    <w:rsid w:val="00704D9C"/>
    <w:rsid w:val="00704E5D"/>
    <w:rsid w:val="007056A7"/>
    <w:rsid w:val="00705779"/>
    <w:rsid w:val="00705ACA"/>
    <w:rsid w:val="00705CA1"/>
    <w:rsid w:val="00706672"/>
    <w:rsid w:val="007067F1"/>
    <w:rsid w:val="00706D63"/>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AE9"/>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50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142"/>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C9D"/>
    <w:rsid w:val="00751D1B"/>
    <w:rsid w:val="00751D50"/>
    <w:rsid w:val="00752424"/>
    <w:rsid w:val="00752C50"/>
    <w:rsid w:val="00752FE5"/>
    <w:rsid w:val="007531BC"/>
    <w:rsid w:val="0075343A"/>
    <w:rsid w:val="00753527"/>
    <w:rsid w:val="007545BE"/>
    <w:rsid w:val="00754F1E"/>
    <w:rsid w:val="0075610C"/>
    <w:rsid w:val="0075635C"/>
    <w:rsid w:val="007569BC"/>
    <w:rsid w:val="007569D4"/>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66F"/>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A78"/>
    <w:rsid w:val="007B3E8C"/>
    <w:rsid w:val="007B3F81"/>
    <w:rsid w:val="007B447A"/>
    <w:rsid w:val="007B45F2"/>
    <w:rsid w:val="007B4C44"/>
    <w:rsid w:val="007B528C"/>
    <w:rsid w:val="007B5744"/>
    <w:rsid w:val="007B5CDE"/>
    <w:rsid w:val="007B620B"/>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47A"/>
    <w:rsid w:val="007D0838"/>
    <w:rsid w:val="007D0B22"/>
    <w:rsid w:val="007D16BC"/>
    <w:rsid w:val="007D16BE"/>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03A"/>
    <w:rsid w:val="00803825"/>
    <w:rsid w:val="008039CC"/>
    <w:rsid w:val="008041CD"/>
    <w:rsid w:val="008041F1"/>
    <w:rsid w:val="008048C4"/>
    <w:rsid w:val="00804913"/>
    <w:rsid w:val="00805EC5"/>
    <w:rsid w:val="008070AF"/>
    <w:rsid w:val="00807286"/>
    <w:rsid w:val="00807558"/>
    <w:rsid w:val="008077AB"/>
    <w:rsid w:val="008079F7"/>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B76"/>
    <w:rsid w:val="00822F15"/>
    <w:rsid w:val="008230AC"/>
    <w:rsid w:val="00823823"/>
    <w:rsid w:val="00823AA8"/>
    <w:rsid w:val="0082411D"/>
    <w:rsid w:val="00824607"/>
    <w:rsid w:val="0082529F"/>
    <w:rsid w:val="00825C41"/>
    <w:rsid w:val="0082676F"/>
    <w:rsid w:val="00826803"/>
    <w:rsid w:val="0082692B"/>
    <w:rsid w:val="00826F19"/>
    <w:rsid w:val="0082741B"/>
    <w:rsid w:val="00827827"/>
    <w:rsid w:val="00827B1F"/>
    <w:rsid w:val="00830432"/>
    <w:rsid w:val="0083077E"/>
    <w:rsid w:val="0083085A"/>
    <w:rsid w:val="00830CA5"/>
    <w:rsid w:val="00830DCD"/>
    <w:rsid w:val="00831328"/>
    <w:rsid w:val="008323D7"/>
    <w:rsid w:val="008337F9"/>
    <w:rsid w:val="00833B36"/>
    <w:rsid w:val="00833E38"/>
    <w:rsid w:val="00833F37"/>
    <w:rsid w:val="008349C4"/>
    <w:rsid w:val="00834A87"/>
    <w:rsid w:val="00834E96"/>
    <w:rsid w:val="0083500E"/>
    <w:rsid w:val="0083545F"/>
    <w:rsid w:val="0083582B"/>
    <w:rsid w:val="0083582D"/>
    <w:rsid w:val="00835CE1"/>
    <w:rsid w:val="00836BC8"/>
    <w:rsid w:val="00836EB7"/>
    <w:rsid w:val="00836FA6"/>
    <w:rsid w:val="008373A3"/>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149"/>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655"/>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78C"/>
    <w:rsid w:val="00895A3C"/>
    <w:rsid w:val="00895F96"/>
    <w:rsid w:val="0089724C"/>
    <w:rsid w:val="00897417"/>
    <w:rsid w:val="00897730"/>
    <w:rsid w:val="00897D19"/>
    <w:rsid w:val="00897E17"/>
    <w:rsid w:val="008A0064"/>
    <w:rsid w:val="008A035C"/>
    <w:rsid w:val="008A07B1"/>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32E"/>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DAF"/>
    <w:rsid w:val="008D1FF3"/>
    <w:rsid w:val="008D23E8"/>
    <w:rsid w:val="008D2437"/>
    <w:rsid w:val="008D2AFC"/>
    <w:rsid w:val="008D318E"/>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B8E"/>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1A9A"/>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09A"/>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231B"/>
    <w:rsid w:val="0096347F"/>
    <w:rsid w:val="0096350D"/>
    <w:rsid w:val="0096519C"/>
    <w:rsid w:val="00965777"/>
    <w:rsid w:val="009658EE"/>
    <w:rsid w:val="0096647E"/>
    <w:rsid w:val="00966926"/>
    <w:rsid w:val="009670F9"/>
    <w:rsid w:val="009672C6"/>
    <w:rsid w:val="009706B3"/>
    <w:rsid w:val="009707D1"/>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57FA"/>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8F2"/>
    <w:rsid w:val="00A2192D"/>
    <w:rsid w:val="00A21992"/>
    <w:rsid w:val="00A21DA4"/>
    <w:rsid w:val="00A21EC1"/>
    <w:rsid w:val="00A21F1C"/>
    <w:rsid w:val="00A22AFB"/>
    <w:rsid w:val="00A22C7D"/>
    <w:rsid w:val="00A235FF"/>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4CE3"/>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669"/>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5B60"/>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4344"/>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2BB3"/>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096"/>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79"/>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D03"/>
    <w:rsid w:val="00B07F6F"/>
    <w:rsid w:val="00B10563"/>
    <w:rsid w:val="00B105CB"/>
    <w:rsid w:val="00B112FF"/>
    <w:rsid w:val="00B114AD"/>
    <w:rsid w:val="00B125BA"/>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5440"/>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25B"/>
    <w:rsid w:val="00B33511"/>
    <w:rsid w:val="00B33642"/>
    <w:rsid w:val="00B34268"/>
    <w:rsid w:val="00B34525"/>
    <w:rsid w:val="00B3494A"/>
    <w:rsid w:val="00B35314"/>
    <w:rsid w:val="00B3543F"/>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6260"/>
    <w:rsid w:val="00B47110"/>
    <w:rsid w:val="00B4778A"/>
    <w:rsid w:val="00B47BC3"/>
    <w:rsid w:val="00B47E3A"/>
    <w:rsid w:val="00B504F8"/>
    <w:rsid w:val="00B50BF2"/>
    <w:rsid w:val="00B50CD9"/>
    <w:rsid w:val="00B51065"/>
    <w:rsid w:val="00B52457"/>
    <w:rsid w:val="00B52B8C"/>
    <w:rsid w:val="00B52E5A"/>
    <w:rsid w:val="00B5329A"/>
    <w:rsid w:val="00B53C61"/>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951"/>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B78DF"/>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8FC"/>
    <w:rsid w:val="00BD6A30"/>
    <w:rsid w:val="00BD6D88"/>
    <w:rsid w:val="00BD7D32"/>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5856"/>
    <w:rsid w:val="00BF6860"/>
    <w:rsid w:val="00BF6A60"/>
    <w:rsid w:val="00BF7415"/>
    <w:rsid w:val="00BF7562"/>
    <w:rsid w:val="00C0021C"/>
    <w:rsid w:val="00C004F5"/>
    <w:rsid w:val="00C0081A"/>
    <w:rsid w:val="00C00F54"/>
    <w:rsid w:val="00C012F7"/>
    <w:rsid w:val="00C013E3"/>
    <w:rsid w:val="00C02185"/>
    <w:rsid w:val="00C0246B"/>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4274"/>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08F"/>
    <w:rsid w:val="00C26421"/>
    <w:rsid w:val="00C26A31"/>
    <w:rsid w:val="00C26E6F"/>
    <w:rsid w:val="00C26F4C"/>
    <w:rsid w:val="00C26FF2"/>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14BC"/>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6E2"/>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0B8F"/>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509E"/>
    <w:rsid w:val="00CA53FB"/>
    <w:rsid w:val="00CA60D0"/>
    <w:rsid w:val="00CA6404"/>
    <w:rsid w:val="00CA661B"/>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B98"/>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B9"/>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A8D"/>
    <w:rsid w:val="00CD6BCA"/>
    <w:rsid w:val="00CD7001"/>
    <w:rsid w:val="00CD7782"/>
    <w:rsid w:val="00CD7817"/>
    <w:rsid w:val="00CD7D82"/>
    <w:rsid w:val="00CD7F8D"/>
    <w:rsid w:val="00CE051D"/>
    <w:rsid w:val="00CE0666"/>
    <w:rsid w:val="00CE0B60"/>
    <w:rsid w:val="00CE0C80"/>
    <w:rsid w:val="00CE1320"/>
    <w:rsid w:val="00CE14C4"/>
    <w:rsid w:val="00CE1A3A"/>
    <w:rsid w:val="00CE1B1B"/>
    <w:rsid w:val="00CE1FBF"/>
    <w:rsid w:val="00CE2C91"/>
    <w:rsid w:val="00CE35B2"/>
    <w:rsid w:val="00CE3F17"/>
    <w:rsid w:val="00CE4450"/>
    <w:rsid w:val="00CE45F9"/>
    <w:rsid w:val="00CE4D13"/>
    <w:rsid w:val="00CE4F19"/>
    <w:rsid w:val="00CE52EA"/>
    <w:rsid w:val="00CE5348"/>
    <w:rsid w:val="00CE586E"/>
    <w:rsid w:val="00CE5CBB"/>
    <w:rsid w:val="00CE5EEC"/>
    <w:rsid w:val="00CE64EF"/>
    <w:rsid w:val="00CE70CB"/>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2D3"/>
    <w:rsid w:val="00D004EF"/>
    <w:rsid w:val="00D012C3"/>
    <w:rsid w:val="00D019F1"/>
    <w:rsid w:val="00D023EB"/>
    <w:rsid w:val="00D02A2D"/>
    <w:rsid w:val="00D02B5B"/>
    <w:rsid w:val="00D0302B"/>
    <w:rsid w:val="00D03201"/>
    <w:rsid w:val="00D04C63"/>
    <w:rsid w:val="00D055A7"/>
    <w:rsid w:val="00D0603A"/>
    <w:rsid w:val="00D061A1"/>
    <w:rsid w:val="00D068B3"/>
    <w:rsid w:val="00D06946"/>
    <w:rsid w:val="00D069C6"/>
    <w:rsid w:val="00D07149"/>
    <w:rsid w:val="00D07577"/>
    <w:rsid w:val="00D100D1"/>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3ED"/>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DAB"/>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0AE4"/>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70A"/>
    <w:rsid w:val="00D52AF9"/>
    <w:rsid w:val="00D52BAE"/>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ACF"/>
    <w:rsid w:val="00D77D3C"/>
    <w:rsid w:val="00D77EAD"/>
    <w:rsid w:val="00D808A7"/>
    <w:rsid w:val="00D808BF"/>
    <w:rsid w:val="00D80A12"/>
    <w:rsid w:val="00D80D55"/>
    <w:rsid w:val="00D810B8"/>
    <w:rsid w:val="00D81514"/>
    <w:rsid w:val="00D8160E"/>
    <w:rsid w:val="00D8182E"/>
    <w:rsid w:val="00D818AC"/>
    <w:rsid w:val="00D8238A"/>
    <w:rsid w:val="00D8251F"/>
    <w:rsid w:val="00D82675"/>
    <w:rsid w:val="00D82DAF"/>
    <w:rsid w:val="00D82FAC"/>
    <w:rsid w:val="00D8319E"/>
    <w:rsid w:val="00D8333D"/>
    <w:rsid w:val="00D8358F"/>
    <w:rsid w:val="00D84325"/>
    <w:rsid w:val="00D845DE"/>
    <w:rsid w:val="00D84904"/>
    <w:rsid w:val="00D84C42"/>
    <w:rsid w:val="00D8508C"/>
    <w:rsid w:val="00D852BD"/>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1D0"/>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79A"/>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339"/>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025"/>
    <w:rsid w:val="00DF6E0C"/>
    <w:rsid w:val="00DF734F"/>
    <w:rsid w:val="00DF7D1B"/>
    <w:rsid w:val="00E001B1"/>
    <w:rsid w:val="00E00A0C"/>
    <w:rsid w:val="00E00CFE"/>
    <w:rsid w:val="00E00DB7"/>
    <w:rsid w:val="00E00F6E"/>
    <w:rsid w:val="00E01366"/>
    <w:rsid w:val="00E01677"/>
    <w:rsid w:val="00E01C6C"/>
    <w:rsid w:val="00E02916"/>
    <w:rsid w:val="00E0305F"/>
    <w:rsid w:val="00E033C9"/>
    <w:rsid w:val="00E034E5"/>
    <w:rsid w:val="00E035B7"/>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1A0"/>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64C"/>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3DE9"/>
    <w:rsid w:val="00E34A83"/>
    <w:rsid w:val="00E34FA0"/>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15B"/>
    <w:rsid w:val="00E553C4"/>
    <w:rsid w:val="00E55A80"/>
    <w:rsid w:val="00E55E70"/>
    <w:rsid w:val="00E55FAD"/>
    <w:rsid w:val="00E56440"/>
    <w:rsid w:val="00E57716"/>
    <w:rsid w:val="00E57A29"/>
    <w:rsid w:val="00E57B68"/>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541"/>
    <w:rsid w:val="00EB29A8"/>
    <w:rsid w:val="00EB2B2F"/>
    <w:rsid w:val="00EB2C1D"/>
    <w:rsid w:val="00EB30DE"/>
    <w:rsid w:val="00EB31D6"/>
    <w:rsid w:val="00EB363A"/>
    <w:rsid w:val="00EB37DC"/>
    <w:rsid w:val="00EB38EC"/>
    <w:rsid w:val="00EB42C1"/>
    <w:rsid w:val="00EB4400"/>
    <w:rsid w:val="00EB4CA1"/>
    <w:rsid w:val="00EB4F97"/>
    <w:rsid w:val="00EB4FC6"/>
    <w:rsid w:val="00EB55BD"/>
    <w:rsid w:val="00EB593C"/>
    <w:rsid w:val="00EB680B"/>
    <w:rsid w:val="00EB6895"/>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0BA"/>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5F7"/>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1F53"/>
    <w:rsid w:val="00EF25CC"/>
    <w:rsid w:val="00EF2F94"/>
    <w:rsid w:val="00EF2FC2"/>
    <w:rsid w:val="00EF3454"/>
    <w:rsid w:val="00EF37C3"/>
    <w:rsid w:val="00EF386B"/>
    <w:rsid w:val="00EF3906"/>
    <w:rsid w:val="00EF3BE5"/>
    <w:rsid w:val="00EF3DAB"/>
    <w:rsid w:val="00EF4814"/>
    <w:rsid w:val="00EF48F8"/>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CCE"/>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0C1E"/>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4E60"/>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1D3"/>
    <w:rsid w:val="00FB43D7"/>
    <w:rsid w:val="00FB447B"/>
    <w:rsid w:val="00FB44D1"/>
    <w:rsid w:val="00FB5E33"/>
    <w:rsid w:val="00FB6373"/>
    <w:rsid w:val="00FB64CC"/>
    <w:rsid w:val="00FB6676"/>
    <w:rsid w:val="00FB719E"/>
    <w:rsid w:val="00FB7B75"/>
    <w:rsid w:val="00FB7DAC"/>
    <w:rsid w:val="00FB7E2C"/>
    <w:rsid w:val="00FC0993"/>
    <w:rsid w:val="00FC0C19"/>
    <w:rsid w:val="00FC152A"/>
    <w:rsid w:val="00FC1A9D"/>
    <w:rsid w:val="00FC1BA7"/>
    <w:rsid w:val="00FC298D"/>
    <w:rsid w:val="00FC2B19"/>
    <w:rsid w:val="00FC2C54"/>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EE6"/>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ro-RO" w:eastAsia="ro-RO" w:bidi="ro-RO"/>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517D6E"/>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517D6E"/>
    <w:pPr>
      <w:tabs>
        <w:tab w:val="right" w:leader="dot" w:pos="5030"/>
      </w:tabs>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aka.ms/BAA"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fontTable" Target="fontTable.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s://servicetrust.microsoft.com/" TargetMode="External"/><Relationship Id="rId33" Type="http://schemas.openxmlformats.org/officeDocument/2006/relationships/footer" Target="footer16.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2.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docs.microsoft.com" TargetMode="External"/><Relationship Id="rId32" Type="http://schemas.openxmlformats.org/officeDocument/2006/relationships/footer" Target="footer15.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1.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4.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hyperlink" Target="http://go.microsoft.com/?linkid=9846224" TargetMode="External"/><Relationship Id="rId30" Type="http://schemas.openxmlformats.org/officeDocument/2006/relationships/footer" Target="footer13.xml"/><Relationship Id="rId35" Type="http://schemas.openxmlformats.org/officeDocument/2006/relationships/theme" Target="theme/theme1.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D1BDD981-A7E5-4B82-BD80-CF7A56CC16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62413E0-E453-47CC-85B2-12EC3F94EA1D}">
  <ds:schemaRefs>
    <ds:schemaRef ds:uri="http://schemas.microsoft.com/sharepoint/v3/contenttype/forms"/>
  </ds:schemaRefs>
</ds:datastoreItem>
</file>

<file path=customXml/itemProps4.xml><?xml version="1.0" encoding="utf-8"?>
<ds:datastoreItem xmlns:ds="http://schemas.openxmlformats.org/officeDocument/2006/customXml" ds:itemID="{4A4CAE05-7390-4276-BD18-3433BFEA45FD}">
  <ds:schemaRefs>
    <ds:schemaRef ds:uri="http://purl.org/dc/elements/1.1/"/>
    <ds:schemaRef ds:uri="http://purl.org/dc/terms/"/>
    <ds:schemaRef ds:uri="http://purl.org/dc/dcmitype/"/>
    <ds:schemaRef ds:uri="eebf34e1-3ce1-444e-acc4-010185dd52a4"/>
    <ds:schemaRef ds:uri="http://schemas.microsoft.com/office/2006/documentManagement/types"/>
    <ds:schemaRef ds:uri="http://schemas.microsoft.com/office/2006/metadata/properties"/>
    <ds:schemaRef ds:uri="http://schemas.microsoft.com/office/infopath/2007/PartnerControls"/>
    <ds:schemaRef ds:uri="http://www.w3.org/XML/1998/namespace"/>
    <ds:schemaRef ds:uri="http://schemas.openxmlformats.org/package/2006/metadata/core-properties"/>
    <ds:schemaRef ds:uri="230e9df3-be65-4c73-a93b-d1236ebd677e"/>
    <ds:schemaRef ds:uri="46c117c8-efaa-4cbc-ab65-8fb13803fb07"/>
    <ds:schemaRef ds:uri="http://schemas.microsoft.com/sharepoint/v3"/>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Pages>
  <Words>13948</Words>
  <Characters>79505</Characters>
  <Application>Microsoft Office Word</Application>
  <DocSecurity>8</DocSecurity>
  <Lines>662</Lines>
  <Paragraphs>186</Paragraphs>
  <ScaleCrop>false</ScaleCrop>
  <Company/>
  <LinksUpToDate>false</LinksUpToDate>
  <CharactersWithSpaces>93267</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2024-01-05T23:38:00Z</dcterms:created>
  <dcterms:modified xsi:type="dcterms:W3CDTF">2024-01-05T23:38:00Z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