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A44F91" w:rsidRDefault="00993D40" w:rsidP="00A44F91">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44830BE" w14:textId="204B7BBA" w:rsidR="00993D40" w:rsidRPr="00A44F91" w:rsidRDefault="00993D40" w:rsidP="00A44F91">
      <w:pPr>
        <w:pStyle w:val="ProductList-Body"/>
        <w:shd w:val="clear" w:color="auto" w:fill="00188F"/>
        <w:spacing w:after="900"/>
        <w:ind w:left="162" w:right="8640" w:hanging="162"/>
        <w:rPr>
          <w:spacing w:val="-4"/>
        </w:rPr>
      </w:pPr>
      <w:r w:rsidRPr="00A44F91">
        <w:rPr>
          <w:rFonts w:asciiTheme="majorHAnsi" w:hAnsiTheme="majorHAnsi"/>
          <w:color w:val="FFFFFF" w:themeColor="background1"/>
          <w:spacing w:val="-4"/>
          <w:sz w:val="32"/>
          <w:szCs w:val="32"/>
        </w:rPr>
        <w:tab/>
        <w:t>Корпоративное</w:t>
      </w:r>
      <w:bookmarkEnd w:id="0"/>
      <w:r w:rsidRPr="00A44F91">
        <w:rPr>
          <w:rFonts w:asciiTheme="majorHAnsi" w:hAnsiTheme="majorHAnsi"/>
          <w:color w:val="FFFFFF" w:themeColor="background1"/>
          <w:spacing w:val="-4"/>
          <w:sz w:val="32"/>
          <w:szCs w:val="32"/>
        </w:rPr>
        <w:t xml:space="preserve"> лицензирование</w:t>
      </w:r>
    </w:p>
    <w:p w14:paraId="7082D943" w14:textId="77777777" w:rsidR="00993D40" w:rsidRPr="00FC77AC" w:rsidRDefault="00993D40" w:rsidP="00A44F91">
      <w:pPr>
        <w:pStyle w:val="ProductList-Body"/>
        <w:shd w:val="clear" w:color="auto" w:fill="00188F"/>
        <w:ind w:right="8640"/>
      </w:pPr>
    </w:p>
    <w:p w14:paraId="7B337103" w14:textId="77777777" w:rsidR="00FE21E1" w:rsidRPr="00B64EAD" w:rsidRDefault="00FE21E1" w:rsidP="00FE21E1">
      <w:pPr>
        <w:pStyle w:val="ProductList-Body"/>
        <w:shd w:val="clear" w:color="auto" w:fill="0072C6"/>
        <w:ind w:right="1800"/>
        <w:rPr>
          <w:rFonts w:asciiTheme="majorHAnsi" w:hAnsiTheme="majorHAnsi"/>
          <w:color w:val="FFFFFF" w:themeColor="background1"/>
          <w:sz w:val="72"/>
          <w:szCs w:val="72"/>
        </w:rPr>
      </w:pPr>
    </w:p>
    <w:p w14:paraId="7F837C18" w14:textId="77777777" w:rsidR="00FE21E1" w:rsidRPr="00B64EAD" w:rsidRDefault="00FE21E1" w:rsidP="00FE21E1">
      <w:pPr>
        <w:pStyle w:val="ProductList-Body"/>
        <w:shd w:val="clear" w:color="auto" w:fill="0072C6"/>
        <w:tabs>
          <w:tab w:val="clear" w:pos="158"/>
          <w:tab w:val="left" w:pos="180"/>
        </w:tabs>
        <w:ind w:right="1800"/>
        <w:rPr>
          <w:rFonts w:asciiTheme="majorHAnsi" w:hAnsiTheme="majorHAnsi"/>
          <w:color w:val="FFFFFF" w:themeColor="background1"/>
          <w:sz w:val="72"/>
          <w:szCs w:val="72"/>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Дополнение к положениям по защите данных в рамках соглашения Microsoft Products and Services Agreement</w:t>
      </w:r>
    </w:p>
    <w:p w14:paraId="45BE4558" w14:textId="74E48886" w:rsidR="00993D40" w:rsidRPr="00FC77AC" w:rsidRDefault="009437C6"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Последнее обновление </w:t>
      </w:r>
      <w:r w:rsidR="00CC1DF8">
        <w:rPr>
          <w:rFonts w:ascii="Calibri Light" w:eastAsia="Calibri" w:hAnsi="Calibri Light" w:cs="Arial"/>
          <w:color w:val="FFFFFF"/>
          <w:sz w:val="48"/>
          <w:szCs w:val="48"/>
        </w:rPr>
        <w:t>2 января 2024 </w:t>
      </w:r>
      <w:r>
        <w:rPr>
          <w:rFonts w:asciiTheme="majorHAnsi" w:hAnsiTheme="majorHAnsi"/>
          <w:color w:val="FFFFFF" w:themeColor="background1"/>
          <w:sz w:val="48"/>
          <w:szCs w:val="48"/>
        </w:rPr>
        <w:t>г.</w:t>
      </w:r>
    </w:p>
    <w:p w14:paraId="5894B63A" w14:textId="77777777" w:rsidR="00FE21E1" w:rsidRDefault="00FE21E1" w:rsidP="00FE21E1">
      <w:pPr>
        <w:pStyle w:val="ProductList-Body"/>
        <w:shd w:val="clear" w:color="auto" w:fill="0072C6"/>
        <w:tabs>
          <w:tab w:val="clear" w:pos="158"/>
          <w:tab w:val="left" w:pos="360"/>
        </w:tabs>
        <w:ind w:right="1800"/>
        <w:rPr>
          <w:rStyle w:val="normaltextrun"/>
          <w:rFonts w:ascii="Calibri Light" w:hAnsi="Calibri Light" w:cs="Calibri Light"/>
          <w:color w:val="FFFFFF" w:themeColor="background1"/>
          <w:u w:val="single"/>
        </w:rPr>
      </w:pPr>
    </w:p>
    <w:p w14:paraId="7D4926E5" w14:textId="77777777" w:rsidR="00FE21E1" w:rsidRPr="00F80A49" w:rsidRDefault="00FE21E1" w:rsidP="00FE21E1">
      <w:pPr>
        <w:pStyle w:val="ProductList-Body"/>
        <w:shd w:val="clear" w:color="auto" w:fill="0072C6"/>
        <w:tabs>
          <w:tab w:val="clear" w:pos="158"/>
          <w:tab w:val="left" w:pos="360"/>
        </w:tabs>
        <w:ind w:right="1800"/>
        <w:rPr>
          <w:rFonts w:asciiTheme="majorHAnsi" w:hAnsiTheme="majorHAnsi"/>
          <w:color w:val="FFFFFF" w:themeColor="background1"/>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5B794C">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5B794C">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Оглавление</w:t>
      </w:r>
    </w:p>
    <w:bookmarkEnd w:id="1"/>
    <w:p w14:paraId="7BFA2532" w14:textId="152DBFB9" w:rsidR="00A97A8B"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9300" w:history="1">
        <w:r w:rsidR="00A97A8B" w:rsidRPr="002472DE">
          <w:rPr>
            <w:rStyle w:val="Hyperlink"/>
            <w:noProof/>
          </w:rPr>
          <w:t>Введение</w:t>
        </w:r>
        <w:r w:rsidR="00A97A8B">
          <w:rPr>
            <w:noProof/>
            <w:webHidden/>
          </w:rPr>
          <w:tab/>
        </w:r>
        <w:r w:rsidR="00A97A8B">
          <w:rPr>
            <w:noProof/>
            <w:webHidden/>
          </w:rPr>
          <w:fldChar w:fldCharType="begin"/>
        </w:r>
        <w:r w:rsidR="00A97A8B">
          <w:rPr>
            <w:noProof/>
            <w:webHidden/>
          </w:rPr>
          <w:instrText xml:space="preserve"> PAGEREF _Toc155369300 \h </w:instrText>
        </w:r>
        <w:r w:rsidR="00A97A8B">
          <w:rPr>
            <w:noProof/>
            <w:webHidden/>
          </w:rPr>
        </w:r>
        <w:r w:rsidR="00A97A8B">
          <w:rPr>
            <w:noProof/>
            <w:webHidden/>
          </w:rPr>
          <w:fldChar w:fldCharType="separate"/>
        </w:r>
        <w:r w:rsidR="00A97A8B">
          <w:rPr>
            <w:noProof/>
            <w:webHidden/>
          </w:rPr>
          <w:t>3</w:t>
        </w:r>
        <w:r w:rsidR="00A97A8B">
          <w:rPr>
            <w:noProof/>
            <w:webHidden/>
          </w:rPr>
          <w:fldChar w:fldCharType="end"/>
        </w:r>
      </w:hyperlink>
    </w:p>
    <w:p w14:paraId="4671E1CE" w14:textId="5F8846FD"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01" w:history="1">
        <w:r w:rsidR="00A97A8B" w:rsidRPr="002472DE">
          <w:rPr>
            <w:rStyle w:val="Hyperlink"/>
            <w:noProof/>
          </w:rPr>
          <w:t>Применимые Условия DPA и обновления</w:t>
        </w:r>
        <w:r w:rsidR="00A97A8B">
          <w:rPr>
            <w:noProof/>
            <w:webHidden/>
          </w:rPr>
          <w:tab/>
        </w:r>
        <w:r w:rsidR="00A97A8B">
          <w:rPr>
            <w:noProof/>
            <w:webHidden/>
          </w:rPr>
          <w:fldChar w:fldCharType="begin"/>
        </w:r>
        <w:r w:rsidR="00A97A8B">
          <w:rPr>
            <w:noProof/>
            <w:webHidden/>
          </w:rPr>
          <w:instrText xml:space="preserve"> PAGEREF _Toc155369301 \h </w:instrText>
        </w:r>
        <w:r w:rsidR="00A97A8B">
          <w:rPr>
            <w:noProof/>
            <w:webHidden/>
          </w:rPr>
        </w:r>
        <w:r w:rsidR="00A97A8B">
          <w:rPr>
            <w:noProof/>
            <w:webHidden/>
          </w:rPr>
          <w:fldChar w:fldCharType="separate"/>
        </w:r>
        <w:r w:rsidR="00A97A8B">
          <w:rPr>
            <w:noProof/>
            <w:webHidden/>
          </w:rPr>
          <w:t>3</w:t>
        </w:r>
        <w:r w:rsidR="00A97A8B">
          <w:rPr>
            <w:noProof/>
            <w:webHidden/>
          </w:rPr>
          <w:fldChar w:fldCharType="end"/>
        </w:r>
      </w:hyperlink>
    </w:p>
    <w:p w14:paraId="19F07261" w14:textId="400D212F"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02" w:history="1">
        <w:r w:rsidR="00A97A8B" w:rsidRPr="002472DE">
          <w:rPr>
            <w:rStyle w:val="Hyperlink"/>
            <w:noProof/>
          </w:rPr>
          <w:t>Электронные уведомления</w:t>
        </w:r>
        <w:r w:rsidR="00A97A8B">
          <w:rPr>
            <w:noProof/>
            <w:webHidden/>
          </w:rPr>
          <w:tab/>
        </w:r>
        <w:r w:rsidR="00A97A8B">
          <w:rPr>
            <w:noProof/>
            <w:webHidden/>
          </w:rPr>
          <w:fldChar w:fldCharType="begin"/>
        </w:r>
        <w:r w:rsidR="00A97A8B">
          <w:rPr>
            <w:noProof/>
            <w:webHidden/>
          </w:rPr>
          <w:instrText xml:space="preserve"> PAGEREF _Toc155369302 \h </w:instrText>
        </w:r>
        <w:r w:rsidR="00A97A8B">
          <w:rPr>
            <w:noProof/>
            <w:webHidden/>
          </w:rPr>
        </w:r>
        <w:r w:rsidR="00A97A8B">
          <w:rPr>
            <w:noProof/>
            <w:webHidden/>
          </w:rPr>
          <w:fldChar w:fldCharType="separate"/>
        </w:r>
        <w:r w:rsidR="00A97A8B">
          <w:rPr>
            <w:noProof/>
            <w:webHidden/>
          </w:rPr>
          <w:t>3</w:t>
        </w:r>
        <w:r w:rsidR="00A97A8B">
          <w:rPr>
            <w:noProof/>
            <w:webHidden/>
          </w:rPr>
          <w:fldChar w:fldCharType="end"/>
        </w:r>
      </w:hyperlink>
    </w:p>
    <w:p w14:paraId="3860C536" w14:textId="3A30114C"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03" w:history="1">
        <w:r w:rsidR="00A97A8B" w:rsidRPr="002472DE">
          <w:rPr>
            <w:rStyle w:val="Hyperlink"/>
            <w:noProof/>
          </w:rPr>
          <w:t>Предыдущие версии</w:t>
        </w:r>
        <w:r w:rsidR="00A97A8B">
          <w:rPr>
            <w:noProof/>
            <w:webHidden/>
          </w:rPr>
          <w:tab/>
        </w:r>
        <w:r w:rsidR="00A97A8B">
          <w:rPr>
            <w:noProof/>
            <w:webHidden/>
          </w:rPr>
          <w:fldChar w:fldCharType="begin"/>
        </w:r>
        <w:r w:rsidR="00A97A8B">
          <w:rPr>
            <w:noProof/>
            <w:webHidden/>
          </w:rPr>
          <w:instrText xml:space="preserve"> PAGEREF _Toc155369303 \h </w:instrText>
        </w:r>
        <w:r w:rsidR="00A97A8B">
          <w:rPr>
            <w:noProof/>
            <w:webHidden/>
          </w:rPr>
        </w:r>
        <w:r w:rsidR="00A97A8B">
          <w:rPr>
            <w:noProof/>
            <w:webHidden/>
          </w:rPr>
          <w:fldChar w:fldCharType="separate"/>
        </w:r>
        <w:r w:rsidR="00A97A8B">
          <w:rPr>
            <w:noProof/>
            <w:webHidden/>
          </w:rPr>
          <w:t>3</w:t>
        </w:r>
        <w:r w:rsidR="00A97A8B">
          <w:rPr>
            <w:noProof/>
            <w:webHidden/>
          </w:rPr>
          <w:fldChar w:fldCharType="end"/>
        </w:r>
      </w:hyperlink>
    </w:p>
    <w:p w14:paraId="737A7784" w14:textId="51F6BBD9" w:rsidR="00A97A8B" w:rsidRDefault="000A5745">
      <w:pPr>
        <w:pStyle w:val="TOC1"/>
        <w:rPr>
          <w:rFonts w:eastAsiaTheme="minorEastAsia"/>
          <w:b w:val="0"/>
          <w:caps w:val="0"/>
          <w:noProof/>
          <w:kern w:val="2"/>
          <w:sz w:val="24"/>
          <w:szCs w:val="24"/>
          <w:lang w:val="en-US" w:eastAsia="en-US" w:bidi="ar-SA"/>
          <w14:ligatures w14:val="standardContextual"/>
        </w:rPr>
      </w:pPr>
      <w:hyperlink w:anchor="_Toc155369304" w:history="1">
        <w:r w:rsidR="00A97A8B" w:rsidRPr="002472DE">
          <w:rPr>
            <w:rStyle w:val="Hyperlink"/>
            <w:noProof/>
          </w:rPr>
          <w:t>Определения</w:t>
        </w:r>
        <w:r w:rsidR="00A97A8B">
          <w:rPr>
            <w:noProof/>
            <w:webHidden/>
          </w:rPr>
          <w:tab/>
        </w:r>
        <w:r w:rsidR="00A97A8B">
          <w:rPr>
            <w:noProof/>
            <w:webHidden/>
          </w:rPr>
          <w:fldChar w:fldCharType="begin"/>
        </w:r>
        <w:r w:rsidR="00A97A8B">
          <w:rPr>
            <w:noProof/>
            <w:webHidden/>
          </w:rPr>
          <w:instrText xml:space="preserve"> PAGEREF _Toc155369304 \h </w:instrText>
        </w:r>
        <w:r w:rsidR="00A97A8B">
          <w:rPr>
            <w:noProof/>
            <w:webHidden/>
          </w:rPr>
        </w:r>
        <w:r w:rsidR="00A97A8B">
          <w:rPr>
            <w:noProof/>
            <w:webHidden/>
          </w:rPr>
          <w:fldChar w:fldCharType="separate"/>
        </w:r>
        <w:r w:rsidR="00A97A8B">
          <w:rPr>
            <w:noProof/>
            <w:webHidden/>
          </w:rPr>
          <w:t>4</w:t>
        </w:r>
        <w:r w:rsidR="00A97A8B">
          <w:rPr>
            <w:noProof/>
            <w:webHidden/>
          </w:rPr>
          <w:fldChar w:fldCharType="end"/>
        </w:r>
      </w:hyperlink>
    </w:p>
    <w:p w14:paraId="3C47E70F" w14:textId="43F7ADA1" w:rsidR="00A97A8B" w:rsidRDefault="000A5745">
      <w:pPr>
        <w:pStyle w:val="TOC1"/>
        <w:rPr>
          <w:rFonts w:eastAsiaTheme="minorEastAsia"/>
          <w:b w:val="0"/>
          <w:caps w:val="0"/>
          <w:noProof/>
          <w:kern w:val="2"/>
          <w:sz w:val="24"/>
          <w:szCs w:val="24"/>
          <w:lang w:val="en-US" w:eastAsia="en-US" w:bidi="ar-SA"/>
          <w14:ligatures w14:val="standardContextual"/>
        </w:rPr>
      </w:pPr>
      <w:hyperlink w:anchor="_Toc155369305" w:history="1">
        <w:r w:rsidR="00A97A8B" w:rsidRPr="002472DE">
          <w:rPr>
            <w:rStyle w:val="Hyperlink"/>
            <w:noProof/>
          </w:rPr>
          <w:t>Общие условия</w:t>
        </w:r>
        <w:r w:rsidR="00A97A8B">
          <w:rPr>
            <w:noProof/>
            <w:webHidden/>
          </w:rPr>
          <w:tab/>
        </w:r>
        <w:r w:rsidR="00A97A8B">
          <w:rPr>
            <w:noProof/>
            <w:webHidden/>
          </w:rPr>
          <w:fldChar w:fldCharType="begin"/>
        </w:r>
        <w:r w:rsidR="00A97A8B">
          <w:rPr>
            <w:noProof/>
            <w:webHidden/>
          </w:rPr>
          <w:instrText xml:space="preserve"> PAGEREF _Toc155369305 \h </w:instrText>
        </w:r>
        <w:r w:rsidR="00A97A8B">
          <w:rPr>
            <w:noProof/>
            <w:webHidden/>
          </w:rPr>
        </w:r>
        <w:r w:rsidR="00A97A8B">
          <w:rPr>
            <w:noProof/>
            <w:webHidden/>
          </w:rPr>
          <w:fldChar w:fldCharType="separate"/>
        </w:r>
        <w:r w:rsidR="00A97A8B">
          <w:rPr>
            <w:noProof/>
            <w:webHidden/>
          </w:rPr>
          <w:t>5</w:t>
        </w:r>
        <w:r w:rsidR="00A97A8B">
          <w:rPr>
            <w:noProof/>
            <w:webHidden/>
          </w:rPr>
          <w:fldChar w:fldCharType="end"/>
        </w:r>
      </w:hyperlink>
    </w:p>
    <w:p w14:paraId="2D77F7B4" w14:textId="6EDCAD8E"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06" w:history="1">
        <w:r w:rsidR="00A97A8B" w:rsidRPr="002472DE">
          <w:rPr>
            <w:rStyle w:val="Hyperlink"/>
            <w:noProof/>
          </w:rPr>
          <w:t>Соблюдение законодательства</w:t>
        </w:r>
        <w:r w:rsidR="00A97A8B">
          <w:rPr>
            <w:noProof/>
            <w:webHidden/>
          </w:rPr>
          <w:tab/>
        </w:r>
        <w:r w:rsidR="00A97A8B">
          <w:rPr>
            <w:noProof/>
            <w:webHidden/>
          </w:rPr>
          <w:fldChar w:fldCharType="begin"/>
        </w:r>
        <w:r w:rsidR="00A97A8B">
          <w:rPr>
            <w:noProof/>
            <w:webHidden/>
          </w:rPr>
          <w:instrText xml:space="preserve"> PAGEREF _Toc155369306 \h </w:instrText>
        </w:r>
        <w:r w:rsidR="00A97A8B">
          <w:rPr>
            <w:noProof/>
            <w:webHidden/>
          </w:rPr>
        </w:r>
        <w:r w:rsidR="00A97A8B">
          <w:rPr>
            <w:noProof/>
            <w:webHidden/>
          </w:rPr>
          <w:fldChar w:fldCharType="separate"/>
        </w:r>
        <w:r w:rsidR="00A97A8B">
          <w:rPr>
            <w:noProof/>
            <w:webHidden/>
          </w:rPr>
          <w:t>5</w:t>
        </w:r>
        <w:r w:rsidR="00A97A8B">
          <w:rPr>
            <w:noProof/>
            <w:webHidden/>
          </w:rPr>
          <w:fldChar w:fldCharType="end"/>
        </w:r>
      </w:hyperlink>
    </w:p>
    <w:p w14:paraId="6E667247" w14:textId="34BAE6F8" w:rsidR="00A97A8B" w:rsidRDefault="000A5745">
      <w:pPr>
        <w:pStyle w:val="TOC1"/>
        <w:rPr>
          <w:rFonts w:eastAsiaTheme="minorEastAsia"/>
          <w:b w:val="0"/>
          <w:caps w:val="0"/>
          <w:noProof/>
          <w:kern w:val="2"/>
          <w:sz w:val="24"/>
          <w:szCs w:val="24"/>
          <w:lang w:val="en-US" w:eastAsia="en-US" w:bidi="ar-SA"/>
          <w14:ligatures w14:val="standardContextual"/>
        </w:rPr>
      </w:pPr>
      <w:hyperlink w:anchor="_Toc155369307" w:history="1">
        <w:r w:rsidR="00A97A8B" w:rsidRPr="002472DE">
          <w:rPr>
            <w:rStyle w:val="Hyperlink"/>
            <w:noProof/>
          </w:rPr>
          <w:t>Условия защиты данных</w:t>
        </w:r>
        <w:r w:rsidR="00A97A8B">
          <w:rPr>
            <w:noProof/>
            <w:webHidden/>
          </w:rPr>
          <w:tab/>
        </w:r>
        <w:r w:rsidR="00A97A8B">
          <w:rPr>
            <w:noProof/>
            <w:webHidden/>
          </w:rPr>
          <w:fldChar w:fldCharType="begin"/>
        </w:r>
        <w:r w:rsidR="00A97A8B">
          <w:rPr>
            <w:noProof/>
            <w:webHidden/>
          </w:rPr>
          <w:instrText xml:space="preserve"> PAGEREF _Toc155369307 \h </w:instrText>
        </w:r>
        <w:r w:rsidR="00A97A8B">
          <w:rPr>
            <w:noProof/>
            <w:webHidden/>
          </w:rPr>
        </w:r>
        <w:r w:rsidR="00A97A8B">
          <w:rPr>
            <w:noProof/>
            <w:webHidden/>
          </w:rPr>
          <w:fldChar w:fldCharType="separate"/>
        </w:r>
        <w:r w:rsidR="00A97A8B">
          <w:rPr>
            <w:noProof/>
            <w:webHidden/>
          </w:rPr>
          <w:t>5</w:t>
        </w:r>
        <w:r w:rsidR="00A97A8B">
          <w:rPr>
            <w:noProof/>
            <w:webHidden/>
          </w:rPr>
          <w:fldChar w:fldCharType="end"/>
        </w:r>
      </w:hyperlink>
    </w:p>
    <w:p w14:paraId="6B3B0F57" w14:textId="62B37F9D"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08" w:history="1">
        <w:r w:rsidR="00A97A8B" w:rsidRPr="002472DE">
          <w:rPr>
            <w:rStyle w:val="Hyperlink"/>
            <w:noProof/>
          </w:rPr>
          <w:t>Область действия</w:t>
        </w:r>
        <w:r w:rsidR="00A97A8B">
          <w:rPr>
            <w:noProof/>
            <w:webHidden/>
          </w:rPr>
          <w:tab/>
        </w:r>
        <w:r w:rsidR="00A97A8B">
          <w:rPr>
            <w:noProof/>
            <w:webHidden/>
          </w:rPr>
          <w:fldChar w:fldCharType="begin"/>
        </w:r>
        <w:r w:rsidR="00A97A8B">
          <w:rPr>
            <w:noProof/>
            <w:webHidden/>
          </w:rPr>
          <w:instrText xml:space="preserve"> PAGEREF _Toc155369308 \h </w:instrText>
        </w:r>
        <w:r w:rsidR="00A97A8B">
          <w:rPr>
            <w:noProof/>
            <w:webHidden/>
          </w:rPr>
        </w:r>
        <w:r w:rsidR="00A97A8B">
          <w:rPr>
            <w:noProof/>
            <w:webHidden/>
          </w:rPr>
          <w:fldChar w:fldCharType="separate"/>
        </w:r>
        <w:r w:rsidR="00A97A8B">
          <w:rPr>
            <w:noProof/>
            <w:webHidden/>
          </w:rPr>
          <w:t>5</w:t>
        </w:r>
        <w:r w:rsidR="00A97A8B">
          <w:rPr>
            <w:noProof/>
            <w:webHidden/>
          </w:rPr>
          <w:fldChar w:fldCharType="end"/>
        </w:r>
      </w:hyperlink>
    </w:p>
    <w:p w14:paraId="53C87F0E" w14:textId="0114CB74"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09" w:history="1">
        <w:r w:rsidR="00A97A8B" w:rsidRPr="002472DE">
          <w:rPr>
            <w:rStyle w:val="Hyperlink"/>
            <w:noProof/>
          </w:rPr>
          <w:t>Характер обработки данных; владение</w:t>
        </w:r>
        <w:r w:rsidR="00A97A8B">
          <w:rPr>
            <w:noProof/>
            <w:webHidden/>
          </w:rPr>
          <w:tab/>
        </w:r>
        <w:r w:rsidR="00A97A8B">
          <w:rPr>
            <w:noProof/>
            <w:webHidden/>
          </w:rPr>
          <w:fldChar w:fldCharType="begin"/>
        </w:r>
        <w:r w:rsidR="00A97A8B">
          <w:rPr>
            <w:noProof/>
            <w:webHidden/>
          </w:rPr>
          <w:instrText xml:space="preserve"> PAGEREF _Toc155369309 \h </w:instrText>
        </w:r>
        <w:r w:rsidR="00A97A8B">
          <w:rPr>
            <w:noProof/>
            <w:webHidden/>
          </w:rPr>
        </w:r>
        <w:r w:rsidR="00A97A8B">
          <w:rPr>
            <w:noProof/>
            <w:webHidden/>
          </w:rPr>
          <w:fldChar w:fldCharType="separate"/>
        </w:r>
        <w:r w:rsidR="00A97A8B">
          <w:rPr>
            <w:noProof/>
            <w:webHidden/>
          </w:rPr>
          <w:t>6</w:t>
        </w:r>
        <w:r w:rsidR="00A97A8B">
          <w:rPr>
            <w:noProof/>
            <w:webHidden/>
          </w:rPr>
          <w:fldChar w:fldCharType="end"/>
        </w:r>
      </w:hyperlink>
    </w:p>
    <w:p w14:paraId="4DBF1F11" w14:textId="47C45BD2"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0" w:history="1">
        <w:r w:rsidR="00A97A8B" w:rsidRPr="002472DE">
          <w:rPr>
            <w:rStyle w:val="Hyperlink"/>
            <w:noProof/>
          </w:rPr>
          <w:t>Раскрытие Обработанных данных</w:t>
        </w:r>
        <w:r w:rsidR="00A97A8B">
          <w:rPr>
            <w:noProof/>
            <w:webHidden/>
          </w:rPr>
          <w:tab/>
        </w:r>
        <w:r w:rsidR="00A97A8B">
          <w:rPr>
            <w:noProof/>
            <w:webHidden/>
          </w:rPr>
          <w:fldChar w:fldCharType="begin"/>
        </w:r>
        <w:r w:rsidR="00A97A8B">
          <w:rPr>
            <w:noProof/>
            <w:webHidden/>
          </w:rPr>
          <w:instrText xml:space="preserve"> PAGEREF _Toc155369310 \h </w:instrText>
        </w:r>
        <w:r w:rsidR="00A97A8B">
          <w:rPr>
            <w:noProof/>
            <w:webHidden/>
          </w:rPr>
        </w:r>
        <w:r w:rsidR="00A97A8B">
          <w:rPr>
            <w:noProof/>
            <w:webHidden/>
          </w:rPr>
          <w:fldChar w:fldCharType="separate"/>
        </w:r>
        <w:r w:rsidR="00A97A8B">
          <w:rPr>
            <w:noProof/>
            <w:webHidden/>
          </w:rPr>
          <w:t>7</w:t>
        </w:r>
        <w:r w:rsidR="00A97A8B">
          <w:rPr>
            <w:noProof/>
            <w:webHidden/>
          </w:rPr>
          <w:fldChar w:fldCharType="end"/>
        </w:r>
      </w:hyperlink>
    </w:p>
    <w:p w14:paraId="3817A6FE" w14:textId="4C53403D"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1" w:history="1">
        <w:r w:rsidR="00A97A8B" w:rsidRPr="002472DE">
          <w:rPr>
            <w:rStyle w:val="Hyperlink"/>
            <w:noProof/>
          </w:rPr>
          <w:t>Обработка Персональных данных; GDPR</w:t>
        </w:r>
        <w:r w:rsidR="00A97A8B">
          <w:rPr>
            <w:noProof/>
            <w:webHidden/>
          </w:rPr>
          <w:tab/>
        </w:r>
        <w:r w:rsidR="00A97A8B">
          <w:rPr>
            <w:noProof/>
            <w:webHidden/>
          </w:rPr>
          <w:fldChar w:fldCharType="begin"/>
        </w:r>
        <w:r w:rsidR="00A97A8B">
          <w:rPr>
            <w:noProof/>
            <w:webHidden/>
          </w:rPr>
          <w:instrText xml:space="preserve"> PAGEREF _Toc155369311 \h </w:instrText>
        </w:r>
        <w:r w:rsidR="00A97A8B">
          <w:rPr>
            <w:noProof/>
            <w:webHidden/>
          </w:rPr>
        </w:r>
        <w:r w:rsidR="00A97A8B">
          <w:rPr>
            <w:noProof/>
            <w:webHidden/>
          </w:rPr>
          <w:fldChar w:fldCharType="separate"/>
        </w:r>
        <w:r w:rsidR="00A97A8B">
          <w:rPr>
            <w:noProof/>
            <w:webHidden/>
          </w:rPr>
          <w:t>7</w:t>
        </w:r>
        <w:r w:rsidR="00A97A8B">
          <w:rPr>
            <w:noProof/>
            <w:webHidden/>
          </w:rPr>
          <w:fldChar w:fldCharType="end"/>
        </w:r>
      </w:hyperlink>
    </w:p>
    <w:p w14:paraId="7E6E339D" w14:textId="39D29B74"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2" w:history="1">
        <w:r w:rsidR="00A97A8B" w:rsidRPr="002472DE">
          <w:rPr>
            <w:rStyle w:val="Hyperlink"/>
            <w:noProof/>
          </w:rPr>
          <w:t>Безопасность данных</w:t>
        </w:r>
        <w:r w:rsidR="00A97A8B">
          <w:rPr>
            <w:noProof/>
            <w:webHidden/>
          </w:rPr>
          <w:tab/>
        </w:r>
        <w:r w:rsidR="00A97A8B">
          <w:rPr>
            <w:noProof/>
            <w:webHidden/>
          </w:rPr>
          <w:fldChar w:fldCharType="begin"/>
        </w:r>
        <w:r w:rsidR="00A97A8B">
          <w:rPr>
            <w:noProof/>
            <w:webHidden/>
          </w:rPr>
          <w:instrText xml:space="preserve"> PAGEREF _Toc155369312 \h </w:instrText>
        </w:r>
        <w:r w:rsidR="00A97A8B">
          <w:rPr>
            <w:noProof/>
            <w:webHidden/>
          </w:rPr>
        </w:r>
        <w:r w:rsidR="00A97A8B">
          <w:rPr>
            <w:noProof/>
            <w:webHidden/>
          </w:rPr>
          <w:fldChar w:fldCharType="separate"/>
        </w:r>
        <w:r w:rsidR="00A97A8B">
          <w:rPr>
            <w:noProof/>
            <w:webHidden/>
          </w:rPr>
          <w:t>9</w:t>
        </w:r>
        <w:r w:rsidR="00A97A8B">
          <w:rPr>
            <w:noProof/>
            <w:webHidden/>
          </w:rPr>
          <w:fldChar w:fldCharType="end"/>
        </w:r>
      </w:hyperlink>
    </w:p>
    <w:p w14:paraId="64BF09F7" w14:textId="4092C0CA"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3" w:history="1">
        <w:r w:rsidR="00A97A8B" w:rsidRPr="002472DE">
          <w:rPr>
            <w:rStyle w:val="Hyperlink"/>
            <w:noProof/>
          </w:rPr>
          <w:t>Уведомление о нарушении информационной безопасности</w:t>
        </w:r>
        <w:r w:rsidR="00A97A8B">
          <w:rPr>
            <w:noProof/>
            <w:webHidden/>
          </w:rPr>
          <w:tab/>
        </w:r>
        <w:r w:rsidR="00A97A8B">
          <w:rPr>
            <w:noProof/>
            <w:webHidden/>
          </w:rPr>
          <w:fldChar w:fldCharType="begin"/>
        </w:r>
        <w:r w:rsidR="00A97A8B">
          <w:rPr>
            <w:noProof/>
            <w:webHidden/>
          </w:rPr>
          <w:instrText xml:space="preserve"> PAGEREF _Toc155369313 \h </w:instrText>
        </w:r>
        <w:r w:rsidR="00A97A8B">
          <w:rPr>
            <w:noProof/>
            <w:webHidden/>
          </w:rPr>
        </w:r>
        <w:r w:rsidR="00A97A8B">
          <w:rPr>
            <w:noProof/>
            <w:webHidden/>
          </w:rPr>
          <w:fldChar w:fldCharType="separate"/>
        </w:r>
        <w:r w:rsidR="00A97A8B">
          <w:rPr>
            <w:noProof/>
            <w:webHidden/>
          </w:rPr>
          <w:t>10</w:t>
        </w:r>
        <w:r w:rsidR="00A97A8B">
          <w:rPr>
            <w:noProof/>
            <w:webHidden/>
          </w:rPr>
          <w:fldChar w:fldCharType="end"/>
        </w:r>
      </w:hyperlink>
    </w:p>
    <w:p w14:paraId="0FEE335B" w14:textId="70D3D7AF"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4" w:history="1">
        <w:r w:rsidR="00A97A8B" w:rsidRPr="002472DE">
          <w:rPr>
            <w:rStyle w:val="Hyperlink"/>
            <w:noProof/>
          </w:rPr>
          <w:t>Передача и расположение данных</w:t>
        </w:r>
        <w:r w:rsidR="00A97A8B">
          <w:rPr>
            <w:noProof/>
            <w:webHidden/>
          </w:rPr>
          <w:tab/>
        </w:r>
        <w:r w:rsidR="00A97A8B">
          <w:rPr>
            <w:noProof/>
            <w:webHidden/>
          </w:rPr>
          <w:fldChar w:fldCharType="begin"/>
        </w:r>
        <w:r w:rsidR="00A97A8B">
          <w:rPr>
            <w:noProof/>
            <w:webHidden/>
          </w:rPr>
          <w:instrText xml:space="preserve"> PAGEREF _Toc155369314 \h </w:instrText>
        </w:r>
        <w:r w:rsidR="00A97A8B">
          <w:rPr>
            <w:noProof/>
            <w:webHidden/>
          </w:rPr>
        </w:r>
        <w:r w:rsidR="00A97A8B">
          <w:rPr>
            <w:noProof/>
            <w:webHidden/>
          </w:rPr>
          <w:fldChar w:fldCharType="separate"/>
        </w:r>
        <w:r w:rsidR="00A97A8B">
          <w:rPr>
            <w:noProof/>
            <w:webHidden/>
          </w:rPr>
          <w:t>11</w:t>
        </w:r>
        <w:r w:rsidR="00A97A8B">
          <w:rPr>
            <w:noProof/>
            <w:webHidden/>
          </w:rPr>
          <w:fldChar w:fldCharType="end"/>
        </w:r>
      </w:hyperlink>
    </w:p>
    <w:p w14:paraId="4034EFBE" w14:textId="26886D62"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5" w:history="1">
        <w:r w:rsidR="00A97A8B" w:rsidRPr="002472DE">
          <w:rPr>
            <w:rStyle w:val="Hyperlink"/>
            <w:noProof/>
          </w:rPr>
          <w:t>Хранение и удаление данных</w:t>
        </w:r>
        <w:r w:rsidR="00A97A8B">
          <w:rPr>
            <w:noProof/>
            <w:webHidden/>
          </w:rPr>
          <w:tab/>
        </w:r>
        <w:r w:rsidR="00A97A8B">
          <w:rPr>
            <w:noProof/>
            <w:webHidden/>
          </w:rPr>
          <w:fldChar w:fldCharType="begin"/>
        </w:r>
        <w:r w:rsidR="00A97A8B">
          <w:rPr>
            <w:noProof/>
            <w:webHidden/>
          </w:rPr>
          <w:instrText xml:space="preserve"> PAGEREF _Toc155369315 \h </w:instrText>
        </w:r>
        <w:r w:rsidR="00A97A8B">
          <w:rPr>
            <w:noProof/>
            <w:webHidden/>
          </w:rPr>
        </w:r>
        <w:r w:rsidR="00A97A8B">
          <w:rPr>
            <w:noProof/>
            <w:webHidden/>
          </w:rPr>
          <w:fldChar w:fldCharType="separate"/>
        </w:r>
        <w:r w:rsidR="00A97A8B">
          <w:rPr>
            <w:noProof/>
            <w:webHidden/>
          </w:rPr>
          <w:t>11</w:t>
        </w:r>
        <w:r w:rsidR="00A97A8B">
          <w:rPr>
            <w:noProof/>
            <w:webHidden/>
          </w:rPr>
          <w:fldChar w:fldCharType="end"/>
        </w:r>
      </w:hyperlink>
    </w:p>
    <w:p w14:paraId="49DE2304" w14:textId="5097A9DF"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6" w:history="1">
        <w:r w:rsidR="00A97A8B" w:rsidRPr="002472DE">
          <w:rPr>
            <w:rStyle w:val="Hyperlink"/>
            <w:noProof/>
          </w:rPr>
          <w:t>Обязательства обработчика по конфиденциальности</w:t>
        </w:r>
        <w:r w:rsidR="00A97A8B">
          <w:rPr>
            <w:noProof/>
            <w:webHidden/>
          </w:rPr>
          <w:tab/>
        </w:r>
        <w:r w:rsidR="00A97A8B">
          <w:rPr>
            <w:noProof/>
            <w:webHidden/>
          </w:rPr>
          <w:fldChar w:fldCharType="begin"/>
        </w:r>
        <w:r w:rsidR="00A97A8B">
          <w:rPr>
            <w:noProof/>
            <w:webHidden/>
          </w:rPr>
          <w:instrText xml:space="preserve"> PAGEREF _Toc155369316 \h </w:instrText>
        </w:r>
        <w:r w:rsidR="00A97A8B">
          <w:rPr>
            <w:noProof/>
            <w:webHidden/>
          </w:rPr>
        </w:r>
        <w:r w:rsidR="00A97A8B">
          <w:rPr>
            <w:noProof/>
            <w:webHidden/>
          </w:rPr>
          <w:fldChar w:fldCharType="separate"/>
        </w:r>
        <w:r w:rsidR="00A97A8B">
          <w:rPr>
            <w:noProof/>
            <w:webHidden/>
          </w:rPr>
          <w:t>12</w:t>
        </w:r>
        <w:r w:rsidR="00A97A8B">
          <w:rPr>
            <w:noProof/>
            <w:webHidden/>
          </w:rPr>
          <w:fldChar w:fldCharType="end"/>
        </w:r>
      </w:hyperlink>
    </w:p>
    <w:p w14:paraId="69F225DF" w14:textId="585C8866"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7" w:history="1">
        <w:r w:rsidR="00A97A8B" w:rsidRPr="002472DE">
          <w:rPr>
            <w:rStyle w:val="Hyperlink"/>
            <w:noProof/>
          </w:rPr>
          <w:t>Использование услуг Дополнительных обработчиков данных: уведомление и средства контроля</w:t>
        </w:r>
        <w:r w:rsidR="00A97A8B">
          <w:rPr>
            <w:noProof/>
            <w:webHidden/>
          </w:rPr>
          <w:tab/>
        </w:r>
        <w:r w:rsidR="00A97A8B">
          <w:rPr>
            <w:noProof/>
            <w:webHidden/>
          </w:rPr>
          <w:fldChar w:fldCharType="begin"/>
        </w:r>
        <w:r w:rsidR="00A97A8B">
          <w:rPr>
            <w:noProof/>
            <w:webHidden/>
          </w:rPr>
          <w:instrText xml:space="preserve"> PAGEREF _Toc155369317 \h </w:instrText>
        </w:r>
        <w:r w:rsidR="00A97A8B">
          <w:rPr>
            <w:noProof/>
            <w:webHidden/>
          </w:rPr>
        </w:r>
        <w:r w:rsidR="00A97A8B">
          <w:rPr>
            <w:noProof/>
            <w:webHidden/>
          </w:rPr>
          <w:fldChar w:fldCharType="separate"/>
        </w:r>
        <w:r w:rsidR="00A97A8B">
          <w:rPr>
            <w:noProof/>
            <w:webHidden/>
          </w:rPr>
          <w:t>12</w:t>
        </w:r>
        <w:r w:rsidR="00A97A8B">
          <w:rPr>
            <w:noProof/>
            <w:webHidden/>
          </w:rPr>
          <w:fldChar w:fldCharType="end"/>
        </w:r>
      </w:hyperlink>
    </w:p>
    <w:p w14:paraId="09A3B88D" w14:textId="649BF195"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8" w:history="1">
        <w:r w:rsidR="00A97A8B" w:rsidRPr="002472DE">
          <w:rPr>
            <w:rStyle w:val="Hyperlink"/>
            <w:noProof/>
          </w:rPr>
          <w:t>Образовательные учреждения</w:t>
        </w:r>
        <w:r w:rsidR="00A97A8B">
          <w:rPr>
            <w:noProof/>
            <w:webHidden/>
          </w:rPr>
          <w:tab/>
        </w:r>
        <w:r w:rsidR="00A97A8B">
          <w:rPr>
            <w:noProof/>
            <w:webHidden/>
          </w:rPr>
          <w:fldChar w:fldCharType="begin"/>
        </w:r>
        <w:r w:rsidR="00A97A8B">
          <w:rPr>
            <w:noProof/>
            <w:webHidden/>
          </w:rPr>
          <w:instrText xml:space="preserve"> PAGEREF _Toc155369318 \h </w:instrText>
        </w:r>
        <w:r w:rsidR="00A97A8B">
          <w:rPr>
            <w:noProof/>
            <w:webHidden/>
          </w:rPr>
        </w:r>
        <w:r w:rsidR="00A97A8B">
          <w:rPr>
            <w:noProof/>
            <w:webHidden/>
          </w:rPr>
          <w:fldChar w:fldCharType="separate"/>
        </w:r>
        <w:r w:rsidR="00A97A8B">
          <w:rPr>
            <w:noProof/>
            <w:webHidden/>
          </w:rPr>
          <w:t>12</w:t>
        </w:r>
        <w:r w:rsidR="00A97A8B">
          <w:rPr>
            <w:noProof/>
            <w:webHidden/>
          </w:rPr>
          <w:fldChar w:fldCharType="end"/>
        </w:r>
      </w:hyperlink>
    </w:p>
    <w:p w14:paraId="68EBB936" w14:textId="5AAF10F5"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19" w:history="1">
        <w:r w:rsidR="00A97A8B" w:rsidRPr="002472DE">
          <w:rPr>
            <w:rStyle w:val="Hyperlink"/>
            <w:noProof/>
          </w:rPr>
          <w:t>Соглашение с клиентом CJIS</w:t>
        </w:r>
        <w:r w:rsidR="00A97A8B">
          <w:rPr>
            <w:noProof/>
            <w:webHidden/>
          </w:rPr>
          <w:tab/>
        </w:r>
        <w:r w:rsidR="00A97A8B">
          <w:rPr>
            <w:noProof/>
            <w:webHidden/>
          </w:rPr>
          <w:fldChar w:fldCharType="begin"/>
        </w:r>
        <w:r w:rsidR="00A97A8B">
          <w:rPr>
            <w:noProof/>
            <w:webHidden/>
          </w:rPr>
          <w:instrText xml:space="preserve"> PAGEREF _Toc155369319 \h </w:instrText>
        </w:r>
        <w:r w:rsidR="00A97A8B">
          <w:rPr>
            <w:noProof/>
            <w:webHidden/>
          </w:rPr>
        </w:r>
        <w:r w:rsidR="00A97A8B">
          <w:rPr>
            <w:noProof/>
            <w:webHidden/>
          </w:rPr>
          <w:fldChar w:fldCharType="separate"/>
        </w:r>
        <w:r w:rsidR="00A97A8B">
          <w:rPr>
            <w:noProof/>
            <w:webHidden/>
          </w:rPr>
          <w:t>13</w:t>
        </w:r>
        <w:r w:rsidR="00A97A8B">
          <w:rPr>
            <w:noProof/>
            <w:webHidden/>
          </w:rPr>
          <w:fldChar w:fldCharType="end"/>
        </w:r>
      </w:hyperlink>
    </w:p>
    <w:p w14:paraId="362D2B1A" w14:textId="4FFA463B"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20" w:history="1">
        <w:r w:rsidR="00A97A8B" w:rsidRPr="002472DE">
          <w:rPr>
            <w:rStyle w:val="Hyperlink"/>
            <w:noProof/>
          </w:rPr>
          <w:t>Бизнес-партнер по закону HIPAA</w:t>
        </w:r>
        <w:r w:rsidR="00A97A8B">
          <w:rPr>
            <w:noProof/>
            <w:webHidden/>
          </w:rPr>
          <w:tab/>
        </w:r>
        <w:r w:rsidR="00A97A8B">
          <w:rPr>
            <w:noProof/>
            <w:webHidden/>
          </w:rPr>
          <w:fldChar w:fldCharType="begin"/>
        </w:r>
        <w:r w:rsidR="00A97A8B">
          <w:rPr>
            <w:noProof/>
            <w:webHidden/>
          </w:rPr>
          <w:instrText xml:space="preserve"> PAGEREF _Toc155369320 \h </w:instrText>
        </w:r>
        <w:r w:rsidR="00A97A8B">
          <w:rPr>
            <w:noProof/>
            <w:webHidden/>
          </w:rPr>
        </w:r>
        <w:r w:rsidR="00A97A8B">
          <w:rPr>
            <w:noProof/>
            <w:webHidden/>
          </w:rPr>
          <w:fldChar w:fldCharType="separate"/>
        </w:r>
        <w:r w:rsidR="00A97A8B">
          <w:rPr>
            <w:noProof/>
            <w:webHidden/>
          </w:rPr>
          <w:t>13</w:t>
        </w:r>
        <w:r w:rsidR="00A97A8B">
          <w:rPr>
            <w:noProof/>
            <w:webHidden/>
          </w:rPr>
          <w:fldChar w:fldCharType="end"/>
        </w:r>
      </w:hyperlink>
    </w:p>
    <w:p w14:paraId="7DDB6027" w14:textId="36866A8B"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21" w:history="1">
        <w:r w:rsidR="00A97A8B" w:rsidRPr="002472DE">
          <w:rPr>
            <w:rStyle w:val="Hyperlink"/>
            <w:noProof/>
          </w:rPr>
          <w:t>Телекоммуникационные данные</w:t>
        </w:r>
        <w:r w:rsidR="00A97A8B">
          <w:rPr>
            <w:noProof/>
            <w:webHidden/>
          </w:rPr>
          <w:tab/>
        </w:r>
        <w:r w:rsidR="00A97A8B">
          <w:rPr>
            <w:noProof/>
            <w:webHidden/>
          </w:rPr>
          <w:fldChar w:fldCharType="begin"/>
        </w:r>
        <w:r w:rsidR="00A97A8B">
          <w:rPr>
            <w:noProof/>
            <w:webHidden/>
          </w:rPr>
          <w:instrText xml:space="preserve"> PAGEREF _Toc155369321 \h </w:instrText>
        </w:r>
        <w:r w:rsidR="00A97A8B">
          <w:rPr>
            <w:noProof/>
            <w:webHidden/>
          </w:rPr>
        </w:r>
        <w:r w:rsidR="00A97A8B">
          <w:rPr>
            <w:noProof/>
            <w:webHidden/>
          </w:rPr>
          <w:fldChar w:fldCharType="separate"/>
        </w:r>
        <w:r w:rsidR="00A97A8B">
          <w:rPr>
            <w:noProof/>
            <w:webHidden/>
          </w:rPr>
          <w:t>13</w:t>
        </w:r>
        <w:r w:rsidR="00A97A8B">
          <w:rPr>
            <w:noProof/>
            <w:webHidden/>
          </w:rPr>
          <w:fldChar w:fldCharType="end"/>
        </w:r>
      </w:hyperlink>
    </w:p>
    <w:p w14:paraId="6404C4F5" w14:textId="289715A7"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22" w:history="1">
        <w:r w:rsidR="00A97A8B" w:rsidRPr="002472DE">
          <w:rPr>
            <w:rStyle w:val="Hyperlink"/>
            <w:noProof/>
          </w:rPr>
          <w:t>Закон штата Калифорния о защите конфиденциальности потребителей (CCPA)</w:t>
        </w:r>
        <w:r w:rsidR="00A97A8B">
          <w:rPr>
            <w:noProof/>
            <w:webHidden/>
          </w:rPr>
          <w:tab/>
        </w:r>
        <w:r w:rsidR="00A97A8B">
          <w:rPr>
            <w:noProof/>
            <w:webHidden/>
          </w:rPr>
          <w:fldChar w:fldCharType="begin"/>
        </w:r>
        <w:r w:rsidR="00A97A8B">
          <w:rPr>
            <w:noProof/>
            <w:webHidden/>
          </w:rPr>
          <w:instrText xml:space="preserve"> PAGEREF _Toc155369322 \h </w:instrText>
        </w:r>
        <w:r w:rsidR="00A97A8B">
          <w:rPr>
            <w:noProof/>
            <w:webHidden/>
          </w:rPr>
        </w:r>
        <w:r w:rsidR="00A97A8B">
          <w:rPr>
            <w:noProof/>
            <w:webHidden/>
          </w:rPr>
          <w:fldChar w:fldCharType="separate"/>
        </w:r>
        <w:r w:rsidR="00A97A8B">
          <w:rPr>
            <w:noProof/>
            <w:webHidden/>
          </w:rPr>
          <w:t>13</w:t>
        </w:r>
        <w:r w:rsidR="00A97A8B">
          <w:rPr>
            <w:noProof/>
            <w:webHidden/>
          </w:rPr>
          <w:fldChar w:fldCharType="end"/>
        </w:r>
      </w:hyperlink>
    </w:p>
    <w:p w14:paraId="2604D089" w14:textId="473AC523"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23" w:history="1">
        <w:r w:rsidR="00A97A8B" w:rsidRPr="002472DE">
          <w:rPr>
            <w:rStyle w:val="Hyperlink"/>
            <w:noProof/>
          </w:rPr>
          <w:t>Биометрические данные</w:t>
        </w:r>
        <w:r w:rsidR="00A97A8B">
          <w:rPr>
            <w:noProof/>
            <w:webHidden/>
          </w:rPr>
          <w:tab/>
        </w:r>
        <w:r w:rsidR="00A97A8B">
          <w:rPr>
            <w:noProof/>
            <w:webHidden/>
          </w:rPr>
          <w:fldChar w:fldCharType="begin"/>
        </w:r>
        <w:r w:rsidR="00A97A8B">
          <w:rPr>
            <w:noProof/>
            <w:webHidden/>
          </w:rPr>
          <w:instrText xml:space="preserve"> PAGEREF _Toc155369323 \h </w:instrText>
        </w:r>
        <w:r w:rsidR="00A97A8B">
          <w:rPr>
            <w:noProof/>
            <w:webHidden/>
          </w:rPr>
        </w:r>
        <w:r w:rsidR="00A97A8B">
          <w:rPr>
            <w:noProof/>
            <w:webHidden/>
          </w:rPr>
          <w:fldChar w:fldCharType="separate"/>
        </w:r>
        <w:r w:rsidR="00A97A8B">
          <w:rPr>
            <w:noProof/>
            <w:webHidden/>
          </w:rPr>
          <w:t>13</w:t>
        </w:r>
        <w:r w:rsidR="00A97A8B">
          <w:rPr>
            <w:noProof/>
            <w:webHidden/>
          </w:rPr>
          <w:fldChar w:fldCharType="end"/>
        </w:r>
      </w:hyperlink>
    </w:p>
    <w:p w14:paraId="21C0CFF8" w14:textId="08D18A57"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24" w:history="1">
        <w:r w:rsidR="00A97A8B" w:rsidRPr="002472DE">
          <w:rPr>
            <w:rStyle w:val="Hyperlink"/>
            <w:noProof/>
          </w:rPr>
          <w:t>Дополнительные профессиональные услуги</w:t>
        </w:r>
        <w:r w:rsidR="00A97A8B">
          <w:rPr>
            <w:noProof/>
            <w:webHidden/>
          </w:rPr>
          <w:tab/>
        </w:r>
        <w:r w:rsidR="00A97A8B">
          <w:rPr>
            <w:noProof/>
            <w:webHidden/>
          </w:rPr>
          <w:fldChar w:fldCharType="begin"/>
        </w:r>
        <w:r w:rsidR="00A97A8B">
          <w:rPr>
            <w:noProof/>
            <w:webHidden/>
          </w:rPr>
          <w:instrText xml:space="preserve"> PAGEREF _Toc155369324 \h </w:instrText>
        </w:r>
        <w:r w:rsidR="00A97A8B">
          <w:rPr>
            <w:noProof/>
            <w:webHidden/>
          </w:rPr>
        </w:r>
        <w:r w:rsidR="00A97A8B">
          <w:rPr>
            <w:noProof/>
            <w:webHidden/>
          </w:rPr>
          <w:fldChar w:fldCharType="separate"/>
        </w:r>
        <w:r w:rsidR="00A97A8B">
          <w:rPr>
            <w:noProof/>
            <w:webHidden/>
          </w:rPr>
          <w:t>13</w:t>
        </w:r>
        <w:r w:rsidR="00A97A8B">
          <w:rPr>
            <w:noProof/>
            <w:webHidden/>
          </w:rPr>
          <w:fldChar w:fldCharType="end"/>
        </w:r>
      </w:hyperlink>
    </w:p>
    <w:p w14:paraId="7CF71968" w14:textId="741CA50D" w:rsidR="00A97A8B" w:rsidRDefault="000A5745">
      <w:pPr>
        <w:pStyle w:val="TOC5"/>
        <w:tabs>
          <w:tab w:val="right" w:leader="dot" w:pos="5030"/>
        </w:tabs>
        <w:rPr>
          <w:rFonts w:eastAsiaTheme="minorEastAsia"/>
          <w:noProof/>
          <w:kern w:val="2"/>
          <w:sz w:val="24"/>
          <w:szCs w:val="24"/>
          <w:lang w:val="en-US" w:eastAsia="en-US" w:bidi="ar-SA"/>
          <w14:ligatures w14:val="standardContextual"/>
        </w:rPr>
      </w:pPr>
      <w:hyperlink w:anchor="_Toc155369325" w:history="1">
        <w:r w:rsidR="00A97A8B" w:rsidRPr="002472DE">
          <w:rPr>
            <w:rStyle w:val="Hyperlink"/>
            <w:noProof/>
          </w:rPr>
          <w:t>Как связаться с Microsoft</w:t>
        </w:r>
        <w:r w:rsidR="00A97A8B">
          <w:rPr>
            <w:noProof/>
            <w:webHidden/>
          </w:rPr>
          <w:tab/>
        </w:r>
        <w:r w:rsidR="00A97A8B">
          <w:rPr>
            <w:noProof/>
            <w:webHidden/>
          </w:rPr>
          <w:fldChar w:fldCharType="begin"/>
        </w:r>
        <w:r w:rsidR="00A97A8B">
          <w:rPr>
            <w:noProof/>
            <w:webHidden/>
          </w:rPr>
          <w:instrText xml:space="preserve"> PAGEREF _Toc155369325 \h </w:instrText>
        </w:r>
        <w:r w:rsidR="00A97A8B">
          <w:rPr>
            <w:noProof/>
            <w:webHidden/>
          </w:rPr>
        </w:r>
        <w:r w:rsidR="00A97A8B">
          <w:rPr>
            <w:noProof/>
            <w:webHidden/>
          </w:rPr>
          <w:fldChar w:fldCharType="separate"/>
        </w:r>
        <w:r w:rsidR="00A97A8B">
          <w:rPr>
            <w:noProof/>
            <w:webHidden/>
          </w:rPr>
          <w:t>14</w:t>
        </w:r>
        <w:r w:rsidR="00A97A8B">
          <w:rPr>
            <w:noProof/>
            <w:webHidden/>
          </w:rPr>
          <w:fldChar w:fldCharType="end"/>
        </w:r>
      </w:hyperlink>
    </w:p>
    <w:p w14:paraId="2E96B374" w14:textId="0143C457" w:rsidR="00A97A8B" w:rsidRDefault="000A5745">
      <w:pPr>
        <w:pStyle w:val="TOC1"/>
        <w:rPr>
          <w:rFonts w:eastAsiaTheme="minorEastAsia"/>
          <w:b w:val="0"/>
          <w:caps w:val="0"/>
          <w:noProof/>
          <w:kern w:val="2"/>
          <w:sz w:val="24"/>
          <w:szCs w:val="24"/>
          <w:lang w:val="en-US" w:eastAsia="en-US" w:bidi="ar-SA"/>
          <w14:ligatures w14:val="standardContextual"/>
        </w:rPr>
      </w:pPr>
      <w:hyperlink w:anchor="_Toc155369326" w:history="1">
        <w:r w:rsidR="00A97A8B" w:rsidRPr="002472DE">
          <w:rPr>
            <w:rStyle w:val="Hyperlink"/>
            <w:noProof/>
          </w:rPr>
          <w:t>Приложение А — Меры безопасности</w:t>
        </w:r>
        <w:r w:rsidR="00A97A8B">
          <w:rPr>
            <w:noProof/>
            <w:webHidden/>
          </w:rPr>
          <w:tab/>
        </w:r>
        <w:r w:rsidR="00A97A8B">
          <w:rPr>
            <w:noProof/>
            <w:webHidden/>
          </w:rPr>
          <w:fldChar w:fldCharType="begin"/>
        </w:r>
        <w:r w:rsidR="00A97A8B">
          <w:rPr>
            <w:noProof/>
            <w:webHidden/>
          </w:rPr>
          <w:instrText xml:space="preserve"> PAGEREF _Toc155369326 \h </w:instrText>
        </w:r>
        <w:r w:rsidR="00A97A8B">
          <w:rPr>
            <w:noProof/>
            <w:webHidden/>
          </w:rPr>
        </w:r>
        <w:r w:rsidR="00A97A8B">
          <w:rPr>
            <w:noProof/>
            <w:webHidden/>
          </w:rPr>
          <w:fldChar w:fldCharType="separate"/>
        </w:r>
        <w:r w:rsidR="00A97A8B">
          <w:rPr>
            <w:noProof/>
            <w:webHidden/>
          </w:rPr>
          <w:t>15</w:t>
        </w:r>
        <w:r w:rsidR="00A97A8B">
          <w:rPr>
            <w:noProof/>
            <w:webHidden/>
          </w:rPr>
          <w:fldChar w:fldCharType="end"/>
        </w:r>
      </w:hyperlink>
    </w:p>
    <w:p w14:paraId="666F289A" w14:textId="59E60CC4" w:rsidR="00A97A8B" w:rsidRDefault="000A5745">
      <w:pPr>
        <w:pStyle w:val="TOC1"/>
        <w:rPr>
          <w:rFonts w:eastAsiaTheme="minorEastAsia"/>
          <w:b w:val="0"/>
          <w:caps w:val="0"/>
          <w:noProof/>
          <w:kern w:val="2"/>
          <w:sz w:val="24"/>
          <w:szCs w:val="24"/>
          <w:lang w:val="en-US" w:eastAsia="en-US" w:bidi="ar-SA"/>
          <w14:ligatures w14:val="standardContextual"/>
        </w:rPr>
      </w:pPr>
      <w:hyperlink w:anchor="_Toc155369327" w:history="1">
        <w:r w:rsidR="00A97A8B" w:rsidRPr="002472DE">
          <w:rPr>
            <w:rStyle w:val="Hyperlink"/>
            <w:noProof/>
          </w:rPr>
          <w:t>Приложение B — Субъекты данных и категории персональных данных</w:t>
        </w:r>
        <w:r w:rsidR="00A97A8B">
          <w:rPr>
            <w:noProof/>
            <w:webHidden/>
          </w:rPr>
          <w:tab/>
        </w:r>
        <w:r w:rsidR="00A97A8B">
          <w:rPr>
            <w:noProof/>
            <w:webHidden/>
          </w:rPr>
          <w:fldChar w:fldCharType="begin"/>
        </w:r>
        <w:r w:rsidR="00A97A8B">
          <w:rPr>
            <w:noProof/>
            <w:webHidden/>
          </w:rPr>
          <w:instrText xml:space="preserve"> PAGEREF _Toc155369327 \h </w:instrText>
        </w:r>
        <w:r w:rsidR="00A97A8B">
          <w:rPr>
            <w:noProof/>
            <w:webHidden/>
          </w:rPr>
        </w:r>
        <w:r w:rsidR="00A97A8B">
          <w:rPr>
            <w:noProof/>
            <w:webHidden/>
          </w:rPr>
          <w:fldChar w:fldCharType="separate"/>
        </w:r>
        <w:r w:rsidR="00A97A8B">
          <w:rPr>
            <w:noProof/>
            <w:webHidden/>
          </w:rPr>
          <w:t>18</w:t>
        </w:r>
        <w:r w:rsidR="00A97A8B">
          <w:rPr>
            <w:noProof/>
            <w:webHidden/>
          </w:rPr>
          <w:fldChar w:fldCharType="end"/>
        </w:r>
      </w:hyperlink>
    </w:p>
    <w:p w14:paraId="51759661" w14:textId="2BDE1BB0" w:rsidR="00A97A8B" w:rsidRDefault="000A5745">
      <w:pPr>
        <w:pStyle w:val="TOC1"/>
        <w:rPr>
          <w:rFonts w:eastAsiaTheme="minorEastAsia"/>
          <w:b w:val="0"/>
          <w:caps w:val="0"/>
          <w:noProof/>
          <w:kern w:val="2"/>
          <w:sz w:val="24"/>
          <w:szCs w:val="24"/>
          <w:lang w:val="en-US" w:eastAsia="en-US" w:bidi="ar-SA"/>
          <w14:ligatures w14:val="standardContextual"/>
        </w:rPr>
      </w:pPr>
      <w:hyperlink w:anchor="_Toc155369328" w:history="1">
        <w:r w:rsidR="00A97A8B" w:rsidRPr="002472DE">
          <w:rPr>
            <w:rStyle w:val="Hyperlink"/>
            <w:noProof/>
          </w:rPr>
          <w:t>Приложение C — Дополнение «Дополнительные средства</w:t>
        </w:r>
        <w:r w:rsidR="00A97A8B" w:rsidRPr="002472DE">
          <w:rPr>
            <w:rStyle w:val="Hyperlink"/>
            <w:noProof/>
            <w:lang w:val="en-US"/>
          </w:rPr>
          <w:t> </w:t>
        </w:r>
        <w:r w:rsidR="00A97A8B" w:rsidRPr="002472DE">
          <w:rPr>
            <w:rStyle w:val="Hyperlink"/>
            <w:noProof/>
          </w:rPr>
          <w:t>защиты»</w:t>
        </w:r>
        <w:r w:rsidR="00A97A8B">
          <w:rPr>
            <w:noProof/>
            <w:webHidden/>
          </w:rPr>
          <w:tab/>
        </w:r>
        <w:r w:rsidR="00A97A8B">
          <w:rPr>
            <w:noProof/>
            <w:webHidden/>
          </w:rPr>
          <w:fldChar w:fldCharType="begin"/>
        </w:r>
        <w:r w:rsidR="00A97A8B">
          <w:rPr>
            <w:noProof/>
            <w:webHidden/>
          </w:rPr>
          <w:instrText xml:space="preserve"> PAGEREF _Toc155369328 \h </w:instrText>
        </w:r>
        <w:r w:rsidR="00A97A8B">
          <w:rPr>
            <w:noProof/>
            <w:webHidden/>
          </w:rPr>
        </w:r>
        <w:r w:rsidR="00A97A8B">
          <w:rPr>
            <w:noProof/>
            <w:webHidden/>
          </w:rPr>
          <w:fldChar w:fldCharType="separate"/>
        </w:r>
        <w:r w:rsidR="00A97A8B">
          <w:rPr>
            <w:noProof/>
            <w:webHidden/>
          </w:rPr>
          <w:t>20</w:t>
        </w:r>
        <w:r w:rsidR="00A97A8B">
          <w:rPr>
            <w:noProof/>
            <w:webHidden/>
          </w:rPr>
          <w:fldChar w:fldCharType="end"/>
        </w:r>
      </w:hyperlink>
    </w:p>
    <w:p w14:paraId="2716D970" w14:textId="64906D93" w:rsidR="00A97A8B" w:rsidRDefault="000A5745">
      <w:pPr>
        <w:pStyle w:val="TOC1"/>
        <w:rPr>
          <w:rFonts w:eastAsiaTheme="minorEastAsia"/>
          <w:b w:val="0"/>
          <w:caps w:val="0"/>
          <w:noProof/>
          <w:kern w:val="2"/>
          <w:sz w:val="24"/>
          <w:szCs w:val="24"/>
          <w:lang w:val="en-US" w:eastAsia="en-US" w:bidi="ar-SA"/>
          <w14:ligatures w14:val="standardContextual"/>
        </w:rPr>
      </w:pPr>
      <w:hyperlink w:anchor="_Toc155369329" w:history="1">
        <w:r w:rsidR="00A97A8B" w:rsidRPr="002472DE">
          <w:rPr>
            <w:rStyle w:val="Hyperlink"/>
            <w:noProof/>
          </w:rPr>
          <w:t>Приложение 1. Условия Генерального регламента Европейского Союза о защите данных</w:t>
        </w:r>
        <w:r w:rsidR="00A97A8B">
          <w:rPr>
            <w:noProof/>
            <w:webHidden/>
          </w:rPr>
          <w:tab/>
        </w:r>
        <w:r w:rsidR="00A97A8B">
          <w:rPr>
            <w:noProof/>
            <w:webHidden/>
          </w:rPr>
          <w:fldChar w:fldCharType="begin"/>
        </w:r>
        <w:r w:rsidR="00A97A8B">
          <w:rPr>
            <w:noProof/>
            <w:webHidden/>
          </w:rPr>
          <w:instrText xml:space="preserve"> PAGEREF _Toc155369329 \h </w:instrText>
        </w:r>
        <w:r w:rsidR="00A97A8B">
          <w:rPr>
            <w:noProof/>
            <w:webHidden/>
          </w:rPr>
        </w:r>
        <w:r w:rsidR="00A97A8B">
          <w:rPr>
            <w:noProof/>
            <w:webHidden/>
          </w:rPr>
          <w:fldChar w:fldCharType="separate"/>
        </w:r>
        <w:r w:rsidR="00A97A8B">
          <w:rPr>
            <w:noProof/>
            <w:webHidden/>
          </w:rPr>
          <w:t>22</w:t>
        </w:r>
        <w:r w:rsidR="00A97A8B">
          <w:rPr>
            <w:noProof/>
            <w:webHidden/>
          </w:rPr>
          <w:fldChar w:fldCharType="end"/>
        </w:r>
      </w:hyperlink>
    </w:p>
    <w:p w14:paraId="078B3149" w14:textId="32A05B21" w:rsidR="00D70DF3" w:rsidRDefault="00A430D3" w:rsidP="002F3D6C">
      <w:pPr>
        <w:pStyle w:val="TOC1"/>
        <w:sectPr w:rsidR="00D70DF3" w:rsidSect="005B794C">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9300"/>
      <w:bookmarkStart w:id="6" w:name="Introduction"/>
      <w:r>
        <w:t>Введение</w:t>
      </w:r>
      <w:bookmarkEnd w:id="2"/>
      <w:bookmarkEnd w:id="3"/>
      <w:bookmarkEnd w:id="4"/>
      <w:bookmarkEnd w:id="5"/>
    </w:p>
    <w:p w14:paraId="6CE39BF0" w14:textId="223D00CC" w:rsidR="00E4190C" w:rsidRPr="008C1F6B" w:rsidRDefault="00E4190C" w:rsidP="00E4190C">
      <w:pPr>
        <w:pStyle w:val="ProductList-Body"/>
        <w:spacing w:after="120"/>
        <w:rPr>
          <w:spacing w:val="-4"/>
        </w:rPr>
      </w:pPr>
      <w:bookmarkStart w:id="7" w:name="_Toc507768532"/>
      <w:bookmarkStart w:id="8" w:name="_Toc6563781"/>
      <w:bookmarkStart w:id="9" w:name="_Toc26883654"/>
      <w:bookmarkStart w:id="10" w:name="_Toc507768534"/>
      <w:bookmarkStart w:id="11" w:name="_Toc6563783"/>
      <w:bookmarkStart w:id="12" w:name="_Toc26883656"/>
      <w:bookmarkEnd w:id="6"/>
      <w:r w:rsidRPr="008C1F6B">
        <w:rPr>
          <w:spacing w:val="-4"/>
        </w:rPr>
        <w:t xml:space="preserve">Стороны соглашаются, что настоящее Дополнение к положениям по защите данных в рамках соглашения Microsoft Products and Services Agreement (далее — DPA) устанавливает их обязательства в отношении обработки и безопасности Данных клиентов, Данных профессиональных услуг и Персональных данных в связи с предоставлением Продуктов и услуг. Дополнение DPA включается путем ссылки в Условия использования продуктов и другие соглашения с Microsoft. Стороны также соглашаются, что если отсутствует отдельное Соглашение о предоставлении профессиональных услуг, это Дополнение регулирует обработку и безопасность Данных профессиональных услуг. Использование Клиентом Продуктов, производимых не Microsoft, регулируют отдельные условия, в том числе различные условия конфиденциальности и безопасности. </w:t>
      </w:r>
    </w:p>
    <w:p w14:paraId="40B375CA" w14:textId="77777777" w:rsidR="00CB3207" w:rsidRDefault="00CB3207" w:rsidP="00CB3207">
      <w:pPr>
        <w:pStyle w:val="ProductList-Body"/>
        <w:spacing w:after="120"/>
      </w:pPr>
      <w:bookmarkStart w:id="13" w:name="_Toc42764827"/>
      <w:bookmarkEnd w:id="7"/>
      <w:bookmarkEnd w:id="8"/>
      <w:bookmarkEnd w:id="9"/>
      <w:r>
        <w:t>В случае каких-либо разногласий или противоречий между Условиями DPA и любыми другими условиями соглашения корпоративного лицензирования Клиента или других применимых соглашений в связи с Продуктами и Услугами («Клиентское Соглашение»), Условия DPA имеют преимущественную силу. Положения настоящих Условий DPA заменяют любые противоречащие им положения Заявления Microsoft о конфиденциальности, которые в иных случаях могут регулировать обработку Данных клиента, Данных профессиональных услуг или Персональных данных в соответствии с определением в настоящем документе.</w:t>
      </w:r>
    </w:p>
    <w:p w14:paraId="3FBA9775" w14:textId="77777777" w:rsidR="00CB3207" w:rsidRDefault="00CB3207" w:rsidP="00CB3207">
      <w:pPr>
        <w:pStyle w:val="ProductList-Body"/>
        <w:spacing w:after="120"/>
      </w:pPr>
      <w:r>
        <w:t>Microsoft берет на себя обязательства, предусмотренные настоящим DPA, в отношении всех Клиентов, имеющих действующее клиентское соглашение. Выполнение указанных обязательств перед Клиентом является обязательным для Microsoft вне зависимости от (1) Условий для продуктов, которые бы в ином случае применялись к любой заданной подписке или лицензии на Продукт, или (2) любого другого соглашения, содержащего ссылку на Условия для продуктов.</w:t>
      </w:r>
    </w:p>
    <w:p w14:paraId="5EBB00B4" w14:textId="77777777" w:rsidR="00DD6D76" w:rsidRPr="00FC77AC" w:rsidRDefault="00DD6D76" w:rsidP="00DD6D76">
      <w:pPr>
        <w:pStyle w:val="ProductList-SubSubSectionHeading"/>
        <w:spacing w:after="120"/>
        <w:outlineLvl w:val="1"/>
      </w:pPr>
      <w:bookmarkStart w:id="14" w:name="_Toc155369301"/>
      <w:r>
        <w:t>Применимые Условия DPA и обновления</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Ограничения в отношении обновлений</w:t>
      </w:r>
    </w:p>
    <w:p w14:paraId="1C825065" w14:textId="77777777" w:rsidR="00381D04" w:rsidRDefault="00381D04" w:rsidP="00381D04">
      <w:pPr>
        <w:pStyle w:val="ProductList-Body"/>
        <w:spacing w:after="120"/>
        <w:ind w:left="158"/>
      </w:pPr>
      <w:bookmarkStart w:id="15" w:name="_Hlk40343587"/>
      <w:r>
        <w:t>При продлении или приобретении Клиентом новой подписки на Продукт или оформлении наряда-заказа на Профессиональные услуги,</w:t>
      </w:r>
      <w:r>
        <w:rPr>
          <w:lang w:val="en-US"/>
        </w:rPr>
        <w:t> </w:t>
      </w:r>
      <w:r>
        <w:t>в течение срока подписки Клиента на соответствующий Продукт или срока предоставления соответствующей Профессиональной услуги применяются и не изменяются действующие на тот момент Условия DPA. При получении Клиентом бессрочной лицензии на Программное обеспечение применяются действующие на тот момент Условия DPA (в соответствии с аналогичным положением для определения действующих на тот момент Условий продукта для данного Программного обеспечения в клиентском соглашении), которые не меняются в течение срока действия лицензии Клиента на данное Программное обеспечение.</w:t>
      </w:r>
    </w:p>
    <w:p w14:paraId="2112911C" w14:textId="77777777" w:rsidR="00DD6D76" w:rsidRPr="00FC77AC" w:rsidRDefault="00DD6D76" w:rsidP="00DD6D76">
      <w:pPr>
        <w:pStyle w:val="ProductList-Body"/>
        <w:spacing w:after="120"/>
        <w:ind w:left="187"/>
        <w:outlineLvl w:val="2"/>
      </w:pPr>
      <w:r>
        <w:rPr>
          <w:b/>
          <w:color w:val="0072C6"/>
        </w:rPr>
        <w:t>Новые функции, дополнения или связанное ПО</w:t>
      </w:r>
      <w:bookmarkEnd w:id="15"/>
    </w:p>
    <w:p w14:paraId="6055A2C1" w14:textId="5B7BBBCE" w:rsidR="00DD6D76" w:rsidRPr="00A83BB8" w:rsidRDefault="00DD6D76" w:rsidP="00DD6D76">
      <w:pPr>
        <w:pStyle w:val="ProductList-Body"/>
        <w:spacing w:after="120"/>
        <w:ind w:left="158"/>
        <w:rPr>
          <w:spacing w:val="-1"/>
        </w:rPr>
      </w:pPr>
      <w:r w:rsidRPr="00A83BB8">
        <w:rPr>
          <w:spacing w:val="-1"/>
        </w:rPr>
        <w:t>Несмотря на приведенные выше ограничения в отношении обновлений, когда Microsoft внедряет определенные функции, предложения, дополнения или связанное с ними программное обеспечение, являющиеся новыми (т. е. такими, которые ранее не включались в</w:t>
      </w:r>
      <w:r w:rsidR="00A83BB8">
        <w:rPr>
          <w:spacing w:val="-1"/>
          <w:lang w:val="en-US"/>
        </w:rPr>
        <w:t> </w:t>
      </w:r>
      <w:r w:rsidRPr="00A83BB8">
        <w:rPr>
          <w:spacing w:val="-1"/>
        </w:rPr>
        <w:t>Продукты или Службы), Microsoft может предоставить условия или внести в Дополнение изменения, которые применяются к использованию Клиентом таких новых функций, предложений, дополнений или связанного с ними программного обеспечения. Если эти</w:t>
      </w:r>
      <w:r w:rsidR="00A83BB8">
        <w:rPr>
          <w:spacing w:val="-1"/>
          <w:lang w:val="en-US"/>
        </w:rPr>
        <w:t> </w:t>
      </w:r>
      <w:r w:rsidRPr="00A83BB8">
        <w:rPr>
          <w:spacing w:val="-1"/>
        </w:rPr>
        <w:t>условия включают какие-либо существенные неблагоприятные изменения в Условиях Дополнения, Microsoft предоставит Клиенту возможность использования новых функций, предложений, дополнений или связанного с ними программного обеспечения без потери существующей функциональности общедоступного Продукта или Профессиональной услуги. Если Клиент не установит или не использует новые функции, предложения, дополнения или связанное ПО, соответствующие новые условия не будут применяться.</w:t>
      </w:r>
    </w:p>
    <w:p w14:paraId="5051C02C" w14:textId="77777777" w:rsidR="00DD6D76" w:rsidRPr="00FC77AC" w:rsidRDefault="00DD6D76" w:rsidP="00DD6D76">
      <w:pPr>
        <w:pStyle w:val="ProductList-Body"/>
        <w:spacing w:after="120"/>
        <w:ind w:left="187"/>
        <w:outlineLvl w:val="2"/>
      </w:pPr>
      <w:r>
        <w:rPr>
          <w:b/>
          <w:color w:val="0072C6"/>
        </w:rPr>
        <w:t>Государственные нормы и требования</w:t>
      </w:r>
    </w:p>
    <w:p w14:paraId="6B462DB3" w14:textId="6DB4C925" w:rsidR="00DD6D76" w:rsidRPr="008B1238" w:rsidRDefault="00DD6D76" w:rsidP="00DD6D76">
      <w:pPr>
        <w:pStyle w:val="ProductList-Body"/>
        <w:spacing w:after="120"/>
        <w:ind w:left="158"/>
        <w:rPr>
          <w:spacing w:val="-1"/>
        </w:rPr>
      </w:pPr>
      <w:r w:rsidRPr="008B1238">
        <w:rPr>
          <w:spacing w:val="-1"/>
        </w:rPr>
        <w:t>Невзирая на изложенные ранее ограничения, касающиеся обновлений, Microsoft может изменить или прекратить предоставление Продукта или Профессиональной услуги в любой стране или юрисдикции, в которой действует или предусматривается принятие какого</w:t>
      </w:r>
      <w:r w:rsidR="008B1238" w:rsidRPr="00C44BFD">
        <w:rPr>
          <w:spacing w:val="-1"/>
        </w:rPr>
        <w:t>­</w:t>
      </w:r>
      <w:r w:rsidRPr="008B1238">
        <w:rPr>
          <w:spacing w:val="-1"/>
        </w:rPr>
        <w:t>либо государственного требования или обязательного предписания, которое (1) возлагает на Microsoft обязательство исполнять какое-либо правило или требование, которое обычно не применяется к хозяйствующим субъектам, работающим в этой стране или</w:t>
      </w:r>
      <w:r w:rsidR="008B1238" w:rsidRPr="00C44BFD">
        <w:rPr>
          <w:spacing w:val="-1"/>
        </w:rPr>
        <w:t xml:space="preserve"> </w:t>
      </w:r>
      <w:r w:rsidRPr="008B1238">
        <w:rPr>
          <w:spacing w:val="-1"/>
        </w:rPr>
        <w:t>юрисдикции; (2) создает трудности для Microsoft в случае, если Microsoft решит продолжить предоставление Продукта или предложение Профессиональной услуги без их изменения; и/или (3) приведет к возникновению представления у Microsoft о том, что</w:t>
      </w:r>
      <w:r w:rsidR="000022EE" w:rsidRPr="008B1238">
        <w:rPr>
          <w:spacing w:val="-1"/>
          <w:lang w:val="en-US"/>
        </w:rPr>
        <w:t> </w:t>
      </w:r>
      <w:r w:rsidRPr="008B1238">
        <w:rPr>
          <w:spacing w:val="-1"/>
        </w:rPr>
        <w:t>Условия DPA либо Продукт или Профессиональная услуга могут создавать коллизию правовых норм с каким-либо таким требованием или обязательством.</w:t>
      </w:r>
    </w:p>
    <w:p w14:paraId="533F1F74" w14:textId="77777777" w:rsidR="009776B9" w:rsidRPr="00FC77AC" w:rsidRDefault="009776B9" w:rsidP="007829B6">
      <w:pPr>
        <w:pStyle w:val="ProductList-SubSubSectionHeading"/>
        <w:spacing w:after="120"/>
        <w:outlineLvl w:val="1"/>
      </w:pPr>
      <w:bookmarkStart w:id="16" w:name="_Toc155369302"/>
      <w:r>
        <w:t>Электронные уведомления</w:t>
      </w:r>
      <w:bookmarkEnd w:id="10"/>
      <w:bookmarkEnd w:id="11"/>
      <w:bookmarkEnd w:id="12"/>
      <w:bookmarkEnd w:id="16"/>
    </w:p>
    <w:p w14:paraId="37A67D7B" w14:textId="39361B31" w:rsidR="009776B9" w:rsidRDefault="009776B9" w:rsidP="0035670E">
      <w:pPr>
        <w:pStyle w:val="ProductList-Body"/>
        <w:spacing w:after="120"/>
      </w:pPr>
      <w:r>
        <w:t xml:space="preserve">Microsoft может предоставлять Клиенту информацию и уведомления о Продуктах и услугах в электронной форме, в том числе по электронной почте, через портал Веб-службы или через веб-сайт, который определяет Microsoft. Уведомление предоставляется </w:t>
      </w:r>
      <w:r w:rsidR="004F53C8">
        <w:br/>
      </w:r>
      <w:r>
        <w:t>в дату, когда Microsoft сделает его доступным.</w:t>
      </w:r>
    </w:p>
    <w:p w14:paraId="7A124922" w14:textId="7CAA38DE" w:rsidR="009776B9" w:rsidRPr="00FC77AC" w:rsidRDefault="009776B9" w:rsidP="0035670E">
      <w:pPr>
        <w:pStyle w:val="ProductList-SubSubSectionHeading"/>
        <w:keepNext/>
        <w:spacing w:after="120"/>
        <w:outlineLvl w:val="1"/>
      </w:pPr>
      <w:bookmarkStart w:id="17" w:name="_Toc507768535"/>
      <w:bookmarkStart w:id="18" w:name="_Toc6563784"/>
      <w:bookmarkStart w:id="19" w:name="_Toc26883657"/>
      <w:bookmarkStart w:id="20" w:name="_Toc155369303"/>
      <w:r>
        <w:t>Предыдущие версии</w:t>
      </w:r>
      <w:bookmarkEnd w:id="17"/>
      <w:bookmarkEnd w:id="18"/>
      <w:bookmarkEnd w:id="19"/>
      <w:bookmarkEnd w:id="20"/>
    </w:p>
    <w:p w14:paraId="6CA8233C" w14:textId="6447CE78" w:rsidR="009776B9" w:rsidRPr="00FC77AC" w:rsidRDefault="00DD6D76" w:rsidP="007829B6">
      <w:pPr>
        <w:pStyle w:val="ProductList-Body"/>
        <w:spacing w:after="120"/>
      </w:pPr>
      <w:r>
        <w:t xml:space="preserve">Условия DPA содержат условия для Продуктов и услуг, доступных в настоящее время. С более ранними версиями Условий DPA Клиент может ознакомиться на веб-странице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а также обратившись к торговому посреднику или менеджеру по работе с клиентами Microsoft.</w:t>
      </w:r>
    </w:p>
    <w:bookmarkStart w:id="22" w:name="_Hlk494736247"/>
    <w:bookmarkStart w:id="23" w:name="_Hlk494736381"/>
    <w:p w14:paraId="6B34AF1C" w14:textId="4814C98B" w:rsidR="00D11AA3" w:rsidRPr="0010032A" w:rsidRDefault="00C942A4" w:rsidP="00C57212">
      <w:pPr>
        <w:pStyle w:val="ProductList-Body"/>
        <w:shd w:val="clear" w:color="auto" w:fill="A6A6A6" w:themeFill="background1" w:themeFillShade="A6"/>
        <w:spacing w:after="120"/>
        <w:jc w:val="right"/>
        <w:rPr>
          <w:sz w:val="2"/>
          <w:szCs w:val="2"/>
        </w:rPr>
        <w:sectPr w:rsidR="00D11AA3" w:rsidRPr="0010032A" w:rsidSect="005B794C">
          <w:footerReference w:type="default" r:id="rId18"/>
          <w:footerReference w:type="first" r:id="rId19"/>
          <w:type w:val="continuous"/>
          <w:pgSz w:w="12240" w:h="15840"/>
          <w:pgMar w:top="1440" w:right="720" w:bottom="1440" w:left="720" w:header="720" w:footer="720" w:gutter="0"/>
          <w:cols w:space="720"/>
          <w:titlePg/>
          <w:docGrid w:linePitch="360"/>
        </w:sectPr>
      </w:pPr>
      <w:r>
        <w:fldChar w:fldCharType="begin"/>
      </w:r>
      <w:r>
        <w:instrText>HYPERLINK \l "TableofContents"</w:instrText>
      </w:r>
      <w:r>
        <w:fldChar w:fldCharType="separate"/>
      </w:r>
      <w:r>
        <w:rPr>
          <w:rStyle w:val="Hyperlink"/>
          <w:sz w:val="16"/>
          <w:szCs w:val="16"/>
        </w:rPr>
        <w:t>Оглавление</w:t>
      </w:r>
      <w:r>
        <w:fldChar w:fldCharType="end"/>
      </w:r>
      <w:r>
        <w:rPr>
          <w:sz w:val="16"/>
          <w:szCs w:val="16"/>
        </w:rPr>
        <w:t xml:space="preserve"> / </w:t>
      </w:r>
      <w:hyperlink w:anchor="GeneralTerms" w:tooltip="Общие условия" w:history="1">
        <w:r>
          <w:rPr>
            <w:rStyle w:val="Hyperlink"/>
            <w:sz w:val="16"/>
            <w:szCs w:val="16"/>
          </w:rPr>
          <w:t>Общие условия</w:t>
        </w:r>
      </w:hyperlink>
    </w:p>
    <w:p w14:paraId="671361CB" w14:textId="77777777" w:rsidR="009776B9" w:rsidRPr="00FC77AC" w:rsidRDefault="009776B9" w:rsidP="005178F5">
      <w:pPr>
        <w:pStyle w:val="ProductList-SectionHeading"/>
        <w:keepNext/>
        <w:keepLines/>
        <w:spacing w:after="120"/>
        <w:outlineLvl w:val="0"/>
      </w:pPr>
      <w:bookmarkStart w:id="24" w:name="_Toc507768537"/>
      <w:bookmarkStart w:id="25" w:name="_Toc6563786"/>
      <w:bookmarkStart w:id="26" w:name="_Toc26883659"/>
      <w:bookmarkStart w:id="27" w:name="_Toc155369304"/>
      <w:bookmarkStart w:id="28" w:name="Definitions"/>
      <w:bookmarkEnd w:id="22"/>
      <w:bookmarkEnd w:id="23"/>
      <w:r>
        <w:t>Определения</w:t>
      </w:r>
      <w:bookmarkEnd w:id="24"/>
      <w:bookmarkEnd w:id="25"/>
      <w:bookmarkEnd w:id="26"/>
      <w:bookmarkEnd w:id="27"/>
    </w:p>
    <w:bookmarkEnd w:id="28"/>
    <w:p w14:paraId="40726793" w14:textId="77777777" w:rsidR="004369F2" w:rsidRDefault="004369F2" w:rsidP="004369F2">
      <w:pPr>
        <w:pStyle w:val="ProductList-Body"/>
        <w:spacing w:after="120"/>
      </w:pPr>
      <w:r>
        <w:t>Термины с заглавной буквы, используемые, но не определенные в настоящем DPA, будут иметь значения, указанные в клиентском соглашении. В настоящем DPA используются указанные ниже термины:</w:t>
      </w:r>
    </w:p>
    <w:p w14:paraId="1D689A74" w14:textId="3F7E299C" w:rsidR="00B0233F" w:rsidRPr="00FC77AC" w:rsidRDefault="00B0233F" w:rsidP="00B0233F">
      <w:pPr>
        <w:pStyle w:val="ProductList-Body"/>
        <w:spacing w:after="120"/>
      </w:pPr>
      <w:r>
        <w:t xml:space="preserve">Данные клиента — это все данные, включая текстовые, звуковые файлы, видео файлы или файлы изображений, передаваемые </w:t>
      </w:r>
      <w:r w:rsidR="003D1575">
        <w:br/>
      </w:r>
      <w:r>
        <w:t>Microsoft Клиентом или от его имени при использовании Веб-службы. Данные клиента не включают Данные в рамках предоставления Профессиональных услуг.</w:t>
      </w:r>
    </w:p>
    <w:p w14:paraId="50FA0EF5" w14:textId="5CBDBD08" w:rsidR="00B0233F" w:rsidRPr="00FC77AC" w:rsidRDefault="00B0233F" w:rsidP="00B0233F">
      <w:pPr>
        <w:pStyle w:val="ProductList-Body"/>
        <w:spacing w:after="120"/>
      </w:pPr>
      <w:r>
        <w:t>«Требования к защите данных» — Общий регламент по защите данных (GDPR), Местные законы ЕС/ЕЭЗ о защите данных, а также все</w:t>
      </w:r>
      <w:r w:rsidR="003D1575">
        <w:rPr>
          <w:lang w:val="en-US"/>
        </w:rPr>
        <w:t> </w:t>
      </w:r>
      <w:r>
        <w:t>применимые законы, нормы и другие юридические требования, связанные с (a) конфиденциальностью и защитой данных; (b)</w:t>
      </w:r>
      <w:r w:rsidR="00303008">
        <w:rPr>
          <w:lang w:val="en-US"/>
        </w:rPr>
        <w:t> </w:t>
      </w:r>
      <w:r>
        <w:t>использованием, сбором, удержанием, хранением, безопасностью, раскрытием, передачей, удалением и иной обработкой любых Персональных данных.</w:t>
      </w:r>
    </w:p>
    <w:p w14:paraId="241CBD66" w14:textId="77777777" w:rsidR="00B0233F" w:rsidRPr="00FC77AC" w:rsidRDefault="00B0233F" w:rsidP="00B0233F">
      <w:pPr>
        <w:pStyle w:val="ProductList-Body"/>
        <w:spacing w:after="120"/>
      </w:pPr>
      <w:r>
        <w:t xml:space="preserve">«Условия DPA» — условия в дополнении DPA или любые условия использования конкретного Продукта в Правилах для продуктов, которые конкретно дополняют или изменяют условия конфиденциальности и безопасности в дополнении DPA для конкретного Продукта (или функции Продукта). В случае какого-либо конфликта или несоответствия между положениями DPA и такими условиями использования конкретного Продукта, преимущественную силу имеют условия использования конкретного Продукта (или функции этого Продукта). </w:t>
      </w:r>
    </w:p>
    <w:p w14:paraId="6F8084EB" w14:textId="77777777" w:rsidR="00BD28D7" w:rsidRPr="00FC77AC" w:rsidRDefault="00B0233F" w:rsidP="00B0233F">
      <w:pPr>
        <w:pStyle w:val="ProductList-Body"/>
        <w:spacing w:after="120"/>
      </w:pPr>
      <w:r>
        <w:t>«Общий регламент по защите данных» (GDPR) — Регламент (EU) 2016/679, принятый Европейским парламентом и Советом, от 27 апреля 2016 года о защите физических лиц в отношении обработки персональных данных и свободного перемещения таких данных. Указанный регламент аннулирует Директиву 95/46/EC.</w:t>
      </w:r>
    </w:p>
    <w:p w14:paraId="7D9AB736" w14:textId="09F0A1EC" w:rsidR="00B0233F" w:rsidRPr="00FC77AC" w:rsidRDefault="00B0233F" w:rsidP="00B0233F">
      <w:pPr>
        <w:pStyle w:val="ProductList-Body"/>
        <w:spacing w:after="120"/>
      </w:pPr>
      <w:r>
        <w:t xml:space="preserve">«Местные законы ЕС/ЕЭЗ о защите данных» — любые подзаконные и нормативные акты, принятые во исполнение GDPR. </w:t>
      </w:r>
    </w:p>
    <w:p w14:paraId="3373858F" w14:textId="57962F78" w:rsidR="00B0233F" w:rsidRPr="00FC77AC" w:rsidRDefault="00B0233F" w:rsidP="00B0233F">
      <w:pPr>
        <w:pStyle w:val="ProductList-Body"/>
        <w:spacing w:after="120"/>
      </w:pPr>
      <w:r>
        <w:t xml:space="preserve">Условия GDPR — это условия в </w:t>
      </w:r>
      <w:hyperlink w:anchor="Attachment1" w:history="1">
        <w:r>
          <w:rPr>
            <w:rStyle w:val="Hyperlink"/>
          </w:rPr>
          <w:t>Приложении 1</w:t>
        </w:r>
      </w:hyperlink>
      <w:r>
        <w:t>, согласно которым Microsoft берет на себя твердые обязательства в отношении обработки Персональных данных, как того требует статья 28 Общего регламента по защите данных.</w:t>
      </w:r>
    </w:p>
    <w:p w14:paraId="71D78B00" w14:textId="6F49D395" w:rsidR="00B0233F" w:rsidRPr="00FC77AC" w:rsidRDefault="00B0233F" w:rsidP="00B0233F">
      <w:pPr>
        <w:pStyle w:val="ProductList-Body"/>
        <w:spacing w:after="120"/>
      </w:pPr>
      <w:r>
        <w:t>«Персональные данные» означает любую информацию, относящуюся к идентифицированному или идентифицируемому физическому лицу. Идентифицируемым физическим лицом считается лицо, которое может быть идентифицировано (прямо или косвенно), в частности с</w:t>
      </w:r>
      <w:r w:rsidR="00303008">
        <w:rPr>
          <w:lang w:val="en-US"/>
        </w:rPr>
        <w:t> </w:t>
      </w:r>
      <w:r>
        <w:t xml:space="preserve">помощью таких идентификаторов, как имя, идентификационный номер, данные о местоположении, интернет-идентификатор или один либо несколько факторов, характерных для физической, физиологической, генетической, умственной, экономической, культурной или социальной идентичности такого физического лица. </w:t>
      </w:r>
    </w:p>
    <w:p w14:paraId="74FC66D9" w14:textId="00AC85AB" w:rsidR="00B0233F" w:rsidRPr="00FC77AC" w:rsidRDefault="00B0233F" w:rsidP="00B0233F">
      <w:pPr>
        <w:pStyle w:val="ProductList-Body"/>
        <w:spacing w:after="120"/>
      </w:pPr>
      <w:r>
        <w:t>«Продукт» — имеет значение, приведенное в соглашении о корпоративном лицензировании. Для удобства использования термин «Продукт» включает Веб-службы и Программное обеспечение, определения каждого из этих терминов приведены в соглашении о</w:t>
      </w:r>
      <w:r w:rsidR="00303008">
        <w:rPr>
          <w:lang w:val="en-US"/>
        </w:rPr>
        <w:t> </w:t>
      </w:r>
      <w:r>
        <w:t xml:space="preserve">корпоративном лицензировании. </w:t>
      </w:r>
    </w:p>
    <w:p w14:paraId="120289BF" w14:textId="466C7142" w:rsidR="00B0233F" w:rsidRPr="00FC77AC" w:rsidRDefault="00B0233F" w:rsidP="00B0233F">
      <w:pPr>
        <w:pStyle w:val="ProductList-Body"/>
        <w:spacing w:after="120"/>
      </w:pPr>
      <w:r>
        <w:t>«Продукты и услуги» — Продукты и Профессиональные услуги. Доступность Продуктов и Профессиональных услуг может варьироваться в</w:t>
      </w:r>
      <w:r w:rsidR="00303008">
        <w:rPr>
          <w:lang w:val="en-US"/>
        </w:rPr>
        <w:t> </w:t>
      </w:r>
      <w:r>
        <w:t>зависимости от региона, и на применимость настоящего дополнения DPA к конкретным Продуктам и Профессиональным услугам распространяются ограничения, указанные в разделе «Сфера применения» настоящего дополнения DPA.</w:t>
      </w:r>
    </w:p>
    <w:p w14:paraId="3610E9BA" w14:textId="77777777" w:rsidR="00A44377" w:rsidRDefault="00A44377" w:rsidP="00A44377">
      <w:pPr>
        <w:pStyle w:val="ProductList-Body"/>
        <w:spacing w:after="120"/>
      </w:pPr>
      <w:r>
        <w:t>«Профессиональные услуги» — означает следующие услуги: (a) консультационные услуги Microsoft, состоящие из услуг профессионального планирования, руководства, переноса данных, развертывания, разработки решений (программного обеспечения), предоставляемые по Заказу на выполнение работ подразделением Microsoft Enterprise Services или Соглашению об ускорении выполнения рабочих нагрузок в облаке, в который настоящее дополнение DPA включено путем ссылки (при соответствии описанию проекта); и (b) услуги технической поддержки, которые предоставляет Microsoft, помогающие клиентам выявлять и устранять проблемы, влияющие на Продукты, включая техническую поддержку, предоставляемую в рамках «Единой поддержки Microsoft» или «Поддержки Premier», и любые другие коммерческие услуги технической поддержки. Профессиональные услуги не включают Продукты или, только в</w:t>
      </w:r>
      <w:r>
        <w:rPr>
          <w:lang w:val="en-US"/>
        </w:rPr>
        <w:t> </w:t>
      </w:r>
      <w:r>
        <w:t>случае дополнения DPA, Дополнительные профессиональные услуги.</w:t>
      </w:r>
    </w:p>
    <w:p w14:paraId="5706395E" w14:textId="7D44F7A1" w:rsidR="00B0233F" w:rsidRPr="00FC77AC" w:rsidRDefault="00B0233F" w:rsidP="00B0233F">
      <w:pPr>
        <w:pStyle w:val="ProductList-Body"/>
        <w:spacing w:after="120"/>
      </w:pPr>
      <w:r>
        <w:t>«Данные профессиональных услуг» — любые данные, включая все текстовые, звуковые файлы, видеофайлы и файлы изображений либо программное обеспечение, предоставленные Microsoft Клиентом или от имени Клиента (либо разрешение на получение которых из Продукта было предоставлено Microsoft Клиентом) или как-то иначе полученные или обрабатываемые Microsoft или от имени Microsoft в</w:t>
      </w:r>
      <w:r w:rsidR="00303008">
        <w:rPr>
          <w:lang w:val="en-US"/>
        </w:rPr>
        <w:t> </w:t>
      </w:r>
      <w:r>
        <w:t xml:space="preserve">рамках взаимодействия с Microsoft для получения Профессиональных услуг. </w:t>
      </w:r>
    </w:p>
    <w:p w14:paraId="24D3B387" w14:textId="055E4FA9" w:rsidR="00B0233F" w:rsidRPr="00FC77AC" w:rsidRDefault="00B0233F" w:rsidP="00B0233F">
      <w:pPr>
        <w:pStyle w:val="ProductList-Body"/>
        <w:spacing w:after="120"/>
      </w:pPr>
      <w:r>
        <w:t>«Стандартные положения договора 2021 г.» — это стандартные положения о защите данных (модуль обработчик-обработчик) в</w:t>
      </w:r>
      <w:r w:rsidR="00303008">
        <w:rPr>
          <w:lang w:val="en-US"/>
        </w:rPr>
        <w:t> </w:t>
      </w:r>
      <w:r>
        <w:t>отношениях между Microsoft Ireland Operations Limited и Microsoft Corporation, которые применяются при передаче персональных данных от обработчиков в ЕЭЗ обработчикам, расположенным в третьих странах, не обеспечивающих достаточного уровня защиты данных, как описано в статье 46 регламента GDPR и утверждено решением 2021/914/EC Европейской комиссии от 4 июня 2021 года.</w:t>
      </w:r>
    </w:p>
    <w:p w14:paraId="689AF67E" w14:textId="7B09C80A" w:rsidR="009D4941" w:rsidRDefault="00B0233F" w:rsidP="00B0233F">
      <w:pPr>
        <w:pStyle w:val="ProductList-Body"/>
        <w:spacing w:after="120"/>
      </w:pPr>
      <w:r>
        <w:t>«Дополнительный обработчик» — другие обработчики, которых Microsoft привлекает для обработки Данных клиента, Данных профессиональных услуг и Персональных данных, как описано в статье 28 GDPR.</w:t>
      </w:r>
    </w:p>
    <w:p w14:paraId="52DBCFF9" w14:textId="77777777" w:rsidR="00975563" w:rsidRDefault="00B0233F" w:rsidP="00B0233F">
      <w:pPr>
        <w:pStyle w:val="ProductList-Body"/>
        <w:spacing w:after="120"/>
      </w:pPr>
      <w:r>
        <w:t>«Дополнительные профессиональные услуги» — запросы о поддержке, передаваемые из службы поддержки в группу разработчиков Продукта для разрешения и предоставления других консультаций и поддержки со стороны Microsoft в связи с Продуктами или соглашением о корпоративном лицензировании, которые не включены в определение Профессиональных услуг.</w:t>
      </w:r>
    </w:p>
    <w:p w14:paraId="4D7CE73A" w14:textId="77777777" w:rsidR="00975563" w:rsidRPr="00FC77AC" w:rsidRDefault="00975563" w:rsidP="00975563">
      <w:pPr>
        <w:pStyle w:val="ProductList-Body"/>
        <w:spacing w:after="120"/>
      </w:pPr>
      <w:r>
        <w:t xml:space="preserve">Термины, написанные со строчной буквы, используемые, но не определенные в DPA, такие как «нарушение безопасности персональных данных», «обработка», «управляющий данными», «обработчик данных», «профилирование», «персональные данные» и «субъект данных», имеют значение, указанное в статье 4 регламента GDPR, вне зависимости от того, применяется ли GDPR. </w:t>
      </w:r>
    </w:p>
    <w:p w14:paraId="4BBF7AB4" w14:textId="77777777" w:rsidR="00975563" w:rsidRPr="00FC77AC" w:rsidRDefault="000A5745" w:rsidP="00975563">
      <w:pPr>
        <w:pStyle w:val="ProductList-Body"/>
        <w:shd w:val="clear" w:color="auto" w:fill="A6A6A6" w:themeFill="background1" w:themeFillShade="A6"/>
        <w:spacing w:after="120"/>
        <w:jc w:val="right"/>
      </w:pPr>
      <w:hyperlink w:anchor="TableofContents" w:tooltip="Оглавление" w:history="1">
        <w:r w:rsidR="00975563">
          <w:rPr>
            <w:rStyle w:val="Hyperlink"/>
            <w:sz w:val="16"/>
            <w:szCs w:val="16"/>
          </w:rPr>
          <w:t>Оглавление</w:t>
        </w:r>
      </w:hyperlink>
      <w:r w:rsidR="00975563">
        <w:rPr>
          <w:sz w:val="16"/>
          <w:szCs w:val="16"/>
        </w:rPr>
        <w:t xml:space="preserve"> / </w:t>
      </w:r>
      <w:hyperlink w:anchor="GeneralTerms" w:tooltip="Общие условия" w:history="1">
        <w:r w:rsidR="00975563">
          <w:rPr>
            <w:rStyle w:val="Hyperlink"/>
            <w:sz w:val="16"/>
            <w:szCs w:val="16"/>
          </w:rPr>
          <w:t>Общие условия</w:t>
        </w:r>
      </w:hyperlink>
    </w:p>
    <w:p w14:paraId="67553494" w14:textId="5B91BAEE"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9305"/>
      <w:bookmarkStart w:id="33" w:name="GeneralTerms"/>
      <w:r>
        <w:t>Общие условия</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9306"/>
      <w:bookmarkEnd w:id="33"/>
      <w:r>
        <w:t>Соблюдение законодательства</w:t>
      </w:r>
      <w:bookmarkEnd w:id="34"/>
    </w:p>
    <w:p w14:paraId="509F82CC" w14:textId="6C85CAC5" w:rsidR="00BA0FD4" w:rsidRPr="00FC77AC" w:rsidRDefault="00BA0FD4" w:rsidP="0041679B">
      <w:pPr>
        <w:pStyle w:val="ProductList-Body"/>
        <w:keepNext/>
        <w:spacing w:after="120"/>
      </w:pPr>
      <w:r>
        <w:t>Microsoft будет соблюдать все нормы законодательства и правила, касающиеся предоставления Продуктов и услуг, в том числе законодательство об уведомлении о нарушениях безопасности и Требования к защите данных. Однако Microsoft не несет ответственности за соблюдение каких-либо законов или правил, применимых к Клиенту или отрасли Клиента, которые не являются общеприменимыми к</w:t>
      </w:r>
      <w:r w:rsidR="00CB7C33">
        <w:rPr>
          <w:lang w:val="en-US"/>
        </w:rPr>
        <w:t> </w:t>
      </w:r>
      <w:r>
        <w:t>поставщикам услуг в сфере информационных технологий. Microsoft не определяет, содержат ли данные Клиента информацию, которая подпадает под действие какого-либо определенного закона или положения. На все нарушения информационной безопасности распространяются условия Уведомления о нарушении информационной безопасности, указанного ниже.</w:t>
      </w:r>
    </w:p>
    <w:p w14:paraId="7D4647F5" w14:textId="74B7325D" w:rsidR="00BA0FD4" w:rsidRPr="00FC77AC" w:rsidRDefault="00BA0FD4" w:rsidP="007829B6">
      <w:pPr>
        <w:pStyle w:val="ProductList-Body"/>
        <w:spacing w:after="120"/>
      </w:pPr>
      <w:r>
        <w:t>Клиент должен соблюдать законодательство, которое распространяется на использование им Продуктов и услуг, включая законы, касающиеся биометрических данных и конфиденциальности коммуникаций, а также Требования к защите данных. Клиент несет ответственность за определение того, подходят ли Продукты и услуги для хранения и обработки информации согласно конкретному закону или положению, а также за использование Продуктов и услуг в соответствии с юридическими и нормативными обязательствами Клиента. Клиент несет ответственность за реагирование на любые запросы со стороны третьих лиц в отношении использования Клиентом Продуктов и услуг, такие как запрос на снятие контента в соответствии с законом США об авторском праве в цифровую эпоху или другими применимыми законами.</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69307"/>
      <w:bookmarkStart w:id="40" w:name="DatProtectionTerms"/>
      <w:r>
        <w:t>Условия защиты данных</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Этот раздел Дополнения включает следующие подпункты:</w:t>
      </w:r>
    </w:p>
    <w:p w14:paraId="21E0F4D1" w14:textId="77777777" w:rsidR="00DD6D76" w:rsidRPr="001C2724" w:rsidRDefault="00DD6D76" w:rsidP="00DD6D76">
      <w:pPr>
        <w:pStyle w:val="ProductList-Body"/>
        <w:numPr>
          <w:ilvl w:val="0"/>
          <w:numId w:val="5"/>
        </w:numPr>
        <w:spacing w:after="120"/>
        <w:sectPr w:rsidR="00DD6D76" w:rsidRPr="001C2724" w:rsidSect="005B794C">
          <w:footerReference w:type="default" r:id="rId20"/>
          <w:footerReference w:type="first" r:id="rId21"/>
          <w:type w:val="continuous"/>
          <w:pgSz w:w="12240" w:h="15840" w:code="1"/>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Область действия</w:t>
      </w:r>
    </w:p>
    <w:p w14:paraId="40503B6A" w14:textId="77777777" w:rsidR="00DD6D76" w:rsidRPr="00FC77AC" w:rsidRDefault="00DD6D76" w:rsidP="00DD6D76">
      <w:pPr>
        <w:pStyle w:val="ProductList-Body"/>
        <w:numPr>
          <w:ilvl w:val="0"/>
          <w:numId w:val="5"/>
        </w:numPr>
      </w:pPr>
      <w:r>
        <w:t>Характер обработки данных; владение</w:t>
      </w:r>
    </w:p>
    <w:p w14:paraId="610419A9" w14:textId="77777777" w:rsidR="00DD6D76" w:rsidRPr="00FC77AC" w:rsidRDefault="00DD6D76" w:rsidP="00DD6D76">
      <w:pPr>
        <w:pStyle w:val="ProductList-Body"/>
        <w:numPr>
          <w:ilvl w:val="0"/>
          <w:numId w:val="5"/>
        </w:numPr>
      </w:pPr>
      <w:r>
        <w:t>Раскрытие Обработанных данных</w:t>
      </w:r>
    </w:p>
    <w:p w14:paraId="75596586" w14:textId="77777777" w:rsidR="00DD6D76" w:rsidRPr="00FC77AC" w:rsidRDefault="00DD6D76" w:rsidP="00DD6D76">
      <w:pPr>
        <w:pStyle w:val="ProductList-Body"/>
        <w:numPr>
          <w:ilvl w:val="0"/>
          <w:numId w:val="5"/>
        </w:numPr>
      </w:pPr>
      <w:r>
        <w:t>Обработка Персональных данных; GDPR</w:t>
      </w:r>
    </w:p>
    <w:p w14:paraId="0198AC8F" w14:textId="77777777" w:rsidR="00DD6D76" w:rsidRPr="00FC77AC" w:rsidRDefault="00DD6D76" w:rsidP="00DD6D76">
      <w:pPr>
        <w:pStyle w:val="ProductList-Body"/>
        <w:numPr>
          <w:ilvl w:val="0"/>
          <w:numId w:val="5"/>
        </w:numPr>
      </w:pPr>
      <w:r>
        <w:t>Безопасность данных</w:t>
      </w:r>
    </w:p>
    <w:p w14:paraId="5920AC8F" w14:textId="77777777" w:rsidR="00DD6D76" w:rsidRPr="00FC77AC" w:rsidRDefault="00DD6D76" w:rsidP="00DD6D76">
      <w:pPr>
        <w:pStyle w:val="ProductList-Body"/>
        <w:numPr>
          <w:ilvl w:val="0"/>
          <w:numId w:val="5"/>
        </w:numPr>
      </w:pPr>
      <w:r>
        <w:t>Уведомление о нарушении информационной безопасности</w:t>
      </w:r>
    </w:p>
    <w:p w14:paraId="5588D625" w14:textId="77777777" w:rsidR="00DD6D76" w:rsidRPr="00FC77AC" w:rsidRDefault="00DD6D76" w:rsidP="00DD6D76">
      <w:pPr>
        <w:pStyle w:val="ProductList-Body"/>
        <w:numPr>
          <w:ilvl w:val="0"/>
          <w:numId w:val="5"/>
        </w:numPr>
      </w:pPr>
      <w:r>
        <w:t>Передача и расположение данных</w:t>
      </w:r>
    </w:p>
    <w:p w14:paraId="7D8C39D5" w14:textId="77777777" w:rsidR="00DD6D76" w:rsidRPr="00FC77AC" w:rsidRDefault="00DD6D76" w:rsidP="00DD6D76">
      <w:pPr>
        <w:pStyle w:val="ProductList-Body"/>
        <w:numPr>
          <w:ilvl w:val="0"/>
          <w:numId w:val="5"/>
        </w:numPr>
      </w:pPr>
      <w:r>
        <w:t>Хранение и удаление данных</w:t>
      </w:r>
    </w:p>
    <w:p w14:paraId="07938BE8" w14:textId="77777777" w:rsidR="00DD6D76" w:rsidRPr="00FC77AC" w:rsidRDefault="00DD6D76" w:rsidP="00DD6D76">
      <w:pPr>
        <w:pStyle w:val="ProductList-Body"/>
        <w:numPr>
          <w:ilvl w:val="0"/>
          <w:numId w:val="5"/>
        </w:numPr>
      </w:pPr>
      <w:r>
        <w:t>Обязательства обработчика по конфиденциальности</w:t>
      </w:r>
    </w:p>
    <w:p w14:paraId="426AE992" w14:textId="681B8EC4" w:rsidR="00DD6D76" w:rsidRPr="00FC77AC" w:rsidRDefault="00DD6D76" w:rsidP="00DD6D76">
      <w:pPr>
        <w:pStyle w:val="ProductList-Body"/>
        <w:numPr>
          <w:ilvl w:val="0"/>
          <w:numId w:val="5"/>
        </w:numPr>
      </w:pPr>
      <w:r>
        <w:t>Использование услуг Дополнительных обработчиков данных: уведомление и средства контроля</w:t>
      </w:r>
    </w:p>
    <w:p w14:paraId="1A8F58EA" w14:textId="77777777" w:rsidR="00DD6D76" w:rsidRPr="00FC77AC" w:rsidRDefault="00DD6D76" w:rsidP="00DD6D76">
      <w:pPr>
        <w:pStyle w:val="ProductList-Body"/>
        <w:numPr>
          <w:ilvl w:val="0"/>
          <w:numId w:val="5"/>
        </w:numPr>
      </w:pPr>
      <w:r>
        <w:t>Образовательные учреждения</w:t>
      </w:r>
    </w:p>
    <w:p w14:paraId="0852B871" w14:textId="77777777" w:rsidR="00DD6D76" w:rsidRPr="00FC77AC" w:rsidRDefault="00DD6D76" w:rsidP="00DD6D76">
      <w:pPr>
        <w:pStyle w:val="ProductList-Body"/>
        <w:numPr>
          <w:ilvl w:val="0"/>
          <w:numId w:val="5"/>
        </w:numPr>
      </w:pPr>
      <w:r>
        <w:t>Соглашение с клиентом CJIS</w:t>
      </w:r>
    </w:p>
    <w:p w14:paraId="687A79B3" w14:textId="77777777" w:rsidR="00DD6D76" w:rsidRDefault="00DD6D76" w:rsidP="00DD6D76">
      <w:pPr>
        <w:pStyle w:val="ProductList-Body"/>
        <w:numPr>
          <w:ilvl w:val="0"/>
          <w:numId w:val="5"/>
        </w:numPr>
      </w:pPr>
      <w:r>
        <w:t>Бизнес-партнер по закону HIPAA</w:t>
      </w:r>
    </w:p>
    <w:p w14:paraId="4CC53C49" w14:textId="45A6A173" w:rsidR="00BA1F5B" w:rsidRPr="00FC77AC" w:rsidRDefault="00BA1F5B" w:rsidP="00DD6D76">
      <w:pPr>
        <w:pStyle w:val="ProductList-Body"/>
        <w:numPr>
          <w:ilvl w:val="0"/>
          <w:numId w:val="5"/>
        </w:numPr>
      </w:pPr>
      <w:r>
        <w:t>Телекоммуникационные данные</w:t>
      </w:r>
    </w:p>
    <w:p w14:paraId="3D9BC023" w14:textId="0440E78C" w:rsidR="00DD6D76" w:rsidRPr="00FC77AC" w:rsidRDefault="00DD6D76" w:rsidP="00DD6D76">
      <w:pPr>
        <w:pStyle w:val="ProductList-Body"/>
        <w:numPr>
          <w:ilvl w:val="0"/>
          <w:numId w:val="5"/>
        </w:numPr>
      </w:pPr>
      <w:r>
        <w:t xml:space="preserve">Закон штата Калифорния о защите конфиденциальности потребителей (CCPA) </w:t>
      </w:r>
    </w:p>
    <w:p w14:paraId="1B26DF13" w14:textId="77777777" w:rsidR="00DD6D76" w:rsidRPr="00FC77AC" w:rsidRDefault="00DD6D76" w:rsidP="00DD6D76">
      <w:pPr>
        <w:pStyle w:val="ProductList-Body"/>
        <w:numPr>
          <w:ilvl w:val="0"/>
          <w:numId w:val="5"/>
        </w:numPr>
      </w:pPr>
      <w:r>
        <w:t>Биометрические данные</w:t>
      </w:r>
    </w:p>
    <w:p w14:paraId="406ABF0E" w14:textId="33BA9C1F" w:rsidR="002E2EC1" w:rsidRPr="00FC77AC" w:rsidRDefault="002E2EC1" w:rsidP="00DD6D76">
      <w:pPr>
        <w:pStyle w:val="ProductList-Body"/>
        <w:numPr>
          <w:ilvl w:val="0"/>
          <w:numId w:val="5"/>
        </w:numPr>
      </w:pPr>
      <w:r>
        <w:t>Дополнительные профессиональные услуги</w:t>
      </w:r>
    </w:p>
    <w:p w14:paraId="3D48A602" w14:textId="77777777" w:rsidR="00DD6D76" w:rsidRPr="00FC77AC" w:rsidRDefault="00DD6D76" w:rsidP="00DD6D76">
      <w:pPr>
        <w:pStyle w:val="ProductList-Body"/>
        <w:numPr>
          <w:ilvl w:val="0"/>
          <w:numId w:val="5"/>
        </w:numPr>
      </w:pPr>
      <w:r>
        <w:t>Как связаться с Microsoft</w:t>
      </w:r>
    </w:p>
    <w:p w14:paraId="09D2EA5B" w14:textId="7B7561F9" w:rsidR="00DD6D76" w:rsidRPr="00FC77AC" w:rsidRDefault="00DD6D76" w:rsidP="00DD6D76">
      <w:pPr>
        <w:pStyle w:val="ProductList-Body"/>
        <w:numPr>
          <w:ilvl w:val="0"/>
          <w:numId w:val="5"/>
        </w:numPr>
      </w:pPr>
      <w:r>
        <w:t>Приложение А — Меры безопасности</w:t>
      </w:r>
    </w:p>
    <w:p w14:paraId="7379A383" w14:textId="77777777" w:rsidR="00E3608A" w:rsidRPr="00FC77AC" w:rsidRDefault="00E3608A" w:rsidP="00E3608A">
      <w:pPr>
        <w:pStyle w:val="ProductList-Body"/>
        <w:numPr>
          <w:ilvl w:val="0"/>
          <w:numId w:val="5"/>
        </w:numPr>
      </w:pPr>
      <w:r>
        <w:t>Приложение B — Субъекты данных и категории персональных данных</w:t>
      </w:r>
    </w:p>
    <w:p w14:paraId="4F3F3E86" w14:textId="3B4E27C1" w:rsidR="007B2B15" w:rsidRPr="00FC77AC" w:rsidRDefault="00E3608A">
      <w:pPr>
        <w:pStyle w:val="ProductList-Body"/>
        <w:numPr>
          <w:ilvl w:val="0"/>
          <w:numId w:val="5"/>
        </w:numPr>
      </w:pPr>
      <w:r>
        <w:t>Приложение C — Дополнение «Дополнительные средства защиты»</w:t>
      </w:r>
    </w:p>
    <w:p w14:paraId="271566DB" w14:textId="43720FBF" w:rsidR="004C2B10" w:rsidRPr="001C2724" w:rsidRDefault="004C2B10" w:rsidP="00C35BD5">
      <w:pPr>
        <w:pStyle w:val="ProductList-Body"/>
        <w:ind w:left="720"/>
        <w:sectPr w:rsidR="004C2B10" w:rsidRPr="001C2724" w:rsidSect="005B794C">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9308"/>
      <w:r>
        <w:t>Область действия</w:t>
      </w:r>
      <w:bookmarkEnd w:id="41"/>
      <w:bookmarkEnd w:id="42"/>
      <w:bookmarkEnd w:id="43"/>
      <w:bookmarkEnd w:id="44"/>
      <w:bookmarkEnd w:id="45"/>
      <w:bookmarkEnd w:id="46"/>
      <w:bookmarkEnd w:id="47"/>
    </w:p>
    <w:p w14:paraId="210C3D41" w14:textId="6C7533C4" w:rsidR="00E122BB" w:rsidRPr="00FC77AC" w:rsidRDefault="00DD6D76" w:rsidP="007829B6">
      <w:pPr>
        <w:pStyle w:val="ProductList-Body"/>
        <w:spacing w:after="120"/>
      </w:pPr>
      <w:r>
        <w:t>Условия DPA распространяются на все Продукты и услуги, за исключением описанных в этом разделе.</w:t>
      </w:r>
      <w:r w:rsidR="00CB0881">
        <w:t xml:space="preserve"> </w:t>
      </w:r>
    </w:p>
    <w:p w14:paraId="012AC0D6" w14:textId="77777777" w:rsidR="00364E04" w:rsidRPr="002F33F1" w:rsidRDefault="00364E04" w:rsidP="00364E04">
      <w:pPr>
        <w:pStyle w:val="ProductList-Body"/>
        <w:spacing w:after="120"/>
      </w:pPr>
      <w:r>
        <w:t>Условия DPA не будут применяться к каким-либо Продуктам или Профессиональным услугам, конкретно обозначенные как исключенные (или в той степени, в которой они обозначены как исключенные) в Условиях для продуктов или применимом заказе</w:t>
      </w:r>
      <w:r>
        <w:rPr>
          <w:lang w:val="en-US"/>
        </w:rPr>
        <w:t> </w:t>
      </w:r>
      <w:r>
        <w:t>на выполнение работ, которые регулируются условиями конфиденциальности и безопасности в применимых условиях для</w:t>
      </w:r>
      <w:r>
        <w:rPr>
          <w:lang w:val="en-US"/>
        </w:rPr>
        <w:t> </w:t>
      </w:r>
      <w:r>
        <w:t>соответствующих Продуктов или заказа на выполнение работ.</w:t>
      </w:r>
    </w:p>
    <w:p w14:paraId="68A4C943" w14:textId="4B000A84" w:rsidR="00CC3CFE" w:rsidRPr="00FC77AC" w:rsidRDefault="00CC3CFE" w:rsidP="00CC3CFE">
      <w:pPr>
        <w:pStyle w:val="ProductList-Body"/>
        <w:spacing w:after="120"/>
      </w:pPr>
      <w:r>
        <w:t>В качестве уточнения, Условия DPA применяются только к обработке данных в средах, контролируемых Microsoft и дополнительными обработчиками Microsoft. К ним относятся данные, отправленные в Microsoft Продуктами и услугами, но не относятся данные, которые остаются на территории Заказчика или в любых выбранных Заказчиком сторонних операционных средах.</w:t>
      </w:r>
    </w:p>
    <w:p w14:paraId="6A03C276" w14:textId="63C0C9B8" w:rsidR="00024B65" w:rsidRDefault="00024B65" w:rsidP="00024B65">
      <w:pPr>
        <w:pStyle w:val="ProductList-Body"/>
        <w:spacing w:after="120"/>
      </w:pPr>
      <w:r>
        <w:t xml:space="preserve">В отношении Дополнительных профессиональных услуг Microsoft принимает только обязательства, указанные в разделе «Дополнительные профессиональные услуги» ниже. </w:t>
      </w:r>
    </w:p>
    <w:p w14:paraId="1EF8D185" w14:textId="77777777" w:rsidR="00E122BB" w:rsidRPr="00FC77AC" w:rsidRDefault="00C85435" w:rsidP="007829B6">
      <w:pPr>
        <w:pStyle w:val="ProductList-Body"/>
        <w:spacing w:after="120"/>
      </w:pPr>
      <w:r>
        <w:t>Предварительные выпуски могут предполагать применение менее жестких или других мер безопасности и защиты конфиденциальности по сравнению с теми, которые обычно обеспечиваются в рамках Продуктов и услуг. Если не указано иное, Клиент не должен использовать Предварительные версии для обработки Персональных данных или иных данных, требующих соблюдения законных и нормативных требований. К Предварительным версиям Продуктов не применяются следующие условия настоящего дополнения DPA: Обработка Персональных данных; GDPR, Безопасность данных и Бизнес-партнер по закону HIPAA. В случае Профессиональных услуг предложения, обозначенные как Предварительные версии или Ограниченные версии, соответствуют только условиям для Дополнительных профессиональных услуг.</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69309"/>
      <w:bookmarkStart w:id="50" w:name="_Toc507768552"/>
      <w:bookmarkStart w:id="51" w:name="_Toc8395012"/>
      <w:r>
        <w:t xml:space="preserve">Характер обработки </w:t>
      </w:r>
      <w:bookmarkStart w:id="52" w:name="_Toc6563799"/>
      <w:bookmarkStart w:id="53" w:name="_Toc21617017"/>
      <w:r>
        <w:t>данных; владение</w:t>
      </w:r>
      <w:bookmarkEnd w:id="48"/>
      <w:bookmarkEnd w:id="49"/>
      <w:bookmarkEnd w:id="52"/>
      <w:bookmarkEnd w:id="53"/>
    </w:p>
    <w:p w14:paraId="2B094C3F" w14:textId="52F769E6" w:rsidR="00C85435" w:rsidRPr="00FC77AC" w:rsidRDefault="0072723D" w:rsidP="007829B6">
      <w:pPr>
        <w:pStyle w:val="ProductList-Body"/>
        <w:spacing w:after="120"/>
      </w:pPr>
      <w:r>
        <w:t>Microsoft будет использовать и иным образом обрабатывать Данные клиента, Данные профессиональных услуг и Персональные данные исключительно в соответствии с описанием и ограничениями, приведенными ниже: (a) с целью предоставления Клиенту Продуктов и</w:t>
      </w:r>
      <w:r w:rsidR="006739C4">
        <w:rPr>
          <w:lang w:val="en-US"/>
        </w:rPr>
        <w:t> </w:t>
      </w:r>
      <w:r>
        <w:t>Профессиональных услуг в соответствии с задокументированными инструкциями Клиента; (b) в рамках бизнес-операций, связанных с</w:t>
      </w:r>
      <w:r w:rsidR="006739C4">
        <w:rPr>
          <w:lang w:val="en-US"/>
        </w:rPr>
        <w:t> </w:t>
      </w:r>
      <w:r>
        <w:t>предоставлением Клиенту Продуктов и услуг. В отношениях между сторонами Клиент сохраняет право собственности и другие вещные права в отношении Данных клиента и Данных профессиональных услуг. Microsoft не получает прав на Данные клиента или Данные профессиональных услуг, за исключением тех прав, которые Клиент предоставляет Microsoft в этом разделе. Данный пункт не влияет на</w:t>
      </w:r>
      <w:r w:rsidR="00CB7C33">
        <w:rPr>
          <w:lang w:val="en-US"/>
        </w:rPr>
        <w:t> </w:t>
      </w:r>
      <w:r>
        <w:t>права Microsoft на программное обеспечение или службы, которые Microsoft предоставляет Клиенту по лицензии.</w:t>
      </w:r>
    </w:p>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Обработка данных с целью предоставления Клиенту </w:t>
      </w:r>
      <w:bookmarkEnd w:id="54"/>
      <w:bookmarkEnd w:id="55"/>
      <w:r>
        <w:rPr>
          <w:b/>
          <w:color w:val="0072C6"/>
        </w:rPr>
        <w:t>Продуктов и услуг</w:t>
      </w:r>
    </w:p>
    <w:p w14:paraId="38AED162" w14:textId="7D69CAFE" w:rsidR="00C85435" w:rsidRPr="00FC77AC" w:rsidRDefault="00C85435" w:rsidP="00C35BD5">
      <w:pPr>
        <w:pStyle w:val="ProductList-Body"/>
        <w:keepNext/>
        <w:ind w:left="158"/>
      </w:pPr>
      <w:r>
        <w:rPr>
          <w:rFonts w:ascii="Calibri" w:eastAsia="Calibri" w:hAnsi="Calibri" w:cs="Arial"/>
        </w:rPr>
        <w:t>В контексте настоящего DPA «предоставлять» Продукт означает следующее:</w:t>
      </w:r>
      <w:r w:rsidR="00CB0881">
        <w:rPr>
          <w:rFonts w:ascii="Calibri" w:eastAsia="Calibri" w:hAnsi="Calibri" w:cs="Arial"/>
        </w:rPr>
        <w:t xml:space="preserve"> </w:t>
      </w:r>
    </w:p>
    <w:p w14:paraId="25A37013" w14:textId="0CA6C8B0" w:rsidR="00C85435" w:rsidRPr="00FC77AC" w:rsidRDefault="00C85435" w:rsidP="00CF58AD">
      <w:pPr>
        <w:pStyle w:val="ProductList-Body"/>
        <w:numPr>
          <w:ilvl w:val="0"/>
          <w:numId w:val="7"/>
        </w:numPr>
      </w:pPr>
      <w:r>
        <w:rPr>
          <w:rFonts w:ascii="Calibri" w:eastAsia="Calibri" w:hAnsi="Calibri" w:cs="Arial"/>
        </w:rPr>
        <w:t xml:space="preserve">предоставление функциональных возможностей, лицензируемых, настраиваемых </w:t>
      </w:r>
      <w:r>
        <w:rPr>
          <w:rFonts w:ascii="Calibri" w:hAnsi="Calibri"/>
        </w:rPr>
        <w:t>и</w:t>
      </w:r>
      <w:bookmarkEnd w:id="56"/>
      <w:bookmarkEnd w:id="57"/>
      <w:r>
        <w:rPr>
          <w:rFonts w:ascii="Calibri" w:eastAsia="Calibri" w:hAnsi="Calibri" w:cs="Arial"/>
        </w:rPr>
        <w:t xml:space="preserve"> используемых Клиентом и его пользователями, включая предоставление персонализированных пользовательских возможностей;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диагностика неполадок (профилактика, обнаружение и устранение проблем);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Поддержание продуктов в актуальном состоянии и работоспособности, а также улучшение </w:t>
      </w:r>
      <w:r>
        <w:t>продуктивности пользователя,</w:t>
      </w:r>
      <w:r>
        <w:rPr>
          <w:rFonts w:ascii="Calibri" w:eastAsia="Calibri" w:hAnsi="Calibri" w:cs="Arial"/>
        </w:rPr>
        <w:t xml:space="preserve"> надежности, эффективности, качества и безопасности.</w:t>
      </w:r>
    </w:p>
    <w:p w14:paraId="67A5736F" w14:textId="594063DD" w:rsidR="004D3218" w:rsidRPr="00FC77AC" w:rsidRDefault="004D3218" w:rsidP="004D3218">
      <w:pPr>
        <w:pStyle w:val="ProductList-Body"/>
        <w:ind w:left="158"/>
      </w:pPr>
      <w:r>
        <w:rPr>
          <w:rFonts w:ascii="Calibri" w:eastAsia="Calibri" w:hAnsi="Calibri" w:cs="Arial"/>
        </w:rPr>
        <w:t>В контексте настоящего дополнения DPA «предоставлять» Профессиональные услуги означает следующее:</w:t>
      </w:r>
      <w:r w:rsidR="00CB0881">
        <w:rPr>
          <w:rFonts w:ascii="Calibri" w:eastAsia="Calibri" w:hAnsi="Calibri" w:cs="Arial"/>
        </w:rPr>
        <w:t xml:space="preserve"> </w:t>
      </w:r>
    </w:p>
    <w:p w14:paraId="514A4E40" w14:textId="50E94375" w:rsidR="004D3218" w:rsidRPr="0005604F" w:rsidRDefault="004D3218" w:rsidP="004D3218">
      <w:pPr>
        <w:pStyle w:val="ProductList-Body"/>
        <w:numPr>
          <w:ilvl w:val="0"/>
          <w:numId w:val="7"/>
        </w:numPr>
        <w:tabs>
          <w:tab w:val="clear" w:pos="158"/>
        </w:tabs>
        <w:ind w:left="922"/>
        <w:rPr>
          <w:spacing w:val="-4"/>
        </w:rPr>
      </w:pPr>
      <w:r w:rsidRPr="0005604F">
        <w:rPr>
          <w:spacing w:val="-4"/>
        </w:rPr>
        <w:t xml:space="preserve">Оказание Профессиональных услуг, включая техническую поддержку, профессиональное планирование, предоставление консультаций и рекомендаций, перенос данных, услуги по развертыванию, а также разработке решений/программного обеспечения. </w:t>
      </w:r>
    </w:p>
    <w:p w14:paraId="2AA8E0CB" w14:textId="1BB19ACB" w:rsidR="004D3218" w:rsidRPr="00FC77AC" w:rsidRDefault="004D3218" w:rsidP="004D3218">
      <w:pPr>
        <w:pStyle w:val="ProductList-Body"/>
        <w:numPr>
          <w:ilvl w:val="0"/>
          <w:numId w:val="7"/>
        </w:numPr>
        <w:tabs>
          <w:tab w:val="clear" w:pos="158"/>
        </w:tabs>
        <w:ind w:left="922"/>
      </w:pPr>
      <w:r>
        <w:t>Устранение неполадок (профилактика, обнаружение, изучение, сведение к минимуму и устранение проблем, включая Нарушения безопасности и проблемы, выявленные в Профессиональных услугах или соответствующих Продуктах в ходе предоставления Профессиональных услуг); и</w:t>
      </w:r>
    </w:p>
    <w:p w14:paraId="7EB6FDAD" w14:textId="5B47DB62" w:rsidR="004D3218" w:rsidRPr="00FC77AC" w:rsidRDefault="007821BC" w:rsidP="002369FF">
      <w:pPr>
        <w:pStyle w:val="ProductList-Body"/>
        <w:numPr>
          <w:ilvl w:val="0"/>
          <w:numId w:val="7"/>
        </w:numPr>
        <w:tabs>
          <w:tab w:val="clear" w:pos="158"/>
        </w:tabs>
        <w:spacing w:after="120"/>
        <w:ind w:left="922"/>
      </w:pPr>
      <w:r>
        <w:t>Улучшение поставки, эффективности, качества и безопасности Профессиональных услуг и базового Продукта(ов) на основе проблем, выявленных в ходе предоставления Профессиональных услуг, включая устранение дефектов программного обеспечения и поддержание Продуктов и Услуг в актуальном и работоспособном состоянии.</w:t>
      </w:r>
      <w:r>
        <w:rPr>
          <w:rStyle w:val="eop"/>
          <w:rFonts w:ascii="Calibri" w:eastAsia="Calibri" w:hAnsi="Calibri" w:cs="Calibri"/>
          <w:color w:val="0078D4"/>
          <w:u w:val="single"/>
        </w:rPr>
        <w:t xml:space="preserve"> </w:t>
      </w:r>
    </w:p>
    <w:p w14:paraId="46D39A05" w14:textId="53877B94" w:rsidR="00725F8D" w:rsidRPr="00FC77AC" w:rsidRDefault="00725F8D" w:rsidP="002369FF">
      <w:pPr>
        <w:pStyle w:val="ProductList-Body"/>
        <w:spacing w:after="120"/>
        <w:ind w:left="158"/>
      </w:pPr>
      <w:r>
        <w:rPr>
          <w:rFonts w:ascii="Calibri" w:eastAsia="Calibri" w:hAnsi="Calibri" w:cs="Arial"/>
        </w:rPr>
        <w:t>В каждом случае предоставление Продуктов и Услуг осуществляется с учетом обязательств по безопасности в соответствии с</w:t>
      </w:r>
      <w:r w:rsidR="00380503">
        <w:rPr>
          <w:rFonts w:ascii="Calibri" w:eastAsia="Calibri" w:hAnsi="Calibri" w:cs="Arial"/>
          <w:lang w:val="en-US"/>
        </w:rPr>
        <w:t> </w:t>
      </w:r>
      <w:r>
        <w:rPr>
          <w:rFonts w:ascii="Calibri" w:eastAsia="Calibri" w:hAnsi="Calibri" w:cs="Arial"/>
        </w:rPr>
        <w:t>Требованиями по защите данных.</w:t>
      </w:r>
    </w:p>
    <w:p w14:paraId="0AA7F597" w14:textId="5F38E403" w:rsidR="00C85435" w:rsidRPr="00FC77AC" w:rsidRDefault="00C85435" w:rsidP="007829B6">
      <w:pPr>
        <w:pStyle w:val="ProductList-Body"/>
        <w:spacing w:after="120"/>
        <w:ind w:left="158"/>
      </w:pPr>
      <w:r>
        <w:t>При предоставлении Продуктов и услуг Microsoft обязуется не использовать и иными способами не обрабатывать Данные клиента, Данные профессиональных услуг или Персональные данные в следующих целях: (a) профилирование пользователей, (b) реклама или</w:t>
      </w:r>
      <w:r w:rsidR="00380503">
        <w:rPr>
          <w:lang w:val="en-US"/>
        </w:rPr>
        <w:t> </w:t>
      </w:r>
      <w:r>
        <w:t>преследование аналогичных коммерческих целей, (c) исследование рынка с целью создания новых функций, услуг или продуктов, а</w:t>
      </w:r>
      <w:r w:rsidR="00380503">
        <w:rPr>
          <w:lang w:val="en-US"/>
        </w:rPr>
        <w:t> </w:t>
      </w:r>
      <w:r>
        <w:t>также в любых других целях, кроме случаев, когда такое использование и обработка данных осуществляется в соответствии с</w:t>
      </w:r>
      <w:r w:rsidR="00380503">
        <w:rPr>
          <w:lang w:val="en-US"/>
        </w:rPr>
        <w:t> </w:t>
      </w:r>
      <w:r>
        <w:t>задокументированными инструкциями Клиента.</w:t>
      </w:r>
    </w:p>
    <w:p w14:paraId="5FD69C26" w14:textId="7F31EB49" w:rsidR="00C85435" w:rsidRPr="00FC77AC" w:rsidRDefault="009B4B87" w:rsidP="00C35BD5">
      <w:pPr>
        <w:pStyle w:val="ProductList-Body"/>
        <w:keepNext/>
        <w:spacing w:after="120"/>
        <w:ind w:left="187" w:hanging="7"/>
        <w:outlineLvl w:val="2"/>
      </w:pPr>
      <w:r>
        <w:rPr>
          <w:b/>
          <w:color w:val="0072C6"/>
        </w:rPr>
        <w:t>Обработка для коммерческих операций, связанных с предоставлением продуктов и услуг клиенту</w:t>
      </w:r>
    </w:p>
    <w:p w14:paraId="2391517E" w14:textId="77777777" w:rsidR="001B2BF8" w:rsidRPr="00FC77AC" w:rsidRDefault="001B2BF8" w:rsidP="001B2BF8">
      <w:pPr>
        <w:pStyle w:val="ProductList-Body"/>
        <w:spacing w:after="120"/>
        <w:ind w:left="158"/>
      </w:pPr>
      <w:r>
        <w:t>Для целей настоящего DPA «коммерческие операции» означают операции по обработке, разрешенные клиентом в этом разделе.</w:t>
      </w:r>
    </w:p>
    <w:p w14:paraId="4FFF8475" w14:textId="057BE43F" w:rsidR="001B2BF8" w:rsidRPr="00FC77AC" w:rsidRDefault="001B2BF8" w:rsidP="00B66EEB">
      <w:pPr>
        <w:pStyle w:val="ProductList-Body"/>
        <w:spacing w:line="216" w:lineRule="auto"/>
        <w:ind w:left="158"/>
      </w:pPr>
      <w:r>
        <w:t>Клиент разрешает корпорации Microsoft:</w:t>
      </w:r>
    </w:p>
    <w:p w14:paraId="18895A51" w14:textId="5CAC95AE" w:rsidR="001B2BF8" w:rsidRPr="00D80060" w:rsidRDefault="001B2BF8" w:rsidP="00A607E8">
      <w:pPr>
        <w:pStyle w:val="ProductList-Body"/>
        <w:numPr>
          <w:ilvl w:val="0"/>
          <w:numId w:val="18"/>
        </w:numPr>
        <w:ind w:left="900" w:hanging="180"/>
        <w:rPr>
          <w:spacing w:val="-3"/>
        </w:rPr>
      </w:pPr>
      <w:r w:rsidRPr="00D80060">
        <w:rPr>
          <w:spacing w:val="-3"/>
        </w:rPr>
        <w:t>создание агрегированных статистических обезличенных данных из данных, содержащих псевдонимизированные идентификаторы (например, журналы использования, содержащие уникальные псевдонимизированные идентификаторы); а</w:t>
      </w:r>
      <w:r w:rsidR="00DB5131" w:rsidRPr="00D80060">
        <w:rPr>
          <w:spacing w:val="-3"/>
          <w:lang w:val="en-US"/>
        </w:rPr>
        <w:t> </w:t>
      </w:r>
      <w:r w:rsidRPr="00D80060">
        <w:rPr>
          <w:spacing w:val="-3"/>
        </w:rPr>
        <w:t>также</w:t>
      </w:r>
    </w:p>
    <w:p w14:paraId="685A98C9" w14:textId="39E0687F" w:rsidR="001B2BF8" w:rsidRPr="00FC77AC" w:rsidRDefault="001B2BF8" w:rsidP="00A607E8">
      <w:pPr>
        <w:pStyle w:val="ProductList-Body"/>
        <w:numPr>
          <w:ilvl w:val="0"/>
          <w:numId w:val="18"/>
        </w:numPr>
        <w:spacing w:after="120"/>
        <w:ind w:left="907" w:hanging="187"/>
      </w:pPr>
      <w:r>
        <w:t>расчет статистики, связанной с данными клиентов или данными о профессиональных услугах</w:t>
      </w:r>
    </w:p>
    <w:p w14:paraId="76A43C2B" w14:textId="5C4A0C4A" w:rsidR="001B2BF8" w:rsidRPr="00FC77AC" w:rsidRDefault="001B2BF8" w:rsidP="00A607E8">
      <w:pPr>
        <w:pStyle w:val="ProductList-Body"/>
        <w:spacing w:after="120"/>
        <w:ind w:left="158"/>
      </w:pPr>
      <w:r>
        <w:t>в каждом случае без доступа или анализа содержимого Данных клиента или Данных о профессиональных услугах и ограничивается достижением целей, указанных ниже, каждая из которых связана с предоставлением Продуктов и Услуг Клиенту.</w:t>
      </w:r>
    </w:p>
    <w:p w14:paraId="15A54612" w14:textId="77777777" w:rsidR="001B2BF8" w:rsidRPr="00FC77AC" w:rsidRDefault="001B2BF8" w:rsidP="00A607E8">
      <w:pPr>
        <w:pStyle w:val="ProductList-Body"/>
        <w:ind w:left="158"/>
      </w:pPr>
      <w:r>
        <w:t>Этими целями являются:</w:t>
      </w:r>
    </w:p>
    <w:p w14:paraId="007DCB2D" w14:textId="1ABEB992" w:rsidR="001B2BF8" w:rsidRPr="00FC77AC" w:rsidRDefault="001B2BF8" w:rsidP="003A6BB6">
      <w:pPr>
        <w:pStyle w:val="ProductList-Body"/>
        <w:numPr>
          <w:ilvl w:val="0"/>
          <w:numId w:val="7"/>
        </w:numPr>
        <w:tabs>
          <w:tab w:val="clear" w:pos="158"/>
        </w:tabs>
        <w:ind w:left="922"/>
      </w:pPr>
      <w:r>
        <w:t xml:space="preserve">выставление счетов и управление счетами; </w:t>
      </w:r>
    </w:p>
    <w:p w14:paraId="74E83E62" w14:textId="21E1E5D7" w:rsidR="001B2BF8" w:rsidRPr="00FC77AC" w:rsidRDefault="001B2BF8" w:rsidP="003A6BB6">
      <w:pPr>
        <w:pStyle w:val="ProductList-Body"/>
        <w:numPr>
          <w:ilvl w:val="0"/>
          <w:numId w:val="7"/>
        </w:numPr>
        <w:tabs>
          <w:tab w:val="clear" w:pos="158"/>
        </w:tabs>
        <w:ind w:left="922"/>
      </w:pPr>
      <w:r>
        <w:t xml:space="preserve">компенсация, такая как расчет комиссий сотрудников и поощрений партнеров; </w:t>
      </w:r>
    </w:p>
    <w:p w14:paraId="0CAE28EC" w14:textId="0AEFA09B" w:rsidR="001B2BF8" w:rsidRPr="00FC77AC" w:rsidRDefault="001B2BF8" w:rsidP="003A6BB6">
      <w:pPr>
        <w:pStyle w:val="ProductList-Body"/>
        <w:numPr>
          <w:ilvl w:val="0"/>
          <w:numId w:val="7"/>
        </w:numPr>
        <w:tabs>
          <w:tab w:val="clear" w:pos="158"/>
        </w:tabs>
        <w:ind w:left="922"/>
      </w:pPr>
      <w:r>
        <w:t>внутренняя отчетность и бизнес-моделирование, такие как прогнозирование, доходы, планирование производительности и</w:t>
      </w:r>
      <w:r w:rsidR="005854C1">
        <w:rPr>
          <w:lang w:val="en-US"/>
        </w:rPr>
        <w:t> </w:t>
      </w:r>
      <w:r>
        <w:t xml:space="preserve">продуктовая стратегия; а также </w:t>
      </w:r>
    </w:p>
    <w:p w14:paraId="4616BAD0" w14:textId="3DBED0D1" w:rsidR="00DD6D76" w:rsidRPr="00FC77AC" w:rsidRDefault="001B2BF8" w:rsidP="00A607E8">
      <w:pPr>
        <w:pStyle w:val="ProductList-Body"/>
        <w:numPr>
          <w:ilvl w:val="0"/>
          <w:numId w:val="7"/>
        </w:numPr>
        <w:tabs>
          <w:tab w:val="clear" w:pos="158"/>
        </w:tabs>
        <w:spacing w:after="120"/>
        <w:ind w:left="922"/>
      </w:pPr>
      <w:r>
        <w:t>создание финансовых отчетов.</w:t>
      </w:r>
    </w:p>
    <w:p w14:paraId="71098C16" w14:textId="25F12098" w:rsidR="00DD6D76" w:rsidRPr="00FC77AC" w:rsidRDefault="00BE5700" w:rsidP="00A607E8">
      <w:pPr>
        <w:pStyle w:val="ProductList-Body"/>
        <w:spacing w:after="120"/>
        <w:ind w:left="158"/>
      </w:pPr>
      <w:bookmarkStart w:id="58" w:name="_Hlk24466161"/>
      <w:r>
        <w:t xml:space="preserve">При обработке этих бизнес-операций Microsoft будет применять принципы минимизации данных и не будет использовать или иным образом обрабатывать Данные клиента, Данные профессиональных услуг или Персональные данные для: (a) профилирование пользователей или (б) реклама или аналогичные коммерческие цели, (в) любые другие цели, кроме целей, указанных в настоящем разделе. Кроме того, как и в случае любой обработки в соответствии с настоящим DPA, обработка для коммерческих операций </w:t>
      </w:r>
      <w:r w:rsidR="005854C1">
        <w:br/>
      </w:r>
      <w:r>
        <w:t xml:space="preserve">по-прежнему регулируется обязательствами Microsoft по конфиденциальности и обязательствами в соответствии с Раскрытием обработанных данных. </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69310"/>
      <w:r>
        <w:t>Раскрытие Обработанных данных</w:t>
      </w:r>
      <w:bookmarkEnd w:id="59"/>
      <w:bookmarkEnd w:id="60"/>
      <w:bookmarkEnd w:id="61"/>
      <w:bookmarkEnd w:id="62"/>
      <w:bookmarkEnd w:id="63"/>
    </w:p>
    <w:p w14:paraId="7DB495DF" w14:textId="77777777" w:rsidR="0057144B" w:rsidRPr="006366A8" w:rsidRDefault="0057144B" w:rsidP="0057144B">
      <w:pPr>
        <w:pStyle w:val="ProductList-Body"/>
        <w:spacing w:after="120"/>
      </w:pPr>
      <w:bookmarkStart w:id="64" w:name="_Toc6563801"/>
      <w:bookmarkStart w:id="65" w:name="_Toc21617019"/>
      <w:bookmarkStart w:id="66" w:name="_Toc26972841"/>
      <w:r>
        <w:t>Microsoft обязуется не раскрывать какие-либо Обработанные данные и не предоставлять доступ к ним, кроме следующих случаев: (1)</w:t>
      </w:r>
      <w:r>
        <w:rPr>
          <w:lang w:val="en-US"/>
        </w:rPr>
        <w:t> </w:t>
      </w:r>
      <w:r>
        <w:t>в</w:t>
      </w:r>
      <w:r>
        <w:rPr>
          <w:lang w:val="en-US"/>
        </w:rPr>
        <w:t> </w:t>
      </w:r>
      <w:r>
        <w:t>соответствии с указаниями Клиента; (2) в соответствии с описанием в этом DPA или (3) в соответствии с требованиями закона. В контексте настоящего раздела термин «Обрабатываемые данные» означает: (a) Данные клиента; (b) Данные профессиональных услуг; (c)</w:t>
      </w:r>
      <w:r>
        <w:rPr>
          <w:lang w:val="en-US"/>
        </w:rPr>
        <w:t> </w:t>
      </w:r>
      <w:r>
        <w:t>Персональные данные и (d) какие-либо другие данные, которые Microsoft обрабатывает в связи с Продуктами и услугами, являющиеся Конфиденциальной информацией Клиента в соответствии с клиентским Соглашением. На все операции по обработке Обрабатываемых данных распространяется обязательство сохранять конфиденциальность, взятое на себя Microsoft в соответствии с клиентским соглашением.</w:t>
      </w:r>
    </w:p>
    <w:p w14:paraId="13E689E5" w14:textId="77777777" w:rsidR="0057144B" w:rsidRPr="006366A8" w:rsidRDefault="0057144B" w:rsidP="0057144B">
      <w:pPr>
        <w:pStyle w:val="ProductList-Body"/>
        <w:spacing w:after="120"/>
      </w:pPr>
      <w:r>
        <w:rPr>
          <w:szCs w:val="18"/>
        </w:rPr>
        <w:t>Microsoft обязуется не раскрывать какие-либо Обработанные данные и не предоставлять доступ к ним правоохранительным органам за исключением случаев, требуемых законодательством. Если правоохранительные органы обратятся в Microsoft и потребуют предоставить Обработанные данные, Microsoft предпримет попытку перенаправить такой запрос правоохранительных органов непосредственно Клиенту. Если Microsoft обяжут раскрыть Обрабатываемые данные или предоставить доступ к ним правоохранительным органам, Microsoft незамедлительно уведомит Клиента и предоставит копию требования, за исключением случаев, когда это запрещено законодательством</w:t>
      </w:r>
      <w:r>
        <w:t>.</w:t>
      </w:r>
    </w:p>
    <w:p w14:paraId="0E44CFAA" w14:textId="77777777" w:rsidR="0057144B" w:rsidRDefault="0057144B" w:rsidP="0057144B">
      <w:pPr>
        <w:pStyle w:val="ProductList-Body"/>
        <w:spacing w:after="120"/>
      </w:pPr>
      <w:r>
        <w:t>Если запрос на раскрытие Обработанных данных получен от какого-либо другого третьего лица, Microsoft незамедлительно уведомит о</w:t>
      </w:r>
      <w:r>
        <w:rPr>
          <w:lang w:val="en-US"/>
        </w:rPr>
        <w:t> </w:t>
      </w:r>
      <w:r>
        <w:t>таком запросе Клиента, если это не запрещено законодательством. Microsoft отклонит запрос, если его обязательное выполнение не будет предусмотрено по закону. Если запрос третьего лица на предоставление данных будет правомерным, Microsoft попытается перенаправить третье лицо с таким запросом непосредственно к Клиенту.</w:t>
      </w:r>
    </w:p>
    <w:p w14:paraId="00DF6C73" w14:textId="77777777" w:rsidR="0057144B" w:rsidRPr="006366A8" w:rsidRDefault="0057144B" w:rsidP="0057144B">
      <w:pPr>
        <w:pStyle w:val="ProductList-Body"/>
        <w:spacing w:after="120"/>
      </w:pPr>
      <w:r>
        <w:t>Microsoft будет раскрывать или предоставлять доступ к любым Обработанным данным только в соответствии с требованиями закона, при</w:t>
      </w:r>
      <w:r>
        <w:rPr>
          <w:lang w:val="en-US"/>
        </w:rPr>
        <w:t> </w:t>
      </w:r>
      <w:r>
        <w:t>условии, что законы и практика уважают сущность основных прав и свобод и не выходят за рамки того, что необходимо и соразмерно в демократическом обществе, и, где это применимо, для защиты одной из целей, перечисленных в статье 23 (1) GDPR.</w:t>
      </w:r>
    </w:p>
    <w:p w14:paraId="16503A64" w14:textId="77777777" w:rsidR="0057144B" w:rsidRPr="006366A8" w:rsidRDefault="0057144B" w:rsidP="0057144B">
      <w:pPr>
        <w:pStyle w:val="ProductList-Body"/>
        <w:spacing w:after="120"/>
      </w:pPr>
      <w:r>
        <w:t>Microsoft обязуется не предоставлять какому-либо третьему лицу: (a) прямой, непрямой, полный или беспрепятственный доступ к</w:t>
      </w:r>
      <w:r>
        <w:rPr>
          <w:lang w:val="en-US"/>
        </w:rPr>
        <w:t> </w:t>
      </w:r>
      <w:r>
        <w:t>Обработанным данным; (b) ключи шифрования платформы, используемые для защиты Обработанных данных, или возможность взломать такое шифрование, (c) доступ к Обработанным данным, если Microsoft известно, что эти данные используются в целях, отличных</w:t>
      </w:r>
      <w:r>
        <w:rPr>
          <w:lang w:val="en-US"/>
        </w:rPr>
        <w:t> </w:t>
      </w:r>
      <w:r>
        <w:t>от целей, указанных в запросе третьего лица.</w:t>
      </w:r>
    </w:p>
    <w:p w14:paraId="1EDCD42A" w14:textId="77777777" w:rsidR="0057144B" w:rsidRPr="006366A8" w:rsidRDefault="0057144B" w:rsidP="0057144B">
      <w:pPr>
        <w:pStyle w:val="ProductList-Body"/>
        <w:spacing w:after="120"/>
      </w:pPr>
      <w:r>
        <w:t>В подтверждение вышеизложенного Microsoft может предоставить третьему лицу основные контактные данные Клиента.</w:t>
      </w:r>
    </w:p>
    <w:p w14:paraId="3DFD853A" w14:textId="77777777" w:rsidR="00C85435" w:rsidRPr="00FC77AC" w:rsidRDefault="00C85435" w:rsidP="00C35BD5">
      <w:pPr>
        <w:pStyle w:val="ProductList-SubSubSectionHeading"/>
        <w:keepNext/>
        <w:spacing w:after="120"/>
        <w:outlineLvl w:val="1"/>
      </w:pPr>
      <w:bookmarkStart w:id="67" w:name="_Toc155369311"/>
      <w:r>
        <w:t>Обработка Персональных данных; GDPR</w:t>
      </w:r>
      <w:bookmarkEnd w:id="50"/>
      <w:bookmarkEnd w:id="51"/>
      <w:bookmarkEnd w:id="64"/>
      <w:bookmarkEnd w:id="65"/>
      <w:bookmarkEnd w:id="66"/>
      <w:bookmarkEnd w:id="67"/>
    </w:p>
    <w:p w14:paraId="41ECCECC" w14:textId="6E53777F" w:rsidR="00C85435" w:rsidRPr="00FC77AC" w:rsidRDefault="00C85435" w:rsidP="00741E10">
      <w:pPr>
        <w:pStyle w:val="ProductList-Body"/>
        <w:spacing w:after="120"/>
      </w:pPr>
      <w:bookmarkStart w:id="68" w:name="_Toc489605577"/>
      <w:r>
        <w:t>Все Персональные данные, обрабатываемые Microsoft в связи с предоставлением Продуктов и услуг, получаются как часть (a) Данных клиента, (b) Данные профессиональных услуг или (c) данных, созданных, произведенных или собранных Microsoft, включая данные, отправленные в Microsoft в результате использования Заказчиком возможностей служб или полученных Microsoft от локально установленного программного обеспечения. Персональные данные, предоставляемые в адрес Microsoft Клиентом или от имени Клиента в</w:t>
      </w:r>
      <w:r w:rsidR="008E18A4">
        <w:rPr>
          <w:lang w:val="en-US"/>
        </w:rPr>
        <w:t> </w:t>
      </w:r>
      <w:r>
        <w:t xml:space="preserve">рамках использования Веб-служб, также относятся к Данным клиента. Персональные данные, предоставляемые в адрес Microsoft Клиентом или от имени Клиента в рамках использования Профессиональных услуг, также относятся к Данным профессиональных услуг. Псевдонимизированные идентификаторы могут быть включены в данные, обрабатываемые Microsoft в связи с предоставлением Продуктов, и они также являются Персональными данными. Все псевдонимизированные или деидентифицированные, но не анонимизированные Персональные данные, а также Персональные данные, извлеченные из Персональных данных, </w:t>
      </w:r>
      <w:r w:rsidR="005940A5">
        <w:br/>
      </w:r>
      <w:r>
        <w:t xml:space="preserve">также являются Персональными данными. </w:t>
      </w:r>
    </w:p>
    <w:p w14:paraId="0F7A3BCB" w14:textId="7BB8EF2A" w:rsidR="00D44C3F" w:rsidRDefault="00D44C3F" w:rsidP="00D44C3F">
      <w:pPr>
        <w:pStyle w:val="ProductList-Body"/>
        <w:spacing w:after="120"/>
      </w:pPr>
      <w:bookmarkStart w:id="69" w:name="_Toc26972842"/>
      <w:r>
        <w:t xml:space="preserve">В отношении того, что Microsoft является обработчиком или дополнительным обработчиком персональных данных, подпадающих под действие GDPR, действуют Условия GDPR в </w:t>
      </w:r>
      <w:hyperlink w:anchor="Attachment1" w:history="1">
        <w:r>
          <w:rPr>
            <w:rStyle w:val="Hyperlink"/>
          </w:rPr>
          <w:t>Приложении 1</w:t>
        </w:r>
      </w:hyperlink>
      <w:r>
        <w:t>, а формулировки подраздела («Обработка персональных данных; GDPR») считаются дополнительными:</w:t>
      </w:r>
    </w:p>
    <w:p w14:paraId="00DB5D5A" w14:textId="77777777" w:rsidR="00C85435" w:rsidRPr="00FC77AC" w:rsidRDefault="00C85435" w:rsidP="002A4A50">
      <w:pPr>
        <w:pStyle w:val="ProductList-Body"/>
        <w:keepNext/>
        <w:spacing w:after="120"/>
        <w:ind w:left="187"/>
        <w:outlineLvl w:val="2"/>
      </w:pPr>
      <w:r>
        <w:rPr>
          <w:b/>
          <w:bCs/>
          <w:color w:val="0072C6"/>
        </w:rPr>
        <w:t>Роли и обязанности обработчика и управляющего</w:t>
      </w:r>
      <w:bookmarkEnd w:id="69"/>
    </w:p>
    <w:p w14:paraId="4C2E6536" w14:textId="77777777" w:rsidR="004002DC" w:rsidRDefault="004002DC" w:rsidP="004002DC">
      <w:pPr>
        <w:pStyle w:val="ProductList-Body"/>
        <w:spacing w:after="120"/>
        <w:ind w:left="158"/>
      </w:pPr>
      <w:bookmarkStart w:id="70" w:name="_Toc26972843"/>
      <w:bookmarkStart w:id="71" w:name="_Toc26972844"/>
      <w:r>
        <w:t xml:space="preserve">Клиент и Microsoft договариваются, что Клиент выступает в роли управляющего Персональными данными, а Microsoft — в роли обработчика этих данных, за исключением случаев, когда (a) Клиент действует в роли обработчика Персональных данных, а Microsoft соответственно является дополнительным обработчиком, или (b) в Условиях для конкретных Продуктов или этом Дополнении указано иное. Если Microsoft выступает обработчиком или дополнительным обработчиком Персональных данных, Microsoft обязуется обрабатывать Персональные данные исключительно согласно задокументированным инструкциями Клиента. Клиент соглашается с тем, что его клиентское соглашение (включая Условия DPA и все применимые обновления), наряду с документацией по продукту и использованием и настройкой Клиентом функций Продуктов, являются полными и окончательными задокументированными инструкциями, выданными в адрес Microsoft в отношении обработки Персональных данных, или документацией в отношении Профессиональных услуг и использования Клиентом Профессиональных услуг. Сведения об использовании и настройке Продуктов можно найти по адресу </w:t>
      </w:r>
      <w:bookmarkStart w:id="72" w:name="_Hlk24482203"/>
      <w:r>
        <w:fldChar w:fldCharType="begin"/>
      </w:r>
      <w:r>
        <w:instrText>HYPERLINK "https://docs.microsoft.com/"</w:instrText>
      </w:r>
      <w:r>
        <w:fldChar w:fldCharType="separate"/>
      </w:r>
      <w:r>
        <w:rPr>
          <w:rStyle w:val="Hyperlink"/>
        </w:rPr>
        <w:t>https://docs.microsoft.com</w:t>
      </w:r>
      <w:r>
        <w:fldChar w:fldCharType="end"/>
      </w:r>
      <w:r>
        <w:t xml:space="preserve"> </w:t>
      </w:r>
      <w:bookmarkEnd w:id="72"/>
      <w:r>
        <w:t>(или на заменяющем ресурсе) либо в другом соглашении, включающем настоящее дополнение DPA. Любые дополнительные или альтернативные указания должны быть согласованы в соответствии с процедурой внесения изменений в соглашение Клиента. Во всех случаях, когда применяется регламент GDPR и обработчиком является Клиент, Клиент гарантирует Microsoft, что инструкции Клиента, включая назначение Microsoft в качестве обработчика или дополнительного обработчика, были санкционированы соответствующим управляющим данными.</w:t>
      </w:r>
      <w:bookmarkEnd w:id="70"/>
    </w:p>
    <w:p w14:paraId="42C83F6C" w14:textId="25292003" w:rsidR="00C85435" w:rsidRPr="00FC77AC" w:rsidRDefault="00736AEB" w:rsidP="002A4A50">
      <w:pPr>
        <w:pStyle w:val="ProductList-Body"/>
        <w:spacing w:after="120"/>
        <w:ind w:left="158"/>
      </w:pPr>
      <w:r>
        <w:t>В той степени, в которой Microsoft использует или каким-либо другим образом обрабатывает Персональные данные, на которые распространяется регламент GDPR, в рамках своих бизнес-операций в связи с предоставлением Клиенту Продуктов и услуг, Microsoft</w:t>
      </w:r>
      <w:r w:rsidR="0084353E">
        <w:rPr>
          <w:lang w:val="en-US"/>
        </w:rPr>
        <w:t> </w:t>
      </w:r>
      <w:r>
        <w:t>будет выполнять обязательства независимого управляющего данными, предусмотренные регламентом GDPR в отношении соответствующих случаев использования. Microsoft принимает на себя дополнительные обязательства «управляющего данными» в</w:t>
      </w:r>
      <w:r w:rsidR="0084353E">
        <w:rPr>
          <w:lang w:val="en-US"/>
        </w:rPr>
        <w:t> </w:t>
      </w:r>
      <w:r>
        <w:t xml:space="preserve">рамках регламента GDPR для такой обработки: (a) действовать в соответствии с нормативными требованиями в пределах, предусмотренных регламентом GDPR; (b) обеспечить дополнительную прозрачность для Клиентов и подтвердить ответственность Microsoft за такую обработку данных. Microsoft реализует меры безопасности с целью защиты Данных клиента, Данных профессиональных услуг и Персональных данных в процессе обработки, включая меры, обозначенные в настоящем дополнении </w:t>
      </w:r>
      <w:r w:rsidR="0084353E">
        <w:br/>
      </w:r>
      <w:r>
        <w:t>DPA и предусмотренные статьей 6(4) регламента GDPR. В отношении обработки Персональных данных в рамках настоящего параграфа Microsoft принимает на себя обязательства, установленные в разделе «Дополнительные средства защиты»; для этих целей (i) все случаи раскрытия Microsoft Персональных данных в разделе «Дополнительные средства защиты», которые были переданы в связи с бизнес-операциями, считаются «Релевантным раскрытием», и (ii) к таким Персональным данным применяются обязательства, приведенные в</w:t>
      </w:r>
      <w:r w:rsidR="0084353E">
        <w:rPr>
          <w:lang w:val="en-US"/>
        </w:rPr>
        <w:t> </w:t>
      </w:r>
      <w:r>
        <w:t>разделе «Дополнительные средства защиты».</w:t>
      </w:r>
      <w:bookmarkEnd w:id="71"/>
    </w:p>
    <w:p w14:paraId="1735F96A" w14:textId="77777777" w:rsidR="00C85435" w:rsidRPr="00FC77AC" w:rsidRDefault="00C85435" w:rsidP="00741E10">
      <w:pPr>
        <w:pStyle w:val="ProductList-Body"/>
        <w:keepNext/>
        <w:spacing w:after="120"/>
        <w:ind w:left="187"/>
        <w:outlineLvl w:val="2"/>
      </w:pPr>
      <w:bookmarkStart w:id="73" w:name="_Toc26972845"/>
      <w:r>
        <w:rPr>
          <w:b/>
          <w:color w:val="0072C6"/>
        </w:rPr>
        <w:t>Сведения об обработке</w:t>
      </w:r>
      <w:bookmarkEnd w:id="73"/>
    </w:p>
    <w:p w14:paraId="0CAE0F8F" w14:textId="77777777" w:rsidR="00C85435" w:rsidRPr="00FC77AC" w:rsidRDefault="00C85435" w:rsidP="002A4A50">
      <w:pPr>
        <w:pStyle w:val="ProductList-Body"/>
        <w:spacing w:after="120"/>
        <w:ind w:left="158"/>
      </w:pPr>
      <w:bookmarkStart w:id="74" w:name="_Toc26972846"/>
      <w:bookmarkStart w:id="75" w:name="_Hlk22881260"/>
      <w:r>
        <w:t>Стороны признают и принимают следующее:</w:t>
      </w:r>
      <w:bookmarkEnd w:id="74"/>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Предмет</w:t>
      </w:r>
      <w:r w:rsidRPr="00475D94">
        <w:rPr>
          <w:rFonts w:ascii="Calibri" w:eastAsia="Calibri" w:hAnsi="Calibri" w:cs="Arial"/>
        </w:rPr>
        <w:t>.</w:t>
      </w:r>
      <w:r>
        <w:rPr>
          <w:rFonts w:ascii="Calibri" w:eastAsia="Calibri" w:hAnsi="Calibri" w:cs="Arial"/>
        </w:rPr>
        <w:t xml:space="preserve"> </w:t>
      </w:r>
      <w:r>
        <w:rPr>
          <w:rFonts w:ascii="Calibri" w:hAnsi="Calibri"/>
        </w:rPr>
        <w:t xml:space="preserve">Предмет обработки ограничен Персональными данными в рамках </w:t>
      </w:r>
      <w:r>
        <w:rPr>
          <w:rFonts w:ascii="Calibri" w:eastAsia="Calibri" w:hAnsi="Calibri" w:cs="Arial"/>
        </w:rPr>
        <w:t xml:space="preserve">раздела «Характер обработки данных; владение» этого DPA (см. выше) и </w:t>
      </w:r>
      <w:r>
        <w:rPr>
          <w:rFonts w:ascii="Calibri" w:hAnsi="Calibri"/>
        </w:rPr>
        <w:t>GDPR</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Сроки обработки</w:t>
      </w:r>
      <w:r w:rsidRPr="00475D94">
        <w:rPr>
          <w:rFonts w:ascii="Calibri" w:eastAsia="Calibri" w:hAnsi="Calibri" w:cs="Arial"/>
        </w:rPr>
        <w:t>.</w:t>
      </w:r>
      <w:r>
        <w:rPr>
          <w:rFonts w:ascii="Calibri" w:eastAsia="Calibri" w:hAnsi="Calibri" w:cs="Arial"/>
        </w:rPr>
        <w:t xml:space="preserve"> </w:t>
      </w:r>
      <w:r>
        <w:rPr>
          <w:rFonts w:ascii="Calibri" w:hAnsi="Calibri"/>
        </w:rPr>
        <w:t>Сроки обработки должны соответствовать инструкциям Клиента и условиям DPA</w:t>
      </w:r>
      <w:r>
        <w:rPr>
          <w:rFonts w:ascii="Calibri" w:eastAsia="Calibri" w:hAnsi="Calibri" w:cs="Arial"/>
        </w:rPr>
        <w:t>.</w:t>
      </w:r>
    </w:p>
    <w:p w14:paraId="0FDE3C54" w14:textId="77777777" w:rsidR="00A507C3" w:rsidRPr="006257E8" w:rsidRDefault="00A507C3" w:rsidP="00A507C3">
      <w:pPr>
        <w:pStyle w:val="ProductList-Body"/>
        <w:numPr>
          <w:ilvl w:val="0"/>
          <w:numId w:val="7"/>
        </w:numPr>
        <w:ind w:left="540"/>
        <w:rPr>
          <w:rFonts w:ascii="Calibri" w:hAnsi="Calibri"/>
        </w:rPr>
      </w:pPr>
      <w:r>
        <w:rPr>
          <w:rFonts w:ascii="Calibri" w:eastAsia="Calibri" w:hAnsi="Calibri" w:cs="Arial"/>
          <w:b/>
        </w:rPr>
        <w:t>Характер и цель обработки.</w:t>
      </w:r>
      <w:r>
        <w:rPr>
          <w:rFonts w:ascii="Calibri" w:eastAsia="Calibri" w:hAnsi="Calibri" w:cs="Arial"/>
        </w:rPr>
        <w:t xml:space="preserve"> </w:t>
      </w:r>
      <w:r>
        <w:rPr>
          <w:rFonts w:ascii="Calibri" w:hAnsi="Calibri"/>
        </w:rPr>
        <w:t>Характер и цель обработки должны состоять в предоставлении Продуктов и услуг в соответствии с</w:t>
      </w:r>
      <w:r>
        <w:rPr>
          <w:rFonts w:ascii="Calibri" w:hAnsi="Calibri"/>
          <w:lang w:val="en-US"/>
        </w:rPr>
        <w:t> </w:t>
      </w:r>
      <w:r>
        <w:rPr>
          <w:rFonts w:ascii="Calibri" w:hAnsi="Calibri"/>
        </w:rPr>
        <w:t>клиентским соглашением</w:t>
      </w:r>
      <w:r>
        <w:rPr>
          <w:rFonts w:ascii="Calibri" w:eastAsia="Calibri" w:hAnsi="Calibri" w:cs="Arial"/>
        </w:rPr>
        <w:t>, а также для бизнес-операций, связанных с предоставлением Клиенту Продуктов и услуг (а также в</w:t>
      </w:r>
      <w:r>
        <w:rPr>
          <w:rFonts w:ascii="Calibri" w:eastAsia="Calibri" w:hAnsi="Calibri" w:cs="Arial"/>
          <w:lang w:val="en-US"/>
        </w:rPr>
        <w:t> </w:t>
      </w:r>
      <w:r>
        <w:rPr>
          <w:rFonts w:ascii="Calibri" w:eastAsia="Calibri" w:hAnsi="Calibri" w:cs="Arial"/>
        </w:rPr>
        <w:t>соответствии с расположенным выше разделом «Характер обработки данных; владение» этого соглашения DPA).</w:t>
      </w:r>
    </w:p>
    <w:p w14:paraId="12A9FBF2" w14:textId="37D04737" w:rsidR="00C85435" w:rsidRPr="00FC77AC" w:rsidRDefault="00DD6D76" w:rsidP="00741E10">
      <w:pPr>
        <w:pStyle w:val="ProductList-Body"/>
        <w:numPr>
          <w:ilvl w:val="0"/>
          <w:numId w:val="7"/>
        </w:numPr>
        <w:ind w:left="540"/>
      </w:pPr>
      <w:r>
        <w:rPr>
          <w:rFonts w:ascii="Calibri" w:eastAsia="Calibri" w:hAnsi="Calibri" w:cs="Arial"/>
          <w:b/>
          <w:bCs/>
        </w:rPr>
        <w:t>Категории данных</w:t>
      </w:r>
      <w:r w:rsidRPr="00475D94">
        <w:rPr>
          <w:rFonts w:ascii="Calibri" w:eastAsia="Calibri" w:hAnsi="Calibri" w:cs="Arial"/>
        </w:rPr>
        <w:t>.</w:t>
      </w:r>
      <w:r>
        <w:rPr>
          <w:rFonts w:ascii="Calibri" w:eastAsia="Calibri" w:hAnsi="Calibri" w:cs="Arial"/>
        </w:rPr>
        <w:t xml:space="preserve"> </w:t>
      </w:r>
      <w:r>
        <w:rPr>
          <w:rFonts w:ascii="Calibri" w:hAnsi="Calibri"/>
        </w:rPr>
        <w:t>Типы Персональных данных, обрабатываемых Microsoft в процессе предоставления Продуктов и услуг, включают</w:t>
      </w:r>
      <w:r>
        <w:rPr>
          <w:rFonts w:ascii="Calibri" w:eastAsia="Calibri" w:hAnsi="Calibri" w:cs="Arial"/>
        </w:rPr>
        <w:t>: (i) Персональные данные, которые Клиент выбирает для включения в Данные клиента и Данные профессиональных услуг; и (ii)</w:t>
      </w:r>
      <w:r>
        <w:rPr>
          <w:rFonts w:ascii="Calibri" w:hAnsi="Calibri"/>
        </w:rPr>
        <w:t xml:space="preserve"> данные, которые прямо указаны в статье 4 GDPR.</w:t>
      </w:r>
      <w:r>
        <w:rPr>
          <w:rFonts w:ascii="Calibri" w:eastAsia="Calibri" w:hAnsi="Calibri" w:cs="Arial"/>
        </w:rPr>
        <w:t xml:space="preserve"> которые могут быть созданы, произведены или собраны Microsoft, включая данные, отправленные в Microsoft в результате использования Заказчиком возможностей служб или полученные Microsoft от локально установленного программного обеспечения. Типы Персональных данных, которые Клиент решает включить в состав Данных клиента и Данных профессиональных услуг, могут представлять собой любые категории Персональных данных, указанные в</w:t>
      </w:r>
      <w:r w:rsidR="00564F6D">
        <w:rPr>
          <w:rFonts w:ascii="Calibri" w:eastAsia="Calibri" w:hAnsi="Calibri" w:cs="Arial"/>
          <w:lang w:val="en-US"/>
        </w:rPr>
        <w:t> </w:t>
      </w:r>
      <w:r>
        <w:rPr>
          <w:rFonts w:ascii="Calibri" w:eastAsia="Calibri" w:hAnsi="Calibri" w:cs="Arial"/>
        </w:rPr>
        <w:t xml:space="preserve">документации, которую ведет Клиент, выступая в роли управляющего в соответствии со статьей 30 GDPR, включая категории Персональных данных, изложенные в </w:t>
      </w:r>
      <w:r>
        <w:t>Приложении B</w:t>
      </w:r>
      <w:r>
        <w:rPr>
          <w:rFonts w:ascii="Calibri" w:eastAsia="Calibri" w:hAnsi="Calibri" w:cs="Arial"/>
        </w:rPr>
        <w:t xml:space="preserve">. </w:t>
      </w:r>
    </w:p>
    <w:p w14:paraId="1E332199" w14:textId="574EFFD4" w:rsidR="00C85435" w:rsidRPr="00FC77AC" w:rsidRDefault="00C85435" w:rsidP="00741E10">
      <w:pPr>
        <w:pStyle w:val="ProductList-Body"/>
        <w:numPr>
          <w:ilvl w:val="0"/>
          <w:numId w:val="7"/>
        </w:numPr>
        <w:spacing w:after="120"/>
        <w:ind w:left="540"/>
      </w:pPr>
      <w:r>
        <w:rPr>
          <w:rFonts w:ascii="Calibri" w:eastAsia="Calibri" w:hAnsi="Calibri" w:cs="Arial"/>
          <w:b/>
          <w:bCs/>
        </w:rPr>
        <w:t>Субъекты данных</w:t>
      </w:r>
      <w:r w:rsidRPr="00475D94">
        <w:rPr>
          <w:rFonts w:ascii="Calibri" w:eastAsia="Calibri" w:hAnsi="Calibri" w:cs="Arial"/>
        </w:rPr>
        <w:t>.</w:t>
      </w:r>
      <w:r>
        <w:rPr>
          <w:rFonts w:ascii="Calibri" w:eastAsia="Calibri" w:hAnsi="Calibri" w:cs="Arial"/>
        </w:rPr>
        <w:t xml:space="preserve"> </w:t>
      </w:r>
      <w:r>
        <w:rPr>
          <w:rFonts w:ascii="Calibri" w:hAnsi="Calibri"/>
        </w:rPr>
        <w:t>Категории субъектов данных — представители и конечные пользователи Клиента, такие как сотрудники, подрядчики, партнеры и клиенты.</w:t>
      </w:r>
      <w:r>
        <w:rPr>
          <w:rFonts w:ascii="Calibri" w:eastAsia="Calibri" w:hAnsi="Calibri" w:cs="Arial"/>
        </w:rPr>
        <w:t xml:space="preserve"> Категории субъектов данных могут включать любые другие категории субъектов данных, как</w:t>
      </w:r>
      <w:r w:rsidR="007A18E5">
        <w:rPr>
          <w:rFonts w:ascii="Calibri" w:eastAsia="Calibri" w:hAnsi="Calibri" w:cs="Arial"/>
          <w:lang w:val="en-US"/>
        </w:rPr>
        <w:t> </w:t>
      </w:r>
      <w:r>
        <w:rPr>
          <w:rFonts w:ascii="Calibri" w:eastAsia="Calibri" w:hAnsi="Calibri" w:cs="Arial"/>
        </w:rPr>
        <w:t xml:space="preserve">указано в документации, которую ведет Клиент, выступая в роли управляющего в соответствии со статьей 30 GDPR, </w:t>
      </w:r>
      <w:r w:rsidR="007A18E5">
        <w:rPr>
          <w:rFonts w:ascii="Calibri" w:eastAsia="Calibri" w:hAnsi="Calibri" w:cs="Arial"/>
        </w:rPr>
        <w:br/>
      </w:r>
      <w:r>
        <w:rPr>
          <w:rFonts w:ascii="Calibri" w:eastAsia="Calibri" w:hAnsi="Calibri" w:cs="Arial"/>
        </w:rPr>
        <w:t xml:space="preserve">включая категории субъектов данных, изложенные в </w:t>
      </w:r>
      <w:r>
        <w:t>Приложении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6" w:name="_Toc26972847"/>
      <w:bookmarkEnd w:id="75"/>
      <w:r>
        <w:rPr>
          <w:b/>
          <w:color w:val="0072C6"/>
        </w:rPr>
        <w:t>Права субъектов данных; помощь с запросами</w:t>
      </w:r>
      <w:bookmarkEnd w:id="76"/>
    </w:p>
    <w:p w14:paraId="64830E93" w14:textId="3B3FB34C" w:rsidR="00C85435" w:rsidRPr="00FC77AC" w:rsidRDefault="00C85435" w:rsidP="00741E10">
      <w:pPr>
        <w:pStyle w:val="ProductList-Body"/>
        <w:spacing w:after="120"/>
        <w:ind w:left="180"/>
      </w:pPr>
      <w:r>
        <w:t>В соответствии с функциональностью Продуктов и услуг и ролью Microsoft как обработчика Персональных данных, принадлежащих субъектам данных, Microsoft предоставит Клиенту возможность выполнения запросов субъектов данных с целью реализации их прав согласно GDPR. Если Microsoft получит запрос от субъекта данных Клиента, который связан с реализацией одного или нескольких его</w:t>
      </w:r>
      <w:r w:rsidR="007A18E5">
        <w:rPr>
          <w:lang w:val="en-US"/>
        </w:rPr>
        <w:t> </w:t>
      </w:r>
      <w:r>
        <w:t>прав, предусмотренных регламентом GDPR, в связи с Продуктами и услугами, в которых Microsoft является обработчиком или дополнительным обработчиком данных, Microsoft перенаправит этого субъекта данных непосредственно к Клиенту. Клиент несет ответственность за обработку таких запросов, в том числе с использованием функциональности Продуктов и услуг. Microsoft обязуется выполнять обоснованные запросы Клиента, касающиеся предоставления ему помощи в реагировании на такие запросы субъектов данных.</w:t>
      </w:r>
    </w:p>
    <w:p w14:paraId="454F3592" w14:textId="77777777" w:rsidR="00C85435" w:rsidRPr="00FC77AC" w:rsidRDefault="00C85435" w:rsidP="00C35BD5">
      <w:pPr>
        <w:pStyle w:val="ProductList-Body"/>
        <w:keepNext/>
        <w:spacing w:after="120"/>
        <w:ind w:left="187"/>
        <w:outlineLvl w:val="2"/>
      </w:pPr>
      <w:bookmarkStart w:id="77" w:name="_Toc26972848"/>
      <w:r>
        <w:rPr>
          <w:b/>
          <w:color w:val="0072C6"/>
        </w:rPr>
        <w:t>Регистрация операций обработки</w:t>
      </w:r>
      <w:bookmarkEnd w:id="77"/>
    </w:p>
    <w:p w14:paraId="0AC6FE21" w14:textId="77777777" w:rsidR="00C85435" w:rsidRPr="00FC77AC" w:rsidRDefault="00C85435" w:rsidP="00741E10">
      <w:pPr>
        <w:pStyle w:val="ProductList-Body"/>
        <w:spacing w:after="120"/>
        <w:ind w:left="158"/>
      </w:pPr>
      <w:r>
        <w:t>В той степени, в которой GDPR требует от Microsoft собирать и фиксировать определенную информацию, связанную с Клиентом, Клиент обязуется (в ответ на соответствующий запрос) предоставлять такую информацию Microsoft и обеспечивать ее точность и актуальность. Microsoft может предоставлять любую такую информацию органам надзора, если того требует GDPR.</w:t>
      </w:r>
    </w:p>
    <w:p w14:paraId="7224D640" w14:textId="77777777" w:rsidR="00C85435" w:rsidRPr="00FC77AC" w:rsidRDefault="00C85435" w:rsidP="00C35BD5">
      <w:pPr>
        <w:pStyle w:val="ProductList-SubSubSectionHeading"/>
        <w:keepNext/>
        <w:spacing w:after="120"/>
        <w:outlineLvl w:val="1"/>
      </w:pPr>
      <w:bookmarkStart w:id="78" w:name="_Toc507768553"/>
      <w:bookmarkStart w:id="79" w:name="_Toc8395013"/>
      <w:bookmarkStart w:id="80" w:name="_Toc6563802"/>
      <w:bookmarkStart w:id="81" w:name="_Toc21617020"/>
      <w:bookmarkStart w:id="82" w:name="_Toc26972849"/>
      <w:bookmarkStart w:id="83" w:name="_Toc155369312"/>
      <w:bookmarkEnd w:id="68"/>
      <w:r>
        <w:t>Безопасность данных</w:t>
      </w:r>
      <w:bookmarkEnd w:id="78"/>
      <w:bookmarkEnd w:id="79"/>
      <w:bookmarkEnd w:id="80"/>
      <w:bookmarkEnd w:id="81"/>
      <w:bookmarkEnd w:id="82"/>
      <w:bookmarkEnd w:id="83"/>
    </w:p>
    <w:p w14:paraId="4798B59C" w14:textId="77777777" w:rsidR="00C85435" w:rsidRPr="00FC77AC" w:rsidRDefault="00C85435" w:rsidP="002A4A50">
      <w:pPr>
        <w:pStyle w:val="ProductList-Body"/>
        <w:keepNext/>
        <w:spacing w:after="120"/>
        <w:ind w:left="187"/>
        <w:outlineLvl w:val="2"/>
      </w:pPr>
      <w:bookmarkStart w:id="84" w:name="_Toc26972850"/>
      <w:r>
        <w:rPr>
          <w:b/>
          <w:color w:val="0072C6"/>
        </w:rPr>
        <w:t>Практические меры и политики в области безопасности</w:t>
      </w:r>
      <w:bookmarkEnd w:id="84"/>
    </w:p>
    <w:p w14:paraId="487BF73D" w14:textId="7922FBD3" w:rsidR="00C85435" w:rsidRPr="00FC77AC" w:rsidRDefault="00C85435" w:rsidP="00741E10">
      <w:pPr>
        <w:pStyle w:val="ProductList-Body"/>
        <w:spacing w:after="120"/>
        <w:ind w:left="158"/>
      </w:pPr>
      <w:bookmarkStart w:id="85" w:name="_Hlk504328104"/>
      <w:r>
        <w:t>Microsoft обязуется внедрить и реализовывать соответствующие технические и организационные меры по защите Данных клиента,</w:t>
      </w:r>
      <w:r w:rsidR="007A18E5">
        <w:rPr>
          <w:lang w:val="en-US"/>
        </w:rPr>
        <w:t> </w:t>
      </w:r>
      <w:r>
        <w:t>Данных профессиональных услуг и Персональных данных от случайного и незаконного уничтожения, потери, изменения, несанкционированного раскрытия передаваемых, хранимых или обрабатываемых иным образом персональных данных, а также от</w:t>
      </w:r>
      <w:r w:rsidR="007A18E5">
        <w:rPr>
          <w:lang w:val="en-US"/>
        </w:rPr>
        <w:t> </w:t>
      </w:r>
      <w:r>
        <w:t xml:space="preserve">несанкционированного доступа к ним. Эти меры обозначены в Политике безопасности Microsoft. Microsoft предоставляет Клиенту доступ к такой политике, а также к другой информации о практиках и политиках безопасности Microsoft, обоснованно запрашиваемой Клиентом. </w:t>
      </w:r>
    </w:p>
    <w:p w14:paraId="0AEE035D" w14:textId="30FBC736" w:rsidR="009D4FDB" w:rsidRPr="00FC77AC" w:rsidRDefault="00DD6D76" w:rsidP="00741E10">
      <w:pPr>
        <w:pStyle w:val="ProductList-Body"/>
        <w:spacing w:after="120"/>
        <w:ind w:left="158"/>
      </w:pPr>
      <w:bookmarkStart w:id="86" w:name="_Toc26972852"/>
      <w:bookmarkEnd w:id="85"/>
      <w:r>
        <w:t>Кроме того, эти меры должны соответствовать требованиям, изложенным в стандартах ISO 27001, ISO 27002 и ISO 27018. Описание мер обеспечения безопасности для выполнения этих требований доступно для Клиентов.</w:t>
      </w:r>
    </w:p>
    <w:p w14:paraId="14FF47A5" w14:textId="4CCE5134" w:rsidR="00DD6D76" w:rsidRPr="00FC77AC" w:rsidRDefault="00DD6D76" w:rsidP="00741E10">
      <w:pPr>
        <w:pStyle w:val="ProductList-Body"/>
        <w:spacing w:after="120"/>
        <w:ind w:left="158"/>
      </w:pPr>
      <w:r>
        <w:t>Каждая Базовая веб-служба также соответствует стандартам и моделям контроля, приведенным в таблице в Условиях для продуктов. В</w:t>
      </w:r>
      <w:r w:rsidR="007A18E5">
        <w:rPr>
          <w:lang w:val="en-US"/>
        </w:rPr>
        <w:t> </w:t>
      </w:r>
      <w:r>
        <w:t>каждой Базовой веб-службе и Профессиональной услуге реализуются и поддерживаются меры обеспечения безопасности, изложенные в Приложении A, для защиты Данных клиентов и Данных профессиональных услуг.</w:t>
      </w:r>
    </w:p>
    <w:p w14:paraId="50DAE584" w14:textId="77777777" w:rsidR="00505E31" w:rsidRDefault="00505E31" w:rsidP="00505E31">
      <w:pPr>
        <w:pStyle w:val="ProductList-Body"/>
        <w:spacing w:after="120"/>
        <w:ind w:left="158"/>
      </w:pPr>
      <w:bookmarkStart w:id="87" w:name="_Toc26972851"/>
      <w:r>
        <w:t>Microsoft реализует и поддерживает меры безопасности, изложенные в Приложении II к Стандартным договорным условиям 2021 г. Для</w:t>
      </w:r>
      <w:r>
        <w:rPr>
          <w:lang w:val="en-US"/>
        </w:rPr>
        <w:t> </w:t>
      </w:r>
      <w:r>
        <w:t>защиты Персональных данных в рамках GDPR.</w:t>
      </w:r>
    </w:p>
    <w:p w14:paraId="206C538B" w14:textId="21A7E6E3" w:rsidR="00DD6D76" w:rsidRPr="00FC77AC" w:rsidRDefault="00DD6D76" w:rsidP="00741E10">
      <w:pPr>
        <w:pStyle w:val="ProductList-Body"/>
        <w:spacing w:after="120"/>
        <w:ind w:left="158"/>
      </w:pPr>
      <w:r>
        <w:t>Microsoft может в любое время добавить отраслевые или государственные стандарты. Microsoft не будет удалять из вышеприведенной таблицы стандарты ISO 27001, ISO 27002, ISO 27018 или какие-либо стандарты или модели в таблице Базовых веб-служб в Условиях для продуктов, за исключением случаев, когда они больше не используются в отрасли и заменены последующим стандартом или моделью (при наличии).</w:t>
      </w:r>
      <w:bookmarkEnd w:id="87"/>
    </w:p>
    <w:p w14:paraId="76CDC3B9" w14:textId="77777777" w:rsidR="00DD6D76" w:rsidRPr="00FC77AC" w:rsidRDefault="00DD6D76" w:rsidP="002A4A50">
      <w:pPr>
        <w:pStyle w:val="ProductList-Body"/>
        <w:keepNext/>
        <w:spacing w:after="120"/>
        <w:ind w:left="187"/>
        <w:outlineLvl w:val="2"/>
      </w:pPr>
      <w:bookmarkStart w:id="88" w:name="_Hlk40371496"/>
      <w:r>
        <w:rPr>
          <w:b/>
          <w:color w:val="0072C6"/>
        </w:rPr>
        <w:t xml:space="preserve">Шифрование данных </w:t>
      </w:r>
    </w:p>
    <w:p w14:paraId="4EDA944E" w14:textId="105BBFC3" w:rsidR="00DD6D76" w:rsidRPr="00FC77AC" w:rsidRDefault="00DD6D76" w:rsidP="00741E10">
      <w:pPr>
        <w:pStyle w:val="ProductList-Body"/>
        <w:spacing w:after="120"/>
        <w:ind w:left="158"/>
      </w:pPr>
      <w:r>
        <w:t xml:space="preserve">По умолчанию осуществляется шифрование Данных клиента и Данных профессиональных услуг (каждый тип данных включает все входящие в них Персональные данные), находящихся в процессе передачи по открытым сетям между Клиентом и Microsoft или между центрами обработки данных Microsoft. </w:t>
      </w:r>
    </w:p>
    <w:p w14:paraId="3278572B" w14:textId="7F32E7A0" w:rsidR="00DD6D76" w:rsidRPr="00FC77AC" w:rsidRDefault="00DD6D76" w:rsidP="00741E10">
      <w:pPr>
        <w:pStyle w:val="ProductList-Body"/>
        <w:spacing w:after="120"/>
        <w:ind w:left="158"/>
      </w:pPr>
      <w:r>
        <w:t>Microsoft также шифрует Данные клиентов, хранящиеся в неактивном состоянии в Веб-службах, и Данные профессиональных служб, хранящиеся в неактивном состоянии. В случае Веб-служб, в которых Клиент или третье лицо, выступающее от имени Клиента, может создавать приложения (например, определенные Службы Azure), шифрование сохраняемых данных в таких приложениях может быть применено по усмотрению Клиента с применением функций, предоставляемых компанией Microsoft или сторонними поставщиками Клиента.</w:t>
      </w:r>
    </w:p>
    <w:p w14:paraId="4DB4D680" w14:textId="77777777" w:rsidR="00DD6D76" w:rsidRPr="00FC77AC" w:rsidRDefault="00DD6D76" w:rsidP="000A6DC7">
      <w:pPr>
        <w:pStyle w:val="ProductList-Body"/>
        <w:keepNext/>
        <w:spacing w:after="120"/>
        <w:ind w:left="187"/>
        <w:outlineLvl w:val="2"/>
      </w:pPr>
      <w:r>
        <w:rPr>
          <w:b/>
          <w:color w:val="0072C6"/>
        </w:rPr>
        <w:t xml:space="preserve">Доступ к данным </w:t>
      </w:r>
    </w:p>
    <w:p w14:paraId="729E7942" w14:textId="0EC2BC04" w:rsidR="006824EE" w:rsidRPr="00FC77AC" w:rsidRDefault="00CD0D6F" w:rsidP="006824EE">
      <w:pPr>
        <w:pStyle w:val="ProductList-Body"/>
        <w:spacing w:after="120"/>
        <w:ind w:left="158"/>
      </w:pPr>
      <w:r>
        <w:t>Microsoft применяет механизмы минимальных прав доступа для управления доступом к Данным клиента и Данным профессиональных услуг (включая все содержащиеся в них Персональные данные). Средства управления Доступом на основе ролей применяются для обеспечения доступа к Данным клиента и Данным профессиональных услуг, необходимого для служебных операций в соответствующих целях в течение ограниченного времени и утверждаются под надзором руководства. Для Базовых веб-служб и Профессиональных услуг Microsoft поддерживает механизмы Управления доступом, описанные в таблице под названием «Меры обеспечения безопасности» в</w:t>
      </w:r>
      <w:r w:rsidR="007A18E5">
        <w:rPr>
          <w:lang w:val="en-US"/>
        </w:rPr>
        <w:t> </w:t>
      </w:r>
      <w:r>
        <w:t>Приложении A, при этом персонал Microsoft не имеет постоянного доступа к Данным клиента, и любой требуемый доступ предоставляется на ограниченное время.</w:t>
      </w:r>
    </w:p>
    <w:bookmarkEnd w:id="88"/>
    <w:p w14:paraId="11FFA921" w14:textId="77777777" w:rsidR="00C85435" w:rsidRPr="00FC77AC" w:rsidRDefault="00C85435" w:rsidP="002A4A50">
      <w:pPr>
        <w:pStyle w:val="ProductList-Body"/>
        <w:keepNext/>
        <w:spacing w:after="120"/>
        <w:ind w:left="187"/>
        <w:outlineLvl w:val="2"/>
      </w:pPr>
      <w:r>
        <w:rPr>
          <w:b/>
          <w:color w:val="0072C6"/>
        </w:rPr>
        <w:t>Обязанности Клиента</w:t>
      </w:r>
      <w:bookmarkEnd w:id="86"/>
    </w:p>
    <w:p w14:paraId="18080BBE" w14:textId="2BE26999" w:rsidR="00C85435" w:rsidRPr="00FC77AC" w:rsidRDefault="00C85435" w:rsidP="007829B6">
      <w:pPr>
        <w:pStyle w:val="ProductList-Body"/>
        <w:spacing w:after="120"/>
        <w:ind w:left="158"/>
      </w:pPr>
      <w:r>
        <w:t>Клиент несет единоличную ответственность за независимое определение соответствия технических и организационных мер в</w:t>
      </w:r>
      <w:r w:rsidR="007A18E5">
        <w:rPr>
          <w:lang w:val="en-US"/>
        </w:rPr>
        <w:t> </w:t>
      </w:r>
      <w:r>
        <w:t>отношении Продуктов и Профессиональных услуг требованиям Клиента, включая любые обязательства по безопасности в рамках применимых Требований к защите данных. Клиент признает и соглашается, что (принимая во внимание современное состояние технологий, стоимость реализации, а также характер, масштаб, контекст и цели обработки Персональных данных, а также соответствующие риски для индивидов) практики и политики безопасности, реализуемые Microsoft, обеспечивают адекватный уровень</w:t>
      </w:r>
      <w:r w:rsidR="007A18E5">
        <w:rPr>
          <w:lang w:val="en-US"/>
        </w:rPr>
        <w:t> </w:t>
      </w:r>
      <w:r>
        <w:t>безопасности и защиты от рисков в отношении Персональных данных Клиента. Клиент несет ответственность за реализацию и</w:t>
      </w:r>
      <w:r w:rsidR="007A18E5">
        <w:rPr>
          <w:lang w:val="en-US"/>
        </w:rPr>
        <w:t> </w:t>
      </w:r>
      <w:r>
        <w:t>соблюдение средств защиты конфиденциальности и мер безопасности касательно компонентов, которые Клиент предоставляет или</w:t>
      </w:r>
      <w:r w:rsidR="007A18E5">
        <w:rPr>
          <w:lang w:val="en-US"/>
        </w:rPr>
        <w:t> </w:t>
      </w:r>
      <w:r>
        <w:t>контролирует (например, устройств, зарегистрированных в виртуальной машине или приложении клиента Microsoft Intune или Microsoft Azure).</w:t>
      </w:r>
    </w:p>
    <w:p w14:paraId="1854A774" w14:textId="77777777" w:rsidR="00C85435" w:rsidRPr="00FC77AC" w:rsidDel="00BA1419" w:rsidRDefault="00C85435" w:rsidP="002A4A50">
      <w:pPr>
        <w:pStyle w:val="ProductList-Body"/>
        <w:keepNext/>
        <w:spacing w:after="120"/>
        <w:ind w:left="187"/>
        <w:outlineLvl w:val="2"/>
      </w:pPr>
      <w:bookmarkStart w:id="89" w:name="_Toc26972853"/>
      <w:r>
        <w:rPr>
          <w:b/>
          <w:color w:val="0072C6"/>
        </w:rPr>
        <w:t>Соблюдение требований аудита</w:t>
      </w:r>
      <w:bookmarkEnd w:id="89"/>
    </w:p>
    <w:p w14:paraId="02A8BB60" w14:textId="6B6FF476" w:rsidR="00C85435" w:rsidRPr="00FC77AC" w:rsidDel="00BA1419" w:rsidRDefault="00C85435" w:rsidP="00741E10">
      <w:pPr>
        <w:pStyle w:val="ProductList-Body"/>
        <w:spacing w:after="120"/>
        <w:ind w:left="158"/>
      </w:pPr>
      <w:r>
        <w:t>Компания Microsoft проводит аудит безопасности компьютеров, компьютерного окружения и физических центров обработки данных, которые она использует при обработке Данных клиента, Данные профессиональных услуг и Персональных данных следующим образом:</w:t>
      </w:r>
    </w:p>
    <w:p w14:paraId="1E290820" w14:textId="77777777" w:rsidR="00C85435" w:rsidRPr="00FC77AC" w:rsidDel="00BA1419" w:rsidRDefault="00C85435" w:rsidP="00741E10">
      <w:pPr>
        <w:pStyle w:val="ProductList-Body"/>
        <w:numPr>
          <w:ilvl w:val="0"/>
          <w:numId w:val="2"/>
        </w:numPr>
        <w:ind w:left="605" w:hanging="274"/>
      </w:pPr>
      <w:r>
        <w:t>Если стандарт или модель предусматривает проведение аудитов, аудит такого стандарта или модели контроля инициируется по крайней мере ежегодно.</w:t>
      </w:r>
    </w:p>
    <w:p w14:paraId="27297A96" w14:textId="77777777" w:rsidR="00C85435" w:rsidRPr="00FC77AC" w:rsidDel="00BA1419" w:rsidRDefault="00C85435" w:rsidP="00741E10">
      <w:pPr>
        <w:pStyle w:val="ProductList-Body"/>
        <w:numPr>
          <w:ilvl w:val="0"/>
          <w:numId w:val="2"/>
        </w:numPr>
        <w:ind w:left="605" w:hanging="274"/>
      </w:pPr>
      <w:r>
        <w:t>Каждая проверка проводится в соответствии со стандартами и правилами контролирующего органа или органа аккредитации для каждого применимого стандарта или модели контроля.</w:t>
      </w:r>
    </w:p>
    <w:p w14:paraId="7D50977E" w14:textId="77777777" w:rsidR="00C85435" w:rsidRPr="00FC77AC" w:rsidDel="00BA1419" w:rsidRDefault="00C85435" w:rsidP="00741E10">
      <w:pPr>
        <w:pStyle w:val="ProductList-Body"/>
        <w:numPr>
          <w:ilvl w:val="0"/>
          <w:numId w:val="2"/>
        </w:numPr>
        <w:spacing w:after="120"/>
        <w:ind w:left="608" w:hanging="270"/>
      </w:pPr>
      <w:r>
        <w:t>Каждую проверку проводят квалифицированные, независимые, сторонние ревизоры по безопасности по выбору и за счет Microsoft.</w:t>
      </w:r>
    </w:p>
    <w:p w14:paraId="3CE90043" w14:textId="4A19CE81" w:rsidR="00C85435" w:rsidRPr="00FC77AC" w:rsidRDefault="00C85435" w:rsidP="00741E10">
      <w:pPr>
        <w:pStyle w:val="ProductList-Body"/>
        <w:spacing w:after="120"/>
        <w:ind w:left="180"/>
      </w:pPr>
      <w:r>
        <w:t xml:space="preserve">В результате каждой проверки составляется отчет о проверке («Отчет о проверке Microsoft»), который Microsoft предоставляет по адресу </w:t>
      </w:r>
      <w:hyperlink r:id="rId24">
        <w:r>
          <w:rPr>
            <w:rStyle w:val="Hyperlink"/>
            <w:color w:val="0070C0"/>
          </w:rPr>
          <w:t>https://servicetrust.microsoft.com/</w:t>
        </w:r>
      </w:hyperlink>
      <w:r>
        <w:t xml:space="preserve"> или в другом обозначенном Microsoft расположении. Отчет о проверке Microsoft относится к</w:t>
      </w:r>
      <w:r w:rsidR="007A18E5">
        <w:rPr>
          <w:lang w:val="en-US"/>
        </w:rPr>
        <w:t> </w:t>
      </w:r>
      <w:r>
        <w:t>Конфиденциальной информации Microsoft и однозначно демонстрирует любые существенные выводы аудитора. Microsoft незамедлительно исправляет проблемы, указанные в Отчете о проверке Microsoft, к удовлетворению ревизора. По запросу Клиента Microsoft может предоставить ему все Отчеты о проверке Microsoft. На Отчет о проверке Microsoft распространяются ограничения Microsoft и ревизора относительно режима конфиденциальности и распространения.</w:t>
      </w:r>
    </w:p>
    <w:p w14:paraId="2ED1BA08" w14:textId="265C38E8" w:rsidR="00C85435" w:rsidRPr="00FC77AC" w:rsidRDefault="00EF5AF3" w:rsidP="00741E10">
      <w:pPr>
        <w:pStyle w:val="ProductList-Body"/>
        <w:spacing w:after="120"/>
        <w:ind w:left="158"/>
      </w:pPr>
      <w:r>
        <w:t xml:space="preserve">В той степени, в которой требования Клиента к аудиту в соответствии с Требованиями к защите данных невозможно должным образом удовлетворить аудиторскими отчетами, документацией или информацией о соблюдении нормативных требований, которые Microsoft предоставляет своим клиентам, Microsoft обязуется своевременно отреагировать на дополнительные инструкции Клиента по проведению аудита. Перед началом аудита Клиент и Microsoft обязуются согласовать требования к области, срокам, длительности, управлению и предоставлению доказательств, а также стоимость аудита при условии, что требование о согласовании этих вопросов не позволит Microsoft неоправданно задерживать проведение такого аудита. В той степени, в которой необходимо выполнить аудит, Microsoft обязуется предоставить системы обработки, инфраструктуру и соответствующую документацию, связанную с обработкой Данных клиента, Данных профессиональных услуг и Персональных данных со стороны Microsoft, Аффилированных лиц или Дополнительных обработчиков Microsoft. Такой аудит должна проводить независимая аккредитованная сторонняя аудиторская </w:t>
      </w:r>
      <w:r w:rsidR="007A18E5">
        <w:br/>
      </w:r>
      <w:r>
        <w:t>фирма в стандартные рабочие часы, отправив Microsoft предварительное уведомление в разумные сроки и соблюдая все разумные процедуры сохранения конфиденциальности. Ни Клиент, ни аудитор не получают доступ к каким-либо данным других клиентов Microsoft, к системам или инфраструктуре Microsoft, не участвующим в предоставлении применимых Продуктов и услуг. Клиент несет ответственность за оплату всех расходов и взносов, связанных с таким аудитом, включая все разумные расходы и взносы за время, потраченное Microsoft на такой аудит, в дополнение к оплате услуг, предоставляемых со стороны Microsoft. Если в ходе проведенного Клиентом аудита будут обнаружены существенные нарушения, Клиент предоставляет Microsoft соответствующий аудиторский отчет, а</w:t>
      </w:r>
      <w:r w:rsidR="007A18E5">
        <w:rPr>
          <w:lang w:val="en-US"/>
        </w:rPr>
        <w:t> </w:t>
      </w:r>
      <w:r>
        <w:t>Microsoft своевременно устраняет такие существенные нарушения.</w:t>
      </w:r>
    </w:p>
    <w:p w14:paraId="63F4B7F6" w14:textId="0F861294" w:rsidR="00C85435" w:rsidRPr="00FC77AC" w:rsidRDefault="00BF6860" w:rsidP="00741E10">
      <w:pPr>
        <w:pStyle w:val="ProductList-Body"/>
        <w:spacing w:after="120"/>
        <w:ind w:left="158"/>
      </w:pPr>
      <w:r>
        <w:t>Никакое из положений данного раздела DPA не влияет на Условия GDPR и не изменяет их, а также не влияет на права органа надзора или субъекта данных, предусмотренные в Требованиях к защите данных. Корпорация Microsoft является сторонним бенефициаром по данному разделу.</w:t>
      </w:r>
    </w:p>
    <w:p w14:paraId="10CE5BEA" w14:textId="77777777" w:rsidR="00C85435" w:rsidRPr="00FC77AC" w:rsidRDefault="00C85435" w:rsidP="002A4A50">
      <w:pPr>
        <w:pStyle w:val="ProductList-SubSubSectionHeading"/>
        <w:keepNext/>
        <w:spacing w:after="120"/>
        <w:outlineLvl w:val="1"/>
      </w:pPr>
      <w:bookmarkStart w:id="90" w:name="_Toc507768554"/>
      <w:bookmarkStart w:id="91" w:name="_Toc8395014"/>
      <w:bookmarkStart w:id="92" w:name="_Toc6563803"/>
      <w:bookmarkStart w:id="93" w:name="_Toc21617021"/>
      <w:bookmarkStart w:id="94" w:name="_Toc26972854"/>
      <w:bookmarkStart w:id="95" w:name="_Toc155369313"/>
      <w:r>
        <w:t>Уведомление о нарушении информационной безопасности</w:t>
      </w:r>
      <w:bookmarkEnd w:id="90"/>
      <w:bookmarkEnd w:id="91"/>
      <w:bookmarkEnd w:id="92"/>
      <w:bookmarkEnd w:id="93"/>
      <w:bookmarkEnd w:id="94"/>
      <w:bookmarkEnd w:id="95"/>
    </w:p>
    <w:p w14:paraId="57A8DE0C" w14:textId="5D669963" w:rsidR="00C85435" w:rsidRPr="00FC77AC" w:rsidRDefault="00C85435" w:rsidP="00741E10">
      <w:pPr>
        <w:pStyle w:val="ProductList-Body"/>
        <w:spacing w:after="120"/>
      </w:pPr>
      <w:bookmarkStart w:id="96" w:name="_Hlk504328309"/>
      <w:r>
        <w:t>Если Microsoft станет известно о каком-либо нарушении безопасности, которое ведет к случайному или незаконному уничтожению, потере, изменению, несанкционированному раскрытию Данных клиента, Данных профессиональных услуг или Персональных данных, либо доступу к ним во время обработки Microsoft (в каждом случае — «Нарушение информационной безопасности»)</w:t>
      </w:r>
      <w:bookmarkEnd w:id="96"/>
      <w:r>
        <w:t>, Microsoft незамедлительно (1) уведомит Клиента о Нарушении информационной безопасности; (2) расследует Нарушение информационной безопасности и предоставит Клиенту подробную информацию о таком Нарушении информационной безопасности и (3) примет обоснованные меры для смягчения последствий и минимизации какого-либо ущерба, возникшего в результате Нарушения информационной безопасности.</w:t>
      </w:r>
    </w:p>
    <w:p w14:paraId="3FD177D1" w14:textId="50C6866F" w:rsidR="00C85435" w:rsidRPr="00FC77AC" w:rsidRDefault="00C85435" w:rsidP="00741E10">
      <w:pPr>
        <w:pStyle w:val="ProductList-Body"/>
        <w:spacing w:after="120"/>
      </w:pPr>
      <w:r>
        <w:t>Уведомление (я) о Нарушениях информационной безопасности будут отправляться Клиенту любым выбранным Microsoft способом, в том числе по электронной почте. Клиент единолично несет ответственность за поддержание у Microsoft точных контактных данных Клиента для каждого соответствующего Продукта и Профессиональной услуги. Клиент несет единоличную ответственность за выполнение своих обязательств в рамках законодательства, касающегося уведомлений, о нарушениях безопасности, применимых к Клиенту, и выполнение любых обязательств по уведомлению третьих лиц в связи с любым Нарушением информационной безопасности.</w:t>
      </w:r>
    </w:p>
    <w:p w14:paraId="125679F7" w14:textId="05925778" w:rsidR="00C85435" w:rsidRPr="00FC77AC" w:rsidRDefault="00C85435" w:rsidP="00741E10">
      <w:pPr>
        <w:pStyle w:val="ProductList-Body"/>
        <w:spacing w:after="120"/>
      </w:pPr>
      <w:r>
        <w:t>Microsoft обязуется предпринимать обоснованные усилия для помощи Клиенту в выполнении обязательств Клиента по статье 33 GDPR и</w:t>
      </w:r>
      <w:r w:rsidR="007A18E5">
        <w:rPr>
          <w:lang w:val="en-US"/>
        </w:rPr>
        <w:t> </w:t>
      </w:r>
      <w:r>
        <w:t>другим применимым законам и нормам, для уведомления соответствующих надзорных органов и субъектов данных о Нарушении информационной безопасности.</w:t>
      </w:r>
    </w:p>
    <w:p w14:paraId="60FE4522" w14:textId="77777777" w:rsidR="00C85435" w:rsidRPr="00FC77AC" w:rsidRDefault="00C85435" w:rsidP="00741E10">
      <w:pPr>
        <w:pStyle w:val="ProductList-Body"/>
        <w:spacing w:after="120"/>
      </w:pPr>
      <w:r>
        <w:t>Отправка Microsoft уведомления о Нарушениях информационной безопасности или реакция на них в соответствии с данным разделом не является признанием со стороны Microsoft какой-либо вины или ответственности в связи с Нарушением информационной безопасности.</w:t>
      </w:r>
    </w:p>
    <w:p w14:paraId="76EEF6E6" w14:textId="4BC4E184" w:rsidR="00C85435" w:rsidRPr="00FC77AC" w:rsidRDefault="00C85435" w:rsidP="00741E10">
      <w:pPr>
        <w:pStyle w:val="ProductList-Body"/>
        <w:spacing w:after="120"/>
      </w:pPr>
      <w:r>
        <w:t>Клиент должен незамедлительно уведомлять Microsoft о возможном незаконном использовании учетных записей или учетных данных для проверки подлинности, а также о любом нарушении безопасности, связанном с Продуктами и услугами.</w:t>
      </w:r>
    </w:p>
    <w:p w14:paraId="5E88C2A3" w14:textId="77777777" w:rsidR="00C85435" w:rsidRPr="00FC77AC" w:rsidRDefault="00C85435" w:rsidP="00C35BD5">
      <w:pPr>
        <w:pStyle w:val="ProductList-SubSubSectionHeading"/>
        <w:keepNext/>
        <w:spacing w:after="120"/>
        <w:outlineLvl w:val="1"/>
      </w:pPr>
      <w:bookmarkStart w:id="97" w:name="_Toc507768555"/>
      <w:bookmarkStart w:id="98" w:name="_Toc8395015"/>
      <w:bookmarkStart w:id="99" w:name="_Toc6563804"/>
      <w:bookmarkStart w:id="100" w:name="_Toc21617022"/>
      <w:bookmarkStart w:id="101" w:name="_Toc26972855"/>
      <w:bookmarkStart w:id="102" w:name="_Toc155369314"/>
      <w:bookmarkStart w:id="103" w:name="DataTransfersandLocation"/>
      <w:r>
        <w:t xml:space="preserve">Передача и расположение </w:t>
      </w:r>
      <w:bookmarkStart w:id="104" w:name="LocationofDataProcessing"/>
      <w:bookmarkStart w:id="105" w:name="_Toc489605583"/>
      <w:r>
        <w:t>данных</w:t>
      </w:r>
      <w:bookmarkEnd w:id="97"/>
      <w:bookmarkEnd w:id="98"/>
      <w:bookmarkEnd w:id="99"/>
      <w:bookmarkEnd w:id="100"/>
      <w:bookmarkEnd w:id="101"/>
      <w:bookmarkEnd w:id="102"/>
      <w:bookmarkEnd w:id="104"/>
      <w:bookmarkEnd w:id="105"/>
    </w:p>
    <w:p w14:paraId="6EDDA655" w14:textId="77777777" w:rsidR="00C85435" w:rsidRPr="00FC77AC" w:rsidRDefault="00C85435" w:rsidP="00C35BD5">
      <w:pPr>
        <w:pStyle w:val="ProductList-Body"/>
        <w:keepNext/>
        <w:spacing w:after="120"/>
        <w:ind w:left="187"/>
        <w:outlineLvl w:val="2"/>
      </w:pPr>
      <w:bookmarkStart w:id="106" w:name="_Toc26972856"/>
      <w:bookmarkEnd w:id="103"/>
      <w:r>
        <w:rPr>
          <w:b/>
          <w:bCs/>
          <w:color w:val="0072C6"/>
        </w:rPr>
        <w:t>Передача данных</w:t>
      </w:r>
      <w:bookmarkEnd w:id="106"/>
    </w:p>
    <w:p w14:paraId="1E6BFECB" w14:textId="05BFBA44" w:rsidR="00DD6D76" w:rsidRPr="00FC77AC" w:rsidRDefault="00DD6D76" w:rsidP="00741E10">
      <w:pPr>
        <w:pStyle w:val="ProductList-Body"/>
        <w:spacing w:after="120"/>
        <w:ind w:left="158"/>
      </w:pPr>
      <w:r>
        <w:t xml:space="preserve">Данные клиента, Данные профессиональных услуг и Персональные данные, которые Microsoft обрабатывает от имени Клиента, </w:t>
      </w:r>
      <w:r w:rsidR="007A18E5">
        <w:br/>
      </w:r>
      <w:r>
        <w:t>не могут передаваться, храниться и обрабатываться в каких-либо географических регионах, кроме предусмотренных Условиями DPA и</w:t>
      </w:r>
      <w:r w:rsidR="007A18E5">
        <w:rPr>
          <w:lang w:val="en-US"/>
        </w:rPr>
        <w:t> </w:t>
      </w:r>
      <w:r>
        <w:t>ограничениями, приведенными ниже в данном разделе. С учетом указанных ограничений, Клиент предоставляет Microsoft право на</w:t>
      </w:r>
      <w:r w:rsidR="007A18E5">
        <w:rPr>
          <w:lang w:val="en-US"/>
        </w:rPr>
        <w:t> </w:t>
      </w:r>
      <w:r>
        <w:t xml:space="preserve">передачу Данных клиента, Данных профессиональных услуг и Персональных данных в США и любую другую страну, в которой осуществляет свою деятельность компания Microsoft или ее Дополнительные обработчики, а также хранить и обрабатывать Данные клиента и Персональные данные для предоставления Продуктов, если в других положениях Условий DPA не указано иное. </w:t>
      </w:r>
    </w:p>
    <w:p w14:paraId="1F0CD027" w14:textId="77777777" w:rsidR="00486AC6" w:rsidRPr="006226AD" w:rsidRDefault="00486AC6" w:rsidP="00486AC6">
      <w:pPr>
        <w:pStyle w:val="ProductList-Body"/>
        <w:spacing w:after="120"/>
        <w:ind w:left="158"/>
        <w:rPr>
          <w:spacing w:val="-4"/>
        </w:rPr>
      </w:pPr>
      <w:bookmarkStart w:id="107" w:name="_Toc26972857"/>
      <w:bookmarkStart w:id="108" w:name="LocationofCustomerDataatRest"/>
      <w:bookmarkStart w:id="109" w:name="_Toc507768556"/>
      <w:bookmarkStart w:id="110" w:name="_Toc8395016"/>
      <w:bookmarkStart w:id="111" w:name="_Toc6563805"/>
      <w:bookmarkStart w:id="112" w:name="_Toc21617023"/>
      <w:bookmarkStart w:id="113" w:name="_Toc26972858"/>
      <w:r w:rsidRPr="006226AD">
        <w:rPr>
          <w:spacing w:val="-4"/>
        </w:rPr>
        <w:t>Все передачи Данных клиента, Данных профессиональных услуг и Персональных данных за пределы Европейского союза, Европейской экономической зоны, Соединенного Королевства и Швейцарии с целью предоставления Продуктов и Услуг регулируются условиями Стандартных положений договора 2021 г., реализуемыми Microsoft. Кроме того, переводы из Великобритании регулируются условиями IDTA, реализуемого Microsoft. Для целей настоящего DPA «IDTA» означает приложение о</w:t>
      </w:r>
      <w:r w:rsidRPr="006226AD">
        <w:rPr>
          <w:spacing w:val="-4"/>
          <w:lang w:val="en-US"/>
        </w:rPr>
        <w:t> </w:t>
      </w:r>
      <w:r w:rsidRPr="006226AD">
        <w:rPr>
          <w:spacing w:val="-4"/>
        </w:rPr>
        <w:t>трансграничной передаче данных к стандартным договорным положениям Европейской комиссии о международной передаче данных, выпущенное Управлением Комиссара по информации Великобритании в соответствии с S119A(1) Закона Великобритании о</w:t>
      </w:r>
      <w:r w:rsidRPr="006226AD">
        <w:rPr>
          <w:spacing w:val="-4"/>
          <w:lang w:val="en-US"/>
        </w:rPr>
        <w:t> </w:t>
      </w:r>
      <w:r w:rsidRPr="006226AD">
        <w:rPr>
          <w:spacing w:val="-4"/>
        </w:rPr>
        <w:t>защите данных 2018 г. Microsoft обязуется соблюдать в соответствии с требованиями законодательства о защите данных Европейской экономической зоны, Великобритании и Швейцарии в отношении сбора, использования, передачи, хранения и другой обработки Персональных данных из Европейской экономической зоны, Великобритании и Швейцарии. Microsoft обеспечит для любой передачи Персональных данных в третьи страны или международным организациям соответствие требованиям защиты согласно статье 46 регламента GDPR, а также документирование такой передачи и средств защиты в соответствии со статьей 30(2) регламента GDPR.</w:t>
      </w:r>
    </w:p>
    <w:p w14:paraId="499A3A70" w14:textId="77777777" w:rsidR="00486AC6" w:rsidRPr="006366A8" w:rsidRDefault="00486AC6" w:rsidP="00486AC6">
      <w:pPr>
        <w:pStyle w:val="ProductList-Body"/>
        <w:spacing w:after="120"/>
        <w:ind w:left="158"/>
      </w:pPr>
      <w:r>
        <w:t>Кроме того, Microsoft имеет сертификат соответствия Соглашениям о правилах передачи персональных данных между ЕС и США и между Швейцарией и США (Privacy Shield Framework), Дополнению по Великобритании к Соглашению о правилах передачи персональных данных между ЕС и США (Privacy Shield Framework), а также связанным с ними обязательствам. Microsoft соглашается уведомлять Клиента в случае, если определит, что не может далее выполнять свои обязательства в плане обеспечения уровня защиты, требуемого в соответствии с принципами программ Data Privacy.</w:t>
      </w:r>
    </w:p>
    <w:p w14:paraId="0852FC44" w14:textId="77777777" w:rsidR="00A17989" w:rsidRPr="006366A8" w:rsidRDefault="00A17989" w:rsidP="00A17989">
      <w:pPr>
        <w:pStyle w:val="ProductList-Body"/>
        <w:keepNext/>
        <w:spacing w:after="120"/>
        <w:ind w:left="187"/>
        <w:outlineLvl w:val="2"/>
      </w:pPr>
      <w:r>
        <w:rPr>
          <w:b/>
          <w:color w:val="0072C6"/>
        </w:rPr>
        <w:t>Расположение Данных клиента</w:t>
      </w:r>
      <w:bookmarkEnd w:id="107"/>
    </w:p>
    <w:bookmarkEnd w:id="108"/>
    <w:p w14:paraId="29E8F48A" w14:textId="77777777" w:rsidR="00B6605E" w:rsidRPr="00752A4A" w:rsidRDefault="00B6605E" w:rsidP="00B6605E">
      <w:pPr>
        <w:tabs>
          <w:tab w:val="left" w:pos="360"/>
        </w:tabs>
        <w:spacing w:after="120" w:line="240" w:lineRule="auto"/>
        <w:ind w:left="180"/>
        <w:rPr>
          <w:rFonts w:ascii="Calibri" w:eastAsia="Calibri" w:hAnsi="Calibri" w:cs="Arial"/>
          <w:sz w:val="18"/>
        </w:rPr>
      </w:pPr>
      <w:r>
        <w:rPr>
          <w:rFonts w:ascii="Calibri" w:eastAsia="Calibri" w:hAnsi="Calibri" w:cs="Arial"/>
          <w:sz w:val="18"/>
        </w:rPr>
        <w:t>В рамках предоставления Базовых веб-служб Microsoft будет хранить неактивные Данные клиента в определенных основных географических областях (каждая — «Геообъект»), указанных в Условиях для продуктов.</w:t>
      </w:r>
    </w:p>
    <w:p w14:paraId="68FA0F92" w14:textId="77777777" w:rsidR="00B6605E" w:rsidRPr="00752A4A" w:rsidRDefault="00B6605E" w:rsidP="00B6605E">
      <w:pPr>
        <w:tabs>
          <w:tab w:val="left" w:pos="360"/>
        </w:tabs>
        <w:spacing w:after="120" w:line="240" w:lineRule="auto"/>
        <w:ind w:left="180"/>
        <w:rPr>
          <w:rFonts w:ascii="Calibri" w:eastAsia="Calibri" w:hAnsi="Calibri" w:cs="Arial"/>
          <w:sz w:val="18"/>
        </w:rPr>
      </w:pPr>
      <w:r>
        <w:rPr>
          <w:rFonts w:ascii="Calibri" w:eastAsia="Calibri" w:hAnsi="Calibri" w:cs="Arial"/>
          <w:sz w:val="18"/>
        </w:rPr>
        <w:t>Для Веб-служб, ограниченных данными ЕС, Microsoft будет хранить и обрабатывать Данные клиента и Персональные данные в</w:t>
      </w:r>
      <w:r>
        <w:rPr>
          <w:rFonts w:ascii="Calibri" w:eastAsia="Calibri" w:hAnsi="Calibri" w:cs="Arial"/>
          <w:sz w:val="18"/>
          <w:lang w:val="en-US"/>
        </w:rPr>
        <w:t> </w:t>
      </w:r>
      <w:r>
        <w:rPr>
          <w:rFonts w:ascii="Calibri" w:eastAsia="Calibri" w:hAnsi="Calibri" w:cs="Arial"/>
          <w:sz w:val="18"/>
        </w:rPr>
        <w:t>Европейском союзе, как указано в Условиях продукта.</w:t>
      </w:r>
    </w:p>
    <w:p w14:paraId="5C345224" w14:textId="77777777" w:rsidR="00B6605E" w:rsidRPr="00752A4A" w:rsidRDefault="00B6605E" w:rsidP="00B6605E">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не контролирует и не ограничивает регионы, из которых Клиент или конечные пользователи Клиента могут получить доступ или переместить Данные клиента.</w:t>
      </w:r>
    </w:p>
    <w:p w14:paraId="60CFC808" w14:textId="77777777" w:rsidR="00C85435" w:rsidRPr="00FC77AC" w:rsidRDefault="00C85435" w:rsidP="002A4A50">
      <w:pPr>
        <w:pStyle w:val="ProductList-SubSubSectionHeading"/>
        <w:keepNext/>
        <w:spacing w:after="120"/>
        <w:outlineLvl w:val="1"/>
      </w:pPr>
      <w:bookmarkStart w:id="114" w:name="_Toc155369315"/>
      <w:r>
        <w:t>Хранение и удаление данных</w:t>
      </w:r>
      <w:bookmarkEnd w:id="109"/>
      <w:bookmarkEnd w:id="110"/>
      <w:bookmarkEnd w:id="111"/>
      <w:bookmarkEnd w:id="112"/>
      <w:bookmarkEnd w:id="113"/>
      <w:bookmarkEnd w:id="114"/>
    </w:p>
    <w:p w14:paraId="1E39C7A1" w14:textId="67CF2307" w:rsidR="00C85435" w:rsidRPr="00FC77AC" w:rsidRDefault="00C85435" w:rsidP="00741E10">
      <w:pPr>
        <w:pStyle w:val="ProductList-Body"/>
        <w:spacing w:after="120"/>
      </w:pPr>
      <w:r>
        <w:t>В течение всего срока действия подписки Клиента или срока применимого использования Профессиональных услуг Клиентом Клиент будет иметь возможность извлечения, удаления Данных клиента, хранящихся в каждой Веб-службе, и Данных профессиональных услуг и</w:t>
      </w:r>
      <w:r w:rsidR="007A18E5">
        <w:rPr>
          <w:lang w:val="en-US"/>
        </w:rPr>
        <w:t> </w:t>
      </w:r>
      <w:r>
        <w:t>осуществления доступа к таким данным.</w:t>
      </w:r>
    </w:p>
    <w:p w14:paraId="4E65B649" w14:textId="107FBD9B" w:rsidR="00C85435" w:rsidRPr="00FC77AC" w:rsidRDefault="00C85435" w:rsidP="00741E10">
      <w:pPr>
        <w:pStyle w:val="ProductList-Body"/>
        <w:spacing w:after="120"/>
      </w:pPr>
      <w:r>
        <w:t xml:space="preserve">За исключением бесплатных пробных версий и служб LinkedIn, Microsoft будет хранить Данные клиента, сохраненные на ресурсах Веб-службы, в учетной записи с ограниченными возможностями в течение 90 дней с момента истечения срока или досрочного прекращения действия подписки Клиента, чтобы Клиент смог извлечь такие данные. По окончании 90-дневного периода хранения Microsoft отключит учетную запись Клиента и удалит Данные клиента и Персональные данные, хранящиеся в Веб-службах, в течение следующих 90 дней, </w:t>
      </w:r>
      <w:r w:rsidR="007A18E5">
        <w:br/>
      </w:r>
      <w:r>
        <w:t>если настоящее дополнение DPA не позволяет продолжить хранение таких данных.</w:t>
      </w:r>
    </w:p>
    <w:p w14:paraId="63ED44D1" w14:textId="0F9992AB" w:rsidR="00FC65D5" w:rsidRPr="00FC77AC" w:rsidRDefault="001D451C" w:rsidP="00741E10">
      <w:pPr>
        <w:pStyle w:val="ProductList-Body"/>
        <w:spacing w:after="120"/>
      </w:pPr>
      <w:r>
        <w:t xml:space="preserve">Microsoft обязуется удалить все экземпляры Персональных данных, связанных с Программным обеспечением, и Данных профессиональных услуг после достижения всех деловых целей, в которых эти данные собирались или передавались, </w:t>
      </w:r>
      <w:r w:rsidR="007A18E5">
        <w:br/>
      </w:r>
      <w:r>
        <w:t>либо ранее по запросу Клиента, если настоящее дополнение DPA не позволяет продолжить хранение таких данных.</w:t>
      </w:r>
    </w:p>
    <w:p w14:paraId="6ADDB89E" w14:textId="4F03EB96" w:rsidR="00C85435" w:rsidRPr="00FC77AC" w:rsidRDefault="00C85435" w:rsidP="00741E10">
      <w:pPr>
        <w:pStyle w:val="ProductList-Body"/>
        <w:spacing w:after="120"/>
      </w:pPr>
      <w:r>
        <w:t>Веб-служба может не поддерживать хранение или извлечение программного обеспечения, предоставленного Клиентом. Microsoft не несет ответственность за удаление Данных клиента, Данных профессиональных услуг или Персональных данных, как описано в данном разделе.</w:t>
      </w:r>
    </w:p>
    <w:p w14:paraId="45F905F9" w14:textId="77777777" w:rsidR="00C85435" w:rsidRPr="00FC77AC" w:rsidRDefault="00C85435" w:rsidP="00C35BD5">
      <w:pPr>
        <w:pStyle w:val="ProductList-SubSubSectionHeading"/>
        <w:keepNext/>
        <w:spacing w:after="120"/>
        <w:outlineLvl w:val="1"/>
      </w:pPr>
      <w:bookmarkStart w:id="115" w:name="_Toc507768557"/>
      <w:bookmarkStart w:id="116" w:name="_Toc8395017"/>
      <w:bookmarkStart w:id="117" w:name="_Toc6563806"/>
      <w:bookmarkStart w:id="118" w:name="_Toc21617024"/>
      <w:bookmarkStart w:id="119" w:name="_Toc26972859"/>
      <w:bookmarkStart w:id="120" w:name="_Toc155369316"/>
      <w:r>
        <w:t>Обязательства обработчика по конфиденциальности</w:t>
      </w:r>
      <w:bookmarkEnd w:id="115"/>
      <w:bookmarkEnd w:id="116"/>
      <w:bookmarkEnd w:id="117"/>
      <w:bookmarkEnd w:id="118"/>
      <w:bookmarkEnd w:id="119"/>
      <w:bookmarkEnd w:id="120"/>
    </w:p>
    <w:p w14:paraId="7D66EA6F" w14:textId="0D4DC962" w:rsidR="00C85435" w:rsidRPr="00FC77AC" w:rsidRDefault="00C85435" w:rsidP="00DD6D76">
      <w:pPr>
        <w:pStyle w:val="ProductList-Body"/>
        <w:spacing w:after="120"/>
      </w:pPr>
      <w:r>
        <w:t>Microsoft обеспечит выполнением своим персоналом, участвующим в обработке Данных клиента, Данных профессиональных услуг и</w:t>
      </w:r>
      <w:r w:rsidR="007A18E5">
        <w:rPr>
          <w:lang w:val="en-US"/>
        </w:rPr>
        <w:t> </w:t>
      </w:r>
      <w:r>
        <w:t>Персональных данных, следующих условий: (i) такие данные обрабатываются только в соответствии с инструкциями Клиента или в</w:t>
      </w:r>
      <w:r w:rsidR="007A18E5">
        <w:rPr>
          <w:lang w:val="en-US"/>
        </w:rPr>
        <w:t> </w:t>
      </w:r>
      <w:r>
        <w:t>соответствии с положениями этого DPA; (ii) конфиденциальность и безопасность таких данных обеспечиваются даже после окончания участия в их обработке.</w:t>
      </w:r>
      <w:r>
        <w:rPr>
          <w:rFonts w:cstheme="minorHAnsi"/>
        </w:rPr>
        <w:t xml:space="preserve"> Microsoft </w:t>
      </w:r>
      <w:r>
        <w:rPr>
          <w:rFonts w:cstheme="minorHAnsi"/>
          <w:color w:val="000000"/>
        </w:rPr>
        <w:t>обязуется проводить периодические и обязательные мероприятия по подготовке и информированию о</w:t>
      </w:r>
      <w:r w:rsidR="007A18E5">
        <w:rPr>
          <w:rFonts w:cstheme="minorHAnsi"/>
          <w:color w:val="000000"/>
          <w:lang w:val="en-US"/>
        </w:rPr>
        <w:t> </w:t>
      </w:r>
      <w:r>
        <w:rPr>
          <w:rFonts w:cstheme="minorHAnsi"/>
          <w:color w:val="000000"/>
        </w:rPr>
        <w:t xml:space="preserve">конфиденциальности и безопасности данных для своих сотрудников, имеющих доступ к Данным клиента, Данным профессиональных услуг и Персональным данным, </w:t>
      </w:r>
      <w:r>
        <w:rPr>
          <w:rFonts w:cstheme="minorHAnsi"/>
        </w:rPr>
        <w:t>в соответствии с применимыми Требованиями к защите данных и отраслевыми стандартами.</w:t>
      </w:r>
    </w:p>
    <w:p w14:paraId="6107E638" w14:textId="77777777" w:rsidR="00C85435" w:rsidRPr="00FC77AC" w:rsidRDefault="00C85435" w:rsidP="00C35BD5">
      <w:pPr>
        <w:pStyle w:val="ProductList-SubSubSectionHeading"/>
        <w:keepNext/>
        <w:spacing w:after="120"/>
        <w:outlineLvl w:val="1"/>
      </w:pPr>
      <w:bookmarkStart w:id="121" w:name="_Toc507768558"/>
      <w:bookmarkStart w:id="122" w:name="_Toc8395018"/>
      <w:bookmarkStart w:id="123" w:name="_Toc6563807"/>
      <w:bookmarkStart w:id="124" w:name="_Toc21617025"/>
      <w:bookmarkStart w:id="125" w:name="_Toc26972860"/>
      <w:bookmarkStart w:id="126" w:name="_Toc155369317"/>
      <w:r>
        <w:t>Использование услуг Дополнительных обработчиков данных: уведомление и средства контроля</w:t>
      </w:r>
      <w:bookmarkEnd w:id="121"/>
      <w:bookmarkEnd w:id="122"/>
      <w:bookmarkEnd w:id="123"/>
      <w:bookmarkEnd w:id="124"/>
      <w:bookmarkEnd w:id="125"/>
      <w:bookmarkEnd w:id="126"/>
    </w:p>
    <w:p w14:paraId="750C4F12" w14:textId="7C336C1F" w:rsidR="00DD6D76" w:rsidRPr="00FC77AC" w:rsidRDefault="00DD6D76" w:rsidP="00DD6D76">
      <w:pPr>
        <w:pStyle w:val="ProductList-Body"/>
        <w:spacing w:after="120"/>
      </w:pPr>
      <w:r>
        <w:t xml:space="preserve">Microsoft может пользоваться услугами Дополнительных обработчиков данных для предоставления определенных ограниченных или вспомогательных услуг от своего имени. Клиент соглашается с этим привлечением и участием Аффилированных лиц Microsoft в качестве Дополнительных обработчиков. Перечисленные выше разрешения составляют предварительное письменное согласие Клиента на привлечение к обработке Данных клиента, Данных профессиональных услуг и Персональных данных субподрядчиков Microsoft, </w:t>
      </w:r>
      <w:r w:rsidR="007A18E5">
        <w:br/>
      </w:r>
      <w:r>
        <w:t xml:space="preserve">если такое согласие необходимо по Стандартным положениями договора или Условиям GDPR. </w:t>
      </w:r>
    </w:p>
    <w:p w14:paraId="74425EEC" w14:textId="5BC7D1F4" w:rsidR="00DD6D76" w:rsidRPr="00FC77AC" w:rsidRDefault="00DD6D76" w:rsidP="00DD6D76">
      <w:pPr>
        <w:pStyle w:val="ProductList-Body"/>
        <w:spacing w:after="120"/>
      </w:pPr>
      <w:r>
        <w:t xml:space="preserve">Microsoft несет ответственность за соблюдение своими Дополнительными обработчиками обязательств Microsoft, изложенных </w:t>
      </w:r>
      <w:r w:rsidR="007A18E5">
        <w:br/>
      </w:r>
      <w:r>
        <w:t>в этом DPA. Microsoft предоставляет информацию о Дополнительных обработчиках на веб-сайте Microsoft. При взаимодействии с любым Дополнительным обработчиком Microsoft посредством заключения письменного контракта гарантирует, что Дополнительный обработчик может осуществлять доступ к Данным клиента, Данным профессиональных услуг или Персональным данным и использовать их исключительно для предоставления услуг, которые Microsoft наняла его предоставлять, и что Дополнительному обработчику запрещено использовать Данные клиента, Данные профессиональных услуг или Персональные данные в любых других целях. Microsoft обеспечит оформление Дополнительными обработчиками письменных соглашений, которые обязывают их обеспечивать уровень защиты данных не ниже уровня, требуемого от Microsoft в соответствии с настоящим дополнением DPA, включая ограничения в отношении раскрытия Персональных данных. Microsoft соглашается контролировать работу Дополнительных обработчиков, чтобы обеспечить выполнение этих договорных обязательств.</w:t>
      </w:r>
    </w:p>
    <w:p w14:paraId="6A08B1D3" w14:textId="58A2BDDD" w:rsidR="00444FB7" w:rsidRPr="00FC77AC" w:rsidRDefault="002E2256" w:rsidP="00DD6D76">
      <w:pPr>
        <w:pStyle w:val="ProductList-Body"/>
        <w:spacing w:after="120"/>
      </w:pPr>
      <w:r>
        <w:t>Время от времени Microsoft может привлекать к участию новых Дополнительных обработчиков. Microsoft уведомит Клиента и, если</w:t>
      </w:r>
      <w:r w:rsidR="007A18E5">
        <w:rPr>
          <w:lang w:val="en-US"/>
        </w:rPr>
        <w:t> </w:t>
      </w:r>
      <w:r>
        <w:t>применимо, обновит веб-сайт и предоставит Клиенту механизм получения уведомления о таком обновлении, о любых новых Дополнительных обработчиках по меньшей мере за 6 месяцев до предоставления такому Дополнительному обработчику доступа к</w:t>
      </w:r>
      <w:r w:rsidR="007A18E5">
        <w:rPr>
          <w:lang w:val="en-US"/>
        </w:rPr>
        <w:t> </w:t>
      </w:r>
      <w:r>
        <w:t xml:space="preserve">Данным клиента. Кроме того, Microsoft уведомит Клиента и, если применимо, обновит веб-сайт и предоставит Клиенту механизм получения уведомления о таком обновлении, о любых новых Дополнительных обработчиках по меньшей мере за 30 дней до предоставления такому Дополнительному обработчику доступа к Данным профессиональных услуг и Персональным данным, </w:t>
      </w:r>
      <w:r w:rsidR="007A18E5">
        <w:br/>
      </w:r>
      <w:r>
        <w:t xml:space="preserve">которые не содержатся в Данных клиента. Если Microsoft решит привлечь нового Дополнительного обработчика для нового </w:t>
      </w:r>
      <w:r w:rsidR="00475D94">
        <w:br/>
      </w:r>
      <w:r>
        <w:t>Продукта или Профессиональной услуги, который будет обрабатывать Данные клиента, Данные профессиональных услуг или Персональные данные, Microsoft уведомит Клиента до того, как этот Продукт или Профессиональная услуга станут доступны.</w:t>
      </w:r>
    </w:p>
    <w:p w14:paraId="1DA7F6BB" w14:textId="2F99C618" w:rsidR="00C97102" w:rsidRPr="00FC77AC" w:rsidRDefault="00C85435" w:rsidP="007829B6">
      <w:pPr>
        <w:pStyle w:val="ProductList-Body"/>
        <w:spacing w:after="120"/>
      </w:pPr>
      <w:r>
        <w:t>Если Клиент не утвердит нового Дополнительного обработчика данных для Веб-службы или Профессиональных услуг, он может прекратить действие любой подписки на связанную Веб-службу или применимых Протоколов об оказании услуг, касающихся применимой Профессиональной услуги, соответственно, без штрафа и комиссии за преждевременное прекращение, предоставив письменное уведомление о прекращении до окончания соответствующего периода уведомления. Если Клиент не утвердит нового Дополнительного обработчика данных для Программного обеспечения, и Клиент обоснованно не может избежать использования Дополнительного обработчика данных, ограничив возможности Microsoft по обработке данных, как указано в документации или настоящем дополнении DPA, то Клиент может прекратить действие любой лицензии на связанный программный продукт без штрафа, предоставив письменное уведомление о прекращении до окончания соответствующего периода уведомления. Клиент может приложить к уведомлению о</w:t>
      </w:r>
      <w:r w:rsidR="007A18E5">
        <w:rPr>
          <w:lang w:val="en-US"/>
        </w:rPr>
        <w:t> </w:t>
      </w:r>
      <w:r>
        <w:t>прекращении пояснение и указать основания для неутверждения новой кандидатуры, что позволит Microsoft повторно оценить таких</w:t>
      </w:r>
      <w:r w:rsidR="007A18E5">
        <w:rPr>
          <w:lang w:val="en-US"/>
        </w:rPr>
        <w:t> </w:t>
      </w:r>
      <w:r>
        <w:t>новых Дополнительных субподрядчиков с учетом изложенных Клиентом замечаний. Если связанный Продукт является частью набора (или сходного единовременного приобретения услуг), то любое прекращение действия будет применяться ко всему набору. После</w:t>
      </w:r>
      <w:r w:rsidR="007A18E5">
        <w:rPr>
          <w:lang w:val="en-US"/>
        </w:rPr>
        <w:t> </w:t>
      </w:r>
      <w:r>
        <w:t>прекращения действия Microsoft удалит обязательства по оплате всех подписок и другой применимой неоплаченной работы в</w:t>
      </w:r>
      <w:r w:rsidR="007A18E5">
        <w:rPr>
          <w:lang w:val="en-US"/>
        </w:rPr>
        <w:t> </w:t>
      </w:r>
      <w:r>
        <w:t>отношении Продуктов или Услуг, действие которых было прекращено, из всех последующих счетов-фактур, выставляемых Клиенту или</w:t>
      </w:r>
      <w:r w:rsidR="007A18E5">
        <w:rPr>
          <w:lang w:val="en-US"/>
        </w:rPr>
        <w:t> </w:t>
      </w:r>
      <w:r>
        <w:t xml:space="preserve">его торговому посреднику. </w:t>
      </w:r>
    </w:p>
    <w:p w14:paraId="01E4B1F7" w14:textId="205CCCFF" w:rsidR="00C85435" w:rsidRPr="00FC77AC" w:rsidRDefault="00C85435" w:rsidP="002A4A50">
      <w:pPr>
        <w:pStyle w:val="ProductList-SubSubSectionHeading"/>
        <w:keepNext/>
        <w:spacing w:after="120"/>
        <w:outlineLvl w:val="1"/>
      </w:pPr>
      <w:bookmarkStart w:id="127" w:name="_Toc507768559"/>
      <w:bookmarkStart w:id="128" w:name="_Toc8395019"/>
      <w:bookmarkStart w:id="129" w:name="_Toc6563808"/>
      <w:bookmarkStart w:id="130" w:name="_Toc21617026"/>
      <w:bookmarkStart w:id="131" w:name="_Toc26972861"/>
      <w:bookmarkStart w:id="132" w:name="_Toc155369318"/>
      <w:bookmarkStart w:id="133" w:name="_Toc489605586"/>
      <w:r>
        <w:t>Образовательные учреждения</w:t>
      </w:r>
      <w:bookmarkEnd w:id="127"/>
      <w:bookmarkEnd w:id="128"/>
      <w:bookmarkEnd w:id="129"/>
      <w:bookmarkEnd w:id="130"/>
      <w:bookmarkEnd w:id="131"/>
      <w:bookmarkEnd w:id="132"/>
    </w:p>
    <w:p w14:paraId="3D8C03D5" w14:textId="35DA9DB4" w:rsidR="00C85435" w:rsidRPr="00FC77AC" w:rsidRDefault="00C85435" w:rsidP="007829B6">
      <w:pPr>
        <w:pStyle w:val="ProductList-Body"/>
        <w:spacing w:after="120"/>
      </w:pPr>
      <w:r>
        <w:t>Если Клиент является образовательным агентством или учреждением, к которому применяются положения закона FERPA (Закон о правах семьи на образование и неприкосновенность частной жизни, раздел 20 Кодекса законов США, §1232g), Microsoft признает, что для целей настоящего DPA Microsoft обозначается как «должностное лицо образовательного учреждения» с «законными образовательными интересами», касающимися Данных клиента и Данных профессиональных услуг, согласно определению данных терминов в законе FERPA и его подзаконных актах, а также Microsoft обязуется соблюдать ограничения и требования, установленные параграфом 99.33 (a) раздела 34 Кодекса федеральных положений Соединенных Штатов для должностных лиц образовательных учреждений.</w:t>
      </w:r>
    </w:p>
    <w:p w14:paraId="3F7BD793" w14:textId="79A1DF3B" w:rsidR="00C85435" w:rsidRPr="00FC77AC" w:rsidRDefault="00C85435" w:rsidP="007829B6">
      <w:pPr>
        <w:pStyle w:val="ProductList-Body"/>
        <w:spacing w:after="120"/>
      </w:pPr>
      <w:r>
        <w:t>Клиент понимает, что у Microsoft может быть ограниченная контактная информация об учениках и родителях учеников Клиента или не быть никакой. Следовательно, Клиент несет ответственность за получение согласия родителей для любого использования конечным пользователем Продуктов и услуг, которое может требоваться в соответствии с применимым законодательством, и передачу уведомления от имени Microsoft учащимся (или, в случае учащегося в возрасте до 18 лет и не проходящего обучение в вузе — родителю учащегося) о</w:t>
      </w:r>
      <w:r w:rsidR="00791767">
        <w:rPr>
          <w:lang w:val="en-US"/>
        </w:rPr>
        <w:t> </w:t>
      </w:r>
      <w:r>
        <w:t>каком-либо судебном приказе или законно выданной повестке, требующей раскрытия находящихся во владении Microsoft Данных клиента или Данных профессиональных услуг, что может требоваться в соответствии с применимым законодательством.</w:t>
      </w:r>
    </w:p>
    <w:p w14:paraId="53D69FEB" w14:textId="77777777" w:rsidR="00C85435" w:rsidRPr="00FC77AC" w:rsidRDefault="00C85435" w:rsidP="002A4A50">
      <w:pPr>
        <w:pStyle w:val="ProductList-SubSubSectionHeading"/>
        <w:keepNext/>
        <w:spacing w:after="120"/>
        <w:outlineLvl w:val="1"/>
      </w:pPr>
      <w:bookmarkStart w:id="134" w:name="_Toc16510372"/>
      <w:bookmarkStart w:id="135" w:name="_Toc21617027"/>
      <w:bookmarkStart w:id="136" w:name="_Toc155369319"/>
      <w:bookmarkStart w:id="137" w:name="CJISCustomerAgreement"/>
      <w:r>
        <w:t>Соглашение с клиентом CJIS</w:t>
      </w:r>
      <w:bookmarkEnd w:id="134"/>
      <w:bookmarkEnd w:id="135"/>
      <w:bookmarkEnd w:id="136"/>
    </w:p>
    <w:p w14:paraId="46FF5491" w14:textId="77777777" w:rsidR="00981510" w:rsidRPr="006D3F64" w:rsidRDefault="00981510" w:rsidP="00981510">
      <w:pPr>
        <w:tabs>
          <w:tab w:val="left" w:pos="158"/>
        </w:tabs>
        <w:spacing w:after="120" w:line="240" w:lineRule="auto"/>
        <w:rPr>
          <w:rFonts w:ascii="Calibri" w:eastAsia="Calibri" w:hAnsi="Calibri" w:cs="Arial"/>
          <w:sz w:val="18"/>
        </w:rPr>
      </w:pPr>
      <w:bookmarkStart w:id="138" w:name="_Toc8395020"/>
      <w:bookmarkStart w:id="139" w:name="_Toc6563809"/>
      <w:bookmarkStart w:id="140" w:name="_Toc21617028"/>
      <w:bookmarkStart w:id="141" w:name="_Toc26972862"/>
      <w:bookmarkStart w:id="142" w:name="_Toc123049606"/>
      <w:bookmarkStart w:id="143" w:name="HIPPA"/>
      <w:bookmarkStart w:id="144" w:name="_Toc26972863"/>
      <w:bookmarkStart w:id="145" w:name="_Hlk24722007"/>
      <w:bookmarkStart w:id="146" w:name="_Toc8395021"/>
      <w:bookmarkStart w:id="147" w:name="_Toc6563810"/>
      <w:bookmarkStart w:id="148" w:name="_Toc21617029"/>
      <w:bookmarkEnd w:id="133"/>
      <w:bookmarkEnd w:id="137"/>
      <w:r>
        <w:rPr>
          <w:rFonts w:ascii="Calibri" w:eastAsia="Calibri" w:hAnsi="Calibri" w:cs="Arial"/>
          <w:sz w:val="18"/>
        </w:rPr>
        <w:t>Microsoft предоставляет определенные облачные службы для государственных организаций («Предусмотренные службы») в соответствии с Политикой безопасности Отдела информационных служб уголовного правосудия ФБР («CJIS») («Политика CJIS»). Политика CJIS регулирует использование и передачу информации, связанной с уголовным правосудием. Все Предусмотренные службы Microsoft для CJIS регулируются условиями Соглашения CJIS об управлении.</w:t>
      </w:r>
    </w:p>
    <w:p w14:paraId="3106AED6" w14:textId="77777777" w:rsidR="00BA1F5B" w:rsidRPr="006366A8" w:rsidRDefault="00BA1F5B" w:rsidP="00BA1F5B">
      <w:pPr>
        <w:pStyle w:val="ProductList-SubSubSectionHeading"/>
        <w:keepNext/>
        <w:spacing w:after="120"/>
        <w:outlineLvl w:val="1"/>
      </w:pPr>
      <w:bookmarkStart w:id="149" w:name="_Toc155369320"/>
      <w:r>
        <w:t>Бизнес-партнер по закону HIPAA</w:t>
      </w:r>
      <w:bookmarkEnd w:id="138"/>
      <w:bookmarkEnd w:id="139"/>
      <w:bookmarkEnd w:id="140"/>
      <w:bookmarkEnd w:id="141"/>
      <w:bookmarkEnd w:id="142"/>
      <w:bookmarkEnd w:id="149"/>
    </w:p>
    <w:bookmarkEnd w:id="143"/>
    <w:p w14:paraId="686E058E" w14:textId="77777777" w:rsidR="00BA1F5B" w:rsidRPr="006366A8" w:rsidRDefault="00BA1F5B" w:rsidP="00BA1F5B">
      <w:pPr>
        <w:pStyle w:val="ProductList-Body"/>
        <w:spacing w:after="120"/>
      </w:pPr>
      <w:r>
        <w:t xml:space="preserve">Если Клиент является «покрываемым юридическим лицом» или «деловым партнером» и включает «защищенную медицинскую информацию» в Данные клиента или Данные профессиональных услуг, согласно определению этих терминов в Акте о передаче и защите данных учреждений здравоохранения 1996 г. с поправками и нормативных документах, опубликованных в соответствии с ним (совместно именуемые «HIPAA»), выполнение клиентского соглашения включает исполнение Соглашения с деловым партнером о HIPAA («BAA»). Полный текст BAA определяет Веб-службы или Профессиональные услуги, к которым он применяется, и он доступен на веб-сайте </w:t>
      </w:r>
      <w:hyperlink r:id="rId25" w:history="1">
        <w:r>
          <w:rPr>
            <w:rStyle w:val="Hyperlink"/>
          </w:rPr>
          <w:t>http://aka.ms/BAA</w:t>
        </w:r>
      </w:hyperlink>
      <w:r>
        <w:t>. Клиент может отказаться от BAA, отправив в адрес Microsoft следующие сведения в письменном уведомлении (в</w:t>
      </w:r>
      <w:r>
        <w:rPr>
          <w:lang w:val="en-US"/>
        </w:rPr>
        <w:t> </w:t>
      </w:r>
      <w:r>
        <w:t>соответствии с условиями клиентского соглашения):</w:t>
      </w:r>
    </w:p>
    <w:p w14:paraId="5FD8132B" w14:textId="77777777" w:rsidR="00BA1F5B" w:rsidRPr="006366A8" w:rsidRDefault="00BA1F5B" w:rsidP="00BA1F5B">
      <w:pPr>
        <w:pStyle w:val="ProductList-Body"/>
        <w:numPr>
          <w:ilvl w:val="0"/>
          <w:numId w:val="4"/>
        </w:numPr>
        <w:ind w:left="720"/>
      </w:pPr>
      <w:r>
        <w:t>полное юридическое наименование Клиента и какого-либо аффилированного лица, которое отказывается от BAA;</w:t>
      </w:r>
    </w:p>
    <w:p w14:paraId="7F6438C0" w14:textId="77777777" w:rsidR="00BA1F5B" w:rsidRDefault="00BA1F5B" w:rsidP="00BA1F5B">
      <w:pPr>
        <w:pStyle w:val="ProductList-Body"/>
        <w:numPr>
          <w:ilvl w:val="0"/>
          <w:numId w:val="4"/>
        </w:numPr>
        <w:spacing w:after="120"/>
        <w:ind w:left="720"/>
      </w:pPr>
      <w:r>
        <w:t>Клиентское соглашение, к которому относится отказ (если Клиент имеет несколько Соглашений).</w:t>
      </w:r>
    </w:p>
    <w:p w14:paraId="42E21FAD" w14:textId="77777777" w:rsidR="00BA1F5B" w:rsidRDefault="00BA1F5B" w:rsidP="00BA1F5B">
      <w:pPr>
        <w:pStyle w:val="ProductList-SubSubSectionHeading"/>
        <w:keepNext/>
        <w:spacing w:after="120"/>
        <w:outlineLvl w:val="1"/>
      </w:pPr>
      <w:bookmarkStart w:id="150" w:name="_Toc123049607"/>
      <w:bookmarkStart w:id="151" w:name="_Toc155369321"/>
      <w:r>
        <w:t>Телекоммуникационные данные</w:t>
      </w:r>
      <w:bookmarkEnd w:id="150"/>
      <w:bookmarkEnd w:id="151"/>
    </w:p>
    <w:p w14:paraId="77E6087C" w14:textId="77777777" w:rsidR="00BA1F5B" w:rsidRPr="00BA1F5B" w:rsidRDefault="00BA1F5B" w:rsidP="00BA1F5B">
      <w:pPr>
        <w:pStyle w:val="ProductList-Body"/>
        <w:spacing w:after="120"/>
      </w:pPr>
      <w:r>
        <w:t>При обработке Microsoft трафика, контента и других Персональных данных при предоставлении Продуктов и Услуг, которые согласно действующему законодательству квалифицируются как телекоммуникационные услуги, могут применяться определенные установленные законом обязательства. Корпорация Microsoft будет соблюдать все законы и правила, относящиеся к телекоммуникациям, применимые к</w:t>
      </w:r>
      <w:r w:rsidRPr="00BA1F5B">
        <w:t> </w:t>
      </w:r>
      <w:r>
        <w:t>предоставлению Продуктов и Услуг, включая уведомление о нарушении безопасности, Требования по защите данных и телекоммуникационную тайну.</w:t>
      </w:r>
    </w:p>
    <w:p w14:paraId="43E06D60" w14:textId="2EBF7227" w:rsidR="00C85435" w:rsidRPr="00FC77AC" w:rsidRDefault="00C85435" w:rsidP="002A4A50">
      <w:pPr>
        <w:pStyle w:val="ProductList-SubSubSectionHeading"/>
        <w:keepNext/>
        <w:spacing w:after="120"/>
        <w:outlineLvl w:val="1"/>
      </w:pPr>
      <w:bookmarkStart w:id="152" w:name="_Toc155369322"/>
      <w:r>
        <w:t>Закон штата Калифорния о защите конфиденциальности потребителей (CCPA)</w:t>
      </w:r>
      <w:bookmarkEnd w:id="144"/>
      <w:bookmarkEnd w:id="152"/>
    </w:p>
    <w:p w14:paraId="54D15101" w14:textId="0F9B6A54" w:rsidR="00DD6D76" w:rsidRPr="00FC77AC" w:rsidRDefault="00DD6D76" w:rsidP="00DD6D76">
      <w:pPr>
        <w:pStyle w:val="ProductList-Body"/>
        <w:spacing w:after="120"/>
      </w:pPr>
      <w:bookmarkStart w:id="153" w:name="_Toc26972864"/>
      <w:bookmarkEnd w:id="145"/>
      <w:r>
        <w:t>Если Microsoft обрабатывает Персональные данные в рамках действия CCPA, Microsoft принимает на себя следующие дополнительные обязательства перед Клиентом. Microsoft обязуется обрабатывать Данные клиента, Данные профессиональных услуг и Персональные данные от имени Клиента, а также не хранить, не использовать и не раскрывать такие данные в каких-либо целях, отличных от изложенных в Условиях DPA и разрешенных в соответствии с CCPA, включая любые освобождения от требований при продаже. Microsoft</w:t>
      </w:r>
      <w:r w:rsidR="007A18E5">
        <w:rPr>
          <w:lang w:val="en-US"/>
        </w:rPr>
        <w:t> </w:t>
      </w:r>
      <w:r>
        <w:t xml:space="preserve">обязуется ни в коем случае не продавать такие данные. Указанные Условия CCPA не ограничивают и не сокращают </w:t>
      </w:r>
      <w:r w:rsidR="00DA18A7">
        <w:br/>
      </w:r>
      <w:r>
        <w:t xml:space="preserve">каких-либо обязательств в отношении защиты данных, взятых на себя Microsoft перед Клиентом в Условиях DPA, Условиях </w:t>
      </w:r>
      <w:r w:rsidR="00DA18A7">
        <w:br/>
      </w:r>
      <w:r>
        <w:t>для продуктов или ином соглашении между Microsoft и Клиентом.</w:t>
      </w:r>
    </w:p>
    <w:p w14:paraId="7D1D6A80" w14:textId="2ABBCC85" w:rsidR="00DD6D76" w:rsidRPr="00FC77AC" w:rsidRDefault="00DD6D76" w:rsidP="002A4A50">
      <w:pPr>
        <w:pStyle w:val="ProductList-SubSubSectionHeading"/>
        <w:keepNext/>
        <w:spacing w:after="120"/>
        <w:outlineLvl w:val="1"/>
      </w:pPr>
      <w:bookmarkStart w:id="154" w:name="_Toc42764849"/>
      <w:bookmarkStart w:id="155" w:name="_Toc155369323"/>
      <w:bookmarkStart w:id="156" w:name="_Hlk44323010"/>
      <w:r>
        <w:t>Биометрические данные</w:t>
      </w:r>
      <w:bookmarkEnd w:id="154"/>
      <w:bookmarkEnd w:id="155"/>
    </w:p>
    <w:p w14:paraId="01A1DFD0" w14:textId="4566ECEA" w:rsidR="00DD6D76" w:rsidRPr="00FC77AC" w:rsidRDefault="00DD6D76" w:rsidP="00DD6D76">
      <w:pPr>
        <w:spacing w:after="120" w:line="240" w:lineRule="auto"/>
      </w:pPr>
      <w:r>
        <w:rPr>
          <w:sz w:val="18"/>
        </w:rPr>
        <w:t>Если Клиент использует Продукты и услуги для обработки Биометрических данных, Клиент несет ответственность за. (i) предоставление уведомления субъектам данных, включая информацию о сроках хранения и об уничтожении данных; (ii) получение согласия от субъектов данных; (iii) удаление Биометрических данных, в соответствии с обязательными приложениями применимых Требований к защите данных. Microsoft будет обрабатывать Биометрические данные в соответствии с документированными инструкциями Клиента (как</w:t>
      </w:r>
      <w:r w:rsidR="007A18E5">
        <w:rPr>
          <w:sz w:val="18"/>
          <w:lang w:val="en-US"/>
        </w:rPr>
        <w:t> </w:t>
      </w:r>
      <w:r>
        <w:rPr>
          <w:sz w:val="18"/>
        </w:rPr>
        <w:t>описано в разделе «Роли и обязанности обработчика и управляющего» выше) и защищать Биометрические данные в соответствии с</w:t>
      </w:r>
      <w:r w:rsidR="007A18E5">
        <w:rPr>
          <w:sz w:val="18"/>
          <w:lang w:val="en-US"/>
        </w:rPr>
        <w:t> </w:t>
      </w:r>
      <w:r>
        <w:rPr>
          <w:sz w:val="18"/>
        </w:rPr>
        <w:t xml:space="preserve">условиями обеспечения безопасности и защиты данных согласно настоящему соглашению DPA. В контексте данного раздела термин «Биометрические данные» имеет значение, изложенное в статье 4 регламента GDPR, а также, если применимо, соответствует положениям, изложенным в других Требования о защите данных. </w:t>
      </w:r>
    </w:p>
    <w:p w14:paraId="0C3C5499" w14:textId="0AAF9DB1" w:rsidR="00052E8A" w:rsidRPr="00FC77AC" w:rsidRDefault="0058447F" w:rsidP="002A4A50">
      <w:pPr>
        <w:pStyle w:val="ProductList-SubSubSectionHeading"/>
        <w:keepNext/>
        <w:spacing w:after="120"/>
        <w:outlineLvl w:val="1"/>
      </w:pPr>
      <w:bookmarkStart w:id="157" w:name="_Toc155369324"/>
      <w:r>
        <w:t>Дополнительные профессиональные услуги</w:t>
      </w:r>
      <w:bookmarkEnd w:id="157"/>
    </w:p>
    <w:p w14:paraId="0EAD6ADA" w14:textId="306D074E" w:rsidR="00460220" w:rsidRPr="00FC77AC" w:rsidRDefault="00460220" w:rsidP="002A4A50">
      <w:pPr>
        <w:pStyle w:val="ProductList-Body"/>
        <w:spacing w:after="120"/>
      </w:pPr>
      <w:r>
        <w:t xml:space="preserve">При использовании в приведенных ниже разделах термин с заданным определением «Профессиональные услуги» включает Дополнительные профессиональные услуги, а термин с заданным определением «Данные профессиональных услуг» включает </w:t>
      </w:r>
      <w:r w:rsidR="00FF7D1E">
        <w:br/>
      </w:r>
      <w:r>
        <w:t>данные, полученные для Дополнительных профессиональных услуг.</w:t>
      </w:r>
    </w:p>
    <w:p w14:paraId="5DFAE36C" w14:textId="00CA73D3" w:rsidR="000A39B0" w:rsidRPr="00FC77AC" w:rsidRDefault="002E58D0" w:rsidP="002A4A50">
      <w:pPr>
        <w:pStyle w:val="ProductList-Body"/>
        <w:spacing w:after="120"/>
      </w:pPr>
      <w:r>
        <w:t>Следующие разделы DPA применяются в отношении Дополнительных профессиональных услуг так же, как и в отношении Профессиональных услуг: «Введение», «Соблюдение законодательства», «Характер обработки данных; владение», «Раскрытие Обрабатываемых данных», «Обработка Персональных данных; GDPR», первый абзац раздела «Практические меры и политики в области безопасности», «Обязанности клиента», «Уведомление о нарушении информационной безопасности», «Передача данных» (включая условия, касающиеся Стандартных положений договора 2021 г.), третий абзац раздела «Хранение и удаление данных», «Обязательства обработчика по конфиденциальности», «Использование услуг Дополнительных обработчиков данных: уведомление и средства контроля», «Бизнес-партнер по закону HIPAA» (в той степени, в которой это применимо в соглашении BAA), «Закон штата Калифорния о защите конфиденциальности потребителей (CCPA)», «Биометрические данные», «Как связаться с Microsoft», «Приложение B — Субъекты данных и</w:t>
      </w:r>
      <w:r w:rsidR="003700E6">
        <w:rPr>
          <w:lang w:val="en-US"/>
        </w:rPr>
        <w:t> </w:t>
      </w:r>
      <w:r>
        <w:t xml:space="preserve">категории персональных данных» и «Приложение C — Дополнение "Дополнительные средства защиты"». </w:t>
      </w:r>
    </w:p>
    <w:p w14:paraId="73BA0D8E" w14:textId="77777777" w:rsidR="00C85435" w:rsidRPr="00FC77AC" w:rsidRDefault="00C85435" w:rsidP="002A4A50">
      <w:pPr>
        <w:pStyle w:val="ProductList-SubSubSectionHeading"/>
        <w:keepNext/>
        <w:spacing w:after="120"/>
        <w:outlineLvl w:val="1"/>
      </w:pPr>
      <w:bookmarkStart w:id="158" w:name="_Toc155369325"/>
      <w:bookmarkEnd w:id="156"/>
      <w:r>
        <w:t>Как связаться с Microsoft</w:t>
      </w:r>
      <w:bookmarkEnd w:id="146"/>
      <w:bookmarkEnd w:id="147"/>
      <w:bookmarkEnd w:id="148"/>
      <w:bookmarkEnd w:id="153"/>
      <w:bookmarkEnd w:id="158"/>
    </w:p>
    <w:p w14:paraId="43A6F074" w14:textId="77777777" w:rsidR="00C85435" w:rsidRPr="00FC77AC" w:rsidRDefault="00C85435" w:rsidP="007829B6">
      <w:pPr>
        <w:pStyle w:val="ProductList-Body"/>
        <w:spacing w:after="120"/>
      </w:pPr>
      <w:r>
        <w:t xml:space="preserve">Если Клиент считает, что Microsoft не соблюдает свои обязательства относительно конфиденциальности или безопасности, Клиент может связаться со службой поддержки или воспользоваться Веб-формой конфиденциальности Microsoft, расположенной на веб-странице </w:t>
      </w:r>
      <w:hyperlink r:id="rId26" w:history="1">
        <w:r>
          <w:rPr>
            <w:rStyle w:val="Hyperlink"/>
          </w:rPr>
          <w:t>http://go.microsoft.com/?linkid=9846224</w:t>
        </w:r>
      </w:hyperlink>
      <w:r>
        <w:t xml:space="preserve">. Почтовый адрес Microsoft: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Представителем Microsoft по защите данных в Европейской экономической зоне и Швейцарии является компания Microsoft Ireland Operations Limited. К представителю Microsoft Ireland Operations Limited по обеспечению конфиденциальности можно обращаться по следующему адресу:</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Ireland</w:t>
      </w:r>
      <w:bookmarkStart w:id="159" w:name="_Hlk495669384"/>
      <w:bookmarkStart w:id="160" w:name="_Toc431459514"/>
      <w:bookmarkStart w:id="161" w:name="DataProcessingTerms"/>
      <w:bookmarkStart w:id="162" w:name="_Toc489605587"/>
    </w:p>
    <w:bookmarkEnd w:id="159"/>
    <w:bookmarkEnd w:id="160"/>
    <w:bookmarkEnd w:id="161"/>
    <w:bookmarkEnd w:id="162"/>
    <w:p w14:paraId="62F63AB2" w14:textId="7B7883E4" w:rsidR="0074788A" w:rsidRPr="00FC77AC" w:rsidRDefault="0074788A"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Оглавление</w:t>
      </w:r>
      <w:r>
        <w:fldChar w:fldCharType="end"/>
      </w:r>
      <w:r>
        <w:rPr>
          <w:sz w:val="16"/>
          <w:szCs w:val="16"/>
        </w:rPr>
        <w:t xml:space="preserve"> / </w:t>
      </w:r>
      <w:hyperlink w:anchor="GeneralTerms" w:tooltip="Общие условия" w:history="1">
        <w:r>
          <w:rPr>
            <w:rStyle w:val="Hyperlink"/>
            <w:sz w:val="16"/>
            <w:szCs w:val="16"/>
          </w:rPr>
          <w:t>Общие условия</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5B794C">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3" w:name="_Toc155369326"/>
      <w:r>
        <w:t>Приложение А — Меры безопасности</w:t>
      </w:r>
      <w:bookmarkEnd w:id="163"/>
    </w:p>
    <w:p w14:paraId="142FF82A" w14:textId="2263C715" w:rsidR="006A13BF" w:rsidRPr="00FC77AC" w:rsidRDefault="006A13BF" w:rsidP="006A13BF">
      <w:pPr>
        <w:pStyle w:val="ProductList-Body"/>
        <w:spacing w:after="120"/>
      </w:pPr>
      <w:r>
        <w:t>Компания Microsoft внедрила и будет соблюдать в отношении Данных клиента в Базовых веб-службах Данных профессиональных услуг следующие меры безопасности, которые в сочетании с обязательствами относительно безопасности, содержащимися в настоящем DPA (включая Условия GDPR), являются единственной обязанностью Microsoft по отношению к безопасности таких данных.</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Область</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Правила</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Организация защиты информации</w:t>
            </w:r>
          </w:p>
        </w:tc>
        <w:tc>
          <w:tcPr>
            <w:tcW w:w="8190" w:type="dxa"/>
          </w:tcPr>
          <w:p w14:paraId="407C8AD9" w14:textId="77777777" w:rsidR="006A13BF" w:rsidRPr="00FC77AC" w:rsidRDefault="006A13BF" w:rsidP="003452D9">
            <w:pPr>
              <w:pStyle w:val="ProductList-Body"/>
              <w:spacing w:after="120"/>
            </w:pPr>
            <w:r>
              <w:rPr>
                <w:b/>
                <w:sz w:val="16"/>
                <w:szCs w:val="16"/>
              </w:rPr>
              <w:t>Обеспечение безопасности</w:t>
            </w:r>
            <w:r>
              <w:rPr>
                <w:sz w:val="16"/>
              </w:rPr>
              <w:t xml:space="preserve">. </w:t>
            </w:r>
            <w:r>
              <w:rPr>
                <w:sz w:val="16"/>
                <w:szCs w:val="16"/>
              </w:rPr>
              <w:t>Microsoft назначает одного или нескольких сотрудников службы безопасности ответственными за координацию и контроль соблюдения правил и процедур по обеспечению безопасности.</w:t>
            </w:r>
          </w:p>
          <w:p w14:paraId="04E77B5B" w14:textId="2837B313" w:rsidR="006A13BF" w:rsidRPr="00FC77AC" w:rsidRDefault="006A13BF" w:rsidP="003452D9">
            <w:pPr>
              <w:pStyle w:val="ProductList-Body"/>
              <w:spacing w:after="120"/>
            </w:pPr>
            <w:r>
              <w:rPr>
                <w:b/>
                <w:sz w:val="16"/>
                <w:szCs w:val="16"/>
              </w:rPr>
              <w:t>Роли и обязанности по обеспечению безопасности</w:t>
            </w:r>
            <w:r>
              <w:rPr>
                <w:sz w:val="16"/>
              </w:rPr>
              <w:t xml:space="preserve">. </w:t>
            </w:r>
            <w:r>
              <w:rPr>
                <w:sz w:val="16"/>
                <w:szCs w:val="16"/>
              </w:rPr>
              <w:t>Персонал Microsoft, имеющий доступ к Данным клиента или Данным профессиональных услуг, обязуется соблюдать меры по обеспечению конфиденциальности.</w:t>
            </w:r>
          </w:p>
          <w:p w14:paraId="3F740157" w14:textId="22E7BB6A" w:rsidR="006A13BF" w:rsidRPr="00FC77AC" w:rsidRDefault="006A13BF" w:rsidP="003452D9">
            <w:pPr>
              <w:pStyle w:val="ProductList-Body"/>
              <w:spacing w:after="120"/>
            </w:pPr>
            <w:r>
              <w:rPr>
                <w:b/>
                <w:sz w:val="16"/>
                <w:szCs w:val="16"/>
              </w:rPr>
              <w:t>Программа управления рисками</w:t>
            </w:r>
            <w:r>
              <w:rPr>
                <w:sz w:val="16"/>
              </w:rPr>
              <w:t xml:space="preserve">. </w:t>
            </w:r>
            <w:r>
              <w:rPr>
                <w:sz w:val="16"/>
                <w:szCs w:val="16"/>
              </w:rPr>
              <w:t>Microsoft провела оценку рисков до начала обработки Данных клиента или запуска Веб-служб, а также до начала обработки Данных профессиональных услуг или запуска Профессиональных услуг.</w:t>
            </w:r>
          </w:p>
          <w:p w14:paraId="606431AF" w14:textId="76FCFFE1" w:rsidR="006A13BF" w:rsidRPr="000720BF" w:rsidRDefault="006A13BF" w:rsidP="003452D9">
            <w:pPr>
              <w:pStyle w:val="ProductList-Body"/>
              <w:spacing w:after="120"/>
              <w:rPr>
                <w:sz w:val="16"/>
                <w:szCs w:val="16"/>
              </w:rPr>
            </w:pPr>
            <w:r>
              <w:rPr>
                <w:sz w:val="16"/>
                <w:szCs w:val="16"/>
              </w:rPr>
              <w:t>Microsoft хранит свои документы по безопасности, срок действия которых завершился, в соответствии с</w:t>
            </w:r>
            <w:r w:rsidR="006221D7">
              <w:rPr>
                <w:sz w:val="16"/>
                <w:szCs w:val="16"/>
                <w:lang w:val="en-US"/>
              </w:rPr>
              <w:t> </w:t>
            </w:r>
            <w:r>
              <w:rPr>
                <w:sz w:val="16"/>
                <w:szCs w:val="16"/>
              </w:rPr>
              <w:t>требованиями о хранении.</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Управление активами</w:t>
            </w:r>
          </w:p>
        </w:tc>
        <w:tc>
          <w:tcPr>
            <w:tcW w:w="8190" w:type="dxa"/>
          </w:tcPr>
          <w:p w14:paraId="76B7D5E1" w14:textId="6592E37E" w:rsidR="006A13BF" w:rsidRPr="00FC77AC" w:rsidRDefault="006A13BF" w:rsidP="003452D9">
            <w:pPr>
              <w:pStyle w:val="ProductList-Body"/>
              <w:spacing w:after="120"/>
            </w:pPr>
            <w:r>
              <w:rPr>
                <w:b/>
                <w:sz w:val="16"/>
                <w:szCs w:val="16"/>
              </w:rPr>
              <w:t>Инвентаризация активов</w:t>
            </w:r>
            <w:r>
              <w:rPr>
                <w:sz w:val="16"/>
              </w:rPr>
              <w:t xml:space="preserve">. </w:t>
            </w:r>
            <w:r>
              <w:rPr>
                <w:sz w:val="16"/>
                <w:szCs w:val="16"/>
              </w:rPr>
              <w:t>Microsoft проводит инвентаризацию всех носителей, на которых хранятся Данные клиента или Данные профессиональных услуг. Доступ к таким носителям имеет только персонал Microsoft, которому такой доступ предоставлен в письменной форме.</w:t>
            </w:r>
          </w:p>
          <w:p w14:paraId="05950E28" w14:textId="77777777" w:rsidR="006A13BF" w:rsidRPr="00FC77AC" w:rsidRDefault="006A13BF" w:rsidP="003452D9">
            <w:pPr>
              <w:pStyle w:val="ProductList-Body"/>
              <w:keepNext/>
              <w:spacing w:after="120"/>
            </w:pPr>
            <w:r>
              <w:rPr>
                <w:b/>
                <w:sz w:val="16"/>
                <w:szCs w:val="16"/>
              </w:rPr>
              <w:t>Обращение с активами.</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Для облегчения идентификации Данных клиента и Данных профессиональных услуг и разрешения доступа к ним Microsoft определяет эти данные как надлежащим образом защищенные.</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Microsoft налагает ограничения на печать Данных клиента и Данных профессиональных услуг и имеет процедуры утилизации печатных материалов, содержащих указанные данные.</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Перед сохранением Данных клиента на переносных устройствах, удаленным доступом к Данным клиента или Данным профессиональных услуг либо обработкой таких данных вне помещений Microsoft персонал Microsoft должен получить разрешение от Microsoft.</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Обеспечение безопасности со стороны персонала</w:t>
            </w:r>
          </w:p>
        </w:tc>
        <w:tc>
          <w:tcPr>
            <w:tcW w:w="8190" w:type="dxa"/>
          </w:tcPr>
          <w:p w14:paraId="69957471" w14:textId="62F1602F" w:rsidR="006A13BF" w:rsidRPr="000720BF" w:rsidRDefault="006A13BF" w:rsidP="003452D9">
            <w:pPr>
              <w:pStyle w:val="ProductList-Body"/>
              <w:spacing w:after="120"/>
              <w:rPr>
                <w:sz w:val="16"/>
                <w:szCs w:val="16"/>
              </w:rPr>
            </w:pPr>
            <w:r>
              <w:rPr>
                <w:b/>
                <w:sz w:val="16"/>
                <w:szCs w:val="16"/>
              </w:rPr>
              <w:t>Обучение по вопросам обеспечения безопасности</w:t>
            </w:r>
            <w:r>
              <w:rPr>
                <w:sz w:val="16"/>
                <w:szCs w:val="16"/>
              </w:rPr>
              <w:t xml:space="preserve">. Microsoft информирует свой персонал о соответствующих процедурах защиты и выполняемых ролях. Microsoft также информирует свой персонал о возможных последствиях нарушения правил и процедур обеспечения безопасности. В процессе обучения Microsoft </w:t>
            </w:r>
            <w:r w:rsidR="006221D7">
              <w:rPr>
                <w:sz w:val="16"/>
                <w:szCs w:val="16"/>
              </w:rPr>
              <w:br/>
            </w:r>
            <w:r>
              <w:rPr>
                <w:sz w:val="16"/>
                <w:szCs w:val="16"/>
              </w:rPr>
              <w:t>использует только анонимные данные.</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Физическая и экологическая безопасность</w:t>
            </w:r>
          </w:p>
        </w:tc>
        <w:tc>
          <w:tcPr>
            <w:tcW w:w="8190" w:type="dxa"/>
          </w:tcPr>
          <w:p w14:paraId="281C4F79" w14:textId="4E2D4E17" w:rsidR="006A13BF" w:rsidRPr="00FC77AC" w:rsidRDefault="006A13BF" w:rsidP="003452D9">
            <w:pPr>
              <w:pStyle w:val="ProductList-Body"/>
              <w:spacing w:after="120"/>
            </w:pPr>
            <w:r>
              <w:rPr>
                <w:b/>
                <w:sz w:val="16"/>
                <w:szCs w:val="16"/>
              </w:rPr>
              <w:t>Физический доступ в помещения</w:t>
            </w:r>
            <w:r>
              <w:rPr>
                <w:sz w:val="16"/>
              </w:rPr>
              <w:t xml:space="preserve">. </w:t>
            </w:r>
            <w:r>
              <w:rPr>
                <w:sz w:val="16"/>
                <w:szCs w:val="16"/>
              </w:rPr>
              <w:t>Microsoft ограничивает доступ к помещениям, в которых расположены информационные системы обработки Данных клиента или Данных профессиональных услуг, и предоставляет его только определенным уполномоченным лицам.</w:t>
            </w:r>
          </w:p>
          <w:p w14:paraId="6121A4AE" w14:textId="5F97BAC5" w:rsidR="006A13BF" w:rsidRPr="00FC77AC" w:rsidRDefault="006A13BF" w:rsidP="003452D9">
            <w:pPr>
              <w:pStyle w:val="ProductList-Body"/>
              <w:spacing w:after="120"/>
            </w:pPr>
            <w:r>
              <w:rPr>
                <w:b/>
                <w:sz w:val="16"/>
                <w:szCs w:val="16"/>
              </w:rPr>
              <w:t>Физический доступ к компонентам</w:t>
            </w:r>
            <w:r>
              <w:rPr>
                <w:sz w:val="16"/>
              </w:rPr>
              <w:t xml:space="preserve">. </w:t>
            </w:r>
            <w:r>
              <w:rPr>
                <w:sz w:val="16"/>
                <w:szCs w:val="16"/>
              </w:rPr>
              <w:t>Microsoft хранит записи о входящих и исходящих носителях, содержащих Данные клиента или Данные профессиональных услуг, в том числе сведения о типе носителя, данные об уполномоченных отправителях и получателях, дату и время, количество носителей и типы содержащихся на них Данных профессиональных услуг.</w:t>
            </w:r>
          </w:p>
          <w:p w14:paraId="62B78B3D" w14:textId="77777777" w:rsidR="006A13BF" w:rsidRPr="00FC77AC" w:rsidRDefault="006A13BF" w:rsidP="003452D9">
            <w:pPr>
              <w:pStyle w:val="ProductList-Body"/>
              <w:spacing w:after="120"/>
            </w:pPr>
            <w:r>
              <w:rPr>
                <w:b/>
                <w:sz w:val="16"/>
                <w:szCs w:val="16"/>
              </w:rPr>
              <w:t>Защита от повреждений</w:t>
            </w:r>
            <w:r>
              <w:rPr>
                <w:sz w:val="16"/>
              </w:rPr>
              <w:t xml:space="preserve">. </w:t>
            </w:r>
            <w:r>
              <w:rPr>
                <w:sz w:val="16"/>
                <w:szCs w:val="16"/>
              </w:rPr>
              <w:t>Microsoft использует различные стандартные отраслевые системы для защиты от потери данных вследствие перебоев электропитания или помех в линии связи.</w:t>
            </w:r>
          </w:p>
          <w:p w14:paraId="36658FCF" w14:textId="5AE4FA2C" w:rsidR="006A13BF" w:rsidRPr="000720BF" w:rsidRDefault="006A13BF" w:rsidP="003452D9">
            <w:pPr>
              <w:pStyle w:val="ProductList-Body"/>
              <w:spacing w:after="120"/>
              <w:rPr>
                <w:sz w:val="16"/>
                <w:szCs w:val="16"/>
              </w:rPr>
            </w:pPr>
            <w:r>
              <w:rPr>
                <w:b/>
                <w:sz w:val="16"/>
                <w:szCs w:val="16"/>
              </w:rPr>
              <w:t>Утилизация компонентов</w:t>
            </w:r>
            <w:r>
              <w:rPr>
                <w:sz w:val="16"/>
              </w:rPr>
              <w:t xml:space="preserve">. </w:t>
            </w:r>
            <w:r>
              <w:rPr>
                <w:sz w:val="16"/>
                <w:szCs w:val="16"/>
              </w:rPr>
              <w:t>Microsoft использует стандартные отраслевые процессы для удаления Данных клиента и Данных профессиональных услуг, когда они больше не требуются.</w:t>
            </w:r>
          </w:p>
        </w:tc>
      </w:tr>
      <w:tr w:rsidR="00510995" w14:paraId="180324AA" w14:textId="77777777" w:rsidTr="003452D9">
        <w:tc>
          <w:tcPr>
            <w:tcW w:w="2610" w:type="dxa"/>
            <w:tcBorders>
              <w:bottom w:val="single" w:sz="4" w:space="0" w:color="auto"/>
            </w:tcBorders>
            <w:vAlign w:val="center"/>
          </w:tcPr>
          <w:p w14:paraId="5AD6846E" w14:textId="239318B2" w:rsidR="006A13BF" w:rsidRPr="00231971" w:rsidRDefault="006A13BF" w:rsidP="003452D9">
            <w:pPr>
              <w:pStyle w:val="ProductList-Body"/>
              <w:spacing w:after="120"/>
              <w:rPr>
                <w:sz w:val="16"/>
                <w:szCs w:val="16"/>
              </w:rPr>
            </w:pPr>
            <w:r>
              <w:rPr>
                <w:sz w:val="16"/>
                <w:szCs w:val="16"/>
              </w:rPr>
              <w:t>Управление коммуникациями и</w:t>
            </w:r>
            <w:r w:rsidR="005E2683">
              <w:rPr>
                <w:sz w:val="16"/>
                <w:szCs w:val="16"/>
                <w:lang w:val="en-US"/>
              </w:rPr>
              <w:t> </w:t>
            </w:r>
            <w:r>
              <w:rPr>
                <w:sz w:val="16"/>
                <w:szCs w:val="16"/>
              </w:rPr>
              <w:t>операциями</w:t>
            </w:r>
          </w:p>
        </w:tc>
        <w:tc>
          <w:tcPr>
            <w:tcW w:w="8190" w:type="dxa"/>
            <w:tcBorders>
              <w:bottom w:val="single" w:sz="4" w:space="0" w:color="auto"/>
            </w:tcBorders>
          </w:tcPr>
          <w:p w14:paraId="72A34F7E" w14:textId="1CE43B2F" w:rsidR="006A13BF" w:rsidRPr="00FC77AC" w:rsidRDefault="006A13BF" w:rsidP="003452D9">
            <w:pPr>
              <w:pStyle w:val="ProductList-Body"/>
              <w:spacing w:after="120"/>
            </w:pPr>
            <w:r>
              <w:rPr>
                <w:b/>
                <w:sz w:val="16"/>
                <w:szCs w:val="16"/>
              </w:rPr>
              <w:t>Политика деятельности</w:t>
            </w:r>
            <w:r>
              <w:rPr>
                <w:sz w:val="16"/>
                <w:szCs w:val="16"/>
              </w:rPr>
              <w:t xml:space="preserve">. Microsoft ведет документацию по безопасности, в которой описаны меры безопасности, </w:t>
            </w:r>
            <w:r w:rsidR="003C56C9">
              <w:rPr>
                <w:sz w:val="16"/>
                <w:szCs w:val="16"/>
              </w:rPr>
              <w:br/>
            </w:r>
            <w:r>
              <w:rPr>
                <w:sz w:val="16"/>
                <w:szCs w:val="16"/>
              </w:rPr>
              <w:t>а также надлежащие процедуры и обязанности персонала, имеющего доступ к Данным клиента или Данным профессиональных услуг.</w:t>
            </w:r>
          </w:p>
          <w:p w14:paraId="7E2D8550" w14:textId="77777777" w:rsidR="006A13BF" w:rsidRPr="00FC77AC" w:rsidRDefault="006A13BF" w:rsidP="003452D9">
            <w:pPr>
              <w:pStyle w:val="ProductList-Body"/>
              <w:spacing w:after="120"/>
            </w:pPr>
            <w:r>
              <w:rPr>
                <w:b/>
                <w:sz w:val="16"/>
                <w:szCs w:val="16"/>
              </w:rPr>
              <w:t>Процедуры восстановления данных</w:t>
            </w:r>
          </w:p>
          <w:p w14:paraId="336047AC" w14:textId="6B89AFE0" w:rsidR="006A13BF" w:rsidRPr="00FC77AC" w:rsidRDefault="006A13BF" w:rsidP="003452D9">
            <w:pPr>
              <w:pStyle w:val="ProductList-Body"/>
              <w:spacing w:after="120"/>
              <w:ind w:left="162" w:hanging="162"/>
            </w:pPr>
            <w:r>
              <w:rPr>
                <w:sz w:val="16"/>
                <w:szCs w:val="16"/>
              </w:rPr>
              <w:t>-</w:t>
            </w:r>
            <w:r>
              <w:rPr>
                <w:sz w:val="16"/>
                <w:szCs w:val="16"/>
              </w:rPr>
              <w:tab/>
              <w:t>На постоянной основе, но ни в коем случае не реже одного раза в неделю (за исключением случаев отсутствия</w:t>
            </w:r>
            <w:r w:rsidR="005E2683">
              <w:rPr>
                <w:sz w:val="16"/>
                <w:szCs w:val="16"/>
                <w:lang w:val="en-US"/>
              </w:rPr>
              <w:t> </w:t>
            </w:r>
            <w:r>
              <w:rPr>
                <w:sz w:val="16"/>
                <w:szCs w:val="16"/>
              </w:rPr>
              <w:t xml:space="preserve">обновлений в течение этого периода) Microsoft создает несколько копий Данных клиента </w:t>
            </w:r>
            <w:r w:rsidR="005E2683">
              <w:rPr>
                <w:sz w:val="16"/>
                <w:szCs w:val="16"/>
              </w:rPr>
              <w:br/>
            </w:r>
            <w:r>
              <w:rPr>
                <w:sz w:val="16"/>
                <w:szCs w:val="16"/>
              </w:rPr>
              <w:t>и Данных профессиональных услуг, из которых можно восстановить такие данные.</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Microsoft хранит копии Данных клиента и Данных профессиональных услуг и процедуры восстановления данных не там, где расположено основное компьютерное оборудование, на котором производится обработка Данных клиента и Данных профессиональных услуг.</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использует специальные процедуры, регулирующие доступ к копиям Данных клиента и Данных профессиональных услуг.</w:t>
            </w:r>
          </w:p>
          <w:p w14:paraId="124ABAFB" w14:textId="4E6FB705" w:rsidR="006A13BF" w:rsidRPr="00FC77AC" w:rsidRDefault="006A13BF" w:rsidP="003452D9">
            <w:pPr>
              <w:pStyle w:val="ProductList-Body"/>
              <w:spacing w:after="120"/>
              <w:ind w:left="162" w:hanging="162"/>
            </w:pPr>
            <w:r>
              <w:rPr>
                <w:sz w:val="16"/>
                <w:szCs w:val="16"/>
              </w:rPr>
              <w:t>-</w:t>
            </w:r>
            <w:r>
              <w:rPr>
                <w:sz w:val="16"/>
                <w:szCs w:val="16"/>
              </w:rPr>
              <w:tab/>
              <w:t>Microsoft пересматривает процедуры восстановления данных не реже одного раза в шесть месяцев за</w:t>
            </w:r>
            <w:r w:rsidR="00657C55">
              <w:rPr>
                <w:sz w:val="16"/>
                <w:szCs w:val="16"/>
                <w:lang w:val="en-US"/>
              </w:rPr>
              <w:t> </w:t>
            </w:r>
            <w:r>
              <w:rPr>
                <w:sz w:val="16"/>
                <w:szCs w:val="16"/>
              </w:rPr>
              <w:t>исключением процедур восстановления данных для Профессиональных услуг и Служб Azure для государственных организаций — в этом случае процедуры пересматриваются каждые двенадцать месяцев.</w:t>
            </w:r>
          </w:p>
          <w:p w14:paraId="57F3D7F2" w14:textId="2BECBA79" w:rsidR="006A13BF" w:rsidRPr="00FC77AC" w:rsidRDefault="006A13BF" w:rsidP="003452D9">
            <w:pPr>
              <w:pStyle w:val="ProductList-Body"/>
              <w:spacing w:after="120"/>
              <w:ind w:left="162" w:hanging="162"/>
            </w:pPr>
            <w:r>
              <w:rPr>
                <w:sz w:val="16"/>
                <w:szCs w:val="16"/>
              </w:rPr>
              <w:t>-</w:t>
            </w:r>
            <w:r>
              <w:rPr>
                <w:sz w:val="16"/>
                <w:szCs w:val="16"/>
              </w:rPr>
              <w:tab/>
              <w:t>Microsoft регистрирует попытки восстановления данных, в том числе ответственных лиц, описание</w:t>
            </w:r>
            <w:r w:rsidR="00657C55">
              <w:rPr>
                <w:sz w:val="16"/>
                <w:szCs w:val="16"/>
                <w:lang w:val="en-US"/>
              </w:rPr>
              <w:t> </w:t>
            </w:r>
            <w:r>
              <w:rPr>
                <w:sz w:val="16"/>
                <w:szCs w:val="16"/>
              </w:rPr>
              <w:t xml:space="preserve">восстановленных данных и, если применимо, ответственное лицо, а также какие </w:t>
            </w:r>
            <w:r w:rsidR="00657C55">
              <w:rPr>
                <w:sz w:val="16"/>
                <w:szCs w:val="16"/>
              </w:rPr>
              <w:br/>
            </w:r>
            <w:r>
              <w:rPr>
                <w:sz w:val="16"/>
                <w:szCs w:val="16"/>
              </w:rPr>
              <w:t>данные (если таковые есть) пришлось вводить вручную в процессе восстановления данных.</w:t>
            </w:r>
          </w:p>
          <w:p w14:paraId="40B0318F" w14:textId="4C47DFD9" w:rsidR="006A13BF" w:rsidRPr="00FC77AC" w:rsidRDefault="006A13BF" w:rsidP="003452D9">
            <w:pPr>
              <w:pStyle w:val="ProductList-Body"/>
              <w:spacing w:after="120"/>
            </w:pPr>
            <w:r>
              <w:rPr>
                <w:b/>
                <w:sz w:val="16"/>
                <w:szCs w:val="16"/>
              </w:rPr>
              <w:t>Вредоносные программы</w:t>
            </w:r>
            <w:r>
              <w:rPr>
                <w:sz w:val="16"/>
                <w:szCs w:val="16"/>
              </w:rPr>
              <w:t>. Microsoft предпринимает меры для защиты от несанкционированного доступа к</w:t>
            </w:r>
            <w:r w:rsidR="00657C55">
              <w:rPr>
                <w:sz w:val="16"/>
                <w:szCs w:val="16"/>
                <w:lang w:val="en-US"/>
              </w:rPr>
              <w:t> </w:t>
            </w:r>
            <w:r>
              <w:rPr>
                <w:sz w:val="16"/>
                <w:szCs w:val="16"/>
              </w:rPr>
              <w:t xml:space="preserve">Данным клиента и Данным профессиональных услуг со стороны вредоносного программного обеспечения, </w:t>
            </w:r>
            <w:r w:rsidR="00657C55">
              <w:rPr>
                <w:sz w:val="16"/>
                <w:szCs w:val="16"/>
              </w:rPr>
              <w:br/>
            </w:r>
            <w:r>
              <w:rPr>
                <w:sz w:val="16"/>
                <w:szCs w:val="16"/>
              </w:rPr>
              <w:t>в том числе вредоносного программного обеспечения из общедоступных сетей.</w:t>
            </w:r>
          </w:p>
          <w:p w14:paraId="426A2233" w14:textId="77777777" w:rsidR="006A13BF" w:rsidRPr="00FC77AC" w:rsidRDefault="006A13BF" w:rsidP="003452D9">
            <w:pPr>
              <w:pStyle w:val="ProductList-Body"/>
              <w:spacing w:after="120"/>
            </w:pPr>
            <w:r>
              <w:rPr>
                <w:b/>
                <w:sz w:val="16"/>
                <w:szCs w:val="16"/>
              </w:rPr>
              <w:t>Передача данных</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шифрует или разрешает Клиенту шифровать Данные клиента и Данные профессиональных услуг, передаваемые по общедоступным сетям.</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ограничивает доступ к Данным клиента и Данным профессиональных услуг на носителях, перемещаемых за пределы помещений Microsoft.</w:t>
            </w:r>
          </w:p>
          <w:p w14:paraId="6B5787D7" w14:textId="7C6370BA" w:rsidR="006A13BF" w:rsidRPr="000720BF" w:rsidRDefault="006A13BF" w:rsidP="003452D9">
            <w:pPr>
              <w:pStyle w:val="ProductList-Body"/>
              <w:spacing w:after="120"/>
              <w:rPr>
                <w:sz w:val="16"/>
                <w:szCs w:val="16"/>
              </w:rPr>
            </w:pPr>
            <w:r>
              <w:rPr>
                <w:b/>
                <w:sz w:val="16"/>
                <w:szCs w:val="16"/>
              </w:rPr>
              <w:t>Журнал событий</w:t>
            </w:r>
            <w:r>
              <w:rPr>
                <w:sz w:val="16"/>
                <w:szCs w:val="16"/>
              </w:rPr>
              <w:t xml:space="preserve">. Microsoft протоколирует или разрешает Клиенту протоколировать случаи использования информационных систем, содержащих Данные клиента или Данные профессиональных услуг, и случаи </w:t>
            </w:r>
            <w:r w:rsidR="00657C55">
              <w:rPr>
                <w:sz w:val="16"/>
                <w:szCs w:val="16"/>
              </w:rPr>
              <w:br/>
            </w:r>
            <w:r>
              <w:rPr>
                <w:sz w:val="16"/>
                <w:szCs w:val="16"/>
              </w:rPr>
              <w:t>доступа к ним, регистрируя идентификатор доступа, время, авторизацию и соответствующие действия.</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Управление доступом</w:t>
            </w:r>
          </w:p>
        </w:tc>
        <w:tc>
          <w:tcPr>
            <w:tcW w:w="8190" w:type="dxa"/>
            <w:tcBorders>
              <w:top w:val="single" w:sz="4" w:space="0" w:color="auto"/>
              <w:left w:val="single" w:sz="4" w:space="0" w:color="auto"/>
              <w:bottom w:val="single" w:sz="4" w:space="0" w:color="auto"/>
              <w:right w:val="single" w:sz="4" w:space="0" w:color="auto"/>
            </w:tcBorders>
          </w:tcPr>
          <w:p w14:paraId="2D8D4B5D" w14:textId="2F955D05" w:rsidR="006A13BF" w:rsidRPr="00FC77AC" w:rsidRDefault="006A13BF" w:rsidP="003452D9">
            <w:pPr>
              <w:pStyle w:val="ProductList-Body"/>
              <w:spacing w:after="120"/>
            </w:pPr>
            <w:r>
              <w:rPr>
                <w:b/>
                <w:sz w:val="16"/>
                <w:szCs w:val="16"/>
              </w:rPr>
              <w:t>Политика доступа</w:t>
            </w:r>
            <w:r>
              <w:rPr>
                <w:sz w:val="16"/>
                <w:szCs w:val="16"/>
              </w:rPr>
              <w:t>. Microsoft ведет учет привилегий безопасности, предоставляемых лицам, имеющим доступ к</w:t>
            </w:r>
            <w:r w:rsidR="00657C55">
              <w:rPr>
                <w:sz w:val="16"/>
                <w:szCs w:val="16"/>
                <w:lang w:val="en-US"/>
              </w:rPr>
              <w:t> </w:t>
            </w:r>
            <w:r>
              <w:rPr>
                <w:sz w:val="16"/>
                <w:szCs w:val="16"/>
              </w:rPr>
              <w:t>Данным клиента или Данным профессиональных услуг.</w:t>
            </w:r>
          </w:p>
          <w:p w14:paraId="2090F4FF" w14:textId="77777777" w:rsidR="006A13BF" w:rsidRPr="00FC77AC" w:rsidRDefault="006A13BF" w:rsidP="003452D9">
            <w:pPr>
              <w:pStyle w:val="ProductList-Body"/>
              <w:spacing w:after="120"/>
            </w:pPr>
            <w:r>
              <w:rPr>
                <w:b/>
                <w:sz w:val="16"/>
                <w:szCs w:val="16"/>
              </w:rPr>
              <w:t>Санкционирование доступа</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ведет записи о сотрудниках, которым разрешен доступ к системам Microsoft, содержащим Данные клиента или Данные профессиональных услуг.</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деактивирует учетные данные для проверки подлинности, которые не использовались в течение периода, превышающего шесть месяцев.</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определяет персонал, который может предоставлять, изменять или отменять санкционированный доступ к данным и ресурсам.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Microsoft гарантирует, что в случае, когда доступ к системам обработки Данных клиента или Данных профессиональных услуг имеют несколько лиц, каждое из них использует отдельный идентификатор или данные для входа.</w:t>
            </w:r>
          </w:p>
          <w:p w14:paraId="58546188" w14:textId="77777777" w:rsidR="006A13BF" w:rsidRPr="00FC77AC" w:rsidRDefault="006A13BF" w:rsidP="003452D9">
            <w:pPr>
              <w:pStyle w:val="ProductList-Body"/>
              <w:spacing w:after="120"/>
            </w:pPr>
            <w:r>
              <w:rPr>
                <w:b/>
                <w:sz w:val="16"/>
                <w:szCs w:val="16"/>
              </w:rPr>
              <w:t>Ограничение полномочий</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Персоналу, предоставляющему техническую поддержку, доступ к Данным клиента и Данным профессиональных услуг разрешается только в случае необходимости.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предоставляет доступ к Данным клиента и Данным профессиональных услуг только тем лицам, которым такой доступ необходим для выполнения своих должностных обязанностей.</w:t>
            </w:r>
          </w:p>
          <w:p w14:paraId="017B44EE" w14:textId="77777777" w:rsidR="006A13BF" w:rsidRPr="00FC77AC" w:rsidRDefault="006A13BF" w:rsidP="003452D9">
            <w:pPr>
              <w:pStyle w:val="ProductList-Body"/>
              <w:spacing w:after="120"/>
            </w:pPr>
            <w:r>
              <w:rPr>
                <w:b/>
                <w:sz w:val="16"/>
                <w:szCs w:val="16"/>
              </w:rPr>
              <w:t>Целостность и конфиденциальность</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обязывает свой персонал завершать сеансы администрирования, если тот покидает помещения Microsoft, или в случае, когда компьютеры иным образом остаются без присмотра.</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хранит действующие пароли таким образом, что их невозможно считать.</w:t>
            </w:r>
          </w:p>
          <w:p w14:paraId="10F1FE79" w14:textId="77777777" w:rsidR="006A13BF" w:rsidRPr="00FC77AC" w:rsidRDefault="006A13BF" w:rsidP="003452D9">
            <w:pPr>
              <w:pStyle w:val="ProductList-Body"/>
              <w:spacing w:after="120"/>
            </w:pPr>
            <w:r>
              <w:rPr>
                <w:b/>
                <w:sz w:val="16"/>
                <w:szCs w:val="16"/>
              </w:rPr>
              <w:t>Проверка подлинности</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использует стандартные отраслевые правила идентификации и проверки подлинности пользователей, которые пытаются получить доступ к информационным системам.</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Если основой механизмов проверки подлинности являются пароли, Microsoft требует регулярного обновления таких паролей.</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Если основой механизмов проверки подлинности являются пароли, Microsoft требует, чтобы такие пароли содержали как минимум восемь символов.</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гарантирует, что деактивированные идентификаторы или идентификаторы с истекшим сроком действия не предоставляются другим лицам.</w:t>
            </w:r>
          </w:p>
          <w:p w14:paraId="7A006060" w14:textId="6E2AF876" w:rsidR="006A13BF" w:rsidRPr="00FC77AC" w:rsidRDefault="006A13BF" w:rsidP="003452D9">
            <w:pPr>
              <w:pStyle w:val="ProductList-Body"/>
              <w:spacing w:after="120"/>
              <w:ind w:left="162" w:hanging="162"/>
            </w:pPr>
            <w:r>
              <w:rPr>
                <w:sz w:val="16"/>
                <w:szCs w:val="16"/>
              </w:rPr>
              <w:t>-</w:t>
            </w:r>
            <w:r>
              <w:rPr>
                <w:sz w:val="16"/>
                <w:szCs w:val="16"/>
              </w:rPr>
              <w:tab/>
              <w:t>Microsoft отслеживает или разрешает Клиенту отслеживать повторяющиеся попытки получения доступа к</w:t>
            </w:r>
            <w:r w:rsidR="000C2925">
              <w:rPr>
                <w:sz w:val="16"/>
                <w:szCs w:val="16"/>
                <w:lang w:val="en-US"/>
              </w:rPr>
              <w:t> </w:t>
            </w:r>
            <w:r>
              <w:rPr>
                <w:sz w:val="16"/>
                <w:szCs w:val="16"/>
              </w:rPr>
              <w:t>информационным системам с использованием неправильного пароля.</w:t>
            </w:r>
          </w:p>
          <w:p w14:paraId="7B7E2B2C" w14:textId="3F77A3BD" w:rsidR="006A13BF" w:rsidRPr="00FC77AC" w:rsidRDefault="006A13BF" w:rsidP="003452D9">
            <w:pPr>
              <w:pStyle w:val="ProductList-Body"/>
              <w:spacing w:after="120"/>
              <w:ind w:left="162" w:hanging="162"/>
            </w:pPr>
            <w:r>
              <w:rPr>
                <w:sz w:val="16"/>
                <w:szCs w:val="16"/>
              </w:rPr>
              <w:t>-</w:t>
            </w:r>
            <w:r>
              <w:rPr>
                <w:sz w:val="16"/>
                <w:szCs w:val="16"/>
              </w:rPr>
              <w:tab/>
              <w:t>Microsoft имеет стандартные отраслевые процедуры по деактивации паролей, которые были повреждены или</w:t>
            </w:r>
            <w:r w:rsidR="000C2925">
              <w:rPr>
                <w:sz w:val="16"/>
                <w:szCs w:val="16"/>
                <w:lang w:val="en-US"/>
              </w:rPr>
              <w:t> </w:t>
            </w:r>
            <w:r>
              <w:rPr>
                <w:sz w:val="16"/>
                <w:szCs w:val="16"/>
              </w:rPr>
              <w:t>случайно раскрыты.</w:t>
            </w:r>
          </w:p>
          <w:p w14:paraId="324B3132" w14:textId="5A112C13" w:rsidR="006A13BF" w:rsidRPr="00FC77AC" w:rsidRDefault="006A13BF" w:rsidP="003452D9">
            <w:pPr>
              <w:pStyle w:val="ProductList-Body"/>
              <w:spacing w:after="120"/>
              <w:ind w:left="162" w:hanging="162"/>
            </w:pPr>
            <w:r>
              <w:rPr>
                <w:sz w:val="16"/>
                <w:szCs w:val="16"/>
              </w:rPr>
              <w:t>-</w:t>
            </w:r>
            <w:r>
              <w:rPr>
                <w:sz w:val="16"/>
                <w:szCs w:val="16"/>
              </w:rPr>
              <w:tab/>
              <w:t>Microsoft использует стандартные отраслевые процедуры по защите паролей, в том числе меры, предназначенные для сохранения конфиденциальности и целостности паролей при их назначении и</w:t>
            </w:r>
            <w:r w:rsidR="000C2925">
              <w:rPr>
                <w:sz w:val="16"/>
                <w:szCs w:val="16"/>
                <w:lang w:val="en-US"/>
              </w:rPr>
              <w:t> </w:t>
            </w:r>
            <w:r>
              <w:rPr>
                <w:sz w:val="16"/>
                <w:szCs w:val="16"/>
              </w:rPr>
              <w:t>распространении, а также во время хранения.</w:t>
            </w:r>
          </w:p>
          <w:p w14:paraId="09AB0889" w14:textId="00D85751" w:rsidR="006A13BF" w:rsidRPr="000720BF" w:rsidRDefault="006A13BF" w:rsidP="003452D9">
            <w:pPr>
              <w:pStyle w:val="ProductList-Body"/>
              <w:spacing w:after="120"/>
              <w:rPr>
                <w:sz w:val="16"/>
                <w:szCs w:val="16"/>
              </w:rPr>
            </w:pPr>
            <w:r>
              <w:rPr>
                <w:b/>
                <w:sz w:val="16"/>
                <w:szCs w:val="16"/>
              </w:rPr>
              <w:t>Проектирование сетей</w:t>
            </w:r>
            <w:r>
              <w:rPr>
                <w:sz w:val="16"/>
                <w:szCs w:val="16"/>
              </w:rPr>
              <w:t>. Microsoft предпринимает меры, помогающие предотвратить получение прав доступа к</w:t>
            </w:r>
            <w:r w:rsidR="000C2925">
              <w:rPr>
                <w:sz w:val="16"/>
                <w:szCs w:val="16"/>
                <w:lang w:val="en-US"/>
              </w:rPr>
              <w:t> </w:t>
            </w:r>
            <w:r>
              <w:rPr>
                <w:sz w:val="16"/>
                <w:szCs w:val="16"/>
              </w:rPr>
              <w:t>Данным клиента или Данным профессиональных услуг лицами, которым такие права не предоставлялись.</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Управление нарушениями информационной безопасности</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Процесс реагирования на инциденты</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ведет записи о нарушениях безопасности с описанием нарушения, указанием периода времени, последствий нарушения, имени лица, сообщившего о нарушении, имени лица, которому сообщили о нарушении, и </w:t>
            </w:r>
            <w:r>
              <w:rPr>
                <w:color w:val="000000" w:themeColor="text1"/>
                <w:sz w:val="16"/>
              </w:rPr>
              <w:t>процедур восстановления данных.</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Microsoft будет уведомлять о каждом нарушении безопасности, которое считается Нарушением информационной безопасности (как описано в разделе «Уведомление о нарушении информационной безопасности» выше), без необоснованных задержек в течение 72 часов независимо от обстоятельств</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отслеживает</w:t>
            </w:r>
            <w:r>
              <w:rPr>
                <w:color w:val="000000" w:themeColor="text1"/>
                <w:sz w:val="16"/>
                <w:szCs w:val="16"/>
              </w:rPr>
              <w:t xml:space="preserve"> или разрешает </w:t>
            </w:r>
            <w:r>
              <w:rPr>
                <w:sz w:val="16"/>
                <w:szCs w:val="16"/>
              </w:rPr>
              <w:t>Клиенту отслеживать раскрытие Данных клиента и Данных профессиональных услуг, включая сведения о том, какие именно данные были раскрыты, кому и в какое время.</w:t>
            </w:r>
          </w:p>
          <w:p w14:paraId="2C3CC5E2" w14:textId="6BD75632" w:rsidR="006A13BF" w:rsidRPr="000720BF" w:rsidRDefault="006A13BF" w:rsidP="003452D9">
            <w:pPr>
              <w:pStyle w:val="ProductList-Body"/>
              <w:spacing w:after="120"/>
              <w:rPr>
                <w:sz w:val="16"/>
                <w:szCs w:val="16"/>
              </w:rPr>
            </w:pPr>
            <w:r>
              <w:rPr>
                <w:b/>
                <w:sz w:val="16"/>
                <w:szCs w:val="16"/>
              </w:rPr>
              <w:t>Служебный мониторинг</w:t>
            </w:r>
            <w:r>
              <w:rPr>
                <w:sz w:val="16"/>
                <w:szCs w:val="16"/>
              </w:rPr>
              <w:t>. Сотрудники службы безопасности Microsoft проверяют журналы каждые шесть месяцев и</w:t>
            </w:r>
            <w:r w:rsidR="000C2925">
              <w:rPr>
                <w:sz w:val="16"/>
                <w:szCs w:val="16"/>
                <w:lang w:val="en-US"/>
              </w:rPr>
              <w:t> </w:t>
            </w:r>
            <w:r>
              <w:rPr>
                <w:sz w:val="16"/>
                <w:szCs w:val="16"/>
              </w:rPr>
              <w:t>при необходимости предлагают меры по устранению проблем.</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Управление непрерывностью работы</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Microsoft имеет план действий в нестандартных и аварийных ситуациях в помещениях, в которых расположены информационные системы Microsoft, обрабатывающие Данные клиента или Данные профессиональных услуг.</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Системы хранения с избыточными носителями и процедуры восстановления данных Microsoft предназначены для попытки восстановления Данных клиента и Данных профессиональных услуг в таком состоянии, в каком они пребывали изначально или на момент последнего восстановления.</w:t>
            </w:r>
          </w:p>
        </w:tc>
      </w:tr>
    </w:tbl>
    <w:p w14:paraId="169292B0" w14:textId="77777777" w:rsidR="006A13BF" w:rsidRPr="00FC77AC" w:rsidRDefault="006A13BF" w:rsidP="006A13BF">
      <w:pPr>
        <w:pStyle w:val="ProductList-Body"/>
        <w:spacing w:after="120"/>
      </w:pPr>
    </w:p>
    <w:p w14:paraId="10122163" w14:textId="77777777" w:rsidR="006A13BF" w:rsidRPr="00FC77AC" w:rsidRDefault="000A5745" w:rsidP="006A13BF">
      <w:pPr>
        <w:pStyle w:val="ProductList-Body"/>
        <w:shd w:val="clear" w:color="auto" w:fill="A6A6A6" w:themeFill="background1" w:themeFillShade="A6"/>
        <w:spacing w:after="120"/>
        <w:jc w:val="right"/>
      </w:pPr>
      <w:hyperlink w:anchor="TableofContents" w:tooltip="Оглавление" w:history="1">
        <w:r w:rsidR="00FC72B7">
          <w:rPr>
            <w:rStyle w:val="Hyperlink"/>
            <w:sz w:val="16"/>
            <w:szCs w:val="16"/>
          </w:rPr>
          <w:t>Оглавление</w:t>
        </w:r>
      </w:hyperlink>
      <w:r w:rsidR="00FC72B7">
        <w:rPr>
          <w:sz w:val="16"/>
          <w:szCs w:val="16"/>
        </w:rPr>
        <w:t xml:space="preserve"> / </w:t>
      </w:r>
      <w:hyperlink w:anchor="GeneralTerms" w:tooltip="Общие условия" w:history="1">
        <w:r w:rsidR="00FC72B7">
          <w:rPr>
            <w:rStyle w:val="Hyperlink"/>
            <w:sz w:val="16"/>
            <w:szCs w:val="16"/>
          </w:rPr>
          <w:t>Общие условия</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5B794C">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5B794C">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4" w:name="_Toc155369327"/>
      <w:bookmarkStart w:id="165" w:name="_Toc8395062"/>
      <w:bookmarkStart w:id="166" w:name="_Toc6563850"/>
      <w:bookmarkStart w:id="167" w:name="_Toc21617071"/>
      <w:bookmarkStart w:id="168" w:name="_Toc26972866"/>
      <w:r>
        <w:t>Приложение B — Субъекты данных и категории персональных данных</w:t>
      </w:r>
      <w:bookmarkEnd w:id="164"/>
    </w:p>
    <w:bookmarkEnd w:id="165"/>
    <w:bookmarkEnd w:id="166"/>
    <w:bookmarkEnd w:id="167"/>
    <w:bookmarkEnd w:id="168"/>
    <w:p w14:paraId="4F8010D3" w14:textId="7F124DCF" w:rsidR="00AA349D" w:rsidRPr="00FC77AC" w:rsidRDefault="00AA349D" w:rsidP="00AA349D">
      <w:pPr>
        <w:pStyle w:val="ProductList-Body"/>
      </w:pPr>
    </w:p>
    <w:p w14:paraId="0CCE4AB9" w14:textId="5E3DC6DB" w:rsidR="00AA349D" w:rsidRPr="00FC77AC" w:rsidRDefault="00AA349D" w:rsidP="00AA349D">
      <w:pPr>
        <w:pStyle w:val="ProductList-Body"/>
        <w:spacing w:after="120"/>
      </w:pPr>
      <w:r>
        <w:rPr>
          <w:b/>
        </w:rPr>
        <w:t>Субъекты данных</w:t>
      </w:r>
      <w:r>
        <w:t xml:space="preserve">: Субъекты данных включают представителей и конечных пользователей Клиента, в том числе работников, подрядчиков, сотрудников и заказчиков Клиента. Субъекты данных могут также включать физических лиц, которые пытаются сообщить или передать персональные данные пользователям служб, предоставленных Microsoft. </w:t>
      </w:r>
      <w:r>
        <w:rPr>
          <w:rFonts w:cstheme="minorHAnsi"/>
          <w:szCs w:val="18"/>
        </w:rPr>
        <w:t>Microsoft признает, что в зависимости от использования Клиентом Продуктов и услуг Клиент может принять решение о включении в персональные данные персональных данных, полученных от</w:t>
      </w:r>
      <w:r w:rsidR="00EE7975">
        <w:rPr>
          <w:rFonts w:cstheme="minorHAnsi"/>
          <w:szCs w:val="18"/>
          <w:lang w:val="en-US"/>
        </w:rPr>
        <w:t> </w:t>
      </w:r>
      <w:r>
        <w:rPr>
          <w:rFonts w:cstheme="minorHAnsi"/>
          <w:szCs w:val="18"/>
        </w:rPr>
        <w:t>какого-либо из следующих типов субъектов данных:</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сотрудники, подрядчики, временные сотрудники (текущие, бывшие и потенциальные) Клиента;</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иждивенцы вышеуказанных лиц;</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партнеры/контактные лица Клиента (физические лица) либо сотрудники, подрядчики или временные рабочие партнеров/контактных лиц (юридических лиц) — текущие, потенциальные или бывшие;</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пользователи (например, клиенты, заказчики, пациенты, посетители и т. д.) и другие субъекты данных, которые являются пользователями услуг Клиента;</w:t>
      </w:r>
    </w:p>
    <w:p w14:paraId="350460CB" w14:textId="119C1332"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партнеры, заинтересованные лица или лица, которые активно сотрудничают, общаются или иным образом взаимодействуют с</w:t>
      </w:r>
      <w:r w:rsidR="00B3460E">
        <w:rPr>
          <w:rFonts w:eastAsia="Times New Roman" w:cstheme="minorHAnsi"/>
          <w:color w:val="212121"/>
          <w:sz w:val="18"/>
          <w:szCs w:val="18"/>
          <w:lang w:val="en-US"/>
        </w:rPr>
        <w:t> </w:t>
      </w:r>
      <w:r>
        <w:rPr>
          <w:rFonts w:eastAsia="Times New Roman" w:cstheme="minorHAnsi"/>
          <w:color w:val="212121"/>
          <w:sz w:val="18"/>
          <w:szCs w:val="18"/>
        </w:rPr>
        <w:t>сотрудниками Клиента и (или) используют инструменты коммуникации, такие как приложения и веб-сайты, предоставленные Клиентом;</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заинтересованные лица или лица, которые пассивно взаимодействуют с Клиентом (например, потому что являются объектом расследования или исследования, упомянуты в документах или входящей/исходящей переписке Клиента);</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несовершеннолетние лица;</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специалисты, имеющие профессиональные привилегии (например, врачи, юристы, нотариусы, служители культа и т. д.).</w:t>
      </w:r>
    </w:p>
    <w:p w14:paraId="2014DE8F" w14:textId="2682CADC" w:rsidR="00AA349D" w:rsidRPr="00FC77AC" w:rsidRDefault="00AA349D" w:rsidP="00AA349D">
      <w:pPr>
        <w:pStyle w:val="ProductList-Body"/>
        <w:spacing w:after="120"/>
      </w:pPr>
      <w:r>
        <w:rPr>
          <w:b/>
        </w:rPr>
        <w:t>Категории данных</w:t>
      </w:r>
      <w:r w:rsidRPr="00B3460E">
        <w:rPr>
          <w:b/>
          <w:bCs/>
        </w:rPr>
        <w:t>:</w:t>
      </w:r>
      <w:r>
        <w:t xml:space="preserve"> Персональные данные, включенные в электронную почту, документы и другие данные в электронной форме в</w:t>
      </w:r>
      <w:r w:rsidR="00B3460E">
        <w:rPr>
          <w:lang w:val="en-US"/>
        </w:rPr>
        <w:t> </w:t>
      </w:r>
      <w:r>
        <w:t>контексте Продуктов и услуг.</w:t>
      </w:r>
      <w:r w:rsidR="00CB0881">
        <w:t xml:space="preserve"> </w:t>
      </w:r>
      <w:r>
        <w:rPr>
          <w:rFonts w:eastAsia="Times New Roman" w:cstheme="minorHAnsi"/>
          <w:color w:val="212121"/>
          <w:szCs w:val="18"/>
        </w:rPr>
        <w:t xml:space="preserve">Microsoft признает, что в зависимости от использования Клиентом Продуктов и услуг Клиент </w:t>
      </w:r>
      <w:r w:rsidR="00B3460E">
        <w:rPr>
          <w:rFonts w:eastAsia="Times New Roman" w:cstheme="minorHAnsi"/>
          <w:color w:val="212121"/>
          <w:szCs w:val="18"/>
        </w:rPr>
        <w:br/>
      </w:r>
      <w:r>
        <w:rPr>
          <w:rFonts w:eastAsia="Times New Roman" w:cstheme="minorHAnsi"/>
          <w:color w:val="212121"/>
          <w:szCs w:val="18"/>
        </w:rPr>
        <w:t>может принять решение о включении персональных данных какой-либо из следующих категорий персональных данных:</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базовые персональные данные (например, место рождения, адрес, почтовый индекс, город и страна проживания, номер мобильного телефона, имя, фамилия, инициалы, адрес электронной почты, пол, дата рождения), включая базовые персональные данные о членах семьи и детях;</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данные проверки подлинности (например, имя пользователя, пароль или ПИН-код, контрольный вопрос, аудиторский след);</w:t>
      </w:r>
    </w:p>
    <w:p w14:paraId="1E39BD5D" w14:textId="7D7B3252"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контактная информация (например, адреса, электронная почта, номера телефона, идентификаторы в социальных сетях, </w:t>
      </w:r>
      <w:r w:rsidR="00B3460E">
        <w:rPr>
          <w:rFonts w:eastAsia="Times New Roman" w:cstheme="minorHAnsi"/>
          <w:color w:val="212121"/>
          <w:sz w:val="18"/>
          <w:szCs w:val="18"/>
        </w:rPr>
        <w:br/>
      </w:r>
      <w:r>
        <w:rPr>
          <w:rFonts w:eastAsia="Times New Roman" w:cstheme="minorHAnsi"/>
          <w:color w:val="212121"/>
          <w:sz w:val="18"/>
          <w:szCs w:val="18"/>
        </w:rPr>
        <w:t>сведения о контактных лицах для экстренной связи);</w:t>
      </w:r>
    </w:p>
    <w:p w14:paraId="28226AC2" w14:textId="7B4FCF6E"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уникальные идентификационные номера и подписи (например, номер социального страхования, номер банковского </w:t>
      </w:r>
      <w:r w:rsidR="00B3460E">
        <w:rPr>
          <w:rFonts w:eastAsia="Times New Roman" w:cstheme="minorHAnsi"/>
          <w:color w:val="212121"/>
          <w:sz w:val="18"/>
          <w:szCs w:val="18"/>
        </w:rPr>
        <w:br/>
      </w:r>
      <w:r>
        <w:rPr>
          <w:rFonts w:eastAsia="Times New Roman" w:cstheme="minorHAnsi"/>
          <w:color w:val="212121"/>
          <w:sz w:val="18"/>
          <w:szCs w:val="18"/>
        </w:rPr>
        <w:t xml:space="preserve">счета, номер паспорта или другого удостоверения личности, номер водительского удостоверения и данные о регистрации транспортного средства, IP-адреса, номер сотрудника, номер учащегося, номер пациента, подпись, уникальный идентификатор </w:t>
      </w:r>
      <w:r w:rsidR="00B3460E">
        <w:rPr>
          <w:rFonts w:eastAsia="Times New Roman" w:cstheme="minorHAnsi"/>
          <w:color w:val="212121"/>
          <w:sz w:val="18"/>
          <w:szCs w:val="18"/>
        </w:rPr>
        <w:br/>
      </w:r>
      <w:r>
        <w:rPr>
          <w:rFonts w:eastAsia="Times New Roman" w:cstheme="minorHAnsi"/>
          <w:color w:val="212121"/>
          <w:sz w:val="18"/>
          <w:szCs w:val="18"/>
        </w:rPr>
        <w:t>в отслеживающих файлах cookie и их аналогах);</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идентификаторы-псевдонимы;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финансовая и страховая информация (например, номер страховки, название и номер банковского счета, название и номер кредитной карты, номер счета-фактуры, доход, тип страховки, кредитная история, кредитоспособность);</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коммерческая информация (например, история покупок, специальные предложения, информация о подписках, история платежей);</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биометрическая информация (например, ДНК, отпечатки пальцев и скан радужной оболочки глаза);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данные расположения (например, ИД соты, данные сети геолокации, расположение в начале/конце звонка, данные расположения, полученные в результате использования точек доступа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фото, видео и звук;</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активность в Интернете (например, журналы браузера и поиска, чтение, просмотр ТВ, прослушивание радио);</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идентификация устройств (например, номер IMEI, номер SIM-карты, MAC-адрес);</w:t>
      </w:r>
    </w:p>
    <w:p w14:paraId="0AB86F09" w14:textId="7CE5718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профилирование (например, создание профилей на основе наблюдаемого криминального или антисоциального поведения, создание профилей-псевдонимов на основе посещенных URL-адресов, последовательностей нажатий, журналов просмотров, </w:t>
      </w:r>
      <w:r w:rsidR="008F16B3">
        <w:rPr>
          <w:rFonts w:eastAsia="Times New Roman" w:cstheme="minorHAnsi"/>
          <w:color w:val="212121"/>
          <w:sz w:val="18"/>
          <w:szCs w:val="18"/>
        </w:rPr>
        <w:br/>
      </w:r>
      <w:r>
        <w:rPr>
          <w:rFonts w:eastAsia="Times New Roman" w:cstheme="minorHAnsi"/>
          <w:color w:val="212121"/>
          <w:sz w:val="18"/>
          <w:szCs w:val="18"/>
        </w:rPr>
        <w:t>IP-адресов, доменов, установленных приложений или профилей на основе маркетинговых предпочтений).</w:t>
      </w:r>
    </w:p>
    <w:p w14:paraId="60886CA2" w14:textId="1F2C6A7C"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данные о найме и управлении персоналом (например, заявление статуса занятости, информация о найме [резюме, история трудоустройства, образование], данные о работе и должности, включая количество отработанных часов, пройденные оценки и</w:t>
      </w:r>
      <w:r w:rsidR="00F45962">
        <w:rPr>
          <w:rFonts w:eastAsia="Times New Roman" w:cstheme="minorHAnsi"/>
          <w:color w:val="212121"/>
          <w:sz w:val="18"/>
          <w:szCs w:val="18"/>
          <w:lang w:val="en-US"/>
        </w:rPr>
        <w:t> </w:t>
      </w:r>
      <w:r>
        <w:rPr>
          <w:rFonts w:eastAsia="Times New Roman" w:cstheme="minorHAnsi"/>
          <w:color w:val="212121"/>
          <w:sz w:val="18"/>
          <w:szCs w:val="18"/>
        </w:rPr>
        <w:t>размер зарплаты, сведения о разрешении на работу, доступности, условиях трудоустройства, налогообложении и оплате труда, страховке, расположении и организациях);</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сведения об образовании (история обучения, текущий уровень образования, оценки и результаты, наивысшая академическая степень, неспособность к обучению);</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сведения о гражданстве и месте проживания (например, гражданство, статус натурализации, семейный статус, национальность, статус иммигранта, данные паспортов, сведения о разрешении на пребывание или работу);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информация, обрабатываемая в целях выполнения какой-либо задачи в общественных интересах или в интересах официальной власти; </w:t>
      </w:r>
    </w:p>
    <w:p w14:paraId="01A3E5F9" w14:textId="29A85D2F"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особые категории данных (например, раса, этническое происхождение, политические мнения, религиозные и философские убеждения, членство в профсоюзах, генетические и биометрические данные — с целью уникальной идентификации физического лица, а также данные о здоровье, сексуальной жизни или сексуальной ориентации человека, данные, связанные с осуждением в</w:t>
      </w:r>
      <w:r w:rsidR="008F16B3">
        <w:rPr>
          <w:rFonts w:eastAsia="Times New Roman" w:cstheme="minorHAnsi"/>
          <w:color w:val="212121"/>
          <w:sz w:val="18"/>
          <w:szCs w:val="18"/>
          <w:lang w:val="en-US"/>
        </w:rPr>
        <w:t> </w:t>
      </w:r>
      <w:r>
        <w:rPr>
          <w:rFonts w:eastAsia="Times New Roman" w:cstheme="minorHAnsi"/>
          <w:color w:val="212121"/>
          <w:sz w:val="18"/>
          <w:szCs w:val="18"/>
        </w:rPr>
        <w:t>уголовном порядке или уголовными преступлениями);</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любые другие персональные данные, указанные в статье 4 GDPR.</w:t>
      </w:r>
    </w:p>
    <w:p w14:paraId="75698AE4" w14:textId="244A8EEC" w:rsidR="004D5D88" w:rsidRPr="00FC77AC" w:rsidRDefault="004D5D88">
      <w:r>
        <w:br w:type="page"/>
      </w:r>
    </w:p>
    <w:p w14:paraId="6317350F" w14:textId="463234D5" w:rsidR="004D5D88" w:rsidRPr="00FC77AC" w:rsidRDefault="004D5D88" w:rsidP="004D5D88">
      <w:pPr>
        <w:pStyle w:val="ProductList-SectionHeading"/>
        <w:spacing w:after="120"/>
        <w:outlineLvl w:val="0"/>
      </w:pPr>
      <w:bookmarkStart w:id="169" w:name="_Toc155369328"/>
      <w:r>
        <w:t>Приложение C — Дополнение «Дополнительные средства</w:t>
      </w:r>
      <w:r w:rsidR="00A319A6">
        <w:rPr>
          <w:lang w:val="en-US"/>
        </w:rPr>
        <w:t> </w:t>
      </w:r>
      <w:r>
        <w:t>защиты»</w:t>
      </w:r>
      <w:bookmarkEnd w:id="169"/>
    </w:p>
    <w:p w14:paraId="5FD578E1" w14:textId="357EC3F5" w:rsidR="004D5D88" w:rsidRPr="00FC77AC" w:rsidRDefault="004D5D88" w:rsidP="004D5D88">
      <w:pPr>
        <w:pStyle w:val="ProductList-Body"/>
        <w:spacing w:after="120"/>
      </w:pPr>
      <w:r>
        <w:t xml:space="preserve">Этим Дополнением «Дополнительные средства защиты» к DPA (это «Дополнение») Microsoft предоставляет Клиенту дополнительные средства защиты в отношении обработки персональных данных в рамках GDPR на стороне Microsoft от имени Клиента, а также дополнительные средства возмещения для субъектов данных, к которым эти личные данные относятся. </w:t>
      </w:r>
    </w:p>
    <w:p w14:paraId="1B8B2B27" w14:textId="6B0F7B02" w:rsidR="004D5D88" w:rsidRPr="00FC77AC" w:rsidRDefault="004D5D88" w:rsidP="004D5D88">
      <w:pPr>
        <w:pStyle w:val="ProductList-Body"/>
        <w:spacing w:after="120"/>
      </w:pPr>
      <w:r>
        <w:t>Настоящее Дополнение дополняет собой DPA и становится их частью, но не является их вариацией или модификацией.</w:t>
      </w:r>
    </w:p>
    <w:p w14:paraId="450341B9" w14:textId="7CB975CC" w:rsidR="004D5D88" w:rsidRPr="00FC77AC" w:rsidRDefault="004D5D88" w:rsidP="004D5D88">
      <w:pPr>
        <w:pStyle w:val="ProductList-Body"/>
        <w:numPr>
          <w:ilvl w:val="0"/>
          <w:numId w:val="10"/>
        </w:numPr>
        <w:spacing w:after="120"/>
        <w:ind w:left="0" w:firstLine="0"/>
      </w:pPr>
      <w:r>
        <w:rPr>
          <w:b/>
          <w:bCs/>
          <w:u w:val="single"/>
        </w:rPr>
        <w:t>Возражения против приказов</w:t>
      </w:r>
      <w:r w:rsidRPr="00C771CD">
        <w:rPr>
          <w:b/>
          <w:bCs/>
        </w:rPr>
        <w:t>.</w:t>
      </w:r>
      <w:r>
        <w:t xml:space="preserve"> В случае если Microsoft получит приказ от какой-либо третьей стороны о принудительном раскрытии каких-либо персональных данных, обрабатываемых в соответствии с настоящим DPA, Microsoft обязуется:</w:t>
      </w:r>
    </w:p>
    <w:p w14:paraId="28FD25C8" w14:textId="453DE456" w:rsidR="004D5D88" w:rsidRPr="00FC77AC" w:rsidRDefault="004D5D88" w:rsidP="004D5D88">
      <w:pPr>
        <w:pStyle w:val="ProductList-Body"/>
        <w:numPr>
          <w:ilvl w:val="0"/>
          <w:numId w:val="16"/>
        </w:numPr>
        <w:spacing w:after="120"/>
      </w:pPr>
      <w:r>
        <w:t>прилагать все обоснованные усилия, чтобы перенаправить третью сторону для запроса данных непосредственно у Клиента;</w:t>
      </w:r>
      <w:r w:rsidR="00CB0881">
        <w:t xml:space="preserve"> </w:t>
      </w:r>
    </w:p>
    <w:p w14:paraId="129F3FC1" w14:textId="57D79769" w:rsidR="004D5D88" w:rsidRPr="00FC77AC" w:rsidRDefault="004D5D88" w:rsidP="004D5D88">
      <w:pPr>
        <w:pStyle w:val="ProductList-Body"/>
        <w:numPr>
          <w:ilvl w:val="0"/>
          <w:numId w:val="16"/>
        </w:numPr>
        <w:spacing w:after="120"/>
      </w:pPr>
      <w:r>
        <w:t>незамедлительно уведомлять Клиента, если это не запрещено правом, применимым к действиям подающей запрос третьей стороны, а если уведомление Клиента запрещено, прилагать все законные усилия для получения права на отказ от запрета, чтобы передать Клиенту максимальный возможный объем информации в кратчайшие сроки; а также</w:t>
      </w:r>
    </w:p>
    <w:p w14:paraId="31D3C6B0" w14:textId="71918DB9" w:rsidR="000B341C" w:rsidRPr="00FC77AC" w:rsidRDefault="004D5D88" w:rsidP="004D5D88">
      <w:pPr>
        <w:pStyle w:val="ProductList-Body"/>
        <w:numPr>
          <w:ilvl w:val="0"/>
          <w:numId w:val="16"/>
        </w:numPr>
        <w:spacing w:after="120"/>
      </w:pPr>
      <w:r>
        <w:t>прилагать все законные усилия, чтобы возразить против приказа о раскрытии данных на основании любых юридических средств защиты в рамках законодательства запрашивающей стороны или любых релевантных противоречий применимому законодательству Европейского союза или применимому законодательству Государства — члена ЕС.</w:t>
      </w:r>
      <w:r w:rsidR="00CB0881">
        <w:t xml:space="preserve"> </w:t>
      </w:r>
    </w:p>
    <w:p w14:paraId="025D7747" w14:textId="7307F667" w:rsidR="004D5D88" w:rsidRPr="00FC77AC" w:rsidRDefault="006E33EC" w:rsidP="008C5792">
      <w:pPr>
        <w:pStyle w:val="ProductList-Body"/>
        <w:spacing w:after="120"/>
      </w:pPr>
      <w:r>
        <w:t>Если после выполнения действий, описанных в пунктах (a) – (c) выше, Microsoft или любое из ее аффилированных лиц по-прежнему будут</w:t>
      </w:r>
      <w:r w:rsidR="008559E5">
        <w:rPr>
          <w:lang w:val="en-US"/>
        </w:rPr>
        <w:t> </w:t>
      </w:r>
      <w:r>
        <w:t>обязаны раскрыть персональные данные, Microsoft будет раскрывать только минимальный объем этих данных, необходимый для выполнения приказа о принудительном раскрытии.</w:t>
      </w:r>
    </w:p>
    <w:p w14:paraId="56B5A00E" w14:textId="3B0479E4" w:rsidR="004D5D88" w:rsidRPr="00FC77AC" w:rsidRDefault="004D5D88" w:rsidP="004D5D88">
      <w:pPr>
        <w:pStyle w:val="ProductList-Body"/>
        <w:spacing w:after="120"/>
      </w:pPr>
      <w:r>
        <w:t>Для целей настоящего раздела термин «законные усилия» не включает действия, которые могут привести к гражданско-правовому или уголовному наказанию, например, за неуважение к суду в рамках законодательства соответствующей юрисдикции.</w:t>
      </w:r>
      <w:r w:rsidR="00CB0881">
        <w:t xml:space="preserve"> </w:t>
      </w:r>
    </w:p>
    <w:p w14:paraId="10CA1AF3" w14:textId="767080C2" w:rsidR="004D5D88" w:rsidRPr="00FC77AC" w:rsidRDefault="004D5D88" w:rsidP="004D5D88">
      <w:pPr>
        <w:pStyle w:val="ProductList-Body"/>
        <w:numPr>
          <w:ilvl w:val="0"/>
          <w:numId w:val="10"/>
        </w:numPr>
        <w:spacing w:after="120"/>
        <w:ind w:left="0" w:firstLine="0"/>
      </w:pPr>
      <w:r>
        <w:rPr>
          <w:b/>
          <w:bCs/>
          <w:u w:val="single"/>
        </w:rPr>
        <w:t>Освобождение от ответственности и возмещение ущерба субъектов данных</w:t>
      </w:r>
      <w:r w:rsidRPr="00C771CD">
        <w:rPr>
          <w:b/>
          <w:bCs/>
        </w:rPr>
        <w:t>.</w:t>
      </w:r>
      <w:r>
        <w:t xml:space="preserve"> В соответствии с разделами 3 и 4 компания Microsoft обязана возместить субъекту данных любой материальный или нематериальный ущерб, причиненный субъекту данных в результате раскрытия Microsoft персональных данных, которые были переданы в ответ на приказ не относящегося к ЕС/ЕЭЗ государственного или</w:t>
      </w:r>
      <w:r w:rsidR="002423D2">
        <w:rPr>
          <w:lang w:val="en-US"/>
        </w:rPr>
        <w:t> </w:t>
      </w:r>
      <w:r>
        <w:t xml:space="preserve">правоохранительного органа в нарушение обязательств Microsoft в рамках Главы V регламента GDPR («Релевантное раскрытие»). Несмотря на вышеизложенное, Microsoft не несет ответственность за возмещение ущерба субъекту данных в рамках настоящего </w:t>
      </w:r>
      <w:r w:rsidR="00C771CD">
        <w:br/>
      </w:r>
      <w:r>
        <w:t>раздела 2 в пределах уже полученной субъектом данных компенсации того же ущерба от Microsoft или иным образом.</w:t>
      </w:r>
    </w:p>
    <w:p w14:paraId="347888F0" w14:textId="77777777" w:rsidR="004D5D88" w:rsidRPr="00FC77AC" w:rsidRDefault="004D5D88" w:rsidP="004D5D88">
      <w:pPr>
        <w:pStyle w:val="ProductList-Body"/>
        <w:numPr>
          <w:ilvl w:val="0"/>
          <w:numId w:val="10"/>
        </w:numPr>
        <w:spacing w:after="120"/>
        <w:ind w:left="0" w:firstLine="0"/>
      </w:pPr>
      <w:r>
        <w:rPr>
          <w:b/>
          <w:bCs/>
          <w:u w:val="single"/>
        </w:rPr>
        <w:t>Условия освобождения от ответственности и возмещения ущерба</w:t>
      </w:r>
      <w:r w:rsidRPr="00C771CD">
        <w:rPr>
          <w:b/>
          <w:bCs/>
        </w:rPr>
        <w:t>.</w:t>
      </w:r>
      <w:r>
        <w:t xml:space="preserve"> Освобождение от ответственности и возмещение ущерба в рамках Раздела 2 осуществляется при условии, что субъект данных предоставит Microsoft удовлетворительное подтверждение того, что:</w:t>
      </w:r>
    </w:p>
    <w:p w14:paraId="0F2A1C8F" w14:textId="77777777" w:rsidR="004D5D88" w:rsidRPr="00FC77AC" w:rsidRDefault="004D5D88" w:rsidP="004D5D88">
      <w:pPr>
        <w:pStyle w:val="ProductList-Body"/>
        <w:numPr>
          <w:ilvl w:val="0"/>
          <w:numId w:val="17"/>
        </w:numPr>
        <w:spacing w:after="120"/>
      </w:pPr>
      <w:r>
        <w:t xml:space="preserve">Microsoft принимала участие в Релевантном раскрытии; </w:t>
      </w:r>
    </w:p>
    <w:p w14:paraId="5D96445B" w14:textId="77777777" w:rsidR="004D5D88" w:rsidRPr="00FC77AC" w:rsidRDefault="004D5D88" w:rsidP="004D5D88">
      <w:pPr>
        <w:pStyle w:val="ProductList-Body"/>
        <w:numPr>
          <w:ilvl w:val="0"/>
          <w:numId w:val="17"/>
        </w:numPr>
        <w:spacing w:after="120"/>
      </w:pPr>
      <w:r>
        <w:t>Релевантное раскрытие осуществлялось на основании официального процессуального действия не принадлежащего ЕС/ЕЭЗ государственного или правоохранительного органа против субъекта данных; а также</w:t>
      </w:r>
    </w:p>
    <w:p w14:paraId="68C94FEA" w14:textId="77777777" w:rsidR="004D5D88" w:rsidRPr="00FC77AC" w:rsidRDefault="004D5D88" w:rsidP="004D5D88">
      <w:pPr>
        <w:pStyle w:val="ProductList-Body"/>
        <w:numPr>
          <w:ilvl w:val="0"/>
          <w:numId w:val="17"/>
        </w:numPr>
        <w:spacing w:after="120"/>
      </w:pPr>
      <w:r>
        <w:t>Релевантное раскрытие непосредственно привело к причинению субъекту данных существенного или несущественного ущерба.</w:t>
      </w:r>
    </w:p>
    <w:p w14:paraId="0E0BC3B0" w14:textId="77777777" w:rsidR="004D5D88" w:rsidRPr="00FC77AC" w:rsidRDefault="004D5D88" w:rsidP="004D5D88">
      <w:pPr>
        <w:pStyle w:val="ProductList-Body"/>
        <w:spacing w:after="120"/>
      </w:pPr>
      <w:r>
        <w:t>Субъект данных несет бремя доказывания в отношении условий с «a» по «c».</w:t>
      </w:r>
    </w:p>
    <w:p w14:paraId="745EFE31" w14:textId="77777777" w:rsidR="004D5D88" w:rsidRPr="00FC77AC" w:rsidRDefault="004D5D88" w:rsidP="004D5D88">
      <w:pPr>
        <w:pStyle w:val="ProductList-Body"/>
        <w:spacing w:after="120"/>
      </w:pPr>
      <w:r>
        <w:t xml:space="preserve">Несмотря на вышеизложенное, Microsoft не несет ответственности за возмещение ущерба субъекту данных в рамках настоящего Раздела 2, если Microsoft установит, что Релевантное раскрытие не нарушило ее обязательства в рамках Главы V регламента GDPR. </w:t>
      </w:r>
    </w:p>
    <w:p w14:paraId="7B4A9409" w14:textId="7C2FA784" w:rsidR="004D5D88" w:rsidRPr="00FC77AC" w:rsidRDefault="004D5D88" w:rsidP="004D5D88">
      <w:pPr>
        <w:pStyle w:val="ProductList-Body"/>
        <w:numPr>
          <w:ilvl w:val="0"/>
          <w:numId w:val="10"/>
        </w:numPr>
        <w:spacing w:after="120"/>
        <w:ind w:left="0" w:firstLine="0"/>
      </w:pPr>
      <w:r>
        <w:rPr>
          <w:b/>
          <w:bCs/>
          <w:u w:val="single"/>
        </w:rPr>
        <w:t>Объем ущерба</w:t>
      </w:r>
      <w:r w:rsidRPr="00C771CD">
        <w:rPr>
          <w:b/>
          <w:bCs/>
        </w:rPr>
        <w:t>.</w:t>
      </w:r>
      <w:r>
        <w:t xml:space="preserve"> Освобождение от ответственности и возмещение ущерба в рамках Раздела 2 ограничено существенным и</w:t>
      </w:r>
      <w:r w:rsidR="00C771CD">
        <w:rPr>
          <w:lang w:val="en-US"/>
        </w:rPr>
        <w:t> </w:t>
      </w:r>
      <w:r>
        <w:t xml:space="preserve">несущественным ущербом согласно положениям GDPR и не включает косвенный ущерб и все прочие виды ущерба, </w:t>
      </w:r>
      <w:r w:rsidR="00C771CD">
        <w:br/>
      </w:r>
      <w:r>
        <w:t>не являющиеся результатом нарушения со стороны Microsoft регламента GDPR.</w:t>
      </w:r>
    </w:p>
    <w:p w14:paraId="771E0F62" w14:textId="77777777" w:rsidR="004D5D88" w:rsidRPr="00FC77AC" w:rsidRDefault="004D5D88" w:rsidP="004D5D88">
      <w:pPr>
        <w:pStyle w:val="ProductList-Body"/>
        <w:numPr>
          <w:ilvl w:val="0"/>
          <w:numId w:val="10"/>
        </w:numPr>
        <w:spacing w:after="120"/>
        <w:ind w:left="0" w:firstLine="0"/>
      </w:pPr>
      <w:r>
        <w:rPr>
          <w:b/>
          <w:bCs/>
          <w:u w:val="single"/>
        </w:rPr>
        <w:t>Реализация прав</w:t>
      </w:r>
      <w:r w:rsidRPr="00C771CD">
        <w:rPr>
          <w:b/>
          <w:bCs/>
        </w:rPr>
        <w:t>.</w:t>
      </w:r>
      <w:r>
        <w:t xml:space="preserve"> Права, предоставленные субъектам данных в рамках настоящего Дополнения, могут быть принудительно реализованы субъектом данных против Microsoft независимо от каких-либо ограничений в статьях 3 или Стандартных договорных условий. Субъект данных может подать иск в рамках настоящего Дополнения на индивидуальной основе, но не в рамках объединенного, коллективного, группового иска или иска по представительству. Права, предоставленные субъектам данных в рамках настоящего Дополнения, являются личными по отношению к субъекту данных и передаче не подлежат.</w:t>
      </w:r>
    </w:p>
    <w:p w14:paraId="57411504" w14:textId="1BC27E52" w:rsidR="004D5D88" w:rsidRPr="00FC77AC" w:rsidRDefault="004D5D88" w:rsidP="004D5D88">
      <w:pPr>
        <w:pStyle w:val="ProductList-Body"/>
        <w:numPr>
          <w:ilvl w:val="0"/>
          <w:numId w:val="10"/>
        </w:numPr>
        <w:spacing w:after="120"/>
        <w:ind w:left="0" w:firstLine="0"/>
      </w:pPr>
      <w:r>
        <w:rPr>
          <w:b/>
          <w:bCs/>
          <w:u w:val="single"/>
        </w:rPr>
        <w:t>Уведомление об изменении</w:t>
      </w:r>
      <w:r w:rsidRPr="00C771CD">
        <w:rPr>
          <w:b/>
          <w:bCs/>
        </w:rPr>
        <w:t>.</w:t>
      </w:r>
      <w:r>
        <w:t xml:space="preserve"> Microsoft соглашается и гарантирует, что у нее нет оснований считать, что законодательство, применимое к</w:t>
      </w:r>
      <w:r w:rsidR="00C771CD">
        <w:rPr>
          <w:lang w:val="en-US"/>
        </w:rPr>
        <w:t> </w:t>
      </w:r>
      <w:r>
        <w:t>ее дополнительным обработчикам, в том числе в любых странах, в которые персональные данные Microsoft передает непосредственно или через дополнительного обработчика, препятствует ее выполнению инструкций Клиента или ее обязательств в рамках настоящего Дополнения или Стандартных положений договора 2021 года, и в случае изменений такого законодательства, которые могут иметь существенное отрицательное влияние на гарантии и обязательства, приведенные в настоящем Дополнении или Стандартных положениях договора, Microsoft незамедлительно уведомит об изменении Клиента, как только о нем станет известно; в этом случае Клиент имеет право приостановить передачу данных и (или) прекратить действие договора.</w:t>
      </w:r>
    </w:p>
    <w:p w14:paraId="6EDC203C" w14:textId="77777777" w:rsidR="00590619" w:rsidRDefault="00B143BE">
      <w:pPr>
        <w:sectPr w:rsidR="00590619" w:rsidSect="005B794C">
          <w:footerReference w:type="default" r:id="rId32"/>
          <w:pgSz w:w="12240" w:h="15840"/>
          <w:pgMar w:top="1440" w:right="720" w:bottom="1440" w:left="720" w:header="720" w:footer="720" w:gutter="0"/>
          <w:cols w:space="720"/>
          <w:titlePg/>
          <w:docGrid w:linePitch="360"/>
        </w:sectPr>
      </w:pPr>
      <w:bookmarkStart w:id="170" w:name="_Toc6563856"/>
      <w:bookmarkStart w:id="171" w:name="_Toc21617077"/>
      <w:bookmarkStart w:id="172" w:name="_Toc489605628"/>
      <w:bookmarkStart w:id="173" w:name="_Toc8395070"/>
      <w:bookmarkStart w:id="174" w:name="_Toc26972890"/>
      <w:r>
        <w:br w:type="page"/>
      </w:r>
    </w:p>
    <w:p w14:paraId="0E478D05" w14:textId="306D0A1D" w:rsidR="00237427" w:rsidRPr="00FC77AC" w:rsidRDefault="00237427" w:rsidP="00237427">
      <w:pPr>
        <w:pStyle w:val="ProductList-SectionHeading"/>
        <w:spacing w:after="120"/>
        <w:outlineLvl w:val="0"/>
      </w:pPr>
      <w:bookmarkStart w:id="175" w:name="_Toc8395071"/>
      <w:bookmarkStart w:id="176" w:name="_Toc489605629"/>
      <w:bookmarkStart w:id="177" w:name="_Toc6563859"/>
      <w:bookmarkStart w:id="178" w:name="_Toc21617080"/>
      <w:bookmarkStart w:id="179" w:name="_Toc26972906"/>
      <w:bookmarkStart w:id="180" w:name="Attachment1"/>
      <w:bookmarkStart w:id="181" w:name="_Toc155369329"/>
      <w:bookmarkEnd w:id="170"/>
      <w:bookmarkEnd w:id="171"/>
      <w:bookmarkEnd w:id="172"/>
      <w:bookmarkEnd w:id="173"/>
      <w:bookmarkEnd w:id="174"/>
      <w:r>
        <w:t>Приложение 1. Условия Генерального регламента Европейского Союза о защите данных</w:t>
      </w:r>
      <w:bookmarkEnd w:id="175"/>
      <w:bookmarkEnd w:id="176"/>
      <w:bookmarkEnd w:id="177"/>
      <w:bookmarkEnd w:id="178"/>
      <w:bookmarkEnd w:id="179"/>
      <w:bookmarkEnd w:id="180"/>
      <w:bookmarkEnd w:id="181"/>
    </w:p>
    <w:p w14:paraId="69F9C46B" w14:textId="2BB24021" w:rsidR="00237427" w:rsidRPr="00FC77AC" w:rsidRDefault="00237427" w:rsidP="00237427">
      <w:pPr>
        <w:pStyle w:val="ProductList-Body"/>
        <w:spacing w:after="120"/>
      </w:pPr>
      <w:r>
        <w:t>Microsoft берет на себя обязательства, изложенные в этих Условиях GDPR, перед всеми своими клиентами с 25 мая 2018 года. Выполнение этих обязательств перед Клиентом является обязательным для Microsoft независимо от (1) версии Условий для продуктов и DPA, которая бы в ином случае применялась к любой заданной подписке или лицензии на Продукты, и (2) любого другого соглашения, содержащего ссылку на это вложение.</w:t>
      </w:r>
    </w:p>
    <w:p w14:paraId="1696638F" w14:textId="705305FB" w:rsidR="00237427" w:rsidRPr="00FC77AC" w:rsidRDefault="00DD6D76" w:rsidP="00237427">
      <w:pPr>
        <w:pStyle w:val="ProductList-Body"/>
        <w:spacing w:after="120"/>
      </w:pPr>
      <w:bookmarkStart w:id="182" w:name="_Hlk24455530"/>
      <w:r>
        <w:t>В целях выполнения настоящих Условий регламента GDPR Клиент и Microsoft договариваются, что Клиент выступает в роли управляющего Персональными данными, а Microsoft выступает в роли обработчика этих данных, за исключением случаев, когда Клиент действует в роли обработчика Персональных данных, а Microsoft соответственно является дополнительным обработчиком. Настоящие Условия регламента GDPR применяются Microsoft в интересах Клиента к обработке Персональных данных в рамках области действия регламента GDPR. Настоящие Условия регламента GDPR не ограничивают и не сокращают каких-либо обязательств в отношении защиты данных, принятых на себя Microsoft перед Клиентом в Условиях для продуктов и других соглашениях между Microsoft и Клиентом. Настоящие Условия регламента GDPR не применяются в случаях, когда Microsoft выступает в роли управляющего Персональными данными.</w:t>
      </w:r>
      <w:bookmarkEnd w:id="182"/>
    </w:p>
    <w:p w14:paraId="0518FA0D" w14:textId="77777777" w:rsidR="00141EE6" w:rsidRPr="00237427" w:rsidRDefault="00141EE6" w:rsidP="00141EE6">
      <w:pPr>
        <w:pStyle w:val="ProductList-Body"/>
        <w:spacing w:after="120"/>
        <w:outlineLvl w:val="1"/>
        <w:rPr>
          <w:b/>
          <w:color w:val="00188F"/>
        </w:rPr>
      </w:pPr>
      <w:bookmarkStart w:id="183" w:name="_Toc26972907"/>
      <w:r>
        <w:rPr>
          <w:b/>
          <w:color w:val="00188F"/>
        </w:rPr>
        <w:t>Применимые обязательства, связанные с регламентом GDPR: Статьи 5, 28, 32 и 33</w:t>
      </w:r>
      <w:bookmarkEnd w:id="183"/>
    </w:p>
    <w:p w14:paraId="2A3D713B" w14:textId="77777777" w:rsidR="00141EE6" w:rsidRPr="00BD53D0" w:rsidRDefault="00141EE6" w:rsidP="00141EE6">
      <w:pPr>
        <w:pStyle w:val="ProductList-Body"/>
        <w:spacing w:after="120"/>
        <w:ind w:left="158"/>
        <w:rPr>
          <w:b/>
        </w:rPr>
      </w:pPr>
      <w:r>
        <w:rPr>
          <w:b/>
        </w:rPr>
        <w:t xml:space="preserve">1. </w:t>
      </w:r>
      <w:r>
        <w:rPr>
          <w:bCs/>
        </w:rPr>
        <w:t>Microsoft поддерживает обязательства Клиента по подотчетности посредством настоящего DPA и документации по продукту, предоставленной Клиенту, и будет продолжать выполнять это в течение срока действия подписки Клиента или применимого соглашения</w:t>
      </w:r>
      <w:r>
        <w:rPr>
          <w:bCs/>
          <w:lang w:val="en-US"/>
        </w:rPr>
        <w:t> </w:t>
      </w:r>
      <w:r>
        <w:rPr>
          <w:bCs/>
        </w:rPr>
        <w:t>о Профессиональных услугах в соответствии с подпунктом 3(h) ниже. (Статья 5 [2])</w:t>
      </w:r>
    </w:p>
    <w:p w14:paraId="78427D4D" w14:textId="45BAB2DC" w:rsidR="00237427" w:rsidRPr="00FC77AC" w:rsidRDefault="00141EE6" w:rsidP="00237427">
      <w:pPr>
        <w:pStyle w:val="ProductList-Body"/>
        <w:spacing w:after="120"/>
        <w:ind w:left="158"/>
      </w:pPr>
      <w:r w:rsidRPr="00141EE6">
        <w:rPr>
          <w:b/>
        </w:rPr>
        <w:t>2</w:t>
      </w:r>
      <w:r w:rsidR="00237427">
        <w:rPr>
          <w:b/>
        </w:rPr>
        <w:t xml:space="preserve">. </w:t>
      </w:r>
      <w:r w:rsidR="00237427">
        <w:t>Microsoft не имеет права привлекать других обработчиков без предварительного конкретного или общего письменного разрешения Клиента. В случае получения общего письменного разрешения Microsoft должна информировать Клиента обо всех планируемых изменениях, касающихся добавления или замены других обработчиков, давая таким образом Клиенту возможность возразить против таких изменений. (Статья 28 [2])</w:t>
      </w:r>
    </w:p>
    <w:p w14:paraId="29CDF5CD" w14:textId="2D897A58" w:rsidR="00237427" w:rsidRPr="00FC77AC" w:rsidRDefault="00141EE6" w:rsidP="00237427">
      <w:pPr>
        <w:pStyle w:val="ProductList-Body"/>
        <w:spacing w:after="120"/>
        <w:ind w:left="158"/>
      </w:pPr>
      <w:r w:rsidRPr="00141EE6">
        <w:rPr>
          <w:b/>
        </w:rPr>
        <w:t>3</w:t>
      </w:r>
      <w:r w:rsidR="00237427">
        <w:rPr>
          <w:b/>
        </w:rPr>
        <w:t>.</w:t>
      </w:r>
      <w:r w:rsidR="00237427">
        <w:t xml:space="preserve"> Обработка, которую выполняет Microsoft, регулируется настоящими Условиями регламента GDPR в соответствии с законодательством Европейского Союза (далее — «ЕС») или Государства-члена ЕС, и они являются обязательными для Microsoft в отношении Клиента. Предмет и продолжительность обработки, характер и цель обработки, тип Персональных данных, категории субъектов данных, а также обязательства и права Клиента изложены в соглашении Клиента о лицензировании, включая настоящие Условия регламента GDPR. В</w:t>
      </w:r>
      <w:r w:rsidR="00B2467F">
        <w:rPr>
          <w:lang w:val="en-US"/>
        </w:rPr>
        <w:t> </w:t>
      </w:r>
      <w:r w:rsidR="00237427">
        <w:t xml:space="preserve">частности, Microsoft обязуется: </w:t>
      </w:r>
    </w:p>
    <w:p w14:paraId="5D5B72A4" w14:textId="23CDB89A" w:rsidR="00237427" w:rsidRPr="00FC77AC" w:rsidRDefault="00237427" w:rsidP="00237427">
      <w:pPr>
        <w:pStyle w:val="ProductList-Body"/>
        <w:spacing w:after="120"/>
        <w:ind w:left="1440" w:hanging="720"/>
      </w:pPr>
      <w:r>
        <w:rPr>
          <w:b/>
        </w:rPr>
        <w:t>(a)</w:t>
      </w:r>
      <w:r>
        <w:tab/>
        <w:t xml:space="preserve">обрабатывать Персональные данные только в соответствии с документально оформленными инструкциями Клиента, включая инструкции в отношении передачи Персональных данных в третьи страны или международным организациям, если иного не требует законодательство ЕС или Государства-члена ЕС, действие которого распространяется на Microsoft; в таких случаях Microsoft обязуется информировать Клиента о соответствующих юридических требованиях до выполнения обработки, за исключением случаев, когда закон запрещает предоставлять такую информацию на основании важных общественных интересов; </w:t>
      </w:r>
    </w:p>
    <w:p w14:paraId="1849EE20" w14:textId="275BE63A" w:rsidR="00237427" w:rsidRPr="00FC77AC" w:rsidRDefault="00237427" w:rsidP="00237427">
      <w:pPr>
        <w:pStyle w:val="ProductList-Body"/>
        <w:spacing w:after="120"/>
        <w:ind w:left="1440" w:hanging="720"/>
      </w:pPr>
      <w:r>
        <w:rPr>
          <w:b/>
        </w:rPr>
        <w:t>(b)</w:t>
      </w:r>
      <w:r>
        <w:tab/>
        <w:t>обеспечить взятие лицами, уполномоченными выполнять обработку Персональных данных, на себя обязательств в</w:t>
      </w:r>
      <w:r w:rsidR="0033437C">
        <w:rPr>
          <w:lang w:val="en-US"/>
        </w:rPr>
        <w:t> </w:t>
      </w:r>
      <w:r>
        <w:t xml:space="preserve">отношении обеспечения конфиденциальности и оформление установленной законом обязанности обеспечивать конфиденциальность; </w:t>
      </w:r>
    </w:p>
    <w:p w14:paraId="6740EE5B" w14:textId="77777777" w:rsidR="00237427" w:rsidRPr="00FC77AC" w:rsidRDefault="00237427" w:rsidP="00237427">
      <w:pPr>
        <w:pStyle w:val="ProductList-Body"/>
        <w:spacing w:after="120"/>
        <w:ind w:left="720"/>
      </w:pPr>
      <w:r>
        <w:rPr>
          <w:b/>
        </w:rPr>
        <w:t>(c)</w:t>
      </w:r>
      <w:r>
        <w:tab/>
        <w:t xml:space="preserve">принимать все меры, требуемые в соответствии со статьей 32 регламента GDPR; </w:t>
      </w:r>
    </w:p>
    <w:p w14:paraId="410503C2" w14:textId="77777777" w:rsidR="00237427" w:rsidRPr="00FC77AC" w:rsidRDefault="00237427" w:rsidP="00237427">
      <w:pPr>
        <w:pStyle w:val="ProductList-Body"/>
        <w:spacing w:after="120"/>
        <w:ind w:left="720"/>
      </w:pPr>
      <w:r>
        <w:rPr>
          <w:b/>
        </w:rPr>
        <w:t>(d)</w:t>
      </w:r>
      <w:r>
        <w:tab/>
        <w:t xml:space="preserve">выполнять условия, указанные в параграфах 1 и 3, в случае привлечения другого обработчика; </w:t>
      </w:r>
    </w:p>
    <w:p w14:paraId="786DF620" w14:textId="24AC0837" w:rsidR="00237427" w:rsidRPr="00FC77AC" w:rsidRDefault="00237427" w:rsidP="00237427">
      <w:pPr>
        <w:pStyle w:val="ProductList-Body"/>
        <w:spacing w:after="120"/>
        <w:ind w:left="1440" w:hanging="720"/>
      </w:pPr>
      <w:r>
        <w:rPr>
          <w:b/>
        </w:rPr>
        <w:t>(e)</w:t>
      </w:r>
      <w:r>
        <w:tab/>
        <w:t xml:space="preserve">с учетом характера обработки данных помогать Клиенту соответствующими техническими и организационными мерами, насколько это возможно, выполнять обязательство Клиента в отношении реагирования на запросы, касающиеся реализации прав субъекта данных, которые изложены в Главе III регламента GDPR; </w:t>
      </w:r>
    </w:p>
    <w:p w14:paraId="2D8822DC" w14:textId="0B9BF3AC" w:rsidR="00237427" w:rsidRPr="00FC77AC" w:rsidRDefault="00237427" w:rsidP="00237427">
      <w:pPr>
        <w:pStyle w:val="ProductList-Body"/>
        <w:spacing w:after="120"/>
        <w:ind w:left="1440" w:hanging="720"/>
      </w:pPr>
      <w:r>
        <w:rPr>
          <w:b/>
        </w:rPr>
        <w:t>(f)</w:t>
      </w:r>
      <w:r>
        <w:tab/>
        <w:t xml:space="preserve">помогать Клиенту обеспечивать выполнение обязательств в соответствии со Статьями 32–36 регламента GDPR, </w:t>
      </w:r>
      <w:r w:rsidR="0033437C">
        <w:br/>
      </w:r>
      <w:r>
        <w:t>с учетом характера обработки и информации, доступной Microsoft;</w:t>
      </w:r>
    </w:p>
    <w:p w14:paraId="5AAE27DD" w14:textId="77777777" w:rsidR="00237427" w:rsidRPr="00FC77AC" w:rsidRDefault="00237427" w:rsidP="00237427">
      <w:pPr>
        <w:pStyle w:val="ProductList-Body"/>
        <w:spacing w:after="120"/>
        <w:ind w:left="1440" w:hanging="720"/>
      </w:pPr>
      <w:r>
        <w:rPr>
          <w:b/>
        </w:rPr>
        <w:t>(g)</w:t>
      </w:r>
      <w:r>
        <w:tab/>
        <w:t xml:space="preserve">по желанию Клиента удалять или возвращать все Персональные данные Клиенту по окончании предоставления услуг, связанных с их обработкой, и удалять существующие копии, если законодательство ЕС или Государства-члена ЕС не требует хранения Персональных данных; </w:t>
      </w:r>
    </w:p>
    <w:p w14:paraId="663C303C" w14:textId="25CA2A3A" w:rsidR="00237427" w:rsidRPr="00FC77AC" w:rsidRDefault="00237427" w:rsidP="00237427">
      <w:pPr>
        <w:pStyle w:val="ProductList-Body"/>
        <w:spacing w:after="120"/>
        <w:ind w:left="1440" w:hanging="720"/>
      </w:pPr>
      <w:r>
        <w:rPr>
          <w:b/>
        </w:rPr>
        <w:t>(h)</w:t>
      </w:r>
      <w:r>
        <w:tab/>
        <w:t>предоставлять Клиенту доступ ко всей информации, необходимой для демонстрации выполнения обязательств в</w:t>
      </w:r>
      <w:r w:rsidR="009C4FFB">
        <w:rPr>
          <w:lang w:val="en-US"/>
        </w:rPr>
        <w:t> </w:t>
      </w:r>
      <w:r>
        <w:t xml:space="preserve">соответствии со статьей 28 регламента GDPR, а также позволять выполнять аудит и способствовать выполнению аудита, включая инспекции, проводимые Клиентом или иным аудитором, уполномоченным Клиентом. </w:t>
      </w:r>
    </w:p>
    <w:p w14:paraId="2E135DAB" w14:textId="77777777" w:rsidR="00237427" w:rsidRPr="00FC77AC" w:rsidRDefault="00237427" w:rsidP="00237427">
      <w:pPr>
        <w:pStyle w:val="ProductList-Body"/>
        <w:spacing w:after="120"/>
        <w:ind w:left="158"/>
      </w:pPr>
      <w:r>
        <w:t>Microsoft обязуется незамедлительно информировать Клиента, если, по мнению Microsoft, какая-либо инструкция нарушает требования регламента GDPR либо иных положений ЕС или Государства-члена ЕС в отношении защиты данных. (Статья 28 [3])</w:t>
      </w:r>
    </w:p>
    <w:p w14:paraId="37FD23DE" w14:textId="178C7F47" w:rsidR="00237427" w:rsidRPr="00FC77AC" w:rsidRDefault="00141EE6" w:rsidP="00237427">
      <w:pPr>
        <w:pStyle w:val="ProductList-Body"/>
        <w:spacing w:after="120"/>
        <w:ind w:left="158"/>
      </w:pPr>
      <w:r w:rsidRPr="00141EE6">
        <w:rPr>
          <w:b/>
        </w:rPr>
        <w:t>4</w:t>
      </w:r>
      <w:r w:rsidR="00237427">
        <w:rPr>
          <w:b/>
        </w:rPr>
        <w:t>.</w:t>
      </w:r>
      <w:r w:rsidR="00237427">
        <w:t xml:space="preserve"> В случае, если Microsoft будет привлекать других обработчиков для выполнения определенных операций обработки в интересах Клиента, на соответствующего другого обработчика налагаются такие же обязательства в отношении защиты данных, изложенные в</w:t>
      </w:r>
      <w:r w:rsidR="00B2467F">
        <w:rPr>
          <w:lang w:val="en-US"/>
        </w:rPr>
        <w:t> </w:t>
      </w:r>
      <w:r w:rsidR="00237427">
        <w:t>настоящих Условиях регламента GDPR, путем заключения договора или оформления иного юридического акта в соответствии с</w:t>
      </w:r>
      <w:r w:rsidR="00B2467F">
        <w:rPr>
          <w:lang w:val="en-US"/>
        </w:rPr>
        <w:t> </w:t>
      </w:r>
      <w:r w:rsidR="00237427">
        <w:t>законодательством ЕС или Государства-члена ЕС, в частности предоставляющего достаточные гарантии принятия соответствующих технических и организационных мер таким образом, чтобы обработка соответствовала требованиям регламента GDPR. В случаях невыполнения соответствующим другим обработчиком своих обязательств по защите данных, Microsoft несет полную ответственность перед Клиентом за выполнение обязательств соответствующего другого обработчика. (Статья 28 [4])</w:t>
      </w:r>
    </w:p>
    <w:p w14:paraId="0555BEB7" w14:textId="647CB8FB" w:rsidR="00237427" w:rsidRPr="00FC77AC" w:rsidRDefault="00141EE6" w:rsidP="00237427">
      <w:pPr>
        <w:pStyle w:val="ProductList-Body"/>
        <w:spacing w:after="120"/>
        <w:ind w:left="158"/>
      </w:pPr>
      <w:r w:rsidRPr="00141EE6">
        <w:rPr>
          <w:b/>
        </w:rPr>
        <w:t>5</w:t>
      </w:r>
      <w:r w:rsidR="00237427">
        <w:rPr>
          <w:b/>
        </w:rPr>
        <w:t>.</w:t>
      </w:r>
      <w:r w:rsidR="00237427">
        <w:t xml:space="preserve"> Учитывая современное состояние технологий, стоимость реализации, а также характер, масштаб, контекст и цели обработки данных, а</w:t>
      </w:r>
      <w:r w:rsidR="00B2467F">
        <w:rPr>
          <w:lang w:val="en-US"/>
        </w:rPr>
        <w:t> </w:t>
      </w:r>
      <w:r w:rsidR="00237427">
        <w:t xml:space="preserve">также риски различной вероятности и серьезности в отношении прав и свобод физических лиц, Клиент и Microsoft должны принять соответствующие технические и организационные меры для обеспечения уровня безопасности, соответствующего рискам, включая, среди прочего: </w:t>
      </w:r>
    </w:p>
    <w:p w14:paraId="45821566" w14:textId="77777777" w:rsidR="00237427" w:rsidRPr="00FC77AC" w:rsidRDefault="00237427" w:rsidP="00482F7F">
      <w:pPr>
        <w:pStyle w:val="ProductList-Body"/>
        <w:spacing w:after="120"/>
        <w:ind w:left="1440" w:hanging="720"/>
      </w:pPr>
      <w:r>
        <w:rPr>
          <w:rFonts w:cstheme="minorHAnsi"/>
          <w:b/>
          <w:szCs w:val="18"/>
        </w:rPr>
        <w:t>(a)</w:t>
      </w:r>
      <w:r>
        <w:rPr>
          <w:rFonts w:cstheme="minorHAnsi"/>
          <w:szCs w:val="18"/>
        </w:rPr>
        <w:tab/>
        <w:t xml:space="preserve">псевдонимизацию и шифрование Персональных данных; </w:t>
      </w:r>
    </w:p>
    <w:p w14:paraId="2A7BB642" w14:textId="77777777" w:rsidR="00237427" w:rsidRPr="00FC77AC" w:rsidRDefault="00237427" w:rsidP="00482F7F">
      <w:pPr>
        <w:pStyle w:val="ProductList-Body"/>
        <w:spacing w:after="120"/>
        <w:ind w:left="1440" w:hanging="720"/>
      </w:pPr>
      <w:r>
        <w:rPr>
          <w:rFonts w:cstheme="minorHAnsi"/>
          <w:b/>
          <w:szCs w:val="18"/>
        </w:rPr>
        <w:t>(b)</w:t>
      </w:r>
      <w:r>
        <w:rPr>
          <w:rFonts w:cstheme="minorHAnsi"/>
          <w:szCs w:val="18"/>
        </w:rPr>
        <w:tab/>
        <w:t xml:space="preserve">возможность обеспечить текущую конфиденциальность, целостность, доступность и отказоустойчивость систем обработки данных и служб; </w:t>
      </w:r>
    </w:p>
    <w:p w14:paraId="670BD166" w14:textId="77777777" w:rsidR="00237427" w:rsidRPr="00FC77AC" w:rsidRDefault="00237427" w:rsidP="00482F7F">
      <w:pPr>
        <w:pStyle w:val="ProductList-Body"/>
        <w:spacing w:after="120"/>
        <w:ind w:left="1440" w:hanging="720"/>
      </w:pPr>
      <w:r>
        <w:rPr>
          <w:rFonts w:cstheme="minorHAnsi"/>
          <w:b/>
          <w:szCs w:val="18"/>
        </w:rPr>
        <w:t>(c)</w:t>
      </w:r>
      <w:r>
        <w:rPr>
          <w:rFonts w:cstheme="minorHAnsi"/>
          <w:szCs w:val="18"/>
        </w:rPr>
        <w:tab/>
        <w:t>возможность своевременно восстановить наличие Персональных данных и доступ к ним в случае физического или технического инцидента;</w:t>
      </w:r>
    </w:p>
    <w:p w14:paraId="4B6D2493" w14:textId="7BEF7CF4" w:rsidR="00237427" w:rsidRPr="00FC77AC" w:rsidRDefault="00237427" w:rsidP="00482F7F">
      <w:pPr>
        <w:pStyle w:val="ProductList-Body"/>
        <w:spacing w:after="120"/>
        <w:ind w:left="1440" w:hanging="720"/>
      </w:pPr>
      <w:r>
        <w:rPr>
          <w:rFonts w:cstheme="minorHAnsi"/>
          <w:b/>
          <w:szCs w:val="18"/>
        </w:rPr>
        <w:t>(d)</w:t>
      </w:r>
      <w:r>
        <w:rPr>
          <w:rFonts w:cstheme="minorHAnsi"/>
          <w:szCs w:val="18"/>
        </w:rPr>
        <w:tab/>
        <w:t>процесс для регулярного тестирования, анализа и оценки эффективности технических и организационных мер для обеспечения безопасности обработки данных. (Статья 32(1))</w:t>
      </w:r>
    </w:p>
    <w:p w14:paraId="3520F22C" w14:textId="41494BDF" w:rsidR="00237427" w:rsidRPr="00FC77AC" w:rsidRDefault="00141EE6" w:rsidP="00237427">
      <w:pPr>
        <w:pStyle w:val="ProductList-Body"/>
        <w:spacing w:after="120"/>
        <w:ind w:left="158"/>
      </w:pPr>
      <w:r w:rsidRPr="00141EE6">
        <w:rPr>
          <w:b/>
        </w:rPr>
        <w:t>6</w:t>
      </w:r>
      <w:r w:rsidR="00237427">
        <w:rPr>
          <w:b/>
        </w:rPr>
        <w:t>.</w:t>
      </w:r>
      <w:r w:rsidR="00237427">
        <w:t xml:space="preserve"> При оценке соответствующего уровня безопасности должны учитываться риски, создаваемые обработкой. В частности, связанные со случайным или незаконным уничтожением, потерей, изменением, несанкционированным раскрытием Персональных данных либо доступом к Персональным данным, которые передаются, хранятся или обрабатываются иным образом. (Статья 32 [2])</w:t>
      </w:r>
    </w:p>
    <w:p w14:paraId="4BF7427F" w14:textId="2B1F0977" w:rsidR="00237427" w:rsidRPr="00FC77AC" w:rsidRDefault="00141EE6" w:rsidP="00237427">
      <w:pPr>
        <w:pStyle w:val="ProductList-Body"/>
        <w:spacing w:after="120"/>
        <w:ind w:left="158"/>
      </w:pPr>
      <w:r w:rsidRPr="00141EE6">
        <w:rPr>
          <w:b/>
        </w:rPr>
        <w:t>7</w:t>
      </w:r>
      <w:r w:rsidR="00237427">
        <w:rPr>
          <w:b/>
        </w:rPr>
        <w:t>.</w:t>
      </w:r>
      <w:r w:rsidR="00237427">
        <w:t xml:space="preserve"> Клиент и Microsoft должны принимать меры для обеспечения того, чтобы каждое физическое лицо, действующее от имени Клиента или Microsoft, которое получает доступ к Персональным данным, обрабатывало их только в соответствии с инструкциями Клиента, если</w:t>
      </w:r>
      <w:r w:rsidR="002A32F2">
        <w:rPr>
          <w:lang w:val="en-US"/>
        </w:rPr>
        <w:t> </w:t>
      </w:r>
      <w:r w:rsidR="00237427">
        <w:t>иное не требуется от этого лица согласно законодательству ЕС или Государства-члена ЕС. (Статья 32 [4])</w:t>
      </w:r>
    </w:p>
    <w:p w14:paraId="67BEEB09" w14:textId="7EC7CCFE" w:rsidR="00237427" w:rsidRPr="00FC77AC" w:rsidRDefault="00141EE6" w:rsidP="00237427">
      <w:pPr>
        <w:pStyle w:val="ProductList-Body"/>
        <w:spacing w:after="120"/>
        <w:ind w:left="158"/>
      </w:pPr>
      <w:r w:rsidRPr="00245466">
        <w:rPr>
          <w:b/>
          <w:bCs/>
        </w:rPr>
        <w:t>8</w:t>
      </w:r>
      <w:r w:rsidR="00237427">
        <w:rPr>
          <w:b/>
          <w:bCs/>
        </w:rPr>
        <w:t>.</w:t>
      </w:r>
      <w:r w:rsidR="00237427">
        <w:t xml:space="preserve"> Microsoft обязуется уведомлять Клиента без необоснованной задержки, если Microsoft станет известно о каких-либо нарушениях безопасности Персональных данных. (Статья 33(2)). Такое уведомление должно включать информацию, которую обработчик должен предоставить управляющему согласно статье 33 (3) в той степени, в которой эта информация в разумных пределах доступна Microsoft.</w:t>
      </w:r>
    </w:p>
    <w:p w14:paraId="3B4FCA89" w14:textId="77777777" w:rsidR="0014507A" w:rsidRPr="00FC77AC" w:rsidRDefault="000A5745" w:rsidP="0014507A">
      <w:pPr>
        <w:pStyle w:val="ProductList-Body"/>
        <w:shd w:val="clear" w:color="auto" w:fill="A6A6A6" w:themeFill="background1" w:themeFillShade="A6"/>
        <w:spacing w:after="120"/>
        <w:jc w:val="right"/>
      </w:pPr>
      <w:hyperlink w:anchor="TableofContents" w:tooltip="Оглавление" w:history="1">
        <w:r w:rsidR="00FC72B7">
          <w:rPr>
            <w:rStyle w:val="Hyperlink"/>
            <w:sz w:val="16"/>
            <w:szCs w:val="16"/>
          </w:rPr>
          <w:t>Оглавление</w:t>
        </w:r>
      </w:hyperlink>
      <w:r w:rsidR="00FC72B7">
        <w:rPr>
          <w:sz w:val="16"/>
          <w:szCs w:val="16"/>
        </w:rPr>
        <w:t xml:space="preserve"> / </w:t>
      </w:r>
      <w:hyperlink w:anchor="GeneralTerms" w:tooltip="Общие условия" w:history="1">
        <w:r w:rsidR="00FC72B7">
          <w:rPr>
            <w:rStyle w:val="Hyperlink"/>
            <w:sz w:val="16"/>
            <w:szCs w:val="16"/>
          </w:rPr>
          <w:t>Общие условия</w:t>
        </w:r>
      </w:hyperlink>
    </w:p>
    <w:sectPr w:rsidR="0014507A" w:rsidRPr="00FC77AC" w:rsidSect="005B794C">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44E51826" w14:textId="77777777" w:rsidR="005B794C" w:rsidRDefault="005B794C" w:rsidP="009A573F">
      <w:pPr>
        <w:spacing w:after="0" w:line="240" w:lineRule="auto"/>
      </w:pPr>
      <w:r>
        <w:separator/>
      </w:r>
    </w:p>
    <w:p w14:paraId="23DC48D1" w14:textId="77777777" w:rsidR="005B794C" w:rsidRDefault="005B794C"/>
  </w:endnote>
  <w:endnote w:type="continuationSeparator" w:id="0">
    <w:p w14:paraId="05CC04E2" w14:textId="77777777" w:rsidR="005B794C" w:rsidRDefault="005B794C" w:rsidP="009A573F">
      <w:pPr>
        <w:spacing w:after="0" w:line="240" w:lineRule="auto"/>
      </w:pPr>
      <w:r>
        <w:continuationSeparator/>
      </w:r>
    </w:p>
    <w:p w14:paraId="7EE413CF" w14:textId="77777777" w:rsidR="005B794C" w:rsidRDefault="005B794C"/>
  </w:endnote>
  <w:endnote w:type="continuationNotice" w:id="1">
    <w:p w14:paraId="34A9C94E" w14:textId="77777777" w:rsidR="005B794C" w:rsidRDefault="005B794C">
      <w:pPr>
        <w:spacing w:after="0" w:line="240" w:lineRule="auto"/>
      </w:pPr>
    </w:p>
    <w:p w14:paraId="709C7E04" w14:textId="77777777" w:rsidR="005B794C" w:rsidRDefault="005B794C"/>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A36DDFE"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792D58E" w14:textId="77777777" w:rsidR="006C78B3" w:rsidRPr="00C76DF3" w:rsidRDefault="000A5745"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7175F3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6AC5E0D" w14:textId="436B0955" w:rsidR="006C78B3" w:rsidRPr="00C76DF3" w:rsidRDefault="000A5745" w:rsidP="00546CD5">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DA104D8"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543B06F" w14:textId="54DA6346" w:rsidR="006C78B3" w:rsidRPr="00C76DF3" w:rsidRDefault="000A5745"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0D43D42"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93EE9E3" w14:textId="77777777" w:rsidR="006C78B3" w:rsidRPr="00C76DF3" w:rsidRDefault="000A5745"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защиты данных</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D9F8C4C"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D6097D" w14:textId="3711F88A" w:rsidR="006C78B3" w:rsidRPr="00C76DF3" w:rsidRDefault="000A5745" w:rsidP="00546CD5">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0A5745"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0A5745" w:rsidP="00591643">
          <w:pPr>
            <w:pStyle w:val="ProductList-OfferingBody"/>
            <w:ind w:left="-72" w:right="-74"/>
            <w:jc w:val="center"/>
            <w:rPr>
              <w:color w:val="808080" w:themeColor="background1" w:themeShade="80"/>
              <w:sz w:val="14"/>
              <w:szCs w:val="14"/>
            </w:rPr>
          </w:pPr>
          <w:hyperlink w:anchor="Введение"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0A5745"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0A5745"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Условия конфиденциальности и безопасности</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0A5745"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Условия использования конкретных Веб-служб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0A5745"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0A5745"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0A5745" w:rsidP="00B07097">
          <w:pPr>
            <w:pStyle w:val="ProductList-OfferingBody"/>
            <w:ind w:left="-72" w:right="-74"/>
            <w:jc w:val="center"/>
            <w:rPr>
              <w:color w:val="808080" w:themeColor="background1" w:themeShade="80"/>
              <w:sz w:val="14"/>
              <w:szCs w:val="14"/>
            </w:rPr>
          </w:pPr>
          <w:hyperlink w:anchor="Введение"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0A5745"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0A5745"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Условия конфиденциальности и безопасности</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0A5745"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Условия использования конкретных Веб-служб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0A5745" w:rsidP="00B07097">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66E38" w:rsidRPr="00C76DF3" w14:paraId="43F72D8B" w14:textId="77777777" w:rsidTr="0059061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C4C490" w14:textId="77777777" w:rsidR="00C66E38" w:rsidRPr="00C76DF3" w:rsidRDefault="000A5745" w:rsidP="00C66E38">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4B59497" w14:textId="77777777" w:rsidR="00C66E38" w:rsidRPr="00C76DF3" w:rsidRDefault="00C66E38" w:rsidP="00C66E38">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5123B40" w14:textId="5B9C2747" w:rsidR="00C66E38" w:rsidRPr="00C76DF3" w:rsidRDefault="000A5745" w:rsidP="00C66E38">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77CA49" w14:textId="77777777" w:rsidR="00C66E38" w:rsidRPr="00C76DF3" w:rsidRDefault="00C66E38" w:rsidP="00C66E38">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99829A9" w14:textId="77777777" w:rsidR="00C66E38" w:rsidRPr="00C76DF3" w:rsidRDefault="000A5745" w:rsidP="00C66E38">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D831BC0" w14:textId="77777777" w:rsidR="00C66E38" w:rsidRPr="00C76DF3" w:rsidRDefault="00C66E38" w:rsidP="00C66E38">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9CC690B" w14:textId="77777777" w:rsidR="00C66E38" w:rsidRPr="00C76DF3" w:rsidRDefault="000A5745" w:rsidP="00C66E38">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защиты данных</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E6B219" w14:textId="77777777" w:rsidR="00C66E38" w:rsidRPr="00C76DF3" w:rsidRDefault="00C66E38" w:rsidP="00C66E38">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A4B4086" w14:textId="77777777" w:rsidR="00C66E38" w:rsidRPr="00C76DF3" w:rsidRDefault="000A5745" w:rsidP="00C66E38">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590619" w:rsidRPr="00C76DF3" w14:paraId="6568E7B2" w14:textId="77777777" w:rsidTr="000006F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B4CA5B4" w14:textId="77777777" w:rsidR="00590619" w:rsidRPr="00C76DF3" w:rsidRDefault="000A5745" w:rsidP="00590619">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67DCC53" w14:textId="77777777" w:rsidR="00590619" w:rsidRPr="00C76DF3" w:rsidRDefault="00590619" w:rsidP="0059061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3144F23" w14:textId="1575F630" w:rsidR="00590619" w:rsidRPr="00C76DF3" w:rsidRDefault="000A5745" w:rsidP="00590619">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D2CDA63" w14:textId="77777777" w:rsidR="00590619" w:rsidRPr="00C76DF3" w:rsidRDefault="00590619" w:rsidP="0059061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CC2FEA7" w14:textId="77777777" w:rsidR="00590619" w:rsidRPr="00C76DF3" w:rsidRDefault="000A5745" w:rsidP="00590619">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FB01BB8" w14:textId="77777777" w:rsidR="00590619" w:rsidRPr="00C76DF3" w:rsidRDefault="00590619" w:rsidP="0059061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2242D86" w14:textId="77777777" w:rsidR="00590619" w:rsidRPr="00C76DF3" w:rsidRDefault="000A5745" w:rsidP="00590619">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защиты данных</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0F332B1" w14:textId="77777777" w:rsidR="00590619" w:rsidRPr="00C76DF3" w:rsidRDefault="00590619" w:rsidP="0059061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CEC6EF2" w14:textId="77777777" w:rsidR="00590619" w:rsidRPr="00C76DF3" w:rsidRDefault="000A5745" w:rsidP="00590619">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0A5745"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0C646D65" w:rsidR="006C78B3" w:rsidRPr="00C76DF3" w:rsidRDefault="000A5745"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6B0DC54" w:rsidR="006C78B3" w:rsidRPr="00C76DF3" w:rsidRDefault="000A5745"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81CA368" w:rsidR="006C78B3" w:rsidRPr="00C76DF3" w:rsidRDefault="000A5745"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защиты данных</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3FE9F6BD" w:rsidR="006C78B3" w:rsidRPr="00C76DF3" w:rsidRDefault="000A5745"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0A5745"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0A5745" w:rsidP="00591643">
          <w:pPr>
            <w:pStyle w:val="ProductList-OfferingBody"/>
            <w:ind w:left="-72" w:right="-74"/>
            <w:jc w:val="center"/>
            <w:rPr>
              <w:color w:val="808080" w:themeColor="background1" w:themeShade="80"/>
              <w:sz w:val="14"/>
              <w:szCs w:val="14"/>
            </w:rPr>
          </w:pPr>
          <w:hyperlink w:anchor="Введение"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0A5745"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0A5745"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Условия конфиденциальности и безопасности</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0A5745"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Условия использования конкретных Веб-служб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0A5745"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0A5745"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219E0A45" w:rsidR="006C78B3" w:rsidRPr="00C76DF3" w:rsidRDefault="000A5745" w:rsidP="00B43A5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1E8B5A37" w:rsidR="006C78B3" w:rsidRPr="00C76DF3" w:rsidRDefault="000A5745"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0A5745"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защиты данных</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0A5745" w:rsidP="00B43A5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355D5" w:rsidRPr="00C76DF3" w14:paraId="262FA3B3" w14:textId="77777777" w:rsidTr="00E00DB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D8E9813" w14:textId="77777777" w:rsidR="00E355D5" w:rsidRPr="00C76DF3" w:rsidRDefault="000A5745" w:rsidP="00E355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26D01BE" w14:textId="77777777" w:rsidR="00E355D5" w:rsidRPr="00C76DF3" w:rsidRDefault="00E355D5" w:rsidP="00E355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E8C525" w14:textId="19C1408B" w:rsidR="00E355D5" w:rsidRPr="00C76DF3" w:rsidRDefault="000A5745" w:rsidP="00E355D5">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EDFDE3B" w14:textId="77777777" w:rsidR="00E355D5" w:rsidRPr="00C76DF3" w:rsidRDefault="00E355D5" w:rsidP="00E355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D5D4358" w14:textId="2EB61957" w:rsidR="00E355D5" w:rsidRPr="00C76DF3" w:rsidRDefault="000A5745" w:rsidP="00E355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DED4C80" w14:textId="77777777" w:rsidR="00E355D5" w:rsidRPr="00C76DF3" w:rsidRDefault="00E355D5" w:rsidP="00E355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9CB9EC" w14:textId="77777777" w:rsidR="00E355D5" w:rsidRPr="00C76DF3" w:rsidRDefault="000A5745" w:rsidP="00E355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защиты данных</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E954A08" w14:textId="77777777" w:rsidR="00E355D5" w:rsidRPr="00C76DF3" w:rsidRDefault="00E355D5" w:rsidP="00E355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45F0B1" w14:textId="77777777" w:rsidR="00E355D5" w:rsidRPr="00C76DF3" w:rsidRDefault="000A5745" w:rsidP="00E355D5">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70E1610E" w14:textId="77777777" w:rsidR="006C78B3" w:rsidRPr="00CF58AD" w:rsidRDefault="006C78B3">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606C79C7" w14:textId="77777777" w:rsidTr="002D3FE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6A9B4A" w14:textId="77777777" w:rsidR="006C78B3" w:rsidRPr="00C76DF3" w:rsidRDefault="000A5745"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4D45B2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B97E8C" w14:textId="41CBC614" w:rsidR="006C78B3" w:rsidRPr="00C76DF3" w:rsidRDefault="000A5745" w:rsidP="00546CD5">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4388E1D"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58B0AC6D" w14:textId="4C3C086C" w:rsidR="006C78B3" w:rsidRPr="00C76DF3" w:rsidRDefault="000A5745"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CD3ACC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F987708" w14:textId="77777777" w:rsidR="006C78B3" w:rsidRPr="00C76DF3" w:rsidRDefault="000A5745"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защиты данных</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71B49D9"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ECB870" w14:textId="77777777" w:rsidR="006C78B3" w:rsidRPr="00C76DF3" w:rsidRDefault="000A5745" w:rsidP="00546CD5">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3C88A002" w14:textId="77777777" w:rsidR="006C78B3" w:rsidRPr="0074788A" w:rsidRDefault="006C78B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DC8DF5F"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84EF636" w14:textId="77777777" w:rsidR="006C78B3" w:rsidRPr="00C76DF3" w:rsidRDefault="000A5745"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Оглавление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8483E38"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87EAED" w14:textId="17300BDF" w:rsidR="006C78B3" w:rsidRPr="00C76DF3" w:rsidRDefault="000A5745" w:rsidP="00546CD5">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Введение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4C2DE3"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0892240" w14:textId="2CA0F1BF" w:rsidR="006C78B3" w:rsidRPr="00C76DF3" w:rsidRDefault="000A5745"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Общие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7F3C15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4D53D6" w14:textId="77777777" w:rsidR="006C78B3" w:rsidRPr="00C76DF3" w:rsidRDefault="000A5745"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защиты данных</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A963726"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FCE70C5" w14:textId="77777777" w:rsidR="006C78B3" w:rsidRPr="00C76DF3" w:rsidRDefault="000A5745" w:rsidP="00546CD5">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3BAB102E" w14:textId="77777777" w:rsidR="005B794C" w:rsidRDefault="005B794C" w:rsidP="009A573F">
      <w:pPr>
        <w:spacing w:after="0" w:line="240" w:lineRule="auto"/>
      </w:pPr>
      <w:r>
        <w:separator/>
      </w:r>
    </w:p>
    <w:p w14:paraId="2C9881AA" w14:textId="77777777" w:rsidR="005B794C" w:rsidRDefault="005B794C"/>
  </w:footnote>
  <w:footnote w:type="continuationSeparator" w:id="0">
    <w:p w14:paraId="7FBE6D62" w14:textId="77777777" w:rsidR="005B794C" w:rsidRDefault="005B794C" w:rsidP="009A573F">
      <w:pPr>
        <w:spacing w:after="0" w:line="240" w:lineRule="auto"/>
      </w:pPr>
      <w:r>
        <w:continuationSeparator/>
      </w:r>
    </w:p>
    <w:p w14:paraId="4777498E" w14:textId="77777777" w:rsidR="005B794C" w:rsidRDefault="005B794C"/>
  </w:footnote>
  <w:footnote w:type="continuationNotice" w:id="1">
    <w:p w14:paraId="29B1CF65" w14:textId="77777777" w:rsidR="005B794C" w:rsidRDefault="005B794C">
      <w:pPr>
        <w:spacing w:after="0" w:line="240" w:lineRule="auto"/>
      </w:pPr>
    </w:p>
    <w:p w14:paraId="256E238B" w14:textId="77777777" w:rsidR="005B794C" w:rsidRDefault="005B794C"/>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3BC299EE" w:rsidR="006C78B3" w:rsidRPr="00A009E9" w:rsidRDefault="00A009E9" w:rsidP="006C66EA">
        <w:pPr>
          <w:tabs>
            <w:tab w:val="left" w:pos="10080"/>
          </w:tabs>
          <w:rPr>
            <w:rFonts w:asciiTheme="majorHAnsi" w:hAnsiTheme="majorHAnsi"/>
            <w:color w:val="FFFFFF" w:themeColor="background1"/>
            <w:sz w:val="20"/>
            <w:szCs w:val="20"/>
          </w:rPr>
        </w:pPr>
        <w:r>
          <w:rPr>
            <w:sz w:val="16"/>
            <w:szCs w:val="16"/>
          </w:rPr>
          <w:t xml:space="preserve">Дополнение к положениям по защите данных в рамках соглашения Microsoft Products and Services Agreement </w:t>
        </w:r>
        <w:r>
          <w:rPr>
            <w:sz w:val="16"/>
            <w:szCs w:val="16"/>
          </w:rPr>
          <w:br/>
          <w:t xml:space="preserve">(русский, </w:t>
        </w:r>
        <w:r w:rsidR="00245466">
          <w:rPr>
            <w:sz w:val="16"/>
            <w:szCs w:val="16"/>
          </w:rPr>
          <w:t xml:space="preserve">Последнее обновление </w:t>
        </w:r>
        <w:r w:rsidR="00623CA6" w:rsidRPr="00623CA6">
          <w:rPr>
            <w:sz w:val="16"/>
            <w:szCs w:val="16"/>
          </w:rPr>
          <w:t>2 января 2024 </w:t>
        </w:r>
        <w:r w:rsidR="00245466">
          <w:rPr>
            <w:sz w:val="16"/>
            <w:szCs w:val="16"/>
          </w:rPr>
          <w:t>г.</w:t>
        </w:r>
        <w:r>
          <w:rPr>
            <w:sz w:val="16"/>
            <w:szCs w:val="16"/>
          </w:rPr>
          <w:t>)</w:t>
        </w:r>
        <w:r w:rsidR="00ED1E56" w:rsidRPr="00ED1E56">
          <w:rPr>
            <w:sz w:val="16"/>
            <w:szCs w:val="16"/>
          </w:rPr>
          <w:t xml:space="preserve"> </w:t>
        </w:r>
        <w:r w:rsidR="00ED1E56" w:rsidRPr="00DC08DC">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1474058062"/>
      <w:docPartObj>
        <w:docPartGallery w:val="Page Numbers (Top of Page)"/>
        <w:docPartUnique/>
      </w:docPartObj>
    </w:sdtPr>
    <w:sdtEndPr>
      <w:rPr>
        <w:noProof/>
        <w:sz w:val="16"/>
        <w:szCs w:val="16"/>
      </w:rPr>
    </w:sdtEndPr>
    <w:sdtContent>
      <w:p w14:paraId="72039CEF" w14:textId="36861367" w:rsidR="006C78B3" w:rsidRPr="006C66EA" w:rsidRDefault="006C66EA" w:rsidP="006C66EA">
        <w:pPr>
          <w:tabs>
            <w:tab w:val="left" w:pos="10080"/>
          </w:tabs>
          <w:rPr>
            <w:rFonts w:asciiTheme="majorHAnsi" w:hAnsiTheme="majorHAnsi"/>
            <w:color w:val="FFFFFF" w:themeColor="background1"/>
            <w:sz w:val="20"/>
            <w:szCs w:val="20"/>
          </w:rPr>
        </w:pPr>
        <w:r>
          <w:rPr>
            <w:sz w:val="16"/>
            <w:szCs w:val="16"/>
          </w:rPr>
          <w:t xml:space="preserve">Дополнение к положениям по защите данных в рамках соглашения Microsoft Products and Services Agreement </w:t>
        </w:r>
        <w:r>
          <w:rPr>
            <w:sz w:val="16"/>
            <w:szCs w:val="16"/>
          </w:rPr>
          <w:br/>
          <w:t xml:space="preserve">(русский, </w:t>
        </w:r>
        <w:r w:rsidR="00245466">
          <w:rPr>
            <w:sz w:val="16"/>
            <w:szCs w:val="16"/>
          </w:rPr>
          <w:t xml:space="preserve">Последнее обновление </w:t>
        </w:r>
        <w:r w:rsidR="00623CA6" w:rsidRPr="00623CA6">
          <w:rPr>
            <w:sz w:val="16"/>
            <w:szCs w:val="16"/>
          </w:rPr>
          <w:t>2 января 2024 </w:t>
        </w:r>
        <w:r w:rsidR="00623CA6">
          <w:rPr>
            <w:sz w:val="16"/>
            <w:szCs w:val="16"/>
          </w:rPr>
          <w:t>г.)</w:t>
        </w:r>
        <w:r w:rsidRPr="00DC08DC">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FE62B7FE"/>
    <w:lvl w:ilvl="0" w:tplc="09B6E0EC">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128857837">
    <w:abstractNumId w:val="3"/>
  </w:num>
  <w:num w:numId="2" w16cid:durableId="1742411869">
    <w:abstractNumId w:val="6"/>
  </w:num>
  <w:num w:numId="3" w16cid:durableId="1777020652">
    <w:abstractNumId w:val="12"/>
  </w:num>
  <w:num w:numId="4" w16cid:durableId="21443724">
    <w:abstractNumId w:val="14"/>
  </w:num>
  <w:num w:numId="5" w16cid:durableId="552544002">
    <w:abstractNumId w:val="1"/>
  </w:num>
  <w:num w:numId="6" w16cid:durableId="2098478806">
    <w:abstractNumId w:val="17"/>
  </w:num>
  <w:num w:numId="7" w16cid:durableId="1082600751">
    <w:abstractNumId w:val="11"/>
  </w:num>
  <w:num w:numId="8" w16cid:durableId="122776960">
    <w:abstractNumId w:val="4"/>
  </w:num>
  <w:num w:numId="9" w16cid:durableId="771558791">
    <w:abstractNumId w:val="15"/>
  </w:num>
  <w:num w:numId="10" w16cid:durableId="1789812561">
    <w:abstractNumId w:val="7"/>
  </w:num>
  <w:num w:numId="11" w16cid:durableId="1753552104">
    <w:abstractNumId w:val="13"/>
  </w:num>
  <w:num w:numId="12" w16cid:durableId="320894588">
    <w:abstractNumId w:val="2"/>
  </w:num>
  <w:num w:numId="13" w16cid:durableId="956764386">
    <w:abstractNumId w:val="5"/>
  </w:num>
  <w:num w:numId="14" w16cid:durableId="1636400886">
    <w:abstractNumId w:val="8"/>
  </w:num>
  <w:num w:numId="15" w16cid:durableId="1406486831">
    <w:abstractNumId w:val="16"/>
  </w:num>
  <w:num w:numId="16" w16cid:durableId="696084202">
    <w:abstractNumId w:val="10"/>
  </w:num>
  <w:num w:numId="17" w16cid:durableId="1099837056">
    <w:abstractNumId w:val="0"/>
  </w:num>
  <w:num w:numId="18" w16cid:durableId="1670477592">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WATJHjmFmEbj8v5zV9zVbQewGVxKXrp0rQKO+uXInE0Cs6ZcEuQExuLF3ECdE8fgtgFnpxlKvENiTg3OOIGanw==" w:salt="zkaR3snK3DeDl5hbjSbWPw=="/>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2EE"/>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04F"/>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8D4"/>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1A87"/>
    <w:rsid w:val="000B2305"/>
    <w:rsid w:val="000B280E"/>
    <w:rsid w:val="000B341C"/>
    <w:rsid w:val="000B3935"/>
    <w:rsid w:val="000B39CD"/>
    <w:rsid w:val="000B3BAB"/>
    <w:rsid w:val="000B3C27"/>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925"/>
    <w:rsid w:val="000C2A75"/>
    <w:rsid w:val="000C2DAF"/>
    <w:rsid w:val="000C2E6F"/>
    <w:rsid w:val="000C3ABC"/>
    <w:rsid w:val="000C3E3A"/>
    <w:rsid w:val="000C436A"/>
    <w:rsid w:val="000C457F"/>
    <w:rsid w:val="000C4BD0"/>
    <w:rsid w:val="000C5490"/>
    <w:rsid w:val="000C578E"/>
    <w:rsid w:val="000C5AC4"/>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1F6"/>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32A"/>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1EE6"/>
    <w:rsid w:val="0014219C"/>
    <w:rsid w:val="00142681"/>
    <w:rsid w:val="00142847"/>
    <w:rsid w:val="001431F4"/>
    <w:rsid w:val="00143286"/>
    <w:rsid w:val="001433F3"/>
    <w:rsid w:val="0014353D"/>
    <w:rsid w:val="00143C69"/>
    <w:rsid w:val="00143C6E"/>
    <w:rsid w:val="00144035"/>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0C1"/>
    <w:rsid w:val="001E6605"/>
    <w:rsid w:val="001E6EE0"/>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020"/>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A7F"/>
    <w:rsid w:val="00241D62"/>
    <w:rsid w:val="00241F8F"/>
    <w:rsid w:val="00241FA0"/>
    <w:rsid w:val="002423D2"/>
    <w:rsid w:val="00242452"/>
    <w:rsid w:val="00242625"/>
    <w:rsid w:val="00242A7E"/>
    <w:rsid w:val="00242A97"/>
    <w:rsid w:val="0024320B"/>
    <w:rsid w:val="00243A56"/>
    <w:rsid w:val="00243D73"/>
    <w:rsid w:val="00244692"/>
    <w:rsid w:val="002449E9"/>
    <w:rsid w:val="00245466"/>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034"/>
    <w:rsid w:val="002905A2"/>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2F2"/>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1537"/>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00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1D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37C"/>
    <w:rsid w:val="003346F8"/>
    <w:rsid w:val="00335EC2"/>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670E"/>
    <w:rsid w:val="0035775E"/>
    <w:rsid w:val="00357EF8"/>
    <w:rsid w:val="00360AB3"/>
    <w:rsid w:val="003615F9"/>
    <w:rsid w:val="00361933"/>
    <w:rsid w:val="00361961"/>
    <w:rsid w:val="003619D2"/>
    <w:rsid w:val="00362250"/>
    <w:rsid w:val="00362593"/>
    <w:rsid w:val="00362758"/>
    <w:rsid w:val="003632D9"/>
    <w:rsid w:val="00363A18"/>
    <w:rsid w:val="00364E04"/>
    <w:rsid w:val="00365541"/>
    <w:rsid w:val="00366418"/>
    <w:rsid w:val="00366639"/>
    <w:rsid w:val="00366C8E"/>
    <w:rsid w:val="00366EF1"/>
    <w:rsid w:val="0036780D"/>
    <w:rsid w:val="003700E6"/>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498"/>
    <w:rsid w:val="003778BA"/>
    <w:rsid w:val="00380503"/>
    <w:rsid w:val="00380ECD"/>
    <w:rsid w:val="00380EFC"/>
    <w:rsid w:val="00380F22"/>
    <w:rsid w:val="00380F5B"/>
    <w:rsid w:val="003812FE"/>
    <w:rsid w:val="00381507"/>
    <w:rsid w:val="00381D04"/>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C9"/>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345"/>
    <w:rsid w:val="003D1550"/>
    <w:rsid w:val="003D1575"/>
    <w:rsid w:val="003D1789"/>
    <w:rsid w:val="003D1AC8"/>
    <w:rsid w:val="003D1E51"/>
    <w:rsid w:val="003D1FBF"/>
    <w:rsid w:val="003D22CB"/>
    <w:rsid w:val="003D28DB"/>
    <w:rsid w:val="003D2915"/>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4FD"/>
    <w:rsid w:val="003F452B"/>
    <w:rsid w:val="003F520E"/>
    <w:rsid w:val="003F6A8B"/>
    <w:rsid w:val="003F6BD4"/>
    <w:rsid w:val="003F6CEE"/>
    <w:rsid w:val="003F6D10"/>
    <w:rsid w:val="003F7795"/>
    <w:rsid w:val="003F7B57"/>
    <w:rsid w:val="004002DC"/>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69F2"/>
    <w:rsid w:val="004378C0"/>
    <w:rsid w:val="00437A43"/>
    <w:rsid w:val="0044001B"/>
    <w:rsid w:val="004406E8"/>
    <w:rsid w:val="00440CC7"/>
    <w:rsid w:val="00441132"/>
    <w:rsid w:val="00441C92"/>
    <w:rsid w:val="00441E0B"/>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736"/>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5D94"/>
    <w:rsid w:val="004761DF"/>
    <w:rsid w:val="00476830"/>
    <w:rsid w:val="00477621"/>
    <w:rsid w:val="00477B8A"/>
    <w:rsid w:val="00480616"/>
    <w:rsid w:val="004813DC"/>
    <w:rsid w:val="00481542"/>
    <w:rsid w:val="00481839"/>
    <w:rsid w:val="00482F7F"/>
    <w:rsid w:val="00483D06"/>
    <w:rsid w:val="0048430D"/>
    <w:rsid w:val="0048530B"/>
    <w:rsid w:val="00485348"/>
    <w:rsid w:val="00485515"/>
    <w:rsid w:val="00485AB3"/>
    <w:rsid w:val="00485BAA"/>
    <w:rsid w:val="00485DE5"/>
    <w:rsid w:val="00486119"/>
    <w:rsid w:val="00486AC6"/>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36"/>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3C8"/>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E31"/>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8F5"/>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B0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AC6"/>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2FD"/>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CF6"/>
    <w:rsid w:val="00564F6D"/>
    <w:rsid w:val="00564FEB"/>
    <w:rsid w:val="0056554A"/>
    <w:rsid w:val="0056656D"/>
    <w:rsid w:val="0056784F"/>
    <w:rsid w:val="005678A3"/>
    <w:rsid w:val="00567AAC"/>
    <w:rsid w:val="00567FEE"/>
    <w:rsid w:val="0057014A"/>
    <w:rsid w:val="0057042F"/>
    <w:rsid w:val="00571400"/>
    <w:rsid w:val="0057144B"/>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4C1"/>
    <w:rsid w:val="00585A48"/>
    <w:rsid w:val="00585C72"/>
    <w:rsid w:val="00585DCA"/>
    <w:rsid w:val="005869A4"/>
    <w:rsid w:val="00586E9A"/>
    <w:rsid w:val="00587313"/>
    <w:rsid w:val="005876FF"/>
    <w:rsid w:val="00590619"/>
    <w:rsid w:val="00590DB8"/>
    <w:rsid w:val="00591004"/>
    <w:rsid w:val="005915A5"/>
    <w:rsid w:val="00591643"/>
    <w:rsid w:val="00593FE4"/>
    <w:rsid w:val="005940A5"/>
    <w:rsid w:val="00594255"/>
    <w:rsid w:val="00594422"/>
    <w:rsid w:val="00594501"/>
    <w:rsid w:val="0059474C"/>
    <w:rsid w:val="00594ECE"/>
    <w:rsid w:val="00595676"/>
    <w:rsid w:val="005959D0"/>
    <w:rsid w:val="00596280"/>
    <w:rsid w:val="005963ED"/>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A7F27"/>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4C"/>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683"/>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1D7"/>
    <w:rsid w:val="006223D1"/>
    <w:rsid w:val="006238AB"/>
    <w:rsid w:val="00623CA6"/>
    <w:rsid w:val="00623DD0"/>
    <w:rsid w:val="00624037"/>
    <w:rsid w:val="006241CB"/>
    <w:rsid w:val="00624D19"/>
    <w:rsid w:val="006262BA"/>
    <w:rsid w:val="0062643F"/>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449"/>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57C55"/>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9C4"/>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6270"/>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152"/>
    <w:rsid w:val="006C46EB"/>
    <w:rsid w:val="006C5342"/>
    <w:rsid w:val="006C5BD4"/>
    <w:rsid w:val="006C5E55"/>
    <w:rsid w:val="006C620E"/>
    <w:rsid w:val="006C66EA"/>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351"/>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0EFD"/>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545F"/>
    <w:rsid w:val="00787D50"/>
    <w:rsid w:val="0079091D"/>
    <w:rsid w:val="007910F1"/>
    <w:rsid w:val="00791767"/>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8E5"/>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2F8F"/>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5E2B"/>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53E"/>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59E5"/>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D9C"/>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565"/>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238"/>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1F6B"/>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790"/>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163"/>
    <w:rsid w:val="008E15EC"/>
    <w:rsid w:val="008E18A4"/>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439"/>
    <w:rsid w:val="008E667F"/>
    <w:rsid w:val="008E676F"/>
    <w:rsid w:val="008E6CA2"/>
    <w:rsid w:val="008E7251"/>
    <w:rsid w:val="008E7441"/>
    <w:rsid w:val="008E76EF"/>
    <w:rsid w:val="008E7D7C"/>
    <w:rsid w:val="008F0097"/>
    <w:rsid w:val="008F0187"/>
    <w:rsid w:val="008F02B0"/>
    <w:rsid w:val="008F04EA"/>
    <w:rsid w:val="008F0A8D"/>
    <w:rsid w:val="008F16B3"/>
    <w:rsid w:val="008F17CE"/>
    <w:rsid w:val="008F19F0"/>
    <w:rsid w:val="008F1CDB"/>
    <w:rsid w:val="008F1DCE"/>
    <w:rsid w:val="008F2449"/>
    <w:rsid w:val="008F2849"/>
    <w:rsid w:val="008F28D6"/>
    <w:rsid w:val="008F2951"/>
    <w:rsid w:val="008F2A50"/>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37C6"/>
    <w:rsid w:val="009438C9"/>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5563"/>
    <w:rsid w:val="00976475"/>
    <w:rsid w:val="009767F4"/>
    <w:rsid w:val="00976EB6"/>
    <w:rsid w:val="009774C9"/>
    <w:rsid w:val="009776B9"/>
    <w:rsid w:val="00977FA5"/>
    <w:rsid w:val="00981510"/>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721"/>
    <w:rsid w:val="00992D6E"/>
    <w:rsid w:val="00992FC7"/>
    <w:rsid w:val="00993027"/>
    <w:rsid w:val="0099367E"/>
    <w:rsid w:val="00993957"/>
    <w:rsid w:val="00993D40"/>
    <w:rsid w:val="00993D80"/>
    <w:rsid w:val="009941DC"/>
    <w:rsid w:val="00994524"/>
    <w:rsid w:val="009946E6"/>
    <w:rsid w:val="0099471C"/>
    <w:rsid w:val="00994894"/>
    <w:rsid w:val="00994F6C"/>
    <w:rsid w:val="009953B8"/>
    <w:rsid w:val="00995745"/>
    <w:rsid w:val="0099647E"/>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4FFB"/>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941"/>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09E9"/>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17989"/>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6"/>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377"/>
    <w:rsid w:val="00A448CD"/>
    <w:rsid w:val="00A44964"/>
    <w:rsid w:val="00A44A41"/>
    <w:rsid w:val="00A44F91"/>
    <w:rsid w:val="00A456F4"/>
    <w:rsid w:val="00A46427"/>
    <w:rsid w:val="00A4643F"/>
    <w:rsid w:val="00A46812"/>
    <w:rsid w:val="00A46D17"/>
    <w:rsid w:val="00A4713D"/>
    <w:rsid w:val="00A47BC2"/>
    <w:rsid w:val="00A50201"/>
    <w:rsid w:val="00A50671"/>
    <w:rsid w:val="00A507C3"/>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BB8"/>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A8B"/>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67F"/>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38C0"/>
    <w:rsid w:val="00B34268"/>
    <w:rsid w:val="00B34525"/>
    <w:rsid w:val="00B3460E"/>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05E"/>
    <w:rsid w:val="00B66124"/>
    <w:rsid w:val="00B66EEB"/>
    <w:rsid w:val="00B674C3"/>
    <w:rsid w:val="00B6796C"/>
    <w:rsid w:val="00B70711"/>
    <w:rsid w:val="00B70730"/>
    <w:rsid w:val="00B70E21"/>
    <w:rsid w:val="00B710C4"/>
    <w:rsid w:val="00B716E8"/>
    <w:rsid w:val="00B7228B"/>
    <w:rsid w:val="00B72944"/>
    <w:rsid w:val="00B72B62"/>
    <w:rsid w:val="00B731F8"/>
    <w:rsid w:val="00B7387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5B"/>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45E0"/>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4BFD"/>
    <w:rsid w:val="00C457FA"/>
    <w:rsid w:val="00C45FDF"/>
    <w:rsid w:val="00C4636F"/>
    <w:rsid w:val="00C47698"/>
    <w:rsid w:val="00C476E0"/>
    <w:rsid w:val="00C47B65"/>
    <w:rsid w:val="00C507D4"/>
    <w:rsid w:val="00C51886"/>
    <w:rsid w:val="00C518E5"/>
    <w:rsid w:val="00C51918"/>
    <w:rsid w:val="00C519BD"/>
    <w:rsid w:val="00C52410"/>
    <w:rsid w:val="00C524DB"/>
    <w:rsid w:val="00C532C8"/>
    <w:rsid w:val="00C53C08"/>
    <w:rsid w:val="00C53DF7"/>
    <w:rsid w:val="00C54066"/>
    <w:rsid w:val="00C5438F"/>
    <w:rsid w:val="00C5441C"/>
    <w:rsid w:val="00C54651"/>
    <w:rsid w:val="00C547B0"/>
    <w:rsid w:val="00C557BA"/>
    <w:rsid w:val="00C564CD"/>
    <w:rsid w:val="00C5719D"/>
    <w:rsid w:val="00C57212"/>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1CD"/>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5E8"/>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881"/>
    <w:rsid w:val="00CB0D00"/>
    <w:rsid w:val="00CB0E22"/>
    <w:rsid w:val="00CB10AB"/>
    <w:rsid w:val="00CB138C"/>
    <w:rsid w:val="00CB1421"/>
    <w:rsid w:val="00CB1C65"/>
    <w:rsid w:val="00CB23FE"/>
    <w:rsid w:val="00CB2683"/>
    <w:rsid w:val="00CB291E"/>
    <w:rsid w:val="00CB2A13"/>
    <w:rsid w:val="00CB2DFF"/>
    <w:rsid w:val="00CB3207"/>
    <w:rsid w:val="00CB34C7"/>
    <w:rsid w:val="00CB37B5"/>
    <w:rsid w:val="00CB390B"/>
    <w:rsid w:val="00CB39B6"/>
    <w:rsid w:val="00CB3D69"/>
    <w:rsid w:val="00CB3FCC"/>
    <w:rsid w:val="00CB43D4"/>
    <w:rsid w:val="00CB4443"/>
    <w:rsid w:val="00CB4788"/>
    <w:rsid w:val="00CB4A6B"/>
    <w:rsid w:val="00CB4CE5"/>
    <w:rsid w:val="00CB58E2"/>
    <w:rsid w:val="00CB6005"/>
    <w:rsid w:val="00CB6469"/>
    <w:rsid w:val="00CB6483"/>
    <w:rsid w:val="00CB6BD8"/>
    <w:rsid w:val="00CB7134"/>
    <w:rsid w:val="00CB78BE"/>
    <w:rsid w:val="00CB7C33"/>
    <w:rsid w:val="00CB7D70"/>
    <w:rsid w:val="00CC0472"/>
    <w:rsid w:val="00CC05B8"/>
    <w:rsid w:val="00CC09C2"/>
    <w:rsid w:val="00CC0B22"/>
    <w:rsid w:val="00CC0DB6"/>
    <w:rsid w:val="00CC1325"/>
    <w:rsid w:val="00CC14F1"/>
    <w:rsid w:val="00CC1DF8"/>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03C1"/>
    <w:rsid w:val="00CF18DD"/>
    <w:rsid w:val="00CF2D69"/>
    <w:rsid w:val="00CF3296"/>
    <w:rsid w:val="00CF32E6"/>
    <w:rsid w:val="00CF347B"/>
    <w:rsid w:val="00CF395D"/>
    <w:rsid w:val="00CF4104"/>
    <w:rsid w:val="00CF4D41"/>
    <w:rsid w:val="00CF560D"/>
    <w:rsid w:val="00CF58A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3D0"/>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4C3F"/>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4D0"/>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A2E"/>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060"/>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0EB9"/>
    <w:rsid w:val="00DA126E"/>
    <w:rsid w:val="00DA1559"/>
    <w:rsid w:val="00DA1769"/>
    <w:rsid w:val="00DA18A7"/>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3FE4"/>
    <w:rsid w:val="00DB4213"/>
    <w:rsid w:val="00DB4830"/>
    <w:rsid w:val="00DB4866"/>
    <w:rsid w:val="00DB4910"/>
    <w:rsid w:val="00DB4C09"/>
    <w:rsid w:val="00DB5001"/>
    <w:rsid w:val="00DB5131"/>
    <w:rsid w:val="00DB52CF"/>
    <w:rsid w:val="00DB5F71"/>
    <w:rsid w:val="00DB6414"/>
    <w:rsid w:val="00DB66CA"/>
    <w:rsid w:val="00DB66D6"/>
    <w:rsid w:val="00DB6DFB"/>
    <w:rsid w:val="00DB6E39"/>
    <w:rsid w:val="00DB7085"/>
    <w:rsid w:val="00DB70AE"/>
    <w:rsid w:val="00DB7963"/>
    <w:rsid w:val="00DB7E9C"/>
    <w:rsid w:val="00DC0059"/>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8D2"/>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8B9"/>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3E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2C8"/>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069"/>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E5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975"/>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8C6"/>
    <w:rsid w:val="00F1097D"/>
    <w:rsid w:val="00F10C4F"/>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962"/>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23A"/>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457"/>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1E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D1E"/>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ru-RU" w:eastAsia="ru-RU" w:bidi="ru-RU"/>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AA60097F-6402-4BB9-94FF-2F9A1D3546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4348B1-1851-43FA-A6A3-45D13DEF1878}">
  <ds:schemaRefs>
    <ds:schemaRef ds:uri="http://schemas.microsoft.com/sharepoint/v3/contenttype/forms"/>
  </ds:schemaRefs>
</ds:datastoreItem>
</file>

<file path=customXml/itemProps4.xml><?xml version="1.0" encoding="utf-8"?>
<ds:datastoreItem xmlns:ds="http://schemas.openxmlformats.org/officeDocument/2006/customXml" ds:itemID="{D9719853-6A93-42EC-AAE3-28791518855B}">
  <ds:schemaRefs>
    <ds:schemaRef ds:uri="http://www.w3.org/XML/1998/namespace"/>
    <ds:schemaRef ds:uri="http://purl.org/dc/dcmitype/"/>
    <ds:schemaRef ds:uri="http://schemas.microsoft.com/office/2006/documentManagement/types"/>
    <ds:schemaRef ds:uri="http://purl.org/dc/terms/"/>
    <ds:schemaRef ds:uri="http://schemas.openxmlformats.org/package/2006/metadata/core-properties"/>
    <ds:schemaRef ds:uri="http://schemas.microsoft.com/office/2006/metadata/properties"/>
    <ds:schemaRef ds:uri="eebf34e1-3ce1-444e-acc4-010185dd52a4"/>
    <ds:schemaRef ds:uri="46c117c8-efaa-4cbc-ab65-8fb13803fb07"/>
    <ds:schemaRef ds:uri="http://schemas.microsoft.com/office/infopath/2007/PartnerControls"/>
    <ds:schemaRef ds:uri="230e9df3-be65-4c73-a93b-d1236ebd677e"/>
    <ds:schemaRef ds:uri="http://schemas.microsoft.com/sharepoint/v3"/>
    <ds:schemaRef ds:uri="http://purl.org/dc/elements/1.1/"/>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23</Pages>
  <Words>13586</Words>
  <Characters>77446</Characters>
  <Application>Microsoft Office Word</Application>
  <DocSecurity>8</DocSecurity>
  <Lines>645</Lines>
  <Paragraphs>181</Paragraphs>
  <ScaleCrop>false</ScaleCrop>
  <Company/>
  <LinksUpToDate>false</LinksUpToDate>
  <CharactersWithSpaces>90851</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2024-01-05T23:49:00Z</dcterms:created>
  <dcterms:modified xsi:type="dcterms:W3CDTF">2024-01-05T23:49:00Z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