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7D03A079" w14:textId="27584C88" w:rsidR="00202DC3" w:rsidRPr="00B64EAD" w:rsidRDefault="00181C8E" w:rsidP="00202DC3">
      <w:pPr>
        <w:pStyle w:val="ProductList-Body"/>
        <w:shd w:val="clear" w:color="auto" w:fill="00188F"/>
        <w:ind w:right="8640"/>
        <w:rPr>
          <w:rFonts w:asciiTheme="majorHAnsi" w:hAnsiTheme="majorHAnsi"/>
          <w:color w:val="FFFFFF" w:themeColor="background1"/>
          <w:sz w:val="6"/>
          <w:szCs w:val="6"/>
        </w:rPr>
      </w:pPr>
      <w:r>
        <w:rPr>
          <w:rFonts w:asciiTheme="majorHAnsi" w:hAnsiTheme="majorHAnsi"/>
          <w:color w:val="FFFFFF" w:themeColor="background1"/>
          <w:sz w:val="6"/>
          <w:szCs w:val="6"/>
        </w:rPr>
        <w:t xml:space="preserve"> </w:t>
      </w:r>
    </w:p>
    <w:p w14:paraId="544830BE" w14:textId="0F304742" w:rsidR="00993D40" w:rsidRPr="00FC77AC" w:rsidRDefault="00993D40" w:rsidP="00202DC3">
      <w:pPr>
        <w:pStyle w:val="ProductList-Body"/>
        <w:shd w:val="clear" w:color="auto" w:fill="00188F"/>
        <w:spacing w:after="900"/>
        <w:ind w:right="8640"/>
      </w:pPr>
      <w:r>
        <w:rPr>
          <w:rFonts w:asciiTheme="majorHAnsi" w:hAnsiTheme="majorHAnsi"/>
          <w:color w:val="FFFFFF" w:themeColor="background1"/>
          <w:sz w:val="32"/>
          <w:szCs w:val="32"/>
        </w:rPr>
        <w:tab/>
        <w:t>Multi</w:t>
      </w:r>
      <w:bookmarkEnd w:id="0"/>
      <w:r>
        <w:rPr>
          <w:rFonts w:asciiTheme="majorHAnsi" w:hAnsiTheme="majorHAnsi"/>
          <w:color w:val="FFFFFF" w:themeColor="background1"/>
          <w:sz w:val="32"/>
          <w:szCs w:val="32"/>
        </w:rPr>
        <w:t>licencia</w:t>
      </w:r>
    </w:p>
    <w:p w14:paraId="7082D943" w14:textId="77777777" w:rsidR="00993D40" w:rsidRPr="00FC77AC" w:rsidRDefault="00993D40" w:rsidP="00993D40">
      <w:pPr>
        <w:pStyle w:val="ProductList-Body"/>
        <w:shd w:val="clear" w:color="auto" w:fill="00188F"/>
        <w:ind w:right="8640"/>
      </w:pPr>
    </w:p>
    <w:p w14:paraId="740E4570" w14:textId="77777777" w:rsidR="006A747F" w:rsidRPr="00B64EAD" w:rsidRDefault="006A747F" w:rsidP="006A747F">
      <w:pPr>
        <w:pStyle w:val="ProductList-Body"/>
        <w:shd w:val="clear" w:color="auto" w:fill="0072C6"/>
        <w:ind w:right="1800"/>
        <w:rPr>
          <w:rFonts w:asciiTheme="majorHAnsi" w:hAnsiTheme="majorHAnsi"/>
          <w:color w:val="FFFFFF" w:themeColor="background1"/>
          <w:sz w:val="72"/>
          <w:szCs w:val="72"/>
        </w:rPr>
      </w:pPr>
    </w:p>
    <w:p w14:paraId="628AE1FB" w14:textId="77777777" w:rsidR="006A747F" w:rsidRPr="00B64EAD" w:rsidRDefault="006A747F" w:rsidP="006A747F">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Dodatok o ochrane údajov v produktoch a službách spoločnosti Microsoft</w:t>
      </w:r>
    </w:p>
    <w:p w14:paraId="45BE4558" w14:textId="1F378B11" w:rsidR="00993D40" w:rsidRPr="00FC77AC" w:rsidRDefault="00D32DA0"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Posledná aktualizácia </w:t>
      </w:r>
      <w:r w:rsidR="008C2B61">
        <w:rPr>
          <w:rFonts w:ascii="Calibri Light" w:eastAsia="Calibri" w:hAnsi="Calibri Light" w:cs="Arial"/>
          <w:color w:val="FFFFFF"/>
          <w:sz w:val="48"/>
          <w:szCs w:val="48"/>
        </w:rPr>
        <w:t>2. januára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F0219E4" w14:textId="77777777" w:rsidR="006A747F" w:rsidRPr="00F80A49" w:rsidRDefault="006A747F" w:rsidP="006A747F">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084FC3">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084FC3">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Obsah</w:t>
      </w:r>
    </w:p>
    <w:bookmarkEnd w:id="1"/>
    <w:p w14:paraId="556FB549" w14:textId="4D361BC0" w:rsidR="00F83EAA"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70039" w:history="1">
        <w:r w:rsidR="00F83EAA" w:rsidRPr="00C56FA9">
          <w:rPr>
            <w:rStyle w:val="Hyperlink"/>
            <w:noProof/>
          </w:rPr>
          <w:t>Úvod</w:t>
        </w:r>
        <w:r w:rsidR="00F83EAA">
          <w:rPr>
            <w:noProof/>
            <w:webHidden/>
          </w:rPr>
          <w:tab/>
        </w:r>
        <w:r w:rsidR="00F83EAA">
          <w:rPr>
            <w:noProof/>
            <w:webHidden/>
          </w:rPr>
          <w:fldChar w:fldCharType="begin"/>
        </w:r>
        <w:r w:rsidR="00F83EAA">
          <w:rPr>
            <w:noProof/>
            <w:webHidden/>
          </w:rPr>
          <w:instrText xml:space="preserve"> PAGEREF _Toc155370039 \h </w:instrText>
        </w:r>
        <w:r w:rsidR="00F83EAA">
          <w:rPr>
            <w:noProof/>
            <w:webHidden/>
          </w:rPr>
        </w:r>
        <w:r w:rsidR="00F83EAA">
          <w:rPr>
            <w:noProof/>
            <w:webHidden/>
          </w:rPr>
          <w:fldChar w:fldCharType="separate"/>
        </w:r>
        <w:r w:rsidR="00F83EAA">
          <w:rPr>
            <w:noProof/>
            <w:webHidden/>
          </w:rPr>
          <w:t>3</w:t>
        </w:r>
        <w:r w:rsidR="00F83EAA">
          <w:rPr>
            <w:noProof/>
            <w:webHidden/>
          </w:rPr>
          <w:fldChar w:fldCharType="end"/>
        </w:r>
      </w:hyperlink>
    </w:p>
    <w:p w14:paraId="398A9EFE" w14:textId="4B8C91F0"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0" w:history="1">
        <w:r w:rsidR="00F83EAA" w:rsidRPr="00C56FA9">
          <w:rPr>
            <w:rStyle w:val="Hyperlink"/>
            <w:noProof/>
          </w:rPr>
          <w:t>Príslušné podmienky a aktualizácie DOÚ</w:t>
        </w:r>
        <w:r w:rsidR="00F83EAA">
          <w:rPr>
            <w:noProof/>
            <w:webHidden/>
          </w:rPr>
          <w:tab/>
        </w:r>
        <w:r w:rsidR="00F83EAA">
          <w:rPr>
            <w:noProof/>
            <w:webHidden/>
          </w:rPr>
          <w:fldChar w:fldCharType="begin"/>
        </w:r>
        <w:r w:rsidR="00F83EAA">
          <w:rPr>
            <w:noProof/>
            <w:webHidden/>
          </w:rPr>
          <w:instrText xml:space="preserve"> PAGEREF _Toc155370040 \h </w:instrText>
        </w:r>
        <w:r w:rsidR="00F83EAA">
          <w:rPr>
            <w:noProof/>
            <w:webHidden/>
          </w:rPr>
        </w:r>
        <w:r w:rsidR="00F83EAA">
          <w:rPr>
            <w:noProof/>
            <w:webHidden/>
          </w:rPr>
          <w:fldChar w:fldCharType="separate"/>
        </w:r>
        <w:r w:rsidR="00F83EAA">
          <w:rPr>
            <w:noProof/>
            <w:webHidden/>
          </w:rPr>
          <w:t>3</w:t>
        </w:r>
        <w:r w:rsidR="00F83EAA">
          <w:rPr>
            <w:noProof/>
            <w:webHidden/>
          </w:rPr>
          <w:fldChar w:fldCharType="end"/>
        </w:r>
      </w:hyperlink>
    </w:p>
    <w:p w14:paraId="16024F37" w14:textId="114B51E5"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1" w:history="1">
        <w:r w:rsidR="00F83EAA" w:rsidRPr="00C56FA9">
          <w:rPr>
            <w:rStyle w:val="Hyperlink"/>
            <w:noProof/>
          </w:rPr>
          <w:t>Elektronické oznámenia</w:t>
        </w:r>
        <w:r w:rsidR="00F83EAA">
          <w:rPr>
            <w:noProof/>
            <w:webHidden/>
          </w:rPr>
          <w:tab/>
        </w:r>
        <w:r w:rsidR="00F83EAA">
          <w:rPr>
            <w:noProof/>
            <w:webHidden/>
          </w:rPr>
          <w:fldChar w:fldCharType="begin"/>
        </w:r>
        <w:r w:rsidR="00F83EAA">
          <w:rPr>
            <w:noProof/>
            <w:webHidden/>
          </w:rPr>
          <w:instrText xml:space="preserve"> PAGEREF _Toc155370041 \h </w:instrText>
        </w:r>
        <w:r w:rsidR="00F83EAA">
          <w:rPr>
            <w:noProof/>
            <w:webHidden/>
          </w:rPr>
        </w:r>
        <w:r w:rsidR="00F83EAA">
          <w:rPr>
            <w:noProof/>
            <w:webHidden/>
          </w:rPr>
          <w:fldChar w:fldCharType="separate"/>
        </w:r>
        <w:r w:rsidR="00F83EAA">
          <w:rPr>
            <w:noProof/>
            <w:webHidden/>
          </w:rPr>
          <w:t>3</w:t>
        </w:r>
        <w:r w:rsidR="00F83EAA">
          <w:rPr>
            <w:noProof/>
            <w:webHidden/>
          </w:rPr>
          <w:fldChar w:fldCharType="end"/>
        </w:r>
      </w:hyperlink>
    </w:p>
    <w:p w14:paraId="71A5BBC2" w14:textId="4B1B6563"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2" w:history="1">
        <w:r w:rsidR="00F83EAA" w:rsidRPr="00C56FA9">
          <w:rPr>
            <w:rStyle w:val="Hyperlink"/>
            <w:noProof/>
          </w:rPr>
          <w:t>Predchádzajúce verzie</w:t>
        </w:r>
        <w:r w:rsidR="00F83EAA">
          <w:rPr>
            <w:noProof/>
            <w:webHidden/>
          </w:rPr>
          <w:tab/>
        </w:r>
        <w:r w:rsidR="00F83EAA">
          <w:rPr>
            <w:noProof/>
            <w:webHidden/>
          </w:rPr>
          <w:fldChar w:fldCharType="begin"/>
        </w:r>
        <w:r w:rsidR="00F83EAA">
          <w:rPr>
            <w:noProof/>
            <w:webHidden/>
          </w:rPr>
          <w:instrText xml:space="preserve"> PAGEREF _Toc155370042 \h </w:instrText>
        </w:r>
        <w:r w:rsidR="00F83EAA">
          <w:rPr>
            <w:noProof/>
            <w:webHidden/>
          </w:rPr>
        </w:r>
        <w:r w:rsidR="00F83EAA">
          <w:rPr>
            <w:noProof/>
            <w:webHidden/>
          </w:rPr>
          <w:fldChar w:fldCharType="separate"/>
        </w:r>
        <w:r w:rsidR="00F83EAA">
          <w:rPr>
            <w:noProof/>
            <w:webHidden/>
          </w:rPr>
          <w:t>3</w:t>
        </w:r>
        <w:r w:rsidR="00F83EAA">
          <w:rPr>
            <w:noProof/>
            <w:webHidden/>
          </w:rPr>
          <w:fldChar w:fldCharType="end"/>
        </w:r>
      </w:hyperlink>
    </w:p>
    <w:p w14:paraId="7E20E5F4" w14:textId="7778DBD5"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43" w:history="1">
        <w:r w:rsidR="00F83EAA" w:rsidRPr="00C56FA9">
          <w:rPr>
            <w:rStyle w:val="Hyperlink"/>
            <w:noProof/>
          </w:rPr>
          <w:t>Definície</w:t>
        </w:r>
        <w:r w:rsidR="00F83EAA">
          <w:rPr>
            <w:noProof/>
            <w:webHidden/>
          </w:rPr>
          <w:tab/>
        </w:r>
        <w:r w:rsidR="00F83EAA">
          <w:rPr>
            <w:noProof/>
            <w:webHidden/>
          </w:rPr>
          <w:fldChar w:fldCharType="begin"/>
        </w:r>
        <w:r w:rsidR="00F83EAA">
          <w:rPr>
            <w:noProof/>
            <w:webHidden/>
          </w:rPr>
          <w:instrText xml:space="preserve"> PAGEREF _Toc155370043 \h </w:instrText>
        </w:r>
        <w:r w:rsidR="00F83EAA">
          <w:rPr>
            <w:noProof/>
            <w:webHidden/>
          </w:rPr>
        </w:r>
        <w:r w:rsidR="00F83EAA">
          <w:rPr>
            <w:noProof/>
            <w:webHidden/>
          </w:rPr>
          <w:fldChar w:fldCharType="separate"/>
        </w:r>
        <w:r w:rsidR="00F83EAA">
          <w:rPr>
            <w:noProof/>
            <w:webHidden/>
          </w:rPr>
          <w:t>4</w:t>
        </w:r>
        <w:r w:rsidR="00F83EAA">
          <w:rPr>
            <w:noProof/>
            <w:webHidden/>
          </w:rPr>
          <w:fldChar w:fldCharType="end"/>
        </w:r>
      </w:hyperlink>
    </w:p>
    <w:p w14:paraId="4F22B1CF" w14:textId="1B9D11A3"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44" w:history="1">
        <w:r w:rsidR="00F83EAA" w:rsidRPr="00C56FA9">
          <w:rPr>
            <w:rStyle w:val="Hyperlink"/>
            <w:noProof/>
          </w:rPr>
          <w:t>Všeobecné podmienky</w:t>
        </w:r>
        <w:r w:rsidR="00F83EAA">
          <w:rPr>
            <w:noProof/>
            <w:webHidden/>
          </w:rPr>
          <w:tab/>
        </w:r>
        <w:r w:rsidR="00F83EAA">
          <w:rPr>
            <w:noProof/>
            <w:webHidden/>
          </w:rPr>
          <w:fldChar w:fldCharType="begin"/>
        </w:r>
        <w:r w:rsidR="00F83EAA">
          <w:rPr>
            <w:noProof/>
            <w:webHidden/>
          </w:rPr>
          <w:instrText xml:space="preserve"> PAGEREF _Toc155370044 \h </w:instrText>
        </w:r>
        <w:r w:rsidR="00F83EAA">
          <w:rPr>
            <w:noProof/>
            <w:webHidden/>
          </w:rPr>
        </w:r>
        <w:r w:rsidR="00F83EAA">
          <w:rPr>
            <w:noProof/>
            <w:webHidden/>
          </w:rPr>
          <w:fldChar w:fldCharType="separate"/>
        </w:r>
        <w:r w:rsidR="00F83EAA">
          <w:rPr>
            <w:noProof/>
            <w:webHidden/>
          </w:rPr>
          <w:t>5</w:t>
        </w:r>
        <w:r w:rsidR="00F83EAA">
          <w:rPr>
            <w:noProof/>
            <w:webHidden/>
          </w:rPr>
          <w:fldChar w:fldCharType="end"/>
        </w:r>
      </w:hyperlink>
    </w:p>
    <w:p w14:paraId="010C28E5" w14:textId="41F47C39"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5" w:history="1">
        <w:r w:rsidR="00F83EAA" w:rsidRPr="00C56FA9">
          <w:rPr>
            <w:rStyle w:val="Hyperlink"/>
            <w:noProof/>
          </w:rPr>
          <w:t>Dodržovanie zákonov</w:t>
        </w:r>
        <w:r w:rsidR="00F83EAA">
          <w:rPr>
            <w:noProof/>
            <w:webHidden/>
          </w:rPr>
          <w:tab/>
        </w:r>
        <w:r w:rsidR="00F83EAA">
          <w:rPr>
            <w:noProof/>
            <w:webHidden/>
          </w:rPr>
          <w:fldChar w:fldCharType="begin"/>
        </w:r>
        <w:r w:rsidR="00F83EAA">
          <w:rPr>
            <w:noProof/>
            <w:webHidden/>
          </w:rPr>
          <w:instrText xml:space="preserve"> PAGEREF _Toc155370045 \h </w:instrText>
        </w:r>
        <w:r w:rsidR="00F83EAA">
          <w:rPr>
            <w:noProof/>
            <w:webHidden/>
          </w:rPr>
        </w:r>
        <w:r w:rsidR="00F83EAA">
          <w:rPr>
            <w:noProof/>
            <w:webHidden/>
          </w:rPr>
          <w:fldChar w:fldCharType="separate"/>
        </w:r>
        <w:r w:rsidR="00F83EAA">
          <w:rPr>
            <w:noProof/>
            <w:webHidden/>
          </w:rPr>
          <w:t>5</w:t>
        </w:r>
        <w:r w:rsidR="00F83EAA">
          <w:rPr>
            <w:noProof/>
            <w:webHidden/>
          </w:rPr>
          <w:fldChar w:fldCharType="end"/>
        </w:r>
      </w:hyperlink>
    </w:p>
    <w:p w14:paraId="4A8992BC" w14:textId="573C250F"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46" w:history="1">
        <w:r w:rsidR="00F83EAA" w:rsidRPr="00C56FA9">
          <w:rPr>
            <w:rStyle w:val="Hyperlink"/>
            <w:noProof/>
          </w:rPr>
          <w:t>Podmienky ochrany údajov</w:t>
        </w:r>
        <w:r w:rsidR="00F83EAA">
          <w:rPr>
            <w:noProof/>
            <w:webHidden/>
          </w:rPr>
          <w:tab/>
        </w:r>
        <w:r w:rsidR="00F83EAA">
          <w:rPr>
            <w:noProof/>
            <w:webHidden/>
          </w:rPr>
          <w:fldChar w:fldCharType="begin"/>
        </w:r>
        <w:r w:rsidR="00F83EAA">
          <w:rPr>
            <w:noProof/>
            <w:webHidden/>
          </w:rPr>
          <w:instrText xml:space="preserve"> PAGEREF _Toc155370046 \h </w:instrText>
        </w:r>
        <w:r w:rsidR="00F83EAA">
          <w:rPr>
            <w:noProof/>
            <w:webHidden/>
          </w:rPr>
        </w:r>
        <w:r w:rsidR="00F83EAA">
          <w:rPr>
            <w:noProof/>
            <w:webHidden/>
          </w:rPr>
          <w:fldChar w:fldCharType="separate"/>
        </w:r>
        <w:r w:rsidR="00F83EAA">
          <w:rPr>
            <w:noProof/>
            <w:webHidden/>
          </w:rPr>
          <w:t>5</w:t>
        </w:r>
        <w:r w:rsidR="00F83EAA">
          <w:rPr>
            <w:noProof/>
            <w:webHidden/>
          </w:rPr>
          <w:fldChar w:fldCharType="end"/>
        </w:r>
      </w:hyperlink>
    </w:p>
    <w:p w14:paraId="1ACF2352" w14:textId="5FC1990B"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7" w:history="1">
        <w:r w:rsidR="00F83EAA" w:rsidRPr="00C56FA9">
          <w:rPr>
            <w:rStyle w:val="Hyperlink"/>
            <w:noProof/>
          </w:rPr>
          <w:t>Rozsah</w:t>
        </w:r>
        <w:r w:rsidR="00F83EAA">
          <w:rPr>
            <w:noProof/>
            <w:webHidden/>
          </w:rPr>
          <w:tab/>
        </w:r>
        <w:r w:rsidR="00F83EAA">
          <w:rPr>
            <w:noProof/>
            <w:webHidden/>
          </w:rPr>
          <w:fldChar w:fldCharType="begin"/>
        </w:r>
        <w:r w:rsidR="00F83EAA">
          <w:rPr>
            <w:noProof/>
            <w:webHidden/>
          </w:rPr>
          <w:instrText xml:space="preserve"> PAGEREF _Toc155370047 \h </w:instrText>
        </w:r>
        <w:r w:rsidR="00F83EAA">
          <w:rPr>
            <w:noProof/>
            <w:webHidden/>
          </w:rPr>
        </w:r>
        <w:r w:rsidR="00F83EAA">
          <w:rPr>
            <w:noProof/>
            <w:webHidden/>
          </w:rPr>
          <w:fldChar w:fldCharType="separate"/>
        </w:r>
        <w:r w:rsidR="00F83EAA">
          <w:rPr>
            <w:noProof/>
            <w:webHidden/>
          </w:rPr>
          <w:t>5</w:t>
        </w:r>
        <w:r w:rsidR="00F83EAA">
          <w:rPr>
            <w:noProof/>
            <w:webHidden/>
          </w:rPr>
          <w:fldChar w:fldCharType="end"/>
        </w:r>
      </w:hyperlink>
    </w:p>
    <w:p w14:paraId="178ACABF" w14:textId="78A7302A"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8" w:history="1">
        <w:r w:rsidR="00F83EAA" w:rsidRPr="00C56FA9">
          <w:rPr>
            <w:rStyle w:val="Hyperlink"/>
            <w:noProof/>
          </w:rPr>
          <w:t>Povaha spracúvania údajov, vlastníctvo</w:t>
        </w:r>
        <w:r w:rsidR="00F83EAA">
          <w:rPr>
            <w:noProof/>
            <w:webHidden/>
          </w:rPr>
          <w:tab/>
        </w:r>
        <w:r w:rsidR="00F83EAA">
          <w:rPr>
            <w:noProof/>
            <w:webHidden/>
          </w:rPr>
          <w:fldChar w:fldCharType="begin"/>
        </w:r>
        <w:r w:rsidR="00F83EAA">
          <w:rPr>
            <w:noProof/>
            <w:webHidden/>
          </w:rPr>
          <w:instrText xml:space="preserve"> PAGEREF _Toc155370048 \h </w:instrText>
        </w:r>
        <w:r w:rsidR="00F83EAA">
          <w:rPr>
            <w:noProof/>
            <w:webHidden/>
          </w:rPr>
        </w:r>
        <w:r w:rsidR="00F83EAA">
          <w:rPr>
            <w:noProof/>
            <w:webHidden/>
          </w:rPr>
          <w:fldChar w:fldCharType="separate"/>
        </w:r>
        <w:r w:rsidR="00F83EAA">
          <w:rPr>
            <w:noProof/>
            <w:webHidden/>
          </w:rPr>
          <w:t>5</w:t>
        </w:r>
        <w:r w:rsidR="00F83EAA">
          <w:rPr>
            <w:noProof/>
            <w:webHidden/>
          </w:rPr>
          <w:fldChar w:fldCharType="end"/>
        </w:r>
      </w:hyperlink>
    </w:p>
    <w:p w14:paraId="4290BF94" w14:textId="317643AE"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49" w:history="1">
        <w:r w:rsidR="00F83EAA" w:rsidRPr="00C56FA9">
          <w:rPr>
            <w:rStyle w:val="Hyperlink"/>
            <w:noProof/>
          </w:rPr>
          <w:t>Zverejňovanie spracúvaných údajov</w:t>
        </w:r>
        <w:r w:rsidR="00F83EAA">
          <w:rPr>
            <w:noProof/>
            <w:webHidden/>
          </w:rPr>
          <w:tab/>
        </w:r>
        <w:r w:rsidR="00F83EAA">
          <w:rPr>
            <w:noProof/>
            <w:webHidden/>
          </w:rPr>
          <w:fldChar w:fldCharType="begin"/>
        </w:r>
        <w:r w:rsidR="00F83EAA">
          <w:rPr>
            <w:noProof/>
            <w:webHidden/>
          </w:rPr>
          <w:instrText xml:space="preserve"> PAGEREF _Toc155370049 \h </w:instrText>
        </w:r>
        <w:r w:rsidR="00F83EAA">
          <w:rPr>
            <w:noProof/>
            <w:webHidden/>
          </w:rPr>
        </w:r>
        <w:r w:rsidR="00F83EAA">
          <w:rPr>
            <w:noProof/>
            <w:webHidden/>
          </w:rPr>
          <w:fldChar w:fldCharType="separate"/>
        </w:r>
        <w:r w:rsidR="00F83EAA">
          <w:rPr>
            <w:noProof/>
            <w:webHidden/>
          </w:rPr>
          <w:t>6</w:t>
        </w:r>
        <w:r w:rsidR="00F83EAA">
          <w:rPr>
            <w:noProof/>
            <w:webHidden/>
          </w:rPr>
          <w:fldChar w:fldCharType="end"/>
        </w:r>
      </w:hyperlink>
    </w:p>
    <w:p w14:paraId="46126177" w14:textId="26F19D73"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0" w:history="1">
        <w:r w:rsidR="00F83EAA" w:rsidRPr="00C56FA9">
          <w:rPr>
            <w:rStyle w:val="Hyperlink"/>
            <w:noProof/>
          </w:rPr>
          <w:t>Spracúvanie osobných údajov, GDPR</w:t>
        </w:r>
        <w:r w:rsidR="00F83EAA">
          <w:rPr>
            <w:noProof/>
            <w:webHidden/>
          </w:rPr>
          <w:tab/>
        </w:r>
        <w:r w:rsidR="00F83EAA">
          <w:rPr>
            <w:noProof/>
            <w:webHidden/>
          </w:rPr>
          <w:fldChar w:fldCharType="begin"/>
        </w:r>
        <w:r w:rsidR="00F83EAA">
          <w:rPr>
            <w:noProof/>
            <w:webHidden/>
          </w:rPr>
          <w:instrText xml:space="preserve"> PAGEREF _Toc155370050 \h </w:instrText>
        </w:r>
        <w:r w:rsidR="00F83EAA">
          <w:rPr>
            <w:noProof/>
            <w:webHidden/>
          </w:rPr>
        </w:r>
        <w:r w:rsidR="00F83EAA">
          <w:rPr>
            <w:noProof/>
            <w:webHidden/>
          </w:rPr>
          <w:fldChar w:fldCharType="separate"/>
        </w:r>
        <w:r w:rsidR="00F83EAA">
          <w:rPr>
            <w:noProof/>
            <w:webHidden/>
          </w:rPr>
          <w:t>7</w:t>
        </w:r>
        <w:r w:rsidR="00F83EAA">
          <w:rPr>
            <w:noProof/>
            <w:webHidden/>
          </w:rPr>
          <w:fldChar w:fldCharType="end"/>
        </w:r>
      </w:hyperlink>
    </w:p>
    <w:p w14:paraId="4A31DDC2" w14:textId="1FA0DEBF"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1" w:history="1">
        <w:r w:rsidR="00F83EAA" w:rsidRPr="00C56FA9">
          <w:rPr>
            <w:rStyle w:val="Hyperlink"/>
            <w:noProof/>
          </w:rPr>
          <w:t>Zabezpečenie údajov</w:t>
        </w:r>
        <w:r w:rsidR="00F83EAA">
          <w:rPr>
            <w:noProof/>
            <w:webHidden/>
          </w:rPr>
          <w:tab/>
        </w:r>
        <w:r w:rsidR="00F83EAA">
          <w:rPr>
            <w:noProof/>
            <w:webHidden/>
          </w:rPr>
          <w:fldChar w:fldCharType="begin"/>
        </w:r>
        <w:r w:rsidR="00F83EAA">
          <w:rPr>
            <w:noProof/>
            <w:webHidden/>
          </w:rPr>
          <w:instrText xml:space="preserve"> PAGEREF _Toc155370051 \h </w:instrText>
        </w:r>
        <w:r w:rsidR="00F83EAA">
          <w:rPr>
            <w:noProof/>
            <w:webHidden/>
          </w:rPr>
        </w:r>
        <w:r w:rsidR="00F83EAA">
          <w:rPr>
            <w:noProof/>
            <w:webHidden/>
          </w:rPr>
          <w:fldChar w:fldCharType="separate"/>
        </w:r>
        <w:r w:rsidR="00F83EAA">
          <w:rPr>
            <w:noProof/>
            <w:webHidden/>
          </w:rPr>
          <w:t>8</w:t>
        </w:r>
        <w:r w:rsidR="00F83EAA">
          <w:rPr>
            <w:noProof/>
            <w:webHidden/>
          </w:rPr>
          <w:fldChar w:fldCharType="end"/>
        </w:r>
      </w:hyperlink>
    </w:p>
    <w:p w14:paraId="761538E9" w14:textId="431D83B1"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2" w:history="1">
        <w:r w:rsidR="00F83EAA" w:rsidRPr="00C56FA9">
          <w:rPr>
            <w:rStyle w:val="Hyperlink"/>
            <w:noProof/>
          </w:rPr>
          <w:t>Oznamovanie bezpečnostných incidentov</w:t>
        </w:r>
        <w:r w:rsidR="00F83EAA">
          <w:rPr>
            <w:noProof/>
            <w:webHidden/>
          </w:rPr>
          <w:tab/>
        </w:r>
        <w:r w:rsidR="00F83EAA">
          <w:rPr>
            <w:noProof/>
            <w:webHidden/>
          </w:rPr>
          <w:fldChar w:fldCharType="begin"/>
        </w:r>
        <w:r w:rsidR="00F83EAA">
          <w:rPr>
            <w:noProof/>
            <w:webHidden/>
          </w:rPr>
          <w:instrText xml:space="preserve"> PAGEREF _Toc155370052 \h </w:instrText>
        </w:r>
        <w:r w:rsidR="00F83EAA">
          <w:rPr>
            <w:noProof/>
            <w:webHidden/>
          </w:rPr>
        </w:r>
        <w:r w:rsidR="00F83EAA">
          <w:rPr>
            <w:noProof/>
            <w:webHidden/>
          </w:rPr>
          <w:fldChar w:fldCharType="separate"/>
        </w:r>
        <w:r w:rsidR="00F83EAA">
          <w:rPr>
            <w:noProof/>
            <w:webHidden/>
          </w:rPr>
          <w:t>9</w:t>
        </w:r>
        <w:r w:rsidR="00F83EAA">
          <w:rPr>
            <w:noProof/>
            <w:webHidden/>
          </w:rPr>
          <w:fldChar w:fldCharType="end"/>
        </w:r>
      </w:hyperlink>
    </w:p>
    <w:p w14:paraId="27352FE4" w14:textId="05D169DF"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3" w:history="1">
        <w:r w:rsidR="00F83EAA" w:rsidRPr="00C56FA9">
          <w:rPr>
            <w:rStyle w:val="Hyperlink"/>
            <w:noProof/>
          </w:rPr>
          <w:t>Prenosy a umiestnenie údajov</w:t>
        </w:r>
        <w:r w:rsidR="00F83EAA">
          <w:rPr>
            <w:noProof/>
            <w:webHidden/>
          </w:rPr>
          <w:tab/>
        </w:r>
        <w:r w:rsidR="00F83EAA">
          <w:rPr>
            <w:noProof/>
            <w:webHidden/>
          </w:rPr>
          <w:fldChar w:fldCharType="begin"/>
        </w:r>
        <w:r w:rsidR="00F83EAA">
          <w:rPr>
            <w:noProof/>
            <w:webHidden/>
          </w:rPr>
          <w:instrText xml:space="preserve"> PAGEREF _Toc155370053 \h </w:instrText>
        </w:r>
        <w:r w:rsidR="00F83EAA">
          <w:rPr>
            <w:noProof/>
            <w:webHidden/>
          </w:rPr>
        </w:r>
        <w:r w:rsidR="00F83EAA">
          <w:rPr>
            <w:noProof/>
            <w:webHidden/>
          </w:rPr>
          <w:fldChar w:fldCharType="separate"/>
        </w:r>
        <w:r w:rsidR="00F83EAA">
          <w:rPr>
            <w:noProof/>
            <w:webHidden/>
          </w:rPr>
          <w:t>10</w:t>
        </w:r>
        <w:r w:rsidR="00F83EAA">
          <w:rPr>
            <w:noProof/>
            <w:webHidden/>
          </w:rPr>
          <w:fldChar w:fldCharType="end"/>
        </w:r>
      </w:hyperlink>
    </w:p>
    <w:p w14:paraId="3E7B1160" w14:textId="20857AA3"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4" w:history="1">
        <w:r w:rsidR="00F83EAA" w:rsidRPr="00C56FA9">
          <w:rPr>
            <w:rStyle w:val="Hyperlink"/>
            <w:noProof/>
          </w:rPr>
          <w:t>Uchovávanie a odstraňovanie údajov</w:t>
        </w:r>
        <w:r w:rsidR="00F83EAA">
          <w:rPr>
            <w:noProof/>
            <w:webHidden/>
          </w:rPr>
          <w:tab/>
        </w:r>
        <w:r w:rsidR="00F83EAA">
          <w:rPr>
            <w:noProof/>
            <w:webHidden/>
          </w:rPr>
          <w:fldChar w:fldCharType="begin"/>
        </w:r>
        <w:r w:rsidR="00F83EAA">
          <w:rPr>
            <w:noProof/>
            <w:webHidden/>
          </w:rPr>
          <w:instrText xml:space="preserve"> PAGEREF _Toc155370054 \h </w:instrText>
        </w:r>
        <w:r w:rsidR="00F83EAA">
          <w:rPr>
            <w:noProof/>
            <w:webHidden/>
          </w:rPr>
        </w:r>
        <w:r w:rsidR="00F83EAA">
          <w:rPr>
            <w:noProof/>
            <w:webHidden/>
          </w:rPr>
          <w:fldChar w:fldCharType="separate"/>
        </w:r>
        <w:r w:rsidR="00F83EAA">
          <w:rPr>
            <w:noProof/>
            <w:webHidden/>
          </w:rPr>
          <w:t>10</w:t>
        </w:r>
        <w:r w:rsidR="00F83EAA">
          <w:rPr>
            <w:noProof/>
            <w:webHidden/>
          </w:rPr>
          <w:fldChar w:fldCharType="end"/>
        </w:r>
      </w:hyperlink>
    </w:p>
    <w:p w14:paraId="125657A9" w14:textId="08E2C7F1"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5" w:history="1">
        <w:r w:rsidR="00F83EAA" w:rsidRPr="00C56FA9">
          <w:rPr>
            <w:rStyle w:val="Hyperlink"/>
            <w:noProof/>
          </w:rPr>
          <w:t>Záväzok zachovávania dôvernosti sprostredkovateľa</w:t>
        </w:r>
        <w:r w:rsidR="00F83EAA">
          <w:rPr>
            <w:noProof/>
            <w:webHidden/>
          </w:rPr>
          <w:tab/>
        </w:r>
        <w:r w:rsidR="00F83EAA">
          <w:rPr>
            <w:noProof/>
            <w:webHidden/>
          </w:rPr>
          <w:fldChar w:fldCharType="begin"/>
        </w:r>
        <w:r w:rsidR="00F83EAA">
          <w:rPr>
            <w:noProof/>
            <w:webHidden/>
          </w:rPr>
          <w:instrText xml:space="preserve"> PAGEREF _Toc155370055 \h </w:instrText>
        </w:r>
        <w:r w:rsidR="00F83EAA">
          <w:rPr>
            <w:noProof/>
            <w:webHidden/>
          </w:rPr>
        </w:r>
        <w:r w:rsidR="00F83EAA">
          <w:rPr>
            <w:noProof/>
            <w:webHidden/>
          </w:rPr>
          <w:fldChar w:fldCharType="separate"/>
        </w:r>
        <w:r w:rsidR="00F83EAA">
          <w:rPr>
            <w:noProof/>
            <w:webHidden/>
          </w:rPr>
          <w:t>11</w:t>
        </w:r>
        <w:r w:rsidR="00F83EAA">
          <w:rPr>
            <w:noProof/>
            <w:webHidden/>
          </w:rPr>
          <w:fldChar w:fldCharType="end"/>
        </w:r>
      </w:hyperlink>
    </w:p>
    <w:p w14:paraId="156DA253" w14:textId="0E70C9B6"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6" w:history="1">
        <w:r w:rsidR="00F83EAA" w:rsidRPr="00C56FA9">
          <w:rPr>
            <w:rStyle w:val="Hyperlink"/>
            <w:noProof/>
          </w:rPr>
          <w:t>Oznamovanie a kontrolné mechanizmy týkajúce sa využívania služieb subsprostredkovateľov</w:t>
        </w:r>
        <w:r w:rsidR="00F83EAA">
          <w:rPr>
            <w:noProof/>
            <w:webHidden/>
          </w:rPr>
          <w:tab/>
        </w:r>
        <w:r w:rsidR="00F83EAA">
          <w:rPr>
            <w:noProof/>
            <w:webHidden/>
          </w:rPr>
          <w:fldChar w:fldCharType="begin"/>
        </w:r>
        <w:r w:rsidR="00F83EAA">
          <w:rPr>
            <w:noProof/>
            <w:webHidden/>
          </w:rPr>
          <w:instrText xml:space="preserve"> PAGEREF _Toc155370056 \h </w:instrText>
        </w:r>
        <w:r w:rsidR="00F83EAA">
          <w:rPr>
            <w:noProof/>
            <w:webHidden/>
          </w:rPr>
        </w:r>
        <w:r w:rsidR="00F83EAA">
          <w:rPr>
            <w:noProof/>
            <w:webHidden/>
          </w:rPr>
          <w:fldChar w:fldCharType="separate"/>
        </w:r>
        <w:r w:rsidR="00F83EAA">
          <w:rPr>
            <w:noProof/>
            <w:webHidden/>
          </w:rPr>
          <w:t>11</w:t>
        </w:r>
        <w:r w:rsidR="00F83EAA">
          <w:rPr>
            <w:noProof/>
            <w:webHidden/>
          </w:rPr>
          <w:fldChar w:fldCharType="end"/>
        </w:r>
      </w:hyperlink>
    </w:p>
    <w:p w14:paraId="29F8F8E9" w14:textId="25596EE4"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7" w:history="1">
        <w:r w:rsidR="00F83EAA" w:rsidRPr="00C56FA9">
          <w:rPr>
            <w:rStyle w:val="Hyperlink"/>
            <w:noProof/>
          </w:rPr>
          <w:t>Vzdelávacie inštitúcie</w:t>
        </w:r>
        <w:r w:rsidR="00F83EAA">
          <w:rPr>
            <w:noProof/>
            <w:webHidden/>
          </w:rPr>
          <w:tab/>
        </w:r>
        <w:r w:rsidR="00F83EAA">
          <w:rPr>
            <w:noProof/>
            <w:webHidden/>
          </w:rPr>
          <w:fldChar w:fldCharType="begin"/>
        </w:r>
        <w:r w:rsidR="00F83EAA">
          <w:rPr>
            <w:noProof/>
            <w:webHidden/>
          </w:rPr>
          <w:instrText xml:space="preserve"> PAGEREF _Toc155370057 \h </w:instrText>
        </w:r>
        <w:r w:rsidR="00F83EAA">
          <w:rPr>
            <w:noProof/>
            <w:webHidden/>
          </w:rPr>
        </w:r>
        <w:r w:rsidR="00F83EAA">
          <w:rPr>
            <w:noProof/>
            <w:webHidden/>
          </w:rPr>
          <w:fldChar w:fldCharType="separate"/>
        </w:r>
        <w:r w:rsidR="00F83EAA">
          <w:rPr>
            <w:noProof/>
            <w:webHidden/>
          </w:rPr>
          <w:t>11</w:t>
        </w:r>
        <w:r w:rsidR="00F83EAA">
          <w:rPr>
            <w:noProof/>
            <w:webHidden/>
          </w:rPr>
          <w:fldChar w:fldCharType="end"/>
        </w:r>
      </w:hyperlink>
    </w:p>
    <w:p w14:paraId="4F71C34F" w14:textId="52EF5694"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8" w:history="1">
        <w:r w:rsidR="00F83EAA" w:rsidRPr="00C56FA9">
          <w:rPr>
            <w:rStyle w:val="Hyperlink"/>
            <w:noProof/>
          </w:rPr>
          <w:t>Zmluva so zákazníkom o CJIS</w:t>
        </w:r>
        <w:r w:rsidR="00F83EAA">
          <w:rPr>
            <w:noProof/>
            <w:webHidden/>
          </w:rPr>
          <w:tab/>
        </w:r>
        <w:r w:rsidR="00F83EAA">
          <w:rPr>
            <w:noProof/>
            <w:webHidden/>
          </w:rPr>
          <w:fldChar w:fldCharType="begin"/>
        </w:r>
        <w:r w:rsidR="00F83EAA">
          <w:rPr>
            <w:noProof/>
            <w:webHidden/>
          </w:rPr>
          <w:instrText xml:space="preserve"> PAGEREF _Toc155370058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5A5E7E2C" w14:textId="0A7F00C2"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59" w:history="1">
        <w:r w:rsidR="00F83EAA" w:rsidRPr="00C56FA9">
          <w:rPr>
            <w:rStyle w:val="Hyperlink"/>
            <w:noProof/>
          </w:rPr>
          <w:t>Obchodný partner podľa zákona HIPAA</w:t>
        </w:r>
        <w:r w:rsidR="00F83EAA">
          <w:rPr>
            <w:noProof/>
            <w:webHidden/>
          </w:rPr>
          <w:tab/>
        </w:r>
        <w:r w:rsidR="00F83EAA">
          <w:rPr>
            <w:noProof/>
            <w:webHidden/>
          </w:rPr>
          <w:fldChar w:fldCharType="begin"/>
        </w:r>
        <w:r w:rsidR="00F83EAA">
          <w:rPr>
            <w:noProof/>
            <w:webHidden/>
          </w:rPr>
          <w:instrText xml:space="preserve"> PAGEREF _Toc155370059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761B3AF8" w14:textId="46374746"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60" w:history="1">
        <w:r w:rsidR="00F83EAA" w:rsidRPr="00C56FA9">
          <w:rPr>
            <w:rStyle w:val="Hyperlink"/>
            <w:noProof/>
          </w:rPr>
          <w:t>Telekomunikačné údaje</w:t>
        </w:r>
        <w:r w:rsidR="00F83EAA">
          <w:rPr>
            <w:noProof/>
            <w:webHidden/>
          </w:rPr>
          <w:tab/>
        </w:r>
        <w:r w:rsidR="00F83EAA">
          <w:rPr>
            <w:noProof/>
            <w:webHidden/>
          </w:rPr>
          <w:fldChar w:fldCharType="begin"/>
        </w:r>
        <w:r w:rsidR="00F83EAA">
          <w:rPr>
            <w:noProof/>
            <w:webHidden/>
          </w:rPr>
          <w:instrText xml:space="preserve"> PAGEREF _Toc155370060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0DB225E5" w14:textId="74E68A12"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61" w:history="1">
        <w:r w:rsidR="00F83EAA" w:rsidRPr="00C56FA9">
          <w:rPr>
            <w:rStyle w:val="Hyperlink"/>
            <w:noProof/>
          </w:rPr>
          <w:t>Kalifornský zákon o ochrane osobných údajov spotrebiteľov (CCPA)</w:t>
        </w:r>
        <w:r w:rsidR="00F83EAA">
          <w:rPr>
            <w:noProof/>
            <w:webHidden/>
          </w:rPr>
          <w:tab/>
        </w:r>
        <w:r w:rsidR="00F83EAA">
          <w:rPr>
            <w:noProof/>
            <w:webHidden/>
          </w:rPr>
          <w:fldChar w:fldCharType="begin"/>
        </w:r>
        <w:r w:rsidR="00F83EAA">
          <w:rPr>
            <w:noProof/>
            <w:webHidden/>
          </w:rPr>
          <w:instrText xml:space="preserve"> PAGEREF _Toc155370061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066487F4" w14:textId="6C57C2F2"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62" w:history="1">
        <w:r w:rsidR="00F83EAA" w:rsidRPr="00C56FA9">
          <w:rPr>
            <w:rStyle w:val="Hyperlink"/>
            <w:noProof/>
          </w:rPr>
          <w:t>Biometrické údaje</w:t>
        </w:r>
        <w:r w:rsidR="00F83EAA">
          <w:rPr>
            <w:noProof/>
            <w:webHidden/>
          </w:rPr>
          <w:tab/>
        </w:r>
        <w:r w:rsidR="00F83EAA">
          <w:rPr>
            <w:noProof/>
            <w:webHidden/>
          </w:rPr>
          <w:fldChar w:fldCharType="begin"/>
        </w:r>
        <w:r w:rsidR="00F83EAA">
          <w:rPr>
            <w:noProof/>
            <w:webHidden/>
          </w:rPr>
          <w:instrText xml:space="preserve"> PAGEREF _Toc155370062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59C0533C" w14:textId="6B11AE7F"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63" w:history="1">
        <w:r w:rsidR="00F83EAA" w:rsidRPr="00C56FA9">
          <w:rPr>
            <w:rStyle w:val="Hyperlink"/>
            <w:noProof/>
          </w:rPr>
          <w:t>Dodatočné profesionálne služby</w:t>
        </w:r>
        <w:r w:rsidR="00F83EAA">
          <w:rPr>
            <w:noProof/>
            <w:webHidden/>
          </w:rPr>
          <w:tab/>
        </w:r>
        <w:r w:rsidR="00F83EAA">
          <w:rPr>
            <w:noProof/>
            <w:webHidden/>
          </w:rPr>
          <w:fldChar w:fldCharType="begin"/>
        </w:r>
        <w:r w:rsidR="00F83EAA">
          <w:rPr>
            <w:noProof/>
            <w:webHidden/>
          </w:rPr>
          <w:instrText xml:space="preserve"> PAGEREF _Toc155370063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42461C75" w14:textId="02284356" w:rsidR="00F83EAA" w:rsidRDefault="000F047D">
      <w:pPr>
        <w:pStyle w:val="TOC5"/>
        <w:tabs>
          <w:tab w:val="right" w:leader="dot" w:pos="5030"/>
        </w:tabs>
        <w:rPr>
          <w:rFonts w:eastAsiaTheme="minorEastAsia"/>
          <w:noProof/>
          <w:kern w:val="2"/>
          <w:sz w:val="24"/>
          <w:szCs w:val="24"/>
          <w:lang w:val="en-US" w:eastAsia="en-US" w:bidi="ar-SA"/>
          <w14:ligatures w14:val="standardContextual"/>
        </w:rPr>
      </w:pPr>
      <w:hyperlink w:anchor="_Toc155370064" w:history="1">
        <w:r w:rsidR="00F83EAA" w:rsidRPr="00C56FA9">
          <w:rPr>
            <w:rStyle w:val="Hyperlink"/>
            <w:noProof/>
          </w:rPr>
          <w:t>Ako sa môžete obrátiť na spoločnosť Microsoft</w:t>
        </w:r>
        <w:r w:rsidR="00F83EAA">
          <w:rPr>
            <w:noProof/>
            <w:webHidden/>
          </w:rPr>
          <w:tab/>
        </w:r>
        <w:r w:rsidR="00F83EAA">
          <w:rPr>
            <w:noProof/>
            <w:webHidden/>
          </w:rPr>
          <w:fldChar w:fldCharType="begin"/>
        </w:r>
        <w:r w:rsidR="00F83EAA">
          <w:rPr>
            <w:noProof/>
            <w:webHidden/>
          </w:rPr>
          <w:instrText xml:space="preserve"> PAGEREF _Toc155370064 \h </w:instrText>
        </w:r>
        <w:r w:rsidR="00F83EAA">
          <w:rPr>
            <w:noProof/>
            <w:webHidden/>
          </w:rPr>
        </w:r>
        <w:r w:rsidR="00F83EAA">
          <w:rPr>
            <w:noProof/>
            <w:webHidden/>
          </w:rPr>
          <w:fldChar w:fldCharType="separate"/>
        </w:r>
        <w:r w:rsidR="00F83EAA">
          <w:rPr>
            <w:noProof/>
            <w:webHidden/>
          </w:rPr>
          <w:t>12</w:t>
        </w:r>
        <w:r w:rsidR="00F83EAA">
          <w:rPr>
            <w:noProof/>
            <w:webHidden/>
          </w:rPr>
          <w:fldChar w:fldCharType="end"/>
        </w:r>
      </w:hyperlink>
    </w:p>
    <w:p w14:paraId="16BE916B" w14:textId="410B936F"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65" w:history="1">
        <w:r w:rsidR="00F83EAA" w:rsidRPr="00C56FA9">
          <w:rPr>
            <w:rStyle w:val="Hyperlink"/>
            <w:noProof/>
          </w:rPr>
          <w:t>Príloha A – bezpečnostné opatrenia</w:t>
        </w:r>
        <w:r w:rsidR="00F83EAA">
          <w:rPr>
            <w:noProof/>
            <w:webHidden/>
          </w:rPr>
          <w:tab/>
        </w:r>
        <w:r w:rsidR="00F83EAA">
          <w:rPr>
            <w:noProof/>
            <w:webHidden/>
          </w:rPr>
          <w:fldChar w:fldCharType="begin"/>
        </w:r>
        <w:r w:rsidR="00F83EAA">
          <w:rPr>
            <w:noProof/>
            <w:webHidden/>
          </w:rPr>
          <w:instrText xml:space="preserve"> PAGEREF _Toc155370065 \h </w:instrText>
        </w:r>
        <w:r w:rsidR="00F83EAA">
          <w:rPr>
            <w:noProof/>
            <w:webHidden/>
          </w:rPr>
        </w:r>
        <w:r w:rsidR="00F83EAA">
          <w:rPr>
            <w:noProof/>
            <w:webHidden/>
          </w:rPr>
          <w:fldChar w:fldCharType="separate"/>
        </w:r>
        <w:r w:rsidR="00F83EAA">
          <w:rPr>
            <w:noProof/>
            <w:webHidden/>
          </w:rPr>
          <w:t>14</w:t>
        </w:r>
        <w:r w:rsidR="00F83EAA">
          <w:rPr>
            <w:noProof/>
            <w:webHidden/>
          </w:rPr>
          <w:fldChar w:fldCharType="end"/>
        </w:r>
      </w:hyperlink>
    </w:p>
    <w:p w14:paraId="27DD7257" w14:textId="76FD8B7E"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66" w:history="1">
        <w:r w:rsidR="00F83EAA" w:rsidRPr="00C56FA9">
          <w:rPr>
            <w:rStyle w:val="Hyperlink"/>
            <w:noProof/>
          </w:rPr>
          <w:t>Príloha B – Dotknuté osoby a kategórie osobných údajov</w:t>
        </w:r>
        <w:r w:rsidR="00F83EAA">
          <w:rPr>
            <w:noProof/>
            <w:webHidden/>
          </w:rPr>
          <w:tab/>
        </w:r>
        <w:r w:rsidR="00F83EAA">
          <w:rPr>
            <w:noProof/>
            <w:webHidden/>
          </w:rPr>
          <w:fldChar w:fldCharType="begin"/>
        </w:r>
        <w:r w:rsidR="00F83EAA">
          <w:rPr>
            <w:noProof/>
            <w:webHidden/>
          </w:rPr>
          <w:instrText xml:space="preserve"> PAGEREF _Toc155370066 \h </w:instrText>
        </w:r>
        <w:r w:rsidR="00F83EAA">
          <w:rPr>
            <w:noProof/>
            <w:webHidden/>
          </w:rPr>
        </w:r>
        <w:r w:rsidR="00F83EAA">
          <w:rPr>
            <w:noProof/>
            <w:webHidden/>
          </w:rPr>
          <w:fldChar w:fldCharType="separate"/>
        </w:r>
        <w:r w:rsidR="00F83EAA">
          <w:rPr>
            <w:noProof/>
            <w:webHidden/>
          </w:rPr>
          <w:t>17</w:t>
        </w:r>
        <w:r w:rsidR="00F83EAA">
          <w:rPr>
            <w:noProof/>
            <w:webHidden/>
          </w:rPr>
          <w:fldChar w:fldCharType="end"/>
        </w:r>
      </w:hyperlink>
    </w:p>
    <w:p w14:paraId="75783D7B" w14:textId="35516138"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67" w:history="1">
        <w:r w:rsidR="00F83EAA" w:rsidRPr="00C56FA9">
          <w:rPr>
            <w:rStyle w:val="Hyperlink"/>
            <w:noProof/>
          </w:rPr>
          <w:t>Príloha C – Dodatok o dodatočných zárukách</w:t>
        </w:r>
        <w:r w:rsidR="00F83EAA">
          <w:rPr>
            <w:noProof/>
            <w:webHidden/>
          </w:rPr>
          <w:tab/>
        </w:r>
        <w:r w:rsidR="00F83EAA">
          <w:rPr>
            <w:noProof/>
            <w:webHidden/>
          </w:rPr>
          <w:fldChar w:fldCharType="begin"/>
        </w:r>
        <w:r w:rsidR="00F83EAA">
          <w:rPr>
            <w:noProof/>
            <w:webHidden/>
          </w:rPr>
          <w:instrText xml:space="preserve"> PAGEREF _Toc155370067 \h </w:instrText>
        </w:r>
        <w:r w:rsidR="00F83EAA">
          <w:rPr>
            <w:noProof/>
            <w:webHidden/>
          </w:rPr>
        </w:r>
        <w:r w:rsidR="00F83EAA">
          <w:rPr>
            <w:noProof/>
            <w:webHidden/>
          </w:rPr>
          <w:fldChar w:fldCharType="separate"/>
        </w:r>
        <w:r w:rsidR="00F83EAA">
          <w:rPr>
            <w:noProof/>
            <w:webHidden/>
          </w:rPr>
          <w:t>19</w:t>
        </w:r>
        <w:r w:rsidR="00F83EAA">
          <w:rPr>
            <w:noProof/>
            <w:webHidden/>
          </w:rPr>
          <w:fldChar w:fldCharType="end"/>
        </w:r>
      </w:hyperlink>
    </w:p>
    <w:p w14:paraId="20DB9BA2" w14:textId="715CE1BF" w:rsidR="00F83EAA" w:rsidRDefault="000F047D">
      <w:pPr>
        <w:pStyle w:val="TOC1"/>
        <w:rPr>
          <w:rFonts w:eastAsiaTheme="minorEastAsia"/>
          <w:b w:val="0"/>
          <w:caps w:val="0"/>
          <w:noProof/>
          <w:kern w:val="2"/>
          <w:sz w:val="24"/>
          <w:szCs w:val="24"/>
          <w:lang w:val="en-US" w:eastAsia="en-US" w:bidi="ar-SA"/>
          <w14:ligatures w14:val="standardContextual"/>
        </w:rPr>
      </w:pPr>
      <w:hyperlink w:anchor="_Toc155370068" w:history="1">
        <w:r w:rsidR="00F83EAA" w:rsidRPr="00C56FA9">
          <w:rPr>
            <w:rStyle w:val="Hyperlink"/>
            <w:noProof/>
          </w:rPr>
          <w:t>Príloha 1 – podmienky všeobecného nariadenia Európskej únie o ochrane údajov</w:t>
        </w:r>
        <w:r w:rsidR="00F83EAA">
          <w:rPr>
            <w:noProof/>
            <w:webHidden/>
          </w:rPr>
          <w:tab/>
        </w:r>
        <w:r w:rsidR="00F83EAA">
          <w:rPr>
            <w:noProof/>
            <w:webHidden/>
          </w:rPr>
          <w:fldChar w:fldCharType="begin"/>
        </w:r>
        <w:r w:rsidR="00F83EAA">
          <w:rPr>
            <w:noProof/>
            <w:webHidden/>
          </w:rPr>
          <w:instrText xml:space="preserve"> PAGEREF _Toc155370068 \h </w:instrText>
        </w:r>
        <w:r w:rsidR="00F83EAA">
          <w:rPr>
            <w:noProof/>
            <w:webHidden/>
          </w:rPr>
        </w:r>
        <w:r w:rsidR="00F83EAA">
          <w:rPr>
            <w:noProof/>
            <w:webHidden/>
          </w:rPr>
          <w:fldChar w:fldCharType="separate"/>
        </w:r>
        <w:r w:rsidR="00F83EAA">
          <w:rPr>
            <w:noProof/>
            <w:webHidden/>
          </w:rPr>
          <w:t>20</w:t>
        </w:r>
        <w:r w:rsidR="00F83EAA">
          <w:rPr>
            <w:noProof/>
            <w:webHidden/>
          </w:rPr>
          <w:fldChar w:fldCharType="end"/>
        </w:r>
      </w:hyperlink>
    </w:p>
    <w:p w14:paraId="078B3149" w14:textId="23EE6ABF" w:rsidR="00D70DF3" w:rsidRDefault="00A430D3" w:rsidP="002F3D6C">
      <w:pPr>
        <w:pStyle w:val="TOC1"/>
        <w:sectPr w:rsidR="00D70DF3" w:rsidSect="00084FC3">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70039"/>
      <w:bookmarkStart w:id="6" w:name="Introduction"/>
      <w:r>
        <w:t>Úvod</w:t>
      </w:r>
      <w:bookmarkEnd w:id="2"/>
      <w:bookmarkEnd w:id="3"/>
      <w:bookmarkEnd w:id="4"/>
      <w:bookmarkEnd w:id="5"/>
    </w:p>
    <w:p w14:paraId="6CE39BF0" w14:textId="2EB1DB48"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Zmluvné strany súhlasia s tým, že tento dodatok o ochrane údajov v produktoch a službách spoločnosti Microsoft (DOÚ) stanovuje ich záväzky v súvislosti so spracúvaním a zabezpečením zákazníckych údajov, údajov profesionálnych služieb a osobných údajov v súvislosti s produktmi a službami. DOÚ je odkazom zahrnutý do podmienok produktov a iných zmlúv spoločnosti Microsoft. Zmluvné strany tiež súhlasia s tým, </w:t>
      </w:r>
      <w:r w:rsidR="00B91E40">
        <w:br/>
      </w:r>
      <w:r>
        <w:t xml:space="preserve">že pokiaľ neexistuje samostatná zmluva o poskytovaní profesionálnych služieb, týmto DOÚ sa riadi spracúvanie a zabezpečenie údajov v rámci profesionálnych služieb. Zákazníkovo používanie produktov iných subjektov ako Microsoft sa riadi samostatnými podmienkami vrátane odlišných podmienok ochrany osobných údajov a zabezpečenia. </w:t>
      </w:r>
    </w:p>
    <w:p w14:paraId="1B365C3E" w14:textId="77777777" w:rsidR="00405253" w:rsidRDefault="00405253" w:rsidP="00405253">
      <w:pPr>
        <w:pStyle w:val="ProductList-Body"/>
        <w:spacing w:after="120"/>
      </w:pPr>
      <w:bookmarkStart w:id="13" w:name="_Toc42764827"/>
      <w:bookmarkEnd w:id="7"/>
      <w:bookmarkEnd w:id="8"/>
      <w:bookmarkEnd w:id="9"/>
      <w:r>
        <w:t xml:space="preserve">V prípade akéhokoľvek rozporu alebo nesúladu medzi podmienkami v dodatku o ochrane údajov a akýmikoľvek inými podmienkami v multilicenčnej zmluve zákazníka alebo iných príslušných zmluvách súvisiacich s produktmi a službami (ďalej len „zmluva zákazníka“) sa budú prednostne uplatňovať podmienky v dodatku o ochrane údajov. Ustanovenia podmienok DOÚ nahrádzajú akékoľvek rozporné ustanovenia prehlásenia o ochrane osobných údajov spoločnosti Microsoft, ktoré sa môžu inak vzťahovať na spracúvanie zákazníckych údajov, údajov profesionálnych služieb alebo osobných údajov v súlade s definíciou v tomto dokumente. </w:t>
      </w:r>
    </w:p>
    <w:p w14:paraId="0F7D68A7" w14:textId="77777777" w:rsidR="00405253" w:rsidRDefault="00405253" w:rsidP="00405253">
      <w:pPr>
        <w:pStyle w:val="ProductList-Body"/>
        <w:spacing w:after="120"/>
      </w:pPr>
      <w:r>
        <w:t>Spoločnosť Microsoft stanovuje účinnosť záväzkov v tomto dodatku o ochrane údajov pre všetkých zákazníkov s existujúcou zmluvou zákazníka. Tieto záväzky sú pre spoločnosť Microsoft záväzné vo vzťahu k zákazníkovi bez ohľadu na (1) produktové podmienky, ktoré sa inak vzťahujú na akékoľvek predplatné produktu alebo licenciu, alebo (2) akúkoľvek inú zmluvu, ktorá odkazuje na produktové podmienky.</w:t>
      </w:r>
    </w:p>
    <w:p w14:paraId="5EBB00B4" w14:textId="77777777" w:rsidR="00DD6D76" w:rsidRPr="00FC77AC" w:rsidRDefault="00DD6D76" w:rsidP="00DD6D76">
      <w:pPr>
        <w:pStyle w:val="ProductList-SubSubSectionHeading"/>
        <w:spacing w:after="120"/>
        <w:outlineLvl w:val="1"/>
      </w:pPr>
      <w:bookmarkStart w:id="14" w:name="_Toc155370040"/>
      <w:r>
        <w:t>Príslušné podmienky a aktualizácie DOÚ</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Obmedzenia aktualizácií</w:t>
      </w:r>
    </w:p>
    <w:p w14:paraId="4BEDE5CD" w14:textId="77777777" w:rsidR="008204D7" w:rsidRDefault="008204D7" w:rsidP="008204D7">
      <w:pPr>
        <w:pStyle w:val="ProductList-Body"/>
        <w:spacing w:after="120"/>
        <w:ind w:left="158"/>
      </w:pPr>
      <w:bookmarkStart w:id="15" w:name="_Hlk40343587"/>
      <w:r>
        <w:t>Keď si zákazník predĺži alebo zakúpi nové predplatné produktu alebo zadá pracovnú objednávku profesionálnej službu, budú sa uplatňovať podmienky v dodatku o ochrane údajov platné v danej dobe a pre danú profesionálnu službu zostanú počas zákazníkovho predplatného daného produktu alebo doby záväzku bez zmeny. Keď zákazník získa trvalú licenciu na softvér, budú sa uplatňovať podmienky dodatku o ochrane údajov platné v danej dobe (podľa rovnakého ustanovenia o určení príslušných podmienok používania produktu platných v danej dobe pre daný softvér v zmluve zákazníka) a počas trvania licencie zákazníka na daný softvér zostanú bez zmeny.</w:t>
      </w:r>
    </w:p>
    <w:p w14:paraId="2112911C" w14:textId="77777777" w:rsidR="00DD6D76" w:rsidRPr="00FC77AC" w:rsidRDefault="00DD6D76" w:rsidP="00DD6D76">
      <w:pPr>
        <w:pStyle w:val="ProductList-Body"/>
        <w:spacing w:after="120"/>
        <w:ind w:left="187"/>
        <w:outlineLvl w:val="2"/>
      </w:pPr>
      <w:r>
        <w:rPr>
          <w:b/>
          <w:color w:val="0072C6"/>
        </w:rPr>
        <w:t>Nové funkcie, doplnky alebo súvisiaci softvér</w:t>
      </w:r>
      <w:bookmarkEnd w:id="15"/>
    </w:p>
    <w:p w14:paraId="6055A2C1" w14:textId="4EABDC36" w:rsidR="00DD6D76" w:rsidRPr="00FC77AC" w:rsidRDefault="00DD6D76" w:rsidP="00DD6D76">
      <w:pPr>
        <w:pStyle w:val="ProductList-Body"/>
        <w:spacing w:after="120"/>
        <w:ind w:left="158"/>
      </w:pPr>
      <w:r>
        <w:t>Napriek vyššie uvedeným obmedzeniam aktualizácií platí, že keď spoločnosť Microsoft uvedie funkcie, ponuky, doplnky alebo súvisiaci softvér, ktoré sú nové (t. j. ktoré neboli predtým zahrnuté v produktoch alebo službách), spoločnosť Microsoft môže poskytnúť podmienky alebo vykonať</w:t>
      </w:r>
      <w:r w:rsidR="00B91E40">
        <w:t> </w:t>
      </w:r>
      <w:r>
        <w:t>aktualizácie DOÚ, ktoré sa budú vzťahovať na zákazníkovo používanie týchto nových funkcií, ponúk, doplnkov alebo súvisiaceho softvéru. Ak tieto podmienky zahŕňajú akékoľvek významné nepriaznivé zmeny podmienok DOÚ, spoločnosť Microsoft poskytne zákazníkovi na výber používanie nových funkcií, ponúk, doplnkov alebo súvisiaceho softvéru bez straty existujúcej funkčnosti všeobecne dostupného produktu alebo profesionálnej služby. Ak zákazník tieto nové funkcie, ponuky, doplnky alebo súvisiaci softvér nebude inštalovať alebo používať, príslušné nové podmienky sa nebudú uplatňovať.</w:t>
      </w:r>
    </w:p>
    <w:p w14:paraId="5051C02C" w14:textId="77777777" w:rsidR="00DD6D76" w:rsidRPr="00FC77AC" w:rsidRDefault="00DD6D76" w:rsidP="00DD6D76">
      <w:pPr>
        <w:pStyle w:val="ProductList-Body"/>
        <w:spacing w:after="120"/>
        <w:ind w:left="187"/>
        <w:outlineLvl w:val="2"/>
      </w:pPr>
      <w:r>
        <w:rPr>
          <w:b/>
          <w:color w:val="0072C6"/>
        </w:rPr>
        <w:t>Vládne nariadenia a požiadavky</w:t>
      </w:r>
    </w:p>
    <w:p w14:paraId="6B462DB3" w14:textId="22D3B5A8" w:rsidR="00DD6D76" w:rsidRPr="00FC77AC" w:rsidRDefault="00DD6D76" w:rsidP="00DD6D76">
      <w:pPr>
        <w:pStyle w:val="ProductList-Body"/>
        <w:spacing w:after="120"/>
        <w:ind w:left="158"/>
      </w:pPr>
      <w:r>
        <w:t>Napriek vyššie uvedeným obmedzeniam aktualizácií platí, že spoločnosť Microsoft môže upraviť produkt alebo profesionálnu službu alebo ukončiť ich poskytovanie v akejkoľvek krajine alebo jurisdikcii, v ktorej sú alebo budú účinné akékoľvek vládne požiadavky alebo záväzky 1) vystavujúce spoločnosť Microsoft akýmkoľvek právnym predpisom alebo požiadavkám, ktoré sa vo všeobecnosti nevzťahujú na právnické osoby pôsobiace v tejto krajine alebo jurisdikcii, 2) sťažujúce spoločnosti Microsoft ďalšiu prevádzku daného produktu alebo ponuku profesionálnej služby bez jej úprav alebo 3) na základe ktorých sa spoločnosť Microsoft môže domnievať, že produkt alebo profesionálna služba alebo podmienky DOÚ môžu byť v rozpore s akýmikoľvek takýmito požiadavkami alebo záväzkami.</w:t>
      </w:r>
    </w:p>
    <w:p w14:paraId="533F1F74" w14:textId="77777777" w:rsidR="009776B9" w:rsidRPr="00FC77AC" w:rsidRDefault="009776B9" w:rsidP="007829B6">
      <w:pPr>
        <w:pStyle w:val="ProductList-SubSubSectionHeading"/>
        <w:spacing w:after="120"/>
        <w:outlineLvl w:val="1"/>
      </w:pPr>
      <w:bookmarkStart w:id="16" w:name="_Toc155370041"/>
      <w:r>
        <w:t>Elektronické oznámenia</w:t>
      </w:r>
      <w:bookmarkEnd w:id="10"/>
      <w:bookmarkEnd w:id="11"/>
      <w:bookmarkEnd w:id="12"/>
      <w:bookmarkEnd w:id="16"/>
    </w:p>
    <w:p w14:paraId="37A67D7B" w14:textId="0CECD8B1" w:rsidR="009776B9" w:rsidRPr="00FC77AC" w:rsidRDefault="009776B9" w:rsidP="007829B6">
      <w:pPr>
        <w:pStyle w:val="ProductList-Body"/>
        <w:spacing w:after="120"/>
      </w:pPr>
      <w:r>
        <w:t xml:space="preserve">Spoločnosť Microsoft môže poskytnúť zákazníkovi informácie a oznámenia o produktoch a službách elektronicky, napríklad e-mailom, prostredníctvom portálu služby on-line alebo prostredníctvom webovej lokality, ktorú spoločnosť Microsoft určí. Oznámenie sa považuje za poskytnuté v deň jeho sprístupnenia spoločnosťou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70042"/>
      <w:r>
        <w:t>Predchádzajúce verzie</w:t>
      </w:r>
      <w:bookmarkEnd w:id="17"/>
      <w:bookmarkEnd w:id="18"/>
      <w:bookmarkEnd w:id="19"/>
      <w:bookmarkEnd w:id="20"/>
    </w:p>
    <w:p w14:paraId="6CA8233C" w14:textId="322BD5AA" w:rsidR="009776B9" w:rsidRPr="00FC77AC" w:rsidRDefault="00DD6D76" w:rsidP="007829B6">
      <w:pPr>
        <w:pStyle w:val="ProductList-Body"/>
        <w:spacing w:after="120"/>
      </w:pPr>
      <w:r>
        <w:t xml:space="preserve">Podmienky DOÚ uvádzajú podmienky používania produktov a služieb, ktoré sú momentálne dostupné. V prípade starších verzií podmienok DOÚ </w:t>
      </w:r>
      <w:r w:rsidR="00B91E40">
        <w:br/>
      </w:r>
      <w:r>
        <w:t xml:space="preserve">si zákazník môže pozrieť stránku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alebo sa obrátiť na svojho predajcu či manažéra obchodných vzťahov spoločnosti Microsoft.</w:t>
      </w:r>
    </w:p>
    <w:bookmarkStart w:id="22" w:name="_Hlk494736247"/>
    <w:bookmarkStart w:id="23" w:name="_Hlk494736381"/>
    <w:p w14:paraId="5CA89841" w14:textId="77777777"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Obsah</w:t>
      </w:r>
      <w:r>
        <w:fldChar w:fldCharType="end"/>
      </w:r>
      <w:r>
        <w:rPr>
          <w:sz w:val="16"/>
          <w:szCs w:val="16"/>
        </w:rPr>
        <w:t>/</w:t>
      </w:r>
      <w:hyperlink w:anchor="GeneralTerms" w:tooltip="Všeobecné podmienky" w:history="1">
        <w:r>
          <w:rPr>
            <w:rStyle w:val="Hyperlink"/>
            <w:sz w:val="16"/>
            <w:szCs w:val="16"/>
          </w:rPr>
          <w:t>Všeobecné podmienky</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084FC3">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70043"/>
      <w:bookmarkStart w:id="28" w:name="Definitions"/>
      <w:bookmarkEnd w:id="22"/>
      <w:bookmarkEnd w:id="23"/>
      <w:r>
        <w:t>Definície</w:t>
      </w:r>
      <w:bookmarkEnd w:id="24"/>
      <w:bookmarkEnd w:id="25"/>
      <w:bookmarkEnd w:id="26"/>
      <w:bookmarkEnd w:id="27"/>
    </w:p>
    <w:bookmarkEnd w:id="28"/>
    <w:p w14:paraId="484E7AFB" w14:textId="77777777" w:rsidR="00984444" w:rsidRDefault="00984444" w:rsidP="00984444">
      <w:pPr>
        <w:pStyle w:val="ProductList-Body"/>
        <w:spacing w:after="120"/>
      </w:pPr>
      <w:r>
        <w:t>Všetky výrazy, ktoré sa používajú v tomto dodatku o ochrane údajov, ale nie sú v ňom definované, budú mať rovnaké významy, ako sú uvedené v zmluve zákazníka. V tomto DOÚ sa používajú nasledujúce definované pojmy:</w:t>
      </w:r>
    </w:p>
    <w:p w14:paraId="1D689A74" w14:textId="77777777" w:rsidR="00B0233F" w:rsidRPr="00FC77AC" w:rsidRDefault="00B0233F" w:rsidP="00B0233F">
      <w:pPr>
        <w:pStyle w:val="ProductList-Body"/>
        <w:spacing w:after="120"/>
      </w:pPr>
      <w:r>
        <w:t>„Zákaznícke údaje“ znamenajú všetky údaje vrátane všetkých textových, zvukových, obrazových súborov alebo videosúborov a softvéru, ktoré získa spoločnosť Microsoft od vás alebo vo vašom mene prostredníctvom používania služby on-line. Zákaznícke údaje nezahŕňajú údaje profesionálnych služieb.</w:t>
      </w:r>
    </w:p>
    <w:p w14:paraId="50FA0EF5" w14:textId="77777777" w:rsidR="00B0233F" w:rsidRPr="00FC77AC" w:rsidRDefault="00B0233F" w:rsidP="00B0233F">
      <w:pPr>
        <w:pStyle w:val="ProductList-Body"/>
        <w:spacing w:after="120"/>
      </w:pPr>
      <w:r>
        <w:t>Pojem „požiadavky ochrany údajov“ znamená nariadenie GDPR, miestne právne predpisy o ochrane údajov EÚ/EHP a akékoľvek príslušné právne predpisy, nariadenia a iné právne požiadavky týkajúce sa (a) ochrany osobných údajov a zabezpečenia údajov a (b) používania, zhromažďovania, uchovávania, ukladania, zabezpečenia, zverejnenia, prevodu, likvidácie a iného spracovania osobných údajov.</w:t>
      </w:r>
    </w:p>
    <w:p w14:paraId="241CBD66" w14:textId="5374CA1B" w:rsidR="00B0233F" w:rsidRPr="00FC77AC" w:rsidRDefault="00B0233F" w:rsidP="00B0233F">
      <w:pPr>
        <w:pStyle w:val="ProductList-Body"/>
        <w:spacing w:after="120"/>
      </w:pPr>
      <w:r>
        <w:t>„Podmienky DOÚ“ znamenajú podmienky uvedené v DOÚ a všetky podmienky špecifické pre daný produkt v produktových podmienkach, ktoré</w:t>
      </w:r>
      <w:r w:rsidR="00B91E40">
        <w:t> </w:t>
      </w:r>
      <w:r>
        <w:t xml:space="preserve">špecificky dopĺňajú alebo upravujú podmienky zabezpečenia a ochrany osobných údajov v DOÚ pre daný produkt (alebo funkciu produktu). V prípade akéhokoľvek rozporu alebo nesúladu medzi DOÚ a takýmito podmienkami špecifickými pre daný produkt sa budú vo vzťahu k príslušnému produktu (alebo funkcii daného produktu) prednostne uplatňovať podmienky špecifické pre daný produkt. </w:t>
      </w:r>
    </w:p>
    <w:p w14:paraId="6F8084EB" w14:textId="77777777" w:rsidR="00BD28D7" w:rsidRPr="00FC77AC" w:rsidRDefault="00B0233F" w:rsidP="00B0233F">
      <w:pPr>
        <w:pStyle w:val="ProductList-Body"/>
        <w:spacing w:after="120"/>
      </w:pPr>
      <w:r>
        <w:t>Pojem „GDPR“ znamená nariadenie Európskeho parlamentu a Rady (EÚ) 2016/679 z 27. apríla 2016 o ochrane fyzických osôb pri spracúvaní osobných údajov a voľnom pohybe osôb takýchto údajov, ktorým sa zrušuje smernica 95/46/ES (všeobecné nariadenie o ochrane údajov).</w:t>
      </w:r>
    </w:p>
    <w:p w14:paraId="7D9AB736" w14:textId="09F0A1EC" w:rsidR="00B0233F" w:rsidRPr="00FC77AC" w:rsidRDefault="00B0233F" w:rsidP="00B0233F">
      <w:pPr>
        <w:pStyle w:val="ProductList-Body"/>
        <w:spacing w:after="120"/>
      </w:pPr>
      <w:r>
        <w:t xml:space="preserve">Pojem „miestne právne predpisy o ochrane údajov EÚ/EHP“ znamená akékoľvek sekundárne právne predpisy a nariadenia implementujúce nariadenie GDPR. </w:t>
      </w:r>
    </w:p>
    <w:p w14:paraId="3373858F" w14:textId="57962F78" w:rsidR="00B0233F" w:rsidRPr="00FC77AC" w:rsidRDefault="00B0233F" w:rsidP="00B0233F">
      <w:pPr>
        <w:pStyle w:val="ProductList-Body"/>
        <w:spacing w:after="120"/>
      </w:pPr>
      <w:r>
        <w:t>Pojem „podmienky GDPR“ znamená podmienky uvedené v </w:t>
      </w:r>
      <w:hyperlink w:anchor="Attachment1" w:history="1">
        <w:r>
          <w:rPr>
            <w:rStyle w:val="Hyperlink"/>
          </w:rPr>
          <w:t>prílohe 1</w:t>
        </w:r>
      </w:hyperlink>
      <w:r>
        <w:t>, na základe ktorých sa spoločnosť Microsoft zaväzuje spracúvať osobné údaje v súlade s článkom 28 nariadenia GDPR.</w:t>
      </w:r>
    </w:p>
    <w:p w14:paraId="71D78B00" w14:textId="77777777" w:rsidR="00B0233F" w:rsidRPr="00FC77AC" w:rsidRDefault="00B0233F" w:rsidP="00B0233F">
      <w:pPr>
        <w:pStyle w:val="ProductList-Body"/>
        <w:spacing w:after="120"/>
      </w:pPr>
      <w:r>
        <w:t xml:space="preserve">Pojem „osobné údaje“ znamená akékoľvek informácie týkajúce sa identifikovanej alebo identifikovateľnej fyzickej osoby. Identifikovateľná fyzická osoba je osoba, ktorú možno identifikovať priamo alebo nepriamo, najmä odkazom na identifikátor ako meno, identifikačné číslo, lokalizačné údaje alebo online identifikátor, prípadne odkazom na jeden či viaceré prvky, ktoré sú špecifické pre fyzickú, fyziologickú, genetickú, mentálnu, ekonomickú, kultúrnu alebo sociálnu identitu tejto fyzickej osoby. </w:t>
      </w:r>
    </w:p>
    <w:p w14:paraId="74FC66D9" w14:textId="77777777" w:rsidR="00B0233F" w:rsidRPr="00FC77AC" w:rsidRDefault="00B0233F" w:rsidP="00B0233F">
      <w:pPr>
        <w:pStyle w:val="ProductList-Body"/>
        <w:spacing w:after="120"/>
      </w:pPr>
      <w:r>
        <w:t xml:space="preserve">Pojem „produkt“ má význam uvedený v multilicenčnej zmluve. S cieľom zjednodušenia odkazovania pojem „produkt“ zahŕňa služby on-line a softvér, každé v zmysle definície v multilicenčnej zmluve. </w:t>
      </w:r>
    </w:p>
    <w:p w14:paraId="120289BF" w14:textId="77777777" w:rsidR="00B0233F" w:rsidRPr="00FC77AC" w:rsidRDefault="00B0233F" w:rsidP="00B91E40">
      <w:pPr>
        <w:pStyle w:val="ProductList-Body"/>
        <w:spacing w:after="120"/>
        <w:ind w:right="-180"/>
      </w:pPr>
      <w:r>
        <w:t>Pojem „produkty a služby“ znamená produkty a profesionálne služby. Dostupnosť produktov a profesionálnych služieb sa môže v jednotlivých regiónoch líšiť a použiteľnosť tohto DOÚ pre konkrétne produkty a profesionálne služby je podmienená obmedzeniami v článku Rozsah v tomto DOÚ.</w:t>
      </w:r>
    </w:p>
    <w:p w14:paraId="4A8E3BB5" w14:textId="77777777" w:rsidR="00C37F67" w:rsidRDefault="00C37F67" w:rsidP="00C37F67">
      <w:pPr>
        <w:pStyle w:val="ProductList-Body"/>
        <w:spacing w:after="120"/>
      </w:pPr>
      <w:r>
        <w:t>Pojem „profesionálne služby“ znamená nasledujúce služby: (a) konzultačné služby spoločnosti Microsoft pozostávajúce z plánovania, poradenstva, pokynov, migrácie údajov, nasadzovania a služieb vývoja riešení/softvéru poskytovaných v rámci objednávky prác podnikových služieb spoločnosti Microsoft alebo (v prípade odsúhlasenia v opise projektu) v rámci zmluvy Cloud Workload Acceleration, ktorá odkazom zahŕňa tento dodatok o ochrane údajov, a (b) služby technickej podpory poskytované spoločnosťou Microsoft, ktoré pomáhajú zákazníkom identifikovať a riešiť problémy týkajúce sa produktov vrátane technickej podpory poskytovanej ako súčasť služieb Microsoft Unified Support alebo Premier Support a akýchkoľvek iných komerčných služieb technickej podpory. Profesionálne služby nezahŕňajú produkty alebo, len pre účely DOÚ, dodatočné profesionálne služby.</w:t>
      </w:r>
    </w:p>
    <w:p w14:paraId="5706395E" w14:textId="77777777" w:rsidR="00B0233F" w:rsidRPr="00FC77AC" w:rsidRDefault="00B0233F" w:rsidP="00B0233F">
      <w:pPr>
        <w:pStyle w:val="ProductList-Body"/>
        <w:spacing w:after="120"/>
      </w:pPr>
      <w:r>
        <w:t xml:space="preserve">„Údaje profesionálnych služieb“ sú všetky údaje vrátane všetkých textových, zvukových, videových, obrazových súborov alebo softvéru, ktoré poskytuje spoločnosti Microsoft zákazník alebo sa jej poskytujú v jeho mene (alebo na ktorých získanie z nejakého produktu zákazník oprávňuje spoločnosť Microsoft) alebo iným spôsobom získané či spracované spoločnosťou Microsoft alebo v jej mene prostredníctvom interakcie so spoločnosťou Microsoft s cieľom získať profesionálne služby. </w:t>
      </w:r>
    </w:p>
    <w:p w14:paraId="24D3B387" w14:textId="77777777" w:rsidR="00B0233F" w:rsidRPr="00FC77AC" w:rsidRDefault="00B0233F" w:rsidP="00B0233F">
      <w:pPr>
        <w:pStyle w:val="ProductList-Body"/>
        <w:spacing w:after="120"/>
      </w:pPr>
      <w:r>
        <w:t>Pojem „štandardné zmluvné doložky z roku 2021“ znamená štandardné doložky ochrany údajov (modul sprostredkovateľ-sprostredkovateľovi) medzi spoločnosťou Microsoft Ireland Operations Limited a Microsoft Corporation týkajúce sa prenosu osobných údajov od sprostredkovateľov v EHP sprostredkovateľom so sídlom v tretích krajinách, ktoré nezabezpečujú primeranú úroveň ochrany údajov v súlade s článkom 46 nariadenia GDPR a na základe schválenia rozhodnutia Európskej komisie v rozhodnutí 2021/914/ES zo dňa 4. júna 2021.</w:t>
      </w:r>
    </w:p>
    <w:p w14:paraId="689AF67E" w14:textId="77777777" w:rsidR="00B0233F" w:rsidRPr="00FC77AC" w:rsidRDefault="00B0233F" w:rsidP="00B0233F">
      <w:pPr>
        <w:pStyle w:val="ProductList-Body"/>
        <w:spacing w:after="120"/>
      </w:pPr>
      <w:r>
        <w:t xml:space="preserve">Pojem „subsprostredkovateľ“ znamená iných sprostredkovateľov využívaných spoločnosťou Microsoft na spracúvanie zákazníckych údajov, údajov profesionálnych služieb a osobných údajov v súlade s opisom v článku 28 nariadenia GDPR. </w:t>
      </w:r>
    </w:p>
    <w:p w14:paraId="1BEF1F4F" w14:textId="77777777" w:rsidR="00B0233F" w:rsidRPr="00FC77AC" w:rsidRDefault="00B0233F" w:rsidP="00B0233F">
      <w:pPr>
        <w:pStyle w:val="ProductList-Body"/>
        <w:spacing w:after="120"/>
      </w:pPr>
      <w:r>
        <w:t xml:space="preserve">Pojem „dodatočné profesionálne služby“ znamená požiadavky podpory eskalované z podpory tímu tvorby produktu s cieľom vyriešenia a iné konzultácie a podporu od spoločnosti Microsoft poskytované v súvislosti s produktovou alebo multilicenčnou zmluvou, ktoré nezahŕňa definícia profesionálnych služieb. </w:t>
      </w:r>
    </w:p>
    <w:p w14:paraId="6D4DB565" w14:textId="3F90E3E1" w:rsidR="00DD6D76" w:rsidRPr="00FC77AC" w:rsidRDefault="00B0233F" w:rsidP="00B0233F">
      <w:pPr>
        <w:pStyle w:val="ProductList-Body"/>
        <w:spacing w:after="120"/>
      </w:pPr>
      <w:r>
        <w:t xml:space="preserve">Pojmy písané malými písmenami, ktoré sú používané v tomto DOÚ bez ich vymedzenia, ako napríklad „porušenie ochrany osobných údajov“, „spracovávanie“, „prevádzkovateľ“, „sprostredkovateľ“, „profilovanie“, „osobné údaje“ a „dotknutá osoba“, budú mať rovnaký význam, ako je stanovený v článku 4 nariadenia GDPR, a to bez ohľadu na to, či sa nariadenie GDPR použije alebo nie. </w:t>
      </w:r>
    </w:p>
    <w:p w14:paraId="77C9E5E9" w14:textId="2F7A3C49" w:rsidR="00253BA3" w:rsidRPr="00FC77AC" w:rsidRDefault="000F047D" w:rsidP="00C35BD5">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w:t>
      </w:r>
      <w:hyperlink w:anchor="GeneralTerms" w:tooltip="Všeobecné podmienky" w:history="1">
        <w:r w:rsidR="00FC72B7">
          <w:rPr>
            <w:rStyle w:val="Hyperlink"/>
            <w:sz w:val="16"/>
            <w:szCs w:val="16"/>
          </w:rPr>
          <w:t>Všeobecné podmienky</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70044"/>
      <w:bookmarkStart w:id="33" w:name="GeneralTerms"/>
      <w:r>
        <w:t>Všeobecné podmienky</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70045"/>
      <w:bookmarkEnd w:id="33"/>
      <w:r>
        <w:t>Dodržovanie zákonov</w:t>
      </w:r>
      <w:bookmarkEnd w:id="34"/>
    </w:p>
    <w:p w14:paraId="509F82CC" w14:textId="1CDB4F5F" w:rsidR="00BA0FD4" w:rsidRPr="00FC77AC" w:rsidRDefault="00BA0FD4" w:rsidP="0041679B">
      <w:pPr>
        <w:pStyle w:val="ProductList-Body"/>
        <w:keepNext/>
        <w:spacing w:after="120"/>
      </w:pPr>
      <w:r>
        <w:t>Spoločnosť Microsoft bude dodržovať všetky zákony a predpisy vzťahujúce sa na jej poskytovanie produktov a služieb vrátane zákona o oznamovaní narušenia zabezpečenia a požiadaviek ochrany údajov. Spoločnosť Microsoft však nezodpovedá za dodržovanie žiadnych zákonov ani predpisov vzťahujúcich sa na zákazníka alebo odvetvie zákazníka, ktoré sa nevzťahujú aj všeobecne na poskytovateľov služieb informačných technológií. Spoločnosť Microsoft nerozhoduje o tom, či zákaznícke údaje obsahujú informácie, ktoré podliehajú určitému právnemu predpisu alebo nariadeniu. Na všetky bezpečnostné incidenty sa vzťahujú podmienky sekcie Oznámenie bezpečnostného incidentu uvedenej nižšie.</w:t>
      </w:r>
    </w:p>
    <w:p w14:paraId="7D4647F5" w14:textId="74B7325D" w:rsidR="00BA0FD4" w:rsidRPr="00FC77AC" w:rsidRDefault="00BA0FD4" w:rsidP="007829B6">
      <w:pPr>
        <w:pStyle w:val="ProductList-Body"/>
        <w:spacing w:after="120"/>
      </w:pPr>
      <w:r>
        <w:t>Zákazník musí dodržovať všetky zákony a predpisy vzťahujúce sa na jeho používanie produktov a služieb vrátane právnych predpisov týkajúcich sa ochrany súkromia, biometrických údajov, dôvernosti komunikácie a požiadaviek ochrany údajov. Zákazník je zodpovedný za určenie toho, či sú produkty a služby vhodné na ukladanie a spracúvanie informácií podliehajúcich akýmkoľvek špecifickým zákonom alebo predpisom, ako aj za používanie produktov a služieb spôsobom, ktorý je v súlade s právnymi a regulačnými záväzkami zákazníka. Zákazník je zodpovedný za to, že bude reagovať na každú žiadosť tretej strany týkajúcu sa zákazníkovho používania produktov a služieb, napríklad na žiadosť o ukončenie zdieľania obsahu na základe autorského zákona Digital Millennium Copyright Act alebo iných platných zákonov.</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70046"/>
      <w:bookmarkStart w:id="40" w:name="DatProtectionTerms"/>
      <w:r>
        <w:t>Podmienky ochrany údajov</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Tento článok DOÚ obsahuje nasledujúce odseky:</w:t>
      </w:r>
    </w:p>
    <w:p w14:paraId="21E0F4D1" w14:textId="77777777" w:rsidR="00DD6D76" w:rsidRPr="001C2724" w:rsidRDefault="00DD6D76" w:rsidP="00DD6D76">
      <w:pPr>
        <w:pStyle w:val="ProductList-Body"/>
        <w:numPr>
          <w:ilvl w:val="0"/>
          <w:numId w:val="5"/>
        </w:numPr>
        <w:spacing w:after="120"/>
        <w:sectPr w:rsidR="00DD6D76" w:rsidRPr="001C2724" w:rsidSect="00084FC3">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Rozsah</w:t>
      </w:r>
    </w:p>
    <w:p w14:paraId="40503B6A" w14:textId="77777777" w:rsidR="00DD6D76" w:rsidRPr="00FC77AC" w:rsidRDefault="00DD6D76" w:rsidP="00DD6D76">
      <w:pPr>
        <w:pStyle w:val="ProductList-Body"/>
        <w:numPr>
          <w:ilvl w:val="0"/>
          <w:numId w:val="5"/>
        </w:numPr>
      </w:pPr>
      <w:r>
        <w:t>Povaha spracúvania údajov, vlastníctvo</w:t>
      </w:r>
    </w:p>
    <w:p w14:paraId="610419A9" w14:textId="77777777" w:rsidR="00DD6D76" w:rsidRPr="00FC77AC" w:rsidRDefault="00DD6D76" w:rsidP="00DD6D76">
      <w:pPr>
        <w:pStyle w:val="ProductList-Body"/>
        <w:numPr>
          <w:ilvl w:val="0"/>
          <w:numId w:val="5"/>
        </w:numPr>
      </w:pPr>
      <w:r>
        <w:t>Zverejňovanie spracúvaných údajov</w:t>
      </w:r>
    </w:p>
    <w:p w14:paraId="75596586" w14:textId="77777777" w:rsidR="00DD6D76" w:rsidRPr="00FC77AC" w:rsidRDefault="00DD6D76" w:rsidP="00DD6D76">
      <w:pPr>
        <w:pStyle w:val="ProductList-Body"/>
        <w:numPr>
          <w:ilvl w:val="0"/>
          <w:numId w:val="5"/>
        </w:numPr>
      </w:pPr>
      <w:r>
        <w:t>Spracúvanie osobných údajov, GDPR</w:t>
      </w:r>
    </w:p>
    <w:p w14:paraId="0198AC8F" w14:textId="77777777" w:rsidR="00DD6D76" w:rsidRPr="00FC77AC" w:rsidRDefault="00DD6D76" w:rsidP="00DD6D76">
      <w:pPr>
        <w:pStyle w:val="ProductList-Body"/>
        <w:numPr>
          <w:ilvl w:val="0"/>
          <w:numId w:val="5"/>
        </w:numPr>
      </w:pPr>
      <w:r>
        <w:t>Zabezpečenie údajov</w:t>
      </w:r>
    </w:p>
    <w:p w14:paraId="5920AC8F" w14:textId="77777777" w:rsidR="00DD6D76" w:rsidRPr="00FC77AC" w:rsidRDefault="00DD6D76" w:rsidP="00DD6D76">
      <w:pPr>
        <w:pStyle w:val="ProductList-Body"/>
        <w:numPr>
          <w:ilvl w:val="0"/>
          <w:numId w:val="5"/>
        </w:numPr>
      </w:pPr>
      <w:r>
        <w:t>Oznamovanie bezpečnostných incidentov</w:t>
      </w:r>
    </w:p>
    <w:p w14:paraId="5588D625" w14:textId="77777777" w:rsidR="00DD6D76" w:rsidRPr="00FC77AC" w:rsidRDefault="00DD6D76" w:rsidP="00DD6D76">
      <w:pPr>
        <w:pStyle w:val="ProductList-Body"/>
        <w:numPr>
          <w:ilvl w:val="0"/>
          <w:numId w:val="5"/>
        </w:numPr>
      </w:pPr>
      <w:r>
        <w:t>Prenosy a umiestnenie údajov</w:t>
      </w:r>
    </w:p>
    <w:p w14:paraId="7D8C39D5" w14:textId="77777777" w:rsidR="00DD6D76" w:rsidRPr="00FC77AC" w:rsidRDefault="00DD6D76" w:rsidP="00DD6D76">
      <w:pPr>
        <w:pStyle w:val="ProductList-Body"/>
        <w:numPr>
          <w:ilvl w:val="0"/>
          <w:numId w:val="5"/>
        </w:numPr>
      </w:pPr>
      <w:r>
        <w:t>Uchovávanie a odstraňovanie údajov</w:t>
      </w:r>
    </w:p>
    <w:p w14:paraId="07938BE8" w14:textId="77777777" w:rsidR="00DD6D76" w:rsidRPr="00FC77AC" w:rsidRDefault="00DD6D76" w:rsidP="00DD6D76">
      <w:pPr>
        <w:pStyle w:val="ProductList-Body"/>
        <w:numPr>
          <w:ilvl w:val="0"/>
          <w:numId w:val="5"/>
        </w:numPr>
      </w:pPr>
      <w:r>
        <w:t>Záväzok zachovávania dôvernosti sprostredkovateľa</w:t>
      </w:r>
    </w:p>
    <w:p w14:paraId="426AE992" w14:textId="681B8EC4" w:rsidR="00DD6D76" w:rsidRPr="00FC77AC" w:rsidRDefault="00DD6D76" w:rsidP="00DD6D76">
      <w:pPr>
        <w:pStyle w:val="ProductList-Body"/>
        <w:numPr>
          <w:ilvl w:val="0"/>
          <w:numId w:val="5"/>
        </w:numPr>
      </w:pPr>
      <w:r>
        <w:t>Oznamovanie a kontrolné mechanizmy týkajúce sa využívania služieb subsprostredkovateľov</w:t>
      </w:r>
    </w:p>
    <w:p w14:paraId="1A8F58EA" w14:textId="77777777" w:rsidR="00DD6D76" w:rsidRPr="00FC77AC" w:rsidRDefault="00DD6D76" w:rsidP="00DD6D76">
      <w:pPr>
        <w:pStyle w:val="ProductList-Body"/>
        <w:numPr>
          <w:ilvl w:val="0"/>
          <w:numId w:val="5"/>
        </w:numPr>
      </w:pPr>
      <w:r>
        <w:t>Vzdelávacie inštitúcie</w:t>
      </w:r>
    </w:p>
    <w:p w14:paraId="0852B871" w14:textId="77777777" w:rsidR="00DD6D76" w:rsidRPr="00FC77AC" w:rsidRDefault="00DD6D76" w:rsidP="00DD6D76">
      <w:pPr>
        <w:pStyle w:val="ProductList-Body"/>
        <w:numPr>
          <w:ilvl w:val="0"/>
          <w:numId w:val="5"/>
        </w:numPr>
      </w:pPr>
      <w:r>
        <w:t>Zmluva so zákazníkom o CJIS</w:t>
      </w:r>
    </w:p>
    <w:p w14:paraId="687A79B3" w14:textId="77777777" w:rsidR="00DD6D76" w:rsidRDefault="00DD6D76" w:rsidP="00DD6D76">
      <w:pPr>
        <w:pStyle w:val="ProductList-Body"/>
        <w:numPr>
          <w:ilvl w:val="0"/>
          <w:numId w:val="5"/>
        </w:numPr>
      </w:pPr>
      <w:r>
        <w:t>Obchodný partner podľa zákona HIPAA</w:t>
      </w:r>
    </w:p>
    <w:p w14:paraId="1E9403F4" w14:textId="2F685CD7" w:rsidR="007178A0" w:rsidRPr="00FC77AC" w:rsidRDefault="007178A0" w:rsidP="00DD6D76">
      <w:pPr>
        <w:pStyle w:val="ProductList-Body"/>
        <w:numPr>
          <w:ilvl w:val="0"/>
          <w:numId w:val="5"/>
        </w:numPr>
      </w:pPr>
      <w:r>
        <w:t>Telekomunikačné údaje</w:t>
      </w:r>
    </w:p>
    <w:p w14:paraId="3D9BC023" w14:textId="0440E78C" w:rsidR="00DD6D76" w:rsidRPr="00FC77AC" w:rsidRDefault="00DD6D76" w:rsidP="00DD6D76">
      <w:pPr>
        <w:pStyle w:val="ProductList-Body"/>
        <w:numPr>
          <w:ilvl w:val="0"/>
          <w:numId w:val="5"/>
        </w:numPr>
      </w:pPr>
      <w:r>
        <w:t xml:space="preserve">Kalifornský zákon o ochrane osobných údajov spotrebiteľov (CCPA) </w:t>
      </w:r>
    </w:p>
    <w:p w14:paraId="1B26DF13" w14:textId="77777777" w:rsidR="00DD6D76" w:rsidRPr="00FC77AC" w:rsidRDefault="00DD6D76" w:rsidP="00DD6D76">
      <w:pPr>
        <w:pStyle w:val="ProductList-Body"/>
        <w:numPr>
          <w:ilvl w:val="0"/>
          <w:numId w:val="5"/>
        </w:numPr>
      </w:pPr>
      <w:r>
        <w:t>Biometrické údaje</w:t>
      </w:r>
    </w:p>
    <w:p w14:paraId="406ABF0E" w14:textId="33BA9C1F" w:rsidR="002E2EC1" w:rsidRPr="00FC77AC" w:rsidRDefault="002E2EC1" w:rsidP="00DD6D76">
      <w:pPr>
        <w:pStyle w:val="ProductList-Body"/>
        <w:numPr>
          <w:ilvl w:val="0"/>
          <w:numId w:val="5"/>
        </w:numPr>
      </w:pPr>
      <w:r>
        <w:t>Dodatočné profesionálne služby</w:t>
      </w:r>
    </w:p>
    <w:p w14:paraId="3D48A602" w14:textId="77777777" w:rsidR="00DD6D76" w:rsidRPr="00FC77AC" w:rsidRDefault="00DD6D76" w:rsidP="00DD6D76">
      <w:pPr>
        <w:pStyle w:val="ProductList-Body"/>
        <w:numPr>
          <w:ilvl w:val="0"/>
          <w:numId w:val="5"/>
        </w:numPr>
      </w:pPr>
      <w:r>
        <w:t>Ako sa môžete obrátiť na spoločnosť Microsoft</w:t>
      </w:r>
    </w:p>
    <w:p w14:paraId="09D2EA5B" w14:textId="7B7561F9" w:rsidR="00DD6D76" w:rsidRPr="00FC77AC" w:rsidRDefault="00DD6D76" w:rsidP="00DD6D76">
      <w:pPr>
        <w:pStyle w:val="ProductList-Body"/>
        <w:numPr>
          <w:ilvl w:val="0"/>
          <w:numId w:val="5"/>
        </w:numPr>
      </w:pPr>
      <w:r>
        <w:t>Príloha A – bezpečnostné opatrenia</w:t>
      </w:r>
    </w:p>
    <w:p w14:paraId="7379A383" w14:textId="77777777" w:rsidR="00E3608A" w:rsidRPr="00FC77AC" w:rsidRDefault="00E3608A" w:rsidP="00E3608A">
      <w:pPr>
        <w:pStyle w:val="ProductList-Body"/>
        <w:numPr>
          <w:ilvl w:val="0"/>
          <w:numId w:val="5"/>
        </w:numPr>
      </w:pPr>
      <w:r>
        <w:t>Príloha B – Dotknuté osoby a kategórie osobných údajov</w:t>
      </w:r>
    </w:p>
    <w:p w14:paraId="4F3F3E86" w14:textId="3B4E27C1" w:rsidR="007B2B15" w:rsidRPr="00FC77AC" w:rsidRDefault="00E3608A">
      <w:pPr>
        <w:pStyle w:val="ProductList-Body"/>
        <w:numPr>
          <w:ilvl w:val="0"/>
          <w:numId w:val="5"/>
        </w:numPr>
      </w:pPr>
      <w:r>
        <w:t>Príloha C – Dodatok o dodatočných zárukách.</w:t>
      </w:r>
    </w:p>
    <w:p w14:paraId="271566DB" w14:textId="43720FBF" w:rsidR="004C2B10" w:rsidRPr="001C2724" w:rsidRDefault="004C2B10" w:rsidP="00C35BD5">
      <w:pPr>
        <w:pStyle w:val="ProductList-Body"/>
        <w:ind w:left="720"/>
        <w:sectPr w:rsidR="004C2B10" w:rsidRPr="001C2724" w:rsidSect="00084FC3">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70047"/>
      <w:r>
        <w:t>Rozsah</w:t>
      </w:r>
      <w:bookmarkEnd w:id="41"/>
      <w:bookmarkEnd w:id="42"/>
      <w:bookmarkEnd w:id="43"/>
      <w:bookmarkEnd w:id="44"/>
      <w:bookmarkEnd w:id="45"/>
      <w:bookmarkEnd w:id="46"/>
      <w:bookmarkEnd w:id="47"/>
    </w:p>
    <w:p w14:paraId="210C3D41" w14:textId="288EF4C8" w:rsidR="00E122BB" w:rsidRPr="00FC77AC" w:rsidRDefault="00DD6D76" w:rsidP="007829B6">
      <w:pPr>
        <w:pStyle w:val="ProductList-Body"/>
        <w:spacing w:after="120"/>
      </w:pPr>
      <w:r>
        <w:t>Podmienky DOÚ sa uplatňujú na všetky produkty a služby okrem toho, ako sa popisuje v tomto článku.</w:t>
      </w:r>
      <w:r w:rsidR="00181C8E">
        <w:t xml:space="preserve"> </w:t>
      </w:r>
    </w:p>
    <w:p w14:paraId="457C0913" w14:textId="77777777" w:rsidR="0016573E" w:rsidRPr="002F33F1" w:rsidRDefault="0016573E" w:rsidP="0016573E">
      <w:pPr>
        <w:pStyle w:val="ProductList-Body"/>
        <w:spacing w:after="120"/>
      </w:pPr>
      <w:r>
        <w:t>Podmienky DOÚ sa nevzťahujú na žiadne produkty ani profesionálne služby výslovne označené ako vylúčené alebo v rozsahu označenom ako vylúčenom v produktových podmienkach alebo príslušnej objednávke práce. Dané produkty sa riadia podmienkami ochrany osobných údajov alebo zabezpečenia uvedenými nižšie v príslušných podmienkach špecifických pre konkrétny produkt alebo objednávku práce.</w:t>
      </w:r>
    </w:p>
    <w:p w14:paraId="68A4C943" w14:textId="40DEC0EF" w:rsidR="00CC3CFE" w:rsidRPr="00FC77AC" w:rsidRDefault="00CC3CFE" w:rsidP="00CC3CFE">
      <w:pPr>
        <w:pStyle w:val="ProductList-Body"/>
        <w:spacing w:after="120"/>
      </w:pPr>
      <w:r>
        <w:t xml:space="preserve">S cieľom vyjasnenia sa podmienky DOÚ vzťahujú na spracúvanie údajov v prostrediach kontrolovaných spoločnosťou Microsoft alebo subsprostredkovateľmi spoločnosti Microsoft. To zahŕňa údaje zaslané produktmi a službami spoločnosti Microsoft, ale nezahŕňa údaje, </w:t>
      </w:r>
      <w:r w:rsidR="00577639">
        <w:br/>
      </w:r>
      <w:r>
        <w:t>ktoré zostávajú v priestoroch zákazníka alebo v akomkoľvek zákazníkom zvolenom prevádzkovom prostredí tretej strany.</w:t>
      </w:r>
    </w:p>
    <w:p w14:paraId="6A03C276" w14:textId="3188CF90" w:rsidR="00024B65" w:rsidRPr="00FC77AC" w:rsidRDefault="00024B65" w:rsidP="00024B65">
      <w:pPr>
        <w:pStyle w:val="ProductList-Body"/>
        <w:spacing w:after="120"/>
      </w:pPr>
      <w:r>
        <w:t xml:space="preserve">V prípade dodatočných profesionálnych služieb spoločnosť Microsoft prijíma záväzky len v článku Dodatočné profesionálne služby nižšie. </w:t>
      </w:r>
    </w:p>
    <w:p w14:paraId="1EF8D185" w14:textId="7E4F8D99" w:rsidR="00E122BB" w:rsidRPr="00FC77AC" w:rsidRDefault="00C85435" w:rsidP="007829B6">
      <w:pPr>
        <w:pStyle w:val="ProductList-Body"/>
        <w:spacing w:after="120"/>
      </w:pPr>
      <w:r>
        <w:t>Ukážkové verzie môžu využívať menej striktné alebo odlišné opatrenia na ochranu osobných údajov a bezpečnostné opatrenia než tie, ktoré sa obvykle používajú v produktoch a službách. Pokiaľ nie je uvedené inak, zákazník by nemal používať ukážkové verzie na spracúvanie osobných údajov ani iných údajov, ktoré podliehajú požiadavkám na súlad so zákonnými alebo regulačnými predpismi. V prípade produktov sa na ukážky nevzťahujú nasledujúce podmienky v tomto DOÚ: Spracúvanie osobných údajov, GDPR, Zabezpečenie údajov a Obchodný partner podľa zákona HIPAA. V prípade profesionálnych služieb ponuky označené ako ukážky alebo obmedzene dostupné spĺňajú len podmienky dodatočných profesionálnych služieb.</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70048"/>
      <w:bookmarkStart w:id="50" w:name="_Toc507768552"/>
      <w:bookmarkStart w:id="51" w:name="_Toc8395012"/>
      <w:r>
        <w:t xml:space="preserve">Povaha spracúvania </w:t>
      </w:r>
      <w:bookmarkStart w:id="52" w:name="_Toc6563799"/>
      <w:bookmarkStart w:id="53" w:name="_Toc21617017"/>
      <w:r>
        <w:t>údajov, vlastníctvo</w:t>
      </w:r>
      <w:bookmarkEnd w:id="48"/>
      <w:bookmarkEnd w:id="49"/>
      <w:bookmarkEnd w:id="52"/>
      <w:bookmarkEnd w:id="53"/>
    </w:p>
    <w:p w14:paraId="2B094C3F" w14:textId="07CFEA58" w:rsidR="00C85435" w:rsidRPr="00FC77AC" w:rsidRDefault="0072723D" w:rsidP="007829B6">
      <w:pPr>
        <w:pStyle w:val="ProductList-Body"/>
        <w:spacing w:after="120"/>
      </w:pPr>
      <w:r>
        <w:t>Spoločnosť Microsoft bude používať a inak spracúvať zákaznícke údaje, údaje profesionálnych služieb a osobné údaje len v súlade s tým, ako je to uvedené a obmedzené nižšie na a) poskytovanie produktov a služieb zákazníkovi v súlade so zdokumentovanými pokynmi zákazníka a b) legitímne obchodné operácie spoločnosti Microsoft v súvislosti s poskytovaním produktov a služieb zákazníkovi. Pokiaľ ide o zmluvné strany, zákazník si zachováva všetky práva, právne tituly a nároky na zákaznícke údaje a údaje profesionálnych služieb a nároky s nimi súvisiace. Spoločnosť Microsoft nezískava žiadne práva k zákazníckym údajom a údajom profesionálnych služieb okrem tých, ktoré zákazník udelí spoločnosti Microsoft</w:t>
      </w:r>
      <w:r w:rsidR="00577639">
        <w:t> </w:t>
      </w:r>
      <w:r>
        <w:t xml:space="preserve">v tomto článku. Tento odsek neovplyvňuje práva spoločnosti Microsoft na softvér alebo služby, na ktoré spoločnosť Microsoft </w:t>
      </w:r>
      <w:r w:rsidR="00577639">
        <w:br/>
      </w:r>
      <w:r>
        <w:t>poskytuje zákazníkovi licencie.</w:t>
      </w:r>
    </w:p>
    <w:p w14:paraId="1CCE7D6F" w14:textId="4269ECC0"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Spracúvanie s cieľom poskytovania</w:t>
      </w:r>
      <w:bookmarkEnd w:id="54"/>
      <w:r w:rsidR="00181C8E">
        <w:rPr>
          <w:b/>
          <w:color w:val="0072C6"/>
        </w:rPr>
        <w:t xml:space="preserve"> </w:t>
      </w:r>
      <w:bookmarkEnd w:id="55"/>
      <w:r>
        <w:rPr>
          <w:b/>
          <w:color w:val="0072C6"/>
        </w:rPr>
        <w:t>produktov a služieb zákazníkovi</w:t>
      </w:r>
    </w:p>
    <w:p w14:paraId="38AED162" w14:textId="147A6376" w:rsidR="00C85435" w:rsidRPr="00FC77AC" w:rsidRDefault="00C85435" w:rsidP="00C35BD5">
      <w:pPr>
        <w:pStyle w:val="ProductList-Body"/>
        <w:keepNext/>
        <w:ind w:left="158"/>
      </w:pPr>
      <w:r>
        <w:rPr>
          <w:rFonts w:ascii="Calibri" w:eastAsia="Calibri" w:hAnsi="Calibri" w:cs="Arial"/>
        </w:rPr>
        <w:t>Na účely tohto DOÚ pozostáva pojem „poskytovať“ produkt z:</w:t>
      </w:r>
      <w:r w:rsidR="00181C8E">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Dodávanie funkčných vlastností v súlade s licenciou zákazníka, konfiguráciou a tým, ako ich zákazník</w:t>
      </w:r>
      <w:r>
        <w:rPr>
          <w:rFonts w:ascii="Calibri" w:hAnsi="Calibri"/>
        </w:rPr>
        <w:t xml:space="preserve"> a </w:t>
      </w:r>
      <w:bookmarkEnd w:id="56"/>
      <w:bookmarkEnd w:id="57"/>
      <w:r>
        <w:rPr>
          <w:rFonts w:ascii="Calibri" w:eastAsia="Calibri" w:hAnsi="Calibri" w:cs="Arial"/>
        </w:rPr>
        <w:t xml:space="preserve">jeho používatelia používajú, vrátane poskytovania prispôsobených používateľských skúseností.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Riešenie problémov (predchádzanie, zisťovanie a opravovanie problémov) a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Udržiavanie produktov v aktuálnom stave a výkonnosti a zlepšovanie </w:t>
      </w:r>
      <w:r>
        <w:t>produktivity používateľov,</w:t>
      </w:r>
      <w:r>
        <w:rPr>
          <w:rFonts w:ascii="Calibri" w:eastAsia="Calibri" w:hAnsi="Calibri" w:cs="Arial"/>
        </w:rPr>
        <w:t xml:space="preserve"> spoľahlivosti, efektivity, kvality a zabezpečenia.</w:t>
      </w:r>
    </w:p>
    <w:p w14:paraId="67A5736F" w14:textId="4542C69B" w:rsidR="004D3218" w:rsidRPr="00FC77AC" w:rsidRDefault="004D3218" w:rsidP="004D3218">
      <w:pPr>
        <w:pStyle w:val="ProductList-Body"/>
        <w:ind w:left="158"/>
      </w:pPr>
      <w:r>
        <w:rPr>
          <w:rFonts w:ascii="Calibri" w:eastAsia="Calibri" w:hAnsi="Calibri" w:cs="Arial"/>
        </w:rPr>
        <w:t>Na účely tohto DOÚ pozostáva pojem „poskytovať“ profesionálne služby z:</w:t>
      </w:r>
      <w:r w:rsidR="00181C8E">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Poskytovania profesionálnych služieb, vrátane poskytovania technickej podpory, profesionálnych plánovacích a poradenských služieb a služieb migrácie údajov, nasadzovania a vývoja riešení/softvéru. </w:t>
      </w:r>
    </w:p>
    <w:p w14:paraId="2AA8E0CB" w14:textId="1BB19ACB" w:rsidR="004D3218" w:rsidRPr="00FC77AC" w:rsidRDefault="004D3218" w:rsidP="004D3218">
      <w:pPr>
        <w:pStyle w:val="ProductList-Body"/>
        <w:numPr>
          <w:ilvl w:val="0"/>
          <w:numId w:val="7"/>
        </w:numPr>
        <w:tabs>
          <w:tab w:val="clear" w:pos="158"/>
        </w:tabs>
        <w:ind w:left="922"/>
      </w:pPr>
      <w:r>
        <w:t>Riešenia problémov (predchádzanie, zisťovanie, prešetrovanie, zmierňovanie a opravovanie problémov vrátane bezpečnostných incidentov a problémov identifikovaných v profesionálnych službách alebo príslušných produktoch počas dodávania profesionálnych služieb) a</w:t>
      </w:r>
    </w:p>
    <w:p w14:paraId="7EB6FDAD" w14:textId="5B47DB62" w:rsidR="004D3218" w:rsidRPr="00FC77AC" w:rsidRDefault="007821BC" w:rsidP="002369FF">
      <w:pPr>
        <w:pStyle w:val="ProductList-Body"/>
        <w:numPr>
          <w:ilvl w:val="0"/>
          <w:numId w:val="7"/>
        </w:numPr>
        <w:tabs>
          <w:tab w:val="clear" w:pos="158"/>
        </w:tabs>
        <w:spacing w:after="120"/>
        <w:ind w:left="922"/>
      </w:pPr>
      <w:r>
        <w:t>Zlepšovania poskytovania, efektivity, kvality a zabezpečenia profesionálnych služieb a základných produktov na základe problémov identifikovaných počas poskytovania profesionálnych služieb vrátane opráv softvérových chýb a iného udržiavania produktov a služieb v aktuálnom stave a výkonnosti.</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V každom prípade sa poskytovanie produktov a služieb vykonáva s ohľadom na bezpečnostné povinnosti podľa požiadaviek na ochranu údajov.</w:t>
      </w:r>
    </w:p>
    <w:p w14:paraId="0AA7F597" w14:textId="0BDD95A1" w:rsidR="00C85435" w:rsidRPr="00FC77AC" w:rsidRDefault="00C85435" w:rsidP="007829B6">
      <w:pPr>
        <w:pStyle w:val="ProductList-Body"/>
        <w:spacing w:after="120"/>
        <w:ind w:left="158"/>
      </w:pPr>
      <w:r>
        <w:t>Pri poskytovaní produktov a služieb spoločnosť Microsoft nebude používať ani inak spracúvať zákaznícke údaje, údaje profesionálnych služieb alebo osobné údaje na účely: (a) profilovania používateľov, (b) reklamy alebo podobné komerčné účely, alebo (c) prieskumy trhu zamerané na vytváranie nových funkcií, služieb alebo produktov alebo akýkoľvek iný účel, ak takéto používanie či spracúvanie nebude v súlade so zdokumentovanými pokynmi zákazníka.</w:t>
      </w:r>
    </w:p>
    <w:p w14:paraId="5FD69C26" w14:textId="7F31EB49" w:rsidR="00C85435" w:rsidRPr="00FC77AC" w:rsidRDefault="009B4B87" w:rsidP="00C35BD5">
      <w:pPr>
        <w:pStyle w:val="ProductList-Body"/>
        <w:keepNext/>
        <w:spacing w:after="120"/>
        <w:ind w:left="187" w:hanging="7"/>
        <w:outlineLvl w:val="2"/>
      </w:pPr>
      <w:r>
        <w:rPr>
          <w:b/>
          <w:color w:val="0072C6"/>
        </w:rPr>
        <w:t>Spracúvanie na obchodné operácie súvisiace s poskytovaním produktov a služieb zákazníkovi</w:t>
      </w:r>
    </w:p>
    <w:p w14:paraId="2391517E" w14:textId="77777777" w:rsidR="001B2BF8" w:rsidRPr="00FC77AC" w:rsidRDefault="001B2BF8" w:rsidP="001B2BF8">
      <w:pPr>
        <w:pStyle w:val="ProductList-Body"/>
        <w:spacing w:after="120"/>
        <w:ind w:left="158"/>
      </w:pPr>
      <w:r>
        <w:t>Na účely tohto DOÚ znamená pojem „obchodné operácie“ úkony spracúvania povolené zákazníkom v tomto článku.</w:t>
      </w:r>
    </w:p>
    <w:p w14:paraId="4FFF8475" w14:textId="057BE43F" w:rsidR="001B2BF8" w:rsidRPr="00FC77AC" w:rsidRDefault="001B2BF8" w:rsidP="00B66EEB">
      <w:pPr>
        <w:pStyle w:val="ProductList-Body"/>
        <w:spacing w:line="216" w:lineRule="auto"/>
        <w:ind w:left="158"/>
      </w:pPr>
      <w:r>
        <w:t>Zákazník oprávňuje spoločnosť Microsoft:</w:t>
      </w:r>
    </w:p>
    <w:p w14:paraId="18895A51" w14:textId="2F19B250" w:rsidR="001B2BF8" w:rsidRPr="00FC77AC" w:rsidRDefault="001B2BF8" w:rsidP="00A607E8">
      <w:pPr>
        <w:pStyle w:val="ProductList-Body"/>
        <w:numPr>
          <w:ilvl w:val="0"/>
          <w:numId w:val="18"/>
        </w:numPr>
        <w:ind w:left="900" w:hanging="180"/>
      </w:pPr>
      <w:r>
        <w:t>vytvárať súhrnné štatistické neosobné údaje z údajov obsahujúcich pseudonymizované identifikátory (ako sú denníky o používaní obsahujúce jedinečné pseudonymizované identifikátory) a</w:t>
      </w:r>
    </w:p>
    <w:p w14:paraId="685A98C9" w14:textId="39E0687F" w:rsidR="001B2BF8" w:rsidRPr="00FC77AC" w:rsidRDefault="001B2BF8" w:rsidP="00A607E8">
      <w:pPr>
        <w:pStyle w:val="ProductList-Body"/>
        <w:numPr>
          <w:ilvl w:val="0"/>
          <w:numId w:val="18"/>
        </w:numPr>
        <w:spacing w:after="120"/>
        <w:ind w:left="907" w:hanging="187"/>
      </w:pPr>
      <w:r>
        <w:t>na výpočet štatistík týkajúcich sa zákazníckych údajov alebo údajov profesionálnych služieb</w:t>
      </w:r>
    </w:p>
    <w:p w14:paraId="76A43C2B" w14:textId="5C4A0C4A" w:rsidR="001B2BF8" w:rsidRPr="00FC77AC" w:rsidRDefault="001B2BF8" w:rsidP="00A607E8">
      <w:pPr>
        <w:pStyle w:val="ProductList-Body"/>
        <w:spacing w:after="120"/>
        <w:ind w:left="158"/>
      </w:pPr>
      <w:r>
        <w:t>v každom prípade bez prístupu k obsahu zákazníckych údajov alebo údajov profesionálnych služieb, alebo bez ich analýzy a s obmedzením na dosiahnutie nižšie uvedených účelov, ktoré sú spojené s poskytovaním produktov a služieb zákazníkovi.</w:t>
      </w:r>
    </w:p>
    <w:p w14:paraId="15A54612" w14:textId="77777777" w:rsidR="001B2BF8" w:rsidRPr="00FC77AC" w:rsidRDefault="001B2BF8" w:rsidP="00A607E8">
      <w:pPr>
        <w:pStyle w:val="ProductList-Body"/>
        <w:ind w:left="158"/>
      </w:pPr>
      <w:r>
        <w:t>Tieto účely sú:</w:t>
      </w:r>
    </w:p>
    <w:p w14:paraId="007DCB2D" w14:textId="1ABEB992" w:rsidR="001B2BF8" w:rsidRPr="00FC77AC" w:rsidRDefault="001B2BF8" w:rsidP="003A6BB6">
      <w:pPr>
        <w:pStyle w:val="ProductList-Body"/>
        <w:numPr>
          <w:ilvl w:val="0"/>
          <w:numId w:val="7"/>
        </w:numPr>
        <w:tabs>
          <w:tab w:val="clear" w:pos="158"/>
        </w:tabs>
        <w:ind w:left="922"/>
      </w:pPr>
      <w:r>
        <w:t xml:space="preserve">fakturovanie a spravovanie obchodných vzťahov, </w:t>
      </w:r>
    </w:p>
    <w:p w14:paraId="74E83E62" w14:textId="21E1E5D7" w:rsidR="001B2BF8" w:rsidRPr="00FC77AC" w:rsidRDefault="001B2BF8" w:rsidP="003A6BB6">
      <w:pPr>
        <w:pStyle w:val="ProductList-Body"/>
        <w:numPr>
          <w:ilvl w:val="0"/>
          <w:numId w:val="7"/>
        </w:numPr>
        <w:tabs>
          <w:tab w:val="clear" w:pos="158"/>
        </w:tabs>
        <w:ind w:left="922"/>
      </w:pPr>
      <w:r>
        <w:t xml:space="preserve">odmeňovanie, ako napríklad výpočet zamestnaneckých provízií a partnerských stimulov, </w:t>
      </w:r>
    </w:p>
    <w:p w14:paraId="0CAE28EC" w14:textId="6356942F" w:rsidR="001B2BF8" w:rsidRPr="00FC77AC" w:rsidRDefault="001B2BF8" w:rsidP="003A6BB6">
      <w:pPr>
        <w:pStyle w:val="ProductList-Body"/>
        <w:numPr>
          <w:ilvl w:val="0"/>
          <w:numId w:val="7"/>
        </w:numPr>
        <w:tabs>
          <w:tab w:val="clear" w:pos="158"/>
        </w:tabs>
        <w:ind w:left="922"/>
      </w:pPr>
      <w:r>
        <w:t xml:space="preserve">interné vykazovanie a obchodné modelovanie, ako napríklad predpovedanie, príjmy, plánovanie kapacít, produktová stratégia a </w:t>
      </w:r>
    </w:p>
    <w:p w14:paraId="4616BAD0" w14:textId="3DBED0D1" w:rsidR="00DD6D76" w:rsidRPr="00FC77AC" w:rsidRDefault="001B2BF8" w:rsidP="00A607E8">
      <w:pPr>
        <w:pStyle w:val="ProductList-Body"/>
        <w:numPr>
          <w:ilvl w:val="0"/>
          <w:numId w:val="7"/>
        </w:numPr>
        <w:tabs>
          <w:tab w:val="clear" w:pos="158"/>
        </w:tabs>
        <w:spacing w:after="120"/>
        <w:ind w:left="922"/>
      </w:pPr>
      <w:r>
        <w:t>finančné vykazovanie.</w:t>
      </w:r>
    </w:p>
    <w:p w14:paraId="71098C16" w14:textId="59A166FD" w:rsidR="00DD6D76" w:rsidRPr="00FC77AC" w:rsidRDefault="00BE5700" w:rsidP="00A607E8">
      <w:pPr>
        <w:pStyle w:val="ProductList-Body"/>
        <w:spacing w:after="120"/>
        <w:ind w:left="158"/>
      </w:pPr>
      <w:bookmarkStart w:id="58" w:name="_Hlk24466161"/>
      <w:r>
        <w:t>Pri spracúvaní na tieto obchodné operácie spoločnosť Microsoft bude uplatňovať zásady minimalizácie údajov a nebude používať ani inak spracúvať zákaznícke údaje, údaje profesionálnych služieb alebo osobné údaje s cieľom: a) profilovanie používateľov, b) reklamy a podobné komerčné účely alebo c) akýkoľvek iný účel než na účely stanovené v tomto článku. Okrem toho, ako pri každom spracúvaní podľa tohto DOÚ, aj</w:t>
      </w:r>
      <w:r w:rsidR="00577639">
        <w:t> </w:t>
      </w:r>
      <w:r>
        <w:t xml:space="preserve">na spracúvanie na obchodné operácie sa naďalej vzťahujú povinnosti a záväzky spoločnosti Microsoft týkajúce sa dôvernosti v časti Zverejňovanie spracúvaných údajov.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70049"/>
      <w:r>
        <w:t>Zverejňovanie spracúvaných údajov</w:t>
      </w:r>
      <w:bookmarkEnd w:id="59"/>
      <w:bookmarkEnd w:id="60"/>
      <w:bookmarkEnd w:id="61"/>
      <w:bookmarkEnd w:id="62"/>
      <w:bookmarkEnd w:id="63"/>
    </w:p>
    <w:p w14:paraId="75551A5C" w14:textId="77777777" w:rsidR="00CD0F26" w:rsidRPr="006366A8" w:rsidRDefault="00CD0F26" w:rsidP="00CD0F26">
      <w:pPr>
        <w:pStyle w:val="ProductList-Body"/>
        <w:spacing w:after="120"/>
      </w:pPr>
      <w:bookmarkStart w:id="64" w:name="_Toc6563801"/>
      <w:bookmarkStart w:id="65" w:name="_Toc21617019"/>
      <w:bookmarkStart w:id="66" w:name="_Toc26972841"/>
      <w:r>
        <w:t>Spoločnosť Microsoft nebude zverejňovať žiadne spracúvané údaje ani k nim poskytovať prístup s výnimkou nasledujúcich prípadov: (1) pokynov zákazníka, (2) spôsobu popísaného v tomto DOÚ alebo (3) prípadov, kedy to vyžadujú právne predpisy. Na účely tejto sekcie pojem „spracúvané údaje“ znamená: (a) zákaznícke údaje, (b) údaje profesionálnych služieb, (c) osobné údaje a (d) akékoľvek iné údaje spracúvané spoločnosťou Microsoft v súvislosti s produktmi a službami, ktoré sú dôvernými informáciami zákazníka na základe jeho zmluvy. Všetko spracúvanie spracúvaných údajov podlieha povinnosti spoločnosti Microsoft zachovávať dôvernosť na základe zmluvy zákazníka.</w:t>
      </w:r>
    </w:p>
    <w:p w14:paraId="5CE13EC5" w14:textId="77777777" w:rsidR="00CD0F26" w:rsidRPr="006366A8" w:rsidRDefault="00CD0F26" w:rsidP="00CD0F26">
      <w:pPr>
        <w:pStyle w:val="ProductList-Body"/>
        <w:spacing w:after="120"/>
      </w:pPr>
      <w:r>
        <w:rPr>
          <w:szCs w:val="18"/>
        </w:rPr>
        <w:t>Spoločnosť Microsoft nebude zverejňovať spracúvané údaje ani k nim poskytovať prístup orgánom činným v trestnom konaní, pokiaľ sa to nebude vyžadovať podľa zákona. Ak orgány činné v trestnom konaní požiadajú spoločnosť Microsoft o spracúvané údaje, spoločnosť Microsoft sa pokúsi dosiahnuť to, aby si vyžiadali tieto údaje priamo od zákazníka. Ak bude spoločnosť Microsoft prinútená zverejniť spracúvané údaje alebo k nim poskytnúť prístup orgánom činným v trestnom konaní, bezodkladne to oznámi zákazníkovi a poskytne mu kópiu takejto žiadosti, pokiaľ to nebudú zakazovať právne predpisy</w:t>
      </w:r>
      <w:r>
        <w:t>.</w:t>
      </w:r>
    </w:p>
    <w:p w14:paraId="4831F571" w14:textId="77777777" w:rsidR="00CD0F26" w:rsidRDefault="00CD0F26" w:rsidP="00CD0F26">
      <w:pPr>
        <w:pStyle w:val="ProductList-Body"/>
        <w:spacing w:after="120"/>
      </w:pPr>
      <w:r>
        <w:t>Po prijatí žiadosti o spracúvané údaje od ľubovoľnej inej tretej strany to spoločnosť Microsoft bezodkladne oznámi zákazníkovi, pokiaľ to nebudú zakazovať platné zákony. Spoločnosť Microsoft takúto žiadosť odmietne, pokiaľ jej splnenie nebudú vyžadovať platné zákony. Ak bude žiadosť platná, spoločnosť Microsoft sa pokúsi dosiahnuť to, aby si tretia strana vyžiadala tieto údaje priamo od zákazníka.</w:t>
      </w:r>
    </w:p>
    <w:p w14:paraId="3FA1BCC7" w14:textId="77777777" w:rsidR="00CD0F26" w:rsidRPr="006366A8" w:rsidRDefault="00CD0F26" w:rsidP="00CD0F26">
      <w:pPr>
        <w:pStyle w:val="ProductList-Body"/>
        <w:spacing w:after="120"/>
      </w:pPr>
      <w:r>
        <w:t>Spoločnosť Microsoft poskytne akékoľvek spracúvané údaje alebo k nim poskytne prístup tak, ako to vyžadujú právne predpisy, za predpokladu, že právne predpisy a prax rešpektujú podstatu základných práv a slobôd a neprekračujú rámec toho, čo je nevyhnutné a primerané v demokratickej spoločnosti na zabezpečenie niektorého z cieľov uvedených v článku 23 ods. 1 nariadenia GDPR.</w:t>
      </w:r>
    </w:p>
    <w:p w14:paraId="3AD3F822" w14:textId="77777777" w:rsidR="00CD0F26" w:rsidRPr="006366A8" w:rsidRDefault="00CD0F26" w:rsidP="00CD0F26">
      <w:pPr>
        <w:pStyle w:val="ProductList-Body"/>
        <w:spacing w:after="120"/>
      </w:pPr>
      <w:r>
        <w:t>Spoločnosť Microsoft neposkytne žiadnej tretej strane: (a) priamy, nepriamy, súhrnný ani voľný prístup k spracúvaným údajom, (b) šifrovacie kľúče platformy používané na zabezpečenie spracúvaných údajov ani možnosť prelomiť takéto šifrovanie, ani (c) prístup k spracúvaným údajom, pokiaľ bude spoločnosť Microsoft vedieť o tom, že takéto údaje sa používajú na iné účely, než ktoré sú uvedené v žiadosti tretej strany.</w:t>
      </w:r>
    </w:p>
    <w:p w14:paraId="70E30205" w14:textId="77777777" w:rsidR="00CD0F26" w:rsidRPr="006366A8" w:rsidRDefault="00CD0F26" w:rsidP="00CD0F26">
      <w:pPr>
        <w:pStyle w:val="ProductList-Body"/>
        <w:spacing w:after="120"/>
      </w:pPr>
      <w:r>
        <w:t xml:space="preserve">V rámci takéhoto úsilia môže spoločnosť Microsoft poskytnúť tretej strane základné kontaktné údaje zákazníka. </w:t>
      </w:r>
    </w:p>
    <w:p w14:paraId="3DFD853A" w14:textId="77777777" w:rsidR="00C85435" w:rsidRPr="00FC77AC" w:rsidRDefault="00C85435" w:rsidP="00C35BD5">
      <w:pPr>
        <w:pStyle w:val="ProductList-SubSubSectionHeading"/>
        <w:keepNext/>
        <w:spacing w:after="120"/>
        <w:outlineLvl w:val="1"/>
      </w:pPr>
      <w:bookmarkStart w:id="67" w:name="_Toc155370050"/>
      <w:r>
        <w:t>Spracúvanie osobných údajov, GDPR</w:t>
      </w:r>
      <w:bookmarkEnd w:id="50"/>
      <w:bookmarkEnd w:id="51"/>
      <w:bookmarkEnd w:id="64"/>
      <w:bookmarkEnd w:id="65"/>
      <w:bookmarkEnd w:id="66"/>
      <w:bookmarkEnd w:id="67"/>
    </w:p>
    <w:p w14:paraId="41ECCECC" w14:textId="7096F926" w:rsidR="00C85435" w:rsidRPr="00FC77AC" w:rsidRDefault="00C85435" w:rsidP="00741E10">
      <w:pPr>
        <w:pStyle w:val="ProductList-Body"/>
        <w:spacing w:after="120"/>
      </w:pPr>
      <w:bookmarkStart w:id="68" w:name="_Toc489605577"/>
      <w:r>
        <w:t xml:space="preserve">Všetky osobné údaje spracúvane spoločnosťou Microsoft v súvislosti s poskytovaním produktov a služieb sa získavajú ako súčasť buď (a) zákazníckych údajov, (b) údajov profesionálnych služieb alebo (c) údajov vygenerovaných, odvodených alebo zhromaždených spoločnosťou Microsoft vrátane údajov zaslaných spoločnosti Microsoft v dôsledku používania funkcií služby zo strany zákazníka alebo získaných spoločnosťou Microsoft z lokálne nainštalovaného softvéru. Osobné údaje poskytované spoločnosti Microsoft zákazníkmi alebo v ich mene prostredníctvom používania služby on-line sú tiež zákazníckymi údajmi. Osobné údaje poskytované spoločnosti Microsoft zákazníkmi alebo v ich mene prostredníctvom používania profesionálnych služieb sú taktiež údajmi profesionálnych služieb. Do údajov spracúvaných spoločnosťou Microsoft v súvislosti s poskytovaním produktov môžu byť zahrnuté pseudonymizované identifikátory, ktoré sú tiež osobnými údajmi. Akékoľvek osobné údaje, ktoré sú pseudonymizované alebo odidentifikované ale nie anonymizované, alebo osobné údaje odvodené z osobných údajov, sú taktiež osobnými údajmi. </w:t>
      </w:r>
    </w:p>
    <w:p w14:paraId="54146AD8" w14:textId="10DC0BCB" w:rsidR="002B4D0F" w:rsidRDefault="002B4D0F" w:rsidP="002B4D0F">
      <w:pPr>
        <w:pStyle w:val="ProductList-Body"/>
        <w:spacing w:after="120"/>
      </w:pPr>
      <w:bookmarkStart w:id="69" w:name="_Toc26972842"/>
      <w:r>
        <w:t>V rozsahu, v akom je spoločnosť Microsoft sprostredkovateľom alebo subsprostredkovateľom osobných údajov v súlade s nariadením GDPR platí, že sa prednostne uplatňujú podmienky nariadenia GDPR uvedené v </w:t>
      </w:r>
      <w:hyperlink w:anchor="Attachment1" w:history="1">
        <w:r>
          <w:rPr>
            <w:rStyle w:val="Hyperlink"/>
          </w:rPr>
          <w:t>prílohe 1</w:t>
        </w:r>
      </w:hyperlink>
      <w:r>
        <w:t xml:space="preserve"> a text v príslušnom odseku („Spracúvanie osobných údajov, GDPR“) sa považuje za doplnkový:</w:t>
      </w:r>
    </w:p>
    <w:p w14:paraId="00DB5D5A" w14:textId="77777777" w:rsidR="00C85435" w:rsidRPr="00FC77AC" w:rsidRDefault="00C85435" w:rsidP="002A4A50">
      <w:pPr>
        <w:pStyle w:val="ProductList-Body"/>
        <w:keepNext/>
        <w:spacing w:after="120"/>
        <w:ind w:left="187"/>
        <w:outlineLvl w:val="2"/>
      </w:pPr>
      <w:r>
        <w:rPr>
          <w:b/>
          <w:bCs/>
          <w:color w:val="0072C6"/>
        </w:rPr>
        <w:t>Roly a zodpovednosti sprostredkovateľov a prevádzkovateľov</w:t>
      </w:r>
      <w:bookmarkEnd w:id="69"/>
    </w:p>
    <w:p w14:paraId="078982BF" w14:textId="77777777" w:rsidR="00A2144E" w:rsidRDefault="00A2144E" w:rsidP="00A2144E">
      <w:pPr>
        <w:pStyle w:val="ProductList-Body"/>
        <w:spacing w:after="120"/>
        <w:ind w:left="158"/>
      </w:pPr>
      <w:bookmarkStart w:id="70" w:name="_Toc26972843"/>
      <w:bookmarkStart w:id="71" w:name="_Toc26972844"/>
      <w:r>
        <w:t xml:space="preserve">Zákazník a spoločnosť Microsoft súhlasia s tým, že zákazník je prevádzkovateľom osobných údajov a spoločnosť Microsoft je sprostredkovateľom takýchto údajov s výnimkou prípadov, keď (a) zákazník koná ako sprostredkovateľ osobných údajov, pričom v takom prípade je spoločnosť Microsoft subsprostredkovateľom, alebo (b) ak je uvedené inak v podmienkach špecifických pre konkrétny produkt alebo v tomto dodatku o ochrane údajov. Keď spoločnosť Microsoft koná ako sprostredkovateľ alebo subsprostredkovateľ osobných údajov, bude spracúvať osobné údaje iba na základe zdokumentovaných pokynov od zákazníka. Zákazník súhlasí s tým, že jeho zmluva (vrátane podmienok dodatku o ochrane údajov a akýchkoľvek príslušných aktualizácií) spolu s produktovou dokumentáciou a jeho používaním a konfigurovaním funkcií v produktoch sú kompletnými zdokumentovanými pokynmi zákazníka pre spoločnosť Microsoft týkajúcimi sa spracúvania osobných údajov alebo dokumentácie profesionálnych služieb a zákazníkovho používania profesionálnych služieb. Informácie o používaní a konfigurácii produktov môžete nájsť na adrese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(alebo v následníckom umiestnení) alebo v inej zmluve zahŕňajúcej tento DOÚ. Všetky ďalšie alebo alternatívne pokyny sa musia odsúhlasiť v súlade s postupom zmeny zmluvy zákazníka. V každom prípade, keď sa uplatňuje GDPR a zákazník je sprostredkovateľom, zákazník zaručuje spoločnosti Microsoft, že jeho pokyny vrátane menovania spoločnosti Microsoft za sprostredkovateľa alebo subsprostredkovateľa boli autorizované príslušným prevádzkovateľom.</w:t>
      </w:r>
      <w:bookmarkEnd w:id="70"/>
    </w:p>
    <w:p w14:paraId="42C83F6C" w14:textId="504FBC35" w:rsidR="00C85435" w:rsidRPr="00FC77AC" w:rsidRDefault="00736AEB" w:rsidP="002A4A50">
      <w:pPr>
        <w:pStyle w:val="ProductList-Body"/>
        <w:spacing w:after="120"/>
        <w:ind w:left="158"/>
      </w:pPr>
      <w:r>
        <w:t>V rozsahu, v akom spoločnosť Microsoft používa alebo inak spracúva osobné údaje podliehajúce nariadeniu GDPR na obchodné operácie s cieľom poskytovania produktov a služieb zákazníkovi, bude spoločnosť Microsoft pri takomto používaní dodržiavať záväzky nezávislého prevádzkovateľa údajov podľa nariadenia GDPR. Spoločnosť Microsoft prijíma tieto ďalšie zodpovednosti „prevádzkovateľa“ údajov na základe nariadenia GDPR na takéto spracúvanie na: a) konanie v súlade s regulačnými požiadavkami v rozsahu vyžadovanom podľa nariadenia GDPR a b) poskytovanie zvýšenej transparentnosti pre zákazníkov a potvrdenie zodpovednosti spoločnosti Microsoft za takéto spracúvanie. Spoločnosť Microsoft zaviedla opatrenia na ochranu zákazníckych údajov, údajov profesionálnych služieb a osobných údajov pri takomto spracúvaní, a to vrátane tých, ktoré sú uvedené v tomto DOÚ a tých, ktoré sú v súlade s článkom 6 ods. 4 nariadenia GDPR. S ohľadom na spracúvanie osobných údajov na základe tohto odstavca sa spoločnosť Microsoft zaväzuje k záväzkom stanoveným v článku Dodatočné záruky. Na tieto účely (i) akékoľvek zverejnenie osobných údajov zo strany spoločnosti Microsoft tak, ako ich popisuje článok Dodatočné záruky, ktoré boli prenesené v súvislosti s obchodnými operáciami, sa považuje za „relevantné sprístupnenie“ a (ii) na dané osobné údaje sa vzťahujú záväzky v článku Dodatočné záruky.</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Podrobnosti o spracúvaní</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Zmluvné strany berú na vedomie a súhlasia s tým, že:</w:t>
      </w:r>
      <w:bookmarkEnd w:id="74"/>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Predmet.</w:t>
      </w:r>
      <w:r>
        <w:rPr>
          <w:rFonts w:ascii="Calibri" w:eastAsia="Calibri" w:hAnsi="Calibri" w:cs="Arial"/>
        </w:rPr>
        <w:t xml:space="preserve"> </w:t>
      </w:r>
      <w:r>
        <w:rPr>
          <w:rFonts w:ascii="Calibri" w:hAnsi="Calibri"/>
        </w:rPr>
        <w:t xml:space="preserve">Predmet spracovávania je obmedzený na osobné údaje v rozsahu </w:t>
      </w:r>
      <w:r>
        <w:rPr>
          <w:rFonts w:ascii="Calibri" w:eastAsia="Calibri" w:hAnsi="Calibri" w:cs="Arial"/>
        </w:rPr>
        <w:t>časti tohto DOÚ nazvanej „Povaha spracovania údajov, vlastníctvo“ vyššie a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Trvanie spracovania.</w:t>
      </w:r>
      <w:r>
        <w:rPr>
          <w:rFonts w:ascii="Calibri" w:eastAsia="Calibri" w:hAnsi="Calibri" w:cs="Arial"/>
        </w:rPr>
        <w:t xml:space="preserve"> </w:t>
      </w:r>
      <w:r>
        <w:rPr>
          <w:rFonts w:ascii="Calibri" w:hAnsi="Calibri"/>
        </w:rPr>
        <w:t>Trvanie spracovania bude v súlade s pokynmi zákazníka a podmienkami DOÚ</w:t>
      </w:r>
      <w:r>
        <w:rPr>
          <w:rFonts w:ascii="Calibri" w:eastAsia="Calibri" w:hAnsi="Calibri" w:cs="Arial"/>
        </w:rPr>
        <w:t>.</w:t>
      </w:r>
    </w:p>
    <w:p w14:paraId="2A2985B7" w14:textId="77777777" w:rsidR="00A50D62" w:rsidRPr="006257E8" w:rsidRDefault="00A50D62" w:rsidP="00A50D62">
      <w:pPr>
        <w:pStyle w:val="ProductList-Body"/>
        <w:numPr>
          <w:ilvl w:val="0"/>
          <w:numId w:val="7"/>
        </w:numPr>
        <w:ind w:left="540"/>
        <w:rPr>
          <w:rFonts w:ascii="Calibri" w:hAnsi="Calibri"/>
        </w:rPr>
      </w:pPr>
      <w:r>
        <w:rPr>
          <w:rFonts w:ascii="Calibri" w:eastAsia="Calibri" w:hAnsi="Calibri" w:cs="Arial"/>
          <w:b/>
        </w:rPr>
        <w:t>Povaha a účel spracovania.</w:t>
      </w:r>
      <w:r>
        <w:rPr>
          <w:rFonts w:ascii="Calibri" w:eastAsia="Calibri" w:hAnsi="Calibri" w:cs="Arial"/>
        </w:rPr>
        <w:t xml:space="preserve"> </w:t>
      </w:r>
      <w:r>
        <w:rPr>
          <w:rFonts w:ascii="Calibri" w:hAnsi="Calibri"/>
        </w:rPr>
        <w:t>Povahou a účelom spracúvania je poskytovanie produktov a služieb v súlade so zmluvou zákazníka</w:t>
      </w:r>
      <w:r>
        <w:rPr>
          <w:rFonts w:ascii="Calibri" w:eastAsia="Calibri" w:hAnsi="Calibri" w:cs="Arial"/>
        </w:rPr>
        <w:t xml:space="preserve"> a na obchodné operácie v súvislosti s poskytovaním produktov a služieb zákazníkovi (v súlade s tým, ako sa to ďalej opisuje v článku tohto dodatku o ochrane údajov s názvom „Povaha spracúvania údajov, vlastníctvo“ vyššie).</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Kategórie údajov.</w:t>
      </w:r>
      <w:r>
        <w:rPr>
          <w:rFonts w:ascii="Calibri" w:eastAsia="Calibri" w:hAnsi="Calibri" w:cs="Arial"/>
        </w:rPr>
        <w:t xml:space="preserve"> </w:t>
      </w:r>
      <w:r>
        <w:rPr>
          <w:rFonts w:ascii="Calibri" w:hAnsi="Calibri"/>
        </w:rPr>
        <w:t>Medzi typy osobných údajov spracúvaných spoločnosťou Microsoft pri poskytovaní produktov a služieb patria</w:t>
      </w:r>
      <w:r>
        <w:rPr>
          <w:rFonts w:ascii="Calibri" w:eastAsia="Calibri" w:hAnsi="Calibri" w:cs="Arial"/>
        </w:rPr>
        <w:t>: (i) Osobné údaje, ktoré sa zákazník rozhodne zahrnúť do zákazníckych údajov a údajov profesionálnych služieb a (ii)</w:t>
      </w:r>
      <w:r>
        <w:rPr>
          <w:rFonts w:ascii="Calibri" w:hAnsi="Calibri"/>
        </w:rPr>
        <w:t xml:space="preserve"> tie, ktoré sú výslovne uvedené v článku 4 nariadenia GDPR</w:t>
      </w:r>
      <w:r>
        <w:rPr>
          <w:rFonts w:ascii="Calibri" w:eastAsia="Calibri" w:hAnsi="Calibri" w:cs="Arial"/>
        </w:rPr>
        <w:t>, ktoré môžu byť generované, odvodené alebo zhromaždené spoločnosťou Microsoft vrátane údajov zaslaných spoločnosti Microsoft v dôsledku používania funkcií služby zo strany zákazníka alebo získaných spoločnosťou Microsoft z lokálne nainštalovaného softvéru. Typy osobných údajov, ktoré sa zákazník rozhodne zahrnúť do zákazníckych údajov a údajov profesionálnych služieb, môžu byť akýmikoľvek kategóriami osobných údajov identifikovaných v záznamoch uchovávaných zákazníkom jednajúcim ako prevádzkovateľ podľa článku 30 nariadenia GDPR, vrátane kategórií osobných údajov zakotvených v </w:t>
      </w:r>
      <w:r>
        <w:t>prílohe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Dotknuté osoby.</w:t>
      </w:r>
      <w:r>
        <w:rPr>
          <w:rFonts w:ascii="Calibri" w:eastAsia="Calibri" w:hAnsi="Calibri" w:cs="Arial"/>
        </w:rPr>
        <w:t xml:space="preserve"> </w:t>
      </w:r>
      <w:r>
        <w:rPr>
          <w:rFonts w:ascii="Calibri" w:hAnsi="Calibri"/>
        </w:rPr>
        <w:t>Kategóriami dotknutých osôb sú zástupcovia a koncoví používatelia zákazníka, ako napríklad zamestnanci, dodávatelia, spolupracovníci a zákazníci,</w:t>
      </w:r>
      <w:r>
        <w:rPr>
          <w:rFonts w:ascii="Calibri" w:eastAsia="Calibri" w:hAnsi="Calibri" w:cs="Arial"/>
        </w:rPr>
        <w:t xml:space="preserve"> a môžu zahŕňať iné kategórie dotknutých osôb identifikovaných v záznamoch uchovávaných zákazníkom jednajúcim ako prevádzkovateľ podľa článku 30 nariadenia GDPR, vrátane kategórií dotknutých osôb zakotvených v </w:t>
      </w:r>
      <w:r>
        <w:t>prílohe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Práva dotknutých osôb, pomoc so žiadosťami</w:t>
      </w:r>
      <w:bookmarkEnd w:id="76"/>
    </w:p>
    <w:p w14:paraId="64830E93" w14:textId="65FA38E1" w:rsidR="00C85435" w:rsidRPr="00FC77AC" w:rsidRDefault="00C85435" w:rsidP="00741E10">
      <w:pPr>
        <w:pStyle w:val="ProductList-Body"/>
        <w:spacing w:after="120"/>
        <w:ind w:left="180"/>
      </w:pPr>
      <w:r>
        <w:t>Spoločnosť Microsoft sprístupní zákazníkovi osobné údaje dotknutých osôb a umožní mu plniť žiadosti dotknutých osôb o uplatňovanie ich práv na základe GDPR, a to takým spôsobom, ktorý je v súlade s funkčnosťou produktov a služieb a rolou spoločnosti Microsoft ako sprostredkovateľa. Ak spoločnosť Microsoft dostane od dotknutej osoby zákazníka žiadosť o uplatnenie jedného alebo viacerých z jej práv podľa GDPR v súvislosti s produktmi a službami, pre ktoré je spoločnosť Microsoft sprostredkovateľom alebo subsprostredkovateľom údajov, spoločnosť Microsoft požiada túto dotknutú osobu, aby svoju žiadosť adresovala priamo zákazníkovi. Zákazník bude zodpovedný za odpovedanie na akúkoľvek takúto žiadosť, v prípade potreby aj pomocou funkcií produktov a služieb. Spoločnosť Microsoft splní primerané žiadosti zákazníka o pomoc s tým, ako</w:t>
      </w:r>
      <w:r w:rsidR="008A6791">
        <w:t> </w:t>
      </w:r>
      <w:r>
        <w:t>reagovať na takúto žiadosť dotknutej osoby.</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Záznamy o spracovateľských činnostiach</w:t>
      </w:r>
      <w:bookmarkEnd w:id="77"/>
    </w:p>
    <w:p w14:paraId="0AC6FE21" w14:textId="77777777" w:rsidR="00C85435" w:rsidRPr="00FC77AC" w:rsidRDefault="00C85435" w:rsidP="00741E10">
      <w:pPr>
        <w:pStyle w:val="ProductList-Body"/>
        <w:spacing w:after="120"/>
        <w:ind w:left="158"/>
      </w:pPr>
      <w:r>
        <w:t>V rozsahu, v ktorom sa na základe nariadenia GDPR vyžaduje od spoločnosti Microsoft zhromažďovanie a uchovávanie záznamov o určitých informáciách súvisiacich so zákazníkom, zákazník dodá, keď bude požiadaný, takéto údaje spoločnosti Microsoft a zachová ich presné a aktuálne. Spoločnosť Microsoft sprístupní akékoľvek takéto informácie dozornému orgánu, ak to vyžaduje nariadenie GDPR.</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70051"/>
      <w:bookmarkEnd w:id="68"/>
      <w:r>
        <w:t>Zabezpečenie údajov</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Postupy a politiky zabezpečenia</w:t>
      </w:r>
      <w:bookmarkEnd w:id="84"/>
    </w:p>
    <w:p w14:paraId="487BF73D" w14:textId="492E04E5" w:rsidR="00C85435" w:rsidRPr="00FC77AC" w:rsidRDefault="00C85435" w:rsidP="00741E10">
      <w:pPr>
        <w:pStyle w:val="ProductList-Body"/>
        <w:spacing w:after="120"/>
        <w:ind w:left="158"/>
      </w:pPr>
      <w:bookmarkStart w:id="85" w:name="_Hlk504328104"/>
      <w:r>
        <w:t xml:space="preserve">Spoločnosť Microsoft implementuje a bude zachovávať a používať vhodné technické a organizačné opatrenia určené na ochranu zákazníckych údajov, údajov profesionálnych služieb a osobných údajov pred náhodným alebo neoprávneným zničením, stratou, pozmenením, nepovoleným zverejnením alebo prístupom k preneseným, uloženým alebo inak spracovaným osobným údajom. Tieto opatrenia budú stanovené v politike zabezpečenia spoločnosti Microsoft. Spoločnosť Microsoft sprístupní túto politiku zákazníkovi spolu s ďalšími informáciami o postupoch a politikách zabezpečenia spoločnosti Microsoft, o ktoré zákazník dôvodne požiada. </w:t>
      </w:r>
    </w:p>
    <w:p w14:paraId="0AEE035D" w14:textId="30FBC736" w:rsidR="009D4FDB" w:rsidRPr="00FC77AC" w:rsidRDefault="00DD6D76" w:rsidP="00741E10">
      <w:pPr>
        <w:pStyle w:val="ProductList-Body"/>
        <w:spacing w:after="120"/>
        <w:ind w:left="158"/>
      </w:pPr>
      <w:bookmarkStart w:id="86" w:name="_Toc26972852"/>
      <w:bookmarkEnd w:id="85"/>
      <w:r>
        <w:t>Okrem toho musia tieto technické a organizačné opatrenia spĺňať požiadavky stanovené v normách ISO 27001, ISO 27002 a ISO 27018. Zákazníci majú k dispozícii popis bezpečnostných kontrol pre tieto požiadavky.</w:t>
      </w:r>
    </w:p>
    <w:p w14:paraId="14FF47A5" w14:textId="5428AF0D" w:rsidR="00DD6D76" w:rsidRPr="00FC77AC" w:rsidRDefault="00DD6D76" w:rsidP="00741E10">
      <w:pPr>
        <w:pStyle w:val="ProductList-Body"/>
        <w:spacing w:after="120"/>
        <w:ind w:left="158"/>
      </w:pPr>
      <w:r>
        <w:t>Každá základná služba on-line tiež spĺňa štandardy a rámce kontroly uvedené v tabuľke podmienkach služieb. Každá základná služba on-line a profesionálna služba implementuje a zachováva bezpečnostné opatrenia na ochranu zákazníckych údajov a údajov profesionálnych služieb stanovené v prílohe A.</w:t>
      </w:r>
    </w:p>
    <w:p w14:paraId="6B11F025" w14:textId="77777777" w:rsidR="003E13B2" w:rsidRDefault="003E13B2" w:rsidP="003E13B2">
      <w:pPr>
        <w:pStyle w:val="ProductList-Body"/>
        <w:spacing w:after="120"/>
        <w:ind w:left="158"/>
      </w:pPr>
      <w:bookmarkStart w:id="87" w:name="_Toc26972851"/>
      <w:r>
        <w:t>Spoločnosť Microsoft implementuje a udržiava bezpečnostné opatrenia stanovené v prílohe II k štandardným zmluvným doložkám z roku 2021 na ochranu osobných údajov v rámci nariadenia GDPR.</w:t>
      </w:r>
    </w:p>
    <w:p w14:paraId="206C538B" w14:textId="21A7E6E3" w:rsidR="00DD6D76" w:rsidRPr="00FC77AC" w:rsidRDefault="00DD6D76" w:rsidP="00741E10">
      <w:pPr>
        <w:pStyle w:val="ProductList-Body"/>
        <w:spacing w:after="120"/>
        <w:ind w:left="158"/>
      </w:pPr>
      <w:r>
        <w:t>Spoločnosť Microsoft môže kedykoľvek pridať priemyselné alebo vládne štandardy. Spoločnosť Microsoft nevylúči normy ISO 27001, ISO 27002, ISO 27018 alebo akékoľvek štandardy alebo rámce uvedené v tabuľke pre základné služby on-line v produktových podmienkach, ak sa už v danom odvetví nepoužívajú a boli nahradené nástupníckymi normami alebo rámcami (ak existujú).</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Šifrovanie údajov </w:t>
      </w:r>
    </w:p>
    <w:p w14:paraId="4EDA944E" w14:textId="105BBFC3" w:rsidR="00DD6D76" w:rsidRPr="00FC77AC" w:rsidRDefault="00DD6D76" w:rsidP="00741E10">
      <w:pPr>
        <w:pStyle w:val="ProductList-Body"/>
        <w:spacing w:after="120"/>
        <w:ind w:left="158"/>
      </w:pPr>
      <w:r>
        <w:t xml:space="preserve">Zákaznícke údaje a údaje profesionálnych služieb (každé vrátane akýchkoľvek osobných údajov v nich) pri prenose cez verejné siete medzi zákazníkom a spoločnosťou Microsoft alebo medzi dátovými centrami spoločnosti Microsoft sú v predvolenom nastavení šifrované. </w:t>
      </w:r>
    </w:p>
    <w:p w14:paraId="3278572B" w14:textId="7F32E7A0" w:rsidR="00DD6D76" w:rsidRPr="00FC77AC" w:rsidRDefault="00DD6D76" w:rsidP="00741E10">
      <w:pPr>
        <w:pStyle w:val="ProductList-Body"/>
        <w:spacing w:after="120"/>
        <w:ind w:left="158"/>
      </w:pPr>
      <w:r>
        <w:t>Spoločnosť Microsoft taktiež šifruje zákaznícke údaje odložené v službách on-line a odložené profesionálne služby. V prípade služieb on-line, na základe ktorých môže zákazník alebo tretia strana konajúca v mene zákazníka vytvárať aplikácie (napr. určité služby Azure), sa môže šifrovanie údajov uchovávaných v takýchto aplikáciách používať podľa uváženia zákazníka, pričom sa využijú buď možnosti poskytované spoločnosťou Microsoft, alebo získané zákazníkom od tretích strán.</w:t>
      </w:r>
    </w:p>
    <w:p w14:paraId="4DB4D680" w14:textId="77777777" w:rsidR="00DD6D76" w:rsidRPr="00FC77AC" w:rsidRDefault="00DD6D76" w:rsidP="000A6DC7">
      <w:pPr>
        <w:pStyle w:val="ProductList-Body"/>
        <w:keepNext/>
        <w:spacing w:after="120"/>
        <w:ind w:left="187"/>
        <w:outlineLvl w:val="2"/>
      </w:pPr>
      <w:r>
        <w:rPr>
          <w:b/>
          <w:color w:val="0072C6"/>
        </w:rPr>
        <w:t xml:space="preserve">Prístup k údajom </w:t>
      </w:r>
    </w:p>
    <w:p w14:paraId="729E7942" w14:textId="220ECD4F" w:rsidR="006824EE" w:rsidRPr="00FC77AC" w:rsidRDefault="00CD0D6F" w:rsidP="006824EE">
      <w:pPr>
        <w:pStyle w:val="ProductList-Body"/>
        <w:spacing w:after="120"/>
        <w:ind w:left="158"/>
      </w:pPr>
      <w:r>
        <w:t>Spoločnosť Microsoft používa na kontrolu prístupu k zákazníckym údajom a údajom profesionálnych služieb (vrátane akýchkoľvek osobných údajov v nich obsiahnutých) prístupové mechanizmy s najnižšími oprávneniami. Kontroly prístupu založené na rolách sa používajú na zaručenie toho, aby prístup k zákazníckym údajom a údajom profesionálnych služieb vyžadovaným na prevádzkovanie služieb bol poskytovaný na primeraný účel a schválený pod dohľadom vedenia. V prípade základných služieb on-line a profesionálnych služieb spoločnosť Microsoft zachováva mechanizmy kontroly prístupu popísané v tabuľke s názvom „Bezpečnostné opatrenia“ v prílohe A a neexistuje žiadny stály prístup pracovníkov spoločnosti Microsoft k zákazníckym údajom a akýkoľvek požadovaný prístup je na časovo obmedzenú dobu.</w:t>
      </w:r>
    </w:p>
    <w:bookmarkEnd w:id="88"/>
    <w:p w14:paraId="11FFA921" w14:textId="77777777" w:rsidR="00C85435" w:rsidRPr="00FC77AC" w:rsidRDefault="00C85435" w:rsidP="002A4A50">
      <w:pPr>
        <w:pStyle w:val="ProductList-Body"/>
        <w:keepNext/>
        <w:spacing w:after="120"/>
        <w:ind w:left="187"/>
        <w:outlineLvl w:val="2"/>
      </w:pPr>
      <w:r>
        <w:rPr>
          <w:b/>
          <w:color w:val="0072C6"/>
        </w:rPr>
        <w:t>Zodpovednosti zákazníka</w:t>
      </w:r>
      <w:bookmarkEnd w:id="86"/>
    </w:p>
    <w:p w14:paraId="18080BBE" w14:textId="367A4296" w:rsidR="00C85435" w:rsidRPr="00FC77AC" w:rsidRDefault="00C85435" w:rsidP="007829B6">
      <w:pPr>
        <w:pStyle w:val="ProductList-Body"/>
        <w:spacing w:after="120"/>
        <w:ind w:left="158"/>
      </w:pPr>
      <w:r>
        <w:t>Zákazník je výlučne zodpovedný za nezávislé rozhodnutie o tom, či technické a organizačné opatrenia pre produkty a služby spĺňajú požiadavky zákazníka, a to vrátane akýchkoľvek bezpečnostných záväzkov na základe príslušných požiadaviek ochrany údajov. Zákazník berie na vedomie a súhlasí s tým, že (vzhľadom na stav techniky, náklady na implementáciu a povahu, rozsah, kontext a účely spracúvania jeho osobných údajov, ako aj riziká pre jednotlivcov) postupy a politiky zabezpečenia implementované a udržiavané spoločnosťou Microsoft poskytujú úroveň zabezpečenia zodpovedajúcu riziku súvisiacemu s jeho osobnými údajmi. Zákazník je zodpovedný za implementovanie a udržiavanie opatrení na ochranu osobných údajov a bezpečnostných opatrení pre súčasti, ktoré sám poskytuje alebo nad ktorými má kontrolu (napríklad zariadenia zaregistrované v službe Windows Intune alebo v rámci zákazníkovho virtuálneho počítača alebo aplikácie služieb Microsoft Azure).</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Súlad s výsledkami auditov</w:t>
      </w:r>
      <w:bookmarkEnd w:id="89"/>
    </w:p>
    <w:p w14:paraId="02A8BB60" w14:textId="6B6FF476" w:rsidR="00C85435" w:rsidRPr="00FC77AC" w:rsidDel="00BA1419" w:rsidRDefault="00C85435" w:rsidP="00741E10">
      <w:pPr>
        <w:pStyle w:val="ProductList-Body"/>
        <w:spacing w:after="120"/>
        <w:ind w:left="158"/>
      </w:pPr>
      <w:r>
        <w:t>Spoločnosť Microsoft bude vykonávať audity zabezpečenia počítačov, počítačového prostredia a fyzických dátových centier, ktoré používa pri spracúvaní zákazníckych údajov, údajov profesionálnych služieb a osobných údajov, a to nasledovne:</w:t>
      </w:r>
    </w:p>
    <w:p w14:paraId="1E290820" w14:textId="751881E0" w:rsidR="00C85435" w:rsidRPr="00FC77AC" w:rsidDel="00BA1419" w:rsidRDefault="00C85435" w:rsidP="00741E10">
      <w:pPr>
        <w:pStyle w:val="ProductList-Body"/>
        <w:numPr>
          <w:ilvl w:val="0"/>
          <w:numId w:val="2"/>
        </w:numPr>
        <w:ind w:left="605" w:hanging="274"/>
      </w:pPr>
      <w:r>
        <w:t>Ak sa vyžadujú audity v rámci štandardu alebo rámca, audit takéhoto kontrolného štandardu alebo rámca sa bude iniciovať aspoň raz</w:t>
      </w:r>
      <w:r w:rsidR="00583A56">
        <w:t> </w:t>
      </w:r>
      <w:r>
        <w:t>ročne.</w:t>
      </w:r>
    </w:p>
    <w:p w14:paraId="27297A96" w14:textId="77777777" w:rsidR="00C85435" w:rsidRPr="00FC77AC" w:rsidDel="00BA1419" w:rsidRDefault="00C85435" w:rsidP="00741E10">
      <w:pPr>
        <w:pStyle w:val="ProductList-Body"/>
        <w:numPr>
          <w:ilvl w:val="0"/>
          <w:numId w:val="2"/>
        </w:numPr>
        <w:ind w:left="605" w:hanging="274"/>
      </w:pPr>
      <w:r>
        <w:t>Každý audit sa bude vykonávať v súlade so štandardmi a pravidlami regulačného alebo akreditačného orgánu pre každý príslušný štandard alebo rámec kontroly.</w:t>
      </w:r>
    </w:p>
    <w:p w14:paraId="7D50977E" w14:textId="77777777" w:rsidR="00C85435" w:rsidRPr="00FC77AC" w:rsidDel="00BA1419" w:rsidRDefault="00C85435" w:rsidP="00741E10">
      <w:pPr>
        <w:pStyle w:val="ProductList-Body"/>
        <w:numPr>
          <w:ilvl w:val="0"/>
          <w:numId w:val="2"/>
        </w:numPr>
        <w:spacing w:after="120"/>
        <w:ind w:left="608" w:hanging="270"/>
      </w:pPr>
      <w:r>
        <w:t>Každý audit budú vykonávať kvalifikovaní a nezávislí bezpečnostní audítori tretej strany podľa voľby a na náklady spoločnosti Microsoft.</w:t>
      </w:r>
    </w:p>
    <w:p w14:paraId="3CE90043" w14:textId="2DDDBD06" w:rsidR="00C85435" w:rsidRPr="00FC77AC" w:rsidRDefault="00C85435" w:rsidP="00741E10">
      <w:pPr>
        <w:pStyle w:val="ProductList-Body"/>
        <w:spacing w:after="120"/>
        <w:ind w:left="180"/>
      </w:pPr>
      <w:r>
        <w:t xml:space="preserve">Výsledkom každého auditu bude vytvorenie správy o audite (ďalej len „správa o audite vykonanom spoločnosťou Microsoft“), ktorú spoločnosť Microsoft sprístupní na adrese </w:t>
      </w:r>
      <w:hyperlink r:id="rId24">
        <w:r>
          <w:rPr>
            <w:rStyle w:val="Hyperlink"/>
            <w:color w:val="0070C0"/>
          </w:rPr>
          <w:t>https://servicetrust.microsoft.com/</w:t>
        </w:r>
      </w:hyperlink>
      <w:r>
        <w:t xml:space="preserve"> alebo na inom mieste uvedenom spoločnosťou Microsoft. Správa o audite vykonanom spoločnosťou Microsoft bude predstavovať dôverné informácie spoločnosti Microsoft a jasne sa v nej zverejnia všetky významné zistenia audítora. Spoločnosť Microsoft okamžite napraví problémy, ktoré sa odhalili v ktorejkoľvek správe o audite spoločnosti Microsoft, v súlade s požiadavkami audítora. Ak o to zákazník požiada, spoločnosť Microsoft mu poskytne každú správu o audite vykonanom spoločnosťou Microsoft. Správa o audite spoločnosti Microsoft podlieha nezverejňovaniu a distribučným obmedzeniam spoločnosti Microsoft a audítora.</w:t>
      </w:r>
    </w:p>
    <w:p w14:paraId="2ED1BA08" w14:textId="07B48048" w:rsidR="00C85435" w:rsidRPr="00FC77AC" w:rsidRDefault="00EF5AF3" w:rsidP="00741E10">
      <w:pPr>
        <w:pStyle w:val="ProductList-Body"/>
        <w:spacing w:after="120"/>
        <w:ind w:left="158"/>
      </w:pPr>
      <w:r>
        <w:t>V rozsahu, v ktorom nie je možné primerane prostredníctvom auditných správ, dokumentácie alebo informácií o súlade, ktoré spoločnosť všeobecne sprístupňuje svojim zákazníkov, uspokojiť auditné požiadavky zákazníka na základe požiadaviek ochrany údajov, spoločnosť Microsoft bezodkladne zareaguje na dodatočné pokyny zákazníkovho auditu. Pred začiatkom auditu sa zákazník a spoločnosť Microsoft spoločne dohodnú na požiadavkách na rozsah, načasovanie, kontrolu a dokazovanie a poplatkoch za audit za predpokladu, že táto povinnosť dohodnúť sa nepovoľuje spoločnosti Microsoft neodôvodnene zdržiavať vykonanie auditu. V rozsahu, ktorý je nevyhnutný na vykonanie auditu, spoločnosť Microsoft sprístupní spracovacie systémy, zariadenia a podpornú dokumentáciu, ktorá bude relevantná k spracovaniu zákazníckych údajov, údajov profesionálnych služieb a osobných údajov spoločnosťou Microsoft, jej afiliáciami a subsprostredkovateľmi. Takýto audit bude vykonávaný nezávislou, akreditovanou auditnou firmou z tretej strany počas bežnej pracovnej doby, s primeraným predošlým oznámením spoločnosti Microsoft a v súlade s primeranými postupmi zachovania dôvernosti. Ani zákazník, ani audítor nebudú mať prístup k žiadnym údajom od ostatných zákazníkov spoločnosti Microsoft alebo k systémom či zariadeniam spoločnosti Microsoft pri poskytovaní príslušných produktov a služieb. Zákazník nesie zodpovednosť za všetky náklady a poplatky súvisiace s takýmto auditom, vrátane všetkých primeraných nákladov a poplatkov za všetok vynaložený čas spoločnosti Microsoft na akýkoľvek takýto audit, popri sadzbách za služby poskytované spoločnosťou Microsoft. Ak auditná správa vytvorená v dôsledku auditu zákazníka obsahuje akékoľvek závery o závažnom porušení, zákazník bude zdieľať takúto auditnú správu so spoločnosťou Microsoft a spoločnosť Microsoft bezodkladne napraví akékoľvek závažné porušenie.</w:t>
      </w:r>
    </w:p>
    <w:p w14:paraId="63F4B7F6" w14:textId="0F861294" w:rsidR="00C85435" w:rsidRPr="00FC77AC" w:rsidRDefault="00BF6860" w:rsidP="00741E10">
      <w:pPr>
        <w:pStyle w:val="ProductList-Body"/>
        <w:spacing w:after="120"/>
        <w:ind w:left="158"/>
      </w:pPr>
      <w:r>
        <w:t>Žiadne z ustanovení v tomto článku DOÚ nemení ani neupravuje podmienky nariadenia GDPR, ani neovplyvňuje žiadne práva dozorných orgánov a dotknutých osôb na základe požiadaviek ochrany údajov. Spoločnosť Microsoft Corporation je stanovenou oprávnenou osobou tretej strany v zmysle tohto článku.</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70052"/>
      <w:r>
        <w:t>Oznamovanie bezpečnostných incidentov</w:t>
      </w:r>
      <w:bookmarkEnd w:id="90"/>
      <w:bookmarkEnd w:id="91"/>
      <w:bookmarkEnd w:id="92"/>
      <w:bookmarkEnd w:id="93"/>
      <w:bookmarkEnd w:id="94"/>
      <w:bookmarkEnd w:id="95"/>
    </w:p>
    <w:p w14:paraId="57A8DE0C" w14:textId="28C94FA3" w:rsidR="00C85435" w:rsidRPr="00FC77AC" w:rsidRDefault="00C85435" w:rsidP="00741E10">
      <w:pPr>
        <w:pStyle w:val="ProductList-Body"/>
        <w:spacing w:after="120"/>
      </w:pPr>
      <w:bookmarkStart w:id="96" w:name="_Hlk504328309"/>
      <w:r>
        <w:t>Ak spoločnosť Microsoft zistí narušenie zabezpečenia vedúce k náhodnému alebo nezákonnému zničeniu, strate, zmene, neoprávnenému zverejneniu alebo sprístupneniu zákazníckych údajov, údajov profesionálnych služieb alebo osobných údajov počas ich spracúvania spoločnosťou Microsoft (každé z nich je „bezpečnostný incident“)</w:t>
      </w:r>
      <w:bookmarkEnd w:id="96"/>
      <w:r>
        <w:t>, spoločnosť Microsoft promptne a bez zbytočného odkladu (1)oznámi zákazníkovi tento bezpečnostný incident, (2) vyšetrí tento bezpečnostný incident a poskytne zákazníkovi podrobné informácie o tomto bezpečnostnom incidente, (3)</w:t>
      </w:r>
      <w:r w:rsidR="00583A56">
        <w:t> </w:t>
      </w:r>
      <w:r>
        <w:t>vykoná primerané kroky na zmiernenie následkov tohto bezpečnostného incidentu a na minimalizáciu akýchkoľvek škôd v jeho dôsledku.</w:t>
      </w:r>
    </w:p>
    <w:p w14:paraId="3FD177D1" w14:textId="50C6866F" w:rsidR="00C85435" w:rsidRPr="00FC77AC" w:rsidRDefault="00C85435" w:rsidP="00741E10">
      <w:pPr>
        <w:pStyle w:val="ProductList-Body"/>
        <w:spacing w:after="120"/>
      </w:pPr>
      <w:r>
        <w:t>Oznámenia bezpečnostných incidentov sa budú zasielať zákazníkovi ľubovoľnými prostriedkami zvolenými spoločnosťou Microsoft vrátane e-mailu. Výhradnou zodpovednosťou zákazníka je zaručiť to, aby uchovával presné kontaktné údaje u spoločnosti Microsoft pre každý príslušný produkt a profesionálnu službu. Zákazník je výlučne zodpovedný za dodržiavanie svojich povinností podľa právnych predpisov o oznamovaní incidentov, ktoré sa naňho vzťahujú, a za splnenie všetkých oznamovacích povinností tretích strán týkajúcich sa akéhokoľvek bezpečnostného incidentu.</w:t>
      </w:r>
    </w:p>
    <w:p w14:paraId="125679F7" w14:textId="77777777" w:rsidR="00C85435" w:rsidRPr="00FC77AC" w:rsidRDefault="00C85435" w:rsidP="00741E10">
      <w:pPr>
        <w:pStyle w:val="ProductList-Body"/>
        <w:spacing w:after="120"/>
      </w:pPr>
      <w:r>
        <w:t>Spoločnosť Microsoft vynaloží primerané úsilie o to, aby pomohla zákazníkovi pri plnení jeho povinnosti oznámiť príslušnému dozornému orgánu a dotknutým osobám takýto bezpečnostný incident podľa článku 33 GDPR alebo iného príslušného zákona alebo predpisu.</w:t>
      </w:r>
    </w:p>
    <w:p w14:paraId="60FE4522" w14:textId="77777777" w:rsidR="00C85435" w:rsidRPr="00FC77AC" w:rsidRDefault="00C85435" w:rsidP="00741E10">
      <w:pPr>
        <w:pStyle w:val="ProductList-Body"/>
        <w:spacing w:after="120"/>
      </w:pPr>
      <w:r>
        <w:t>Oznámenie či odpoveď spoločnosti Microsoft na bezpečnostný incident na základe tejto sekcie neznamená, že spoločnosť Microsoft uznáva akékoľvek pochybenie alebo zodpovednosť s ohľadom na tento bezpečnostný incident.</w:t>
      </w:r>
    </w:p>
    <w:p w14:paraId="76EEF6E6" w14:textId="4BC4E184" w:rsidR="00C85435" w:rsidRPr="00FC77AC" w:rsidRDefault="00C85435" w:rsidP="00741E10">
      <w:pPr>
        <w:pStyle w:val="ProductList-Body"/>
        <w:spacing w:after="120"/>
      </w:pPr>
      <w:r>
        <w:t>Zákazník musí spoločnosti Microsoft bezodkladne oznámiť každé možné zneužitie jeho kont alebo overovacích poverení alebo každý bezpečnostný incident súvisiaci s produktmi a službami.</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70053"/>
      <w:bookmarkStart w:id="103" w:name="DataTransfersandLocation"/>
      <w:r>
        <w:t xml:space="preserve">Prenosy a umiestnenie </w:t>
      </w:r>
      <w:bookmarkStart w:id="104" w:name="LocationofDataProcessing"/>
      <w:bookmarkStart w:id="105" w:name="_Toc489605583"/>
      <w:r>
        <w:t>údajov</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Prenosy údajov</w:t>
      </w:r>
      <w:bookmarkEnd w:id="106"/>
    </w:p>
    <w:p w14:paraId="1E6BFECB" w14:textId="281D3B86" w:rsidR="00DD6D76" w:rsidRPr="00FC77AC" w:rsidRDefault="00DD6D76" w:rsidP="00741E10">
      <w:pPr>
        <w:pStyle w:val="ProductList-Body"/>
        <w:spacing w:after="120"/>
        <w:ind w:left="158"/>
      </w:pPr>
      <w:r>
        <w:t xml:space="preserve">Zákaznícke údaje, údaje profesionálnych služieb a osobné údaje, ktoré spoločnosť Microsoft spracúva v mene zákazníka, sa nesmú prenášať do geografického umiestnenia ani uchovávať a spracúvať v ňom s výnimkou prípadov, ktoré sú v súlade s podmienkami DOÚ a ochrannými opatreniami uvedenými nižšie v tomto článku. Vzhľadom na takéto ochranné opatrenia zákazník poveruje spoločnosť Microsoft prenosom zákazníckych údajov, údajov profesionálnych služieb a osobných údajov do Spojených štátov alebo iných krajín, v ktorých spoločnosť Microsoft alebo jej subsprostredkovatelia pôsobia, a uchovávaním a spracúvaním zákazníckych údajov a osobných údajov na účely poskytovania produktov s výnimkou prípadov opisovaných inde v podmienkach DOÚ. </w:t>
      </w:r>
    </w:p>
    <w:p w14:paraId="3DB5DC63" w14:textId="77777777" w:rsidR="00D90347" w:rsidRPr="003E7334" w:rsidRDefault="00D90347" w:rsidP="00D90347">
      <w:pPr>
        <w:pStyle w:val="ProductList-Body"/>
        <w:spacing w:after="120"/>
        <w:ind w:left="158"/>
        <w:rPr>
          <w:spacing w:val="-4"/>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3E7334">
        <w:rPr>
          <w:spacing w:val="-4"/>
        </w:rPr>
        <w:t xml:space="preserve">Všetky prenosy zákazníckych údajov, údajov profesionálnych služieb a osobných údajov z Európskej únie, Európskeho hospodárskeho priestoru, Spojeného kráľovstva a Švajčiarska na účely poskytovania produktov a služieb podliehajú podmienkam štandardných zmluvných doložiek z roku 2021, ktoré implementovala spoločnosť Microsoft. Okrem toho prenosy zo Spojeného kráľovstva podliehajú podmienkam dohody IDTA, ktorú implementovala spoločnosť Microsoft. Na účely tohto DOÚ pojem „IDTA“ znamená dodatok k štandardným zmluvným doložkám Európskej komisie o medzinárodnom prenose údajov, ktorý vydal Úrad komisára Spojeného kráľovstva pre informácie podľa článku 119A ods. </w:t>
      </w:r>
      <w:r>
        <w:rPr>
          <w:spacing w:val="-4"/>
        </w:rPr>
        <w:t>(</w:t>
      </w:r>
      <w:r w:rsidRPr="003E7334">
        <w:rPr>
          <w:spacing w:val="-4"/>
        </w:rPr>
        <w:t>1</w:t>
      </w:r>
      <w:r>
        <w:rPr>
          <w:spacing w:val="-4"/>
        </w:rPr>
        <w:t>)</w:t>
      </w:r>
      <w:r w:rsidRPr="003E7334">
        <w:rPr>
          <w:spacing w:val="-4"/>
        </w:rPr>
        <w:t xml:space="preserve"> zákona Spojeného kráľovstva o ochrane údajov z roku 2018. Spoločnosť Microsoft bude dodržiavať požiadavky právnych predpisov o ochrane údajov Európskeho hospodárskeho priestoru, Spojeného kráľovstva a Švajčiarska týkajúce sa zhromažďovania, používania, prenosu, uchovávania a iného spracúvania osobných údajov z Európskeho hospodárskeho priestoru, Spojeného kráľovstva a Švajčiarska. Všetky prenosy osobných údajov do tretej krajiny alebo medzinárodnej organizácie budú podliehať primeraným ochranným opatreniam uvedeným v článku 46 nariadenia GDPR a takéto prenosy a ochranné opatrenia budú zdokumentované podľa článku 30 ods. </w:t>
      </w:r>
      <w:r>
        <w:rPr>
          <w:spacing w:val="-4"/>
        </w:rPr>
        <w:t>(</w:t>
      </w:r>
      <w:r w:rsidRPr="003E7334">
        <w:rPr>
          <w:spacing w:val="-4"/>
        </w:rPr>
        <w:t>2) nariadenia GDPR.</w:t>
      </w:r>
    </w:p>
    <w:p w14:paraId="04D498BC" w14:textId="77777777" w:rsidR="00D90347" w:rsidRPr="00902955" w:rsidRDefault="00D90347" w:rsidP="00D90347">
      <w:pPr>
        <w:pStyle w:val="ProductList-Body"/>
        <w:spacing w:after="120"/>
        <w:ind w:left="158"/>
        <w:rPr>
          <w:spacing w:val="-2"/>
        </w:rPr>
      </w:pPr>
      <w:r w:rsidRPr="00902955">
        <w:rPr>
          <w:spacing w:val="-2"/>
        </w:rPr>
        <w:t>Spoločnosť Microsoft je tiež certifikovaná pre spoluprácu medzi EÚ a Spojenými štátmi americkými a medzi Švajčiarskom a Spojenými štátmi americkými. Rámce ochrany osobných údajov, rozšírenie pôsobnosti v Spojenom kráľovstve na EÚ a Spojené štáty americké. Rámec ochrany osobných údajov a záväzky, ktoré z toho vyplývajú. Spoločnosť Microsoft súhlasí s informovaním zákazníka, ak zistí, že už nemôže splniť svoju povinnosť poskytovať rovnakú úroveň ochrany, aká sa vyžaduje v zásadách rámcov na ochranu súkromia.</w:t>
      </w:r>
    </w:p>
    <w:p w14:paraId="15D59A70" w14:textId="77777777" w:rsidR="00A8479C" w:rsidRPr="006366A8" w:rsidRDefault="00A8479C" w:rsidP="00A8479C">
      <w:pPr>
        <w:pStyle w:val="ProductList-Body"/>
        <w:keepNext/>
        <w:spacing w:after="120"/>
        <w:ind w:left="187"/>
        <w:outlineLvl w:val="2"/>
      </w:pPr>
      <w:r>
        <w:rPr>
          <w:b/>
          <w:color w:val="0072C6"/>
        </w:rPr>
        <w:t>Umiestnenie zákazníckych údajov</w:t>
      </w:r>
      <w:bookmarkEnd w:id="107"/>
    </w:p>
    <w:bookmarkEnd w:id="108"/>
    <w:p w14:paraId="48AA0697" w14:textId="77777777" w:rsidR="00AD573A" w:rsidRPr="00752A4A" w:rsidRDefault="00AD573A" w:rsidP="00AD573A">
      <w:pPr>
        <w:tabs>
          <w:tab w:val="left" w:pos="360"/>
        </w:tabs>
        <w:spacing w:after="120" w:line="240" w:lineRule="auto"/>
        <w:ind w:left="180"/>
        <w:rPr>
          <w:rFonts w:ascii="Calibri" w:eastAsia="Calibri" w:hAnsi="Calibri" w:cs="Arial"/>
          <w:sz w:val="18"/>
        </w:rPr>
      </w:pPr>
      <w:r>
        <w:rPr>
          <w:rFonts w:ascii="Calibri" w:eastAsia="Calibri" w:hAnsi="Calibri" w:cs="Arial"/>
          <w:sz w:val="18"/>
        </w:rPr>
        <w:t>V prípade základných služieb on-line platí, že spoločnosť Microsoft bude ukladať odložené zákaznícke údaje v rámci niektorých hlavných geografických oblastí (každá z nich je geografickou oblasťou) tak, ako stanovujú produktové podmienky.</w:t>
      </w:r>
    </w:p>
    <w:p w14:paraId="3DCBA566" w14:textId="77777777" w:rsidR="00AD573A" w:rsidRPr="00752A4A" w:rsidRDefault="00AD573A" w:rsidP="00AD573A">
      <w:pPr>
        <w:tabs>
          <w:tab w:val="left" w:pos="360"/>
        </w:tabs>
        <w:spacing w:after="120" w:line="240" w:lineRule="auto"/>
        <w:ind w:left="180"/>
        <w:rPr>
          <w:rFonts w:ascii="Calibri" w:eastAsia="Calibri" w:hAnsi="Calibri" w:cs="Arial"/>
          <w:sz w:val="18"/>
        </w:rPr>
      </w:pPr>
      <w:r>
        <w:rPr>
          <w:rFonts w:ascii="Calibri" w:eastAsia="Calibri" w:hAnsi="Calibri" w:cs="Arial"/>
          <w:sz w:val="18"/>
        </w:rPr>
        <w:t>V prípade služieb on-line v rámci dátových hraníc EÚ bude spoločnosť Microsoft uchovávať a spracúvať zákaznícke údaje a osobné údaje v rámci Európskej únie, ako je to stanovené v podmienkach používania produktov.</w:t>
      </w:r>
    </w:p>
    <w:p w14:paraId="48950C07" w14:textId="77777777" w:rsidR="00AD573A" w:rsidRPr="00752A4A" w:rsidRDefault="00AD573A" w:rsidP="00AD573A">
      <w:pPr>
        <w:tabs>
          <w:tab w:val="left" w:pos="360"/>
        </w:tabs>
        <w:spacing w:after="120" w:line="240" w:lineRule="auto"/>
        <w:ind w:left="180"/>
        <w:rPr>
          <w:rFonts w:ascii="Calibri" w:eastAsia="Calibri" w:hAnsi="Calibri" w:cs="Arial"/>
          <w:sz w:val="18"/>
        </w:rPr>
      </w:pPr>
      <w:r>
        <w:rPr>
          <w:rFonts w:ascii="Calibri" w:eastAsia="Calibri" w:hAnsi="Calibri" w:cs="Arial"/>
          <w:sz w:val="18"/>
        </w:rPr>
        <w:t>Spoločnosť Microsoft nekontroluje ani neobmedzuje oblasti, z ktorých môže zákazník alebo jeho koncoví používatelia pristupovať k zákazníckym údajom alebo ich premiestňovať.</w:t>
      </w:r>
    </w:p>
    <w:p w14:paraId="60CFC808" w14:textId="77777777" w:rsidR="00C85435" w:rsidRPr="00FC77AC" w:rsidRDefault="00C85435" w:rsidP="002A4A50">
      <w:pPr>
        <w:pStyle w:val="ProductList-SubSubSectionHeading"/>
        <w:keepNext/>
        <w:spacing w:after="120"/>
        <w:outlineLvl w:val="1"/>
      </w:pPr>
      <w:bookmarkStart w:id="114" w:name="_Toc155370054"/>
      <w:r>
        <w:t>Uchovávanie a odstraňovanie údajov</w:t>
      </w:r>
      <w:bookmarkEnd w:id="109"/>
      <w:bookmarkEnd w:id="110"/>
      <w:bookmarkEnd w:id="111"/>
      <w:bookmarkEnd w:id="112"/>
      <w:bookmarkEnd w:id="113"/>
      <w:bookmarkEnd w:id="114"/>
    </w:p>
    <w:p w14:paraId="1E39C7A1" w14:textId="1B6FE9AF" w:rsidR="00C85435" w:rsidRPr="00FC77AC" w:rsidRDefault="00C85435" w:rsidP="00741E10">
      <w:pPr>
        <w:pStyle w:val="ProductList-Body"/>
        <w:spacing w:after="120"/>
      </w:pPr>
      <w:r>
        <w:t>Počas celej doby účinnosti zákazníkovho predplatného alebo poskytovania príslušných profesionálnych služieb bude mať zákazník možnosť pristupovať k svojim zákazníckym údajom uloženým v každej službe on-line a údajom profesionálnych služieb a extrahovať a odstraňovať ich.</w:t>
      </w:r>
    </w:p>
    <w:p w14:paraId="4E65B649" w14:textId="0FA17B85" w:rsidR="00C85435" w:rsidRPr="00FC77AC" w:rsidRDefault="00C85435" w:rsidP="00741E10">
      <w:pPr>
        <w:pStyle w:val="ProductList-Body"/>
        <w:spacing w:after="120"/>
      </w:pPr>
      <w:r>
        <w:t>S výnimkou bezplatných skúšobných verzií a služieb LinkedIn bude spoločnosť Microsoft po uplynutí doby účinnosti alebo vypovedaní predplatného zákazníka uchovávať zákaznícke údaje zostávajúce naďalej uložené v službe on-line, a to po dobu 90 dní v rámci konta s obmedzenými funkciami, aby zákazník mohol extrahovať tieto údaje. Po skončení tejto 90-dňovej doby uchovávania spoločnosť Microsoft v priebehu ďalších 90 dní zruší konto zákazníka a odstráni jeho zákaznícke údaje a osobné údaje uložené v službách on-line, pokiaľ spoločnosť Microsoft nebude oprávnená na základe tohto DOÚ, aby takéto údaje zachovala.</w:t>
      </w:r>
    </w:p>
    <w:p w14:paraId="63ED44D1" w14:textId="13A68572" w:rsidR="00FC65D5" w:rsidRPr="00FC77AC" w:rsidRDefault="001D451C" w:rsidP="00741E10">
      <w:pPr>
        <w:pStyle w:val="ProductList-Body"/>
        <w:spacing w:after="120"/>
      </w:pPr>
      <w:r>
        <w:t>V prípade osobných údajov v súvislosti so softvérom a v prípade údajov profesionálnych služieb spoločnosť Microsoft odstráni všetky kópie po splnení obchodných účelov, na ktoré boli údaje zhromaždené alebo prenesené, prípadne skôr na žiadosť zákazníka, pokiaľ spoločnosť Microsoft nie je oprávnená na základe tohto DOÚ ponechať si takéto údaje.</w:t>
      </w:r>
    </w:p>
    <w:p w14:paraId="6ADDB89E" w14:textId="4F03EB96" w:rsidR="00C85435" w:rsidRPr="00FC77AC" w:rsidRDefault="00C85435" w:rsidP="00741E10">
      <w:pPr>
        <w:pStyle w:val="ProductList-Body"/>
        <w:spacing w:after="120"/>
      </w:pPr>
      <w:r>
        <w:t>Služba on-line nemusí podporovať uchovávanie ani extrahovanie softvéru, ktorý poskytne zákazník. Spoločnosť Microsoft nenesie žiadnu zodpovednosť za odstránenie zákazníckych údajov, údajov profesionálnych služieb ani osobných údajov v súlade s týmto článkom.</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70055"/>
      <w:r>
        <w:t>Záväzok zachovávania dôvernosti sprostredkovateľa</w:t>
      </w:r>
      <w:bookmarkEnd w:id="115"/>
      <w:bookmarkEnd w:id="116"/>
      <w:bookmarkEnd w:id="117"/>
      <w:bookmarkEnd w:id="118"/>
      <w:bookmarkEnd w:id="119"/>
      <w:bookmarkEnd w:id="120"/>
    </w:p>
    <w:p w14:paraId="7D66EA6F" w14:textId="62DAA7D7" w:rsidR="00C85435" w:rsidRPr="00FC77AC" w:rsidRDefault="00C85435" w:rsidP="00DD6D76">
      <w:pPr>
        <w:pStyle w:val="ProductList-Body"/>
        <w:spacing w:after="120"/>
      </w:pPr>
      <w:r>
        <w:t>Spoločnosť Microsoft zabezpečí, aby jej zamestnanci podieľajúci sa na spracúvaní zákazníckych údajov, údajov profesionálnych služieb a osobných údajov (i) spracúvali takéto údaje iba na základe pokynov od zákazníka, alebo ako tento DOÚ popisuje a (ii) boli povinní zachovávať dôvernosť a zabezpečenie takýchto údajov aj po skončení poskytovania.</w:t>
      </w:r>
      <w:r>
        <w:rPr>
          <w:rFonts w:cstheme="minorHAnsi"/>
        </w:rPr>
        <w:t xml:space="preserve"> Spoločnosť Microsoft </w:t>
      </w:r>
      <w:r>
        <w:rPr>
          <w:rFonts w:cstheme="minorHAnsi"/>
          <w:color w:val="000000"/>
        </w:rPr>
        <w:t xml:space="preserve">bude poskytovať pravidelné a povinné školenia a semináre o ochrane súkromia a bezpečnosti údajov pre svojich zamestnancov s prístupom k zákazníckym údajom, údajom profesionálnych služieb a osobným údajom </w:t>
      </w:r>
      <w:r>
        <w:rPr>
          <w:rFonts w:cstheme="minorHAnsi"/>
        </w:rPr>
        <w:t>v súlade s príslušnými požiadavkami ochrany údajov a štandardmi odvetvia.</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70056"/>
      <w:r>
        <w:t>Oznamovanie a kontrolné mechanizmy týkajúce sa využívania služieb subsprostredkovateľov</w:t>
      </w:r>
      <w:bookmarkEnd w:id="121"/>
      <w:bookmarkEnd w:id="122"/>
      <w:bookmarkEnd w:id="123"/>
      <w:bookmarkEnd w:id="124"/>
      <w:bookmarkEnd w:id="125"/>
      <w:bookmarkEnd w:id="126"/>
    </w:p>
    <w:p w14:paraId="750C4F12" w14:textId="723BF40D" w:rsidR="00DD6D76" w:rsidRPr="00FC77AC" w:rsidRDefault="00DD6D76" w:rsidP="00DD6D76">
      <w:pPr>
        <w:pStyle w:val="ProductList-Body"/>
        <w:spacing w:after="120"/>
      </w:pPr>
      <w:r>
        <w:t>Spoločnosť Microsoft môže najať subsprostredkovateľov na poskytovanie niektorých obmedzených alebo pomocných služieb v jej mene. Zákazník</w:t>
      </w:r>
      <w:r w:rsidR="00F80A1E">
        <w:t> </w:t>
      </w:r>
      <w:r>
        <w:t xml:space="preserve">súhlasí s týmto najatím a s rolou afilácií spoločnosti Microsoft ako subsprostredkovateľov. Vyššie uvedené oprávnenia budú </w:t>
      </w:r>
      <w:r w:rsidR="00F80A1E">
        <w:br/>
      </w:r>
      <w:r>
        <w:t xml:space="preserve">predstavovať zákazníkov predchádzajúci písomný súhlas s tým, že spoločnosť Microsoft bude využívať na spracúvanie zákazníckych údajov, </w:t>
      </w:r>
      <w:r w:rsidR="00FF0898">
        <w:br/>
      </w:r>
      <w:r>
        <w:t xml:space="preserve">údajov profesionálnych služieb a osobných údajov služby subdodávateľov, ak sa takýto súhlas vyžaduje podľa štandardných zmluvných doložiek alebo podmienok nariadenia GDPR. </w:t>
      </w:r>
    </w:p>
    <w:p w14:paraId="74425EEC" w14:textId="09F4EC7C" w:rsidR="00DD6D76" w:rsidRPr="00FC77AC" w:rsidRDefault="00DD6D76" w:rsidP="00DD6D76">
      <w:pPr>
        <w:pStyle w:val="ProductList-Body"/>
        <w:spacing w:after="120"/>
      </w:pPr>
      <w:r>
        <w:t>Spoločnosť Microsoft je zodpovedná za to, že jej subsprostredkovatelia budú dodržovať záväzky spoločnosti Microsoft stanovené v tomto DOÚ. Spoločnosť Microsoft sprístupňuje informácie o subsprostredkovateľoch na webovej lokalite spoločnosti Microsoft. Pri najatí akéhokoľvek subsprostredkovateľa spoločnosť Microsoft zabezpečí prostredníctvom písomnej zmluvy, aby daný subsprostredkovateľ mohol pristupovať k zákazníckym údajom, údajom profesionálnych služieb alebo osobným údajom a používať ich iba na poskytovanie služieb, na ktorých poskytovanie ho spoločnosť Microsoft najala, a mal zakázané používať zákaznícke údaje, údaje profesionálnych služieb alebo osobné údaje na akýkoľvek iný účel. Spoločnosť Microsoft zabezpečí, aby subsprostredkovatelia boli viazaní písomnými zmluvami, ktoré od nich vyžadujú poskytnutie aspoň takej úrovne ochrany údajov, aká sa vyžaduje od spoločnosti Microsoft podľa DOÚ, a to vrátane obmedzení zverejňovania spracúvaných údajov. Spoločnosť Microsoft súhlasí s tým, že bude dohliadať na subsprostredkovateľov, aby zaistila, že tieto zmluvné povinnosti budú splnené.</w:t>
      </w:r>
    </w:p>
    <w:p w14:paraId="6A08B1D3" w14:textId="76E0ABE4" w:rsidR="00444FB7" w:rsidRPr="00FC77AC" w:rsidRDefault="002E2256" w:rsidP="00DD6D76">
      <w:pPr>
        <w:pStyle w:val="ProductList-Body"/>
        <w:spacing w:after="120"/>
      </w:pPr>
      <w:r>
        <w:t>Spoločnosť Microsoft môže priebežne najímať nových subsprostredkovateľov. Spoločnosť Microsoft informuje zákazníka a podľa potreby</w:t>
      </w:r>
      <w:r w:rsidR="00B85B8D">
        <w:t> </w:t>
      </w:r>
      <w:r>
        <w:t>aktualizuje webovú lokalitu a zákazníkovi poskytne mechanizmus na získanie oznámenia o takejto aktualizácii, o každom novom subsprostredkovateľovi najmenej 6 mesiacov pred tým, ako poskytne danému subsprostredkovateľovi prístup k zákazníckym údajom. Okrem toho spoločnosť Microsoft informuje zákazníka a podľa potreby aktualizuje webovú lokalitu a poskytne zákazníkovi mechanizmus na získanie oznámenia o takejto aktualizácii o každom novom subsprostredkovateľovi najmenej 30 dní pred tým, ako poskytne danému subsprostredkovateľovi prístup k iným údajom profesionálnych služieb alebo osobným údajom než tým, ktoré sú obsiahnuté v zákazníckych údajoch. Ak spoločnosť Microsoft začne pre nový produkt alebo profesionálnu službu využívať nového subsprostredkovateľa, ktorý spracúva zákaznícke údaje, údaje profesionálnych služieb alebo osobné údaje, oznámi to spoločnosť Microsoft zákazníkovi pred tým, ako budú daný produkt alebo profesionálna služba dostupné.</w:t>
      </w:r>
    </w:p>
    <w:p w14:paraId="1DA7F6BB" w14:textId="6A26CC0C" w:rsidR="00C97102" w:rsidRPr="00FC77AC" w:rsidRDefault="00C85435" w:rsidP="007829B6">
      <w:pPr>
        <w:pStyle w:val="ProductList-Body"/>
        <w:spacing w:after="120"/>
      </w:pPr>
      <w:r>
        <w:t>Ak zákazník neschváli nového subsprostredkovateľa pre službu on-line alebo profesionálnu službu, môže zákazník podľa danej situácie vypovedať akékoľvek predplatné dotknutej služby on-line alebo príslušné popisy služieb pre príslušnú profesionálnu službu, ako napríklad objednávku prác pre</w:t>
      </w:r>
      <w:r w:rsidR="00FA16CB">
        <w:t> </w:t>
      </w:r>
      <w:r>
        <w:t xml:space="preserve">podnikové služby, bez poplatku za vypovedanie, a to tak, že pred vypršaním príslušnej výpovednej lehoty zašle písomnú výpoveď. Ak zákazník neschváli nového subsprostredkovateľa pre softvér a zákazník sa nedokáže primerane vyhnúť využívaniu subsprostredkovateľa tým, že zakáže spoločnosti Microsoft spracúvať údaje tak, ako je to stanovené v dokumentácii alebo v tomto DOÚ, bude zákazník oprávnený vypovedať akúkoľvek licenciu dotknutého softvérového produktu bez poplatku za vypovedanie, a to tak, že pred vypršaním príslušnej výpovednej lehoty zašle písomnú výpoveď. Zákazník môže taktiež k oznámeniu o vypovedaní zahrnúť vysvetlenie dôvodov neschválenia, aby umožnila spoločnosti Microsoft znovu posúdiť akéhokoľvek takéhoto nového subsprostredkovateľa na základe príslušných obáv. Ak je dotknutý produkt balíka (alebo podobnej formy zakúpenia viacerých služieb naraz), potom sa ľubovoľné vypovedanie bude vzťahovať na celý balík. Spoločnosť Microsoft odstráni po vypovedaní platobné záväzky za akékoľvek predplatné alebo iné príslušné nezaplatené práce pre vypovedané produkty alebo služby z následných faktúr pre zákazníka alebo jeho predajcu.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70057"/>
      <w:bookmarkStart w:id="133" w:name="_Toc489605586"/>
      <w:r>
        <w:t>Vzdelávacie inštitúcie</w:t>
      </w:r>
      <w:bookmarkEnd w:id="127"/>
      <w:bookmarkEnd w:id="128"/>
      <w:bookmarkEnd w:id="129"/>
      <w:bookmarkEnd w:id="130"/>
      <w:bookmarkEnd w:id="131"/>
      <w:bookmarkEnd w:id="132"/>
    </w:p>
    <w:p w14:paraId="3D8C03D5" w14:textId="35DA9DB4" w:rsidR="00C85435" w:rsidRPr="00FC77AC" w:rsidRDefault="00C85435" w:rsidP="007829B6">
      <w:pPr>
        <w:pStyle w:val="ProductList-Body"/>
        <w:spacing w:after="120"/>
      </w:pPr>
      <w:r>
        <w:t>Ak je zákazníkom vzdelávacia organizácia alebo inštitúcia, na ktorú sa vzťahujú predpisy v článku 20 U.S.C. § 1232g zákona o práve na vzdelanie a ochrane osobných údajov rodiny (Family Educational Rights and Privacy Act, ďalej len „FERPA“), spoločnosť Microsoft berie na vedomie, že na účely podmienok používania služieb on-line sa bude v zákazníckych údajoch a údajoch profesionálnych služieb označovať ako „predstaviteľ školy“ s „legitímnymi záujmami v oblasti vzdelávania“ tak, ako boli tieto pojmy definované v zákone FERPA a príslušných vykonávacích predpisoch. Spoločnosť Microsoft tiež súhlasí, že bude dodržovať obmedzenia a požiadavky stanovené v článku 34 CFR 99.33(a) o predstaviteľoch škôl.</w:t>
      </w:r>
    </w:p>
    <w:p w14:paraId="3F7BD793" w14:textId="560D7DD5" w:rsidR="00C85435" w:rsidRPr="00FC77AC" w:rsidRDefault="00C85435" w:rsidP="007829B6">
      <w:pPr>
        <w:pStyle w:val="ProductList-Body"/>
        <w:spacing w:after="120"/>
      </w:pPr>
      <w:r>
        <w:t>Zákazník si uvedomuje, že spoločnosť Microsoft nemusí vlastniť žiadne alebo môže vlastniť iba obmedzené kontaktné údaje študentov zákazníka a ich rodičov. V dôsledku toho bude zákazník niesť zodpovednosť za získanie každého rodičovského súhlasu s používaním produktov a služieb ľubovoľným koncovým používateľom tak, ako sa to môže vyžadovať na základe platných zákonov a bude poskytovať študentom (alebo rodičovi študenta v prípade študenta vo veku do 18 rokov, ktorý nenavštevuje vysokú školu alebo univerzitu) oznámenie v mene spoločnosti Microsoft o súdnom príkaze alebo právoplatne vydanom súdnom predvolaní vyžadujúcom zverejnenie zákazníckych údajov a údajov profesionálnych služieb, ktoré spoločnosť Microsoft vlastní, ako sa to môže vyžadovať na základe platných právnych predpisov.</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70058"/>
      <w:bookmarkStart w:id="137" w:name="CJISCustomerAgreement"/>
      <w:r>
        <w:t>Zmluva so zákazníkom o CJIS</w:t>
      </w:r>
      <w:bookmarkEnd w:id="134"/>
      <w:bookmarkEnd w:id="135"/>
      <w:bookmarkEnd w:id="136"/>
    </w:p>
    <w:p w14:paraId="21EA2041" w14:textId="77777777" w:rsidR="00D71702" w:rsidRPr="006D3F64" w:rsidRDefault="00D71702" w:rsidP="00D71702">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Microsoft poskytuje isté vládne cloudové služby (ďalej ako „pokryté služby</w:t>
      </w:r>
      <w:r w:rsidRPr="00902955">
        <w:rPr>
          <w:rFonts w:ascii="Calibri" w:eastAsia="Calibri" w:hAnsi="Calibri" w:cs="Arial"/>
          <w:sz w:val="18"/>
        </w:rPr>
        <w:t>“</w:t>
      </w:r>
      <w:r>
        <w:rPr>
          <w:rFonts w:ascii="Calibri" w:eastAsia="Calibri" w:hAnsi="Calibri" w:cs="Arial"/>
          <w:sz w:val="18"/>
        </w:rPr>
        <w:t>) v súlade so zásadou o bezpečnosti oddelenia informačných služieb trestného súdnictva (ďalej ako „CJIS</w:t>
      </w:r>
      <w:r w:rsidRPr="00902955">
        <w:rPr>
          <w:rFonts w:ascii="Calibri" w:eastAsia="Calibri" w:hAnsi="Calibri" w:cs="Arial"/>
          <w:sz w:val="18"/>
        </w:rPr>
        <w:t>“</w:t>
      </w:r>
      <w:r>
        <w:rPr>
          <w:rFonts w:ascii="Calibri" w:eastAsia="Calibri" w:hAnsi="Calibri" w:cs="Arial"/>
          <w:sz w:val="18"/>
        </w:rPr>
        <w:t>) FBI (ďalej ako „zásada CJIS</w:t>
      </w:r>
      <w:r w:rsidRPr="00902955">
        <w:rPr>
          <w:rFonts w:ascii="Calibri" w:eastAsia="Calibri" w:hAnsi="Calibri" w:cs="Arial"/>
          <w:sz w:val="18"/>
        </w:rPr>
        <w:t>“</w:t>
      </w:r>
      <w:r>
        <w:rPr>
          <w:rFonts w:ascii="Calibri" w:eastAsia="Calibri" w:hAnsi="Calibri" w:cs="Arial"/>
          <w:sz w:val="18"/>
        </w:rPr>
        <w:t>). Zásada CJIS riadi používanie a prenos informácií trestného súdnictva. Všetky pokryté služby CJIS spoločnosti Microsoft sa budú riadiť podmienkami a požiadavkami uvedenými v zmluve o správe služieb CJIS.</w:t>
      </w:r>
    </w:p>
    <w:p w14:paraId="21204C8A" w14:textId="77777777" w:rsidR="007178A0" w:rsidRPr="006366A8" w:rsidRDefault="007178A0" w:rsidP="007178A0">
      <w:pPr>
        <w:pStyle w:val="ProductList-SubSubSectionHeading"/>
        <w:keepNext/>
        <w:spacing w:after="120"/>
        <w:outlineLvl w:val="1"/>
      </w:pPr>
      <w:bookmarkStart w:id="149" w:name="_Toc155370059"/>
      <w:r>
        <w:t>Obchodný partner podľa zákona HIPAA</w:t>
      </w:r>
      <w:bookmarkEnd w:id="138"/>
      <w:bookmarkEnd w:id="139"/>
      <w:bookmarkEnd w:id="140"/>
      <w:bookmarkEnd w:id="141"/>
      <w:bookmarkEnd w:id="142"/>
      <w:bookmarkEnd w:id="149"/>
    </w:p>
    <w:bookmarkEnd w:id="143"/>
    <w:p w14:paraId="6F250FBD" w14:textId="77777777" w:rsidR="007178A0" w:rsidRPr="006366A8" w:rsidRDefault="007178A0" w:rsidP="007178A0">
      <w:pPr>
        <w:pStyle w:val="ProductList-Body"/>
        <w:spacing w:after="120"/>
      </w:pPr>
      <w:r>
        <w:t xml:space="preserve">Ak je zákazník „zahrnutým subjektom“ alebo „obchodným partnerom“ a zahŕňa do zákazníckych údajov alebo údajov profesionálnych služieb „chránené zdravotné údaje“ v zmysle definície daných pojmov v zákone o prenosnosti zdravotného poistenia a zodpovednosti z roku 1996 v znení neskorších predpisov a nariadeniach vydaných na jeho základe (ďalej spoločne len „HIPAA“), uzatvorenie zmluvy zákazníka zahŕňa uzatvorenie zmluvy pre obchodných partnerov podľa zákona HIPAA (ďalej len „zmluva BAA“). Úplné znenie zmluvy BAA uvádza služby on-line alebo profesionálne služby, na ktoré sa vzťahuje, a je k dispozícii na adrese </w:t>
      </w:r>
      <w:hyperlink r:id="rId25" w:history="1">
        <w:r>
          <w:rPr>
            <w:rStyle w:val="Hyperlink"/>
          </w:rPr>
          <w:t>http://aka.ms/BAA</w:t>
        </w:r>
      </w:hyperlink>
      <w:r>
        <w:t>. Zákazník môže vylúčiť zmluvu BAA zaslaním nasledujúcich údajov spoločnosti Microsoft v písomnom oznámení (v rámci podmienok zmluvy zákazníka):</w:t>
      </w:r>
    </w:p>
    <w:p w14:paraId="7BD9BC0B" w14:textId="77777777" w:rsidR="007178A0" w:rsidRPr="006366A8" w:rsidRDefault="007178A0" w:rsidP="007178A0">
      <w:pPr>
        <w:pStyle w:val="ProductList-Body"/>
        <w:numPr>
          <w:ilvl w:val="0"/>
          <w:numId w:val="4"/>
        </w:numPr>
        <w:ind w:left="720"/>
      </w:pPr>
      <w:r>
        <w:t>celý zákonný názov odstupujúceho zákazníka a ľubovoľnej afiliácie a</w:t>
      </w:r>
    </w:p>
    <w:p w14:paraId="6B0FF1E5" w14:textId="77777777" w:rsidR="007178A0" w:rsidRDefault="007178A0" w:rsidP="007178A0">
      <w:pPr>
        <w:pStyle w:val="ProductList-Body"/>
        <w:numPr>
          <w:ilvl w:val="0"/>
          <w:numId w:val="4"/>
        </w:numPr>
        <w:spacing w:after="120"/>
        <w:ind w:left="720"/>
      </w:pPr>
      <w:r>
        <w:t>ak má zákazník viacero zmlúv, svoju zmluvu, na ktorú sa vzťahuje dané vylúčenie.</w:t>
      </w:r>
    </w:p>
    <w:p w14:paraId="5DBFE0CA" w14:textId="77777777" w:rsidR="007178A0" w:rsidRDefault="007178A0" w:rsidP="007178A0">
      <w:pPr>
        <w:pStyle w:val="ProductList-SubSubSectionHeading"/>
        <w:keepNext/>
        <w:spacing w:after="120"/>
        <w:outlineLvl w:val="1"/>
      </w:pPr>
      <w:bookmarkStart w:id="150" w:name="_Toc123049607"/>
      <w:bookmarkStart w:id="151" w:name="_Toc155370060"/>
      <w:r>
        <w:t>Telekomunikačné údaje</w:t>
      </w:r>
      <w:bookmarkEnd w:id="150"/>
      <w:bookmarkEnd w:id="151"/>
    </w:p>
    <w:p w14:paraId="251F964D" w14:textId="77777777" w:rsidR="007178A0" w:rsidRPr="007178A0" w:rsidRDefault="007178A0" w:rsidP="007178A0">
      <w:pPr>
        <w:pStyle w:val="ProductList-Body"/>
        <w:spacing w:after="120"/>
      </w:pPr>
      <w:r>
        <w:t>V rozsahu, v akom spoločnosť Microsoft spracúva prenosy, obsah a iné osobné údaje pri poskytovaní produktov a služieb, ktoré sa podľa rozhodného práva klasifikujú ako telekomunikačné služby, sa môžu uplatňovať špecifické zákonné záväzky. Spoločnosť Microsoft bude dodržiavať všetky telekomunikačné zákony a predpisy vzťahujúce na jej poskytovanie produktov a služieb vrátane tých, ktoré sa týkajú oznamovania narušenia zabezpečenia, požiadaviek na ochranu údajov a telekomunikačného tajomstva.</w:t>
      </w:r>
    </w:p>
    <w:p w14:paraId="43E06D60" w14:textId="2EBF7227" w:rsidR="00C85435" w:rsidRPr="00FC77AC" w:rsidRDefault="00C85435" w:rsidP="002A4A50">
      <w:pPr>
        <w:pStyle w:val="ProductList-SubSubSectionHeading"/>
        <w:keepNext/>
        <w:spacing w:after="120"/>
        <w:outlineLvl w:val="1"/>
      </w:pPr>
      <w:bookmarkStart w:id="152" w:name="_Toc155370061"/>
      <w:r>
        <w:t>Kalifornský zákon o ochrane osobných údajov spotrebiteľov (CCPA)</w:t>
      </w:r>
      <w:bookmarkEnd w:id="144"/>
      <w:bookmarkEnd w:id="152"/>
    </w:p>
    <w:p w14:paraId="54D15101" w14:textId="69EDA276" w:rsidR="00DD6D76" w:rsidRPr="00FC77AC" w:rsidRDefault="00DD6D76" w:rsidP="00DD6D76">
      <w:pPr>
        <w:pStyle w:val="ProductList-Body"/>
        <w:spacing w:after="120"/>
      </w:pPr>
      <w:bookmarkStart w:id="153" w:name="_Toc26972864"/>
      <w:bookmarkEnd w:id="145"/>
      <w:r>
        <w:t>Ak spoločnosť Microsoft spracúva osobné údaje v rozsahu zákona CCPA, preberá vo vzťahu k zákazníkovi nasledujúce doplnkové záväzky. Spoločnosť Microsoft bude spracúvať zákaznícke údaje, údaje profesionálnych služieb a osobné údaje v mene zákazníka a nebude uchovávať, používať ani zverejňovať dané údaje na žiadny iný účel, než sú účely stanovené v podmienkach DOÚ a povolené podľa zákona CCPA, a to vrátane akýchkoľvek výnimiek z „predaja“. V žiadnom prípade spoločnosť Microsoft nebude predávať žiadne takého údaje. Tieto podmienky zákona CCPA neobmedzujú ani neznižujú žiadne záväzky týkajúce sa ochrany údajov, ktoré sa spoločnosť Microsoft zaväzuje dodržiavať vo vzťahu k zákazníkovi, uvedené v podmienkach DOÚ, produktových podmienkach alebo inej zmluve medzi spoločnosťou Microsoft a zákazníkom.</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70062"/>
      <w:bookmarkStart w:id="156" w:name="_Hlk44323010"/>
      <w:r>
        <w:t>Biometrické údaje</w:t>
      </w:r>
      <w:bookmarkEnd w:id="154"/>
      <w:bookmarkEnd w:id="155"/>
    </w:p>
    <w:p w14:paraId="01A1DFD0" w14:textId="5A32053C" w:rsidR="00DD6D76" w:rsidRPr="00FC77AC" w:rsidRDefault="00DD6D76" w:rsidP="00DD6D76">
      <w:pPr>
        <w:spacing w:after="120" w:line="240" w:lineRule="auto"/>
      </w:pPr>
      <w:r>
        <w:rPr>
          <w:sz w:val="18"/>
        </w:rPr>
        <w:t xml:space="preserve">Ak zákazník používa na spracúvanie biometrických údajov produkty a služby, je zodpovedný za: i) poskytovanie oznámení dotknutým osobám vrátane oznámení týkajúcich sa dôb uchovávania týchto údajov a ich zničenia, ii) získanie súhlasu od dotknutých osôb a iii) odstránenie biometrických údajov, všetko podľa vhodnosti a ak sa to vyžaduje podľa platných požiadaviek na ochranu údajov. Spoločnosť Microsoft bude spracúvať tieto biometrické údaje podľa zdokumentovaných pokynov zákazníka (v súlade s opisom v článku „Roly a zodpovednosti sprostredkovateľov a prevádzkovateľov“ vyššie) a bude chrániť tieto biometrické údaje v súlade s podmienkami zabezpečenia a ochrany údajov podľa tohto DOÚ. Na účely tohto článku bude mať pojem „biometrické údaje“ význam stanovený v článku 4 nariadenia GDPR a v prípadných definíciách ekvivalentných pojmov v ďalších požiadavkách na ochranu údajov. </w:t>
      </w:r>
    </w:p>
    <w:p w14:paraId="0C3C5499" w14:textId="0AAF9DB1" w:rsidR="00052E8A" w:rsidRPr="00FC77AC" w:rsidRDefault="0058447F" w:rsidP="002A4A50">
      <w:pPr>
        <w:pStyle w:val="ProductList-SubSubSectionHeading"/>
        <w:keepNext/>
        <w:spacing w:after="120"/>
        <w:outlineLvl w:val="1"/>
      </w:pPr>
      <w:bookmarkStart w:id="157" w:name="_Toc155370063"/>
      <w:r>
        <w:t>Dodatočné profesionálne služby</w:t>
      </w:r>
      <w:bookmarkEnd w:id="157"/>
    </w:p>
    <w:p w14:paraId="0EAD6ADA" w14:textId="2E3182A4" w:rsidR="00460220" w:rsidRPr="00FC77AC" w:rsidRDefault="00460220" w:rsidP="002A4A50">
      <w:pPr>
        <w:pStyle w:val="ProductList-Body"/>
        <w:spacing w:after="120"/>
      </w:pPr>
      <w:r>
        <w:t>V rámci používania v článkoch uvedených nižšie zahŕňa definovaný pojem „profesionálne služby“ dodatočné profesionálne služby a definovaný pojem „údaje profesionálnych služieb“ zahŕňa údaje získané pre dodatočné profesionálne služby.</w:t>
      </w:r>
    </w:p>
    <w:p w14:paraId="5DFAE36C" w14:textId="59B52836" w:rsidR="000A39B0" w:rsidRPr="00FC77AC" w:rsidRDefault="002E58D0" w:rsidP="002A4A50">
      <w:pPr>
        <w:pStyle w:val="ProductList-Body"/>
        <w:spacing w:after="120"/>
      </w:pPr>
      <w:r>
        <w:t xml:space="preserve">V prípade dodatočných profesionálnych služieb sa uplatnia nasledovné články DOÚ rovnakým spôsobom, ako sa uplatňujú na profesionálne služby: „Úvod“, „Dodržovanie zákonov“, „Povaha spracovania, vlastníctvo“, „Zverejňovanie spracúvaných údajov“, „Spracúvanie osobných údajov, GDPR“, prvý odstavec článku „Postupy a politiky zabezpečenia“, „Povinnosti zákazníka“, „Oznámenie bezpečnostného incidentu“, „Prenos údajov“ (vrátane podmienok týkajúcich sa štandardných zmluvných doložiek z roku 2021), tretí odstavec článku „Uchovávanie a odstraňovanie údajov“, „Záväzok zachovávania dôvernosti sprostredkovateľa“, „Oznámenia a kontrolné mechanizmy týkajúce sa využívania subsprostredkovateľov“, „Obchodný partner podľa zákona HIPAA“ (v rozsahu uplatniteľnom v BAA), „Kalifornský zákon o ochrane osobných údajov spotrebiteľov (CCPA)“, „Biometrické údaje“, „Ako sa môžete obrátiť na spoločnosť Microsoft“, „Príloha B – Dotknuté osoby a kategórie osobných údajov“ a „Príloha C – Dodatok o dodatočných zárukách“. </w:t>
      </w:r>
    </w:p>
    <w:p w14:paraId="73BA0D8E" w14:textId="77777777" w:rsidR="00C85435" w:rsidRPr="00FC77AC" w:rsidRDefault="00C85435" w:rsidP="002A4A50">
      <w:pPr>
        <w:pStyle w:val="ProductList-SubSubSectionHeading"/>
        <w:keepNext/>
        <w:spacing w:after="120"/>
        <w:outlineLvl w:val="1"/>
      </w:pPr>
      <w:bookmarkStart w:id="158" w:name="_Toc155370064"/>
      <w:bookmarkEnd w:id="156"/>
      <w:r>
        <w:t>Ako sa môžete obrátiť na spoločnosť Microsoft</w:t>
      </w:r>
      <w:bookmarkEnd w:id="146"/>
      <w:bookmarkEnd w:id="147"/>
      <w:bookmarkEnd w:id="148"/>
      <w:bookmarkEnd w:id="153"/>
      <w:bookmarkEnd w:id="158"/>
    </w:p>
    <w:p w14:paraId="43A6F074" w14:textId="77777777" w:rsidR="00C85435" w:rsidRPr="00FC77AC" w:rsidRDefault="00C85435" w:rsidP="007829B6">
      <w:pPr>
        <w:pStyle w:val="ProductList-Body"/>
        <w:spacing w:after="120"/>
      </w:pPr>
      <w:r>
        <w:t xml:space="preserve">Ak sa zákazník domnieva, že spoločnosť Microsoft nedodržuje svoje záväzky ochrany osobných údajov alebo zabezpečenia, môže sa obrátiť na oddelenie zákazníckej podpory alebo použiť webový formulár spoločnosti Microsoft zameraný na ochranu osobných údajov, ktorý je uvedený na webovej lokalite </w:t>
      </w:r>
      <w:hyperlink r:id="rId26" w:history="1">
        <w:r>
          <w:rPr>
            <w:rStyle w:val="Hyperlink"/>
          </w:rPr>
          <w:t>http://go.microsoft.com/?linkid=9846224</w:t>
        </w:r>
      </w:hyperlink>
      <w:r>
        <w:t xml:space="preserve">. Poštová adresa spoločnosti Microsoft: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Spoločnosť Microsoft Ireland Operations Limited je zástupcom spoločnosti Microsoft v oblasti ochrany údajov pre Európsky hospodársky priestor a Švajčiarsko. Na zástupcu pre ochranu osobných údajov v spoločnosti Microsoft Ireland Operations Limited sa môžete obrátiť na nasledujúcej adrese:</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Írsko</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Obsah</w:t>
      </w:r>
      <w:r>
        <w:fldChar w:fldCharType="end"/>
      </w:r>
      <w:r>
        <w:rPr>
          <w:sz w:val="16"/>
          <w:szCs w:val="16"/>
        </w:rPr>
        <w:t>/</w:t>
      </w:r>
      <w:hyperlink w:anchor="GeneralTerms" w:tooltip="Všeobecné podmienky" w:history="1">
        <w:r>
          <w:rPr>
            <w:rStyle w:val="Hyperlink"/>
            <w:sz w:val="16"/>
            <w:szCs w:val="16"/>
          </w:rPr>
          <w:t>Všeobecné podmienky</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084FC3">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3" w:name="_Toc155370065"/>
      <w:r>
        <w:t>Príloha A – bezpečnostné opatrenia</w:t>
      </w:r>
      <w:bookmarkEnd w:id="163"/>
    </w:p>
    <w:p w14:paraId="142FF82A" w14:textId="1D5C1846" w:rsidR="006A13BF" w:rsidRPr="00FC77AC" w:rsidRDefault="006A13BF" w:rsidP="006A13BF">
      <w:pPr>
        <w:pStyle w:val="ProductList-Body"/>
        <w:spacing w:after="120"/>
      </w:pPr>
      <w:r>
        <w:t>Spoločnosť Microsoft implementovala a bude udržiavať pre zákaznícke údaje v základných službách on-line a údaje profesionálnych služieb nasledujúce bezpečnostné opatrenia, ktoré sú spolu so záväzkami v oblasti zabezpečenia stanovenými v dokumente Podmienky používania služieb</w:t>
      </w:r>
      <w:r w:rsidR="00CA088C">
        <w:t> </w:t>
      </w:r>
      <w:r>
        <w:t>on-line (vrátane podmienok GDPR) jedinou zodpovednosťou spoločnosti Microsoft v súvislosti so zabezpečením týchto údajov.</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Doména</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Postupy</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Organizácia informačnej bezpečnosti</w:t>
            </w:r>
          </w:p>
        </w:tc>
        <w:tc>
          <w:tcPr>
            <w:tcW w:w="8190" w:type="dxa"/>
          </w:tcPr>
          <w:p w14:paraId="407C8AD9" w14:textId="77777777" w:rsidR="006A13BF" w:rsidRPr="00FC77AC" w:rsidRDefault="006A13BF" w:rsidP="003452D9">
            <w:pPr>
              <w:pStyle w:val="ProductList-Body"/>
              <w:spacing w:after="120"/>
            </w:pPr>
            <w:r>
              <w:rPr>
                <w:b/>
                <w:sz w:val="16"/>
                <w:szCs w:val="16"/>
              </w:rPr>
              <w:t>Vlastníctvo zabezpečenia</w:t>
            </w:r>
            <w:r>
              <w:rPr>
                <w:sz w:val="16"/>
              </w:rPr>
              <w:t xml:space="preserve">. </w:t>
            </w:r>
            <w:r>
              <w:rPr>
                <w:sz w:val="16"/>
                <w:szCs w:val="16"/>
              </w:rPr>
              <w:t>Spoločnosť Microsoft menovala jedného alebo viacerých pracovníkov pre oblasť zabezpečenia zodpovedných za koordináciu a monitorovanie bezpečnostných pravidiel a postupov.</w:t>
            </w:r>
          </w:p>
          <w:p w14:paraId="04E77B5B" w14:textId="2837B313" w:rsidR="006A13BF" w:rsidRPr="00FC77AC" w:rsidRDefault="006A13BF" w:rsidP="003452D9">
            <w:pPr>
              <w:pStyle w:val="ProductList-Body"/>
              <w:spacing w:after="120"/>
            </w:pPr>
            <w:r>
              <w:rPr>
                <w:b/>
                <w:sz w:val="16"/>
                <w:szCs w:val="16"/>
              </w:rPr>
              <w:t>Úlohy a zodpovednosti v rámci zabezpečenia</w:t>
            </w:r>
            <w:r>
              <w:rPr>
                <w:sz w:val="16"/>
              </w:rPr>
              <w:t xml:space="preserve">. </w:t>
            </w:r>
            <w:r>
              <w:rPr>
                <w:sz w:val="16"/>
                <w:szCs w:val="16"/>
              </w:rPr>
              <w:t>Zamestnanci spoločnosti Microsoft s prístupom k zákazníckym údajom alebo údajom profesionálnych služieb podliehajú záväzkom dôvernosti.</w:t>
            </w:r>
          </w:p>
          <w:p w14:paraId="3F740157" w14:textId="22E7BB6A" w:rsidR="006A13BF" w:rsidRPr="00FC77AC" w:rsidRDefault="006A13BF" w:rsidP="003452D9">
            <w:pPr>
              <w:pStyle w:val="ProductList-Body"/>
              <w:spacing w:after="120"/>
            </w:pPr>
            <w:r>
              <w:rPr>
                <w:b/>
                <w:sz w:val="16"/>
                <w:szCs w:val="16"/>
              </w:rPr>
              <w:t>Program správy rizík</w:t>
            </w:r>
            <w:r>
              <w:rPr>
                <w:sz w:val="16"/>
              </w:rPr>
              <w:t xml:space="preserve">. </w:t>
            </w:r>
            <w:r>
              <w:rPr>
                <w:sz w:val="16"/>
                <w:szCs w:val="16"/>
              </w:rPr>
              <w:t>Spoločnosť Microsoft vykonala hodnotenie rizík pred spracúvaním zákazníckych údajov alebo spustením služieb on-line a pred spracúvaním údajov profesionálnych služieb alebo spustením profesionálnych služieb.</w:t>
            </w:r>
          </w:p>
          <w:p w14:paraId="606431AF" w14:textId="77777777" w:rsidR="006A13BF" w:rsidRPr="000720BF" w:rsidRDefault="006A13BF" w:rsidP="003452D9">
            <w:pPr>
              <w:pStyle w:val="ProductList-Body"/>
              <w:spacing w:after="120"/>
              <w:rPr>
                <w:sz w:val="16"/>
                <w:szCs w:val="16"/>
              </w:rPr>
            </w:pPr>
            <w:r>
              <w:rPr>
                <w:sz w:val="16"/>
                <w:szCs w:val="16"/>
              </w:rPr>
              <w:t>Spoločnosť Microsoft uchováva svoje bezpečnostné dokumenty v súlade s jej požiadavkami na uchovávanie po skončení ich účinnosti.</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Správa aktív</w:t>
            </w:r>
          </w:p>
        </w:tc>
        <w:tc>
          <w:tcPr>
            <w:tcW w:w="8190" w:type="dxa"/>
          </w:tcPr>
          <w:p w14:paraId="76B7D5E1" w14:textId="6592E37E" w:rsidR="006A13BF" w:rsidRPr="00FC77AC" w:rsidRDefault="006A13BF" w:rsidP="003452D9">
            <w:pPr>
              <w:pStyle w:val="ProductList-Body"/>
              <w:spacing w:after="120"/>
            </w:pPr>
            <w:r>
              <w:rPr>
                <w:b/>
                <w:sz w:val="16"/>
                <w:szCs w:val="16"/>
              </w:rPr>
              <w:t>Inventár aktív</w:t>
            </w:r>
            <w:r>
              <w:rPr>
                <w:sz w:val="16"/>
              </w:rPr>
              <w:t xml:space="preserve">. </w:t>
            </w:r>
            <w:r>
              <w:rPr>
                <w:sz w:val="16"/>
                <w:szCs w:val="16"/>
              </w:rPr>
              <w:t>Spoločnosť Microsoft uchováva inventár všetkých médií, na ktorých sú uložené zákaznícke údaje alebo údaje profesionálnych služieb. Prístup k inventárom takýchto médií je obmedzený na zamestnancov spoločnosti Microsoft oprávnených v písomnej forme k takémuto prístupu.</w:t>
            </w:r>
          </w:p>
          <w:p w14:paraId="05950E28" w14:textId="77777777" w:rsidR="006A13BF" w:rsidRPr="00FC77AC" w:rsidRDefault="006A13BF" w:rsidP="003452D9">
            <w:pPr>
              <w:pStyle w:val="ProductList-Body"/>
              <w:keepNext/>
              <w:spacing w:after="120"/>
            </w:pPr>
            <w:r>
              <w:rPr>
                <w:b/>
                <w:sz w:val="16"/>
                <w:szCs w:val="16"/>
              </w:rPr>
              <w:t>Zaobchádzanie s aktívami</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Spoločnosť Microsoft klasifikuje zákaznícke údaje a údaje profesionálnych služieb s cieľom uľahčiť ich identifikáciu a umožniť vhodné obmedzenie prístupu k nim.</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Spoločnosť Microsoft aplikuje obmedzenia tlače zákazníckych údajov a údajov profesionálnych služieb a má zavedené postupy likvidácie tlačených materiálov, ktoré obsahujú takéto údaje.</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Zamestnanci spoločnosti Microsoft musia pred uložením zákazníckych údajov alebo údajov profesionálnych služieb na prenosné zariadenia, pred vzdialeným prístupom k takýmto údajom alebo pred spracovaním takýchto údajov mimo priestorov spoločnosti Microsoft najprv získať oprávnenie spoločnosti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Zabezpečenie ľudských zdrojov</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Bezpečnostné školenie</w:t>
            </w:r>
            <w:r>
              <w:rPr>
                <w:sz w:val="16"/>
                <w:szCs w:val="16"/>
              </w:rPr>
              <w:t>. Spoločnosť Microsoft informuje svojich zamestnancov o príslušných bezpečnostných postupoch a ich príslušných úlohách. Spoločnosť Microsoft tiež informuje svojich zamestnancov o možnom porušení bezpečnostných pravidiel a postupov. Spoločnosť Microsoft bude používať pri školeniach iba anonymné údaje.</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Fyzické zabezpečenie a zabezpečenie prostredia</w:t>
            </w:r>
          </w:p>
        </w:tc>
        <w:tc>
          <w:tcPr>
            <w:tcW w:w="8190" w:type="dxa"/>
          </w:tcPr>
          <w:p w14:paraId="281C4F79" w14:textId="4E2D4E17" w:rsidR="006A13BF" w:rsidRPr="00FC77AC" w:rsidRDefault="006A13BF" w:rsidP="003452D9">
            <w:pPr>
              <w:pStyle w:val="ProductList-Body"/>
              <w:spacing w:after="120"/>
            </w:pPr>
            <w:r>
              <w:rPr>
                <w:b/>
                <w:sz w:val="16"/>
                <w:szCs w:val="16"/>
              </w:rPr>
              <w:t>Fyzický prístup do priestorov</w:t>
            </w:r>
            <w:r>
              <w:rPr>
                <w:sz w:val="16"/>
              </w:rPr>
              <w:t xml:space="preserve">. </w:t>
            </w:r>
            <w:r>
              <w:rPr>
                <w:sz w:val="16"/>
                <w:szCs w:val="16"/>
              </w:rPr>
              <w:t>Spoločnosť Microsoft povoľuje prístup do priestorov, v ktorých sú umiestnené informačné systémy spracovávajúce zákaznícke údaje alebo údaje profesionálnych služieb, iba identifikovaným oprávneným osobám.</w:t>
            </w:r>
          </w:p>
          <w:p w14:paraId="6121A4AE" w14:textId="5F97BAC5" w:rsidR="006A13BF" w:rsidRPr="00FC77AC" w:rsidRDefault="006A13BF" w:rsidP="003452D9">
            <w:pPr>
              <w:pStyle w:val="ProductList-Body"/>
              <w:spacing w:after="120"/>
            </w:pPr>
            <w:r>
              <w:rPr>
                <w:b/>
                <w:sz w:val="16"/>
                <w:szCs w:val="16"/>
              </w:rPr>
              <w:t>Fyzický prístup k súčastiam</w:t>
            </w:r>
            <w:r>
              <w:rPr>
                <w:sz w:val="16"/>
              </w:rPr>
              <w:t xml:space="preserve">. </w:t>
            </w:r>
            <w:r>
              <w:rPr>
                <w:sz w:val="16"/>
                <w:szCs w:val="16"/>
              </w:rPr>
              <w:t>Spoločnosť Microsoft uchováva záznamy o prichádzajúcich a odchádzajúcich médiách obsahujúcich zákaznícke údaje alebo údaje profesionálnych služieb vrátane druhu médií, oprávnených odosielateľov/príjemcov, dátumu a času, počtu médií a typov takýchto údajov, ktoré obsahujú.</w:t>
            </w:r>
          </w:p>
          <w:p w14:paraId="62B78B3D" w14:textId="77777777" w:rsidR="006A13BF" w:rsidRPr="00FC77AC" w:rsidRDefault="006A13BF" w:rsidP="003452D9">
            <w:pPr>
              <w:pStyle w:val="ProductList-Body"/>
              <w:spacing w:after="120"/>
            </w:pPr>
            <w:r>
              <w:rPr>
                <w:b/>
                <w:sz w:val="16"/>
                <w:szCs w:val="16"/>
              </w:rPr>
              <w:t>Ochrana pred narušeniami</w:t>
            </w:r>
            <w:r>
              <w:rPr>
                <w:sz w:val="16"/>
              </w:rPr>
              <w:t xml:space="preserve">. </w:t>
            </w:r>
            <w:r>
              <w:rPr>
                <w:sz w:val="16"/>
                <w:szCs w:val="16"/>
              </w:rPr>
              <w:t>Spoločnosť Microsoft používa rôzne priemyselné štandardné systémy na ochranu pred stratou údajov z dôvodu výpadkov napájania alebo rušenia prenosových liniek.</w:t>
            </w:r>
          </w:p>
          <w:p w14:paraId="36658FCF" w14:textId="5AE4FA2C" w:rsidR="006A13BF" w:rsidRPr="000720BF" w:rsidRDefault="006A13BF" w:rsidP="003452D9">
            <w:pPr>
              <w:pStyle w:val="ProductList-Body"/>
              <w:spacing w:after="120"/>
              <w:rPr>
                <w:sz w:val="16"/>
                <w:szCs w:val="16"/>
              </w:rPr>
            </w:pPr>
            <w:r>
              <w:rPr>
                <w:b/>
                <w:sz w:val="16"/>
                <w:szCs w:val="16"/>
              </w:rPr>
              <w:t>Likvidácia súčastí</w:t>
            </w:r>
            <w:r>
              <w:rPr>
                <w:sz w:val="16"/>
              </w:rPr>
              <w:t xml:space="preserve">. </w:t>
            </w:r>
            <w:r>
              <w:rPr>
                <w:sz w:val="16"/>
                <w:szCs w:val="16"/>
              </w:rPr>
              <w:t>Spoločnosť Microsoft používa priemyselné štandardné procesy na odstraňovanie zákazníckych údajov a údajov profesionálnych služieb, keď už nie sú potrebné.</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Riadenie komunikácie a prevádzky</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Prevádzkové zásady</w:t>
            </w:r>
            <w:r>
              <w:rPr>
                <w:sz w:val="16"/>
                <w:szCs w:val="16"/>
              </w:rPr>
              <w:t>. Spoločnosť Microsoft uchováva bezpečnostné dokumenty opisujúce jej bezpečnostné opatrenia a relevantné postupy a zodpovednosti jej zamestnancov, ktorí majú prístup k zákazníckym údajom alebo údajom profesionálnych služieb.</w:t>
            </w:r>
          </w:p>
          <w:p w14:paraId="7E2D8550" w14:textId="77777777" w:rsidR="006A13BF" w:rsidRPr="00FC77AC" w:rsidRDefault="006A13BF" w:rsidP="003452D9">
            <w:pPr>
              <w:pStyle w:val="ProductList-Body"/>
              <w:spacing w:after="120"/>
            </w:pPr>
            <w:r>
              <w:rPr>
                <w:b/>
                <w:sz w:val="16"/>
                <w:szCs w:val="16"/>
              </w:rPr>
              <w:t>Postupy obnovenia údajov</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Spoločnosť Microsoft priebežne, v žiadnom prípade však menej často než raz týždeň (pokiaľ počas daného obdobia nedošlo k žiadnym aktualizáciám), udržuje viacero kópií zákazníckych údajov a údajov profesionálnych služieb, z ktorých možno obnoviť takéto údaje.</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Spoločnosť Microsoft ukladá kópie zákazníckych údajov a údajov profesionálnych služieb a postupy obnovenia údajov na inom mieste, než kde sa nachádza hlavné počítačové zariadenie spracovávajúce zákaznícke údaje a údaje profesionálnych služieb.</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Spoločnosť Microsoft má zavedené špecifické postupy, ktorými sa riadi prístup ku kópiám zákazníckych údajov a údajov profesionálnych služieb.</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Spoločnosť Microsoft reviduje postupy obnovovania údajov prinajmenšom každých šesť mesiacov s výnimkou postupov obnovovania profesionálnych služieb a v službách Azure pre vládne organizácie, ktoré sa revidujú každých dvanásť mesiacov.</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ukladá do denníkov pokusy o obnovenie údajov vrátane informácií o zodpovednej osobe, popisu obnovených údajov a podľa vhodnosti aj informácií o zodpovednej osobe a tom, ktoré údaje (ak nejaké) bolo treba zadať manuálne v rámci procesu obnovenia údajov.</w:t>
            </w:r>
          </w:p>
          <w:p w14:paraId="40B0318F" w14:textId="4334BDF4" w:rsidR="006A13BF" w:rsidRPr="00FC77AC" w:rsidRDefault="006A13BF" w:rsidP="003452D9">
            <w:pPr>
              <w:pStyle w:val="ProductList-Body"/>
              <w:spacing w:after="120"/>
            </w:pPr>
            <w:r>
              <w:rPr>
                <w:b/>
                <w:sz w:val="16"/>
                <w:szCs w:val="16"/>
              </w:rPr>
              <w:t>Škodlivý softvér</w:t>
            </w:r>
            <w:r>
              <w:rPr>
                <w:sz w:val="16"/>
                <w:szCs w:val="16"/>
              </w:rPr>
              <w:t>. Spoločnosť Microsoft má zavedené kontroly pomáhajúce zabrániť škodlivému softvéru v získaní neoprávneného prístupu k zákazníckym údajom a údajom profesionálnych služieb, a to vrátane škodlivého softvéru pochádzajúceho z verejných sietí.</w:t>
            </w:r>
          </w:p>
          <w:p w14:paraId="426A2233" w14:textId="77777777" w:rsidR="006A13BF" w:rsidRPr="00FC77AC" w:rsidRDefault="006A13BF" w:rsidP="003452D9">
            <w:pPr>
              <w:pStyle w:val="ProductList-Body"/>
              <w:spacing w:after="120"/>
            </w:pPr>
            <w:r>
              <w:rPr>
                <w:b/>
                <w:sz w:val="16"/>
                <w:szCs w:val="16"/>
              </w:rPr>
              <w:t>Údaje za hranicami chránených priestorov</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Spoločnosť Microsoft šifruje alebo umožňuje zákazníkovi šifrovať zákaznícke údaje a údaje profesionálnych služieb, ktoré sa prenášajú cez verejné siete.</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Spoločnosť Microsoft obmedzuje prístup k zákazníckym údajom a údajom profesionálnych služieb na médiách opúšťajúcich jej priestory.</w:t>
            </w:r>
          </w:p>
          <w:p w14:paraId="6B5787D7" w14:textId="47A66E10" w:rsidR="006A13BF" w:rsidRPr="000720BF" w:rsidRDefault="006A13BF" w:rsidP="003452D9">
            <w:pPr>
              <w:pStyle w:val="ProductList-Body"/>
              <w:spacing w:after="120"/>
              <w:rPr>
                <w:sz w:val="16"/>
                <w:szCs w:val="16"/>
              </w:rPr>
            </w:pPr>
            <w:r>
              <w:rPr>
                <w:b/>
                <w:sz w:val="16"/>
                <w:szCs w:val="16"/>
              </w:rPr>
              <w:t>Zapisovanie udalostí do denníka</w:t>
            </w:r>
            <w:r>
              <w:rPr>
                <w:sz w:val="16"/>
                <w:szCs w:val="16"/>
              </w:rPr>
              <w:t>. Spoločnosť Microsoft zapisuje do denníkov alebo umožňuje zákazníkovi zapisovať do</w:t>
            </w:r>
            <w:r w:rsidR="00464EF1">
              <w:rPr>
                <w:sz w:val="16"/>
                <w:szCs w:val="16"/>
              </w:rPr>
              <w:t> </w:t>
            </w:r>
            <w:r>
              <w:rPr>
                <w:sz w:val="16"/>
                <w:szCs w:val="16"/>
              </w:rPr>
              <w:t>denníkov informácie o prístupoch a používaní informačných systémov obsahujúcich zákaznícke údaje alebo údaje profesionálnych služieb, registrácii prístupových identifikátorov, čase, udelení alebo odmietnutí oprávnenia a príslušnej aktivite.</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Kontrola prístupu</w:t>
            </w:r>
          </w:p>
        </w:tc>
        <w:tc>
          <w:tcPr>
            <w:tcW w:w="8190" w:type="dxa"/>
            <w:tcBorders>
              <w:top w:val="single" w:sz="4" w:space="0" w:color="auto"/>
              <w:left w:val="single" w:sz="4" w:space="0" w:color="auto"/>
              <w:bottom w:val="single" w:sz="4" w:space="0" w:color="auto"/>
              <w:right w:val="single" w:sz="4" w:space="0" w:color="auto"/>
            </w:tcBorders>
          </w:tcPr>
          <w:p w14:paraId="2D8D4B5D" w14:textId="6D888592" w:rsidR="006A13BF" w:rsidRPr="00FC77AC" w:rsidRDefault="006A13BF" w:rsidP="003452D9">
            <w:pPr>
              <w:pStyle w:val="ProductList-Body"/>
              <w:spacing w:after="120"/>
            </w:pPr>
            <w:r>
              <w:rPr>
                <w:b/>
                <w:sz w:val="16"/>
                <w:szCs w:val="16"/>
              </w:rPr>
              <w:t>Zásady poskytovania prístupu</w:t>
            </w:r>
            <w:r>
              <w:rPr>
                <w:sz w:val="16"/>
                <w:szCs w:val="16"/>
              </w:rPr>
              <w:t>. Spoločnosť Microsoft uchováva záznamy o bezpečnostných oprávneniach osôb, ktoré</w:t>
            </w:r>
            <w:r w:rsidR="00724DAD">
              <w:rPr>
                <w:sz w:val="16"/>
                <w:szCs w:val="16"/>
              </w:rPr>
              <w:t> </w:t>
            </w:r>
            <w:r>
              <w:rPr>
                <w:sz w:val="16"/>
                <w:szCs w:val="16"/>
              </w:rPr>
              <w:t>majú prístup k zákazníckym údajom alebo údajom profesionálnych služieb.</w:t>
            </w:r>
          </w:p>
          <w:p w14:paraId="2090F4FF" w14:textId="77777777" w:rsidR="006A13BF" w:rsidRPr="00FC77AC" w:rsidRDefault="006A13BF" w:rsidP="003452D9">
            <w:pPr>
              <w:pStyle w:val="ProductList-Body"/>
              <w:spacing w:after="120"/>
            </w:pPr>
            <w:r>
              <w:rPr>
                <w:b/>
                <w:sz w:val="16"/>
                <w:szCs w:val="16"/>
              </w:rPr>
              <w:t>Autorizácia prístupu</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Spoločnosť Microsoft uchováva a aktualizuje záznamy o zamestnancoch s oprávnením na prístup k systémom spoločnosti Microsoft, ktoré obsahujú zákaznícke údaje alebo údaje profesionálnych služieb.</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deaktivuje overovacie poverenia, ktoré neboli použité po určitú dobu neprekračujúcu šesť mesiacov.</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Spoločnosť Microsoft identifikuje tých zamestnancov, ktorí môžu udeliť, zmeniť alebo zrušiť oprávnený prístup k údajom a prostriedkom.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Spoločnosť Microsoft zaručuje, že v prípade, ak má k systémom obsahujúcim zákaznícke údaje alebo údaje profesionálnych služieb prístup viacero osôb, tieto osoby majú samostatné identifikátory/prihlasovacie údaje.</w:t>
            </w:r>
          </w:p>
          <w:p w14:paraId="58546188" w14:textId="77777777" w:rsidR="006A13BF" w:rsidRPr="00FC77AC" w:rsidRDefault="006A13BF" w:rsidP="003452D9">
            <w:pPr>
              <w:pStyle w:val="ProductList-Body"/>
              <w:spacing w:after="120"/>
            </w:pPr>
            <w:r>
              <w:rPr>
                <w:b/>
                <w:sz w:val="16"/>
                <w:szCs w:val="16"/>
              </w:rPr>
              <w:t>Najmenšie oprávnenie</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Pracovníci poskytujúci technickú podporu majú povolený prístup k zákazníckym údajom a údajom profesionálnych služieb iba vtedy, keď je to potrebné.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Spoločnosť Microsoft umožňuje prístup k zákazníckym údajom a údajom profesionálnych služieb tým osobám, ktoré potrebujú takýto prístup na vykonávanie svojej pracovnej úlohy.</w:t>
            </w:r>
          </w:p>
          <w:p w14:paraId="017B44EE" w14:textId="77777777" w:rsidR="006A13BF" w:rsidRPr="00FC77AC" w:rsidRDefault="006A13BF" w:rsidP="003452D9">
            <w:pPr>
              <w:pStyle w:val="ProductList-Body"/>
              <w:spacing w:after="120"/>
            </w:pPr>
            <w:r>
              <w:rPr>
                <w:b/>
                <w:sz w:val="16"/>
                <w:szCs w:val="16"/>
              </w:rPr>
              <w:t>Integrita a dôvernosť</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nariaďuje zamestnancom, aby vypínali administratívne relácie pred opustením priestorov riadených spoločnosťou Microsoft alebo keď sa počítače inak ponechávajú bez dozoru.</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ukladá heslá takým spôsobom, aby sa nedali počas ich platnosti neoprávnene zistiť.</w:t>
            </w:r>
          </w:p>
          <w:p w14:paraId="10F1FE79" w14:textId="77777777" w:rsidR="006A13BF" w:rsidRPr="00FC77AC" w:rsidRDefault="006A13BF" w:rsidP="003452D9">
            <w:pPr>
              <w:pStyle w:val="ProductList-Body"/>
              <w:spacing w:after="120"/>
            </w:pPr>
            <w:r>
              <w:rPr>
                <w:b/>
                <w:sz w:val="16"/>
                <w:szCs w:val="16"/>
              </w:rPr>
              <w:t>Overenie totožnosti</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používa priemyselné štandardné postupy na identifikáciu a overovanie používateľov, ktorí sa pokúšajú o prístup k informačným systémom.</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Ak sú overovacie mechanizmy založené na heslách, spoločnosť Microsoft vyžaduje, aby sa tieto heslá pravidelne obnovovali.</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Ak sú overovacie mechanizmy založené na heslách, spoločnosť Microsoft vyžaduje, aby tieto heslá mali dĺžku aspoň osem znakov.</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zaručuje, že deaktivované identifikátory alebo identifikátory s uplynutou platnosťou nebudú udelené iným osobám.</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monitoruje alebo umožňuje zákazníkovi monitorovať opakované pokusy o získanie prístupu k informačnému systému pomocou neplatného hesla.</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udržuje priemyselné štandardné postupy inaktivácie hesiel, ktoré boli poškodené alebo neúmyselne zverejnené.</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používa priemyselné štandardné postupy na ochranu hesiel vrátane postupov navrhnutých na zachovávanie dôvernosti a integrity hesiel, keď sa prideľujú a distribuujú a počas ich uchovávania.</w:t>
            </w:r>
          </w:p>
          <w:p w14:paraId="09AB0889" w14:textId="269DF757" w:rsidR="006A13BF" w:rsidRPr="000720BF" w:rsidRDefault="006A13BF" w:rsidP="003452D9">
            <w:pPr>
              <w:pStyle w:val="ProductList-Body"/>
              <w:spacing w:after="120"/>
              <w:rPr>
                <w:sz w:val="16"/>
                <w:szCs w:val="16"/>
              </w:rPr>
            </w:pPr>
            <w:r>
              <w:rPr>
                <w:b/>
                <w:sz w:val="16"/>
                <w:szCs w:val="16"/>
              </w:rPr>
              <w:t>Návrh sietí</w:t>
            </w:r>
            <w:r>
              <w:rPr>
                <w:sz w:val="16"/>
                <w:szCs w:val="16"/>
              </w:rPr>
              <w:t>. Spoločnosť Microsoft má k dispozícii prostriedky zabraňujúce osobám s neoprávnene získanými prístupovými právami, ktoré im neboli pridelené, získať prístup k zákazníckym údajom alebo údajom profesionálnych služieb, ku ktorým nemajú oprávnenie na prístup.</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Správa incidentov informačnej bezpečnosti</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 odozvy na incidenty</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Spoločnosť Microsoft udržuje záznamy o narušeniach zabezpečenia s popisom narušenia, časovom období, dôsledkoch narušenia, mene nahlasujúcej osoby a komu bolo narušenie nahlásené, ako aj o </w:t>
            </w:r>
            <w:r>
              <w:rPr>
                <w:color w:val="000000" w:themeColor="text1"/>
                <w:sz w:val="16"/>
              </w:rPr>
              <w:t>postupe obnovenia údajov</w:t>
            </w:r>
            <w:r>
              <w:t>.</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V prípade každého narušenia zabezpečenia, ktoré je bezpečnostným incidentom, vykoná spoločnosť Microsoft oznámenie (v súlade s článkom „Oznámenie bezpečnostného incidentu“ uvedeným vyššie), a to bez zbytočného odkladu a v každom prípade najneskôr do 72 hodín</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Spoločnosť Microsoft sleduje</w:t>
            </w:r>
            <w:r>
              <w:rPr>
                <w:color w:val="000000" w:themeColor="text1"/>
                <w:sz w:val="16"/>
                <w:szCs w:val="16"/>
              </w:rPr>
              <w:t xml:space="preserve"> alebo umožňuje </w:t>
            </w:r>
            <w:r>
              <w:rPr>
                <w:sz w:val="16"/>
                <w:szCs w:val="16"/>
              </w:rPr>
              <w:t>zákazníkovi sledovať zverejňovanie zákazníckych údajov a údajov profesionálnych služieb vrátane toho, aké údaje, komu a kedy boli zverejnené.</w:t>
            </w:r>
          </w:p>
          <w:p w14:paraId="2C3CC5E2" w14:textId="77777777" w:rsidR="006A13BF" w:rsidRPr="000720BF" w:rsidRDefault="006A13BF" w:rsidP="003452D9">
            <w:pPr>
              <w:pStyle w:val="ProductList-Body"/>
              <w:spacing w:after="120"/>
              <w:rPr>
                <w:sz w:val="16"/>
                <w:szCs w:val="16"/>
              </w:rPr>
            </w:pPr>
            <w:r>
              <w:rPr>
                <w:b/>
                <w:sz w:val="16"/>
                <w:szCs w:val="16"/>
              </w:rPr>
              <w:t>Monitorovanie služieb</w:t>
            </w:r>
            <w:r>
              <w:rPr>
                <w:sz w:val="16"/>
                <w:szCs w:val="16"/>
              </w:rPr>
              <w:t>. Zamestnanci spoločnosti Microsoft v oblasti zabezpečenia overujú denníky aspoň každých šesť mesiacov, aby sa v prípade potreby mohli vykonať pokusy na nápravu.</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Správa kontinuity podnikania</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Spoločnosť Microsoft uchováva tiesňové a pohotovostné plány pre priestory, v ktorých sú umiestnené informačné systémy spoločnosti Microsoft spracovávajúce zákaznícke údaje alebo údaje profesionálnych služieb.</w:t>
            </w:r>
          </w:p>
          <w:p w14:paraId="181482E9" w14:textId="56A7159A" w:rsidR="006A13BF" w:rsidRPr="000720BF" w:rsidRDefault="006A13BF" w:rsidP="003452D9">
            <w:pPr>
              <w:pStyle w:val="ProductList-Body"/>
              <w:spacing w:after="120"/>
              <w:ind w:left="162" w:hanging="162"/>
              <w:rPr>
                <w:sz w:val="16"/>
                <w:szCs w:val="16"/>
              </w:rPr>
            </w:pPr>
            <w:r>
              <w:rPr>
                <w:sz w:val="16"/>
                <w:szCs w:val="16"/>
              </w:rPr>
              <w:t>-</w:t>
            </w:r>
            <w:r>
              <w:rPr>
                <w:sz w:val="16"/>
                <w:szCs w:val="16"/>
              </w:rPr>
              <w:tab/>
              <w:t xml:space="preserve">Redundantné úložisko spoločnosti Microsoft a jej postupy obnovenia údajov sú navrhnuté s cieľom umožniť rekonštrukciu zákazníckych údajov a údajov profesionálnych služieb do ich pôvodného stavu alebo stavu pri </w:t>
            </w:r>
            <w:r w:rsidR="00724DAD">
              <w:rPr>
                <w:sz w:val="16"/>
                <w:szCs w:val="16"/>
              </w:rPr>
              <w:br/>
            </w:r>
            <w:r>
              <w:rPr>
                <w:sz w:val="16"/>
                <w:szCs w:val="16"/>
              </w:rPr>
              <w:t>poslednej replikácii z doby pred ich stratou alebo zničením.</w:t>
            </w:r>
          </w:p>
        </w:tc>
      </w:tr>
    </w:tbl>
    <w:p w14:paraId="169292B0" w14:textId="77777777" w:rsidR="006A13BF" w:rsidRPr="00FC77AC" w:rsidRDefault="006A13BF" w:rsidP="006A13BF">
      <w:pPr>
        <w:pStyle w:val="ProductList-Body"/>
        <w:spacing w:after="120"/>
      </w:pPr>
    </w:p>
    <w:p w14:paraId="10122163" w14:textId="77777777" w:rsidR="006A13BF" w:rsidRPr="00FC77AC" w:rsidRDefault="000F047D" w:rsidP="006A13BF">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w:t>
      </w:r>
      <w:hyperlink w:anchor="GeneralTerms" w:tooltip="Všeobecné podmienky" w:history="1">
        <w:r w:rsidR="00FC72B7">
          <w:rPr>
            <w:rStyle w:val="Hyperlink"/>
            <w:sz w:val="16"/>
            <w:szCs w:val="16"/>
          </w:rPr>
          <w:t>Všeobecné podmienky</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084FC3">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084FC3">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4" w:name="_Toc155370066"/>
      <w:bookmarkStart w:id="165" w:name="_Toc8395062"/>
      <w:bookmarkStart w:id="166" w:name="_Toc6563850"/>
      <w:bookmarkStart w:id="167" w:name="_Toc21617071"/>
      <w:bookmarkStart w:id="168" w:name="_Toc26972866"/>
      <w:r>
        <w:t>Príloha B – Dotknuté osoby a kategórie osobných údajov</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Dotknuté osoby</w:t>
      </w:r>
      <w:r w:rsidRPr="00CB07B1">
        <w:rPr>
          <w:b/>
          <w:bCs/>
        </w:rPr>
        <w:t>:</w:t>
      </w:r>
      <w:r>
        <w:t xml:space="preserve"> Dátové subjekty zahŕňajú koncových používateľov a zástupcov zákazníka vrátane zamestnancov, zmluvných dodávateľov, spolupracovníkov a zákazníkov zákazníka. Dotknuté osoby môžu zahŕňať aj osoby pokúšajúce sa o zasielanie alebo prenos osobných údajov používateľom služieb poskytovaných spoločnosťou Microsoft. </w:t>
      </w:r>
      <w:r>
        <w:rPr>
          <w:rFonts w:cstheme="minorHAnsi"/>
          <w:szCs w:val="18"/>
        </w:rPr>
        <w:t>Spoločnosť Microsoft berie na vedomie, že v závislosti od používania produktov a služieb zo strany zákazníka sa zákazník môže rozhodnúť zahrnúť do osobných údajov osobné údaje od akéhokoľvek z nasledujúcich typov dotknutých osôb:</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zamestnanci, dodávatelia a pracovníci na dobu určitú (súčasní, bývalí, budúci) zákazníka;</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rodinní príslušníci vyššie uvedených,</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spolupracovníci/kontaktné osoby zákazníka (fyzické osoby) alebo zamestnanci, dodávatelia alebo pracovníci na dobu určitú spolupracovníkov/kontaktných osôb právnickej osoby (súčasní, budúci, bývalí);</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používatelia (napríklad zákazníci, klienti, pacienti, návštevníci a tak ďalej) a ostatné dotknuté osoby, ktoré sú používateľmi služieb zákazníka;</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partneri, zúčastnené osoby alebo jednotlivci, ktorí aktívne spolupracujú, komunikujú alebo inak interagujú so zamestnancami zákazníka a/alebo používajú komunikačné nástroje, ako napríklad aplikácie alebo webové stránky poskytované zákazníkom;</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zúčastnené osoby alebo jednotlivci, ktorí pasívne interagujú so zákazníkom (napríklad preto, že sú subjektom vyšetrovania, výskumu alebo sú spomenutí v dokumentoch či korešpondencii od zákazníka);</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neplnoleté osoby alebo</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Profesionáli s profesionálnymi výsadami (napríklad lekári, právnici, notári, náboženskí pracovníci a tak ďalej).</w:t>
      </w:r>
    </w:p>
    <w:p w14:paraId="2014DE8F" w14:textId="20B98009" w:rsidR="00AA349D" w:rsidRPr="00FC77AC" w:rsidRDefault="00AA349D" w:rsidP="00AA349D">
      <w:pPr>
        <w:pStyle w:val="ProductList-Body"/>
        <w:spacing w:after="120"/>
      </w:pPr>
      <w:r>
        <w:rPr>
          <w:b/>
        </w:rPr>
        <w:t>Kategórie údajov</w:t>
      </w:r>
      <w:r w:rsidRPr="00C66635">
        <w:rPr>
          <w:b/>
          <w:bCs/>
        </w:rPr>
        <w:t>:</w:t>
      </w:r>
      <w:r>
        <w:t xml:space="preserve"> Prenesené osobné údaje, ktoré sú zahrnuté v e-mailoch, dokumentoch a ďalšie údaje v elektronickej forme v kontexte produktov a služieb.</w:t>
      </w:r>
      <w:r w:rsidR="00181C8E">
        <w:t xml:space="preserve"> </w:t>
      </w:r>
      <w:r>
        <w:rPr>
          <w:rFonts w:eastAsia="Times New Roman" w:cstheme="minorHAnsi"/>
          <w:color w:val="212121"/>
          <w:szCs w:val="18"/>
        </w:rPr>
        <w:t>Spoločnosť Microsoft berie na vedomie, že v závislosti od používania produktov a služieb zo strany zákazníka sa zákazník môže rozhodnúť zahrnúť do osobných údajov osobné údaje z akýchkoľvek nasledovných kategórií:</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základné osobné údaje (napríklad miesto narodenia, názov ulice a číslo domu (adresa), PSČ, mesto pobytu, krajina pobytu, mobilné telefónne číslo, krstné meno, priezvisko, iniciály, e-mailová adresa, pohlavie, dátum narodenia) vrátane základných osobných údajov o členoch rodiny a deťoch,</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overenia (napríklad používateľské meno, heslo alebo kód PIN, bezpečnostná otázka, auditná stopa),</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kontaktné údaje (napríklad e-mailové adresy, e-mail, telefónne čísla, identifikátory sociálnych sietí, núdzové kontaktné údaje),</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jedinečné identifikačné čísla a podpisy (napríklad číslo sociálneho zabezpečenia, číslo bankového účtu, číslo pasu a občianskeho preukazu, číslo vodičského preukazu a registračné údaje vozidla, adresy IP, zamestnanecké číslo, študentské číslo, číslo pacienta, podpis, jedinečný identifikátor v sledovacích súboroch cookie alebo podobnej technológii),</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pseudonymizované identifikátory,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týkajúce sa financií a poistenia (napríklad číslo poistenia, meno a číslo bankového účtu, meno a číslo kreditnej karty, číslo faktúry, príjem, typ záruky, platobná morálka, úverová bonita),</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obchodné údaje (napríklad história nákupov, špeciálne ponuky, údaje o predplatnom, platobná história),</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biometrické údaje (napríklad DNA, odtlačky prstov a skeny dúhovky),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 umiestnení (napríklad ID bunky, údaje geolokačnej siete, umiestnenie podľa začiatku/konca hovoru. údaje o umiestnení odvodené z používania prístupových bodov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fotografie, video a zvuk,</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internetová aktivita (napríklad história prehliadania, história vyhľadávania, čítanie, sledovanie televízie, činnosti počúvania rádia),</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identifikácia zariadenia (napríklad číslo IMEI, číslo karty SIM, adresa MAC),</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profilovanie (napríklad na základe pozorovanej kriminálneho alebo protispoločenského správania či pseudonymizovaných profilov na základe navštívených adries URL, prúdy údajov kliknutí, protokolov prehliadania, adresy IP, domény, nainštalované aplikácie alebo profily vychádzajúce z marketingových preferencií),</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 ľudských zdrojoch a nábore (napríklad prehlásenie o zamestnaneckom stave, informácie o nábore (napríklad životopis, história zamestnania, podrobnosti o histórii vzdelania) údaje o práci a pracovnej pozícii vrátane odpracovaných hodín, hodnotení a platu, podrobnosti o pracovnom povolení, dostupnosť, podmienky zamestnania, daňové údaje, platobné údaje, údaje o poistení a umiestnenie a organizácie),</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údaje o vzdelaní (napríklad história vzdelania, aktuálne vzdelanie, známky a výsledky, najvyššie dosiahnuté vzdelanie, poruchy učenia),</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údaje o občianstve a pobyte (napríklad občianstvo, stav naturalizácie, rodinný stav, národnosť, imigračný status, údaje o pase, podrobnosti o povolení k pobytu alebo pracovnom povolení),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informácie spracované na výkon úlohy vykonávanej vo verejnom záujme alebo pri výkone verejnej moci,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zvláštne kategórie údajov (napríklad rasový alebo etnický pôvod, politické názory, náboženské alebo filozofické presvedčenia, členstvo v odborovej organizácií, genetické údaje, biometrické údaje s cieľom jedinečnej identifikácie fyzickej osoby, údaje týkajúce sa zdravia, údaje týkajúce sa sexuálneho života alebo sexuálnej orientácie fyzickej osoby alebo údaje týkajúce sa odsúdení alebo priestupkov) alebo</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akékoľvek iné osobné údaje identifikované v článku 4 nariadenia GDPR.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69" w:name="_Toc155370067"/>
      <w:r>
        <w:t>Príloha C – Dodatok o dodatočných zárukách</w:t>
      </w:r>
      <w:bookmarkEnd w:id="169"/>
    </w:p>
    <w:p w14:paraId="5FD578E1" w14:textId="357EC3F5" w:rsidR="004D5D88" w:rsidRPr="00FC77AC" w:rsidRDefault="004D5D88" w:rsidP="004D5D88">
      <w:pPr>
        <w:pStyle w:val="ProductList-Body"/>
        <w:spacing w:after="120"/>
      </w:pPr>
      <w:r>
        <w:t xml:space="preserve">Prostredníctvom tohto Dodatku o dodatočných zárukách k DOÚ (tento „dodatok“) spoločnosť Microsoft poskytuje dodatočné záruky zákazníkovi pre spracúvanie osobných údajov v rámci pôsobnosti nariadenia GDPR zo strany spoločnosti Microsoft v mene zákazníka a dodatočné prostriedky nápravy dotknutým osobám, ktorých sa osobné údaje zákazníka týkajú. </w:t>
      </w:r>
    </w:p>
    <w:p w14:paraId="1B8B2B27" w14:textId="6B0F7B02" w:rsidR="004D5D88" w:rsidRPr="00FC77AC" w:rsidRDefault="004D5D88" w:rsidP="004D5D88">
      <w:pPr>
        <w:pStyle w:val="ProductList-Body"/>
        <w:spacing w:after="120"/>
      </w:pPr>
      <w:r>
        <w:t>Tento dodatok doplňuje a je súčasťou DOÚ, ale DOÚ nepozmeňuje ani nemení.</w:t>
      </w:r>
    </w:p>
    <w:p w14:paraId="450341B9" w14:textId="7CB975CC" w:rsidR="004D5D88" w:rsidRPr="00FC77AC" w:rsidRDefault="004D5D88" w:rsidP="004D5D88">
      <w:pPr>
        <w:pStyle w:val="ProductList-Body"/>
        <w:numPr>
          <w:ilvl w:val="0"/>
          <w:numId w:val="10"/>
        </w:numPr>
        <w:spacing w:after="120"/>
        <w:ind w:left="0" w:firstLine="0"/>
      </w:pPr>
      <w:r>
        <w:rPr>
          <w:b/>
          <w:bCs/>
          <w:u w:val="single"/>
        </w:rPr>
        <w:t>Odpory voči príkazom</w:t>
      </w:r>
      <w:r>
        <w:t>. V prípade, že spoločnosť Microsoft dostane príkaz od akejkoľvek tretej strany na nútené zverejnenie akýchkoľvek osobných údajov spracúvaných v rámci tohto DOÚ, spoločnosť Microsoft:</w:t>
      </w:r>
    </w:p>
    <w:p w14:paraId="28FD25C8" w14:textId="2B6A9EF7" w:rsidR="004D5D88" w:rsidRPr="00FC77AC" w:rsidRDefault="004D5D88" w:rsidP="004D5D88">
      <w:pPr>
        <w:pStyle w:val="ProductList-Body"/>
        <w:numPr>
          <w:ilvl w:val="0"/>
          <w:numId w:val="16"/>
        </w:numPr>
        <w:spacing w:after="120"/>
      </w:pPr>
      <w:r>
        <w:t>vynaloží všetky primerané snahy na to, aby si tretia strana vyžiadala tieto údaje priamo od zákazníka,</w:t>
      </w:r>
      <w:r w:rsidR="00181C8E">
        <w:t xml:space="preserve"> </w:t>
      </w:r>
    </w:p>
    <w:p w14:paraId="129F3FC1" w14:textId="57D79769" w:rsidR="004D5D88" w:rsidRPr="00FC77AC" w:rsidRDefault="004D5D88" w:rsidP="004D5D88">
      <w:pPr>
        <w:pStyle w:val="ProductList-Body"/>
        <w:numPr>
          <w:ilvl w:val="0"/>
          <w:numId w:val="16"/>
        </w:numPr>
        <w:spacing w:after="120"/>
      </w:pPr>
      <w:r>
        <w:t>bezodkladne poskytne zákazníkovi oznámenie, ak to nie je zakázané na základe právnych predpisov, ktoré sa vzťahujú na žiadajúcu tretiu stranu, a v prípade, že je poskytnutie oznámenia zákazníkovi zakázané, vynaloží legitímnu snahu, aby získala právo odmietnuť daný zákaz, aby mohla komunikovať čo najviac informácií zákazníkovi čo najskôr a</w:t>
      </w:r>
    </w:p>
    <w:p w14:paraId="31D3C6B0" w14:textId="0E45596F" w:rsidR="000B341C" w:rsidRPr="00FC77AC" w:rsidRDefault="004D5D88" w:rsidP="004D5D88">
      <w:pPr>
        <w:pStyle w:val="ProductList-Body"/>
        <w:numPr>
          <w:ilvl w:val="0"/>
          <w:numId w:val="16"/>
        </w:numPr>
        <w:spacing w:after="120"/>
      </w:pPr>
      <w:r>
        <w:t>využije všetky legitímne snahy vzniesť námietky voči príkazu na zverejnenie na základe akýchkoľvek právnych nedostatkov v rámci právneho poriadku žiadajúcej strany alebo akýchkoľvek rozporov s rozhodným právom Európskej únie alebo príslušným právnym poriadkom členského štátu.</w:t>
      </w:r>
      <w:r w:rsidR="00181C8E">
        <w:t xml:space="preserve"> </w:t>
      </w:r>
    </w:p>
    <w:p w14:paraId="025D7747" w14:textId="0F034107" w:rsidR="004D5D88" w:rsidRPr="00FC77AC" w:rsidRDefault="006E33EC" w:rsidP="008C5792">
      <w:pPr>
        <w:pStyle w:val="ProductList-Body"/>
        <w:spacing w:after="120"/>
      </w:pPr>
      <w:r>
        <w:t>Ak po krokoch popísaných pod písmenami a. až c. vyššie spoločnosť Microsoft alebo akékoľvek z jej afiliácií budú nútené zverejniť osobné údaje, spoločnosť Microsoft zverejní len minimálny objem daných údajov, ktorý bude nevyhnutný na splnenie príkazu na nútené zverejnenie.</w:t>
      </w:r>
    </w:p>
    <w:p w14:paraId="56B5A00E" w14:textId="213402A2" w:rsidR="004D5D88" w:rsidRPr="00FC77AC" w:rsidRDefault="004D5D88" w:rsidP="004D5D88">
      <w:pPr>
        <w:pStyle w:val="ProductList-Body"/>
        <w:spacing w:after="120"/>
      </w:pPr>
      <w:r>
        <w:t>Na účely tejto doložky medzi legitímne snahy nepatria úkony, ktorých následkom by bol civilný alebo trestný postih, ako napríklad pohŕdanie súdom na základe právneho poriadku príslušnej jurisdikcie.</w:t>
      </w:r>
      <w:r w:rsidR="00181C8E">
        <w:t xml:space="preserve"> </w:t>
      </w:r>
    </w:p>
    <w:p w14:paraId="10CA1AF3" w14:textId="08AB2FD2" w:rsidR="004D5D88" w:rsidRPr="00FC77AC" w:rsidRDefault="004D5D88" w:rsidP="004D5D88">
      <w:pPr>
        <w:pStyle w:val="ProductList-Body"/>
        <w:numPr>
          <w:ilvl w:val="0"/>
          <w:numId w:val="10"/>
        </w:numPr>
        <w:spacing w:after="120"/>
        <w:ind w:left="0" w:firstLine="0"/>
      </w:pPr>
      <w:r>
        <w:rPr>
          <w:b/>
          <w:bCs/>
          <w:u w:val="single"/>
        </w:rPr>
        <w:t>Odškodnenie dotknutých osôb</w:t>
      </w:r>
      <w:r>
        <w:t>. S výhradou článkov 3 a 4 spoločnosť Microsoft odškodní dotknutú osobu za akúkoľvek majetkovú alebo nemajetkovú ujmu dotknutej osobe, ktorú spôsobilo zverejnenie osobných údajov dotknutej osoby spoločnosťou Microsoft, ktoré boli prenesené v reakcii na príkaz vládneho orgánu alebo orgánu vynucovania práva z EÚ/EHP alebo mimo EÚ/EHP v rozpore s povinnosťami spoločnosti Microsoft v rámci kapitoly v nariadenia GDPR („relevantné zverejnenie“). Bez ohľadu na vyššie uvedené nebude mať spoločnosť Microsoft žiadnu povinnosť odškodniť dotknutú osobu na základe tohto článku 2 v rozsahu, v ktorom dotknutá osoba už dostala kompenzáciu za rovnakú škodu, bez ohľadu na</w:t>
      </w:r>
      <w:r w:rsidR="00392DBC">
        <w:t> </w:t>
      </w:r>
      <w:r>
        <w:t>to, či od spoločnosti Microsoft alebo iným spôsobom.</w:t>
      </w:r>
    </w:p>
    <w:p w14:paraId="347888F0" w14:textId="77777777" w:rsidR="004D5D88" w:rsidRPr="00FC77AC" w:rsidRDefault="004D5D88" w:rsidP="004D5D88">
      <w:pPr>
        <w:pStyle w:val="ProductList-Body"/>
        <w:numPr>
          <w:ilvl w:val="0"/>
          <w:numId w:val="10"/>
        </w:numPr>
        <w:spacing w:after="120"/>
        <w:ind w:left="0" w:firstLine="0"/>
      </w:pPr>
      <w:r>
        <w:rPr>
          <w:b/>
          <w:bCs/>
          <w:u w:val="single"/>
        </w:rPr>
        <w:t>Podmienky odškodnenia</w:t>
      </w:r>
      <w:r>
        <w:t>. Odškodnenie na základe článku 2 je podmienené tým, že dotknutá osoba k primeranej spokojnosti spoločnosti Microsoft dokáže, že:</w:t>
      </w:r>
    </w:p>
    <w:p w14:paraId="0F2A1C8F" w14:textId="77777777" w:rsidR="004D5D88" w:rsidRPr="00FC77AC" w:rsidRDefault="004D5D88" w:rsidP="004D5D88">
      <w:pPr>
        <w:pStyle w:val="ProductList-Body"/>
        <w:numPr>
          <w:ilvl w:val="0"/>
          <w:numId w:val="17"/>
        </w:numPr>
        <w:spacing w:after="120"/>
      </w:pPr>
      <w:r>
        <w:t xml:space="preserve">spoločnosť Microsoft sa zapojila do relevantného zverejnenia, </w:t>
      </w:r>
    </w:p>
    <w:p w14:paraId="5D96445B" w14:textId="77777777" w:rsidR="004D5D88" w:rsidRPr="00FC77AC" w:rsidRDefault="004D5D88" w:rsidP="004D5D88">
      <w:pPr>
        <w:pStyle w:val="ProductList-Body"/>
        <w:numPr>
          <w:ilvl w:val="0"/>
          <w:numId w:val="17"/>
        </w:numPr>
        <w:spacing w:after="120"/>
      </w:pPr>
      <w:r>
        <w:t>relevantné zverejnenie bolo základom oficiálneho konania zo strany vládneho orgánu alebo orgánu presadzovania práva mimo EÚ/EHP proti dotknutej osobe a</w:t>
      </w:r>
    </w:p>
    <w:p w14:paraId="68C94FEA" w14:textId="77777777" w:rsidR="004D5D88" w:rsidRPr="00FC77AC" w:rsidRDefault="004D5D88" w:rsidP="004D5D88">
      <w:pPr>
        <w:pStyle w:val="ProductList-Body"/>
        <w:numPr>
          <w:ilvl w:val="0"/>
          <w:numId w:val="17"/>
        </w:numPr>
        <w:spacing w:after="120"/>
      </w:pPr>
      <w:r>
        <w:t>relevantné zverejnenie priamo spôsobilo, že dotknutá osoba utrpela majetkovú alebo nemajetkovú ujmu.</w:t>
      </w:r>
    </w:p>
    <w:p w14:paraId="0E0BC3B0" w14:textId="77777777" w:rsidR="004D5D88" w:rsidRPr="00FC77AC" w:rsidRDefault="004D5D88" w:rsidP="004D5D88">
      <w:pPr>
        <w:pStyle w:val="ProductList-Body"/>
        <w:spacing w:after="120"/>
      </w:pPr>
      <w:r>
        <w:t>Dotknutá osoba nesie s ohľadom na podmienky a) až c) dôkazné bremeno.</w:t>
      </w:r>
    </w:p>
    <w:p w14:paraId="745EFE31" w14:textId="77777777" w:rsidR="004D5D88" w:rsidRPr="00FC77AC" w:rsidRDefault="004D5D88" w:rsidP="004D5D88">
      <w:pPr>
        <w:pStyle w:val="ProductList-Body"/>
        <w:spacing w:after="120"/>
      </w:pPr>
      <w:r>
        <w:t xml:space="preserve">Bez ohľadu na vyššie uvedené nebude mať spoločnosť Microsoft žiadnu povinnosť odškodniť dotknutú osobu na základe článku 2, ak spoločnosť Microsoft stanoví, že relevantné zverejnenie neporušilo jej povinnosti na základe kapitoly V nariadenia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Rozsah náhrady škody</w:t>
      </w:r>
      <w:r>
        <w:t>. Odškodnenie na základe článku 2 je obmedzené na majetkové a nemajetkové škody tak, ako uvádza nariadenie GDPR, a vylučuje následné škody a všetky ostatné škody, ktoré nie sú spôsobené porušením nariadenia GDPR zo strany spoločnosti Microsoft.</w:t>
      </w:r>
    </w:p>
    <w:p w14:paraId="771E0F62" w14:textId="77777777" w:rsidR="004D5D88" w:rsidRPr="00FC77AC" w:rsidRDefault="004D5D88" w:rsidP="004D5D88">
      <w:pPr>
        <w:pStyle w:val="ProductList-Body"/>
        <w:numPr>
          <w:ilvl w:val="0"/>
          <w:numId w:val="10"/>
        </w:numPr>
        <w:spacing w:after="120"/>
        <w:ind w:left="0" w:firstLine="0"/>
      </w:pPr>
      <w:r>
        <w:rPr>
          <w:b/>
          <w:bCs/>
          <w:u w:val="single"/>
        </w:rPr>
        <w:t>Výkon práv</w:t>
      </w:r>
      <w:r>
        <w:t>. Práva udelené dotknutým osobám na základe tohto dodatku môžu dotknuté osoby vynucovať voči spoločnosti Microsoft bez ohľadu na akékoľvek obmedzenie v článkoch 3 alebo 6 štandardných zmluvných doložiek. Dotknutá osoba môže vzniesť nárok na základe tohto dodatku len jednotlivo a nie ako súčasť hromadnej, kolektívnej alebo skupinovej žaloby alebo žaloby v zastúpení. Práva udelené dotknutým osobám na základe tohto dodatku sú osobnými právami dotknutej osoby a nesmú sa postúpiť.</w:t>
      </w:r>
    </w:p>
    <w:p w14:paraId="57411504" w14:textId="39379130" w:rsidR="004D5D88" w:rsidRPr="00FC77AC" w:rsidRDefault="004D5D88" w:rsidP="004D5D88">
      <w:pPr>
        <w:pStyle w:val="ProductList-Body"/>
        <w:numPr>
          <w:ilvl w:val="0"/>
          <w:numId w:val="10"/>
        </w:numPr>
        <w:spacing w:after="120"/>
        <w:ind w:left="0" w:firstLine="0"/>
      </w:pPr>
      <w:r>
        <w:rPr>
          <w:b/>
          <w:bCs/>
          <w:u w:val="single"/>
        </w:rPr>
        <w:t>Upozornenie o zmene</w:t>
      </w:r>
      <w:r>
        <w:t xml:space="preserve">. Spoločnosť Microsoft súhlasí s tým a ručí za to, že nemá žiadny dôvod domnievať sa, že právne predpisy vzťahujúce </w:t>
      </w:r>
      <w:r w:rsidR="00B345B7">
        <w:br/>
      </w:r>
      <w:r>
        <w:t>sa na jej subsprostredkovateľov, vrátane tých v akejkoľvek krajine, do ktorej osobné údaje prenáša buď sama, alebo prostredníctvom subsprostredkovateľa, jej zakazujú plniť pokyny prijaté od zákazníka a jej povinnosti na základe tohto dodatku alebo štandardných zmluvných doložiek z roku 2021, a že v prípade zmeny v týchto právnych predpisoch, ktorá pravdepodobne bude mať významný nepriaznivý účinok na záruky a</w:t>
      </w:r>
      <w:r w:rsidR="00B345B7">
        <w:t> </w:t>
      </w:r>
      <w:r>
        <w:t>povinnosti zakotvené týmto dodatkom alebo štandardnými zmluvnými doložkami, bezodkladne oznámi danú zmenu zákazníkovi ihneď, ako sa o nej dozvie, pričom v tomto prípade má zákazník právo pozastaviť prenos údajov a/alebo vypovedať zmluvu.</w:t>
      </w:r>
    </w:p>
    <w:p w14:paraId="6EDC203C" w14:textId="77777777" w:rsidR="00590619" w:rsidRDefault="00B143BE">
      <w:pPr>
        <w:sectPr w:rsidR="00590619" w:rsidSect="00084FC3">
          <w:footerReference w:type="default" r:id="rId32"/>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70068"/>
      <w:bookmarkEnd w:id="170"/>
      <w:bookmarkEnd w:id="171"/>
      <w:bookmarkEnd w:id="172"/>
      <w:bookmarkEnd w:id="173"/>
      <w:bookmarkEnd w:id="174"/>
      <w:r>
        <w:t>Príloha 1 – podmienky všeobecného nariadenia Európskej únie o ochrane údajov</w:t>
      </w:r>
      <w:bookmarkEnd w:id="175"/>
      <w:bookmarkEnd w:id="176"/>
      <w:bookmarkEnd w:id="177"/>
      <w:bookmarkEnd w:id="178"/>
      <w:bookmarkEnd w:id="179"/>
      <w:bookmarkEnd w:id="180"/>
      <w:bookmarkEnd w:id="181"/>
    </w:p>
    <w:p w14:paraId="69F9C46B" w14:textId="18B88243" w:rsidR="00237427" w:rsidRPr="00FC77AC" w:rsidRDefault="00237427" w:rsidP="00237427">
      <w:pPr>
        <w:pStyle w:val="ProductList-Body"/>
        <w:spacing w:after="120"/>
      </w:pPr>
      <w:r>
        <w:t>Spoločnosť Microsoft stanovuje účinnosť záväzkov v týchto podmienkach GDPR pre všetkých zákazníkov od 25. mája 2018. Tieto záväzky sú pre</w:t>
      </w:r>
      <w:r w:rsidR="00D66C85">
        <w:t> </w:t>
      </w:r>
      <w:r>
        <w:t>spoločnosť Microsoft záväzné vo vzťahu k zákazníkovi bez ohľadu na (1) verziu produktových podmienok a DOÚ, ktorá sa inak vzťahuje na akékoľvek predplatné produktu alebo licenciu k produktu, alebo (2) akúkoľvek inú zmluvu, ktorá odkazuje na túto prílohu.</w:t>
      </w:r>
    </w:p>
    <w:p w14:paraId="1696638F" w14:textId="580E1176" w:rsidR="00237427" w:rsidRPr="00FC77AC" w:rsidRDefault="00DD6D76" w:rsidP="00237427">
      <w:pPr>
        <w:pStyle w:val="ProductList-Body"/>
        <w:spacing w:after="120"/>
      </w:pPr>
      <w:bookmarkStart w:id="182" w:name="_Hlk24455530"/>
      <w:r>
        <w:t>Na účely týchto podmienok GDPR zákazník a spoločnosť Microsoft súhlasia s tým, že zákazník je prevádzkovateľom osobných údajov a spoločnosť Microsoft je sprostredkovateľom takýchto údajov s výnimkou prípadov, keď zákazník koná ako sprostredkovateľ osobných údajov, pričom v takom prípade je spoločnosť Microsoft subsprostredkovateľom. Tieto podmienky GDPR sa vzťahujú na spracúvanie osobných údajov v rozsahu GDPR spoločnosťou Microsoft v mene zákazníka. Tieto podmienky nariadenia GDPR neobmedzujú ani neznižujú žiadne záväzky týkajúce sa ochrany údajov, ktoré sa spoločnosť Microsoft zaväzuje dodržiavať vo vzťahu k zákazníkovi, uvedené v produktových podmienkach alebo inej zmluve medzi</w:t>
      </w:r>
      <w:r w:rsidR="00CF7224">
        <w:t> </w:t>
      </w:r>
      <w:r>
        <w:t>spoločnosťou Microsoft a zákazníkom. Tieto podmienky GDPR sa nevzťahujú na prípad, keď je spoločnosť Microsoft prevádzkovateľom osobných údajov.</w:t>
      </w:r>
      <w:bookmarkEnd w:id="182"/>
    </w:p>
    <w:p w14:paraId="30175D18" w14:textId="77777777" w:rsidR="000428D8" w:rsidRPr="00237427" w:rsidRDefault="000428D8" w:rsidP="000428D8">
      <w:pPr>
        <w:pStyle w:val="ProductList-Body"/>
        <w:spacing w:after="120"/>
        <w:outlineLvl w:val="1"/>
        <w:rPr>
          <w:b/>
          <w:color w:val="00188F"/>
        </w:rPr>
      </w:pPr>
      <w:bookmarkStart w:id="183" w:name="_Toc26972907"/>
      <w:r>
        <w:rPr>
          <w:b/>
          <w:color w:val="00188F"/>
        </w:rPr>
        <w:t>Príslušné povinnosti v nariadení GDPR: Články 5, 28, 32 a 33</w:t>
      </w:r>
      <w:bookmarkEnd w:id="183"/>
    </w:p>
    <w:p w14:paraId="0B5B1C77" w14:textId="77777777" w:rsidR="000428D8" w:rsidRPr="00BD53D0" w:rsidRDefault="000428D8" w:rsidP="000428D8">
      <w:pPr>
        <w:pStyle w:val="ProductList-Body"/>
        <w:spacing w:after="120"/>
        <w:ind w:left="158"/>
        <w:rPr>
          <w:b/>
        </w:rPr>
      </w:pPr>
      <w:r>
        <w:rPr>
          <w:b/>
        </w:rPr>
        <w:t xml:space="preserve">1. </w:t>
      </w:r>
      <w:r>
        <w:rPr>
          <w:bCs/>
        </w:rPr>
        <w:t>Spoločnosť Microsoft podporuje záväzky týkajúce sa zodpovednosti zákazníka prostredníctvom tohto dodatku o ochrane údajov a produktovej dokumentácie poskytnutej zákazníkovi a bude v tom pokračovať aj počas doby účinnosti predplatného zákazníka alebo príslušného poskytovania profesionálnych služieb v súlade s odsekom 3(h) nižšie. (Článok 5 ods. (2))</w:t>
      </w:r>
    </w:p>
    <w:p w14:paraId="78427D4D" w14:textId="35F2F8C6" w:rsidR="00237427" w:rsidRPr="00FC77AC" w:rsidRDefault="000428D8" w:rsidP="00237427">
      <w:pPr>
        <w:pStyle w:val="ProductList-Body"/>
        <w:spacing w:after="120"/>
        <w:ind w:left="158"/>
      </w:pPr>
      <w:r>
        <w:rPr>
          <w:b/>
        </w:rPr>
        <w:t>2</w:t>
      </w:r>
      <w:r w:rsidR="00237427">
        <w:rPr>
          <w:b/>
        </w:rPr>
        <w:t xml:space="preserve">. </w:t>
      </w:r>
      <w:r w:rsidR="00237427">
        <w:t>Spoločnosť Microsoft nezapojí ďalšieho sprostredkovateľa bez predchádzajúceho osobitného alebo všeobecného písomného povolenia zákazníka. V prípade všeobecného písomného povolenia spoločnosť Microsoft informuje zákazníka o akýchkoľvek zamýšľaných zmenách v súvislosti s pridaním alebo nahradením ďalších sprostredkovateľov, čím sa zákazníkovi dá možnosť namietať voči takýmto zmenám. (Článok 28 ods. 2)</w:t>
      </w:r>
    </w:p>
    <w:p w14:paraId="29CDF5CD" w14:textId="0C3A9722" w:rsidR="00237427" w:rsidRPr="00FC77AC" w:rsidRDefault="000428D8" w:rsidP="00237427">
      <w:pPr>
        <w:pStyle w:val="ProductList-Body"/>
        <w:spacing w:after="120"/>
        <w:ind w:left="158"/>
      </w:pPr>
      <w:r>
        <w:rPr>
          <w:b/>
        </w:rPr>
        <w:t>3</w:t>
      </w:r>
      <w:r w:rsidR="00237427">
        <w:rPr>
          <w:b/>
        </w:rPr>
        <w:t>.</w:t>
      </w:r>
      <w:r w:rsidR="00237427">
        <w:t xml:space="preserve"> Spracúvanie vykonávané spoločnosťou Microsoft sa riadi týmito podmienkami GDPR na základe práva Európskej únie (ďalej len „Únia“) alebo členských štátov, ktoré sú pre spoločnosť Microsoft vo vzťahu k zákazníkovi záväzné. Predmet a trvanie spracúvania, povaha a účel spracúvania, typ osobných údajov, kategórie dotknutých osôb a záväzky a práva zákazníka sú stanovené v zákazníkovej licenčnej zmluve vrátane týchto podmienok nariadenia GDPR. Spoločnosť Microsoft najmä: </w:t>
      </w:r>
    </w:p>
    <w:p w14:paraId="5D5B72A4" w14:textId="23CDB89A" w:rsidR="00237427" w:rsidRPr="00FC77AC" w:rsidRDefault="00237427" w:rsidP="00237427">
      <w:pPr>
        <w:pStyle w:val="ProductList-Body"/>
        <w:spacing w:after="120"/>
        <w:ind w:left="1440" w:hanging="720"/>
      </w:pPr>
      <w:r>
        <w:rPr>
          <w:b/>
        </w:rPr>
        <w:t>a)</w:t>
      </w:r>
      <w:r>
        <w:tab/>
        <w:t xml:space="preserve">spracováva osobné údaje len na základe zdokumentovaných pokynov zákazníka, a to aj pokiaľ ide o prenos osobných údajov do tretej krajiny alebo medzinárodnej organizácii, s výnimkou prípadov, keď si to vyžaduje právo Únie alebo právo členského štátu, ktorému spoločnosť Microsoft podlieha; v takom prípade spoločnosť Microsoft oznámi zákazníkovi túto právnu požiadavku pred spracovávaním, pokiaľ dané právo takéto oznámenie nezakazuje zo závažných dôvodov verejného záujmu, </w:t>
      </w:r>
    </w:p>
    <w:p w14:paraId="1849EE20" w14:textId="4488310D" w:rsidR="00237427" w:rsidRPr="00FC77AC" w:rsidRDefault="00237427" w:rsidP="00237427">
      <w:pPr>
        <w:pStyle w:val="ProductList-Body"/>
        <w:spacing w:after="120"/>
        <w:ind w:left="1440" w:hanging="720"/>
      </w:pPr>
      <w:r>
        <w:rPr>
          <w:b/>
        </w:rPr>
        <w:t>b)</w:t>
      </w:r>
      <w:r>
        <w:tab/>
        <w:t xml:space="preserve">zabezpečí, aby sa osoby oprávnené spracovávať osobné údaje zaviazali, že zachovajú dôvernosť informácií, alebo aby boli viazané vhodnou povinnosťou zachovávať dôvernosť informácií vyplývajúcou zo štatútu, </w:t>
      </w:r>
    </w:p>
    <w:p w14:paraId="6740EE5B" w14:textId="77777777" w:rsidR="00237427" w:rsidRPr="00FC77AC" w:rsidRDefault="00237427" w:rsidP="00237427">
      <w:pPr>
        <w:pStyle w:val="ProductList-Body"/>
        <w:spacing w:after="120"/>
        <w:ind w:left="720"/>
      </w:pPr>
      <w:r>
        <w:rPr>
          <w:b/>
        </w:rPr>
        <w:t>c)</w:t>
      </w:r>
      <w:r>
        <w:tab/>
        <w:t xml:space="preserve">vykoná všetky požadované opatrenia podľa článku 32 GDPR, </w:t>
      </w:r>
    </w:p>
    <w:p w14:paraId="410503C2" w14:textId="77777777" w:rsidR="00237427" w:rsidRPr="00FC77AC" w:rsidRDefault="00237427" w:rsidP="00237427">
      <w:pPr>
        <w:pStyle w:val="ProductList-Body"/>
        <w:spacing w:after="120"/>
        <w:ind w:left="720"/>
      </w:pPr>
      <w:r>
        <w:rPr>
          <w:b/>
        </w:rPr>
        <w:t>d)</w:t>
      </w:r>
      <w:r>
        <w:tab/>
        <w:t xml:space="preserve">dodržiava podmienky zapojenia ďalšieho sprostredkovateľa uvedené v odsekoch 1 a 3, </w:t>
      </w:r>
    </w:p>
    <w:p w14:paraId="786DF620" w14:textId="24AC0837" w:rsidR="00237427" w:rsidRPr="00FC77AC" w:rsidRDefault="00237427" w:rsidP="00237427">
      <w:pPr>
        <w:pStyle w:val="ProductList-Body"/>
        <w:spacing w:after="120"/>
        <w:ind w:left="1440" w:hanging="720"/>
      </w:pPr>
      <w:r>
        <w:rPr>
          <w:b/>
        </w:rPr>
        <w:t>e)</w:t>
      </w:r>
      <w:r>
        <w:tab/>
        <w:t xml:space="preserve">po zohľadnení povahy spracovávania v čo najväčšej miere pomáha zákazníkovi vhodnými technickými a organizačnými opatreniami pri plnení jeho povinnosti reagovať na žiadosti o výkon práv dotknutej osoby ustanovených v kapitole III GDPR, </w:t>
      </w:r>
    </w:p>
    <w:p w14:paraId="2D8822DC" w14:textId="77777777" w:rsidR="00237427" w:rsidRPr="00FC77AC" w:rsidRDefault="00237427" w:rsidP="00237427">
      <w:pPr>
        <w:pStyle w:val="ProductList-Body"/>
        <w:spacing w:after="120"/>
        <w:ind w:left="1440" w:hanging="720"/>
      </w:pPr>
      <w:r>
        <w:rPr>
          <w:b/>
        </w:rPr>
        <w:t>f)</w:t>
      </w:r>
      <w:r>
        <w:tab/>
        <w:t>pomáha zákazníkovi zabezpečiť plnenie povinností podľa článkov 32 až 36 GDPR s prihliadnutím na povahu spracovávania a informácie dostupné spoločnosti Microsoft,</w:t>
      </w:r>
    </w:p>
    <w:p w14:paraId="5AAE27DD" w14:textId="77777777" w:rsidR="00237427" w:rsidRPr="00FC77AC" w:rsidRDefault="00237427" w:rsidP="00237427">
      <w:pPr>
        <w:pStyle w:val="ProductList-Body"/>
        <w:spacing w:after="120"/>
        <w:ind w:left="1440" w:hanging="720"/>
      </w:pPr>
      <w:r>
        <w:rPr>
          <w:b/>
        </w:rPr>
        <w:t>g)</w:t>
      </w:r>
      <w:r>
        <w:tab/>
        <w:t xml:space="preserve">po ukončení poskytovania služieb týkajúcich sa spracovávania na základe rozhodnutia zákazníka všetky osobné údaje odstráni alebo vráti zákazníkovi a odstráni existujúce kópie, ak právo Únie alebo právo členského štátu nepožaduje uchovávanie týchto osobných údajov, </w:t>
      </w:r>
    </w:p>
    <w:p w14:paraId="663C303C" w14:textId="77777777" w:rsidR="00237427" w:rsidRPr="00FC77AC" w:rsidRDefault="00237427" w:rsidP="00237427">
      <w:pPr>
        <w:pStyle w:val="ProductList-Body"/>
        <w:spacing w:after="120"/>
        <w:ind w:left="1440" w:hanging="720"/>
      </w:pPr>
      <w:r>
        <w:rPr>
          <w:b/>
        </w:rPr>
        <w:t>h)</w:t>
      </w:r>
      <w:r>
        <w:tab/>
        <w:t xml:space="preserve">poskytne zákazníkovi všetky informácie potrebné na preukázanie splnenia povinností stanovených v článku 28 nariadenia GDPR a umožní audity, ako aj kontroly vykonávané zákazníkom alebo iným audítorom, ktorého poveril zákazník, a prispieva k nim. </w:t>
      </w:r>
    </w:p>
    <w:p w14:paraId="2E135DAB" w14:textId="77777777" w:rsidR="00237427" w:rsidRPr="00FC77AC" w:rsidRDefault="00237427" w:rsidP="00237427">
      <w:pPr>
        <w:pStyle w:val="ProductList-Body"/>
        <w:spacing w:after="120"/>
        <w:ind w:left="158"/>
      </w:pPr>
      <w:r>
        <w:t>Spoločnosť Microsoft bezodkladne informuje zákazníka, ak sa podľa jej názoru nejakým pokynom porušujú GDPR alebo iné právne predpisy Únie alebo členského štátu týkajúce sa ochrany údajov. (Článok 28 ods. 3)</w:t>
      </w:r>
    </w:p>
    <w:p w14:paraId="37FD23DE" w14:textId="780A9D83" w:rsidR="00237427" w:rsidRPr="00FC77AC" w:rsidRDefault="000428D8" w:rsidP="00237427">
      <w:pPr>
        <w:pStyle w:val="ProductList-Body"/>
        <w:spacing w:after="120"/>
        <w:ind w:left="158"/>
      </w:pPr>
      <w:r>
        <w:rPr>
          <w:b/>
        </w:rPr>
        <w:t>4</w:t>
      </w:r>
      <w:r w:rsidR="00237427">
        <w:rPr>
          <w:b/>
        </w:rPr>
        <w:t>.</w:t>
      </w:r>
      <w:r w:rsidR="00237427">
        <w:t xml:space="preserve"> Ak spoločnosť Microsoft zapojí do vykonávania osobitných spracovateľských činností v mene zákazníka ďalšieho sprostredkovateľa, tomuto ďalšiemu sprostredkovateľovi sa prostredníctvom zmluvy alebo iného právneho aktu podľa práva Únie alebo práva členského štátu uložia rovnaké povinnosti ochrany údajov, ako sa stanovujú v týchto podmienkach GDPR alebo inom právnom akte, a to predovšetkým poskytnutie dostatočných záruk na vykonanie primeraných technických a organizačných opatrení takým spôsobom, aby spracovávanie spĺňalo požiadavky GDPR. Ak tento ďalší sprostredkovateľ nesplní svoje povinnosti ochrany údajov, spoločnosť Microsoft zostáva voči zákazníkovi plne zodpovedná za plnenie povinností tohto ďalšieho sprostredkovateľa. (Článok 28 ods. 4)</w:t>
      </w:r>
    </w:p>
    <w:p w14:paraId="0555BEB7" w14:textId="62691C9D" w:rsidR="00237427" w:rsidRPr="00FC77AC" w:rsidRDefault="000428D8" w:rsidP="00237427">
      <w:pPr>
        <w:pStyle w:val="ProductList-Body"/>
        <w:spacing w:after="120"/>
        <w:ind w:left="158"/>
      </w:pPr>
      <w:r>
        <w:rPr>
          <w:b/>
        </w:rPr>
        <w:t>5</w:t>
      </w:r>
      <w:r w:rsidR="00237427">
        <w:rPr>
          <w:b/>
        </w:rPr>
        <w:t>.</w:t>
      </w:r>
      <w:r w:rsidR="00237427">
        <w:t xml:space="preserve"> Zákazník a spoločnosť Microsoft prijmú so zreteľom na najnovšie poznatky, náklady na vykonanie opatrení a na povahu, rozsah, kontext a účely spracúvania, ako aj na riziká s rôznou pravdepodobnosťou a závažnosťou pre práva a slobody fyzických osôb, primerané technické a organizačné opatrenia s cieľom zaistiť úroveň bezpečnosti primeranú tomuto riziku, pričom uvedené opatrenia prípadne zahŕňajú aj: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pseudonymizáciu a šifrovanie osobných údajov,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schopnosť zabezpečiť trvalú dôvernosť, integritu, dostupnosť a odolnosť systémov spracúvania a služieb,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schopnosť včas obnoviť dostupnosť osobných údajov a prístup k nim v prípade fyzického alebo technického incidentu a</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proces pravidelného testovania, posudzovania a hodnotenia účinnosti technických a organizačných opatrení na zaistenie bezpečnosti spracovávania. (Článok 32 ods. 1))</w:t>
      </w:r>
    </w:p>
    <w:p w14:paraId="3520F22C" w14:textId="24EB8498" w:rsidR="00237427" w:rsidRPr="00FC77AC" w:rsidRDefault="000428D8" w:rsidP="00237427">
      <w:pPr>
        <w:pStyle w:val="ProductList-Body"/>
        <w:spacing w:after="120"/>
        <w:ind w:left="158"/>
      </w:pPr>
      <w:r>
        <w:rPr>
          <w:b/>
        </w:rPr>
        <w:t>6</w:t>
      </w:r>
      <w:r w:rsidR="00237427">
        <w:rPr>
          <w:b/>
        </w:rPr>
        <w:t>.</w:t>
      </w:r>
      <w:r w:rsidR="00237427">
        <w:t xml:space="preserve"> Pri posudzovaní primeranej úrovne bezpečnosti sa prihliada predovšetkým na riziká, ktoré predstavuje spracovávanie, a to najmä v dôsledku náhodného alebo nezákonného zničenia, straty, zmeny, neoprávneného poskytnutia osobných údajov, ktoré sa prenášajú, uchovávajú alebo inak spracovávajú, alebo neoprávneného prístupu k takýmto údajom. (Článok 32 ods. 2)</w:t>
      </w:r>
    </w:p>
    <w:p w14:paraId="4BF7427F" w14:textId="1709575F" w:rsidR="00237427" w:rsidRPr="00FC77AC" w:rsidRDefault="000428D8" w:rsidP="00237427">
      <w:pPr>
        <w:pStyle w:val="ProductList-Body"/>
        <w:spacing w:after="120"/>
        <w:ind w:left="158"/>
      </w:pPr>
      <w:r>
        <w:rPr>
          <w:b/>
        </w:rPr>
        <w:t>7</w:t>
      </w:r>
      <w:r w:rsidR="00237427">
        <w:rPr>
          <w:b/>
        </w:rPr>
        <w:t>.</w:t>
      </w:r>
      <w:r w:rsidR="00237427">
        <w:t xml:space="preserve"> Zákazník a spoločnosť Microsoft podniknú kroky na zabezpečenie toho, aby každá fyzická osoba konajúca na základe poverenia zákazníka alebo spoločnosti Microsoft, ktorá má prístup k osobným údajom, spracovávala tieto údaje len na základe pokynov zákazníka s výnimkou prípadov, keď sa to od nej vyžaduje podľa práva Únie alebo práva členského štátu. (Článok 32 ods. 4)</w:t>
      </w:r>
    </w:p>
    <w:p w14:paraId="67BEEB09" w14:textId="579E623D" w:rsidR="00237427" w:rsidRPr="00FC77AC" w:rsidRDefault="000428D8" w:rsidP="00237427">
      <w:pPr>
        <w:pStyle w:val="ProductList-Body"/>
        <w:spacing w:after="120"/>
        <w:ind w:left="158"/>
      </w:pPr>
      <w:r>
        <w:rPr>
          <w:b/>
          <w:bCs/>
        </w:rPr>
        <w:t>8</w:t>
      </w:r>
      <w:r w:rsidR="00237427">
        <w:rPr>
          <w:b/>
          <w:bCs/>
        </w:rPr>
        <w:t>.</w:t>
      </w:r>
      <w:r w:rsidR="00237427">
        <w:t xml:space="preserve"> Spoločnosť Microsoft to zákazníkovi oznámi bez zbytočného odkladu po tom, ako sa dozvie o príslušnom porušení ochrany osobných údajov. (Článok 33 ods.(2).) Takéto oznámenie bude obsahovať informácie, ktoré sprostredkovateľ musí poskytnúť prevádzkovateľovi na základe článku 33 ods. 3 v rozsahu, v akom sú tieto informácie primerane dostupné pre spoločnosť Microsoft.</w:t>
      </w:r>
    </w:p>
    <w:p w14:paraId="3B4FCA89" w14:textId="77777777" w:rsidR="0014507A" w:rsidRPr="00FC77AC" w:rsidRDefault="000F047D" w:rsidP="0014507A">
      <w:pPr>
        <w:pStyle w:val="ProductList-Body"/>
        <w:shd w:val="clear" w:color="auto" w:fill="A6A6A6" w:themeFill="background1" w:themeFillShade="A6"/>
        <w:spacing w:after="120"/>
        <w:jc w:val="right"/>
      </w:pPr>
      <w:hyperlink w:anchor="TableofContents" w:tooltip="Obsah" w:history="1">
        <w:r w:rsidR="00FC72B7">
          <w:rPr>
            <w:rStyle w:val="Hyperlink"/>
            <w:sz w:val="16"/>
            <w:szCs w:val="16"/>
          </w:rPr>
          <w:t>Obsah</w:t>
        </w:r>
      </w:hyperlink>
      <w:r w:rsidR="00FC72B7">
        <w:rPr>
          <w:sz w:val="16"/>
          <w:szCs w:val="16"/>
        </w:rPr>
        <w:t>/</w:t>
      </w:r>
      <w:hyperlink w:anchor="GeneralTerms" w:tooltip="Všeobecné podmienky" w:history="1">
        <w:r w:rsidR="00FC72B7">
          <w:rPr>
            <w:rStyle w:val="Hyperlink"/>
            <w:sz w:val="16"/>
            <w:szCs w:val="16"/>
          </w:rPr>
          <w:t>Všeobecné podmienky</w:t>
        </w:r>
      </w:hyperlink>
    </w:p>
    <w:sectPr w:rsidR="0014507A" w:rsidRPr="00FC77AC" w:rsidSect="00084FC3">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CA192A9" w14:textId="77777777" w:rsidR="00084FC3" w:rsidRDefault="00084FC3" w:rsidP="009A573F">
      <w:pPr>
        <w:spacing w:after="0" w:line="240" w:lineRule="auto"/>
      </w:pPr>
      <w:r>
        <w:separator/>
      </w:r>
    </w:p>
    <w:p w14:paraId="4D841F55" w14:textId="77777777" w:rsidR="00084FC3" w:rsidRDefault="00084FC3"/>
  </w:endnote>
  <w:endnote w:type="continuationSeparator" w:id="0">
    <w:p w14:paraId="477143DD" w14:textId="77777777" w:rsidR="00084FC3" w:rsidRDefault="00084FC3" w:rsidP="009A573F">
      <w:pPr>
        <w:spacing w:after="0" w:line="240" w:lineRule="auto"/>
      </w:pPr>
      <w:r>
        <w:continuationSeparator/>
      </w:r>
    </w:p>
    <w:p w14:paraId="5F453F17" w14:textId="77777777" w:rsidR="00084FC3" w:rsidRDefault="00084FC3"/>
  </w:endnote>
  <w:endnote w:type="continuationNotice" w:id="1">
    <w:p w14:paraId="48ADC866" w14:textId="77777777" w:rsidR="00084FC3" w:rsidRDefault="00084FC3">
      <w:pPr>
        <w:spacing w:after="0" w:line="240" w:lineRule="auto"/>
      </w:pPr>
    </w:p>
    <w:p w14:paraId="4DEDBBE8" w14:textId="77777777" w:rsidR="00084FC3" w:rsidRDefault="00084FC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0F047D"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433258F1" w:rsidR="006C78B3" w:rsidRPr="00C76DF3" w:rsidRDefault="000F047D"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77777777" w:rsidR="006C78B3" w:rsidRPr="00C76DF3" w:rsidRDefault="000F047D"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C76DF3" w:rsidRDefault="000F047D"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3711F88A" w:rsidR="006C78B3" w:rsidRPr="00C76DF3" w:rsidRDefault="000F047D"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0F047D"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0F047D" w:rsidP="00591643">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0F047D"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0F047D"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Podmienky ochrany osobných údajov a zabezpečenia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0F047D"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Podmienky špecifické pre konkrétne služby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0F047D"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0F047D"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0F047D" w:rsidP="00B07097">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0F047D"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0F047D"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Podmienky ochrany osobných údajov a zabezpečenia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0F047D"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Podmienky špecifické pre konkrétne služby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0F047D" w:rsidP="00B07097">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0F047D" w:rsidP="00C66E38">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738A2247" w:rsidR="00C66E38" w:rsidRPr="00C76DF3" w:rsidRDefault="000F047D" w:rsidP="00C66E38">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0F047D" w:rsidP="00C66E38">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C76DF3" w:rsidRDefault="000F047D" w:rsidP="00C66E38">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77777777" w:rsidR="00C66E38" w:rsidRPr="00C76DF3" w:rsidRDefault="000F047D" w:rsidP="00C66E38">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0F047D" w:rsidP="00590619">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7877924B" w:rsidR="00590619" w:rsidRPr="00C76DF3" w:rsidRDefault="000F047D" w:rsidP="00590619">
          <w:pPr>
            <w:pStyle w:val="ProductList-OfferingBody"/>
            <w:ind w:left="-72" w:right="-74"/>
            <w:jc w:val="center"/>
            <w:rPr>
              <w:color w:val="808080" w:themeColor="background1" w:themeShade="80"/>
              <w:sz w:val="14"/>
              <w:szCs w:val="14"/>
            </w:rPr>
          </w:pPr>
          <w:hyperlink w:anchor="Introduction" w:history="1">
            <w:r w:rsidR="0093381D">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0F047D" w:rsidP="00590619">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C76DF3" w:rsidRDefault="000F047D" w:rsidP="00590619">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77777777" w:rsidR="00590619" w:rsidRPr="00C76DF3" w:rsidRDefault="000F047D" w:rsidP="00590619">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0F047D"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36356AF0" w:rsidR="006C78B3" w:rsidRPr="00C76DF3" w:rsidRDefault="000F047D"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0F047D"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0F047D"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FE9F6BD" w:rsidR="006C78B3" w:rsidRPr="00C76DF3" w:rsidRDefault="000F047D"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0F047D"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0F047D" w:rsidP="00591643">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0F047D"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0F047D"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Podmienky ochrany osobných údajov a zabezpečenia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0F047D"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Podmienky špecifické pre konkrétne služby on-line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0F047D"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0F047D"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0F047D" w:rsidP="00B43A5F">
          <w:pPr>
            <w:pStyle w:val="ProductList-OfferingBody"/>
            <w:ind w:left="-72" w:right="-74"/>
            <w:jc w:val="center"/>
            <w:rPr>
              <w:color w:val="808080" w:themeColor="background1" w:themeShade="80"/>
              <w:sz w:val="14"/>
              <w:szCs w:val="14"/>
            </w:rPr>
          </w:pPr>
          <w:hyperlink w:anchor="Úvod"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0F047D"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0F047D"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0F047D" w:rsidP="00B43A5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0F047D" w:rsidP="00E355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68529DFA" w:rsidR="00E355D5" w:rsidRPr="00C76DF3" w:rsidRDefault="000F047D" w:rsidP="00E355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77777777" w:rsidR="00E355D5" w:rsidRPr="00C76DF3" w:rsidRDefault="000F047D" w:rsidP="00E355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C76DF3" w:rsidRDefault="000F047D" w:rsidP="00E355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77777777" w:rsidR="00E355D5" w:rsidRPr="00C76DF3" w:rsidRDefault="000F047D" w:rsidP="00E355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70E1610E" w14:textId="77777777" w:rsidR="006C78B3" w:rsidRPr="00016A1F"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606C79C7" w14:textId="77777777" w:rsidTr="002D3FE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7777777" w:rsidR="006C78B3" w:rsidRPr="00C76DF3" w:rsidRDefault="000F047D"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4D45B2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302D22A6" w:rsidR="006C78B3" w:rsidRPr="00C76DF3" w:rsidRDefault="000F047D"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388E1D"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77777777" w:rsidR="006C78B3" w:rsidRPr="00C76DF3" w:rsidRDefault="000F047D"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CD3ACC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77777777" w:rsidR="006C78B3" w:rsidRPr="00C76DF3" w:rsidRDefault="000F047D"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71B49D9"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77777777" w:rsidR="006C78B3" w:rsidRPr="00C76DF3" w:rsidRDefault="000F047D"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DC8DF5F"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77777777" w:rsidR="006C78B3" w:rsidRPr="00C76DF3" w:rsidRDefault="000F047D"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Obsah</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483E38"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4B3C85BA" w:rsidR="006C78B3" w:rsidRPr="00C76DF3" w:rsidRDefault="000F047D" w:rsidP="00546CD5">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Úvod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4C2DE3"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77777777" w:rsidR="006C78B3" w:rsidRPr="00C76DF3" w:rsidRDefault="000F047D"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Všeobecné podmienky</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7F3C15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77777777" w:rsidR="006C78B3" w:rsidRPr="00C76DF3" w:rsidRDefault="000F047D"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Podmienky ochrany údajov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A963726"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77777777" w:rsidR="006C78B3" w:rsidRPr="00C76DF3" w:rsidRDefault="000F047D" w:rsidP="00546CD5">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Prílohy</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39610E2E" w14:textId="77777777" w:rsidR="00084FC3" w:rsidRDefault="00084FC3" w:rsidP="009A573F">
      <w:pPr>
        <w:spacing w:after="0" w:line="240" w:lineRule="auto"/>
      </w:pPr>
      <w:r>
        <w:separator/>
      </w:r>
    </w:p>
    <w:p w14:paraId="5B69C723" w14:textId="77777777" w:rsidR="00084FC3" w:rsidRDefault="00084FC3"/>
  </w:footnote>
  <w:footnote w:type="continuationSeparator" w:id="0">
    <w:p w14:paraId="78CF7E26" w14:textId="77777777" w:rsidR="00084FC3" w:rsidRDefault="00084FC3" w:rsidP="009A573F">
      <w:pPr>
        <w:spacing w:after="0" w:line="240" w:lineRule="auto"/>
      </w:pPr>
      <w:r>
        <w:continuationSeparator/>
      </w:r>
    </w:p>
    <w:p w14:paraId="4B27760F" w14:textId="77777777" w:rsidR="00084FC3" w:rsidRDefault="00084FC3"/>
  </w:footnote>
  <w:footnote w:type="continuationNotice" w:id="1">
    <w:p w14:paraId="5BC55F28" w14:textId="77777777" w:rsidR="00084FC3" w:rsidRDefault="00084FC3">
      <w:pPr>
        <w:spacing w:after="0" w:line="240" w:lineRule="auto"/>
      </w:pPr>
    </w:p>
    <w:p w14:paraId="3DE06842" w14:textId="77777777" w:rsidR="00084FC3" w:rsidRDefault="00084FC3"/>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212900CF" w:rsidR="006C78B3" w:rsidRPr="00DD6D76" w:rsidRDefault="006C78B3" w:rsidP="00016A1F">
        <w:pPr>
          <w:tabs>
            <w:tab w:val="left" w:pos="10080"/>
          </w:tabs>
          <w:rPr>
            <w:rFonts w:asciiTheme="majorHAnsi" w:hAnsiTheme="majorHAnsi"/>
            <w:color w:val="FFFFFF" w:themeColor="background1"/>
            <w:sz w:val="20"/>
            <w:szCs w:val="20"/>
          </w:rPr>
        </w:pPr>
        <w:r>
          <w:rPr>
            <w:sz w:val="16"/>
            <w:szCs w:val="16"/>
          </w:rPr>
          <w:t xml:space="preserve">Doplnok o ochrane osobných údajov pre produkty a služby spoločnosti Microsoft (slovenčina, </w:t>
        </w:r>
        <w:r w:rsidR="00BD48C8">
          <w:rPr>
            <w:sz w:val="16"/>
            <w:szCs w:val="16"/>
          </w:rPr>
          <w:t xml:space="preserve">Posledná aktualizácia </w:t>
        </w:r>
        <w:r w:rsidR="008C2B61" w:rsidRPr="008C2B61">
          <w:rPr>
            <w:sz w:val="16"/>
            <w:szCs w:val="16"/>
          </w:rPr>
          <w:t>2. januára 2024</w:t>
        </w:r>
        <w:r>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27729181"/>
      <w:docPartObj>
        <w:docPartGallery w:val="Page Numbers (Top of Page)"/>
        <w:docPartUnique/>
      </w:docPartObj>
    </w:sdtPr>
    <w:sdtEndPr>
      <w:rPr>
        <w:noProof/>
        <w:sz w:val="16"/>
        <w:szCs w:val="16"/>
      </w:rPr>
    </w:sdtEndPr>
    <w:sdtContent>
      <w:p w14:paraId="72039CEF" w14:textId="34B02137" w:rsidR="006C78B3" w:rsidRPr="00125177" w:rsidRDefault="00125177" w:rsidP="00016A1F">
        <w:pPr>
          <w:tabs>
            <w:tab w:val="left" w:pos="10080"/>
          </w:tabs>
          <w:rPr>
            <w:rFonts w:asciiTheme="majorHAnsi" w:hAnsiTheme="majorHAnsi"/>
            <w:color w:val="FFFFFF" w:themeColor="background1"/>
            <w:sz w:val="20"/>
            <w:szCs w:val="20"/>
          </w:rPr>
        </w:pPr>
        <w:r>
          <w:rPr>
            <w:sz w:val="16"/>
            <w:szCs w:val="16"/>
          </w:rPr>
          <w:t xml:space="preserve">Doplnok o ochrane osobných údajov pre produkty a služby spoločnosti Microsoft (slovenčina, </w:t>
        </w:r>
        <w:r w:rsidR="00BD48C8">
          <w:rPr>
            <w:sz w:val="16"/>
            <w:szCs w:val="16"/>
          </w:rPr>
          <w:t xml:space="preserve">Posledná aktualizácia </w:t>
        </w:r>
        <w:r w:rsidR="008C2B61" w:rsidRPr="008C2B61">
          <w:rPr>
            <w:sz w:val="16"/>
            <w:szCs w:val="16"/>
          </w:rPr>
          <w:t>2. januára 2024</w:t>
        </w:r>
        <w:r w:rsidR="008C2B61">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DF8A5F14"/>
    <w:lvl w:ilvl="0" w:tplc="18DE6678">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030839334">
    <w:abstractNumId w:val="3"/>
  </w:num>
  <w:num w:numId="2" w16cid:durableId="851919799">
    <w:abstractNumId w:val="6"/>
  </w:num>
  <w:num w:numId="3" w16cid:durableId="998846320">
    <w:abstractNumId w:val="12"/>
  </w:num>
  <w:num w:numId="4" w16cid:durableId="1353261526">
    <w:abstractNumId w:val="14"/>
  </w:num>
  <w:num w:numId="5" w16cid:durableId="302734931">
    <w:abstractNumId w:val="1"/>
  </w:num>
  <w:num w:numId="6" w16cid:durableId="866678831">
    <w:abstractNumId w:val="17"/>
  </w:num>
  <w:num w:numId="7" w16cid:durableId="1760760133">
    <w:abstractNumId w:val="11"/>
  </w:num>
  <w:num w:numId="8" w16cid:durableId="1803225716">
    <w:abstractNumId w:val="4"/>
  </w:num>
  <w:num w:numId="9" w16cid:durableId="1518033935">
    <w:abstractNumId w:val="15"/>
  </w:num>
  <w:num w:numId="10" w16cid:durableId="1312715930">
    <w:abstractNumId w:val="7"/>
  </w:num>
  <w:num w:numId="11" w16cid:durableId="2064326618">
    <w:abstractNumId w:val="13"/>
  </w:num>
  <w:num w:numId="12" w16cid:durableId="1709720681">
    <w:abstractNumId w:val="2"/>
  </w:num>
  <w:num w:numId="13" w16cid:durableId="432283491">
    <w:abstractNumId w:val="5"/>
  </w:num>
  <w:num w:numId="14" w16cid:durableId="255290309">
    <w:abstractNumId w:val="8"/>
  </w:num>
  <w:num w:numId="15" w16cid:durableId="1640643754">
    <w:abstractNumId w:val="16"/>
  </w:num>
  <w:num w:numId="16" w16cid:durableId="1651210890">
    <w:abstractNumId w:val="10"/>
  </w:num>
  <w:num w:numId="17" w16cid:durableId="911625912">
    <w:abstractNumId w:val="0"/>
  </w:num>
  <w:num w:numId="18" w16cid:durableId="279336867">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4MYhEZf3ewJF1E4iOGMSRzA9wprdlannXzw2yIH9W7IF2U3Uea51qtC4n9N686Ohy7q+v7aBG8cvJ/UHwuEVcw==" w:salt="aODIjx7vdwe4WaNZBea2vg=="/>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6A1F"/>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28D8"/>
    <w:rsid w:val="000431F6"/>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945"/>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4FC3"/>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2DF"/>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177"/>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73E"/>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4A4"/>
    <w:rsid w:val="001816FB"/>
    <w:rsid w:val="00181979"/>
    <w:rsid w:val="00181C8E"/>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BD4"/>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2DC3"/>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2DDD"/>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667"/>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D0F"/>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106"/>
    <w:rsid w:val="0035467E"/>
    <w:rsid w:val="00354D09"/>
    <w:rsid w:val="00354EA0"/>
    <w:rsid w:val="00355326"/>
    <w:rsid w:val="003553B4"/>
    <w:rsid w:val="0035545B"/>
    <w:rsid w:val="00355659"/>
    <w:rsid w:val="00355E48"/>
    <w:rsid w:val="00356011"/>
    <w:rsid w:val="00357527"/>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2DBC"/>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B2"/>
    <w:rsid w:val="003E13EF"/>
    <w:rsid w:val="003E1568"/>
    <w:rsid w:val="003E1F95"/>
    <w:rsid w:val="003E2AB8"/>
    <w:rsid w:val="003E2F70"/>
    <w:rsid w:val="003E3362"/>
    <w:rsid w:val="003E3526"/>
    <w:rsid w:val="003E35BF"/>
    <w:rsid w:val="003E40ED"/>
    <w:rsid w:val="003E4720"/>
    <w:rsid w:val="003E4BAF"/>
    <w:rsid w:val="003E5E41"/>
    <w:rsid w:val="003E66F6"/>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253"/>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4EF1"/>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9DA"/>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35B"/>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6B0"/>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479"/>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1EEF"/>
    <w:rsid w:val="00572907"/>
    <w:rsid w:val="00572F76"/>
    <w:rsid w:val="00572FB1"/>
    <w:rsid w:val="00573BB7"/>
    <w:rsid w:val="00573D48"/>
    <w:rsid w:val="005741AA"/>
    <w:rsid w:val="00574F43"/>
    <w:rsid w:val="00575A19"/>
    <w:rsid w:val="00575F4D"/>
    <w:rsid w:val="0057627C"/>
    <w:rsid w:val="005763E0"/>
    <w:rsid w:val="0057709F"/>
    <w:rsid w:val="00577174"/>
    <w:rsid w:val="00577639"/>
    <w:rsid w:val="0057763A"/>
    <w:rsid w:val="00577A3C"/>
    <w:rsid w:val="00577D75"/>
    <w:rsid w:val="00580191"/>
    <w:rsid w:val="00581CDB"/>
    <w:rsid w:val="00583A56"/>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1CA"/>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041"/>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6DD0"/>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47F"/>
    <w:rsid w:val="006A7783"/>
    <w:rsid w:val="006A7B4B"/>
    <w:rsid w:val="006B05AC"/>
    <w:rsid w:val="006B10EA"/>
    <w:rsid w:val="006B11C8"/>
    <w:rsid w:val="006B151D"/>
    <w:rsid w:val="006B1AEA"/>
    <w:rsid w:val="006B1C05"/>
    <w:rsid w:val="006B1F4E"/>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07D78"/>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8A0"/>
    <w:rsid w:val="00717B1D"/>
    <w:rsid w:val="0072005D"/>
    <w:rsid w:val="00721DAE"/>
    <w:rsid w:val="00721E07"/>
    <w:rsid w:val="00721F78"/>
    <w:rsid w:val="007223E3"/>
    <w:rsid w:val="00722EB1"/>
    <w:rsid w:val="00723776"/>
    <w:rsid w:val="00724661"/>
    <w:rsid w:val="007246D4"/>
    <w:rsid w:val="00724978"/>
    <w:rsid w:val="00724DAD"/>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2EF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04D7"/>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4747D"/>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BDF"/>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791"/>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2B61"/>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381D"/>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444"/>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C781A"/>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44E"/>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D62"/>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6A3"/>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79C"/>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73A"/>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5B7"/>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3C40"/>
    <w:rsid w:val="00B84E8D"/>
    <w:rsid w:val="00B8525E"/>
    <w:rsid w:val="00B85725"/>
    <w:rsid w:val="00B85B8D"/>
    <w:rsid w:val="00B86EF9"/>
    <w:rsid w:val="00B876F2"/>
    <w:rsid w:val="00B901CD"/>
    <w:rsid w:val="00B90570"/>
    <w:rsid w:val="00B91BAD"/>
    <w:rsid w:val="00B91E40"/>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33A"/>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8C8"/>
    <w:rsid w:val="00BD4EF0"/>
    <w:rsid w:val="00BD50E5"/>
    <w:rsid w:val="00BD514C"/>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37F67"/>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635"/>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088C"/>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7B1"/>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0F26"/>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1C09"/>
    <w:rsid w:val="00CF2D69"/>
    <w:rsid w:val="00CF3296"/>
    <w:rsid w:val="00CF32E6"/>
    <w:rsid w:val="00CF347B"/>
    <w:rsid w:val="00CF395D"/>
    <w:rsid w:val="00CF4104"/>
    <w:rsid w:val="00CF4D41"/>
    <w:rsid w:val="00CF560D"/>
    <w:rsid w:val="00CF5C18"/>
    <w:rsid w:val="00CF6908"/>
    <w:rsid w:val="00CF69B2"/>
    <w:rsid w:val="00CF7135"/>
    <w:rsid w:val="00CF7224"/>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27BA"/>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2DA0"/>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2552"/>
    <w:rsid w:val="00D6318B"/>
    <w:rsid w:val="00D63A71"/>
    <w:rsid w:val="00D640F3"/>
    <w:rsid w:val="00D64662"/>
    <w:rsid w:val="00D64A3A"/>
    <w:rsid w:val="00D656FD"/>
    <w:rsid w:val="00D65DA3"/>
    <w:rsid w:val="00D6606B"/>
    <w:rsid w:val="00D66C85"/>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702"/>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47"/>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4F1A"/>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1E"/>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3EAA"/>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6CB"/>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325"/>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98"/>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sk-SK" w:eastAsia="sk-SK" w:bidi="sk-SK"/>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E05074A0-0B98-4CE6-9429-3DBFD99F35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FC755B-FC04-40AD-B57A-CC7CD0CCB11A}">
  <ds:schemaRefs>
    <ds:schemaRef ds:uri="http://schemas.microsoft.com/sharepoint/v3/contenttype/forms"/>
  </ds:schemaRefs>
</ds:datastoreItem>
</file>

<file path=customXml/itemProps4.xml><?xml version="1.0" encoding="utf-8"?>
<ds:datastoreItem xmlns:ds="http://schemas.openxmlformats.org/officeDocument/2006/customXml" ds:itemID="{BFFD01BE-F62C-4BE0-9A2A-5487B98FCB53}">
  <ds:schemaRefs>
    <ds:schemaRef ds:uri="46c117c8-efaa-4cbc-ab65-8fb13803fb07"/>
    <ds:schemaRef ds:uri="230e9df3-be65-4c73-a93b-d1236ebd677e"/>
    <ds:schemaRef ds:uri="http://purl.org/dc/dcmitype/"/>
    <ds:schemaRef ds:uri="http://schemas.microsoft.com/office/2006/documentManagement/types"/>
    <ds:schemaRef ds:uri="http://purl.org/dc/elements/1.1/"/>
    <ds:schemaRef ds:uri="http://schemas.microsoft.com/office/infopath/2007/PartnerControls"/>
    <ds:schemaRef ds:uri="http://www.w3.org/XML/1998/namespace"/>
    <ds:schemaRef ds:uri="http://purl.org/dc/terms/"/>
    <ds:schemaRef ds:uri="eebf34e1-3ce1-444e-acc4-010185dd52a4"/>
    <ds:schemaRef ds:uri="http://schemas.openxmlformats.org/package/2006/metadata/core-properties"/>
    <ds:schemaRef ds:uri="http://schemas.microsoft.com/sharepoint/v3"/>
    <ds:schemaRef ds:uri="http://schemas.microsoft.com/office/2006/metadata/propertie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13223</Words>
  <Characters>75374</Characters>
  <Application>Microsoft Office Word</Application>
  <DocSecurity>8</DocSecurity>
  <Lines>628</Lines>
  <Paragraphs>176</Paragraphs>
  <ScaleCrop>false</ScaleCrop>
  <Company/>
  <LinksUpToDate>false</LinksUpToDate>
  <CharactersWithSpaces>88421</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2024-01-06T00:02:00Z</dcterms:created>
  <dcterms:modified xsi:type="dcterms:W3CDTF">2024-01-06T00:02:00Z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