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DC70ED"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31A1FB6" w14:textId="77777777" w:rsidR="00255C0A" w:rsidRDefault="00993D40" w:rsidP="00FC72B7">
      <w:pPr>
        <w:pStyle w:val="ProductList-Body"/>
        <w:shd w:val="clear" w:color="auto" w:fill="00188F"/>
        <w:ind w:right="8640"/>
        <w:rPr>
          <w:rFonts w:asciiTheme="majorHAnsi" w:hAnsiTheme="majorHAnsi"/>
          <w:color w:val="FFFFFF" w:themeColor="background1"/>
          <w:sz w:val="32"/>
          <w:szCs w:val="32"/>
        </w:rPr>
      </w:pPr>
      <w:r>
        <w:rPr>
          <w:rFonts w:asciiTheme="majorHAnsi" w:hAnsiTheme="majorHAnsi"/>
          <w:color w:val="FFFFFF" w:themeColor="background1"/>
          <w:sz w:val="32"/>
          <w:szCs w:val="32"/>
        </w:rPr>
        <w:tab/>
        <w:t>Toplu</w:t>
      </w:r>
      <w:bookmarkEnd w:id="0"/>
      <w:r>
        <w:rPr>
          <w:rFonts w:asciiTheme="majorHAnsi" w:hAnsiTheme="majorHAnsi"/>
          <w:color w:val="FFFFFF" w:themeColor="background1"/>
          <w:sz w:val="32"/>
          <w:szCs w:val="32"/>
        </w:rPr>
        <w:t xml:space="preserve"> </w:t>
      </w:r>
    </w:p>
    <w:p w14:paraId="544830BE" w14:textId="572D295B" w:rsidR="00993D40" w:rsidRPr="00255C0A" w:rsidRDefault="00667DAF" w:rsidP="00E51ED5">
      <w:pPr>
        <w:pStyle w:val="ProductList-Body"/>
        <w:shd w:val="clear" w:color="auto" w:fill="00188F"/>
        <w:spacing w:after="900"/>
        <w:ind w:right="8640"/>
        <w:rPr>
          <w:sz w:val="32"/>
          <w:szCs w:val="32"/>
        </w:rPr>
      </w:pPr>
      <w:r w:rsidRPr="00255C0A">
        <w:rPr>
          <w:rFonts w:asciiTheme="majorHAnsi" w:hAnsiTheme="majorHAnsi"/>
          <w:color w:val="FFFFFF" w:themeColor="background1"/>
          <w:sz w:val="32"/>
          <w:szCs w:val="32"/>
        </w:rPr>
        <w:tab/>
      </w:r>
      <w:r w:rsidR="00993D40" w:rsidRPr="00255C0A">
        <w:rPr>
          <w:rFonts w:asciiTheme="majorHAnsi" w:hAnsiTheme="majorHAnsi"/>
          <w:color w:val="FFFFFF" w:themeColor="background1"/>
          <w:sz w:val="32"/>
          <w:szCs w:val="32"/>
        </w:rPr>
        <w:t>Lisanslama</w:t>
      </w:r>
    </w:p>
    <w:p w14:paraId="7082D943" w14:textId="77777777" w:rsidR="00993D40" w:rsidRPr="00FC77AC" w:rsidRDefault="00993D40" w:rsidP="00993D40">
      <w:pPr>
        <w:pStyle w:val="ProductList-Body"/>
        <w:shd w:val="clear" w:color="auto" w:fill="00188F"/>
        <w:ind w:right="8640"/>
      </w:pPr>
    </w:p>
    <w:p w14:paraId="66D5E349" w14:textId="77777777" w:rsidR="00993D40" w:rsidRPr="00E51ED5" w:rsidRDefault="00993D40" w:rsidP="00993D40">
      <w:pPr>
        <w:pStyle w:val="ProductList-Body"/>
        <w:shd w:val="clear" w:color="auto" w:fill="0072C6"/>
        <w:ind w:right="1800"/>
        <w:rPr>
          <w:sz w:val="72"/>
          <w:szCs w:val="72"/>
        </w:rPr>
      </w:pPr>
    </w:p>
    <w:p w14:paraId="367D62C7" w14:textId="77777777" w:rsidR="00993D40" w:rsidRPr="00E51ED5" w:rsidRDefault="00993D40" w:rsidP="00993D40">
      <w:pPr>
        <w:pStyle w:val="ProductList-Body"/>
        <w:shd w:val="clear" w:color="auto" w:fill="0072C6"/>
        <w:tabs>
          <w:tab w:val="clear" w:pos="158"/>
          <w:tab w:val="left" w:pos="180"/>
        </w:tabs>
        <w:ind w:right="1800"/>
        <w:rPr>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Microsoft Ürünleri ve Hizmetleri Veri Koruma Eki</w:t>
      </w:r>
    </w:p>
    <w:p w14:paraId="45BE4558" w14:textId="2D5F33C0" w:rsidR="00993D40" w:rsidRPr="00FC77AC" w:rsidRDefault="00E62843" w:rsidP="00993D40">
      <w:pPr>
        <w:pStyle w:val="ProductList-Body"/>
        <w:shd w:val="clear" w:color="auto" w:fill="0072C6"/>
        <w:tabs>
          <w:tab w:val="clear" w:pos="158"/>
          <w:tab w:val="left" w:pos="360"/>
        </w:tabs>
        <w:ind w:right="1800"/>
      </w:pPr>
      <w:bookmarkStart w:id="1" w:name="_top"/>
      <w:bookmarkEnd w:id="1"/>
      <w:r>
        <w:rPr>
          <w:rFonts w:asciiTheme="majorHAnsi" w:hAnsiTheme="majorHAnsi"/>
          <w:color w:val="FFFFFF" w:themeColor="background1"/>
          <w:sz w:val="48"/>
          <w:szCs w:val="48"/>
        </w:rPr>
        <w:t xml:space="preserve">Son güncelleme: </w:t>
      </w:r>
      <w:r w:rsidR="00784D0E">
        <w:rPr>
          <w:rFonts w:ascii="Calibri Light" w:eastAsia="Calibri" w:hAnsi="Calibri Light" w:cs="Arial"/>
          <w:color w:val="FFFFFF"/>
          <w:sz w:val="48"/>
          <w:szCs w:val="48"/>
        </w:rPr>
        <w:t>2 Ocak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77777777" w:rsidR="00F710E5" w:rsidRPr="00DC70ED"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B043BA">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B043BA">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2" w:name="TableofContents"/>
      <w:r>
        <w:rPr>
          <w:rFonts w:asciiTheme="majorHAnsi" w:hAnsiTheme="majorHAnsi"/>
          <w:b/>
          <w:sz w:val="40"/>
          <w:szCs w:val="40"/>
        </w:rPr>
        <w:lastRenderedPageBreak/>
        <w:t>İçindekiler</w:t>
      </w:r>
    </w:p>
    <w:bookmarkEnd w:id="2"/>
    <w:p w14:paraId="699FF430" w14:textId="1446AB61" w:rsidR="005469EF"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71319" w:history="1">
        <w:r w:rsidR="005469EF" w:rsidRPr="006F44DE">
          <w:rPr>
            <w:rStyle w:val="Hyperlink"/>
            <w:noProof/>
          </w:rPr>
          <w:t>Giriş</w:t>
        </w:r>
        <w:r w:rsidR="005469EF">
          <w:rPr>
            <w:noProof/>
            <w:webHidden/>
          </w:rPr>
          <w:tab/>
        </w:r>
        <w:r w:rsidR="005469EF">
          <w:rPr>
            <w:noProof/>
            <w:webHidden/>
          </w:rPr>
          <w:fldChar w:fldCharType="begin"/>
        </w:r>
        <w:r w:rsidR="005469EF">
          <w:rPr>
            <w:noProof/>
            <w:webHidden/>
          </w:rPr>
          <w:instrText xml:space="preserve"> PAGEREF _Toc155371319 \h </w:instrText>
        </w:r>
        <w:r w:rsidR="005469EF">
          <w:rPr>
            <w:noProof/>
            <w:webHidden/>
          </w:rPr>
        </w:r>
        <w:r w:rsidR="005469EF">
          <w:rPr>
            <w:noProof/>
            <w:webHidden/>
          </w:rPr>
          <w:fldChar w:fldCharType="separate"/>
        </w:r>
        <w:r w:rsidR="005469EF">
          <w:rPr>
            <w:noProof/>
            <w:webHidden/>
          </w:rPr>
          <w:t>3</w:t>
        </w:r>
        <w:r w:rsidR="005469EF">
          <w:rPr>
            <w:noProof/>
            <w:webHidden/>
          </w:rPr>
          <w:fldChar w:fldCharType="end"/>
        </w:r>
      </w:hyperlink>
    </w:p>
    <w:p w14:paraId="3867B892" w14:textId="331B2138"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0" w:history="1">
        <w:r w:rsidR="005469EF" w:rsidRPr="006F44DE">
          <w:rPr>
            <w:rStyle w:val="Hyperlink"/>
            <w:noProof/>
          </w:rPr>
          <w:t>Geçerli DPA Şartları ve Güncellemeler</w:t>
        </w:r>
        <w:r w:rsidR="005469EF">
          <w:rPr>
            <w:noProof/>
            <w:webHidden/>
          </w:rPr>
          <w:tab/>
        </w:r>
        <w:r w:rsidR="005469EF">
          <w:rPr>
            <w:noProof/>
            <w:webHidden/>
          </w:rPr>
          <w:fldChar w:fldCharType="begin"/>
        </w:r>
        <w:r w:rsidR="005469EF">
          <w:rPr>
            <w:noProof/>
            <w:webHidden/>
          </w:rPr>
          <w:instrText xml:space="preserve"> PAGEREF _Toc155371320 \h </w:instrText>
        </w:r>
        <w:r w:rsidR="005469EF">
          <w:rPr>
            <w:noProof/>
            <w:webHidden/>
          </w:rPr>
        </w:r>
        <w:r w:rsidR="005469EF">
          <w:rPr>
            <w:noProof/>
            <w:webHidden/>
          </w:rPr>
          <w:fldChar w:fldCharType="separate"/>
        </w:r>
        <w:r w:rsidR="005469EF">
          <w:rPr>
            <w:noProof/>
            <w:webHidden/>
          </w:rPr>
          <w:t>3</w:t>
        </w:r>
        <w:r w:rsidR="005469EF">
          <w:rPr>
            <w:noProof/>
            <w:webHidden/>
          </w:rPr>
          <w:fldChar w:fldCharType="end"/>
        </w:r>
      </w:hyperlink>
    </w:p>
    <w:p w14:paraId="7E20786D" w14:textId="6F1E2401"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1" w:history="1">
        <w:r w:rsidR="005469EF" w:rsidRPr="006F44DE">
          <w:rPr>
            <w:rStyle w:val="Hyperlink"/>
            <w:noProof/>
          </w:rPr>
          <w:t>Elektronik Bildirimler</w:t>
        </w:r>
        <w:r w:rsidR="005469EF">
          <w:rPr>
            <w:noProof/>
            <w:webHidden/>
          </w:rPr>
          <w:tab/>
        </w:r>
        <w:r w:rsidR="005469EF">
          <w:rPr>
            <w:noProof/>
            <w:webHidden/>
          </w:rPr>
          <w:fldChar w:fldCharType="begin"/>
        </w:r>
        <w:r w:rsidR="005469EF">
          <w:rPr>
            <w:noProof/>
            <w:webHidden/>
          </w:rPr>
          <w:instrText xml:space="preserve"> PAGEREF _Toc155371321 \h </w:instrText>
        </w:r>
        <w:r w:rsidR="005469EF">
          <w:rPr>
            <w:noProof/>
            <w:webHidden/>
          </w:rPr>
        </w:r>
        <w:r w:rsidR="005469EF">
          <w:rPr>
            <w:noProof/>
            <w:webHidden/>
          </w:rPr>
          <w:fldChar w:fldCharType="separate"/>
        </w:r>
        <w:r w:rsidR="005469EF">
          <w:rPr>
            <w:noProof/>
            <w:webHidden/>
          </w:rPr>
          <w:t>3</w:t>
        </w:r>
        <w:r w:rsidR="005469EF">
          <w:rPr>
            <w:noProof/>
            <w:webHidden/>
          </w:rPr>
          <w:fldChar w:fldCharType="end"/>
        </w:r>
      </w:hyperlink>
    </w:p>
    <w:p w14:paraId="3EB8E110" w14:textId="4B573DCB"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2" w:history="1">
        <w:r w:rsidR="005469EF" w:rsidRPr="006F44DE">
          <w:rPr>
            <w:rStyle w:val="Hyperlink"/>
            <w:noProof/>
          </w:rPr>
          <w:t>Önceki Sürümler</w:t>
        </w:r>
        <w:r w:rsidR="005469EF">
          <w:rPr>
            <w:noProof/>
            <w:webHidden/>
          </w:rPr>
          <w:tab/>
        </w:r>
        <w:r w:rsidR="005469EF">
          <w:rPr>
            <w:noProof/>
            <w:webHidden/>
          </w:rPr>
          <w:fldChar w:fldCharType="begin"/>
        </w:r>
        <w:r w:rsidR="005469EF">
          <w:rPr>
            <w:noProof/>
            <w:webHidden/>
          </w:rPr>
          <w:instrText xml:space="preserve"> PAGEREF _Toc155371322 \h </w:instrText>
        </w:r>
        <w:r w:rsidR="005469EF">
          <w:rPr>
            <w:noProof/>
            <w:webHidden/>
          </w:rPr>
        </w:r>
        <w:r w:rsidR="005469EF">
          <w:rPr>
            <w:noProof/>
            <w:webHidden/>
          </w:rPr>
          <w:fldChar w:fldCharType="separate"/>
        </w:r>
        <w:r w:rsidR="005469EF">
          <w:rPr>
            <w:noProof/>
            <w:webHidden/>
          </w:rPr>
          <w:t>3</w:t>
        </w:r>
        <w:r w:rsidR="005469EF">
          <w:rPr>
            <w:noProof/>
            <w:webHidden/>
          </w:rPr>
          <w:fldChar w:fldCharType="end"/>
        </w:r>
      </w:hyperlink>
    </w:p>
    <w:p w14:paraId="559EF934" w14:textId="0A4AA228"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23" w:history="1">
        <w:r w:rsidR="005469EF" w:rsidRPr="006F44DE">
          <w:rPr>
            <w:rStyle w:val="Hyperlink"/>
            <w:noProof/>
          </w:rPr>
          <w:t>Tanımlar</w:t>
        </w:r>
        <w:r w:rsidR="005469EF">
          <w:rPr>
            <w:noProof/>
            <w:webHidden/>
          </w:rPr>
          <w:tab/>
        </w:r>
        <w:r w:rsidR="005469EF">
          <w:rPr>
            <w:noProof/>
            <w:webHidden/>
          </w:rPr>
          <w:fldChar w:fldCharType="begin"/>
        </w:r>
        <w:r w:rsidR="005469EF">
          <w:rPr>
            <w:noProof/>
            <w:webHidden/>
          </w:rPr>
          <w:instrText xml:space="preserve"> PAGEREF _Toc155371323 \h </w:instrText>
        </w:r>
        <w:r w:rsidR="005469EF">
          <w:rPr>
            <w:noProof/>
            <w:webHidden/>
          </w:rPr>
        </w:r>
        <w:r w:rsidR="005469EF">
          <w:rPr>
            <w:noProof/>
            <w:webHidden/>
          </w:rPr>
          <w:fldChar w:fldCharType="separate"/>
        </w:r>
        <w:r w:rsidR="005469EF">
          <w:rPr>
            <w:noProof/>
            <w:webHidden/>
          </w:rPr>
          <w:t>4</w:t>
        </w:r>
        <w:r w:rsidR="005469EF">
          <w:rPr>
            <w:noProof/>
            <w:webHidden/>
          </w:rPr>
          <w:fldChar w:fldCharType="end"/>
        </w:r>
      </w:hyperlink>
    </w:p>
    <w:p w14:paraId="4ECB2A4A" w14:textId="4632BA3B"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24" w:history="1">
        <w:r w:rsidR="005469EF" w:rsidRPr="006F44DE">
          <w:rPr>
            <w:rStyle w:val="Hyperlink"/>
            <w:noProof/>
          </w:rPr>
          <w:t>Genel Şartlar</w:t>
        </w:r>
        <w:r w:rsidR="005469EF">
          <w:rPr>
            <w:noProof/>
            <w:webHidden/>
          </w:rPr>
          <w:tab/>
        </w:r>
        <w:r w:rsidR="005469EF">
          <w:rPr>
            <w:noProof/>
            <w:webHidden/>
          </w:rPr>
          <w:fldChar w:fldCharType="begin"/>
        </w:r>
        <w:r w:rsidR="005469EF">
          <w:rPr>
            <w:noProof/>
            <w:webHidden/>
          </w:rPr>
          <w:instrText xml:space="preserve"> PAGEREF _Toc155371324 \h </w:instrText>
        </w:r>
        <w:r w:rsidR="005469EF">
          <w:rPr>
            <w:noProof/>
            <w:webHidden/>
          </w:rPr>
        </w:r>
        <w:r w:rsidR="005469EF">
          <w:rPr>
            <w:noProof/>
            <w:webHidden/>
          </w:rPr>
          <w:fldChar w:fldCharType="separate"/>
        </w:r>
        <w:r w:rsidR="005469EF">
          <w:rPr>
            <w:noProof/>
            <w:webHidden/>
          </w:rPr>
          <w:t>5</w:t>
        </w:r>
        <w:r w:rsidR="005469EF">
          <w:rPr>
            <w:noProof/>
            <w:webHidden/>
          </w:rPr>
          <w:fldChar w:fldCharType="end"/>
        </w:r>
      </w:hyperlink>
    </w:p>
    <w:p w14:paraId="63223006" w14:textId="3A9804B2"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5" w:history="1">
        <w:r w:rsidR="005469EF" w:rsidRPr="006F44DE">
          <w:rPr>
            <w:rStyle w:val="Hyperlink"/>
            <w:noProof/>
          </w:rPr>
          <w:t>Yasalara Uygunluk</w:t>
        </w:r>
        <w:r w:rsidR="005469EF">
          <w:rPr>
            <w:noProof/>
            <w:webHidden/>
          </w:rPr>
          <w:tab/>
        </w:r>
        <w:r w:rsidR="005469EF">
          <w:rPr>
            <w:noProof/>
            <w:webHidden/>
          </w:rPr>
          <w:fldChar w:fldCharType="begin"/>
        </w:r>
        <w:r w:rsidR="005469EF">
          <w:rPr>
            <w:noProof/>
            <w:webHidden/>
          </w:rPr>
          <w:instrText xml:space="preserve"> PAGEREF _Toc155371325 \h </w:instrText>
        </w:r>
        <w:r w:rsidR="005469EF">
          <w:rPr>
            <w:noProof/>
            <w:webHidden/>
          </w:rPr>
        </w:r>
        <w:r w:rsidR="005469EF">
          <w:rPr>
            <w:noProof/>
            <w:webHidden/>
          </w:rPr>
          <w:fldChar w:fldCharType="separate"/>
        </w:r>
        <w:r w:rsidR="005469EF">
          <w:rPr>
            <w:noProof/>
            <w:webHidden/>
          </w:rPr>
          <w:t>5</w:t>
        </w:r>
        <w:r w:rsidR="005469EF">
          <w:rPr>
            <w:noProof/>
            <w:webHidden/>
          </w:rPr>
          <w:fldChar w:fldCharType="end"/>
        </w:r>
      </w:hyperlink>
    </w:p>
    <w:p w14:paraId="31993989" w14:textId="0935FFB1"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26" w:history="1">
        <w:r w:rsidR="005469EF" w:rsidRPr="006F44DE">
          <w:rPr>
            <w:rStyle w:val="Hyperlink"/>
            <w:noProof/>
          </w:rPr>
          <w:t>Veri Koruma Şartları</w:t>
        </w:r>
        <w:r w:rsidR="005469EF">
          <w:rPr>
            <w:noProof/>
            <w:webHidden/>
          </w:rPr>
          <w:tab/>
        </w:r>
        <w:r w:rsidR="005469EF">
          <w:rPr>
            <w:noProof/>
            <w:webHidden/>
          </w:rPr>
          <w:fldChar w:fldCharType="begin"/>
        </w:r>
        <w:r w:rsidR="005469EF">
          <w:rPr>
            <w:noProof/>
            <w:webHidden/>
          </w:rPr>
          <w:instrText xml:space="preserve"> PAGEREF _Toc155371326 \h </w:instrText>
        </w:r>
        <w:r w:rsidR="005469EF">
          <w:rPr>
            <w:noProof/>
            <w:webHidden/>
          </w:rPr>
        </w:r>
        <w:r w:rsidR="005469EF">
          <w:rPr>
            <w:noProof/>
            <w:webHidden/>
          </w:rPr>
          <w:fldChar w:fldCharType="separate"/>
        </w:r>
        <w:r w:rsidR="005469EF">
          <w:rPr>
            <w:noProof/>
            <w:webHidden/>
          </w:rPr>
          <w:t>5</w:t>
        </w:r>
        <w:r w:rsidR="005469EF">
          <w:rPr>
            <w:noProof/>
            <w:webHidden/>
          </w:rPr>
          <w:fldChar w:fldCharType="end"/>
        </w:r>
      </w:hyperlink>
    </w:p>
    <w:p w14:paraId="5E411110" w14:textId="1E0EE89F"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7" w:history="1">
        <w:r w:rsidR="005469EF" w:rsidRPr="006F44DE">
          <w:rPr>
            <w:rStyle w:val="Hyperlink"/>
            <w:noProof/>
          </w:rPr>
          <w:t>Kapsam</w:t>
        </w:r>
        <w:r w:rsidR="005469EF">
          <w:rPr>
            <w:noProof/>
            <w:webHidden/>
          </w:rPr>
          <w:tab/>
        </w:r>
        <w:r w:rsidR="005469EF">
          <w:rPr>
            <w:noProof/>
            <w:webHidden/>
          </w:rPr>
          <w:fldChar w:fldCharType="begin"/>
        </w:r>
        <w:r w:rsidR="005469EF">
          <w:rPr>
            <w:noProof/>
            <w:webHidden/>
          </w:rPr>
          <w:instrText xml:space="preserve"> PAGEREF _Toc155371327 \h </w:instrText>
        </w:r>
        <w:r w:rsidR="005469EF">
          <w:rPr>
            <w:noProof/>
            <w:webHidden/>
          </w:rPr>
        </w:r>
        <w:r w:rsidR="005469EF">
          <w:rPr>
            <w:noProof/>
            <w:webHidden/>
          </w:rPr>
          <w:fldChar w:fldCharType="separate"/>
        </w:r>
        <w:r w:rsidR="005469EF">
          <w:rPr>
            <w:noProof/>
            <w:webHidden/>
          </w:rPr>
          <w:t>5</w:t>
        </w:r>
        <w:r w:rsidR="005469EF">
          <w:rPr>
            <w:noProof/>
            <w:webHidden/>
          </w:rPr>
          <w:fldChar w:fldCharType="end"/>
        </w:r>
      </w:hyperlink>
    </w:p>
    <w:p w14:paraId="013879EB" w14:textId="4B7E21AA"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8" w:history="1">
        <w:r w:rsidR="005469EF" w:rsidRPr="006F44DE">
          <w:rPr>
            <w:rStyle w:val="Hyperlink"/>
            <w:noProof/>
          </w:rPr>
          <w:t>Veri İşlemenin Yapısı; Mülkiyet</w:t>
        </w:r>
        <w:r w:rsidR="005469EF">
          <w:rPr>
            <w:noProof/>
            <w:webHidden/>
          </w:rPr>
          <w:tab/>
        </w:r>
        <w:r w:rsidR="005469EF">
          <w:rPr>
            <w:noProof/>
            <w:webHidden/>
          </w:rPr>
          <w:fldChar w:fldCharType="begin"/>
        </w:r>
        <w:r w:rsidR="005469EF">
          <w:rPr>
            <w:noProof/>
            <w:webHidden/>
          </w:rPr>
          <w:instrText xml:space="preserve"> PAGEREF _Toc155371328 \h </w:instrText>
        </w:r>
        <w:r w:rsidR="005469EF">
          <w:rPr>
            <w:noProof/>
            <w:webHidden/>
          </w:rPr>
        </w:r>
        <w:r w:rsidR="005469EF">
          <w:rPr>
            <w:noProof/>
            <w:webHidden/>
          </w:rPr>
          <w:fldChar w:fldCharType="separate"/>
        </w:r>
        <w:r w:rsidR="005469EF">
          <w:rPr>
            <w:noProof/>
            <w:webHidden/>
          </w:rPr>
          <w:t>5</w:t>
        </w:r>
        <w:r w:rsidR="005469EF">
          <w:rPr>
            <w:noProof/>
            <w:webHidden/>
          </w:rPr>
          <w:fldChar w:fldCharType="end"/>
        </w:r>
      </w:hyperlink>
    </w:p>
    <w:p w14:paraId="6EA9DD72" w14:textId="63010D6B"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29" w:history="1">
        <w:r w:rsidR="005469EF" w:rsidRPr="006F44DE">
          <w:rPr>
            <w:rStyle w:val="Hyperlink"/>
            <w:noProof/>
          </w:rPr>
          <w:t>İşlenmiş Verilerin İfşası</w:t>
        </w:r>
        <w:r w:rsidR="005469EF">
          <w:rPr>
            <w:noProof/>
            <w:webHidden/>
          </w:rPr>
          <w:tab/>
        </w:r>
        <w:r w:rsidR="005469EF">
          <w:rPr>
            <w:noProof/>
            <w:webHidden/>
          </w:rPr>
          <w:fldChar w:fldCharType="begin"/>
        </w:r>
        <w:r w:rsidR="005469EF">
          <w:rPr>
            <w:noProof/>
            <w:webHidden/>
          </w:rPr>
          <w:instrText xml:space="preserve"> PAGEREF _Toc155371329 \h </w:instrText>
        </w:r>
        <w:r w:rsidR="005469EF">
          <w:rPr>
            <w:noProof/>
            <w:webHidden/>
          </w:rPr>
        </w:r>
        <w:r w:rsidR="005469EF">
          <w:rPr>
            <w:noProof/>
            <w:webHidden/>
          </w:rPr>
          <w:fldChar w:fldCharType="separate"/>
        </w:r>
        <w:r w:rsidR="005469EF">
          <w:rPr>
            <w:noProof/>
            <w:webHidden/>
          </w:rPr>
          <w:t>6</w:t>
        </w:r>
        <w:r w:rsidR="005469EF">
          <w:rPr>
            <w:noProof/>
            <w:webHidden/>
          </w:rPr>
          <w:fldChar w:fldCharType="end"/>
        </w:r>
      </w:hyperlink>
    </w:p>
    <w:p w14:paraId="05A15DA6" w14:textId="1664D0C5"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0" w:history="1">
        <w:r w:rsidR="005469EF" w:rsidRPr="006F44DE">
          <w:rPr>
            <w:rStyle w:val="Hyperlink"/>
            <w:noProof/>
          </w:rPr>
          <w:t>Kişisel Verilerin İşlenmesi; GDPR</w:t>
        </w:r>
        <w:r w:rsidR="005469EF">
          <w:rPr>
            <w:noProof/>
            <w:webHidden/>
          </w:rPr>
          <w:tab/>
        </w:r>
        <w:r w:rsidR="005469EF">
          <w:rPr>
            <w:noProof/>
            <w:webHidden/>
          </w:rPr>
          <w:fldChar w:fldCharType="begin"/>
        </w:r>
        <w:r w:rsidR="005469EF">
          <w:rPr>
            <w:noProof/>
            <w:webHidden/>
          </w:rPr>
          <w:instrText xml:space="preserve"> PAGEREF _Toc155371330 \h </w:instrText>
        </w:r>
        <w:r w:rsidR="005469EF">
          <w:rPr>
            <w:noProof/>
            <w:webHidden/>
          </w:rPr>
        </w:r>
        <w:r w:rsidR="005469EF">
          <w:rPr>
            <w:noProof/>
            <w:webHidden/>
          </w:rPr>
          <w:fldChar w:fldCharType="separate"/>
        </w:r>
        <w:r w:rsidR="005469EF">
          <w:rPr>
            <w:noProof/>
            <w:webHidden/>
          </w:rPr>
          <w:t>7</w:t>
        </w:r>
        <w:r w:rsidR="005469EF">
          <w:rPr>
            <w:noProof/>
            <w:webHidden/>
          </w:rPr>
          <w:fldChar w:fldCharType="end"/>
        </w:r>
      </w:hyperlink>
    </w:p>
    <w:p w14:paraId="1A92524B" w14:textId="36310C67"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1" w:history="1">
        <w:r w:rsidR="005469EF" w:rsidRPr="006F44DE">
          <w:rPr>
            <w:rStyle w:val="Hyperlink"/>
            <w:noProof/>
          </w:rPr>
          <w:t>Veri Güvenliği</w:t>
        </w:r>
        <w:r w:rsidR="005469EF">
          <w:rPr>
            <w:noProof/>
            <w:webHidden/>
          </w:rPr>
          <w:tab/>
        </w:r>
        <w:r w:rsidR="005469EF">
          <w:rPr>
            <w:noProof/>
            <w:webHidden/>
          </w:rPr>
          <w:fldChar w:fldCharType="begin"/>
        </w:r>
        <w:r w:rsidR="005469EF">
          <w:rPr>
            <w:noProof/>
            <w:webHidden/>
          </w:rPr>
          <w:instrText xml:space="preserve"> PAGEREF _Toc155371331 \h </w:instrText>
        </w:r>
        <w:r w:rsidR="005469EF">
          <w:rPr>
            <w:noProof/>
            <w:webHidden/>
          </w:rPr>
        </w:r>
        <w:r w:rsidR="005469EF">
          <w:rPr>
            <w:noProof/>
            <w:webHidden/>
          </w:rPr>
          <w:fldChar w:fldCharType="separate"/>
        </w:r>
        <w:r w:rsidR="005469EF">
          <w:rPr>
            <w:noProof/>
            <w:webHidden/>
          </w:rPr>
          <w:t>8</w:t>
        </w:r>
        <w:r w:rsidR="005469EF">
          <w:rPr>
            <w:noProof/>
            <w:webHidden/>
          </w:rPr>
          <w:fldChar w:fldCharType="end"/>
        </w:r>
      </w:hyperlink>
    </w:p>
    <w:p w14:paraId="7A6BC86E" w14:textId="0321D6E8"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2" w:history="1">
        <w:r w:rsidR="005469EF" w:rsidRPr="006F44DE">
          <w:rPr>
            <w:rStyle w:val="Hyperlink"/>
            <w:noProof/>
          </w:rPr>
          <w:t>Güvenlik Olay Bildirimi</w:t>
        </w:r>
        <w:r w:rsidR="005469EF">
          <w:rPr>
            <w:noProof/>
            <w:webHidden/>
          </w:rPr>
          <w:tab/>
        </w:r>
        <w:r w:rsidR="005469EF">
          <w:rPr>
            <w:noProof/>
            <w:webHidden/>
          </w:rPr>
          <w:fldChar w:fldCharType="begin"/>
        </w:r>
        <w:r w:rsidR="005469EF">
          <w:rPr>
            <w:noProof/>
            <w:webHidden/>
          </w:rPr>
          <w:instrText xml:space="preserve"> PAGEREF _Toc155371332 \h </w:instrText>
        </w:r>
        <w:r w:rsidR="005469EF">
          <w:rPr>
            <w:noProof/>
            <w:webHidden/>
          </w:rPr>
        </w:r>
        <w:r w:rsidR="005469EF">
          <w:rPr>
            <w:noProof/>
            <w:webHidden/>
          </w:rPr>
          <w:fldChar w:fldCharType="separate"/>
        </w:r>
        <w:r w:rsidR="005469EF">
          <w:rPr>
            <w:noProof/>
            <w:webHidden/>
          </w:rPr>
          <w:t>9</w:t>
        </w:r>
        <w:r w:rsidR="005469EF">
          <w:rPr>
            <w:noProof/>
            <w:webHidden/>
          </w:rPr>
          <w:fldChar w:fldCharType="end"/>
        </w:r>
      </w:hyperlink>
    </w:p>
    <w:p w14:paraId="13F52537" w14:textId="191E5A3D"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3" w:history="1">
        <w:r w:rsidR="005469EF" w:rsidRPr="006F44DE">
          <w:rPr>
            <w:rStyle w:val="Hyperlink"/>
            <w:noProof/>
          </w:rPr>
          <w:t>Veri Aktarımları ve Konumu</w:t>
        </w:r>
        <w:r w:rsidR="005469EF">
          <w:rPr>
            <w:noProof/>
            <w:webHidden/>
          </w:rPr>
          <w:tab/>
        </w:r>
        <w:r w:rsidR="005469EF">
          <w:rPr>
            <w:noProof/>
            <w:webHidden/>
          </w:rPr>
          <w:fldChar w:fldCharType="begin"/>
        </w:r>
        <w:r w:rsidR="005469EF">
          <w:rPr>
            <w:noProof/>
            <w:webHidden/>
          </w:rPr>
          <w:instrText xml:space="preserve"> PAGEREF _Toc155371333 \h </w:instrText>
        </w:r>
        <w:r w:rsidR="005469EF">
          <w:rPr>
            <w:noProof/>
            <w:webHidden/>
          </w:rPr>
        </w:r>
        <w:r w:rsidR="005469EF">
          <w:rPr>
            <w:noProof/>
            <w:webHidden/>
          </w:rPr>
          <w:fldChar w:fldCharType="separate"/>
        </w:r>
        <w:r w:rsidR="005469EF">
          <w:rPr>
            <w:noProof/>
            <w:webHidden/>
          </w:rPr>
          <w:t>10</w:t>
        </w:r>
        <w:r w:rsidR="005469EF">
          <w:rPr>
            <w:noProof/>
            <w:webHidden/>
          </w:rPr>
          <w:fldChar w:fldCharType="end"/>
        </w:r>
      </w:hyperlink>
    </w:p>
    <w:p w14:paraId="3EA16F32" w14:textId="37548648"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4" w:history="1">
        <w:r w:rsidR="005469EF" w:rsidRPr="006F44DE">
          <w:rPr>
            <w:rStyle w:val="Hyperlink"/>
            <w:noProof/>
          </w:rPr>
          <w:t>Verilerin Saklanması ve Silinmesi</w:t>
        </w:r>
        <w:r w:rsidR="005469EF">
          <w:rPr>
            <w:noProof/>
            <w:webHidden/>
          </w:rPr>
          <w:tab/>
        </w:r>
        <w:r w:rsidR="005469EF">
          <w:rPr>
            <w:noProof/>
            <w:webHidden/>
          </w:rPr>
          <w:fldChar w:fldCharType="begin"/>
        </w:r>
        <w:r w:rsidR="005469EF">
          <w:rPr>
            <w:noProof/>
            <w:webHidden/>
          </w:rPr>
          <w:instrText xml:space="preserve"> PAGEREF _Toc155371334 \h </w:instrText>
        </w:r>
        <w:r w:rsidR="005469EF">
          <w:rPr>
            <w:noProof/>
            <w:webHidden/>
          </w:rPr>
        </w:r>
        <w:r w:rsidR="005469EF">
          <w:rPr>
            <w:noProof/>
            <w:webHidden/>
          </w:rPr>
          <w:fldChar w:fldCharType="separate"/>
        </w:r>
        <w:r w:rsidR="005469EF">
          <w:rPr>
            <w:noProof/>
            <w:webHidden/>
          </w:rPr>
          <w:t>10</w:t>
        </w:r>
        <w:r w:rsidR="005469EF">
          <w:rPr>
            <w:noProof/>
            <w:webHidden/>
          </w:rPr>
          <w:fldChar w:fldCharType="end"/>
        </w:r>
      </w:hyperlink>
    </w:p>
    <w:p w14:paraId="52339E31" w14:textId="53C12326"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5" w:history="1">
        <w:r w:rsidR="005469EF" w:rsidRPr="006F44DE">
          <w:rPr>
            <w:rStyle w:val="Hyperlink"/>
            <w:noProof/>
          </w:rPr>
          <w:t>İşlemci Gizlilik Taahhüdü</w:t>
        </w:r>
        <w:r w:rsidR="005469EF">
          <w:rPr>
            <w:noProof/>
            <w:webHidden/>
          </w:rPr>
          <w:tab/>
        </w:r>
        <w:r w:rsidR="005469EF">
          <w:rPr>
            <w:noProof/>
            <w:webHidden/>
          </w:rPr>
          <w:fldChar w:fldCharType="begin"/>
        </w:r>
        <w:r w:rsidR="005469EF">
          <w:rPr>
            <w:noProof/>
            <w:webHidden/>
          </w:rPr>
          <w:instrText xml:space="preserve"> PAGEREF _Toc155371335 \h </w:instrText>
        </w:r>
        <w:r w:rsidR="005469EF">
          <w:rPr>
            <w:noProof/>
            <w:webHidden/>
          </w:rPr>
        </w:r>
        <w:r w:rsidR="005469EF">
          <w:rPr>
            <w:noProof/>
            <w:webHidden/>
          </w:rPr>
          <w:fldChar w:fldCharType="separate"/>
        </w:r>
        <w:r w:rsidR="005469EF">
          <w:rPr>
            <w:noProof/>
            <w:webHidden/>
          </w:rPr>
          <w:t>10</w:t>
        </w:r>
        <w:r w:rsidR="005469EF">
          <w:rPr>
            <w:noProof/>
            <w:webHidden/>
          </w:rPr>
          <w:fldChar w:fldCharType="end"/>
        </w:r>
      </w:hyperlink>
    </w:p>
    <w:p w14:paraId="21488D27" w14:textId="326116B0"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6" w:history="1">
        <w:r w:rsidR="005469EF" w:rsidRPr="006F44DE">
          <w:rPr>
            <w:rStyle w:val="Hyperlink"/>
            <w:noProof/>
          </w:rPr>
          <w:t>Alt İşlemcilerin Kullanımına İlişkin Bildirim ve Kontroller</w:t>
        </w:r>
        <w:r w:rsidR="005469EF">
          <w:rPr>
            <w:noProof/>
            <w:webHidden/>
          </w:rPr>
          <w:tab/>
        </w:r>
        <w:r w:rsidR="005469EF">
          <w:rPr>
            <w:noProof/>
            <w:webHidden/>
          </w:rPr>
          <w:fldChar w:fldCharType="begin"/>
        </w:r>
        <w:r w:rsidR="005469EF">
          <w:rPr>
            <w:noProof/>
            <w:webHidden/>
          </w:rPr>
          <w:instrText xml:space="preserve"> PAGEREF _Toc155371336 \h </w:instrText>
        </w:r>
        <w:r w:rsidR="005469EF">
          <w:rPr>
            <w:noProof/>
            <w:webHidden/>
          </w:rPr>
        </w:r>
        <w:r w:rsidR="005469EF">
          <w:rPr>
            <w:noProof/>
            <w:webHidden/>
          </w:rPr>
          <w:fldChar w:fldCharType="separate"/>
        </w:r>
        <w:r w:rsidR="005469EF">
          <w:rPr>
            <w:noProof/>
            <w:webHidden/>
          </w:rPr>
          <w:t>10</w:t>
        </w:r>
        <w:r w:rsidR="005469EF">
          <w:rPr>
            <w:noProof/>
            <w:webHidden/>
          </w:rPr>
          <w:fldChar w:fldCharType="end"/>
        </w:r>
      </w:hyperlink>
    </w:p>
    <w:p w14:paraId="775BD25A" w14:textId="0361E866"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7" w:history="1">
        <w:r w:rsidR="005469EF" w:rsidRPr="006F44DE">
          <w:rPr>
            <w:rStyle w:val="Hyperlink"/>
            <w:noProof/>
          </w:rPr>
          <w:t>Eğitim Kurumları</w:t>
        </w:r>
        <w:r w:rsidR="005469EF">
          <w:rPr>
            <w:noProof/>
            <w:webHidden/>
          </w:rPr>
          <w:tab/>
        </w:r>
        <w:r w:rsidR="005469EF">
          <w:rPr>
            <w:noProof/>
            <w:webHidden/>
          </w:rPr>
          <w:fldChar w:fldCharType="begin"/>
        </w:r>
        <w:r w:rsidR="005469EF">
          <w:rPr>
            <w:noProof/>
            <w:webHidden/>
          </w:rPr>
          <w:instrText xml:space="preserve"> PAGEREF _Toc155371337 \h </w:instrText>
        </w:r>
        <w:r w:rsidR="005469EF">
          <w:rPr>
            <w:noProof/>
            <w:webHidden/>
          </w:rPr>
        </w:r>
        <w:r w:rsidR="005469EF">
          <w:rPr>
            <w:noProof/>
            <w:webHidden/>
          </w:rPr>
          <w:fldChar w:fldCharType="separate"/>
        </w:r>
        <w:r w:rsidR="005469EF">
          <w:rPr>
            <w:noProof/>
            <w:webHidden/>
          </w:rPr>
          <w:t>11</w:t>
        </w:r>
        <w:r w:rsidR="005469EF">
          <w:rPr>
            <w:noProof/>
            <w:webHidden/>
          </w:rPr>
          <w:fldChar w:fldCharType="end"/>
        </w:r>
      </w:hyperlink>
    </w:p>
    <w:p w14:paraId="18A1C7F3" w14:textId="15E0DAE9"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8" w:history="1">
        <w:r w:rsidR="005469EF" w:rsidRPr="006F44DE">
          <w:rPr>
            <w:rStyle w:val="Hyperlink"/>
            <w:noProof/>
          </w:rPr>
          <w:t>CJIS Müşteri Anlaşması</w:t>
        </w:r>
        <w:r w:rsidR="005469EF">
          <w:rPr>
            <w:noProof/>
            <w:webHidden/>
          </w:rPr>
          <w:tab/>
        </w:r>
        <w:r w:rsidR="005469EF">
          <w:rPr>
            <w:noProof/>
            <w:webHidden/>
          </w:rPr>
          <w:fldChar w:fldCharType="begin"/>
        </w:r>
        <w:r w:rsidR="005469EF">
          <w:rPr>
            <w:noProof/>
            <w:webHidden/>
          </w:rPr>
          <w:instrText xml:space="preserve"> PAGEREF _Toc155371338 \h </w:instrText>
        </w:r>
        <w:r w:rsidR="005469EF">
          <w:rPr>
            <w:noProof/>
            <w:webHidden/>
          </w:rPr>
        </w:r>
        <w:r w:rsidR="005469EF">
          <w:rPr>
            <w:noProof/>
            <w:webHidden/>
          </w:rPr>
          <w:fldChar w:fldCharType="separate"/>
        </w:r>
        <w:r w:rsidR="005469EF">
          <w:rPr>
            <w:noProof/>
            <w:webHidden/>
          </w:rPr>
          <w:t>11</w:t>
        </w:r>
        <w:r w:rsidR="005469EF">
          <w:rPr>
            <w:noProof/>
            <w:webHidden/>
          </w:rPr>
          <w:fldChar w:fldCharType="end"/>
        </w:r>
      </w:hyperlink>
    </w:p>
    <w:p w14:paraId="1180757E" w14:textId="392D2F80"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39" w:history="1">
        <w:r w:rsidR="005469EF" w:rsidRPr="006F44DE">
          <w:rPr>
            <w:rStyle w:val="Hyperlink"/>
            <w:noProof/>
          </w:rPr>
          <w:t>HIPAA İş Ortağı</w:t>
        </w:r>
        <w:r w:rsidR="005469EF">
          <w:rPr>
            <w:noProof/>
            <w:webHidden/>
          </w:rPr>
          <w:tab/>
        </w:r>
        <w:r w:rsidR="005469EF">
          <w:rPr>
            <w:noProof/>
            <w:webHidden/>
          </w:rPr>
          <w:fldChar w:fldCharType="begin"/>
        </w:r>
        <w:r w:rsidR="005469EF">
          <w:rPr>
            <w:noProof/>
            <w:webHidden/>
          </w:rPr>
          <w:instrText xml:space="preserve"> PAGEREF _Toc155371339 \h </w:instrText>
        </w:r>
        <w:r w:rsidR="005469EF">
          <w:rPr>
            <w:noProof/>
            <w:webHidden/>
          </w:rPr>
        </w:r>
        <w:r w:rsidR="005469EF">
          <w:rPr>
            <w:noProof/>
            <w:webHidden/>
          </w:rPr>
          <w:fldChar w:fldCharType="separate"/>
        </w:r>
        <w:r w:rsidR="005469EF">
          <w:rPr>
            <w:noProof/>
            <w:webHidden/>
          </w:rPr>
          <w:t>11</w:t>
        </w:r>
        <w:r w:rsidR="005469EF">
          <w:rPr>
            <w:noProof/>
            <w:webHidden/>
          </w:rPr>
          <w:fldChar w:fldCharType="end"/>
        </w:r>
      </w:hyperlink>
    </w:p>
    <w:p w14:paraId="08282FCE" w14:textId="3BE1BDFC"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40" w:history="1">
        <w:r w:rsidR="005469EF" w:rsidRPr="006F44DE">
          <w:rPr>
            <w:rStyle w:val="Hyperlink"/>
            <w:noProof/>
          </w:rPr>
          <w:t>Telekomünikasyon Verileri</w:t>
        </w:r>
        <w:r w:rsidR="005469EF">
          <w:rPr>
            <w:noProof/>
            <w:webHidden/>
          </w:rPr>
          <w:tab/>
        </w:r>
        <w:r w:rsidR="005469EF">
          <w:rPr>
            <w:noProof/>
            <w:webHidden/>
          </w:rPr>
          <w:fldChar w:fldCharType="begin"/>
        </w:r>
        <w:r w:rsidR="005469EF">
          <w:rPr>
            <w:noProof/>
            <w:webHidden/>
          </w:rPr>
          <w:instrText xml:space="preserve"> PAGEREF _Toc155371340 \h </w:instrText>
        </w:r>
        <w:r w:rsidR="005469EF">
          <w:rPr>
            <w:noProof/>
            <w:webHidden/>
          </w:rPr>
        </w:r>
        <w:r w:rsidR="005469EF">
          <w:rPr>
            <w:noProof/>
            <w:webHidden/>
          </w:rPr>
          <w:fldChar w:fldCharType="separate"/>
        </w:r>
        <w:r w:rsidR="005469EF">
          <w:rPr>
            <w:noProof/>
            <w:webHidden/>
          </w:rPr>
          <w:t>12</w:t>
        </w:r>
        <w:r w:rsidR="005469EF">
          <w:rPr>
            <w:noProof/>
            <w:webHidden/>
          </w:rPr>
          <w:fldChar w:fldCharType="end"/>
        </w:r>
      </w:hyperlink>
    </w:p>
    <w:p w14:paraId="08BE9AD3" w14:textId="48657C8B"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41" w:history="1">
        <w:r w:rsidR="005469EF" w:rsidRPr="006F44DE">
          <w:rPr>
            <w:rStyle w:val="Hyperlink"/>
            <w:noProof/>
          </w:rPr>
          <w:t>Kaliforniya Tüketici Gizliliği Yasası (CCPA)</w:t>
        </w:r>
        <w:r w:rsidR="005469EF">
          <w:rPr>
            <w:noProof/>
            <w:webHidden/>
          </w:rPr>
          <w:tab/>
        </w:r>
        <w:r w:rsidR="005469EF">
          <w:rPr>
            <w:noProof/>
            <w:webHidden/>
          </w:rPr>
          <w:fldChar w:fldCharType="begin"/>
        </w:r>
        <w:r w:rsidR="005469EF">
          <w:rPr>
            <w:noProof/>
            <w:webHidden/>
          </w:rPr>
          <w:instrText xml:space="preserve"> PAGEREF _Toc155371341 \h </w:instrText>
        </w:r>
        <w:r w:rsidR="005469EF">
          <w:rPr>
            <w:noProof/>
            <w:webHidden/>
          </w:rPr>
        </w:r>
        <w:r w:rsidR="005469EF">
          <w:rPr>
            <w:noProof/>
            <w:webHidden/>
          </w:rPr>
          <w:fldChar w:fldCharType="separate"/>
        </w:r>
        <w:r w:rsidR="005469EF">
          <w:rPr>
            <w:noProof/>
            <w:webHidden/>
          </w:rPr>
          <w:t>12</w:t>
        </w:r>
        <w:r w:rsidR="005469EF">
          <w:rPr>
            <w:noProof/>
            <w:webHidden/>
          </w:rPr>
          <w:fldChar w:fldCharType="end"/>
        </w:r>
      </w:hyperlink>
    </w:p>
    <w:p w14:paraId="134651D8" w14:textId="31E1241D"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42" w:history="1">
        <w:r w:rsidR="005469EF" w:rsidRPr="006F44DE">
          <w:rPr>
            <w:rStyle w:val="Hyperlink"/>
            <w:noProof/>
          </w:rPr>
          <w:t>Biyometrik Veriler</w:t>
        </w:r>
        <w:r w:rsidR="005469EF">
          <w:rPr>
            <w:noProof/>
            <w:webHidden/>
          </w:rPr>
          <w:tab/>
        </w:r>
        <w:r w:rsidR="005469EF">
          <w:rPr>
            <w:noProof/>
            <w:webHidden/>
          </w:rPr>
          <w:fldChar w:fldCharType="begin"/>
        </w:r>
        <w:r w:rsidR="005469EF">
          <w:rPr>
            <w:noProof/>
            <w:webHidden/>
          </w:rPr>
          <w:instrText xml:space="preserve"> PAGEREF _Toc155371342 \h </w:instrText>
        </w:r>
        <w:r w:rsidR="005469EF">
          <w:rPr>
            <w:noProof/>
            <w:webHidden/>
          </w:rPr>
        </w:r>
        <w:r w:rsidR="005469EF">
          <w:rPr>
            <w:noProof/>
            <w:webHidden/>
          </w:rPr>
          <w:fldChar w:fldCharType="separate"/>
        </w:r>
        <w:r w:rsidR="005469EF">
          <w:rPr>
            <w:noProof/>
            <w:webHidden/>
          </w:rPr>
          <w:t>12</w:t>
        </w:r>
        <w:r w:rsidR="005469EF">
          <w:rPr>
            <w:noProof/>
            <w:webHidden/>
          </w:rPr>
          <w:fldChar w:fldCharType="end"/>
        </w:r>
      </w:hyperlink>
    </w:p>
    <w:p w14:paraId="0BBE7FFF" w14:textId="43FD033A"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43" w:history="1">
        <w:r w:rsidR="005469EF" w:rsidRPr="006F44DE">
          <w:rPr>
            <w:rStyle w:val="Hyperlink"/>
            <w:noProof/>
          </w:rPr>
          <w:t>Ek Profesyonel Hizmetler</w:t>
        </w:r>
        <w:r w:rsidR="005469EF">
          <w:rPr>
            <w:noProof/>
            <w:webHidden/>
          </w:rPr>
          <w:tab/>
        </w:r>
        <w:r w:rsidR="005469EF">
          <w:rPr>
            <w:noProof/>
            <w:webHidden/>
          </w:rPr>
          <w:fldChar w:fldCharType="begin"/>
        </w:r>
        <w:r w:rsidR="005469EF">
          <w:rPr>
            <w:noProof/>
            <w:webHidden/>
          </w:rPr>
          <w:instrText xml:space="preserve"> PAGEREF _Toc155371343 \h </w:instrText>
        </w:r>
        <w:r w:rsidR="005469EF">
          <w:rPr>
            <w:noProof/>
            <w:webHidden/>
          </w:rPr>
        </w:r>
        <w:r w:rsidR="005469EF">
          <w:rPr>
            <w:noProof/>
            <w:webHidden/>
          </w:rPr>
          <w:fldChar w:fldCharType="separate"/>
        </w:r>
        <w:r w:rsidR="005469EF">
          <w:rPr>
            <w:noProof/>
            <w:webHidden/>
          </w:rPr>
          <w:t>12</w:t>
        </w:r>
        <w:r w:rsidR="005469EF">
          <w:rPr>
            <w:noProof/>
            <w:webHidden/>
          </w:rPr>
          <w:fldChar w:fldCharType="end"/>
        </w:r>
      </w:hyperlink>
    </w:p>
    <w:p w14:paraId="264119C7" w14:textId="6C08CDB2" w:rsidR="005469EF" w:rsidRDefault="008924FF">
      <w:pPr>
        <w:pStyle w:val="TOC5"/>
        <w:tabs>
          <w:tab w:val="right" w:leader="dot" w:pos="5030"/>
        </w:tabs>
        <w:rPr>
          <w:rFonts w:eastAsiaTheme="minorEastAsia"/>
          <w:noProof/>
          <w:kern w:val="2"/>
          <w:sz w:val="24"/>
          <w:szCs w:val="24"/>
          <w:lang w:val="en-US" w:eastAsia="en-US" w:bidi="ar-SA"/>
          <w14:ligatures w14:val="standardContextual"/>
        </w:rPr>
      </w:pPr>
      <w:hyperlink w:anchor="_Toc155371344" w:history="1">
        <w:r w:rsidR="005469EF" w:rsidRPr="006F44DE">
          <w:rPr>
            <w:rStyle w:val="Hyperlink"/>
            <w:noProof/>
          </w:rPr>
          <w:t>Microsoft'a Ulaşma</w:t>
        </w:r>
        <w:r w:rsidR="005469EF">
          <w:rPr>
            <w:noProof/>
            <w:webHidden/>
          </w:rPr>
          <w:tab/>
        </w:r>
        <w:r w:rsidR="005469EF">
          <w:rPr>
            <w:noProof/>
            <w:webHidden/>
          </w:rPr>
          <w:fldChar w:fldCharType="begin"/>
        </w:r>
        <w:r w:rsidR="005469EF">
          <w:rPr>
            <w:noProof/>
            <w:webHidden/>
          </w:rPr>
          <w:instrText xml:space="preserve"> PAGEREF _Toc155371344 \h </w:instrText>
        </w:r>
        <w:r w:rsidR="005469EF">
          <w:rPr>
            <w:noProof/>
            <w:webHidden/>
          </w:rPr>
        </w:r>
        <w:r w:rsidR="005469EF">
          <w:rPr>
            <w:noProof/>
            <w:webHidden/>
          </w:rPr>
          <w:fldChar w:fldCharType="separate"/>
        </w:r>
        <w:r w:rsidR="005469EF">
          <w:rPr>
            <w:noProof/>
            <w:webHidden/>
          </w:rPr>
          <w:t>12</w:t>
        </w:r>
        <w:r w:rsidR="005469EF">
          <w:rPr>
            <w:noProof/>
            <w:webHidden/>
          </w:rPr>
          <w:fldChar w:fldCharType="end"/>
        </w:r>
      </w:hyperlink>
    </w:p>
    <w:p w14:paraId="2A86AD5A" w14:textId="24540C80"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45" w:history="1">
        <w:r w:rsidR="005469EF" w:rsidRPr="006F44DE">
          <w:rPr>
            <w:rStyle w:val="Hyperlink"/>
            <w:noProof/>
          </w:rPr>
          <w:t>Ek A – Güvenlik Önlemleri</w:t>
        </w:r>
        <w:r w:rsidR="005469EF">
          <w:rPr>
            <w:noProof/>
            <w:webHidden/>
          </w:rPr>
          <w:tab/>
        </w:r>
        <w:r w:rsidR="005469EF">
          <w:rPr>
            <w:noProof/>
            <w:webHidden/>
          </w:rPr>
          <w:fldChar w:fldCharType="begin"/>
        </w:r>
        <w:r w:rsidR="005469EF">
          <w:rPr>
            <w:noProof/>
            <w:webHidden/>
          </w:rPr>
          <w:instrText xml:space="preserve"> PAGEREF _Toc155371345 \h </w:instrText>
        </w:r>
        <w:r w:rsidR="005469EF">
          <w:rPr>
            <w:noProof/>
            <w:webHidden/>
          </w:rPr>
        </w:r>
        <w:r w:rsidR="005469EF">
          <w:rPr>
            <w:noProof/>
            <w:webHidden/>
          </w:rPr>
          <w:fldChar w:fldCharType="separate"/>
        </w:r>
        <w:r w:rsidR="005469EF">
          <w:rPr>
            <w:noProof/>
            <w:webHidden/>
          </w:rPr>
          <w:t>13</w:t>
        </w:r>
        <w:r w:rsidR="005469EF">
          <w:rPr>
            <w:noProof/>
            <w:webHidden/>
          </w:rPr>
          <w:fldChar w:fldCharType="end"/>
        </w:r>
      </w:hyperlink>
    </w:p>
    <w:p w14:paraId="0BB5292B" w14:textId="75E45AC2"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46" w:history="1">
        <w:r w:rsidR="005469EF" w:rsidRPr="006F44DE">
          <w:rPr>
            <w:rStyle w:val="Hyperlink"/>
            <w:noProof/>
          </w:rPr>
          <w:t>Ek B – Veri Özneleri ve Kişisel Veri Kategorileri</w:t>
        </w:r>
        <w:r w:rsidR="005469EF">
          <w:rPr>
            <w:noProof/>
            <w:webHidden/>
          </w:rPr>
          <w:tab/>
        </w:r>
        <w:r w:rsidR="005469EF">
          <w:rPr>
            <w:noProof/>
            <w:webHidden/>
          </w:rPr>
          <w:fldChar w:fldCharType="begin"/>
        </w:r>
        <w:r w:rsidR="005469EF">
          <w:rPr>
            <w:noProof/>
            <w:webHidden/>
          </w:rPr>
          <w:instrText xml:space="preserve"> PAGEREF _Toc155371346 \h </w:instrText>
        </w:r>
        <w:r w:rsidR="005469EF">
          <w:rPr>
            <w:noProof/>
            <w:webHidden/>
          </w:rPr>
        </w:r>
        <w:r w:rsidR="005469EF">
          <w:rPr>
            <w:noProof/>
            <w:webHidden/>
          </w:rPr>
          <w:fldChar w:fldCharType="separate"/>
        </w:r>
        <w:r w:rsidR="005469EF">
          <w:rPr>
            <w:noProof/>
            <w:webHidden/>
          </w:rPr>
          <w:t>16</w:t>
        </w:r>
        <w:r w:rsidR="005469EF">
          <w:rPr>
            <w:noProof/>
            <w:webHidden/>
          </w:rPr>
          <w:fldChar w:fldCharType="end"/>
        </w:r>
      </w:hyperlink>
    </w:p>
    <w:p w14:paraId="3FF9176F" w14:textId="5A152725"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47" w:history="1">
        <w:r w:rsidR="005469EF" w:rsidRPr="006F44DE">
          <w:rPr>
            <w:rStyle w:val="Hyperlink"/>
            <w:noProof/>
          </w:rPr>
          <w:t>Ek C – İlave Önlemler Eki</w:t>
        </w:r>
        <w:r w:rsidR="005469EF">
          <w:rPr>
            <w:noProof/>
            <w:webHidden/>
          </w:rPr>
          <w:tab/>
        </w:r>
        <w:r w:rsidR="005469EF">
          <w:rPr>
            <w:noProof/>
            <w:webHidden/>
          </w:rPr>
          <w:fldChar w:fldCharType="begin"/>
        </w:r>
        <w:r w:rsidR="005469EF">
          <w:rPr>
            <w:noProof/>
            <w:webHidden/>
          </w:rPr>
          <w:instrText xml:space="preserve"> PAGEREF _Toc155371347 \h </w:instrText>
        </w:r>
        <w:r w:rsidR="005469EF">
          <w:rPr>
            <w:noProof/>
            <w:webHidden/>
          </w:rPr>
        </w:r>
        <w:r w:rsidR="005469EF">
          <w:rPr>
            <w:noProof/>
            <w:webHidden/>
          </w:rPr>
          <w:fldChar w:fldCharType="separate"/>
        </w:r>
        <w:r w:rsidR="005469EF">
          <w:rPr>
            <w:noProof/>
            <w:webHidden/>
          </w:rPr>
          <w:t>18</w:t>
        </w:r>
        <w:r w:rsidR="005469EF">
          <w:rPr>
            <w:noProof/>
            <w:webHidden/>
          </w:rPr>
          <w:fldChar w:fldCharType="end"/>
        </w:r>
      </w:hyperlink>
    </w:p>
    <w:p w14:paraId="5204DBBC" w14:textId="21C00860" w:rsidR="005469EF" w:rsidRDefault="008924FF">
      <w:pPr>
        <w:pStyle w:val="TOC1"/>
        <w:rPr>
          <w:rFonts w:eastAsiaTheme="minorEastAsia"/>
          <w:b w:val="0"/>
          <w:caps w:val="0"/>
          <w:noProof/>
          <w:kern w:val="2"/>
          <w:sz w:val="24"/>
          <w:szCs w:val="24"/>
          <w:lang w:val="en-US" w:eastAsia="en-US" w:bidi="ar-SA"/>
          <w14:ligatures w14:val="standardContextual"/>
        </w:rPr>
      </w:pPr>
      <w:hyperlink w:anchor="_Toc155371348" w:history="1">
        <w:r w:rsidR="005469EF" w:rsidRPr="006F44DE">
          <w:rPr>
            <w:rStyle w:val="Hyperlink"/>
            <w:noProof/>
          </w:rPr>
          <w:t>Ek 1 - Avrupa Birliği Genel Veri Koruma Yönetmeliği Şartları</w:t>
        </w:r>
        <w:r w:rsidR="005469EF">
          <w:rPr>
            <w:noProof/>
            <w:webHidden/>
          </w:rPr>
          <w:tab/>
        </w:r>
        <w:r w:rsidR="005469EF">
          <w:rPr>
            <w:noProof/>
            <w:webHidden/>
          </w:rPr>
          <w:fldChar w:fldCharType="begin"/>
        </w:r>
        <w:r w:rsidR="005469EF">
          <w:rPr>
            <w:noProof/>
            <w:webHidden/>
          </w:rPr>
          <w:instrText xml:space="preserve"> PAGEREF _Toc155371348 \h </w:instrText>
        </w:r>
        <w:r w:rsidR="005469EF">
          <w:rPr>
            <w:noProof/>
            <w:webHidden/>
          </w:rPr>
        </w:r>
        <w:r w:rsidR="005469EF">
          <w:rPr>
            <w:noProof/>
            <w:webHidden/>
          </w:rPr>
          <w:fldChar w:fldCharType="separate"/>
        </w:r>
        <w:r w:rsidR="005469EF">
          <w:rPr>
            <w:noProof/>
            <w:webHidden/>
          </w:rPr>
          <w:t>19</w:t>
        </w:r>
        <w:r w:rsidR="005469EF">
          <w:rPr>
            <w:noProof/>
            <w:webHidden/>
          </w:rPr>
          <w:fldChar w:fldCharType="end"/>
        </w:r>
      </w:hyperlink>
    </w:p>
    <w:p w14:paraId="078B3149" w14:textId="1F6E900B" w:rsidR="00D70DF3" w:rsidRDefault="00A430D3" w:rsidP="002F3D6C">
      <w:pPr>
        <w:pStyle w:val="TOC1"/>
        <w:sectPr w:rsidR="00D70DF3" w:rsidSect="00B043BA">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3" w:name="_Toc507768531"/>
      <w:bookmarkStart w:id="4" w:name="_Toc6563780"/>
      <w:bookmarkStart w:id="5" w:name="_Toc26883653"/>
      <w:bookmarkStart w:id="6" w:name="_Toc155371319"/>
      <w:bookmarkStart w:id="7" w:name="Introduction"/>
      <w:r>
        <w:t>Giriş</w:t>
      </w:r>
      <w:bookmarkEnd w:id="3"/>
      <w:bookmarkEnd w:id="4"/>
      <w:bookmarkEnd w:id="5"/>
      <w:bookmarkEnd w:id="6"/>
    </w:p>
    <w:p w14:paraId="6CE39BF0" w14:textId="3BC44773" w:rsidR="00E4190C" w:rsidRPr="00FC77AC" w:rsidRDefault="00E4190C" w:rsidP="00E4190C">
      <w:pPr>
        <w:pStyle w:val="ProductList-Body"/>
        <w:spacing w:after="120"/>
      </w:pPr>
      <w:bookmarkStart w:id="8" w:name="_Toc507768532"/>
      <w:bookmarkStart w:id="9" w:name="_Toc6563781"/>
      <w:bookmarkStart w:id="10" w:name="_Toc26883654"/>
      <w:bookmarkStart w:id="11" w:name="_Toc507768534"/>
      <w:bookmarkStart w:id="12" w:name="_Toc6563783"/>
      <w:bookmarkStart w:id="13" w:name="_Toc26883656"/>
      <w:bookmarkEnd w:id="7"/>
      <w:r>
        <w:t>Taraflar, işbu Microsoft Ürünleri ve Hizmetleri Veri Koruma Ekinin (</w:t>
      </w:r>
      <w:r w:rsidR="00DC70ED">
        <w:t>“</w:t>
      </w:r>
      <w:r>
        <w:t>DPA</w:t>
      </w:r>
      <w:r w:rsidR="00DC70ED">
        <w:t>”</w:t>
      </w:r>
      <w:r>
        <w:t xml:space="preserve">), Profesyonel Hizmetlerle ilgili olarak Profesyonel Hizmetler Verilerinin ve Kişisel Verilerin işlenmesi ve Müşteri Verilerinin güvenliği ile ilgili yükümlülüklerini belirlediğini kabul eder. Bu DPA, Ürün Şartlar ve diğer Microsoft anlaşmalarına atıf yoluyla dahil edilmiştir. Taraflar ayrıca, ayrı bir Profesyonel Hizmetler anlaşmasının mevcut olmadığı durumlarda, işbu DPA'nın, Profesyonel Hizmetler Verilerinin işlenmesi ve güvenliğini yönettiğini kabul eder. Müşterinin Microsoft'a Ait Olmayan Ürünleri kullanımı, farklı gizlilik ve güvenlik şartları da dahil olmak üzere ayrı şartlara tabidir. </w:t>
      </w:r>
    </w:p>
    <w:p w14:paraId="1D92BF99" w14:textId="77777777" w:rsidR="00C75458" w:rsidRDefault="00C75458" w:rsidP="00C75458">
      <w:pPr>
        <w:pStyle w:val="ProductList-Body"/>
        <w:spacing w:after="120"/>
      </w:pPr>
      <w:bookmarkStart w:id="14" w:name="_Toc42764827"/>
      <w:bookmarkEnd w:id="8"/>
      <w:bookmarkEnd w:id="9"/>
      <w:bookmarkEnd w:id="10"/>
      <w:r>
        <w:t xml:space="preserve">DPA Koşulları ile Müşterinin toplu lisanslama anlaşmasındaki şartlar ya da Ürünler ve Hizmetler ile bağlantılı olarak geçerli diğer anlaşmalar (“Müşteri anlaşması”) arasında herhangi bir çelişki veya tutarsızlık olması durumunda DPA Koşulları geçerli olacaktır. DPA Şartları, burada belirtilen Müşteri Verileri, Profesyonel Hizmetler Verileri veya Kişisel Verilerin işlenmesi için geçerli olabilecek Microsoft Gizlilik Bildirimi’nin çelişen hükümlerinin yerine geçer. </w:t>
      </w:r>
    </w:p>
    <w:p w14:paraId="21CD0E7A" w14:textId="77777777" w:rsidR="00C75458" w:rsidRDefault="00C75458" w:rsidP="00C75458">
      <w:pPr>
        <w:pStyle w:val="ProductList-Body"/>
        <w:spacing w:after="120"/>
      </w:pPr>
      <w:r>
        <w:t>Microsoft, mevcut bir Müşteri anlaşması olan tüm Müşterilere işbu DPA’yı taahhüt eder. Bu taahhütler; (1) herhangi bir Ürün aboneliği veya lisansı için geçerli olan Ürün Şartları’ndan ve (2) bu Ürün Şartları’na atıfta bulunan başka bir anlaşmadan bağımsız olarak Microsoft üzerinde Müşteriye ilişkin bağlayıcı niteliktedir.</w:t>
      </w:r>
    </w:p>
    <w:p w14:paraId="5EBB00B4" w14:textId="77777777" w:rsidR="00DD6D76" w:rsidRPr="00FC77AC" w:rsidRDefault="00DD6D76" w:rsidP="00DD6D76">
      <w:pPr>
        <w:pStyle w:val="ProductList-SubSubSectionHeading"/>
        <w:spacing w:after="120"/>
        <w:outlineLvl w:val="1"/>
      </w:pPr>
      <w:bookmarkStart w:id="15" w:name="_Toc155371320"/>
      <w:r>
        <w:t>Geçerli DPA Şartları ve Güncellemeler</w:t>
      </w:r>
      <w:bookmarkEnd w:id="14"/>
      <w:bookmarkEnd w:id="15"/>
    </w:p>
    <w:p w14:paraId="4716D8C6" w14:textId="77777777" w:rsidR="00DD6D76" w:rsidRPr="00FC77AC" w:rsidRDefault="00DD6D76" w:rsidP="00DD6D76">
      <w:pPr>
        <w:pStyle w:val="ProductList-Body"/>
        <w:spacing w:after="120"/>
        <w:ind w:left="187"/>
        <w:outlineLvl w:val="2"/>
      </w:pPr>
      <w:r>
        <w:rPr>
          <w:b/>
          <w:color w:val="0072C6"/>
        </w:rPr>
        <w:t>Güncellemelerdeki Sınırlamalar</w:t>
      </w:r>
    </w:p>
    <w:p w14:paraId="0188F02A" w14:textId="77777777" w:rsidR="00110144" w:rsidRDefault="00110144" w:rsidP="00110144">
      <w:pPr>
        <w:pStyle w:val="ProductList-Body"/>
        <w:spacing w:after="120"/>
        <w:ind w:left="158"/>
      </w:pPr>
      <w:bookmarkStart w:id="16" w:name="_Hlk40343587"/>
      <w:r>
        <w:t xml:space="preserve">Müşteri, bir Ürün için yeni bir abonelik satın aldığında veya aboneliğini yenilediğinde ya da Profesyonel bir Hizmet için iş emrine girdiğinde, o sırada mevcut olan DPA Koşulları geçerli olacak ve Müşterinin Profesyonel Hizmete yönelik ilişkisi süresince değişmeyecektir. Müşteri, bir Yazılım için kalıcı lisans satın aldığı takdirde o anda geçerli DPA Şartları geçerli olur (Müşteri anlaşmasındaki Yazılımın ilgili o anda geçerli Ürün Şartlarını belirlemede kullanılan aynı hükümler uyarınca) ve bu şartlar Müşterinin söz konusu Yazılım lisansı boyunca değişmez. </w:t>
      </w:r>
    </w:p>
    <w:p w14:paraId="2112911C" w14:textId="77777777" w:rsidR="00DD6D76" w:rsidRPr="00FC77AC" w:rsidRDefault="00DD6D76" w:rsidP="00DD6D76">
      <w:pPr>
        <w:pStyle w:val="ProductList-Body"/>
        <w:spacing w:after="120"/>
        <w:ind w:left="187"/>
        <w:outlineLvl w:val="2"/>
      </w:pPr>
      <w:r>
        <w:rPr>
          <w:b/>
          <w:color w:val="0072C6"/>
        </w:rPr>
        <w:t>Yeni Özellikler, Ekler veya İlgili Yazılım</w:t>
      </w:r>
      <w:bookmarkEnd w:id="16"/>
    </w:p>
    <w:p w14:paraId="6055A2C1" w14:textId="6E4DF0FA" w:rsidR="00DD6D76" w:rsidRPr="00FC77AC" w:rsidRDefault="00DD6D76" w:rsidP="00DD6D76">
      <w:pPr>
        <w:pStyle w:val="ProductList-Body"/>
        <w:spacing w:after="120"/>
        <w:ind w:left="158"/>
      </w:pPr>
      <w:r>
        <w:t>Yukarıdaki güncelleme sınırlandırmalarına bakılmaksızın, Microsoft, piyasaya yeni (yani Ürünler ve Hizmetlerle birlikte daha önce dahil edilmemiş olan) özellikler, teklifler, ekler veya ilgili yazılımlar çıkardığında, Müşterinin bu yeni özellikleri, teklifleri, ekleri veya ilgili yazılımları kullanımı için geçerli olan DPA'ya dair hükümler sunabilir veya bu DPA'da güncelleştirmeler yapabilir. Bu şartların DPA Şartlarına yönelik önemli olumsuz değişiklikler içermesi halinde Microsoft, Müşteriye yeni özellikleri, teklifleri, ekleri veya ilgili yazılımı, genel olarak mevcut bir Ürün veya Profesyonel Hizmetin var olan işlevselliğini kaybetmeden kullanma tercihi sunar. Müşterinin yeni özellikleri, teklifleri ekleri veya ilgili yazılımı kurmaması ya da kullanmaması halinde ilgili yeni şartlar geçerli olmaz.</w:t>
      </w:r>
    </w:p>
    <w:p w14:paraId="5051C02C" w14:textId="77777777" w:rsidR="00DD6D76" w:rsidRPr="00FC77AC" w:rsidRDefault="00DD6D76" w:rsidP="00DD6D76">
      <w:pPr>
        <w:pStyle w:val="ProductList-Body"/>
        <w:spacing w:after="120"/>
        <w:ind w:left="187"/>
        <w:outlineLvl w:val="2"/>
      </w:pPr>
      <w:r>
        <w:rPr>
          <w:b/>
          <w:color w:val="0072C6"/>
        </w:rPr>
        <w:t>Resmi Düzenlemeler ve Gereklilikler</w:t>
      </w:r>
    </w:p>
    <w:p w14:paraId="6B462DB3" w14:textId="22D3B5A8" w:rsidR="00DD6D76" w:rsidRPr="00FC77AC" w:rsidRDefault="00DD6D76" w:rsidP="00DD6D76">
      <w:pPr>
        <w:pStyle w:val="ProductList-Body"/>
        <w:spacing w:after="120"/>
        <w:ind w:left="158"/>
      </w:pPr>
      <w:r>
        <w:t>Yukarıdaki güncelleme sınırlandırmalarına bakılmaksızın, Microsoft, (1) Microsoft’u, ülkedeki ticari işletmelere genellikle uygulanmayan bir düzenleme veya kurala tabi kılan, (2) Microsoft’un, bir Ürünü veya Profesyonel Hizmeti, değişiklik yapmaksızın sürdürmesi önünde zorluklar oluşturan ve/veya (3) Microsoft’un, DPA Şartlarının veya Ürün ya da Profesyonel Hizmetin bu tür herhangi bir kural veya yükümlülük ile çelişebileceğini düşünmesine neden olan mevcut veya ileride getirilebilecek herhangi bir kamusal kural veya yükümlülüğün bulunduğu ülkelerde veya yargı alanlarında Ürün ya da Profesyonel Hizmeti değiştirebilir veya sonlandırabilir.</w:t>
      </w:r>
    </w:p>
    <w:p w14:paraId="533F1F74" w14:textId="77777777" w:rsidR="009776B9" w:rsidRPr="00FC77AC" w:rsidRDefault="009776B9" w:rsidP="007829B6">
      <w:pPr>
        <w:pStyle w:val="ProductList-SubSubSectionHeading"/>
        <w:spacing w:after="120"/>
        <w:outlineLvl w:val="1"/>
      </w:pPr>
      <w:bookmarkStart w:id="17" w:name="_Toc155371321"/>
      <w:r>
        <w:t>Elektronik Bildirimler</w:t>
      </w:r>
      <w:bookmarkEnd w:id="11"/>
      <w:bookmarkEnd w:id="12"/>
      <w:bookmarkEnd w:id="13"/>
      <w:bookmarkEnd w:id="17"/>
    </w:p>
    <w:p w14:paraId="37A67D7B" w14:textId="0CECD8B1" w:rsidR="009776B9" w:rsidRPr="00FC77AC" w:rsidRDefault="009776B9" w:rsidP="007829B6">
      <w:pPr>
        <w:pStyle w:val="ProductList-Body"/>
        <w:spacing w:after="120"/>
      </w:pPr>
      <w:r>
        <w:t xml:space="preserve">Microsoft, Ürünler ve Hizmetler hakkındaki bilgileri ve bildirimleri Müşteriye e-posta yoluyla, Çevrimiçi Hizmete ilişkin portal üzerinden veya Microsoft tarafından belirlenmiş bir web sitesi aracılığıyla gibi yöntemler de dahil olmak üzere elektronik olarak sağlayabilir. Bildirim, Microsoft tarafından kullanıma sunulduğu tarih itibarıyla verilir. </w:t>
      </w:r>
    </w:p>
    <w:p w14:paraId="7A124922" w14:textId="77777777" w:rsidR="009776B9" w:rsidRPr="00FC77AC" w:rsidRDefault="009776B9" w:rsidP="007829B6">
      <w:pPr>
        <w:pStyle w:val="ProductList-SubSubSectionHeading"/>
        <w:spacing w:after="120"/>
        <w:outlineLvl w:val="1"/>
      </w:pPr>
      <w:bookmarkStart w:id="18" w:name="_Toc507768535"/>
      <w:bookmarkStart w:id="19" w:name="_Toc6563784"/>
      <w:bookmarkStart w:id="20" w:name="_Toc26883657"/>
      <w:bookmarkStart w:id="21" w:name="_Toc155371322"/>
      <w:r>
        <w:t>Önceki Sürümler</w:t>
      </w:r>
      <w:bookmarkEnd w:id="18"/>
      <w:bookmarkEnd w:id="19"/>
      <w:bookmarkEnd w:id="20"/>
      <w:bookmarkEnd w:id="21"/>
    </w:p>
    <w:p w14:paraId="6CA8233C" w14:textId="7541A4D0" w:rsidR="009776B9" w:rsidRPr="00FC77AC" w:rsidRDefault="00DD6D76" w:rsidP="007829B6">
      <w:pPr>
        <w:pStyle w:val="ProductList-Body"/>
        <w:spacing w:after="120"/>
      </w:pPr>
      <w:r>
        <w:t xml:space="preserve">DPA Şartları, mevcut durumda uygun olan Ürünler ve Hizmetlere dair hükümleri sağlar. DPA Şartlarının daha eski sürümleri için Müşteri </w:t>
      </w:r>
      <w:bookmarkStart w:id="22" w:name="_Hlk27046654"/>
      <w:r>
        <w:fldChar w:fldCharType="begin"/>
      </w:r>
      <w:r>
        <w:instrText>HYPERLINK "https://aka.ms/licensingdocs"</w:instrText>
      </w:r>
      <w:r>
        <w:fldChar w:fldCharType="separate"/>
      </w:r>
      <w:r>
        <w:rPr>
          <w:rStyle w:val="Hyperlink"/>
        </w:rPr>
        <w:t>https://aka.ms/licensingdocs</w:t>
      </w:r>
      <w:r>
        <w:fldChar w:fldCharType="end"/>
      </w:r>
      <w:bookmarkEnd w:id="22"/>
      <w:r>
        <w:t xml:space="preserve"> adresine başvurabilir veya kurumsal bayisi ya da Microsoft Kurumsal Müşteri Yöneticisi ile temasa geçebilir.</w:t>
      </w:r>
    </w:p>
    <w:bookmarkStart w:id="23" w:name="_Hlk494736247"/>
    <w:bookmarkStart w:id="24" w:name="_Hlk494736381"/>
    <w:p w14:paraId="5CA89841" w14:textId="17C8DD9E" w:rsidR="0074788A" w:rsidRPr="00FC77AC" w:rsidRDefault="00DC70ED" w:rsidP="0074788A">
      <w:pPr>
        <w:pStyle w:val="ProductList-Body"/>
        <w:shd w:val="clear" w:color="auto" w:fill="A6A6A6" w:themeFill="background1" w:themeFillShade="A6"/>
        <w:spacing w:after="120"/>
        <w:jc w:val="right"/>
      </w:pPr>
      <w:r>
        <w:fldChar w:fldCharType="begin"/>
      </w:r>
      <w:r>
        <w:instrText xml:space="preserve"> HYPERLINK \l "TableofContents" \o "İçindekiler" </w:instrText>
      </w:r>
      <w:r>
        <w:fldChar w:fldCharType="separate"/>
      </w:r>
      <w:r>
        <w:rPr>
          <w:rStyle w:val="Hyperlink"/>
          <w:sz w:val="16"/>
          <w:szCs w:val="16"/>
        </w:rPr>
        <w:t>İçindekiler</w:t>
      </w:r>
      <w:r>
        <w:rPr>
          <w:rStyle w:val="Hyperlink"/>
          <w:sz w:val="16"/>
          <w:szCs w:val="16"/>
        </w:rPr>
        <w:fldChar w:fldCharType="end"/>
      </w:r>
      <w:r>
        <w:rPr>
          <w:sz w:val="16"/>
          <w:szCs w:val="16"/>
        </w:rPr>
        <w:t xml:space="preserve"> / </w:t>
      </w:r>
      <w:hyperlink w:anchor="GeneralTerms" w:tooltip="Genel Şartlar" w:history="1">
        <w:r>
          <w:rPr>
            <w:rStyle w:val="Hyperlink"/>
            <w:sz w:val="16"/>
            <w:szCs w:val="16"/>
          </w:rPr>
          <w:t>Genel Koşullar</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B043BA">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5" w:name="_Toc507768537"/>
      <w:bookmarkStart w:id="26" w:name="_Toc6563786"/>
      <w:bookmarkStart w:id="27" w:name="_Toc26883659"/>
      <w:bookmarkStart w:id="28" w:name="_Toc155371323"/>
      <w:bookmarkStart w:id="29" w:name="Definitions"/>
      <w:bookmarkEnd w:id="23"/>
      <w:bookmarkEnd w:id="24"/>
      <w:r>
        <w:t>Tanımlar</w:t>
      </w:r>
      <w:bookmarkEnd w:id="25"/>
      <w:bookmarkEnd w:id="26"/>
      <w:bookmarkEnd w:id="27"/>
      <w:bookmarkEnd w:id="28"/>
    </w:p>
    <w:bookmarkEnd w:id="29"/>
    <w:p w14:paraId="74346CB7" w14:textId="77777777" w:rsidR="006A6580" w:rsidRDefault="006A6580" w:rsidP="006A6580">
      <w:pPr>
        <w:pStyle w:val="ProductList-Body"/>
        <w:spacing w:after="120"/>
      </w:pPr>
      <w:r>
        <w:t>İşbu DPA’da kullanılan fakat tanımlanmamış olan ve büyük harfle başlayan terimler, Müşteri anlaşmasında kendilerine verilen anlamlara sahiptir. İşbu DPA’da, aşağıda tanımlanan terimler kullanılmaktadır:</w:t>
      </w:r>
    </w:p>
    <w:p w14:paraId="1D689A74" w14:textId="6F9686FC" w:rsidR="00B0233F" w:rsidRPr="00FC77AC" w:rsidRDefault="00DC70ED" w:rsidP="00B0233F">
      <w:pPr>
        <w:pStyle w:val="ProductList-Body"/>
        <w:spacing w:after="120"/>
      </w:pPr>
      <w:r>
        <w:t>“</w:t>
      </w:r>
      <w:r w:rsidR="00B0233F">
        <w:t>Müşteri Verileri</w:t>
      </w:r>
      <w:r>
        <w:t>”</w:t>
      </w:r>
      <w:r w:rsidR="00B0233F">
        <w:t>, Çevrimiçi Hizmetlerin kullanılmasıyla Müşteri tarafından ya da onun adına Microsoft'a verilen tüm metin, ses, video veya resim dosyaları ve yazılım dahil tüm veriler anlamına gelir. Müşteri Verileri, Profesyonel Hizmetler Verilerini içermez.</w:t>
      </w:r>
    </w:p>
    <w:p w14:paraId="50FA0EF5" w14:textId="23E64CB6" w:rsidR="00B0233F" w:rsidRPr="00FC77AC" w:rsidRDefault="00DC70ED" w:rsidP="00B0233F">
      <w:pPr>
        <w:pStyle w:val="ProductList-Body"/>
        <w:spacing w:after="120"/>
      </w:pPr>
      <w:r>
        <w:t>“</w:t>
      </w:r>
      <w:r w:rsidR="00B0233F">
        <w:t>Veri Koruma Gereklilikleri</w:t>
      </w:r>
      <w:r>
        <w:t>”</w:t>
      </w:r>
      <w:r w:rsidR="00B0233F">
        <w:t>, Yerel AB/AEA Veri Koruma Yasalarını (GDPR) ifade eder ve (a) gizlilik ve veri güvenliğine ve (b) herhangi bir Kişisel Verinin kullanımı, toplanması, saklanması, depolanması, güvenliği, ifşa edilmesi, devredilmesi, yok edilmesi ve diğer işlemlere maruz bırakılmasına ilişkin yürürlükteki tüm yasa, yönetmelik ve diğer ilgili yasal gereklilikler anlamına gelir.</w:t>
      </w:r>
    </w:p>
    <w:p w14:paraId="241CBD66" w14:textId="0750599A" w:rsidR="00B0233F" w:rsidRPr="00FC77AC" w:rsidRDefault="007400BA" w:rsidP="00B0233F">
      <w:pPr>
        <w:pStyle w:val="ProductList-Body"/>
        <w:spacing w:after="120"/>
      </w:pPr>
      <w:r>
        <w:t>“</w:t>
      </w:r>
      <w:r w:rsidR="00B0233F">
        <w:t>DPA Şartları</w:t>
      </w:r>
      <w:r>
        <w:t>”</w:t>
      </w:r>
      <w:r w:rsidR="00B0233F">
        <w:t xml:space="preserve">, DPA içindeki şartlar ve DPA'da belirli bir Ürüne (veya bir Ürün özelliğine) yönelik gizlilik ve güvenlik şartlarına açıkça ek veya değişiklik getiren, Ürün Şartları içindeki Ürünlere özgü tüm şartlar anlamına gelir. DPA ve Ürüne özgü bu şartlar arasında herhangi bir çelişki veya tutarsızlık olması durumunda, Ürüne özgü şartlar, geçerli Ürün (veya bu Ürünün bir özelliği) olarak geçerli olacaktır. </w:t>
      </w:r>
    </w:p>
    <w:p w14:paraId="6F8084EB" w14:textId="2EC44201" w:rsidR="00BD28D7" w:rsidRPr="00FC77AC" w:rsidRDefault="007400BA" w:rsidP="00B0233F">
      <w:pPr>
        <w:pStyle w:val="ProductList-Body"/>
        <w:spacing w:after="120"/>
      </w:pPr>
      <w:r>
        <w:t>“</w:t>
      </w:r>
      <w:r w:rsidR="00B0233F">
        <w:t>GDPR</w:t>
      </w:r>
      <w:r>
        <w:t>”</w:t>
      </w:r>
      <w:r w:rsidR="00B0233F">
        <w:t>, Avrupa Parlamentosunun ve Konseyinin (AB) 2016/679 no'lu, 27 Nisan 2016 tarihli, kişisel verilerin işlenmesi konusunda gerçek kişilerin korunmasıyla ve bu tür verilerin serbest dolaşımıyla ilgili Yönetmeliğidir ve 95/46/EC no'lu Yönergeyi (Genel Veri Koruma Yönetmeliği) fesheder.</w:t>
      </w:r>
    </w:p>
    <w:p w14:paraId="7D9AB736" w14:textId="51B62B30" w:rsidR="00B0233F" w:rsidRPr="00FC77AC" w:rsidRDefault="007400BA" w:rsidP="00B0233F">
      <w:pPr>
        <w:pStyle w:val="ProductList-Body"/>
        <w:spacing w:after="120"/>
      </w:pPr>
      <w:r>
        <w:t>“</w:t>
      </w:r>
      <w:r w:rsidR="00B0233F">
        <w:t>Yerel AB/AEA Veri Koruma Yasası</w:t>
      </w:r>
      <w:r>
        <w:t>”</w:t>
      </w:r>
      <w:r w:rsidR="00B0233F">
        <w:t xml:space="preserve">, GDPR'yi uygulayan tüm alt mevzuat ve düzenlemeler anlamına gelir. </w:t>
      </w:r>
    </w:p>
    <w:p w14:paraId="3373858F" w14:textId="17C3BB5A" w:rsidR="00B0233F" w:rsidRPr="00FC77AC" w:rsidRDefault="00CC4D4B" w:rsidP="00B0233F">
      <w:pPr>
        <w:pStyle w:val="ProductList-Body"/>
        <w:spacing w:after="120"/>
      </w:pPr>
      <w:r>
        <w:t>“</w:t>
      </w:r>
      <w:r w:rsidR="00B0233F">
        <w:t>GDPR Şartları</w:t>
      </w:r>
      <w:r>
        <w:t>”</w:t>
      </w:r>
      <w:r w:rsidR="00B0233F">
        <w:t xml:space="preserve">; </w:t>
      </w:r>
      <w:hyperlink w:anchor="Attachment1" w:history="1">
        <w:r w:rsidR="00B0233F">
          <w:rPr>
            <w:rStyle w:val="Hyperlink"/>
          </w:rPr>
          <w:t>Ek 1</w:t>
        </w:r>
      </w:hyperlink>
      <w:r w:rsidR="00B0233F">
        <w:t>'te belirtilen ve Microsoft'un GDPR'nin 28. Maddesi uyarınca Kişisel Verileri işlemesi ile ilgili bağlayıcı taahhütlerde bulunduğu hükümlerdir.</w:t>
      </w:r>
    </w:p>
    <w:p w14:paraId="71D78B00" w14:textId="1C18677B" w:rsidR="00B0233F" w:rsidRPr="00FC77AC" w:rsidRDefault="00CC4D4B" w:rsidP="00B0233F">
      <w:pPr>
        <w:pStyle w:val="ProductList-Body"/>
        <w:spacing w:after="120"/>
      </w:pPr>
      <w:r>
        <w:t>“</w:t>
      </w:r>
      <w:r w:rsidR="00B0233F">
        <w:t>Kişisel Veriler</w:t>
      </w:r>
      <w:r>
        <w:t>”</w:t>
      </w:r>
      <w:r w:rsidR="00B0233F">
        <w:t xml:space="preserve">, kimliği tespit edilmiş veya edilebilir bir gerçek kişiyle ilgili tüm bilgiler anlamına gelir. Tanımlanabilir gerçek kişi; özellikle ad, kimlik numarası, konum verileri, çevrimiçi tanımlayıcı gibi bir tanımlayıcıya veya ilgili gerçek kişinin fiziksel, fizyolojik, genetik, zihinsel, ekonomik, kültürel ya da sosyal kimliğine özgü bir veya daha çok etmene atıfta bulunarak doğrudan ya da dolaylı olarak tanımlanabilen kişidir. </w:t>
      </w:r>
    </w:p>
    <w:p w14:paraId="74FC66D9" w14:textId="71891FA0" w:rsidR="00B0233F" w:rsidRPr="00FC77AC" w:rsidRDefault="00CC4D4B" w:rsidP="00B0233F">
      <w:pPr>
        <w:pStyle w:val="ProductList-Body"/>
        <w:spacing w:after="120"/>
      </w:pPr>
      <w:r>
        <w:t>“</w:t>
      </w:r>
      <w:r w:rsidR="00B0233F">
        <w:t>Ürün</w:t>
      </w:r>
      <w:r>
        <w:t>”</w:t>
      </w:r>
      <w:r w:rsidR="00B0233F">
        <w:t xml:space="preserve">ün anlamı, toplu lisanslama anlaşmasında belirtilmiştir. Atıf kolaylığı sağlamak amacıyla </w:t>
      </w:r>
      <w:r w:rsidR="00634BB9">
        <w:t>“</w:t>
      </w:r>
      <w:r w:rsidR="00B0233F">
        <w:t>Ürün</w:t>
      </w:r>
      <w:r w:rsidR="00634BB9">
        <w:t>”</w:t>
      </w:r>
      <w:r w:rsidR="00B0233F">
        <w:t xml:space="preserve">, Çevrimiçi Hizmetler ve Yazılımı içerir (Çevrimiçi Hizmetler ve Yazılım ifadeleri, toplu lisans anlaşmasında tanımlanmıştır). </w:t>
      </w:r>
    </w:p>
    <w:p w14:paraId="120289BF" w14:textId="6DCA1045" w:rsidR="00B0233F" w:rsidRPr="00FC77AC" w:rsidRDefault="00634BB9" w:rsidP="00B0233F">
      <w:pPr>
        <w:pStyle w:val="ProductList-Body"/>
        <w:spacing w:after="120"/>
      </w:pPr>
      <w:r>
        <w:t>“</w:t>
      </w:r>
      <w:r w:rsidR="00B0233F">
        <w:t>Ürünler ve Hizmetler</w:t>
      </w:r>
      <w:r>
        <w:t>”</w:t>
      </w:r>
      <w:r w:rsidR="00B0233F">
        <w:t>, Ürünler ve Profesyonel Hizmetler anlamına gelir. Ürün ve Profesyonel Hizmet bulunabilirliği bölgeye göre değişebilir ve bu DPA'nın belirli Ürün ve Profesyonel Hizmetler için uygulanabilirliği, bu DPA'nın Kapsam bölümünde belirtilen kısıtlamalara tabidir.</w:t>
      </w:r>
    </w:p>
    <w:p w14:paraId="0E8F25D0" w14:textId="77777777" w:rsidR="00D7494B" w:rsidRDefault="00D7494B" w:rsidP="00D7494B">
      <w:pPr>
        <w:pStyle w:val="ProductList-Body"/>
        <w:spacing w:after="120"/>
      </w:pPr>
      <w:r>
        <w:t>“Profesyonel Hizmetler” aşağıdaki hizmetler anlamına gelir: (a) Planlama, danışmanlık, rehberlik, veri taşıma, dağıtım ve çözüm/yazılım geliştirme hizmetlerinden oluşan, atıf yoluyla bu DPA’yı içeren Microsoft Kurumsal Hizmetler İş Emri (Proje Açıklamasında kabul edildiği takdirde) veya Cloud Workload Acceleration Anlaşması kapsamında sağlanan Microsoft danışmanlık hizmetleri ve (b) Microsoft tarafından sağlanan, Microsoft Birleşik Destek ve Premier Destek Hizmetleri’nin parçası olarak sağlanan teknik destek müşterilerin Ürünleri etkileyen sorunları belirlemelerine ve çözümlemelerine yardımcı olan profesyonel teknik destek ve diğer tüm ticari teknik destek hizmetleri. Profesyonel Hizmetlere, Ürünler veya yalnızca bu DPA’nın amaçları doğrultusunda Ek Profesyonel Hizmetler dahil değildir.</w:t>
      </w:r>
    </w:p>
    <w:p w14:paraId="5706395E" w14:textId="3AB57147" w:rsidR="00B0233F" w:rsidRPr="00FC77AC" w:rsidRDefault="00634BB9" w:rsidP="00B0233F">
      <w:pPr>
        <w:pStyle w:val="ProductList-Body"/>
        <w:spacing w:after="120"/>
      </w:pPr>
      <w:r>
        <w:t>“</w:t>
      </w:r>
      <w:r w:rsidR="00B0233F">
        <w:t>Profesyonel Hizmet Verileri</w:t>
      </w:r>
      <w:r>
        <w:t>”</w:t>
      </w:r>
      <w:r w:rsidR="00B0233F">
        <w:t xml:space="preserve">; Profesyonel Hizmet almak için Microsoft ile yapılan bir anlaşma yoluyla Müşteri tarafından veya Müşteri adına Microsoft'a sağlanan (veya Müşterinin bir Üründen alması için Microsoft'u yetkilendirdiği) veya başka bir şekilde Microsoft tarafından veya Microsoft adına alınmış veya işlenmiş tüm metin, ses, video, görüntü dosyaları veya yazılımlar dahil tüm veriler anlamına gelir. </w:t>
      </w:r>
    </w:p>
    <w:p w14:paraId="24D3B387" w14:textId="5A69EFC0" w:rsidR="00B0233F" w:rsidRPr="00FC77AC" w:rsidRDefault="00634BB9" w:rsidP="00B0233F">
      <w:pPr>
        <w:pStyle w:val="ProductList-Body"/>
        <w:spacing w:after="120"/>
      </w:pPr>
      <w:r>
        <w:t>“</w:t>
      </w:r>
      <w:r w:rsidR="00B0233F">
        <w:t>2021 Standart Sözleşme Maddeleri</w:t>
      </w:r>
      <w:r>
        <w:t>”</w:t>
      </w:r>
      <w:r w:rsidR="00B0233F">
        <w:t>, GDPR'nin 46'ncı Maddesinde açıklandığı ve Avrupa Komisyonu'nun 4 Haziran 2021'de 2021/914/EC kararıyla tanımlandığı üzere üçüncü ülkelerde kurulan yeterli düzeyde veri koruması sağlamayan işlemcilere AEA'da bulunan işlemcilerden kişisel verilerin aktarılması için Microsoft Ireland Operations Limited ve Microsoft Corporation arasındaki standart veri koruma maddelerini (işlemciden işlemciye modülü) ifade etmektedir.</w:t>
      </w:r>
    </w:p>
    <w:p w14:paraId="689AF67E" w14:textId="6AC82A14" w:rsidR="00B0233F" w:rsidRPr="00FC77AC" w:rsidRDefault="00634BB9" w:rsidP="00B0233F">
      <w:pPr>
        <w:pStyle w:val="ProductList-Body"/>
        <w:spacing w:after="120"/>
      </w:pPr>
      <w:r>
        <w:t>“</w:t>
      </w:r>
      <w:r w:rsidR="00B0233F">
        <w:t>Alt işlemci</w:t>
      </w:r>
      <w:r>
        <w:t>”</w:t>
      </w:r>
      <w:r w:rsidR="00B0233F">
        <w:t xml:space="preserve">, GDPR'nin 28. Maddesinde belirtildiği üzere, Microsoft tarafından Müşteri Verilerini, Profesyonel Hizmetler Verilerini ve Kişisel Verileri işlemek için kullanılan diğer işlemciler anlamına gelir. </w:t>
      </w:r>
    </w:p>
    <w:p w14:paraId="1BEF1F4F" w14:textId="60CEBFF5" w:rsidR="00B0233F" w:rsidRPr="00FC77AC" w:rsidRDefault="00634BB9" w:rsidP="00B0233F">
      <w:pPr>
        <w:pStyle w:val="ProductList-Body"/>
        <w:spacing w:after="120"/>
      </w:pPr>
      <w:r>
        <w:t>“</w:t>
      </w:r>
      <w:r w:rsidR="00B0233F">
        <w:t>Ek Profesyonel Hizmetler</w:t>
      </w:r>
      <w:r>
        <w:t>”</w:t>
      </w:r>
      <w:r w:rsidR="00B0233F">
        <w:t xml:space="preserve">, bir çözümleme için Ürün mühendislik ekibine yükseltilen destek talepleri veya Profesyonel Hizmetler tanımına dahil edilmemiş Ürünler ya da toplu lisans anlaşması ile bağlantılı olduğu takdirde Microsoft tarafından sağlanan danışmanlık ve destek anlamına gelir. </w:t>
      </w:r>
    </w:p>
    <w:p w14:paraId="6D4DB565" w14:textId="19C58BA1" w:rsidR="00DD6D76" w:rsidRPr="00FC77AC" w:rsidRDefault="00B0233F" w:rsidP="00B0233F">
      <w:pPr>
        <w:pStyle w:val="ProductList-Body"/>
        <w:spacing w:after="120"/>
      </w:pPr>
      <w:r>
        <w:t xml:space="preserve">Bu DPA'da kullanılmış ancak tanımlanmayan </w:t>
      </w:r>
      <w:r w:rsidR="00634BB9">
        <w:t>“</w:t>
      </w:r>
      <w:r>
        <w:t>kişisel veri ihlali</w:t>
      </w:r>
      <w:r w:rsidR="00634BB9">
        <w:t>”</w:t>
      </w:r>
      <w:r>
        <w:t xml:space="preserve">, </w:t>
      </w:r>
      <w:r w:rsidR="00634BB9">
        <w:t>“</w:t>
      </w:r>
      <w:r>
        <w:t>işleme</w:t>
      </w:r>
      <w:r w:rsidR="00634BB9">
        <w:t>”</w:t>
      </w:r>
      <w:r>
        <w:t xml:space="preserve">, </w:t>
      </w:r>
      <w:r w:rsidR="00634BB9">
        <w:t>“</w:t>
      </w:r>
      <w:r>
        <w:t>denetleyici</w:t>
      </w:r>
      <w:r w:rsidR="00634BB9">
        <w:t>”</w:t>
      </w:r>
      <w:r>
        <w:t xml:space="preserve">, </w:t>
      </w:r>
      <w:r w:rsidR="00634BB9">
        <w:t>“</w:t>
      </w:r>
      <w:r>
        <w:t>işlemci</w:t>
      </w:r>
      <w:r w:rsidR="00634BB9">
        <w:t>”</w:t>
      </w:r>
      <w:r>
        <w:t xml:space="preserve">, </w:t>
      </w:r>
      <w:r w:rsidR="00634BB9">
        <w:t>“</w:t>
      </w:r>
      <w:r>
        <w:t>profil oluşturma</w:t>
      </w:r>
      <w:r w:rsidR="00634BB9">
        <w:t>”</w:t>
      </w:r>
      <w:r>
        <w:t xml:space="preserve">, </w:t>
      </w:r>
      <w:r w:rsidR="00634BB9">
        <w:t>“</w:t>
      </w:r>
      <w:r>
        <w:t>kişisel veri</w:t>
      </w:r>
      <w:r w:rsidR="00634BB9">
        <w:t>”</w:t>
      </w:r>
      <w:r>
        <w:t xml:space="preserve"> ve </w:t>
      </w:r>
      <w:r w:rsidR="00634BB9">
        <w:t>“</w:t>
      </w:r>
      <w:r>
        <w:t>veri öznesi</w:t>
      </w:r>
      <w:r w:rsidR="00634BB9">
        <w:t>”</w:t>
      </w:r>
      <w:r>
        <w:t xml:space="preserve"> gibi küçük harfli terimler, GDPR'nin geçerli olup olmadığına bakılmaksızın GDPR Madde 4'te açıklananla aynı anlamlara gelir. </w:t>
      </w:r>
    </w:p>
    <w:p w14:paraId="77C9E5E9" w14:textId="2F7A3C49" w:rsidR="00253BA3" w:rsidRPr="00FC77AC" w:rsidRDefault="008924FF" w:rsidP="00C35BD5">
      <w:pPr>
        <w:pStyle w:val="ProductList-Body"/>
        <w:shd w:val="clear" w:color="auto" w:fill="A6A6A6" w:themeFill="background1" w:themeFillShade="A6"/>
        <w:spacing w:after="120"/>
        <w:jc w:val="right"/>
      </w:pPr>
      <w:hyperlink w:anchor="TableofContents" w:tooltip="İçindekiler" w:history="1">
        <w:r w:rsidR="00FC72B7">
          <w:rPr>
            <w:rStyle w:val="Hyperlink"/>
            <w:sz w:val="16"/>
            <w:szCs w:val="16"/>
          </w:rPr>
          <w:t>İçindekiler</w:t>
        </w:r>
      </w:hyperlink>
      <w:r w:rsidR="00FC72B7">
        <w:rPr>
          <w:sz w:val="16"/>
          <w:szCs w:val="16"/>
        </w:rPr>
        <w:t xml:space="preserve"> / </w:t>
      </w:r>
      <w:hyperlink w:anchor="GeneralTerms" w:tooltip="Genel Şartlar" w:history="1">
        <w:r w:rsidR="00FC72B7">
          <w:rPr>
            <w:rStyle w:val="Hyperlink"/>
            <w:sz w:val="16"/>
            <w:szCs w:val="16"/>
          </w:rPr>
          <w:t>Genel Koşullar</w:t>
        </w:r>
      </w:hyperlink>
    </w:p>
    <w:p w14:paraId="67553494" w14:textId="77777777" w:rsidR="009776B9" w:rsidRPr="00FC77AC" w:rsidRDefault="009776B9" w:rsidP="00DC70ED">
      <w:pPr>
        <w:pStyle w:val="ProductList-SectionHeading"/>
        <w:keepNext/>
        <w:keepLines/>
        <w:spacing w:after="120"/>
        <w:outlineLvl w:val="0"/>
      </w:pPr>
      <w:bookmarkStart w:id="30" w:name="_Toc507768538"/>
      <w:bookmarkStart w:id="31" w:name="_Toc6563787"/>
      <w:bookmarkStart w:id="32" w:name="_Toc26883660"/>
      <w:bookmarkStart w:id="33" w:name="_Toc155371324"/>
      <w:bookmarkStart w:id="34" w:name="GeneralTerms"/>
      <w:r>
        <w:t>Genel Şartlar</w:t>
      </w:r>
      <w:bookmarkEnd w:id="30"/>
      <w:bookmarkEnd w:id="31"/>
      <w:bookmarkEnd w:id="32"/>
      <w:bookmarkEnd w:id="33"/>
    </w:p>
    <w:p w14:paraId="4ACEFAAA" w14:textId="0B495828" w:rsidR="009776B9" w:rsidRPr="00FC77AC" w:rsidRDefault="008D5114" w:rsidP="00DC70ED">
      <w:pPr>
        <w:pStyle w:val="ProductList-SubSubSectionHeading"/>
        <w:keepNext/>
        <w:keepLines/>
        <w:spacing w:after="120"/>
        <w:outlineLvl w:val="1"/>
      </w:pPr>
      <w:bookmarkStart w:id="35" w:name="_Toc155371325"/>
      <w:bookmarkEnd w:id="34"/>
      <w:r>
        <w:t>Yasalara Uygunluk</w:t>
      </w:r>
      <w:bookmarkEnd w:id="35"/>
    </w:p>
    <w:p w14:paraId="509F82CC" w14:textId="1CDB4F5F" w:rsidR="00BA0FD4" w:rsidRPr="00FC77AC" w:rsidRDefault="00BA0FD4" w:rsidP="00DC70ED">
      <w:pPr>
        <w:pStyle w:val="ProductList-Body"/>
        <w:keepNext/>
        <w:keepLines/>
        <w:spacing w:after="120"/>
      </w:pPr>
      <w:r>
        <w:t>Microsoft, Ürünler ve Hizmetleri sağlaması ile ilgili güvenlik ihlali tebligat kanunu ve Veri Koruma Gereklilikleri de dahil olmak üzere geçerli tüm yasalara ve yönetmeliklere uyacaktır. Ancak Microsoft’un, Müşterisi ya da onun sektörü için geçerli olup genel olarak bilgi teknolojileri hizmet sağlayıcıları için geçerli olmayan herhangi bir yasaya veya yönetmeliğe uyma sorumluluğu bulunmamaktadır. Microsoft, Müşteri verilerinin herhangi bir özel yasaya veya düzenlemeye tabi bilgiler içerip içermediğine karar vermez. Tüm Güvenlik Olayları, aşağıdaki Güvenlik Olayı Bildirimi hükümlerine tabidir.</w:t>
      </w:r>
    </w:p>
    <w:p w14:paraId="7D4647F5" w14:textId="74B7325D" w:rsidR="00BA0FD4" w:rsidRPr="00FC77AC" w:rsidRDefault="00BA0FD4" w:rsidP="007829B6">
      <w:pPr>
        <w:pStyle w:val="ProductList-Body"/>
        <w:spacing w:after="120"/>
      </w:pPr>
      <w:r>
        <w:t>Müşteri, biyometrik veriler, iletişimlerin gizliliği ve Veri Koruma Gereklilikleri ile bağlantılı yasalar dahil, Ürünler ve Hizmetlerin kullanımı için geçerli olan tüm yasalara ve düzenlemelere uymalıdır. Müşteri, Ürünler ve Hizmetlerin özel herhangi bir yasaya veya yönetmeliğe tabi bilgilerin saklanması ve işlenmesi için uygun olup olmadığına karar vermekten ve Ürünler ve Hizmetleri Müşterinin yasal ve düzenleyici yükümlülüklerine uygun bir şekilde kullanmaktan sorumludur. Müşteri, ABD Dijital Milenyum Telif Hakkı Yasası veya diğer geçerli yasalar kapsamında içerik kaldırma türünde, Müşterinin Ürün ve Hizmetler kullanımıyla ilgili olarak üçüncü bir tarafın herhangi bir talebine cevap vermekten sorumludur.</w:t>
      </w:r>
    </w:p>
    <w:p w14:paraId="34A96171" w14:textId="77777777" w:rsidR="00DD6D76" w:rsidRPr="00FC77AC" w:rsidRDefault="00DD6D76" w:rsidP="00DD6D76">
      <w:pPr>
        <w:pStyle w:val="ProductList-SectionHeading"/>
        <w:spacing w:after="120"/>
        <w:outlineLvl w:val="0"/>
      </w:pPr>
      <w:bookmarkStart w:id="36" w:name="OnlineServiceSpecificTerms"/>
      <w:bookmarkStart w:id="37" w:name="_Toc6563813"/>
      <w:bookmarkStart w:id="38" w:name="_Toc26883688"/>
      <w:bookmarkStart w:id="39" w:name="_Toc42764834"/>
      <w:bookmarkStart w:id="40" w:name="_Toc155371326"/>
      <w:bookmarkStart w:id="41" w:name="DatProtectionTerms"/>
      <w:r>
        <w:t>Veri Koruma Şartları</w:t>
      </w:r>
      <w:bookmarkEnd w:id="36"/>
      <w:bookmarkEnd w:id="37"/>
      <w:bookmarkEnd w:id="38"/>
      <w:bookmarkEnd w:id="39"/>
      <w:bookmarkEnd w:id="40"/>
    </w:p>
    <w:bookmarkEnd w:id="41"/>
    <w:p w14:paraId="610BEF1C" w14:textId="3BECDAD5" w:rsidR="00DD6D76" w:rsidRPr="00FC77AC" w:rsidRDefault="00DD6D76" w:rsidP="00DD6D76">
      <w:pPr>
        <w:pStyle w:val="ProductList-Body"/>
        <w:spacing w:after="120"/>
      </w:pPr>
      <w:r>
        <w:t>DPA'nın bu bölümü aşağıdaki alt bölümleri içerir:</w:t>
      </w:r>
    </w:p>
    <w:p w14:paraId="21E0F4D1" w14:textId="77777777" w:rsidR="00DD6D76" w:rsidRPr="001C2724" w:rsidRDefault="00DD6D76" w:rsidP="00DD6D76">
      <w:pPr>
        <w:pStyle w:val="ProductList-Body"/>
        <w:numPr>
          <w:ilvl w:val="0"/>
          <w:numId w:val="5"/>
        </w:numPr>
        <w:spacing w:after="120"/>
        <w:sectPr w:rsidR="00DD6D76" w:rsidRPr="001C2724" w:rsidSect="00B043BA">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Kapsam</w:t>
      </w:r>
    </w:p>
    <w:p w14:paraId="40503B6A" w14:textId="77777777" w:rsidR="00DD6D76" w:rsidRPr="00FC77AC" w:rsidRDefault="00DD6D76" w:rsidP="00DD6D76">
      <w:pPr>
        <w:pStyle w:val="ProductList-Body"/>
        <w:numPr>
          <w:ilvl w:val="0"/>
          <w:numId w:val="5"/>
        </w:numPr>
      </w:pPr>
      <w:r>
        <w:t>Veri İşlemenin Yapısı; Mülkiyet</w:t>
      </w:r>
    </w:p>
    <w:p w14:paraId="610419A9" w14:textId="77777777" w:rsidR="00DD6D76" w:rsidRPr="00FC77AC" w:rsidRDefault="00DD6D76" w:rsidP="00DD6D76">
      <w:pPr>
        <w:pStyle w:val="ProductList-Body"/>
        <w:numPr>
          <w:ilvl w:val="0"/>
          <w:numId w:val="5"/>
        </w:numPr>
      </w:pPr>
      <w:r>
        <w:t>İşlenmiş Verilerin İfşası</w:t>
      </w:r>
    </w:p>
    <w:p w14:paraId="75596586" w14:textId="77777777" w:rsidR="00DD6D76" w:rsidRPr="00FC77AC" w:rsidRDefault="00DD6D76" w:rsidP="00DD6D76">
      <w:pPr>
        <w:pStyle w:val="ProductList-Body"/>
        <w:numPr>
          <w:ilvl w:val="0"/>
          <w:numId w:val="5"/>
        </w:numPr>
      </w:pPr>
      <w:r>
        <w:t>Kişisel Verilerin İşlenmesi; GDPR</w:t>
      </w:r>
    </w:p>
    <w:p w14:paraId="0198AC8F" w14:textId="77777777" w:rsidR="00DD6D76" w:rsidRPr="00FC77AC" w:rsidRDefault="00DD6D76" w:rsidP="00DD6D76">
      <w:pPr>
        <w:pStyle w:val="ProductList-Body"/>
        <w:numPr>
          <w:ilvl w:val="0"/>
          <w:numId w:val="5"/>
        </w:numPr>
      </w:pPr>
      <w:r>
        <w:t>Veri Güvenliği</w:t>
      </w:r>
    </w:p>
    <w:p w14:paraId="5920AC8F" w14:textId="77777777" w:rsidR="00DD6D76" w:rsidRPr="00FC77AC" w:rsidRDefault="00DD6D76" w:rsidP="00DD6D76">
      <w:pPr>
        <w:pStyle w:val="ProductList-Body"/>
        <w:numPr>
          <w:ilvl w:val="0"/>
          <w:numId w:val="5"/>
        </w:numPr>
      </w:pPr>
      <w:r>
        <w:t>Güvenlik Olay Bildirimi</w:t>
      </w:r>
    </w:p>
    <w:p w14:paraId="5588D625" w14:textId="77777777" w:rsidR="00DD6D76" w:rsidRPr="00FC77AC" w:rsidRDefault="00DD6D76" w:rsidP="00DD6D76">
      <w:pPr>
        <w:pStyle w:val="ProductList-Body"/>
        <w:numPr>
          <w:ilvl w:val="0"/>
          <w:numId w:val="5"/>
        </w:numPr>
      </w:pPr>
      <w:r>
        <w:t>Veri Aktarımları ve Konumu</w:t>
      </w:r>
    </w:p>
    <w:p w14:paraId="7D8C39D5" w14:textId="77777777" w:rsidR="00DD6D76" w:rsidRPr="00FC77AC" w:rsidRDefault="00DD6D76" w:rsidP="00DD6D76">
      <w:pPr>
        <w:pStyle w:val="ProductList-Body"/>
        <w:numPr>
          <w:ilvl w:val="0"/>
          <w:numId w:val="5"/>
        </w:numPr>
      </w:pPr>
      <w:r>
        <w:t>Verilerin Saklanması ve Silinmesi</w:t>
      </w:r>
    </w:p>
    <w:p w14:paraId="07938BE8" w14:textId="77777777" w:rsidR="00DD6D76" w:rsidRPr="00FC77AC" w:rsidRDefault="00DD6D76" w:rsidP="00DD6D76">
      <w:pPr>
        <w:pStyle w:val="ProductList-Body"/>
        <w:numPr>
          <w:ilvl w:val="0"/>
          <w:numId w:val="5"/>
        </w:numPr>
      </w:pPr>
      <w:r>
        <w:t>İşlemci Gizlilik Taahhüdü</w:t>
      </w:r>
    </w:p>
    <w:p w14:paraId="426AE992" w14:textId="681B8EC4" w:rsidR="00DD6D76" w:rsidRPr="00FC77AC" w:rsidRDefault="00DD6D76" w:rsidP="00DD6D76">
      <w:pPr>
        <w:pStyle w:val="ProductList-Body"/>
        <w:numPr>
          <w:ilvl w:val="0"/>
          <w:numId w:val="5"/>
        </w:numPr>
      </w:pPr>
      <w:r>
        <w:t>Alt İşlemcilerin Kullanımına İlişkin Bildirim ve Kontroller</w:t>
      </w:r>
    </w:p>
    <w:p w14:paraId="1A8F58EA" w14:textId="77777777" w:rsidR="00DD6D76" w:rsidRPr="00FC77AC" w:rsidRDefault="00DD6D76" w:rsidP="00DD6D76">
      <w:pPr>
        <w:pStyle w:val="ProductList-Body"/>
        <w:numPr>
          <w:ilvl w:val="0"/>
          <w:numId w:val="5"/>
        </w:numPr>
      </w:pPr>
      <w:r>
        <w:t>Eğitim Kurumları</w:t>
      </w:r>
    </w:p>
    <w:p w14:paraId="0852B871" w14:textId="77777777" w:rsidR="00DD6D76" w:rsidRPr="00FC77AC" w:rsidRDefault="00DD6D76" w:rsidP="00DD6D76">
      <w:pPr>
        <w:pStyle w:val="ProductList-Body"/>
        <w:numPr>
          <w:ilvl w:val="0"/>
          <w:numId w:val="5"/>
        </w:numPr>
      </w:pPr>
      <w:r>
        <w:t>CJIS Müşteri Anlaşması</w:t>
      </w:r>
    </w:p>
    <w:p w14:paraId="687A79B3" w14:textId="77777777" w:rsidR="00DD6D76" w:rsidRDefault="00DD6D76" w:rsidP="00DD6D76">
      <w:pPr>
        <w:pStyle w:val="ProductList-Body"/>
        <w:numPr>
          <w:ilvl w:val="0"/>
          <w:numId w:val="5"/>
        </w:numPr>
      </w:pPr>
      <w:r>
        <w:t>HIPAA İş Ortağı</w:t>
      </w:r>
    </w:p>
    <w:p w14:paraId="6C871DBF" w14:textId="168D2A3E" w:rsidR="001B0B89" w:rsidRPr="00FC77AC" w:rsidRDefault="001B0B89" w:rsidP="00DD6D76">
      <w:pPr>
        <w:pStyle w:val="ProductList-Body"/>
        <w:numPr>
          <w:ilvl w:val="0"/>
          <w:numId w:val="5"/>
        </w:numPr>
      </w:pPr>
      <w:r>
        <w:t>Telekomünikasyon Verileri</w:t>
      </w:r>
    </w:p>
    <w:p w14:paraId="3D9BC023" w14:textId="0440E78C" w:rsidR="00DD6D76" w:rsidRPr="00FC77AC" w:rsidRDefault="00DD6D76" w:rsidP="00DD6D76">
      <w:pPr>
        <w:pStyle w:val="ProductList-Body"/>
        <w:numPr>
          <w:ilvl w:val="0"/>
          <w:numId w:val="5"/>
        </w:numPr>
      </w:pPr>
      <w:r>
        <w:t xml:space="preserve">Kaliforniya Tüketici Gizliliği Yasası (CCPA) </w:t>
      </w:r>
    </w:p>
    <w:p w14:paraId="1B26DF13" w14:textId="77777777" w:rsidR="00DD6D76" w:rsidRPr="00FC77AC" w:rsidRDefault="00DD6D76" w:rsidP="00DD6D76">
      <w:pPr>
        <w:pStyle w:val="ProductList-Body"/>
        <w:numPr>
          <w:ilvl w:val="0"/>
          <w:numId w:val="5"/>
        </w:numPr>
      </w:pPr>
      <w:r>
        <w:t>Biyometrik Veriler</w:t>
      </w:r>
    </w:p>
    <w:p w14:paraId="406ABF0E" w14:textId="33BA9C1F" w:rsidR="002E2EC1" w:rsidRPr="00FC77AC" w:rsidRDefault="002E2EC1" w:rsidP="00DD6D76">
      <w:pPr>
        <w:pStyle w:val="ProductList-Body"/>
        <w:numPr>
          <w:ilvl w:val="0"/>
          <w:numId w:val="5"/>
        </w:numPr>
      </w:pPr>
      <w:r>
        <w:t>Ek Profesyonel Hizmetler</w:t>
      </w:r>
    </w:p>
    <w:p w14:paraId="3D48A602" w14:textId="77777777" w:rsidR="00DD6D76" w:rsidRPr="00FC77AC" w:rsidRDefault="00DD6D76" w:rsidP="00DD6D76">
      <w:pPr>
        <w:pStyle w:val="ProductList-Body"/>
        <w:numPr>
          <w:ilvl w:val="0"/>
          <w:numId w:val="5"/>
        </w:numPr>
      </w:pPr>
      <w:r>
        <w:t>Microsoft'a Ulaşma</w:t>
      </w:r>
    </w:p>
    <w:p w14:paraId="09D2EA5B" w14:textId="7B7561F9" w:rsidR="00DD6D76" w:rsidRPr="00FC77AC" w:rsidRDefault="00DD6D76" w:rsidP="00DD6D76">
      <w:pPr>
        <w:pStyle w:val="ProductList-Body"/>
        <w:numPr>
          <w:ilvl w:val="0"/>
          <w:numId w:val="5"/>
        </w:numPr>
      </w:pPr>
      <w:r>
        <w:t>Ek A – Güvenlik Önlemleri</w:t>
      </w:r>
    </w:p>
    <w:p w14:paraId="7379A383" w14:textId="77777777" w:rsidR="00E3608A" w:rsidRPr="00FC77AC" w:rsidRDefault="00E3608A" w:rsidP="00E3608A">
      <w:pPr>
        <w:pStyle w:val="ProductList-Body"/>
        <w:numPr>
          <w:ilvl w:val="0"/>
          <w:numId w:val="5"/>
        </w:numPr>
      </w:pPr>
      <w:r>
        <w:t>Ek B – Veri Özneleri ve Kişisel Veri Kategorileri</w:t>
      </w:r>
    </w:p>
    <w:p w14:paraId="4F3F3E86" w14:textId="3B4E27C1" w:rsidR="007B2B15" w:rsidRPr="00FC77AC" w:rsidRDefault="00E3608A">
      <w:pPr>
        <w:pStyle w:val="ProductList-Body"/>
        <w:numPr>
          <w:ilvl w:val="0"/>
          <w:numId w:val="5"/>
        </w:numPr>
      </w:pPr>
      <w:r>
        <w:t>Ek C – İlave Önlemler Eki.</w:t>
      </w:r>
    </w:p>
    <w:p w14:paraId="271566DB" w14:textId="43720FBF" w:rsidR="004C2B10" w:rsidRPr="001C2724" w:rsidRDefault="004C2B10" w:rsidP="00C35BD5">
      <w:pPr>
        <w:pStyle w:val="ProductList-Body"/>
        <w:ind w:left="720"/>
        <w:sectPr w:rsidR="004C2B10" w:rsidRPr="001C2724" w:rsidSect="00B043BA">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2" w:name="_Toc507768549"/>
      <w:bookmarkStart w:id="43" w:name="_Toc8395009"/>
      <w:bookmarkStart w:id="44" w:name="_Toc6563798"/>
      <w:bookmarkStart w:id="45" w:name="_Toc21617016"/>
      <w:bookmarkStart w:id="46" w:name="_Toc26972836"/>
      <w:bookmarkStart w:id="47" w:name="_Toc42764835"/>
      <w:bookmarkStart w:id="48" w:name="_Toc155371327"/>
      <w:r>
        <w:t>Kapsam</w:t>
      </w:r>
      <w:bookmarkEnd w:id="42"/>
      <w:bookmarkEnd w:id="43"/>
      <w:bookmarkEnd w:id="44"/>
      <w:bookmarkEnd w:id="45"/>
      <w:bookmarkEnd w:id="46"/>
      <w:bookmarkEnd w:id="47"/>
      <w:bookmarkEnd w:id="48"/>
    </w:p>
    <w:p w14:paraId="210C3D41" w14:textId="28000CF6" w:rsidR="00E122BB" w:rsidRPr="00FC77AC" w:rsidRDefault="00DD6D76" w:rsidP="007829B6">
      <w:pPr>
        <w:pStyle w:val="ProductList-Body"/>
        <w:spacing w:after="120"/>
      </w:pPr>
      <w:r>
        <w:t>DPA Koşulları, bu bölümde tanımlanan durumlar hariç, tüm Ürünler ve Hizmetlere uygulanır.</w:t>
      </w:r>
      <w:r w:rsidR="00DC70ED">
        <w:t xml:space="preserve"> </w:t>
      </w:r>
    </w:p>
    <w:p w14:paraId="56FDC971" w14:textId="77777777" w:rsidR="005337F0" w:rsidRPr="002F33F1" w:rsidRDefault="005337F0" w:rsidP="005337F0">
      <w:pPr>
        <w:pStyle w:val="ProductList-Body"/>
        <w:spacing w:after="120"/>
      </w:pPr>
      <w:r>
        <w:t>DPA Koşulları, özellikle hariç tutulan Ürünler ya da Profesyonel Hizmetler veya geçerli Ürüne özel veya iş emrine özel şartlarda yer alan gizlilik ve güvenlik şartları tarafından belirlenen Ürün Şartları ya da geçerli iş emrinde hariç tutulmuş olarak tanımlanan durumlar için geçerli değildir.</w:t>
      </w:r>
    </w:p>
    <w:p w14:paraId="68A4C943" w14:textId="4B000A84" w:rsidR="00CC3CFE" w:rsidRPr="00FC77AC" w:rsidRDefault="00CC3CFE" w:rsidP="00CC3CFE">
      <w:pPr>
        <w:pStyle w:val="ProductList-Body"/>
        <w:spacing w:after="120"/>
      </w:pPr>
      <w:r>
        <w:t>Açıklık getirmek amacıyla, DPA Koşulları yalnızca Microsoft ve Microsoft'un alt işlemcileri tarafından kontrol edilen ortamlarda işlenen veriler için geçerlidir. Bu verilere, Ürünler ve Hizmetler tarafından Microsoft'a gönderilen veriler dahildir ancak Müşterinin tesislerinde veya Müşteri tarafından seçilen herhangi bir üçüncü taraf çalışma ortamlarında kalan veriler dahil değildir.</w:t>
      </w:r>
    </w:p>
    <w:p w14:paraId="6A03C276" w14:textId="3188CF90" w:rsidR="00024B65" w:rsidRPr="00FC77AC" w:rsidRDefault="00024B65" w:rsidP="00024B65">
      <w:pPr>
        <w:pStyle w:val="ProductList-Body"/>
        <w:spacing w:after="120"/>
      </w:pPr>
      <w:r>
        <w:t xml:space="preserve">Ek Profesyonel Hizmetler için Microsoft yalnızca aşağıdaki Ek Profesyonel Hizmetler bölümünde yer alan taahhütlerde bulunur. </w:t>
      </w:r>
    </w:p>
    <w:p w14:paraId="1EF8D185" w14:textId="7E4F8D99" w:rsidR="00E122BB" w:rsidRPr="00FC77AC" w:rsidRDefault="00C85435" w:rsidP="007829B6">
      <w:pPr>
        <w:pStyle w:val="ProductList-Body"/>
        <w:spacing w:after="120"/>
      </w:pPr>
      <w:r>
        <w:t>Önizlemeler, Ürünler ve Hizmetlerde genellikle bulunanlardan daha az veya farklı gizlilik ve güvenlik önlemleri barındırabilir. Aksi belirtilmedikçe Müşteri, Önizlemeleri Kişisel Verileri ya da yasal veya düzenleyici uygunluk gereksinimlerine tabi başka verileri işlemek için kullanamaz. Ürünler için işbu DPA'daki aşağıdaki şartlar Önizlemeler için geçerli değildir: Kişisel Verilerin İşlenmesi; GDPR, Veri Koruma ve HIPAA İş Ortağı. Profesyonel Hizmetler için Önizlemeler veya Sınırlı Sürüm olarak belirlenen teklifler yalnızca Ek Profesyonel Hizmetler koşullarını karşılar.</w:t>
      </w:r>
    </w:p>
    <w:p w14:paraId="65EC085A" w14:textId="77777777" w:rsidR="00C85435" w:rsidRPr="00FC77AC" w:rsidRDefault="00C85435" w:rsidP="00C35BD5">
      <w:pPr>
        <w:pStyle w:val="ProductList-SubSubSectionHeading"/>
        <w:keepNext/>
        <w:spacing w:after="120"/>
        <w:outlineLvl w:val="1"/>
      </w:pPr>
      <w:bookmarkStart w:id="49" w:name="_Toc26972837"/>
      <w:bookmarkStart w:id="50" w:name="_Toc155371328"/>
      <w:bookmarkStart w:id="51" w:name="_Toc507768552"/>
      <w:bookmarkStart w:id="52" w:name="_Toc8395012"/>
      <w:r>
        <w:t>Veri İşlemenin Yapısı</w:t>
      </w:r>
      <w:bookmarkStart w:id="53" w:name="_Toc6563799"/>
      <w:bookmarkStart w:id="54" w:name="_Toc21617017"/>
      <w:r>
        <w:t>; Mülkiyet</w:t>
      </w:r>
      <w:bookmarkEnd w:id="49"/>
      <w:bookmarkEnd w:id="50"/>
      <w:bookmarkEnd w:id="53"/>
      <w:bookmarkEnd w:id="54"/>
    </w:p>
    <w:p w14:paraId="2B094C3F" w14:textId="54857FFF" w:rsidR="00C85435" w:rsidRPr="00FC77AC" w:rsidRDefault="0072723D" w:rsidP="007829B6">
      <w:pPr>
        <w:pStyle w:val="ProductList-Body"/>
        <w:spacing w:after="120"/>
      </w:pPr>
      <w:r>
        <w:t>Microsoft; Müşteri Verileri, Profesyonel Hizmet Verileri ve Kişisel Verileri Müşterinin belgelenmiş talimatlarına uygun olarak ve aşağıda ayrıntılı şekilde belirtilmiş ve sınırlandırılmalara tabi olarak (a) Müşteriye Ürünler ve Hizmetlerin sağlanması için ve (b) Müşteriye Ürünler ve Hizmetlerin sağlanması süreci kapsamındaki ticari işlemler doğrultusunda kullanacak ve işleyecektir. Taraflar arasında olduğu gibi Müşteri, Müşteri Verileri ve Profesyonel Hizmetler Verilerine ilişkin tüm haklara, mülkiyete ve menfaatlere sahiptir. Microsoft; Müşterinin, bu bölümde Microsoft'a verdiği haklar haricinde, Müşteri Verileri veya Profesyonel Hizmetler Verileri üzerinde hiçbir hakka sahip değildir. Bu paragraf, Microsoft'un Müşteriye lisansladığı yazılımlar veya hizmetler üzerinde Microsoft'un sahip olduğu hakları etkilemez.</w:t>
      </w:r>
    </w:p>
    <w:p w14:paraId="5102CA20" w14:textId="77777777" w:rsidR="00590619" w:rsidRPr="00FC77AC" w:rsidRDefault="00590619" w:rsidP="00590619"/>
    <w:p w14:paraId="72E1A929" w14:textId="56238FF1"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5" w:name="_Toc6563800"/>
      <w:bookmarkStart w:id="56" w:name="_Toc26972838"/>
      <w:bookmarkStart w:id="57" w:name="_Toc13858350"/>
      <w:bookmarkStart w:id="58" w:name="_Toc21617018"/>
      <w:r>
        <w:rPr>
          <w:b/>
          <w:color w:val="0072C6"/>
        </w:rPr>
        <w:t xml:space="preserve">Müşteriye Profesyonel Hizmetler Sunmak </w:t>
      </w:r>
      <w:bookmarkEnd w:id="55"/>
      <w:r>
        <w:rPr>
          <w:b/>
          <w:color w:val="0072C6"/>
        </w:rPr>
        <w:t xml:space="preserve">için </w:t>
      </w:r>
      <w:bookmarkEnd w:id="56"/>
      <w:r>
        <w:rPr>
          <w:b/>
          <w:color w:val="0072C6"/>
        </w:rPr>
        <w:t>Veri İşleme</w:t>
      </w:r>
    </w:p>
    <w:p w14:paraId="38AED162" w14:textId="51D32F3B" w:rsidR="00C85435" w:rsidRPr="00FC77AC" w:rsidRDefault="00C85435" w:rsidP="00C35BD5">
      <w:pPr>
        <w:pStyle w:val="ProductList-Body"/>
        <w:keepNext/>
        <w:ind w:left="158"/>
      </w:pPr>
      <w:r>
        <w:rPr>
          <w:rFonts w:ascii="Calibri" w:eastAsia="Calibri" w:hAnsi="Calibri" w:cs="Arial"/>
        </w:rPr>
        <w:t xml:space="preserve">İşbu DPA'nın amaçları doğrultusunda Ürün </w:t>
      </w:r>
      <w:r w:rsidR="00C74024">
        <w:rPr>
          <w:rFonts w:ascii="Calibri" w:eastAsia="Calibri" w:hAnsi="Calibri" w:cs="Arial"/>
        </w:rPr>
        <w:t>“</w:t>
      </w:r>
      <w:r>
        <w:rPr>
          <w:rFonts w:ascii="Calibri" w:eastAsia="Calibri" w:hAnsi="Calibri" w:cs="Arial"/>
        </w:rPr>
        <w:t>sağlamak</w:t>
      </w:r>
      <w:r w:rsidR="00C74024">
        <w:rPr>
          <w:rFonts w:ascii="Calibri" w:eastAsia="Calibri" w:hAnsi="Calibri" w:cs="Arial"/>
        </w:rPr>
        <w:t>”</w:t>
      </w:r>
      <w:r>
        <w:rPr>
          <w:rFonts w:ascii="Calibri" w:eastAsia="Calibri" w:hAnsi="Calibri" w:cs="Arial"/>
        </w:rPr>
        <w:t xml:space="preserve"> şunları içerir:</w:t>
      </w:r>
      <w:r w:rsidR="00DC70ED">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Kişiselleştirilmiş kullanıcı deneyimleri de dahil olmak üzere</w:t>
      </w:r>
      <w:r>
        <w:rPr>
          <w:rFonts w:ascii="Calibri" w:hAnsi="Calibri"/>
        </w:rPr>
        <w:t xml:space="preserve">, </w:t>
      </w:r>
      <w:bookmarkEnd w:id="57"/>
      <w:bookmarkEnd w:id="58"/>
      <w:r>
        <w:rPr>
          <w:rFonts w:ascii="Calibri" w:eastAsia="Calibri" w:hAnsi="Calibri" w:cs="Arial"/>
        </w:rPr>
        <w:t xml:space="preserve">Müşteri ve kullanıcıları tarafından lisanslanan, yapılandırılan ve kullanılan işlevsel yetenekleri sağlamak;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Sorun Giderme (sorunları önleme, algılama ve onarma) ve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Ürünlerin güncelliğini ve çalışırlığını korumak ve </w:t>
      </w:r>
      <w:r>
        <w:t>kullanıcı verimliliğini,</w:t>
      </w:r>
      <w:r>
        <w:rPr>
          <w:rFonts w:ascii="Calibri" w:eastAsia="Calibri" w:hAnsi="Calibri" w:cs="Arial"/>
        </w:rPr>
        <w:t xml:space="preserve"> güvenilirliğini, etkililiğini, kalitesini ve güvenliğini iyileştirme.</w:t>
      </w:r>
    </w:p>
    <w:p w14:paraId="67A5736F" w14:textId="6959E22A" w:rsidR="004D3218" w:rsidRPr="00FC77AC" w:rsidRDefault="004D3218" w:rsidP="004D3218">
      <w:pPr>
        <w:pStyle w:val="ProductList-Body"/>
        <w:ind w:left="158"/>
      </w:pPr>
      <w:r>
        <w:rPr>
          <w:rFonts w:ascii="Calibri" w:eastAsia="Calibri" w:hAnsi="Calibri" w:cs="Arial"/>
        </w:rPr>
        <w:t xml:space="preserve">İşbu DPA'nın amaçları doğrultusunda Profesyonel Hizmetler </w:t>
      </w:r>
      <w:r w:rsidR="00C74024">
        <w:rPr>
          <w:rFonts w:ascii="Calibri" w:eastAsia="Calibri" w:hAnsi="Calibri" w:cs="Arial"/>
        </w:rPr>
        <w:t>“</w:t>
      </w:r>
      <w:r>
        <w:rPr>
          <w:rFonts w:ascii="Calibri" w:eastAsia="Calibri" w:hAnsi="Calibri" w:cs="Arial"/>
        </w:rPr>
        <w:t>sağlamak</w:t>
      </w:r>
      <w:r w:rsidR="00C74024">
        <w:rPr>
          <w:rFonts w:ascii="Calibri" w:eastAsia="Calibri" w:hAnsi="Calibri" w:cs="Arial"/>
        </w:rPr>
        <w:t>”</w:t>
      </w:r>
      <w:r>
        <w:rPr>
          <w:rFonts w:ascii="Calibri" w:eastAsia="Calibri" w:hAnsi="Calibri" w:cs="Arial"/>
        </w:rPr>
        <w:t xml:space="preserve"> şunları içerir:</w:t>
      </w:r>
      <w:r w:rsidR="00DC70ED">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Teknik destek, profesyonel planlama, danışmanlık, rehberlik, veri taşıma, dağıtım ve çözüm/yazılım geliştirme hizmetleri de dahil olmak üzere Profesyonel Hizmetlerin verilmesi. </w:t>
      </w:r>
    </w:p>
    <w:p w14:paraId="2AA8E0CB" w14:textId="1BB19ACB" w:rsidR="004D3218" w:rsidRPr="00FC77AC" w:rsidRDefault="004D3218" w:rsidP="004D3218">
      <w:pPr>
        <w:pStyle w:val="ProductList-Body"/>
        <w:numPr>
          <w:ilvl w:val="0"/>
          <w:numId w:val="7"/>
        </w:numPr>
        <w:tabs>
          <w:tab w:val="clear" w:pos="158"/>
        </w:tabs>
        <w:ind w:left="922"/>
      </w:pPr>
      <w:r>
        <w:t>Sorun giderme (Güvenlik Olayları ve Profesyonel Hizmetlerin sunulması sırasında Profesyonel Hizmetler veya ilgili Ürünlerde tespit edilen sorunlar dahil olmak üzere sorunları önleme, tespit etme, araştırma, hafifletme ve giderme); ve</w:t>
      </w:r>
    </w:p>
    <w:p w14:paraId="7EB6FDAD" w14:textId="1B4147CF" w:rsidR="004D3218" w:rsidRPr="00FC77AC" w:rsidRDefault="007821BC" w:rsidP="002369FF">
      <w:pPr>
        <w:pStyle w:val="ProductList-Body"/>
        <w:numPr>
          <w:ilvl w:val="0"/>
          <w:numId w:val="7"/>
        </w:numPr>
        <w:tabs>
          <w:tab w:val="clear" w:pos="158"/>
        </w:tabs>
        <w:spacing w:after="120"/>
        <w:ind w:left="922"/>
      </w:pPr>
      <w:r>
        <w:t>Profesyonel Hizmetler ve kapsamındaki Ürünlerin teslimat, etkililik, kalite ve güvenliğini, yazılım kusurlarını giderme ve Ürünler ile Hizmetleri güncel ve çalışır halde tutmak dahil olmak üzere Profesyonel Hizmetleri sağlarken tespit edilen sorunlar temelinde iyileştirme</w:t>
      </w:r>
      <w:r w:rsidRPr="00C74024">
        <w:rPr>
          <w:rStyle w:val="eop"/>
          <w:rFonts w:ascii="Calibri" w:eastAsia="Calibri" w:hAnsi="Calibri" w:cs="Calibri"/>
        </w:rPr>
        <w:t>.</w:t>
      </w:r>
    </w:p>
    <w:p w14:paraId="46D39A05" w14:textId="3308081C" w:rsidR="00725F8D" w:rsidRPr="00FC77AC" w:rsidRDefault="00725F8D" w:rsidP="002369FF">
      <w:pPr>
        <w:pStyle w:val="ProductList-Body"/>
        <w:spacing w:after="120"/>
        <w:ind w:left="158"/>
      </w:pPr>
      <w:r>
        <w:rPr>
          <w:rFonts w:ascii="Calibri" w:eastAsia="Calibri" w:hAnsi="Calibri" w:cs="Arial"/>
        </w:rPr>
        <w:t>Her bir durumda, Ürünler ve Hizmetlerin sağlanması, Veri Koruması Gereksinimleri kapsamındaki güvenlik yükümlülükleri uyarınca gerçekleştirilir.</w:t>
      </w:r>
    </w:p>
    <w:p w14:paraId="0AA7F597" w14:textId="0BDD95A1" w:rsidR="00C85435" w:rsidRPr="00FC77AC" w:rsidRDefault="00C85435" w:rsidP="007829B6">
      <w:pPr>
        <w:pStyle w:val="ProductList-Body"/>
        <w:spacing w:after="120"/>
        <w:ind w:left="158"/>
      </w:pPr>
      <w:r>
        <w:t>Ürünler ve Hizmetler sunarken, Microsoft aşağıdaki işlemler için Müşteri Verilerini, Profesyonel Hizmetler Verilerini veya Kişisel Verilerini kullanmayacak veya başka şekilde işlemeyecektir: Kullanıcının belgelendirilmiş talimatlarına uygun olmayan bir şekilde (a) kullanıcı profili oluşturma, (b) reklam veya benzeri ticari amaçlar veya (c) yeni işlevler, hizmetler veya ürünler oluşturmak ya da başka bir amaç için pazar araştırması yapmak.</w:t>
      </w:r>
    </w:p>
    <w:p w14:paraId="5FD69C26" w14:textId="7F31EB49" w:rsidR="00C85435" w:rsidRPr="00FC77AC" w:rsidRDefault="009B4B87" w:rsidP="00C35BD5">
      <w:pPr>
        <w:pStyle w:val="ProductList-Body"/>
        <w:keepNext/>
        <w:spacing w:after="120"/>
        <w:ind w:left="187" w:hanging="7"/>
        <w:outlineLvl w:val="2"/>
      </w:pPr>
      <w:r>
        <w:rPr>
          <w:b/>
          <w:color w:val="0072C6"/>
        </w:rPr>
        <w:t>Ürünler ve Hizmetleri Müşteriye Sağlamak için Ticari İşlemler Olayının İşlenmesi</w:t>
      </w:r>
    </w:p>
    <w:p w14:paraId="2391517E" w14:textId="0A8C92EB" w:rsidR="001B2BF8" w:rsidRPr="00FC77AC" w:rsidRDefault="001B2BF8" w:rsidP="001B2BF8">
      <w:pPr>
        <w:pStyle w:val="ProductList-Body"/>
        <w:spacing w:after="120"/>
        <w:ind w:left="158"/>
      </w:pPr>
      <w:r>
        <w:t xml:space="preserve">Bu DPA'nın amaçları doğrultusunda </w:t>
      </w:r>
      <w:r w:rsidR="0013246E">
        <w:t>“</w:t>
      </w:r>
      <w:r>
        <w:t>ticari işlemler</w:t>
      </w:r>
      <w:r w:rsidR="0013246E">
        <w:t>”</w:t>
      </w:r>
      <w:r>
        <w:t>, bu bölümde müşteri tarafından yetkilendirilen işleme faaliyetleri anlamına gelir.</w:t>
      </w:r>
    </w:p>
    <w:p w14:paraId="4FFF8475" w14:textId="057BE43F" w:rsidR="001B2BF8" w:rsidRPr="00FC77AC" w:rsidRDefault="001B2BF8" w:rsidP="00B66EEB">
      <w:pPr>
        <w:pStyle w:val="ProductList-Body"/>
        <w:spacing w:line="216" w:lineRule="auto"/>
        <w:ind w:left="158"/>
      </w:pPr>
      <w:r>
        <w:t>Müşteri, Microsoft'a aşağıdaki hususlarla ilgili yetki verir:</w:t>
      </w:r>
    </w:p>
    <w:p w14:paraId="18895A51" w14:textId="2F19B250" w:rsidR="001B2BF8" w:rsidRPr="00FC77AC" w:rsidRDefault="001B2BF8" w:rsidP="00A607E8">
      <w:pPr>
        <w:pStyle w:val="ProductList-Body"/>
        <w:numPr>
          <w:ilvl w:val="0"/>
          <w:numId w:val="18"/>
        </w:numPr>
        <w:ind w:left="900" w:hanging="180"/>
      </w:pPr>
      <w:r>
        <w:t>takma ad ile adlandırılmış tanımlayıcılardan (benzersiz, takma ad ile adlandırılmış tanımlayıcılar içeren kullanım günlükleri gibi) alınan verilerden toplu istatistiksel ve kişisel olmayan veriler oluşturma ve</w:t>
      </w:r>
    </w:p>
    <w:p w14:paraId="685A98C9" w14:textId="39E0687F" w:rsidR="001B2BF8" w:rsidRPr="00FC77AC" w:rsidRDefault="001B2BF8" w:rsidP="00A607E8">
      <w:pPr>
        <w:pStyle w:val="ProductList-Body"/>
        <w:numPr>
          <w:ilvl w:val="0"/>
          <w:numId w:val="18"/>
        </w:numPr>
        <w:spacing w:after="120"/>
        <w:ind w:left="907" w:hanging="187"/>
      </w:pPr>
      <w:r>
        <w:t>Müşteri Verileri veya Profesyonel Hizmetler Verileri ile ilgili istatistikleri hesaplama</w:t>
      </w:r>
    </w:p>
    <w:p w14:paraId="76A43C2B" w14:textId="5C4A0C4A" w:rsidR="001B2BF8" w:rsidRPr="00FC77AC" w:rsidRDefault="001B2BF8" w:rsidP="00A607E8">
      <w:pPr>
        <w:pStyle w:val="ProductList-Body"/>
        <w:spacing w:after="120"/>
        <w:ind w:left="158"/>
      </w:pPr>
      <w:r>
        <w:t>her bir durumda, Müşteri Verileri veya Profesyonel Hizmetler Verilerinin içeriklerine erişmeden veya bunları analiz etmeden ve yalnızca aşağıdaki amaçları gerçekleştirmekle kısıtlı olacak şekilde, her biri Ürünleri ve Hizmetlerin Müşteriye sağlanması için.</w:t>
      </w:r>
    </w:p>
    <w:p w14:paraId="15A54612" w14:textId="77777777" w:rsidR="001B2BF8" w:rsidRPr="00FC77AC" w:rsidRDefault="001B2BF8" w:rsidP="00A607E8">
      <w:pPr>
        <w:pStyle w:val="ProductList-Body"/>
        <w:ind w:left="158"/>
      </w:pPr>
      <w:r>
        <w:t>Bu amaçlar şu şekildedir:</w:t>
      </w:r>
    </w:p>
    <w:p w14:paraId="007DCB2D" w14:textId="1ABEB992" w:rsidR="001B2BF8" w:rsidRPr="00FC77AC" w:rsidRDefault="001B2BF8" w:rsidP="003A6BB6">
      <w:pPr>
        <w:pStyle w:val="ProductList-Body"/>
        <w:numPr>
          <w:ilvl w:val="0"/>
          <w:numId w:val="7"/>
        </w:numPr>
        <w:tabs>
          <w:tab w:val="clear" w:pos="158"/>
        </w:tabs>
        <w:ind w:left="922"/>
      </w:pPr>
      <w:r>
        <w:t xml:space="preserve">faturalandırma ve hesap yönetimi; </w:t>
      </w:r>
    </w:p>
    <w:p w14:paraId="74E83E62" w14:textId="21E1E5D7" w:rsidR="001B2BF8" w:rsidRPr="00FC77AC" w:rsidRDefault="001B2BF8" w:rsidP="003A6BB6">
      <w:pPr>
        <w:pStyle w:val="ProductList-Body"/>
        <w:numPr>
          <w:ilvl w:val="0"/>
          <w:numId w:val="7"/>
        </w:numPr>
        <w:tabs>
          <w:tab w:val="clear" w:pos="158"/>
        </w:tabs>
        <w:ind w:left="922"/>
      </w:pPr>
      <w:r>
        <w:t xml:space="preserve">çalışan komisyonlarını ve iş ortağı teşviklerini hesaplama gibi ödemeler; </w:t>
      </w:r>
    </w:p>
    <w:p w14:paraId="0CAE28EC" w14:textId="6356942F" w:rsidR="001B2BF8" w:rsidRPr="00FC77AC" w:rsidRDefault="001B2BF8" w:rsidP="003A6BB6">
      <w:pPr>
        <w:pStyle w:val="ProductList-Body"/>
        <w:numPr>
          <w:ilvl w:val="0"/>
          <w:numId w:val="7"/>
        </w:numPr>
        <w:tabs>
          <w:tab w:val="clear" w:pos="158"/>
        </w:tabs>
        <w:ind w:left="922"/>
      </w:pPr>
      <w:r>
        <w:t xml:space="preserve">tahmin, gelir, kapasite planlama ve ürün stratejileri gibi dahili raporlama ve iş modellemeleri ve </w:t>
      </w:r>
    </w:p>
    <w:p w14:paraId="4616BAD0" w14:textId="3DBED0D1" w:rsidR="00DD6D76" w:rsidRPr="00FC77AC" w:rsidRDefault="001B2BF8" w:rsidP="00A607E8">
      <w:pPr>
        <w:pStyle w:val="ProductList-Body"/>
        <w:numPr>
          <w:ilvl w:val="0"/>
          <w:numId w:val="7"/>
        </w:numPr>
        <w:tabs>
          <w:tab w:val="clear" w:pos="158"/>
        </w:tabs>
        <w:spacing w:after="120"/>
        <w:ind w:left="922"/>
      </w:pPr>
      <w:r>
        <w:t>finansal raporlama.</w:t>
      </w:r>
    </w:p>
    <w:p w14:paraId="71098C16" w14:textId="7D8D0D57" w:rsidR="00DD6D76" w:rsidRPr="00FC77AC" w:rsidRDefault="00BE5700" w:rsidP="00A607E8">
      <w:pPr>
        <w:pStyle w:val="ProductList-Body"/>
        <w:spacing w:after="120"/>
        <w:ind w:left="158"/>
      </w:pPr>
      <w:bookmarkStart w:id="59" w:name="_Hlk24466161"/>
      <w:r>
        <w:t xml:space="preserve">Bu ticari işlemleri için veri işleme gerçekleştirirken, Microsoft veri minimizasyonu ilkelerini uygulayacaktır ve ilkeleri aşağıdaki hususlar için Müşteri Verilerini, Profesyonel Hizmetler Verilerini veya Kişisel Verilerini kullanmayacak veya başka şekilde işlemeyecektir: (a) kullanıcı profili oluşturma, (b) reklam veya benzeri ticari amaçlar veya (c) bu bölümde belirtilen amaçlar dışında herhangi bir başka amaç. Buna ek olarak, işbu DPA kapsamındaki tüm işlemelerde olduğu üzere ticari işlemlerin işlenmesi, İşlenmiş Verilerin İfşası kapsamında Microsoft'un gizlilik yükümlülükleri ve taahhütlerine tabidir. </w:t>
      </w:r>
      <w:bookmarkEnd w:id="59"/>
    </w:p>
    <w:p w14:paraId="16500F9F" w14:textId="77777777" w:rsidR="00DD6D76" w:rsidRPr="00FC77AC" w:rsidRDefault="00DD6D76" w:rsidP="002A4A50">
      <w:pPr>
        <w:pStyle w:val="ProductList-SubSubSectionHeading"/>
        <w:keepNext/>
        <w:spacing w:after="120"/>
        <w:outlineLvl w:val="1"/>
      </w:pPr>
      <w:bookmarkStart w:id="60" w:name="_Toc507768551"/>
      <w:bookmarkStart w:id="61" w:name="_Toc8395011"/>
      <w:bookmarkStart w:id="62" w:name="_Toc26972840"/>
      <w:bookmarkStart w:id="63" w:name="_Toc42764837"/>
      <w:bookmarkStart w:id="64" w:name="_Toc155371329"/>
      <w:r>
        <w:t>İşlenmiş Verilerin İfşası</w:t>
      </w:r>
      <w:bookmarkEnd w:id="60"/>
      <w:bookmarkEnd w:id="61"/>
      <w:bookmarkEnd w:id="62"/>
      <w:bookmarkEnd w:id="63"/>
      <w:bookmarkEnd w:id="64"/>
    </w:p>
    <w:p w14:paraId="44C03788" w14:textId="77777777" w:rsidR="00882BAA" w:rsidRPr="006366A8" w:rsidRDefault="00882BAA" w:rsidP="00882BAA">
      <w:pPr>
        <w:pStyle w:val="ProductList-Body"/>
        <w:spacing w:after="120"/>
      </w:pPr>
      <w:bookmarkStart w:id="65" w:name="_Toc6563801"/>
      <w:bookmarkStart w:id="66" w:name="_Toc21617019"/>
      <w:bookmarkStart w:id="67" w:name="_Toc26972841"/>
      <w:r>
        <w:t xml:space="preserve">Microsoft, şu durumlar haricinde İşlenmiş Verileri ifşa etmeyecek veya bunlara erişim sağlamayacaktır: (1)Müşteri talimatı doğrultusunda; (2) işbu DPA’da tanımlandığı şekilde veya (3) yasalar gerekli kıldığında. Bu bölümün amaçları doğrultusunda, “İşlenmiş Veri” şu anlama gelmektedir: (a) Müşteri Verileri; (b) Profesyonel Hizmetler Verileri; (c) Kişisel Veriler ve (d) Müşteri anlaşması kapsamında Ürünler ve Hizmetlerle bağlantılı olarak Microsoft tarafından işlenen Müşterinin gizli bilgileri olan diğer tüm veriler. İşlenmiş Verilerin işlenmesi, Microsoft’un Müşteri anlaşması kapsamındaki gizlilik yükümlülüğüne tabidir. </w:t>
      </w:r>
    </w:p>
    <w:p w14:paraId="1D1F27DD" w14:textId="77777777" w:rsidR="00882BAA" w:rsidRPr="006366A8" w:rsidRDefault="00882BAA" w:rsidP="00882BAA">
      <w:pPr>
        <w:pStyle w:val="ProductList-Body"/>
        <w:spacing w:after="120"/>
      </w:pPr>
      <w:r>
        <w:rPr>
          <w:szCs w:val="18"/>
        </w:rPr>
        <w:t>Microsoft; yasalarca gerekmedikçe İşlenmiş Verileri emniyet teşkilatına açıklamaz ve bunlara erişim sağlamaz. Emniyet teşkilatının İşlenmiş Veriler talebiyle Microsoft ile iletişim kurması durumunda, Microsoft, bu verileri doğrudan Müşteriden istemesi için emniyet teşkilatını Müşteriye yönlendirme girişiminde bulunacaktır. Microsoft, İşlenmiş Verileri emniyet teşkilatına ifşa etmeye veya emniyet teşkilatına bunlar için erişim sağlamaya zorlanırsa, yasal olarak yapması yasak değilse, derhal Müşteriyi bilgilendirecek ve söz konusu talebin bir kopyasını Müşteriye sağlayacaktır.</w:t>
      </w:r>
    </w:p>
    <w:p w14:paraId="4F48F963" w14:textId="77777777" w:rsidR="00882BAA" w:rsidRDefault="00882BAA" w:rsidP="00882BAA">
      <w:pPr>
        <w:pStyle w:val="ProductList-Body"/>
        <w:spacing w:after="120"/>
      </w:pPr>
      <w:r>
        <w:t>Microsoft, başka herhangi bir üçüncü taraftan İşlenmiş Verilere yönelik bir talep alması durumunda, kanunlar tarafından yasaklanmadığı sürece derhal Müşteriyi bilgilendirecektir. Microsoft, yasa gereği uyması gerekmedikçe, isteği reddedecektir. Talep geçerliyse Microsoft, üçüncü tarafı verileri doğrudan Müşteriden istemesi için yönlendirme girişiminde bulunacaktır.</w:t>
      </w:r>
    </w:p>
    <w:p w14:paraId="3D943C55" w14:textId="77777777" w:rsidR="00882BAA" w:rsidRPr="006366A8" w:rsidRDefault="00882BAA" w:rsidP="00882BAA">
      <w:pPr>
        <w:pStyle w:val="ProductList-Body"/>
        <w:spacing w:after="120"/>
      </w:pPr>
      <w:r>
        <w:t>Temel haklar ve özgürlüklerin özüne saygı gösteren, demokratik bir toplumda gerekli ve ölçülü eylemleri aşmayan kanunlar uyarınca ve geçerli olduğu üzere GDPR’nin Madde 23(1)’ü kapsamında listelenen hedeflerden herhangi birini güvence altına almak üzere Microsoft, İşlenmiş Verileri yalnızca kanunların gerektirdiği ölçüde ifşa edecektir ve erişim sağlayacaktır.</w:t>
      </w:r>
    </w:p>
    <w:p w14:paraId="7ADB5BE5" w14:textId="77777777" w:rsidR="00882BAA" w:rsidRPr="006366A8" w:rsidRDefault="00882BAA" w:rsidP="00882BAA">
      <w:pPr>
        <w:pStyle w:val="ProductList-Body"/>
        <w:spacing w:after="120"/>
      </w:pPr>
      <w:r>
        <w:t xml:space="preserve">Microsoft herhangi bir üçüncü kişiye şunları sağlamayacaktır: (a) Müşteri Verilerine doğrudan, dolaylı, sınırsız veya kontrolsüz erişim, (b) İşlenmiş Verileri güvenceye almak için kullanılan platform şifreleme anahtarları veya söz konusu şifreyi kırabilme olanağı veya (c) Microsoft’un İşlenmiş Verilerin üçüncü kişinin isteğinde belirtilen amaçlar dışında kullanılacağından haberdar olması durumunda bu İşlenmiş Verilere erişim. </w:t>
      </w:r>
    </w:p>
    <w:p w14:paraId="4C616A49" w14:textId="77777777" w:rsidR="00882BAA" w:rsidRPr="006366A8" w:rsidRDefault="00882BAA" w:rsidP="00882BAA">
      <w:pPr>
        <w:pStyle w:val="ProductList-Body"/>
        <w:spacing w:after="120"/>
      </w:pPr>
      <w:r>
        <w:t xml:space="preserve">Yukarıdakileri desteklemek amacıyla Microsoft Müşterinin temel iletişim bilgilerini bir üçüncü kişiye verebilir. </w:t>
      </w:r>
    </w:p>
    <w:p w14:paraId="3DFD853A" w14:textId="77777777" w:rsidR="00C85435" w:rsidRPr="00FC77AC" w:rsidRDefault="00C85435" w:rsidP="00C35BD5">
      <w:pPr>
        <w:pStyle w:val="ProductList-SubSubSectionHeading"/>
        <w:keepNext/>
        <w:spacing w:after="120"/>
        <w:outlineLvl w:val="1"/>
      </w:pPr>
      <w:bookmarkStart w:id="68" w:name="_Toc155371330"/>
      <w:r>
        <w:t>Kişisel Verilerin İşlenmesi; GDPR</w:t>
      </w:r>
      <w:bookmarkEnd w:id="51"/>
      <w:bookmarkEnd w:id="52"/>
      <w:bookmarkEnd w:id="65"/>
      <w:bookmarkEnd w:id="66"/>
      <w:bookmarkEnd w:id="67"/>
      <w:bookmarkEnd w:id="68"/>
    </w:p>
    <w:p w14:paraId="41ECCECC" w14:textId="7096F926" w:rsidR="00C85435" w:rsidRPr="00FC77AC" w:rsidRDefault="00C85435" w:rsidP="00741E10">
      <w:pPr>
        <w:pStyle w:val="ProductList-Body"/>
        <w:spacing w:after="120"/>
      </w:pPr>
      <w:bookmarkStart w:id="69" w:name="_Toc489605577"/>
      <w:r>
        <w:t xml:space="preserve">Microsoft tarafından, Ürünler ve Hizmetlerin sağlanmasıyla bağlantılı olarak işlenen tüm Kişisel Veriler; (a) Müşteri Verileri (b) Profesyonel Hizmetler Verileri (c) Müşterinin servis temelli özellikleri kullanımı sonucunda Microsoft'a gönderilen ve Microsoft tarafından yerel olarak yüklenen yazılımlardan elde edilen veriler dahil olmak üzere Microsoft tarafından oluşturulan, türetilen veya toplanan verilerden elde edilir. Microsoft'a Müşteri tarafından ya da Müşteri adına Çevrimiçi Hizmetlerin kullanımı aracılığıyla sağlanan Kişisel Veriler de Müşteri Verileridir. Microsoft'a Müşteri tarafından ya da Müşteri adına Profesyonel Hizmetlerin kullanımı aracılığıyla sağlanan Kişisel Veriler de Profesyonel Hizmetler Verileridir. Takma ada sahip tanımlayıcılar da Microsoft tarafından Ürünleri sağlamayla bağlantılı olarak işlenen verilere dahil edilebilir ve bunlar da Kişisel Veriler kapsamına girer. Takma ad ile adlandırılmış veya tanımlanmamış fakat anonimleştirilmemiş olan tüm Kişisel Veriler veya Kişisel Verilerden türetilen Kişisel Veriler de Kişisel Verilerdir. </w:t>
      </w:r>
    </w:p>
    <w:p w14:paraId="79605883" w14:textId="7D20D366" w:rsidR="009E1602" w:rsidRDefault="009E1602" w:rsidP="009E1602">
      <w:pPr>
        <w:pStyle w:val="ProductList-Body"/>
        <w:spacing w:after="120"/>
      </w:pPr>
      <w:bookmarkStart w:id="70" w:name="_Toc26972842"/>
      <w:r>
        <w:t xml:space="preserve">Microsoft’un GDPR’ye tabi olan Kişisel Verilerin bir işlemcisi veya alt işlemcisi olması durumunda, </w:t>
      </w:r>
      <w:hyperlink w:anchor="Attachment1" w:history="1">
        <w:r>
          <w:rPr>
            <w:rStyle w:val="Hyperlink"/>
          </w:rPr>
          <w:t>Ek 1</w:t>
        </w:r>
      </w:hyperlink>
      <w:r>
        <w:t>’deki GDPR Şartları geçerli olacaktır ve alt bölümdeki ifadeler (“Kişisel Verilerin İşlenmesi; GDPR”) ek olarak kabul edilecektir.</w:t>
      </w:r>
    </w:p>
    <w:p w14:paraId="00DB5D5A" w14:textId="77777777" w:rsidR="00C85435" w:rsidRPr="00FC77AC" w:rsidRDefault="00C85435" w:rsidP="002A4A50">
      <w:pPr>
        <w:pStyle w:val="ProductList-Body"/>
        <w:keepNext/>
        <w:spacing w:after="120"/>
        <w:ind w:left="187"/>
        <w:outlineLvl w:val="2"/>
      </w:pPr>
      <w:r>
        <w:rPr>
          <w:b/>
          <w:bCs/>
          <w:color w:val="0072C6"/>
        </w:rPr>
        <w:t>İşlemci ve Denetçi Görevleri ve Sorumlulukları</w:t>
      </w:r>
      <w:bookmarkEnd w:id="70"/>
    </w:p>
    <w:p w14:paraId="43A27C90" w14:textId="77777777" w:rsidR="00944297" w:rsidRDefault="00944297" w:rsidP="00944297">
      <w:pPr>
        <w:pStyle w:val="ProductList-Body"/>
        <w:spacing w:after="120"/>
        <w:ind w:left="158"/>
      </w:pPr>
      <w:bookmarkStart w:id="71" w:name="_Toc26972843"/>
      <w:bookmarkStart w:id="72" w:name="_Toc26972844"/>
      <w:r>
        <w:t xml:space="preserve">Müşteri ve Microsoft; (a) Müşterinin Kişisel Veri işlemcisi olarak hareket ettiği ve bu durumda, Microsoft’un bir alt işlemci olduğu durumlar ya da (b) Ürüne özgü şartlardaki veya işbu DPA’da aksi belirtilen durumlar hariç, Müşterinin Kişisel Verilerin denetçisi ve Microsoft’un bu tür verilerin işlemcisi olduğunu kabul eder. Microsoft, Kişisel Verilerin işlemcisi veya alt işlemcisi olarak hareket ettiğinde, Kişisel Verileri yalnızca Müşterinin belgelendirdiği talimatlar doğrultusunda işler. Müşteri, ürün dokümanları ve Müşterinin anlaşması (DPA Şartları ve ilgili güncelleştirmeler dahil olmak üzere) ile birlikte Ürünlerdeki özellikleri kullanması ve yapılandırmasının, Müşterinin Kişisel Verilerin veya Profesyonel Hizmetler belgeleri ve Müşterinin Profesyonel Hizmetlerini kullanımının işlenmesi için Microsoft’a sunduğu eksiksiz ve belgelenmiş talimatları olduğunu kabul eder. Ürünlerin kullanılması ve yapılandırılması hakkında bilgileri </w:t>
      </w:r>
      <w:bookmarkStart w:id="73"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3"/>
      <w:r>
        <w:t>adresinde (veya ikame bir konumda) ya da bu DPA’nın yer aldığı başka bir anlaşmada bulabilirsiniz. Herhangi bir ek veya alternatif yönerge için, Müşteri anlaşmasını değiştirme işlemi amacıyla üzerinde anlaşmaya varılmalıdır. GDPR’nin geçerli ve Müşterinin bir işlemci olduğu durumlarda, Müşteri Microsoft’un bir işlemci ya da alt işlemci olarak atanması gibi Müşteri talimatlarının ilgili denetçi tarafından yetkilendirildiğini Microsoft’a garanti eder.</w:t>
      </w:r>
      <w:bookmarkEnd w:id="71"/>
      <w:r>
        <w:t xml:space="preserve"> </w:t>
      </w:r>
    </w:p>
    <w:p w14:paraId="42C83F6C" w14:textId="0F11EC7F" w:rsidR="00C85435" w:rsidRPr="00FC77AC" w:rsidRDefault="00736AEB" w:rsidP="002A4A50">
      <w:pPr>
        <w:pStyle w:val="ProductList-Body"/>
        <w:spacing w:after="120"/>
        <w:ind w:left="158"/>
      </w:pPr>
      <w:r>
        <w:t xml:space="preserve">Microsoft, Ürünler ve Hizmetlerin Müşteriye sağlanması sürecindeki ticari işlemleri için GDPR'ye tabi olan Kişisel Verileri kullandığı veya işlediği ölçüde, bu tarz bir kullanım için GDPR uyarınca bağımsız bir veri denetçisinin yükümlülüklerine uyacaktır. Microsoft aşağıdaki fiillere ilişkin, işlemlerle bağlantılı olarak GDPR kapsamında bir veri </w:t>
      </w:r>
      <w:r w:rsidR="0013246E">
        <w:t>“</w:t>
      </w:r>
      <w:r>
        <w:t>denetçisinin</w:t>
      </w:r>
      <w:r w:rsidR="00694223">
        <w:t>”</w:t>
      </w:r>
      <w:r>
        <w:t xml:space="preserve"> ek sorumluluklarını kabul eder: (a) GDPR uyarınca gerekli ölçüde, mevzuat gerekliliklerine uygun davranmak ve (b) Müşterilere daha fazla şeffaflık sağlamak ve Microsoft'un bu işlemeye dair sorumluluğunu doğrulamak. Microsoft, bu DPA'da belirtilenler ve GDPR'nin 6. (4) Maddesinde belirtilenler de dahil olmak üzere, Müşteri Verilerini, Profesyonel Hizmetler Verilerini ve Kişisel Verileri bu tarz işlenmeye karşı korumak için güvenlik önlemleri alır ve uygular. Bu paragraf kapsamında Kişisel Verilerin işlenmesiyle ilgili olarak, Microsoft İlave Önlemler bölümünde belirtilen taahhütleri kabul eder ve bu amaçlar doğrultusunda (i) İlave Önlemler bölümünde belirtildiği üzere ticari işlemler ile ilgili olarak aktarılan Kişisel Verilerin Microsoft tarafından açıklanması </w:t>
      </w:r>
      <w:r w:rsidR="0013246E">
        <w:t>“</w:t>
      </w:r>
      <w:r>
        <w:t>İlgili İfşa</w:t>
      </w:r>
      <w:r w:rsidR="00694223">
        <w:t>”</w:t>
      </w:r>
      <w:r>
        <w:t xml:space="preserve"> kapsamında değerlendirilir ve (ii) İlave Önlemler bölümündeki taahhütler söz konusu Kişisel Veriler için geçerlidir.</w:t>
      </w:r>
      <w:bookmarkEnd w:id="72"/>
    </w:p>
    <w:p w14:paraId="1735F96A" w14:textId="77777777" w:rsidR="00C85435" w:rsidRPr="00FC77AC" w:rsidRDefault="00C85435" w:rsidP="00741E10">
      <w:pPr>
        <w:pStyle w:val="ProductList-Body"/>
        <w:keepNext/>
        <w:spacing w:after="120"/>
        <w:ind w:left="187"/>
        <w:outlineLvl w:val="2"/>
      </w:pPr>
      <w:bookmarkStart w:id="74" w:name="_Toc26972845"/>
      <w:r>
        <w:rPr>
          <w:b/>
          <w:color w:val="0072C6"/>
        </w:rPr>
        <w:t>İşleme Ayrıntıları</w:t>
      </w:r>
      <w:bookmarkEnd w:id="74"/>
    </w:p>
    <w:p w14:paraId="0CAE0F8F" w14:textId="77777777" w:rsidR="00C85435" w:rsidRPr="00FC77AC" w:rsidRDefault="00C85435" w:rsidP="002A4A50">
      <w:pPr>
        <w:pStyle w:val="ProductList-Body"/>
        <w:spacing w:after="120"/>
        <w:ind w:left="158"/>
      </w:pPr>
      <w:bookmarkStart w:id="75" w:name="_Toc26972846"/>
      <w:bookmarkStart w:id="76" w:name="_Hlk22881260"/>
      <w:r>
        <w:t>Taraflar, aşağıdakileri onaylar ve kabul eder:</w:t>
      </w:r>
      <w:bookmarkEnd w:id="75"/>
    </w:p>
    <w:p w14:paraId="0C978F55" w14:textId="4EB8DF59" w:rsidR="00C85435" w:rsidRPr="00FC77AC" w:rsidRDefault="00C85435" w:rsidP="00741E10">
      <w:pPr>
        <w:pStyle w:val="ProductList-Body"/>
        <w:numPr>
          <w:ilvl w:val="0"/>
          <w:numId w:val="7"/>
        </w:numPr>
        <w:ind w:left="540"/>
      </w:pPr>
      <w:r>
        <w:rPr>
          <w:rFonts w:ascii="Calibri" w:eastAsia="Calibri" w:hAnsi="Calibri" w:cs="Arial"/>
          <w:b/>
          <w:bCs/>
        </w:rPr>
        <w:t>Konu.</w:t>
      </w:r>
      <w:r>
        <w:rPr>
          <w:rFonts w:ascii="Calibri" w:eastAsia="Calibri" w:hAnsi="Calibri" w:cs="Arial"/>
        </w:rPr>
        <w:t xml:space="preserve"> </w:t>
      </w:r>
      <w:r>
        <w:rPr>
          <w:rFonts w:ascii="Calibri" w:hAnsi="Calibri"/>
        </w:rPr>
        <w:t xml:space="preserve">Veri işleme konusu, </w:t>
      </w:r>
      <w:r>
        <w:rPr>
          <w:rFonts w:ascii="Calibri" w:eastAsia="Calibri" w:hAnsi="Calibri" w:cs="Arial"/>
        </w:rPr>
        <w:t xml:space="preserve">işbu DPA'nın yukarıdaki </w:t>
      </w:r>
      <w:r w:rsidR="0013246E">
        <w:t>“</w:t>
      </w:r>
      <w:r>
        <w:rPr>
          <w:rFonts w:ascii="Calibri" w:eastAsia="Calibri" w:hAnsi="Calibri" w:cs="Arial"/>
        </w:rPr>
        <w:t>Veri İşlemenin Yapısı; Mülkiyet</w:t>
      </w:r>
      <w:r w:rsidR="00694223">
        <w:t>”</w:t>
      </w:r>
      <w:r>
        <w:rPr>
          <w:rFonts w:ascii="Calibri" w:eastAsia="Calibri" w:hAnsi="Calibri" w:cs="Arial"/>
        </w:rPr>
        <w:t xml:space="preserve"> başlıklı bölümü ve </w:t>
      </w:r>
      <w:r>
        <w:rPr>
          <w:rFonts w:ascii="Calibri" w:hAnsi="Calibri"/>
        </w:rPr>
        <w:t>GDPR</w:t>
      </w:r>
      <w:r>
        <w:rPr>
          <w:rFonts w:ascii="Calibri" w:eastAsia="Calibri" w:hAnsi="Calibri" w:cs="Arial"/>
        </w:rPr>
        <w:t xml:space="preserve"> kapsamındaki Kişisel Veriler ile sınırlıdır.</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İşlemenin Süresi.</w:t>
      </w:r>
      <w:r>
        <w:rPr>
          <w:rFonts w:ascii="Calibri" w:eastAsia="Calibri" w:hAnsi="Calibri" w:cs="Arial"/>
        </w:rPr>
        <w:t xml:space="preserve"> </w:t>
      </w:r>
      <w:r>
        <w:rPr>
          <w:rFonts w:ascii="Calibri" w:hAnsi="Calibri"/>
        </w:rPr>
        <w:t>Veri işlemenin süresi, Müşteri talimatlarına ve DPA şartlarına uygun olacaktır</w:t>
      </w:r>
      <w:r>
        <w:rPr>
          <w:rFonts w:ascii="Calibri" w:eastAsia="Calibri" w:hAnsi="Calibri" w:cs="Arial"/>
        </w:rPr>
        <w:t>.</w:t>
      </w:r>
    </w:p>
    <w:p w14:paraId="63AFF2E3" w14:textId="77777777" w:rsidR="00F31EDE" w:rsidRPr="006257E8" w:rsidRDefault="00F31EDE" w:rsidP="00F31EDE">
      <w:pPr>
        <w:pStyle w:val="ProductList-Body"/>
        <w:numPr>
          <w:ilvl w:val="0"/>
          <w:numId w:val="7"/>
        </w:numPr>
        <w:ind w:left="540"/>
        <w:rPr>
          <w:rFonts w:ascii="Calibri" w:hAnsi="Calibri"/>
        </w:rPr>
      </w:pPr>
      <w:r>
        <w:rPr>
          <w:rFonts w:ascii="Calibri" w:eastAsia="Calibri" w:hAnsi="Calibri" w:cs="Arial"/>
          <w:b/>
        </w:rPr>
        <w:t>İşlemenin Yapısı ve Amacı.</w:t>
      </w:r>
      <w:r>
        <w:rPr>
          <w:rFonts w:ascii="Calibri" w:eastAsia="Calibri" w:hAnsi="Calibri" w:cs="Arial"/>
        </w:rPr>
        <w:t xml:space="preserve"> </w:t>
      </w:r>
      <w:r>
        <w:rPr>
          <w:rFonts w:ascii="Calibri" w:hAnsi="Calibri"/>
        </w:rPr>
        <w:t>İşlemenin yapısı ve amacı, Ürünleri ve Hizmetleri Müşterinin anlaşması uyarınca</w:t>
      </w:r>
      <w:r>
        <w:rPr>
          <w:rFonts w:ascii="Calibri" w:eastAsia="Calibri" w:hAnsi="Calibri" w:cs="Arial"/>
        </w:rPr>
        <w:t xml:space="preserve"> ve Ürünler ve Hizmetlerin Müşteriye sağlanması süreci kapsamındaki ticari işlemler için (işbu DPA’nın yukarıda “Veri İşlemenin Yapısı; Mülkiyet” başlıklı bölümünde açıklandığı gibi) sağlamaktır.</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Veri Kategorileri.</w:t>
      </w:r>
      <w:r>
        <w:rPr>
          <w:rFonts w:ascii="Calibri" w:eastAsia="Calibri" w:hAnsi="Calibri" w:cs="Arial"/>
        </w:rPr>
        <w:t xml:space="preserve"> </w:t>
      </w:r>
      <w:r>
        <w:rPr>
          <w:rFonts w:ascii="Calibri" w:hAnsi="Calibri"/>
        </w:rPr>
        <w:t>Ürünler ve Hizmetler sağlanırken Microsoft tarafından işlenen Kişisel Veri türleri şunları içerir</w:t>
      </w:r>
      <w:r>
        <w:rPr>
          <w:rFonts w:ascii="Calibri" w:eastAsia="Calibri" w:hAnsi="Calibri" w:cs="Arial"/>
        </w:rPr>
        <w:t>: (i) Müşterinin, Müşteri Verileri ve Profesyonel Hizmetler Verilerine dahil etmeyi seçtiği Kişisel Veriler ve (ii) Müşterinin servis temelli özellikleri kullanımı sonucunda Microsoft'a gönderilen ve Microsoft tarafından yerel olarak yüklenen yazılımlardan elde edilen veriler dahil olmak üzere Microsoft tarafından oluşturulabilecek, türetilebilecek ve toplanabilecek,</w:t>
      </w:r>
      <w:r>
        <w:rPr>
          <w:rFonts w:ascii="Calibri" w:hAnsi="Calibri"/>
        </w:rPr>
        <w:t xml:space="preserve"> GDPR Madde 4'te açıkça tanımlanan</w:t>
      </w:r>
      <w:r>
        <w:rPr>
          <w:rFonts w:ascii="Calibri" w:eastAsia="Calibri" w:hAnsi="Calibri" w:cs="Arial"/>
        </w:rPr>
        <w:t xml:space="preserve"> veriler. Müşterinin, Müşteri Verileri ve Profesyonel Hizmetler Verilerine dahil etmeyi seçtiği Kişisel Verilerin türleri, </w:t>
      </w:r>
      <w:r>
        <w:t>Ek B</w:t>
      </w:r>
      <w:r>
        <w:rPr>
          <w:rFonts w:ascii="Calibri" w:eastAsia="Calibri" w:hAnsi="Calibri" w:cs="Arial"/>
        </w:rPr>
        <w:t xml:space="preserve">'de belirtilen Kişisel Veri kategorileri de dahil olmak üzere GDPR'nin 30. maddesi uyarınca denetleyici olarak hareket eden Müşteri tarafından tutulan kayıtlarda belirtilen herhangi bir Kişisel Veri kategorisi olabilir. </w:t>
      </w:r>
    </w:p>
    <w:p w14:paraId="1E332199" w14:textId="7B6589A4" w:rsidR="00C85435" w:rsidRPr="00FC77AC" w:rsidRDefault="00C85435" w:rsidP="00741E10">
      <w:pPr>
        <w:pStyle w:val="ProductList-Body"/>
        <w:numPr>
          <w:ilvl w:val="0"/>
          <w:numId w:val="7"/>
        </w:numPr>
        <w:spacing w:after="120"/>
        <w:ind w:left="540"/>
      </w:pPr>
      <w:r>
        <w:rPr>
          <w:rFonts w:ascii="Calibri" w:eastAsia="Calibri" w:hAnsi="Calibri" w:cs="Arial"/>
          <w:b/>
          <w:bCs/>
        </w:rPr>
        <w:t>Veri Özneleri.</w:t>
      </w:r>
      <w:r>
        <w:rPr>
          <w:rFonts w:ascii="Calibri" w:eastAsia="Calibri" w:hAnsi="Calibri" w:cs="Arial"/>
        </w:rPr>
        <w:t xml:space="preserve"> </w:t>
      </w:r>
      <w:r>
        <w:rPr>
          <w:rFonts w:ascii="Calibri" w:hAnsi="Calibri"/>
        </w:rPr>
        <w:t>Veri özneleri kategorileri, Müşterinin çalışanları, yüklenicileri, ortak çalışanları ve müşterileri gibi temsilcileri ve son kullanıcılarıdır ve</w:t>
      </w:r>
      <w:r w:rsidR="00DC70ED">
        <w:rPr>
          <w:rFonts w:ascii="Calibri" w:hAnsi="Calibri"/>
        </w:rPr>
        <w:t xml:space="preserve"> </w:t>
      </w:r>
      <w:r>
        <w:rPr>
          <w:rFonts w:ascii="Calibri" w:eastAsia="Calibri" w:hAnsi="Calibri" w:cs="Arial"/>
        </w:rPr>
        <w:t>Ek B</w:t>
      </w:r>
      <w:r>
        <w:t>'de belirtilen veri özneleri kategorileri de dahil olmak üzere GDPR'nin 30. Maddesi uyarınca denetleyici olarak hareket eden Müşteri tarafından tutulan kayıtlarda belirtilen tüm veri özneleri kategorilerini içerebilir</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7" w:name="_Toc26972847"/>
      <w:bookmarkEnd w:id="76"/>
      <w:r>
        <w:rPr>
          <w:b/>
          <w:color w:val="0072C6"/>
        </w:rPr>
        <w:t>Veri Öznesi Hakları; Taleplerle ilgili Yardım</w:t>
      </w:r>
      <w:bookmarkEnd w:id="77"/>
    </w:p>
    <w:p w14:paraId="64830E93" w14:textId="2D65CC1D" w:rsidR="00C85435" w:rsidRPr="00FC77AC" w:rsidRDefault="00C85435" w:rsidP="00741E10">
      <w:pPr>
        <w:pStyle w:val="ProductList-Body"/>
        <w:spacing w:after="120"/>
        <w:ind w:left="180"/>
      </w:pPr>
      <w:r>
        <w:t>Microsoft, Ürünler ve Hizmetlerin işlevselliği ve Microsoft'un Kişisel Verilerin işlemcisi olarak rolü ile tutarlı bir şekilde, veri öznelerinin Kişisel Verilerini ve veri öznelerinin GDPR kapsamındaki haklarını icra etmeye yönelik taleplerini karşılama olanağını Müşteriye sağlayacaktır. Microsoft'un, bir veri işlemcisi veya alt işlemcisi olduğu bir Ürünler ve Hizmetlere ilişkin Müşterinin veri öznesinden GDPR kapsamındaki haklarından birini veya daha fazlasını icra etmeye yönelik bir talep alması durumunda Microsoft, veri öznesini; talebini doğrudan Müşteriye iletmesi konusunda yeniden yönlendirecektir. Müşteri, gerektiği durumlarda Ürünler ve Hizmetlerin işlevselliğini de kullanarak bu tür bir talebe yanıt vermekten sorumlu olacaktır. Microsoft, Müşterinin buna benzer bir veri öznesinin talebine cevap vermesini desteklemek için Müşteriden gelen makul taleplere uyacaktır.</w:t>
      </w:r>
    </w:p>
    <w:p w14:paraId="454F3592" w14:textId="77777777" w:rsidR="00C85435" w:rsidRPr="00FC77AC" w:rsidRDefault="00C85435" w:rsidP="00C35BD5">
      <w:pPr>
        <w:pStyle w:val="ProductList-Body"/>
        <w:keepNext/>
        <w:spacing w:after="120"/>
        <w:ind w:left="187"/>
        <w:outlineLvl w:val="2"/>
      </w:pPr>
      <w:bookmarkStart w:id="78" w:name="_Toc26972848"/>
      <w:r>
        <w:rPr>
          <w:b/>
          <w:color w:val="0072C6"/>
        </w:rPr>
        <w:t>İşleme Faaliyetlerinin Kayıtları</w:t>
      </w:r>
      <w:bookmarkEnd w:id="78"/>
    </w:p>
    <w:p w14:paraId="0AC6FE21" w14:textId="77777777" w:rsidR="00C85435" w:rsidRPr="00FC77AC" w:rsidRDefault="00C85435" w:rsidP="00741E10">
      <w:pPr>
        <w:pStyle w:val="ProductList-Body"/>
        <w:spacing w:after="120"/>
        <w:ind w:left="158"/>
      </w:pPr>
      <w:r>
        <w:t>GDPR'nin Microsoft’un Müşteri’ye ilişkin belirli bilgilerin kayıtlarını toplamasını ve saklamasını gerektirdiği ölçüde, Müşteri, talep edildiğinde Microsoft’a bu bilgileri sağlayacak ve doğru ve güncel tutacaktır. Microsoft, GDPR tarafından talep edilmesi halinde bu bilgileri düzenleyici kuruma sunabilir.</w:t>
      </w:r>
    </w:p>
    <w:p w14:paraId="7224D640" w14:textId="77777777" w:rsidR="00C85435" w:rsidRPr="00FC77AC" w:rsidRDefault="00C85435" w:rsidP="00C35BD5">
      <w:pPr>
        <w:pStyle w:val="ProductList-SubSubSectionHeading"/>
        <w:keepNext/>
        <w:spacing w:after="120"/>
        <w:outlineLvl w:val="1"/>
      </w:pPr>
      <w:bookmarkStart w:id="79" w:name="_Toc507768553"/>
      <w:bookmarkStart w:id="80" w:name="_Toc8395013"/>
      <w:bookmarkStart w:id="81" w:name="_Toc6563802"/>
      <w:bookmarkStart w:id="82" w:name="_Toc21617020"/>
      <w:bookmarkStart w:id="83" w:name="_Toc26972849"/>
      <w:bookmarkStart w:id="84" w:name="_Toc155371331"/>
      <w:bookmarkEnd w:id="69"/>
      <w:r>
        <w:t>Veri Güvenliği</w:t>
      </w:r>
      <w:bookmarkEnd w:id="79"/>
      <w:bookmarkEnd w:id="80"/>
      <w:bookmarkEnd w:id="81"/>
      <w:bookmarkEnd w:id="82"/>
      <w:bookmarkEnd w:id="83"/>
      <w:bookmarkEnd w:id="84"/>
    </w:p>
    <w:p w14:paraId="4798B59C" w14:textId="77777777" w:rsidR="00C85435" w:rsidRPr="00FC77AC" w:rsidRDefault="00C85435" w:rsidP="002A4A50">
      <w:pPr>
        <w:pStyle w:val="ProductList-Body"/>
        <w:keepNext/>
        <w:spacing w:after="120"/>
        <w:ind w:left="187"/>
        <w:outlineLvl w:val="2"/>
      </w:pPr>
      <w:bookmarkStart w:id="85" w:name="_Toc26972850"/>
      <w:r>
        <w:rPr>
          <w:b/>
          <w:color w:val="0072C6"/>
        </w:rPr>
        <w:t>Güvenlik Uygulamaları ve Politikaları</w:t>
      </w:r>
      <w:bookmarkEnd w:id="85"/>
    </w:p>
    <w:p w14:paraId="487BF73D" w14:textId="492E04E5" w:rsidR="00C85435" w:rsidRPr="00FC77AC" w:rsidRDefault="00C85435" w:rsidP="00741E10">
      <w:pPr>
        <w:pStyle w:val="ProductList-Body"/>
        <w:spacing w:after="120"/>
        <w:ind w:left="158"/>
      </w:pPr>
      <w:bookmarkStart w:id="86" w:name="_Hlk504328104"/>
      <w:r>
        <w:t xml:space="preserve">Microsoft, Müşteri Verilerini, Profesyonel Hizmetler Verilerini ve Kişisel Verileri yanlışlıkla veya yasa dışı şekilde imha edilmesine, kaybolmasına, değiştirilmesine, yetkisiz olarak ifşa edilmesine veya iletilen, saklanan veya başka şekilde işlenen kişisel verileri erişilmesine karşı korumak için uygun teknik ve kurumsal önlemleri uygular ve korur. Bu önlemler, bir Microsoft Güvenlik Politikası'nda belirlenecektir. Microsoft, bu politikayı Müşteri tarafından Microsoft güvenlik uygulamaları ve politikalarına ilişkin makul biçimde talep edilen diğer bilgiler ile birlikte Müşteriye sunacaktır. </w:t>
      </w:r>
    </w:p>
    <w:p w14:paraId="0AEE035D" w14:textId="30FBC736" w:rsidR="009D4FDB" w:rsidRPr="00FC77AC" w:rsidRDefault="00DD6D76" w:rsidP="00741E10">
      <w:pPr>
        <w:pStyle w:val="ProductList-Body"/>
        <w:spacing w:after="120"/>
        <w:ind w:left="158"/>
      </w:pPr>
      <w:bookmarkStart w:id="87" w:name="_Toc26972852"/>
      <w:bookmarkEnd w:id="86"/>
      <w:r>
        <w:t>Ek olarak, bu önlemler ISO 27001, ISO 27002 ve ISO 27018'de belirtilen gereksinimlere uyacaktır. Müşteriler, bu gereksinimlerle ilgili güvenlik kontrollerinin açıklamasına erişebilir.</w:t>
      </w:r>
    </w:p>
    <w:p w14:paraId="14FF47A5" w14:textId="5428AF0D" w:rsidR="00DD6D76" w:rsidRPr="00FC77AC" w:rsidRDefault="00DD6D76" w:rsidP="00741E10">
      <w:pPr>
        <w:pStyle w:val="ProductList-Body"/>
        <w:spacing w:after="120"/>
        <w:ind w:left="158"/>
      </w:pPr>
      <w:r>
        <w:t>Tüm Temel Çevrimiçi Hizmetler aynı zamanda Ürün Şartları'ndaki tabloda yer alan kontrol standartlarına ve çerçevelerine uyar. Temel Çevrimiçi Hizmet ve Profesyonel Hizmetlerin tümü, Müşteri Verileri ve Profesyonel Hizmetler Verilerinin korunması için Ek A'da belirtilen güvenlik önlemlerini uygular ve muhafaza eder.</w:t>
      </w:r>
    </w:p>
    <w:p w14:paraId="6DA7143F" w14:textId="77777777" w:rsidR="00CC7AD6" w:rsidRDefault="00CC7AD6" w:rsidP="00CC7AD6">
      <w:pPr>
        <w:pStyle w:val="ProductList-Body"/>
        <w:spacing w:after="120"/>
        <w:ind w:left="158"/>
      </w:pPr>
      <w:bookmarkStart w:id="88" w:name="_Toc26972851"/>
      <w:r>
        <w:t>Microsoft; GDPR kapsamında Kişisel Verilerin korunması için 2021 Standart Sözleşme Maddelerinin Ek II’sinde açıklanan güvenlik önlemlerini uygular ve muhafaza eder.</w:t>
      </w:r>
    </w:p>
    <w:p w14:paraId="206C538B" w14:textId="21A7E6E3" w:rsidR="00DD6D76" w:rsidRPr="00FC77AC" w:rsidRDefault="00DD6D76" w:rsidP="00741E10">
      <w:pPr>
        <w:pStyle w:val="ProductList-Body"/>
        <w:spacing w:after="120"/>
        <w:ind w:left="158"/>
      </w:pPr>
      <w:r>
        <w:t>Microsoft, herhangi bir zamanda endüstri veya kamu sektörü standartları ekleyebilir. Microsoft, sektörde artık kullanılmadığı ve yerine başka bir standart konmadığı (varsa) sürece, ISO 27001, ISO 27002, ISO 27018 standartlarını ya da Ürün Şartları'ndaki Temel Çevrimiçi Hizmetler tablosunda belirtilen standartları veya çerçeveleri ortadan kaldırmayacaktır.</w:t>
      </w:r>
      <w:bookmarkEnd w:id="88"/>
    </w:p>
    <w:p w14:paraId="76CDC3B9" w14:textId="77777777" w:rsidR="00DD6D76" w:rsidRPr="00FC77AC" w:rsidRDefault="00DD6D76" w:rsidP="002A4A50">
      <w:pPr>
        <w:pStyle w:val="ProductList-Body"/>
        <w:keepNext/>
        <w:spacing w:after="120"/>
        <w:ind w:left="187"/>
        <w:outlineLvl w:val="2"/>
      </w:pPr>
      <w:bookmarkStart w:id="89" w:name="_Hlk40371496"/>
      <w:r>
        <w:rPr>
          <w:b/>
          <w:color w:val="0072C6"/>
        </w:rPr>
        <w:t xml:space="preserve">Veri Şifreleme </w:t>
      </w:r>
    </w:p>
    <w:p w14:paraId="4EDA944E" w14:textId="105BBFC3" w:rsidR="00DD6D76" w:rsidRPr="00FC77AC" w:rsidRDefault="00DD6D76" w:rsidP="00741E10">
      <w:pPr>
        <w:pStyle w:val="ProductList-Body"/>
        <w:spacing w:after="120"/>
        <w:ind w:left="158"/>
      </w:pPr>
      <w:r>
        <w:t xml:space="preserve">Müşteri ve Microsoft veya Microsoft ve veri merkezleri arasındaki genel ağlar üzerinden aktarılan Müşteri Verileri ve Profesyonel Hizmetler Verileri (içlerindeki Kişisel Veriler de dahil olmak üzere), varsayılan olarak şifrelenir. </w:t>
      </w:r>
    </w:p>
    <w:p w14:paraId="3278572B" w14:textId="7F32E7A0" w:rsidR="00DD6D76" w:rsidRPr="00FC77AC" w:rsidRDefault="00DD6D76" w:rsidP="00741E10">
      <w:pPr>
        <w:pStyle w:val="ProductList-Body"/>
        <w:spacing w:after="120"/>
        <w:ind w:left="158"/>
      </w:pPr>
      <w:r>
        <w:t>Microsoft ayrıca Çevrimiçi Hizmetler içinde bekleyen Müşteri Verilerini ve bekleyen Profesyonel Hizmetler Verilerini de şifreler. Müşterinin veya Müşteri adına hareket eden bir üçüncü tarafın Çevrimiçi Hizmetler üzerinde uygulamalar oluşturması (ör. belirli Azure Hizmetleri) halinde, bu uygulamalarda saklanan verilerin Microsoft tarafından sağlanan veya Müşterinin üçüncü taraflardan edindiği kabiliyetler kullanılarak şifrelenmesi, Müşterinin kararına tabi olabilir.</w:t>
      </w:r>
    </w:p>
    <w:p w14:paraId="4DB4D680" w14:textId="77777777" w:rsidR="00DD6D76" w:rsidRPr="00FC77AC" w:rsidRDefault="00DD6D76" w:rsidP="000A6DC7">
      <w:pPr>
        <w:pStyle w:val="ProductList-Body"/>
        <w:keepNext/>
        <w:spacing w:after="120"/>
        <w:ind w:left="187"/>
        <w:outlineLvl w:val="2"/>
      </w:pPr>
      <w:r>
        <w:rPr>
          <w:b/>
          <w:color w:val="0072C6"/>
        </w:rPr>
        <w:t xml:space="preserve">Veri Erişimi </w:t>
      </w:r>
    </w:p>
    <w:p w14:paraId="729E7942" w14:textId="59C677C6" w:rsidR="006824EE" w:rsidRPr="00FC77AC" w:rsidRDefault="00CD0D6F" w:rsidP="006824EE">
      <w:pPr>
        <w:pStyle w:val="ProductList-Body"/>
        <w:spacing w:after="120"/>
        <w:ind w:left="158"/>
      </w:pPr>
      <w:r>
        <w:t xml:space="preserve">Microsoft, Müşteri Verilerine ve Profesyonel Hizmetler Verilerine (içindeki Kişisel Veriler de dahil olmak üzere) erişimi denetlemek için en az ayrıcalıklı erişim mekanizmalarını kullanır. Hizmet operasyonları için gereken Müşteri Verilerine ve Profesyonel Hizmetler Verilerine erişimin uygun amaçla ve yönetim gözetimi ile onaylanmış biçimde olmasını sağlamak üzere görev tabanlı erişim denetimleri kullanılır. Microsoft, Profesyonel Hizmetler için Ek A'daki </w:t>
      </w:r>
      <w:r w:rsidR="0013246E">
        <w:t>“</w:t>
      </w:r>
      <w:r>
        <w:t>Güvenlik Önlemleri</w:t>
      </w:r>
      <w:r w:rsidR="00694223">
        <w:t>”</w:t>
      </w:r>
      <w:r>
        <w:t xml:space="preserve"> başlıklı tabloda açıklanan Erişim Kontrolü mekanizmalarını sürdürmektedir. Temel Çevrimiçi Hizmetler için Microsoft personelinin Müşteri Verilerine hiçbir gereksiz erişimi olamaz ve gerekli erişimler kısıtlı bir süre için gerçekleştirilir.</w:t>
      </w:r>
    </w:p>
    <w:bookmarkEnd w:id="89"/>
    <w:p w14:paraId="11FFA921" w14:textId="77777777" w:rsidR="00C85435" w:rsidRPr="00FC77AC" w:rsidRDefault="00C85435" w:rsidP="002A4A50">
      <w:pPr>
        <w:pStyle w:val="ProductList-Body"/>
        <w:keepNext/>
        <w:spacing w:after="120"/>
        <w:ind w:left="187"/>
        <w:outlineLvl w:val="2"/>
      </w:pPr>
      <w:r>
        <w:rPr>
          <w:b/>
          <w:color w:val="0072C6"/>
        </w:rPr>
        <w:t>Müşterinin Sorumlulukları</w:t>
      </w:r>
      <w:bookmarkEnd w:id="87"/>
    </w:p>
    <w:p w14:paraId="18080BBE" w14:textId="367A4296" w:rsidR="00C85435" w:rsidRPr="00FC77AC" w:rsidRDefault="00C85435" w:rsidP="007829B6">
      <w:pPr>
        <w:pStyle w:val="ProductList-Body"/>
        <w:spacing w:after="120"/>
        <w:ind w:left="158"/>
      </w:pPr>
      <w:r>
        <w:t>Müşteri; geçerli Veri Koruma Gereklilikleri uyarınca mevcut tüm güvenlik yükümlülükleri de dahil olmak üzere Ürünlere ve Hizmetlere ilişkin teknik veya kurumsal önlemlerin Müşterinin gereksinimlerini karşılayıp karşılamadığına ilişkin bağımsız bir karar vermekten tek başına sorumludur. Müşteri, Microsoft tarafından uygulanan ve sürdürülen güvenlik uygulamalarının ve politikalarının Kişisel Verilerine ilişkin risklere karşı uygun seviyede bir güvenlik sağladığını (gelişme seviyesi, hayata geçirme maliyetleri ile Kişisel Verilerin işlenmesinin yapısı, kapsamı, bağlamı ve amaçlarına ek olarak kişilerin maruz kaldığı riskleri de göz önünde bulundurarak) kabul eder ve onaylar. Müşteri, sunduğu veya kontrol ettiği bileşenlere (Microsoft Intune ile veya bir Microsoft Azure müşterisinin sanal makinesi veya uygulaması içinde kaydedilen cihazlar gibi) dair gizlilik korumalarını ve güvenlik önlemlerini uygulamaktan ve sürdürmekten sorumludur.</w:t>
      </w:r>
    </w:p>
    <w:p w14:paraId="1854A774" w14:textId="77777777" w:rsidR="00C85435" w:rsidRPr="00FC77AC" w:rsidDel="00BA1419" w:rsidRDefault="00C85435" w:rsidP="002A4A50">
      <w:pPr>
        <w:pStyle w:val="ProductList-Body"/>
        <w:keepNext/>
        <w:spacing w:after="120"/>
        <w:ind w:left="187"/>
        <w:outlineLvl w:val="2"/>
      </w:pPr>
      <w:bookmarkStart w:id="90" w:name="_Toc26972853"/>
      <w:r>
        <w:rPr>
          <w:b/>
          <w:color w:val="0072C6"/>
        </w:rPr>
        <w:t>Uygunluğunun Denetlenmesi</w:t>
      </w:r>
      <w:bookmarkEnd w:id="90"/>
    </w:p>
    <w:p w14:paraId="02A8BB60" w14:textId="6B6FF476" w:rsidR="00C85435" w:rsidRPr="00FC77AC" w:rsidDel="00BA1419" w:rsidRDefault="00C85435" w:rsidP="00741E10">
      <w:pPr>
        <w:pStyle w:val="ProductList-Body"/>
        <w:spacing w:after="120"/>
        <w:ind w:left="158"/>
      </w:pPr>
      <w:r>
        <w:t>Microsoft; Müşteri Verilerinin, Profesyonel Hizmet Verilerinin ve Kişisele Verilerin işlenmesinde kullandığı bilgisayarlarda, bilgi işlem ortamında ve fiziksel veri merkezlerinde güvenliği aşağıdaki şekilde denetleyecektir:</w:t>
      </w:r>
    </w:p>
    <w:p w14:paraId="1E290820" w14:textId="77777777" w:rsidR="00C85435" w:rsidRPr="00FC77AC" w:rsidDel="00BA1419" w:rsidRDefault="00C85435" w:rsidP="00741E10">
      <w:pPr>
        <w:pStyle w:val="ProductList-Body"/>
        <w:numPr>
          <w:ilvl w:val="0"/>
          <w:numId w:val="2"/>
        </w:numPr>
        <w:ind w:left="605" w:hanging="274"/>
      </w:pPr>
      <w:r>
        <w:t>Denetlemeler için bir standart veya çerçeve sağlanması durumunda, söz konusu denetim standardı veya çerçevesi yılda en az bir defa denetlenecektir.</w:t>
      </w:r>
    </w:p>
    <w:p w14:paraId="27297A96" w14:textId="77777777" w:rsidR="00C85435" w:rsidRPr="00FC77AC" w:rsidDel="00BA1419" w:rsidRDefault="00C85435" w:rsidP="00741E10">
      <w:pPr>
        <w:pStyle w:val="ProductList-Body"/>
        <w:numPr>
          <w:ilvl w:val="0"/>
          <w:numId w:val="2"/>
        </w:numPr>
        <w:ind w:left="605" w:hanging="274"/>
      </w:pPr>
      <w:r>
        <w:t>Her denetleme, ilgili her denetim standardına veya çerçevesine ilişkin düzenleyici organın veya akreditasyon kuruluşunun standartlarına ve kurallarına göre gerçekleştirilecektir.</w:t>
      </w:r>
    </w:p>
    <w:p w14:paraId="7D50977E" w14:textId="77777777" w:rsidR="00C85435" w:rsidRPr="00FC77AC" w:rsidDel="00BA1419" w:rsidRDefault="00C85435" w:rsidP="00741E10">
      <w:pPr>
        <w:pStyle w:val="ProductList-Body"/>
        <w:numPr>
          <w:ilvl w:val="0"/>
          <w:numId w:val="2"/>
        </w:numPr>
        <w:spacing w:after="120"/>
        <w:ind w:left="608" w:hanging="270"/>
      </w:pPr>
      <w:r>
        <w:t>Her denetleme Microsoft'un seçeceği ve masraflarını üstleneceği nitelikli, bağımsız, üçüncü kişi güvenlik denetmenleri tarafından gerçekleştirilecektir.</w:t>
      </w:r>
    </w:p>
    <w:p w14:paraId="3CE90043" w14:textId="158BE165" w:rsidR="00C85435" w:rsidRPr="00FC77AC" w:rsidRDefault="00C85435" w:rsidP="00741E10">
      <w:pPr>
        <w:pStyle w:val="ProductList-Body"/>
        <w:spacing w:after="120"/>
        <w:ind w:left="180"/>
      </w:pPr>
      <w:r>
        <w:t>Her denetimin sonunda bir denetim raporu (</w:t>
      </w:r>
      <w:r w:rsidR="0013246E">
        <w:t>“</w:t>
      </w:r>
      <w:r>
        <w:t>Microsoft Denetim Raporu</w:t>
      </w:r>
      <w:r w:rsidR="00694223">
        <w:t>”</w:t>
      </w:r>
      <w:r>
        <w:t xml:space="preserve">) oluşturulacaktır ve bu rapora </w:t>
      </w:r>
      <w:hyperlink r:id="rId24">
        <w:r>
          <w:rPr>
            <w:rStyle w:val="Hyperlink"/>
            <w:color w:val="0070C0"/>
          </w:rPr>
          <w:t>https://servicetrust.microsoft.com/</w:t>
        </w:r>
      </w:hyperlink>
      <w:r>
        <w:t xml:space="preserve"> adresinden veya Microsoft tarafından belirlenen başka bir konumdan erişilebilecektir. Microsoft Denetleme Raporu, Microsoft'un Gizli Bilgisi olacak ve denetmenin tüm önemli bulgularını net bir şekilde açıklayacaktır. Microsoft, Microsoft Denetim Raporu'nda ortaya atılan sorunları denetçiyi tatmin edecek şekilde derhal giderecektir. Microsoft, Müşterinin talebi üzerine kendisine her bir Microsoft Denetim Raporunu sağlayacaktır. Microsoft Denetim Raporu, Microsoft'un ve denetçinin ifşa etmeme ve dağıtım sınırlamalarına tabi olacaktır.</w:t>
      </w:r>
    </w:p>
    <w:p w14:paraId="2ED1BA08" w14:textId="07B48048" w:rsidR="00C85435" w:rsidRPr="00FC77AC" w:rsidRDefault="00EF5AF3" w:rsidP="00741E10">
      <w:pPr>
        <w:pStyle w:val="ProductList-Body"/>
        <w:spacing w:after="120"/>
        <w:ind w:left="158"/>
      </w:pPr>
      <w:r>
        <w:t>Müşterinin Veri Koruma Gereklilikleri kapsamındaki denetim gereklilikleri, Microsoft'un müşterileri için genel olarak sağladığı denetim raporları, dokümantasyon veya uygunluk bilgileri aracılığıyla makul şekilde karşılanamadığı ölçüde, Microsoft, Müşterinin ek denetim talimatlarına derhal cevap verecektir. Bir denetimin başlamasından önce, Müşteri ve Microsoft, mutabık kalınan şartın Microsoft’un denetimin performansını makul olmayan bir şekilde geciktirmesine izin vermemesi koşuluyla, kapsam, zamanlama, süre, kontrol ve delil gereklilikleri ve denetim ücretleri konusunda mutabık kalacaktır. Microsoft; denetimin yapılması için gereken ölçüde, Müşteri Verileri, Profesyonel Hizmetler Verileri ve Kişisel Verilerin Microsoft, Bağlı Kuruluşları ve Alt İşlemcileri tarafından işlenmesiyle ilgili işleme sistemlerini, tesisleri ve destekleyici belgeleri sağlayacaktır. Bu tür bir denetim, normal mesai saatleri içerisinde Microsoft'a önceden bildirimde bulunulması ve makul gizlilik prosedürlerine tabi olmak üzere bağımsız, akredite bir üçüncü taraf denetim firması tarafından yapılacaktır. Ne Müşteri ne de denetçi, Microsoft'un diğer müşterilerinden gelen verilere veya ilgili Ürünler ve Hizmetleri sağlamada yer almayan Microsoft sistemlerine veya tesislerine erişemez. Müşteri, Microsoft tarafından gerçekleştirilen hizmetlerin ücretlerine ek olarak, Microsoft'un bu denetimler için harcadığı tüm makul masraf ve ücretler dahil olmak üzere, bu denetim ile ilgili tüm masraf ve ücretlerden sorumludur. Müşterinin denetimi sonucu oluşturulan denetim raporu, uygunsuzluğa ilişkin herhangi bir bulgu içeriyorsa Müşteri bu denetim raporunu Microsoft ile paylaşacak ve Microsoft tüm uyumsuzlukları derhal giderecektir.</w:t>
      </w:r>
    </w:p>
    <w:p w14:paraId="63F4B7F6" w14:textId="0F861294" w:rsidR="00C85435" w:rsidRPr="00FC77AC" w:rsidRDefault="00BF6860" w:rsidP="00741E10">
      <w:pPr>
        <w:pStyle w:val="ProductList-Body"/>
        <w:spacing w:after="120"/>
        <w:ind w:left="158"/>
      </w:pPr>
      <w:r>
        <w:t>DPA'nın bu bölümündeki hiçbir hüküm, GDPR Şartlarını değiştirmeyeceği veya tadil etmeyeceği gibi ayrıca, hiçbir düzenleyici kurumun ya da veri öznesinin Veri Koruması Gereksinimleri kapsamındaki haklarını da etkilemez. Microsoft, bu bölümün planlanan üçüncü taraf lehtarıdır.</w:t>
      </w:r>
    </w:p>
    <w:p w14:paraId="10CE5BEA" w14:textId="77777777" w:rsidR="00C85435" w:rsidRPr="00FC77AC" w:rsidRDefault="00C85435" w:rsidP="002A4A50">
      <w:pPr>
        <w:pStyle w:val="ProductList-SubSubSectionHeading"/>
        <w:keepNext/>
        <w:spacing w:after="120"/>
        <w:outlineLvl w:val="1"/>
      </w:pPr>
      <w:bookmarkStart w:id="91" w:name="_Toc507768554"/>
      <w:bookmarkStart w:id="92" w:name="_Toc8395014"/>
      <w:bookmarkStart w:id="93" w:name="_Toc6563803"/>
      <w:bookmarkStart w:id="94" w:name="_Toc21617021"/>
      <w:bookmarkStart w:id="95" w:name="_Toc26972854"/>
      <w:bookmarkStart w:id="96" w:name="_Toc155371332"/>
      <w:r>
        <w:t>Güvenlik Olay Bildirimi</w:t>
      </w:r>
      <w:bookmarkEnd w:id="91"/>
      <w:bookmarkEnd w:id="92"/>
      <w:bookmarkEnd w:id="93"/>
      <w:bookmarkEnd w:id="94"/>
      <w:bookmarkEnd w:id="95"/>
      <w:bookmarkEnd w:id="96"/>
    </w:p>
    <w:p w14:paraId="57A8DE0C" w14:textId="25FE5D9F" w:rsidR="00C85435" w:rsidRPr="00FC77AC" w:rsidRDefault="00C85435" w:rsidP="00741E10">
      <w:pPr>
        <w:pStyle w:val="ProductList-Body"/>
        <w:spacing w:after="120"/>
      </w:pPr>
      <w:bookmarkStart w:id="97" w:name="_Hlk504328309"/>
      <w:r>
        <w:t xml:space="preserve">Microsoft; Müşteri Verilerinin, Profesyonel Hizmetler Verilerinin veya Kişisel Verilerinin Microsoft tarafından işlendiği sırada kazara veya yasadışı şekilde imha edilmesine, kaybedilmesine, değiştirilmesine, izinsiz ifşa edilmesine veya erişilmesine (her biri bir </w:t>
      </w:r>
      <w:r w:rsidR="0013246E">
        <w:t>“</w:t>
      </w:r>
      <w:r>
        <w:t>Güvenlik Olayı</w:t>
      </w:r>
      <w:r w:rsidR="00694223">
        <w:t>”</w:t>
      </w:r>
      <w:r>
        <w:t>)neden olan bir güvenlik ihlalinden haberdar olursa</w:t>
      </w:r>
      <w:bookmarkEnd w:id="97"/>
      <w:r>
        <w:t>, derhal ve fazla gecikmeden (1) Müşteriye Güvenlik Olayını bildirecek; (2) Güvenlik Olayını araştıracak ve Müşteriye Güvenlik Olayı hakkında ayrıntılı bilgi sağlayacak ve (3) Güvenlik Olayından kaynaklanan etkileri azaltmak ve herhangi bir zararı en aza indirmek için makul adımları atacaktır.</w:t>
      </w:r>
    </w:p>
    <w:p w14:paraId="3FD177D1" w14:textId="50C6866F" w:rsidR="00C85435" w:rsidRPr="00FC77AC" w:rsidRDefault="00C85435" w:rsidP="00741E10">
      <w:pPr>
        <w:pStyle w:val="ProductList-Body"/>
        <w:spacing w:after="120"/>
      </w:pPr>
      <w:r>
        <w:t>Güvenlik Olaylarının bildirimleri, e-posta yoluyla dahil, Microsoft'un seçtiği herhangi bir yolla Müşteriye iletilecektir. İlgili tüm Ürün ve Profesyonel Hizmetler için Müşterinin doğru iletişim bilgilerinin Microsoft'a sağlanmasından Müşteri tek başına sorumludur. Müşteri, kendisi için geçerli olay bildirimi yasaları kapsamındaki yükümlülüklerine uymaktan ve herhangi bir Güvenlik Olayı ile ilişkili üçüncü taraf bildirim yükümlülüklerini yerine getirmekten tek başına sorumludur.</w:t>
      </w:r>
    </w:p>
    <w:p w14:paraId="125679F7" w14:textId="77777777" w:rsidR="00C85435" w:rsidRPr="00FC77AC" w:rsidRDefault="00C85435" w:rsidP="00741E10">
      <w:pPr>
        <w:pStyle w:val="ProductList-Body"/>
        <w:spacing w:after="120"/>
      </w:pPr>
      <w:r>
        <w:t>Microsoft, Müşterinin GDPR Madde 33 veya geçerli başka bir yasa veya düzenleme kapsamındaki, söz konusu Güvenlik Olayını ilgili düzenleyici kuruma ve veri öznelerine bildirme yükümlülüğünü yerine getirmesi bakımından Müşteriye yardımcı olmaya yönelik makul gayreti sarf edecektir.</w:t>
      </w:r>
    </w:p>
    <w:p w14:paraId="60FE4522" w14:textId="77777777" w:rsidR="00C85435" w:rsidRPr="00FC77AC" w:rsidRDefault="00C85435" w:rsidP="00741E10">
      <w:pPr>
        <w:pStyle w:val="ProductList-Body"/>
        <w:spacing w:after="120"/>
      </w:pPr>
      <w:r>
        <w:t>Bu bölüm kapsamında bir Güvenlik Olayını bildirmeye veya Güvenlik Olayına yanıt vermeye dair Microsoft'un yükümlülüğü, Microsoft'un Güvenlik Olayı ile ilgili herhangi bir hatayı veya sorumluluğu kabulü anlamına gelmez.</w:t>
      </w:r>
    </w:p>
    <w:p w14:paraId="76EEF6E6" w14:textId="4BC4E184" w:rsidR="00C85435" w:rsidRPr="00FC77AC" w:rsidRDefault="00C85435" w:rsidP="00741E10">
      <w:pPr>
        <w:pStyle w:val="ProductList-Body"/>
        <w:spacing w:after="120"/>
      </w:pPr>
      <w:r>
        <w:t>Müşteri, hesaplarının veya kimlik doğrulama bilgilerinin olası herhangi bir kötü kullanımı veya Ürünler ve Hizmetlerle ilgili olası herhangi bir güvenlik olayı hakkında Microsoft'u derhal bilgilendirmelidir.</w:t>
      </w:r>
    </w:p>
    <w:p w14:paraId="5E88C2A3" w14:textId="77777777" w:rsidR="00C85435" w:rsidRPr="00FC77AC" w:rsidRDefault="00C85435" w:rsidP="00C35BD5">
      <w:pPr>
        <w:pStyle w:val="ProductList-SubSubSectionHeading"/>
        <w:keepNext/>
        <w:spacing w:after="120"/>
        <w:outlineLvl w:val="1"/>
      </w:pPr>
      <w:bookmarkStart w:id="98" w:name="_Toc507768555"/>
      <w:bookmarkStart w:id="99" w:name="_Toc8395015"/>
      <w:bookmarkStart w:id="100" w:name="_Toc6563804"/>
      <w:bookmarkStart w:id="101" w:name="_Toc21617022"/>
      <w:bookmarkStart w:id="102" w:name="_Toc26972855"/>
      <w:bookmarkStart w:id="103" w:name="_Toc155371333"/>
      <w:bookmarkStart w:id="104" w:name="DataTransfersandLocation"/>
      <w:r>
        <w:t xml:space="preserve">Veri Aktarımları ve </w:t>
      </w:r>
      <w:bookmarkStart w:id="105" w:name="LocationofDataProcessing"/>
      <w:bookmarkStart w:id="106" w:name="_Toc489605583"/>
      <w:r>
        <w:t>Konumu</w:t>
      </w:r>
      <w:bookmarkEnd w:id="98"/>
      <w:bookmarkEnd w:id="99"/>
      <w:bookmarkEnd w:id="100"/>
      <w:bookmarkEnd w:id="101"/>
      <w:bookmarkEnd w:id="102"/>
      <w:bookmarkEnd w:id="103"/>
      <w:bookmarkEnd w:id="105"/>
      <w:bookmarkEnd w:id="106"/>
    </w:p>
    <w:p w14:paraId="6EDDA655" w14:textId="77777777" w:rsidR="00C85435" w:rsidRPr="00FC77AC" w:rsidRDefault="00C85435" w:rsidP="00C35BD5">
      <w:pPr>
        <w:pStyle w:val="ProductList-Body"/>
        <w:keepNext/>
        <w:spacing w:after="120"/>
        <w:ind w:left="187"/>
        <w:outlineLvl w:val="2"/>
      </w:pPr>
      <w:bookmarkStart w:id="107" w:name="_Toc26972856"/>
      <w:bookmarkEnd w:id="104"/>
      <w:r>
        <w:rPr>
          <w:b/>
          <w:bCs/>
          <w:color w:val="0072C6"/>
        </w:rPr>
        <w:t>Veri Aktarımları</w:t>
      </w:r>
      <w:bookmarkEnd w:id="107"/>
    </w:p>
    <w:p w14:paraId="1E6BFECB" w14:textId="281D3B86" w:rsidR="00DD6D76" w:rsidRPr="00FC77AC" w:rsidRDefault="00DD6D76" w:rsidP="00741E10">
      <w:pPr>
        <w:pStyle w:val="ProductList-Body"/>
        <w:spacing w:after="120"/>
        <w:ind w:left="158"/>
      </w:pPr>
      <w:r>
        <w:t xml:space="preserve">Microsoft'un Müşteri adına işlediği Müşteri Verileri, Profesyonel Hizmetler Verileri ve Kişisel Veriler, DPA Şartları ve bu bölümün devamında sunulan önlemler ile uygunluk içinde olmayan bir coğrafi konuma aktarılamaz, böyle bir konumda saklanamaz ve işlenemez. Bu önlemler göz önünde tutularak, Müşteri Microsoft'a Müşteri Verilerini, Profesyonel Hizmetler Verilerini ve Kişisel Verileri, Amerika Birleşik Devletleri'ne veya Microsoft'un ya da Alt İşlemcilerinin faaliyette bulunduğu başka bir ülkeye aktarmak ve Ürünlerin sağlanması için burada saklamak ve işlemek için, DPA Şartlarının başka bir bölümünde açıklananlar haricinde, yetki vermektedir. </w:t>
      </w:r>
    </w:p>
    <w:p w14:paraId="4479E521" w14:textId="77777777" w:rsidR="000D0A31" w:rsidRPr="00F01DB9" w:rsidRDefault="000D0A31" w:rsidP="000D0A31">
      <w:pPr>
        <w:pStyle w:val="ProductList-Body"/>
        <w:spacing w:after="120"/>
        <w:ind w:left="158"/>
      </w:pPr>
      <w:bookmarkStart w:id="108" w:name="_Toc26972857"/>
      <w:bookmarkStart w:id="109" w:name="LocationofCustomerDataatRest"/>
      <w:bookmarkStart w:id="110" w:name="_Toc507768556"/>
      <w:bookmarkStart w:id="111" w:name="_Toc8395016"/>
      <w:bookmarkStart w:id="112" w:name="_Toc6563805"/>
      <w:bookmarkStart w:id="113" w:name="_Toc21617023"/>
      <w:bookmarkStart w:id="114" w:name="_Toc26972858"/>
      <w:r>
        <w:t xml:space="preserve">Müşteri Verilerinin, Profesyonel Hizmetler Verilerinin ve Kişisel Verilerin, Ürünler ve Hizmetleri sağlamak amacıyla Avrupa Birliği, Avrupa Ekonomik Alanı, İngiltere ve İsviçre dışına gerçekleşen tüm aktarımları, Microsoft tarafından uygulanan 2021 Standart Sözleşme Maddelerinin hükümlerine tabidir. Ek olarak, İngiltere'den gerçekleştirilen aktarımlar, Microsoft tarafından uygulanan IDTA hükümlerine tabidir. İşbu DPA'nın amaçları uyarınca </w:t>
      </w:r>
      <w:r w:rsidRPr="00E953A2">
        <w:t>“</w:t>
      </w:r>
      <w:r>
        <w:t>IDTA</w:t>
      </w:r>
      <w:r w:rsidRPr="00E953A2">
        <w:t>”</w:t>
      </w:r>
      <w:r>
        <w:t>, Birleşik Krallık Veri Koruma Kanunu 2018'in S119A(1) hükmü kapsamında Birleşik Krallık Bilgi Görevlisi tarafından belirlenen uluslararası veri iletimleriyle ilgili Avrupa Komisyonu'nun standart sözleşme maddelerine yapılan Uluslararası veri iletimi eki anlamına gelir. Microsoft; Avrupa Ekonomik Bölgesi, Birleşik Krallık ve İsviçre'den toplanan Kişisel Verilerin toplanması, kullanımı, iletilmesi, saklanması ve diğer işlenmeleriyle ilgili olarak Avrupa Ekonomik Bölgesi, Birleşik Krallık ve İsviçre veri koruma kanunlarının gereksinimlerine uyacaktır. Bir üçüncü ülkeye veya uluslararası kuruluşa yapılan Kişisel Veri aktarımları, GDPR Madde 46'da açıklanan uygun güvenlik önlemlerine tabi olacaktır ve söz konusu aktarımlar ve önlemler GDPR Madde 30(2)'ye uygun olarak belgelenecektir.</w:t>
      </w:r>
    </w:p>
    <w:p w14:paraId="1357EF91" w14:textId="77777777" w:rsidR="000D0A31" w:rsidRPr="006366A8" w:rsidRDefault="000D0A31" w:rsidP="000D0A31">
      <w:pPr>
        <w:pStyle w:val="ProductList-Body"/>
        <w:spacing w:after="120"/>
        <w:ind w:left="158"/>
      </w:pPr>
      <w:r>
        <w:t>Ek olarak; Microsoft, AB-ABD ve İsviçre-ABD için onaylanmıştır. Veri Gizliliği Çerçeveleri, AB-ABD'ye İngiltere Uzantısı Veri Gizliliği Çerçevesi ve gerektirdiği taahhütler. Microsoft, Veri Gizliliği Çerçevelerinin ilkelerince şart koşulanın aynısı koruma seviyesini sağlama yükümlülüğünü daha fazla karşılayamayacağına karar vermesi durumunda, Müşteriyi bilgilendirmeyi kabul eder.</w:t>
      </w:r>
    </w:p>
    <w:p w14:paraId="3171EF1D" w14:textId="77777777" w:rsidR="006916D7" w:rsidRPr="006366A8" w:rsidRDefault="006916D7" w:rsidP="006916D7">
      <w:pPr>
        <w:pStyle w:val="ProductList-Body"/>
        <w:keepNext/>
        <w:spacing w:after="120"/>
        <w:ind w:left="187"/>
        <w:outlineLvl w:val="2"/>
      </w:pPr>
      <w:r>
        <w:rPr>
          <w:b/>
          <w:color w:val="0072C6"/>
        </w:rPr>
        <w:t>Müşteri Verilerinin Yeri</w:t>
      </w:r>
      <w:bookmarkEnd w:id="108"/>
    </w:p>
    <w:bookmarkEnd w:id="109"/>
    <w:p w14:paraId="29A50A2B" w14:textId="77777777" w:rsidR="007F2AF2" w:rsidRPr="00752A4A" w:rsidRDefault="007F2AF2" w:rsidP="007F2AF2">
      <w:pPr>
        <w:tabs>
          <w:tab w:val="left" w:pos="360"/>
        </w:tabs>
        <w:spacing w:after="120" w:line="240" w:lineRule="auto"/>
        <w:ind w:left="180"/>
        <w:rPr>
          <w:rFonts w:ascii="Calibri" w:eastAsia="Calibri" w:hAnsi="Calibri" w:cs="Arial"/>
          <w:sz w:val="18"/>
        </w:rPr>
      </w:pPr>
      <w:r>
        <w:rPr>
          <w:rFonts w:ascii="Calibri" w:eastAsia="Calibri" w:hAnsi="Calibri" w:cs="Arial"/>
          <w:sz w:val="18"/>
        </w:rPr>
        <w:t>Temel Çevrimiçi Hizmetler için; Microsoft, bekleyen Müşteri Verilerini Ürün Şartları'nda belirtilen belirli temel coğrafi alanlarda (her biri bir Coğrafi Bölge) depolayacaktır:</w:t>
      </w:r>
    </w:p>
    <w:p w14:paraId="3B83E8BD" w14:textId="77777777" w:rsidR="007F2AF2" w:rsidRPr="00752A4A" w:rsidRDefault="007F2AF2" w:rsidP="007F2AF2">
      <w:pPr>
        <w:tabs>
          <w:tab w:val="left" w:pos="360"/>
        </w:tabs>
        <w:spacing w:after="120" w:line="240" w:lineRule="auto"/>
        <w:ind w:left="180"/>
        <w:rPr>
          <w:rFonts w:ascii="Calibri" w:eastAsia="Calibri" w:hAnsi="Calibri" w:cs="Arial"/>
          <w:sz w:val="18"/>
        </w:rPr>
      </w:pPr>
      <w:r>
        <w:rPr>
          <w:rFonts w:ascii="Calibri" w:eastAsia="Calibri" w:hAnsi="Calibri" w:cs="Arial"/>
          <w:sz w:val="18"/>
        </w:rPr>
        <w:t>AB Veri Sınırı Çevrimiçi Hizmetleri için Microsoft, Ürün Koşullarında belirtildiği üzere Müşteri Verilerini ve Kişisel Verileri Avrupa Birliği içinde saklar ve işler.</w:t>
      </w:r>
    </w:p>
    <w:p w14:paraId="4E8481B0" w14:textId="77777777" w:rsidR="007F2AF2" w:rsidRPr="00E953A2" w:rsidRDefault="007F2AF2" w:rsidP="007F2AF2">
      <w:pPr>
        <w:tabs>
          <w:tab w:val="left" w:pos="360"/>
        </w:tabs>
        <w:spacing w:after="120" w:line="240" w:lineRule="auto"/>
        <w:ind w:left="180"/>
        <w:rPr>
          <w:rFonts w:ascii="Calibri" w:eastAsia="Calibri" w:hAnsi="Calibri" w:cs="Arial"/>
          <w:spacing w:val="-4"/>
          <w:sz w:val="18"/>
        </w:rPr>
      </w:pPr>
      <w:r w:rsidRPr="00E953A2">
        <w:rPr>
          <w:rFonts w:ascii="Calibri" w:eastAsia="Calibri" w:hAnsi="Calibri" w:cs="Arial"/>
          <w:spacing w:val="-4"/>
          <w:sz w:val="18"/>
        </w:rPr>
        <w:t>Microsoft, Müşterinin veya Müşterinin son kullanıcılarının Müşteri Verilerine erişim sağladığı veya bunları taşıdığı bölgeleri denetlemez veya sınırlamaz.</w:t>
      </w:r>
    </w:p>
    <w:p w14:paraId="60CFC808" w14:textId="77777777" w:rsidR="00C85435" w:rsidRPr="00FC77AC" w:rsidRDefault="00C85435" w:rsidP="002A4A50">
      <w:pPr>
        <w:pStyle w:val="ProductList-SubSubSectionHeading"/>
        <w:keepNext/>
        <w:spacing w:after="120"/>
        <w:outlineLvl w:val="1"/>
      </w:pPr>
      <w:bookmarkStart w:id="115" w:name="_Toc155371334"/>
      <w:r>
        <w:t>Verilerin Saklanması ve Silinmesi</w:t>
      </w:r>
      <w:bookmarkEnd w:id="110"/>
      <w:bookmarkEnd w:id="111"/>
      <w:bookmarkEnd w:id="112"/>
      <w:bookmarkEnd w:id="113"/>
      <w:bookmarkEnd w:id="114"/>
      <w:bookmarkEnd w:id="115"/>
    </w:p>
    <w:p w14:paraId="1E39C7A1" w14:textId="1B6FE9AF" w:rsidR="00C85435" w:rsidRPr="00FC77AC" w:rsidRDefault="00C85435" w:rsidP="00741E10">
      <w:pPr>
        <w:pStyle w:val="ProductList-Body"/>
        <w:spacing w:after="120"/>
      </w:pPr>
      <w:r>
        <w:t>Müşteri, üyelik süreci veya ilgili Profesyonel Hizmetler ile ilişki süreci boyunca her Çevrimiçi Hizmette ve Profesyonel Hizmetler Verilerinde depolanan Müşteri Verilerine erişebilecek, bu verileri alabilecek ve silebilecektir.</w:t>
      </w:r>
    </w:p>
    <w:p w14:paraId="4E65B649" w14:textId="0FA17B85" w:rsidR="00C85435" w:rsidRPr="00FC77AC" w:rsidRDefault="00C85435" w:rsidP="00741E10">
      <w:pPr>
        <w:pStyle w:val="ProductList-Body"/>
        <w:spacing w:after="120"/>
      </w:pPr>
      <w:r>
        <w:t>Ücretsiz denemeler ve LinkedIn hizmetleri dışında, Microsoft, Çevrimiçi Hizmetlerde depolanmış Müşteri Verilerini, Müşterinin üyeliğinin sona ermesinden veya feshedilmesinden sonraki 90 gün boyunca sınırlı işleve sahip bir hesapta tutacaktır; böylece Müşteri, bu verileri dışa aktarabilecektir. 90 günlük saklama süresi sona erdiğinde, Microsoft Müşteri'nin hesabını devre dışı bırakacak ve bu 90 günlük ek bir süre içerisinde Çevrimiçi Hizmetler'de saklanan Müşteri Verilerini ve Kişisel Verileri silecektir. Bu durum, işbu DPA'da yetkilendirildiği üzere bu tür verileri saklamasına izin verildiği durumlarda geçerli olmaz.</w:t>
      </w:r>
    </w:p>
    <w:p w14:paraId="63ED44D1" w14:textId="13A68572" w:rsidR="00FC65D5" w:rsidRPr="00FC77AC" w:rsidRDefault="001D451C" w:rsidP="00741E10">
      <w:pPr>
        <w:pStyle w:val="ProductList-Body"/>
        <w:spacing w:after="120"/>
      </w:pPr>
      <w:r>
        <w:t>Bu DPA kapsamında verileri saklamasına izin verilmediği takdirde Microsoft, Yazılım ile ilgili Kişisel Veriler ve Profesyonel Hizmetler Verilerinin toplanması ve aktarılması ile ilgili iş amaçlarının karşılanmasından sonra veya Müşterinin yazılı talebi üzerine daha öncesinde Profesyonel Hizmetler Verilerinin tüm kopyalarını silecek veya iade edecektir.</w:t>
      </w:r>
    </w:p>
    <w:p w14:paraId="6ADDB89E" w14:textId="4F03EB96" w:rsidR="00C85435" w:rsidRPr="00FC77AC" w:rsidRDefault="00C85435" w:rsidP="00741E10">
      <w:pPr>
        <w:pStyle w:val="ProductList-Body"/>
        <w:spacing w:after="120"/>
      </w:pPr>
      <w:r>
        <w:t>Çevrimiçi Hizmet, Müşteri tarafından sağlanan yazılımın saklanmasını veya dışa aktarılmasını desteklemeyebilir. Microsoft'un bu bölümde açıklandığı üzere Müşteri Verilerinin, Profesyonel Hizmetler Verilerinin veya Kişisel Verilerin silinmesi konusunda herhangi bir yükümlülüğü yoktur.</w:t>
      </w:r>
    </w:p>
    <w:p w14:paraId="45F905F9" w14:textId="77777777" w:rsidR="00C85435" w:rsidRPr="00FC77AC" w:rsidRDefault="00C85435" w:rsidP="00C35BD5">
      <w:pPr>
        <w:pStyle w:val="ProductList-SubSubSectionHeading"/>
        <w:keepNext/>
        <w:spacing w:after="120"/>
        <w:outlineLvl w:val="1"/>
      </w:pPr>
      <w:bookmarkStart w:id="116" w:name="_Toc507768557"/>
      <w:bookmarkStart w:id="117" w:name="_Toc8395017"/>
      <w:bookmarkStart w:id="118" w:name="_Toc6563806"/>
      <w:bookmarkStart w:id="119" w:name="_Toc21617024"/>
      <w:bookmarkStart w:id="120" w:name="_Toc26972859"/>
      <w:bookmarkStart w:id="121" w:name="_Toc155371335"/>
      <w:r>
        <w:t>İşlemci Gizlilik Taahhüdü</w:t>
      </w:r>
      <w:bookmarkEnd w:id="116"/>
      <w:bookmarkEnd w:id="117"/>
      <w:bookmarkEnd w:id="118"/>
      <w:bookmarkEnd w:id="119"/>
      <w:bookmarkEnd w:id="120"/>
      <w:bookmarkEnd w:id="121"/>
    </w:p>
    <w:p w14:paraId="7D66EA6F" w14:textId="62DAA7D7" w:rsidR="00C85435" w:rsidRPr="00FC77AC" w:rsidRDefault="00C85435" w:rsidP="00DD6D76">
      <w:pPr>
        <w:pStyle w:val="ProductList-Body"/>
        <w:spacing w:after="120"/>
      </w:pPr>
      <w:r>
        <w:t>Microsoft, Müşteri Verilerini, Profesyonel Hizmetler Verilerini ve Kişisel Verileri işlemekle görevli personelinin (i) bu tür verileri yalnızca Müşteriden gelen talimatlara dayalı olarak veya işbu DPA'da belirlendiği gibi işlemesini ve (ii) görevlendirmenin sona ermesinden sonra dahi bu tür verilerin gizliliğini ve güvenliğini sürdürmeye ilişkin yükümlülüğe sahip olmasını sağlayacaktır.</w:t>
      </w:r>
      <w:r>
        <w:rPr>
          <w:rFonts w:cstheme="minorHAnsi"/>
        </w:rPr>
        <w:t xml:space="preserve"> Microsoft, </w:t>
      </w:r>
      <w:r>
        <w:rPr>
          <w:rFonts w:cstheme="minorHAnsi"/>
          <w:color w:val="000000"/>
        </w:rPr>
        <w:t xml:space="preserve">geçerli Veri Koruma Gereklilikleri ve endüstri standartlarına uygun olarak, Müşteri Verileri, Profesyonel Hizmetler Verileri ve Kişisel Verilere erişimi olan </w:t>
      </w:r>
      <w:r>
        <w:rPr>
          <w:rFonts w:cstheme="minorHAnsi"/>
        </w:rPr>
        <w:t>çalışanlarına düzenli ve zorunlu veri gizliliği ve güvenliği eğitimi ve farkındalığı sağlayacaktır.</w:t>
      </w:r>
    </w:p>
    <w:p w14:paraId="6107E638" w14:textId="77777777" w:rsidR="00C85435" w:rsidRPr="00FC77AC" w:rsidRDefault="00C85435" w:rsidP="00C35BD5">
      <w:pPr>
        <w:pStyle w:val="ProductList-SubSubSectionHeading"/>
        <w:keepNext/>
        <w:spacing w:after="120"/>
        <w:outlineLvl w:val="1"/>
      </w:pPr>
      <w:bookmarkStart w:id="122" w:name="_Toc507768558"/>
      <w:bookmarkStart w:id="123" w:name="_Toc8395018"/>
      <w:bookmarkStart w:id="124" w:name="_Toc6563807"/>
      <w:bookmarkStart w:id="125" w:name="_Toc21617025"/>
      <w:bookmarkStart w:id="126" w:name="_Toc26972860"/>
      <w:bookmarkStart w:id="127" w:name="_Toc155371336"/>
      <w:r>
        <w:t>Alt İşlemcilerin Kullanımına İlişkin Bildirim ve Kontroller</w:t>
      </w:r>
      <w:bookmarkEnd w:id="122"/>
      <w:bookmarkEnd w:id="123"/>
      <w:bookmarkEnd w:id="124"/>
      <w:bookmarkEnd w:id="125"/>
      <w:bookmarkEnd w:id="126"/>
      <w:bookmarkEnd w:id="127"/>
    </w:p>
    <w:p w14:paraId="750C4F12" w14:textId="1086DCF8" w:rsidR="00DD6D76" w:rsidRPr="00FC77AC" w:rsidRDefault="00DD6D76" w:rsidP="00DD6D76">
      <w:pPr>
        <w:pStyle w:val="ProductList-Body"/>
        <w:spacing w:after="120"/>
      </w:pPr>
      <w:r>
        <w:t xml:space="preserve">Microsoft, kendisi adına belirli sınırlı veya yan hizmetler sağlaması için Alt İşlemciler istihdam edebilir. Müşteri, bu anlaşmaya ve Microsoft Bağlı Kuruluşlarının Alt İşlemciler olarak görevlendirilmesine izin verir. Yukarıdaki yetkilendirmeler, Microsoft'un Müşteri Verilerinin, Profesyonel Hizmetler Verilerinin ve Kişisel Verilerin işlenmesi konusunda alt yükleniciler istihdam etmesine ilişkin Müşteri'nin önceden alınmış yazılı iznini teşkil eder (bu tür bir izin Sözleşmeye İlişkin Standart Maddeler veya GDPR Şartları gereğince zorunlu kılınıyorsa). </w:t>
      </w:r>
    </w:p>
    <w:p w14:paraId="74425EEC" w14:textId="09F4EC7C" w:rsidR="00DD6D76" w:rsidRPr="00FC77AC" w:rsidRDefault="00DD6D76" w:rsidP="00DD6D76">
      <w:pPr>
        <w:pStyle w:val="ProductList-Body"/>
        <w:spacing w:after="120"/>
      </w:pPr>
      <w:r>
        <w:t>Microsoft, Alt İşlemcilerin Microsoft'un bu DPA'daki yükümlülüklerine uygun davranmasını sağlamaktan sorumludur. Microsoft, Alt İşlemcilerle ilgili bilgileri bir Microsoft web sitesinde sunar. Microsoft bir Alt İşlemci görevlendirdiğinde, Alt İşlemcinin yalnızca Microsoft'un sağlaması için belirlediği hizmetleri sunmak için Müşteri Verilerine, Profesyonel Hizmetler Verilerine ve Kişisel Verilere erişebileceğini ve bunları kullanabileceğine ve Müşteri Verilerinin, Profesyonel Hizmetler Verilerinin ya da Kişisel Verilerin başka herhangi bir amaç için kullanılmasının yasak olduğuna ilişkin bir yazılı anlaşma yapacaktır. Microsoft, Alt İşlemcilerin; İşlenmiş Verilerin ifşasına ilişkin kısıtlamalar da dahil olmak üzere, en azından bu DPA ile Microsoft'un sürdürmesinin şart koşulduğu veri koruma seviyesini sağlamalarını gerekli kılan yazılı anlaşmalara tabi olmasını sağlayacaktır. Microsoft, bu sözleşme yükümlülüklerinin yerine getirilmesini sağlamak için Alt İşlemcileri denetlemeyi kabul eder.</w:t>
      </w:r>
    </w:p>
    <w:p w14:paraId="6A08B1D3" w14:textId="4A6298D9" w:rsidR="00444FB7" w:rsidRPr="00FC77AC" w:rsidRDefault="002E2256" w:rsidP="00DD6D76">
      <w:pPr>
        <w:pStyle w:val="ProductList-Body"/>
        <w:spacing w:after="120"/>
      </w:pPr>
      <w:r>
        <w:t>Microsoft, muhtelif zamanlarda yeni Alt İşlemciler görevlendirebilir. Microsoft, herhangi bir yeni Alt İşlemciyi görevlendirmesi durumunda, bu Alt İşlemcinin Müşteri Verilerine erişmesini sağlamadan en az 6 ay öncesinde b Alt İşlemci ile ilgili olarak Müşteriye bildirimde bulunacaktır (geçerli olduğu şekilde web sitesini güncelleyerek ve Müşteriye bu güncellemeye ilişkin bildirimi alabilmesi için bir mekanizma sağlayarak). Ayrıca Microsoft, herhangi bir yeni Alt İşlemciyi görevlendirmesi durumunda, Alt İşlemcinin Müşteri Verilerinin içerdiğinden başka Profesyonel Hizmetler Verilerine veya Kişisel Verilere erişimini sağlamadan en az 30 gün öncesinde bu Alt İşlemci ile ilgili olarak Müşteriye bildirimde bulunacaktır (geçerli olduğu şekilde web sitesini güncelleyerek ve Müşteriye bu güncellemeye ilişkin bildirimi alabilmesi için bir mekanizma sağlayarak). Müşteri Verileri, Profesyonel Hizmetler Verileri veya Kişisel Verileri işleyen yeni bir Ürün ya da Profesyonel Hizmet için yeni bir Alt İşlemciyle halinde Microsoft, söz konusu Ürün veya Profesyonel Hizmetin kullanılabilir olmasından önce Müşteriye haber verecektir.</w:t>
      </w:r>
    </w:p>
    <w:p w14:paraId="1DA7F6BB" w14:textId="598D8793" w:rsidR="00C97102" w:rsidRPr="00FC77AC" w:rsidRDefault="00C85435" w:rsidP="007829B6">
      <w:pPr>
        <w:pStyle w:val="ProductList-Body"/>
        <w:spacing w:after="120"/>
      </w:pPr>
      <w:r>
        <w:t xml:space="preserve">Müşteri, Çevrimiçi Hizmet veya Profesyonel Hizmetlerle ilgili olarak yeni bir Alt İşlemciyi onaylamadığı takdirde, bildirimden itibaren ilgili ihbar süresinin bitiminden önce yazılı iptal bildiriminde bulunarak ilgili Profesyonel Hizmetlere dair, Kurumsal Hizmetler İş Emri gibi söz konusu Çevrimiçi Hizmetin tüm aboneliklerini veya ilgili Hizmet Beyanlarını, sona erdirme ücreti ödemeden veya bir cezası olmaksızın feshedebilir. Müşteri, Yazılımla ilgili yeni Alt İşlemciyi onaylamadığı ve Microsoft'un belgelerinde veya işbu DPA'da belirlediği şekilde verilerini işlemesini kısıtlama yoluyla makul olarak Alt İşlemciyi kullanmaktan kaçınamadığı takdirde, bildirimden itibaren ilgili ihbar süresinin bitiminden önce yazılı iptal bildiriminde bulunarak ilgili yazılım ürününün tüm lisanslarını bir ceza olmaksızın feshedebilir. Müşteri ayrıca, Microsoft'un ilgili endişelere dayanarak bu tür yeni Alt İşlemcileri yeniden değerlendirmesine izin vermek için fesih bildirimi ile birlikte onaylanmama gerekçelerinin bir açıklamasını da bildirime ekleyebilir. Söz konusu Ürün, bir paketin (veya hizmetlerin benzer tekli satın alımlarının) bir parçası ise iptal tüm pakete uygulanacaktır. İptalin ardından Microsoft, iptal edilen Ürünler veya Hizmetlere ilişkin tüm aboneliklerin ya da diğer geçerli tüm ödenmemiş işlerin ödeme yükümlülüklerini, Müşteri veya Müşterinin kurumsal bayisinin müteakip faturalarından çıkaracaktır. </w:t>
      </w:r>
    </w:p>
    <w:p w14:paraId="01E4B1F7" w14:textId="205CCCFF" w:rsidR="00C85435" w:rsidRPr="00FC77AC" w:rsidRDefault="00C85435" w:rsidP="002A4A50">
      <w:pPr>
        <w:pStyle w:val="ProductList-SubSubSectionHeading"/>
        <w:keepNext/>
        <w:spacing w:after="120"/>
        <w:outlineLvl w:val="1"/>
      </w:pPr>
      <w:bookmarkStart w:id="128" w:name="_Toc507768559"/>
      <w:bookmarkStart w:id="129" w:name="_Toc8395019"/>
      <w:bookmarkStart w:id="130" w:name="_Toc6563808"/>
      <w:bookmarkStart w:id="131" w:name="_Toc21617026"/>
      <w:bookmarkStart w:id="132" w:name="_Toc26972861"/>
      <w:bookmarkStart w:id="133" w:name="_Toc155371337"/>
      <w:bookmarkStart w:id="134" w:name="_Toc489605586"/>
      <w:r>
        <w:t>Eğitim Kurumları</w:t>
      </w:r>
      <w:bookmarkEnd w:id="128"/>
      <w:bookmarkEnd w:id="129"/>
      <w:bookmarkEnd w:id="130"/>
      <w:bookmarkEnd w:id="131"/>
      <w:bookmarkEnd w:id="132"/>
      <w:bookmarkEnd w:id="133"/>
    </w:p>
    <w:p w14:paraId="3D8C03D5" w14:textId="2AA0B766" w:rsidR="00C85435" w:rsidRPr="00FC77AC" w:rsidRDefault="00C85435" w:rsidP="007829B6">
      <w:pPr>
        <w:pStyle w:val="ProductList-Body"/>
        <w:spacing w:after="120"/>
      </w:pPr>
      <w:r>
        <w:t xml:space="preserve">Müşterinin; Aile Eğitim Hakları ve Gizliliği Kanunu, 20 U.S.C. § 1232g (FERPA) kapsamında yasal düzenlemelerin uygulandığı bir eğitim kurumu veya kuruluşu olması durumunda, Microsoft; DPA'nin amaçları bakımından, söz konusu şartların FERPA ve onun uygulama yönetmelikleri kapsamında açıklanmış olduğu üzere Microsoft'un, Müşteri Verileri ve Profesyonel Hizmetler Verileri üzerinde </w:t>
      </w:r>
      <w:r w:rsidR="0013246E">
        <w:t>“</w:t>
      </w:r>
      <w:r>
        <w:t>eğitim amaçlı meşru amaçları olan</w:t>
      </w:r>
      <w:r w:rsidR="00694223">
        <w:t>”</w:t>
      </w:r>
      <w:r>
        <w:t xml:space="preserve"> bir </w:t>
      </w:r>
      <w:r w:rsidR="0013246E">
        <w:t>“</w:t>
      </w:r>
      <w:r>
        <w:t>okul görevlisi</w:t>
      </w:r>
      <w:r w:rsidR="00694223">
        <w:t>”</w:t>
      </w:r>
      <w:r>
        <w:t xml:space="preserve"> olduğunu onaylar ve okul görevlilerine ilişkin 34 CFR 99.33(a) maddesiyle tahmil edilen sınırlamalar ile gerekliliklere uymayı kabul eder.</w:t>
      </w:r>
    </w:p>
    <w:p w14:paraId="3F7BD793" w14:textId="560D7DD5" w:rsidR="00C85435" w:rsidRPr="00FC77AC" w:rsidRDefault="00C85435" w:rsidP="007829B6">
      <w:pPr>
        <w:pStyle w:val="ProductList-Body"/>
        <w:spacing w:after="120"/>
      </w:pPr>
      <w:r>
        <w:t>Müşteri; Müşterinin öğrencileri ve öğrencilerin aileleri için Microsoft'un sınırlı veya sıfır iletişim bilgisine sahip olabileceğini anlamaktadır. Sonuç olarak Müşteri, geçerli yasa tarafından gerekebilen, herhangi bir son kullanıcının Ürünler ve Hizmetlerin kullanımı için tüm ebeveyn onaylarını almaktan ve Microsoft adına öğrencilere (veya öğrencinin 18 yaşın altında olması ve lise sonrası eğitime devam etmiyor olması durumunda, öğrencinin ebeveynine), geçerli yasa kapsamında gerekebileceği üzere Microsoft'un mülkiyetindeki Müşteri Verilerinin ve Profesyonel Hizmetler Verilerinin ifşa edilmesini talep eden herhangi bir mahkeme emri veya yasal olarak yayınlanmış mahkeme çağrısı bildirimlerini iletmekten sorumlu olacaktır.</w:t>
      </w:r>
    </w:p>
    <w:p w14:paraId="53D69FEB" w14:textId="77777777" w:rsidR="00C85435" w:rsidRPr="00FC77AC" w:rsidRDefault="00C85435" w:rsidP="002A4A50">
      <w:pPr>
        <w:pStyle w:val="ProductList-SubSubSectionHeading"/>
        <w:keepNext/>
        <w:spacing w:after="120"/>
        <w:outlineLvl w:val="1"/>
      </w:pPr>
      <w:bookmarkStart w:id="135" w:name="_Toc16510372"/>
      <w:bookmarkStart w:id="136" w:name="_Toc21617027"/>
      <w:bookmarkStart w:id="137" w:name="_Toc155371338"/>
      <w:bookmarkStart w:id="138" w:name="CJISCustomerAgreement"/>
      <w:r>
        <w:t>CJIS Müşteri Anlaşması</w:t>
      </w:r>
      <w:bookmarkEnd w:id="135"/>
      <w:bookmarkEnd w:id="136"/>
      <w:bookmarkEnd w:id="137"/>
    </w:p>
    <w:p w14:paraId="5308C975" w14:textId="77777777" w:rsidR="006716EF" w:rsidRPr="006D3F64" w:rsidRDefault="006716EF" w:rsidP="006716EF">
      <w:pPr>
        <w:tabs>
          <w:tab w:val="left" w:pos="158"/>
        </w:tabs>
        <w:spacing w:after="120" w:line="240" w:lineRule="auto"/>
        <w:rPr>
          <w:rFonts w:ascii="Calibri" w:eastAsia="Calibri" w:hAnsi="Calibri" w:cs="Arial"/>
          <w:sz w:val="18"/>
        </w:rPr>
      </w:pPr>
      <w:bookmarkStart w:id="139" w:name="_Toc8395020"/>
      <w:bookmarkStart w:id="140" w:name="_Toc6563809"/>
      <w:bookmarkStart w:id="141" w:name="_Toc21617028"/>
      <w:bookmarkStart w:id="142" w:name="_Toc26972862"/>
      <w:bookmarkStart w:id="143" w:name="_Toc123049606"/>
      <w:bookmarkStart w:id="144" w:name="HIPPA"/>
      <w:bookmarkStart w:id="145" w:name="_Toc26972863"/>
      <w:bookmarkStart w:id="146" w:name="_Hlk24722007"/>
      <w:bookmarkStart w:id="147" w:name="_Toc8395021"/>
      <w:bookmarkStart w:id="148" w:name="_Toc6563810"/>
      <w:bookmarkStart w:id="149" w:name="_Toc21617029"/>
      <w:bookmarkEnd w:id="134"/>
      <w:bookmarkEnd w:id="138"/>
      <w:r>
        <w:rPr>
          <w:rFonts w:ascii="Calibri" w:eastAsia="Calibri" w:hAnsi="Calibri" w:cs="Arial"/>
          <w:sz w:val="18"/>
        </w:rPr>
        <w:t>Microsoft, FBI Adalet Sistemi Bilgi Hizmetleri (</w:t>
      </w:r>
      <w:r w:rsidRPr="00E953A2">
        <w:rPr>
          <w:rFonts w:ascii="Calibri" w:eastAsia="Calibri" w:hAnsi="Calibri" w:cs="Arial"/>
          <w:sz w:val="18"/>
        </w:rPr>
        <w:t>“</w:t>
      </w:r>
      <w:r>
        <w:rPr>
          <w:rFonts w:ascii="Calibri" w:eastAsia="Calibri" w:hAnsi="Calibri" w:cs="Arial"/>
          <w:sz w:val="18"/>
        </w:rPr>
        <w:t>CJIS</w:t>
      </w:r>
      <w:r w:rsidRPr="00E953A2">
        <w:rPr>
          <w:rFonts w:ascii="Calibri" w:eastAsia="Calibri" w:hAnsi="Calibri" w:cs="Arial"/>
          <w:sz w:val="18"/>
        </w:rPr>
        <w:t>”</w:t>
      </w:r>
      <w:r>
        <w:rPr>
          <w:rFonts w:ascii="Calibri" w:eastAsia="Calibri" w:hAnsi="Calibri" w:cs="Arial"/>
          <w:sz w:val="18"/>
        </w:rPr>
        <w:t>) Güvenlik Politikası (</w:t>
      </w:r>
      <w:r w:rsidRPr="00E953A2">
        <w:rPr>
          <w:rFonts w:ascii="Calibri" w:eastAsia="Calibri" w:hAnsi="Calibri" w:cs="Arial"/>
          <w:sz w:val="18"/>
        </w:rPr>
        <w:t>“</w:t>
      </w:r>
      <w:r>
        <w:rPr>
          <w:rFonts w:ascii="Calibri" w:eastAsia="Calibri" w:hAnsi="Calibri" w:cs="Arial"/>
          <w:sz w:val="18"/>
        </w:rPr>
        <w:t>CJIS Politikası</w:t>
      </w:r>
      <w:r w:rsidRPr="00E953A2">
        <w:rPr>
          <w:rFonts w:ascii="Calibri" w:eastAsia="Calibri" w:hAnsi="Calibri" w:cs="Arial"/>
          <w:sz w:val="18"/>
        </w:rPr>
        <w:t>”</w:t>
      </w:r>
      <w:r>
        <w:rPr>
          <w:rFonts w:ascii="Calibri" w:eastAsia="Calibri" w:hAnsi="Calibri" w:cs="Arial"/>
          <w:sz w:val="18"/>
        </w:rPr>
        <w:t>) uyarınca belirli kamu bulutu hizmetleri (</w:t>
      </w:r>
      <w:r w:rsidRPr="00E953A2">
        <w:rPr>
          <w:rFonts w:ascii="Calibri" w:eastAsia="Calibri" w:hAnsi="Calibri" w:cs="Arial"/>
          <w:sz w:val="18"/>
        </w:rPr>
        <w:t>“</w:t>
      </w:r>
      <w:r>
        <w:rPr>
          <w:rFonts w:ascii="Calibri" w:eastAsia="Calibri" w:hAnsi="Calibri" w:cs="Arial"/>
          <w:sz w:val="18"/>
        </w:rPr>
        <w:t>Kapsanan Hizmetler</w:t>
      </w:r>
      <w:r w:rsidRPr="00E953A2">
        <w:rPr>
          <w:rFonts w:ascii="Calibri" w:eastAsia="Calibri" w:hAnsi="Calibri" w:cs="Arial"/>
          <w:sz w:val="18"/>
        </w:rPr>
        <w:t>”</w:t>
      </w:r>
      <w:r>
        <w:rPr>
          <w:rFonts w:ascii="Calibri" w:eastAsia="Calibri" w:hAnsi="Calibri" w:cs="Arial"/>
          <w:sz w:val="18"/>
        </w:rPr>
        <w:t>) sağlamaktadır. Adalet sistemi bilgilerinin kullanımı ve aktarımı CJIS Politikasına tabidir. Tüm Microsoft CJIS Kapsanan Hizmetleri, CJIS Yönetim Sözleşmesi'nin hüküm ve şartlarına tabidir:</w:t>
      </w:r>
    </w:p>
    <w:p w14:paraId="388685CB" w14:textId="77777777" w:rsidR="00A374AF" w:rsidRPr="006366A8" w:rsidRDefault="00A374AF" w:rsidP="00A374AF">
      <w:pPr>
        <w:pStyle w:val="ProductList-SubSubSectionHeading"/>
        <w:keepNext/>
        <w:spacing w:after="120"/>
        <w:outlineLvl w:val="1"/>
      </w:pPr>
      <w:bookmarkStart w:id="150" w:name="_Toc155371339"/>
      <w:r>
        <w:t>HIPAA İş Ortağı</w:t>
      </w:r>
      <w:bookmarkEnd w:id="139"/>
      <w:bookmarkEnd w:id="140"/>
      <w:bookmarkEnd w:id="141"/>
      <w:bookmarkEnd w:id="142"/>
      <w:bookmarkEnd w:id="143"/>
      <w:bookmarkEnd w:id="150"/>
    </w:p>
    <w:bookmarkEnd w:id="144"/>
    <w:p w14:paraId="1BC79F21" w14:textId="77777777" w:rsidR="00A374AF" w:rsidRPr="006366A8" w:rsidRDefault="00A374AF" w:rsidP="00A374AF">
      <w:pPr>
        <w:pStyle w:val="ProductList-Body"/>
        <w:spacing w:after="120"/>
      </w:pPr>
      <w:r>
        <w:t xml:space="preserve">Müşterinin, bir “kapsam dahilindeki kişi” veya “iş ortağı” olması ve Müşteri Verilerinin, “korunan sağlık bilgileri” içermesi durumunda [bu terimlerin 1996 tarihli Sağlık Sigortası Taşınabilirliği ve Hesap Verilebilirliği Kanununda (“HIPAA”) tanımlandığı ve burada değiştirildiği haliyle ve HIPAA’da ilan edilen düzenlemeler uyarınca], Müşterinin anlaşmasının yürütülmesine HIPAA İş Ortağı Anlaşmasının (“BAA”) yürütülmesi de dahil edilir. BAA’nın tüm metni, uygulanabilir olduğu Çevrimiçi Hizmetleri ve Profesyonel Hizmetleri belirler, bu bilgilere </w:t>
      </w:r>
      <w:hyperlink r:id="rId25" w:history="1">
        <w:r>
          <w:rPr>
            <w:rStyle w:val="Hyperlink"/>
          </w:rPr>
          <w:t>http://aka.ms/BAA</w:t>
        </w:r>
      </w:hyperlink>
      <w:r>
        <w:t xml:space="preserve"> adresinden ulaşabilirsiniz. Müşteri, (Müşterinin anlaşması hükümleri kapsamında) aşağıdaki bilgileri yazılı bir bildirim şeklinde Microsoft’a göndererek BAA’dan vazgeçebilir.</w:t>
      </w:r>
    </w:p>
    <w:p w14:paraId="54307B6C" w14:textId="77777777" w:rsidR="00A374AF" w:rsidRPr="006366A8" w:rsidRDefault="00A374AF" w:rsidP="00A374AF">
      <w:pPr>
        <w:pStyle w:val="ProductList-Body"/>
        <w:numPr>
          <w:ilvl w:val="0"/>
          <w:numId w:val="4"/>
        </w:numPr>
        <w:ind w:left="720"/>
      </w:pPr>
      <w:r>
        <w:t>Müşterinin ve dışarıda kalan herhangi bir Bağlı Kuruluşun tam yasal adları ve</w:t>
      </w:r>
    </w:p>
    <w:p w14:paraId="62FBAE2E" w14:textId="77777777" w:rsidR="00A374AF" w:rsidRDefault="00A374AF" w:rsidP="00A374AF">
      <w:pPr>
        <w:pStyle w:val="ProductList-Body"/>
        <w:numPr>
          <w:ilvl w:val="0"/>
          <w:numId w:val="4"/>
        </w:numPr>
        <w:spacing w:after="120"/>
        <w:ind w:left="720"/>
      </w:pPr>
      <w:r>
        <w:t>Müşterinin birden fazla anlaşması varsa dışında kalma seçeneğinin geçerli olduğu Müşteri anlaşmaları.</w:t>
      </w:r>
    </w:p>
    <w:p w14:paraId="6C5613A5" w14:textId="77777777" w:rsidR="00A374AF" w:rsidRDefault="00A374AF" w:rsidP="00A374AF">
      <w:pPr>
        <w:pStyle w:val="ProductList-SubSubSectionHeading"/>
        <w:keepNext/>
        <w:spacing w:after="120"/>
        <w:outlineLvl w:val="1"/>
      </w:pPr>
      <w:bookmarkStart w:id="151" w:name="_Toc123049607"/>
      <w:bookmarkStart w:id="152" w:name="_Toc155371340"/>
      <w:r>
        <w:t>Telekomünikasyon Verileri</w:t>
      </w:r>
      <w:bookmarkEnd w:id="151"/>
      <w:bookmarkEnd w:id="152"/>
    </w:p>
    <w:p w14:paraId="3D3C813A" w14:textId="77777777" w:rsidR="00A374AF" w:rsidRPr="00A374AF" w:rsidRDefault="00A374AF" w:rsidP="00A374AF">
      <w:pPr>
        <w:pStyle w:val="ProductList-Body"/>
        <w:spacing w:after="120"/>
      </w:pPr>
      <w:r>
        <w:t>Microsoft’un trafik, içerik ve diğer Kişisel Verileri, ilgili yasalar kapsamında telekomünikasyon hizmetleri olarak nitelendirilen Ürün ve Hizmetlerin hükmünde işlediği ölçüde yasal yükümlülükler geçerli olabilir. Microsoft; güvenlik ihlali bildirimi, Veri Koruma Gereklilikleri ve telekomünikasyon gizliliği dahil olmak üzere Ürünler ve Hizmetleri sağlamasıyla ilgili olarak geçerli olan telekomünikasyona özel yasalara ve yönetmeliklere uyacaktır.</w:t>
      </w:r>
    </w:p>
    <w:p w14:paraId="43E06D60" w14:textId="2EBF7227" w:rsidR="00C85435" w:rsidRPr="00FC77AC" w:rsidRDefault="00C85435" w:rsidP="002A4A50">
      <w:pPr>
        <w:pStyle w:val="ProductList-SubSubSectionHeading"/>
        <w:keepNext/>
        <w:spacing w:after="120"/>
        <w:outlineLvl w:val="1"/>
      </w:pPr>
      <w:bookmarkStart w:id="153" w:name="_Toc155371341"/>
      <w:r>
        <w:t>Kaliforniya Tüketici Gizliliği Yasası (CCPA)</w:t>
      </w:r>
      <w:bookmarkEnd w:id="145"/>
      <w:bookmarkEnd w:id="153"/>
    </w:p>
    <w:p w14:paraId="54D15101" w14:textId="53AFD4B1" w:rsidR="00DD6D76" w:rsidRPr="00FC77AC" w:rsidRDefault="00DD6D76" w:rsidP="00DD6D76">
      <w:pPr>
        <w:pStyle w:val="ProductList-Body"/>
        <w:spacing w:after="120"/>
      </w:pPr>
      <w:bookmarkStart w:id="154" w:name="_Toc26972864"/>
      <w:bookmarkEnd w:id="146"/>
      <w:r>
        <w:t xml:space="preserve">Microsoft'un CCPA kapsamında Kişisel Verileri işlemesi durumunda Microsoft, Müşteriye aşağıdaki ek taahhütleri verir. Microsoft; Müşteri Verileri, Profesyonel Hizmetler Verileri ve Kişisel Verileri Müşteri adına işler ve bu verileri, DPA Şartlarında belirtilen amaçlar dışında ve CCPA kapsamında izin verilen herhangi bir </w:t>
      </w:r>
      <w:r w:rsidR="0013246E">
        <w:t>“</w:t>
      </w:r>
      <w:r>
        <w:t>satış</w:t>
      </w:r>
      <w:r w:rsidR="00694223">
        <w:t>”</w:t>
      </w:r>
      <w:r>
        <w:t xml:space="preserve"> muafiyeti de dahil olmak üzere, hiçbir amaç için saklamaz, kullanmaz veya ifşa etmez. Hiçbir durumda, Microsoft bu tür verileri satmaz. Bu CCPA şartları, Microsoft'un Müşteriye DPA Şartlarında, Ürün Şartlarında veya Microsoft ile Müşteri arasındaki başka bir anlaşmada ileri sürmüş olduğu hiçbir veri koruma taahhüdünü sınırlandırmaz veya azaltmaz.</w:t>
      </w:r>
    </w:p>
    <w:p w14:paraId="7D1D6A80" w14:textId="2ABBCC85" w:rsidR="00DD6D76" w:rsidRPr="00FC77AC" w:rsidRDefault="00DD6D76" w:rsidP="002A4A50">
      <w:pPr>
        <w:pStyle w:val="ProductList-SubSubSectionHeading"/>
        <w:keepNext/>
        <w:spacing w:after="120"/>
        <w:outlineLvl w:val="1"/>
      </w:pPr>
      <w:bookmarkStart w:id="155" w:name="_Toc42764849"/>
      <w:bookmarkStart w:id="156" w:name="_Toc155371342"/>
      <w:bookmarkStart w:id="157" w:name="_Hlk44323010"/>
      <w:r>
        <w:t>Biyometrik Veriler</w:t>
      </w:r>
      <w:bookmarkEnd w:id="155"/>
      <w:bookmarkEnd w:id="156"/>
    </w:p>
    <w:p w14:paraId="01A1DFD0" w14:textId="4A616FCC" w:rsidR="00DD6D76" w:rsidRPr="00FC77AC" w:rsidRDefault="00DD6D76" w:rsidP="00DD6D76">
      <w:pPr>
        <w:spacing w:after="120" w:line="240" w:lineRule="auto"/>
      </w:pPr>
      <w:r>
        <w:rPr>
          <w:sz w:val="18"/>
        </w:rPr>
        <w:t xml:space="preserve">Müşterinin Biyometrik Verilerin işlenmesi için Ürünler ve Hizmetler kullanması halinde, Müşteri aşağıdakilerden sorumludur: Tümü geçerli Veri Koruma Gereklilikleri kapsamında uygun ve gerekli olduğu şekilde, (i) saklama süreleri ve imha konuları dahil olmak üzere, veri öznelerine bildirimde bulunmak; (ii) veri öznelerinden izin almak ve (iii) Biyometrik Verileri silmek. Microsoft Biyometrik Verileri, Müşterinin belgelendirilmiş talimatlarına uyarak (yukarıdaki </w:t>
      </w:r>
      <w:r w:rsidR="0013246E">
        <w:rPr>
          <w:sz w:val="18"/>
        </w:rPr>
        <w:t>“</w:t>
      </w:r>
      <w:r>
        <w:rPr>
          <w:sz w:val="18"/>
        </w:rPr>
        <w:t>İşlemci ve Denetçi Görevleri ve Sorumlulukları</w:t>
      </w:r>
      <w:r w:rsidR="00694223">
        <w:rPr>
          <w:sz w:val="18"/>
        </w:rPr>
        <w:t>”</w:t>
      </w:r>
      <w:r>
        <w:rPr>
          <w:sz w:val="18"/>
        </w:rPr>
        <w:t xml:space="preserve"> bölümünde açıklandığı şekilde) işleyecek ve bu Biyometrik Verileri işbu DPA kapsamındaki veri güvenliğine ve veri korumaya ilişkin şartlara uygun olarak koruyacaktır. Bu bölümün amaçları doğrultusunda, </w:t>
      </w:r>
      <w:r w:rsidR="0013246E">
        <w:rPr>
          <w:sz w:val="18"/>
        </w:rPr>
        <w:t>“</w:t>
      </w:r>
      <w:r>
        <w:rPr>
          <w:sz w:val="18"/>
        </w:rPr>
        <w:t>Biyometrik Veriler</w:t>
      </w:r>
      <w:r w:rsidR="00694223">
        <w:rPr>
          <w:sz w:val="18"/>
        </w:rPr>
        <w:t>”</w:t>
      </w:r>
      <w:r>
        <w:rPr>
          <w:sz w:val="18"/>
        </w:rPr>
        <w:t xml:space="preserve"> GDPR'nin 4. Maddesinde ve uygun olduğu sürece, diğer Veri Koruma Gereklilikleri içindeki eşdeğer şartlarda belirtilen anlama sahip olacaktır. </w:t>
      </w:r>
    </w:p>
    <w:p w14:paraId="0C3C5499" w14:textId="0AAF9DB1" w:rsidR="00052E8A" w:rsidRPr="00FC77AC" w:rsidRDefault="0058447F" w:rsidP="002A4A50">
      <w:pPr>
        <w:pStyle w:val="ProductList-SubSubSectionHeading"/>
        <w:keepNext/>
        <w:spacing w:after="120"/>
        <w:outlineLvl w:val="1"/>
      </w:pPr>
      <w:bookmarkStart w:id="158" w:name="_Toc155371343"/>
      <w:r>
        <w:t>Ek Profesyonel Hizmetler</w:t>
      </w:r>
      <w:bookmarkEnd w:id="158"/>
    </w:p>
    <w:p w14:paraId="0EAD6ADA" w14:textId="68BDC4AF" w:rsidR="00460220" w:rsidRPr="00FC77AC" w:rsidRDefault="00460220" w:rsidP="002A4A50">
      <w:pPr>
        <w:pStyle w:val="ProductList-Body"/>
        <w:spacing w:after="120"/>
      </w:pPr>
      <w:r>
        <w:t xml:space="preserve">Aşağıda listelenen bölümlerde kullanıldığı takdirde </w:t>
      </w:r>
      <w:r w:rsidR="0013246E">
        <w:t>“</w:t>
      </w:r>
      <w:r>
        <w:t>Profesyonel Hizmetler</w:t>
      </w:r>
      <w:r w:rsidR="00694223">
        <w:t>”</w:t>
      </w:r>
      <w:r>
        <w:t xml:space="preserve">, İlave Profesyonel Hizmetleri kapsar ve tanımlanan </w:t>
      </w:r>
      <w:r w:rsidR="0013246E">
        <w:t>“</w:t>
      </w:r>
      <w:r>
        <w:t>Profesyonel Servisler Hizmetleri</w:t>
      </w:r>
      <w:r w:rsidR="00694223">
        <w:t>”</w:t>
      </w:r>
      <w:r>
        <w:t xml:space="preserve"> terimi, İlave Profesyonel Hizmetler için edinilen verileri içerir.</w:t>
      </w:r>
    </w:p>
    <w:p w14:paraId="5DFAE36C" w14:textId="397CEAA9" w:rsidR="000A39B0" w:rsidRPr="00FC77AC" w:rsidRDefault="002E58D0" w:rsidP="002A4A50">
      <w:pPr>
        <w:pStyle w:val="ProductList-Body"/>
        <w:spacing w:after="120"/>
      </w:pPr>
      <w:r>
        <w:t xml:space="preserve">Bu DPA'nın aşağıdaki bölümleri, Profesyonel Hizmetler için geçerli olduğu üzere İlave Profesyonel Hizmetler için de geçerlidir: </w:t>
      </w:r>
      <w:r w:rsidR="00694223">
        <w:t>“</w:t>
      </w:r>
      <w:r>
        <w:t>Giriş</w:t>
      </w:r>
      <w:r w:rsidR="00694223">
        <w:t>”</w:t>
      </w:r>
      <w:r>
        <w:t xml:space="preserve">, </w:t>
      </w:r>
      <w:r w:rsidR="00694223">
        <w:t>“</w:t>
      </w:r>
      <w:r>
        <w:t>Yasalara Uygunluk</w:t>
      </w:r>
      <w:r w:rsidR="00694223">
        <w:t>”</w:t>
      </w:r>
      <w:r>
        <w:t xml:space="preserve">, </w:t>
      </w:r>
      <w:r w:rsidR="00694223">
        <w:t>“</w:t>
      </w:r>
      <w:r>
        <w:t>İşlemenin Yapısı; Mülkiyet</w:t>
      </w:r>
      <w:r w:rsidR="00694223">
        <w:t>”</w:t>
      </w:r>
      <w:r>
        <w:t xml:space="preserve">, </w:t>
      </w:r>
      <w:r w:rsidR="00694223">
        <w:t>“</w:t>
      </w:r>
      <w:r>
        <w:t>İşlenmiş Verilerin İfşası</w:t>
      </w:r>
      <w:r w:rsidR="00694223">
        <w:t>”</w:t>
      </w:r>
      <w:r>
        <w:t xml:space="preserve">, </w:t>
      </w:r>
      <w:r w:rsidR="00694223">
        <w:t>“</w:t>
      </w:r>
      <w:r>
        <w:t>İşlenmiş Verilerin İfşası; GDPR</w:t>
      </w:r>
      <w:r w:rsidR="00694223">
        <w:t>”</w:t>
      </w:r>
      <w:r>
        <w:t xml:space="preserve">, </w:t>
      </w:r>
      <w:r w:rsidR="00694223">
        <w:t>“</w:t>
      </w:r>
      <w:r>
        <w:t>Güvenlik Uygulamaları ve Politikaları</w:t>
      </w:r>
      <w:r w:rsidR="00694223">
        <w:t>”</w:t>
      </w:r>
      <w:r>
        <w:t xml:space="preserve"> bölümünün ilk paragrafı, </w:t>
      </w:r>
      <w:r w:rsidR="00694223">
        <w:t>“</w:t>
      </w:r>
      <w:r>
        <w:t>Müşterinin Sorumlulukları</w:t>
      </w:r>
      <w:r w:rsidR="00694223">
        <w:t>”</w:t>
      </w:r>
      <w:r>
        <w:t xml:space="preserve">, </w:t>
      </w:r>
      <w:r w:rsidR="00694223">
        <w:t>“</w:t>
      </w:r>
      <w:r>
        <w:t>Güvenlik Olay Bildirimi</w:t>
      </w:r>
      <w:r w:rsidR="00694223">
        <w:t>”</w:t>
      </w:r>
      <w:r>
        <w:t xml:space="preserve">, </w:t>
      </w:r>
      <w:r w:rsidR="00694223">
        <w:t>“</w:t>
      </w:r>
      <w:r>
        <w:t>Veri Transferi</w:t>
      </w:r>
      <w:r w:rsidR="00694223">
        <w:t>”</w:t>
      </w:r>
      <w:r>
        <w:t xml:space="preserve"> (2021 Standart Sözleşme Maddelerine ilişkin koşullar dahil olmak üzere), </w:t>
      </w:r>
      <w:r w:rsidR="00694223">
        <w:t>“</w:t>
      </w:r>
      <w:r>
        <w:t>Verilerin Saklanması ve Silinmesi</w:t>
      </w:r>
      <w:r w:rsidR="00694223">
        <w:t>”</w:t>
      </w:r>
      <w:r>
        <w:t xml:space="preserve"> bölümünün üçüncü paragrafı, </w:t>
      </w:r>
      <w:r w:rsidR="00694223">
        <w:t>“</w:t>
      </w:r>
      <w:r>
        <w:t>İşlemci Gizlilik Taahhüdü</w:t>
      </w:r>
      <w:r w:rsidR="00694223">
        <w:t>”</w:t>
      </w:r>
      <w:r>
        <w:t xml:space="preserve">, </w:t>
      </w:r>
      <w:r w:rsidR="00694223">
        <w:t>“</w:t>
      </w:r>
      <w:r>
        <w:t>Alt İşlemcilerin Kullanımına İlişkin Bildirim ve Kontroller</w:t>
      </w:r>
      <w:r w:rsidR="00694223">
        <w:t>”</w:t>
      </w:r>
      <w:r>
        <w:t xml:space="preserve">, </w:t>
      </w:r>
      <w:r w:rsidR="00694223">
        <w:t>“</w:t>
      </w:r>
      <w:r>
        <w:t>HIPAA İş Ortağı</w:t>
      </w:r>
      <w:r w:rsidR="00694223">
        <w:t>”</w:t>
      </w:r>
      <w:r>
        <w:t xml:space="preserve"> (BAA'da geçerli olduğu ölçüde), </w:t>
      </w:r>
      <w:r w:rsidR="00694223">
        <w:t>“</w:t>
      </w:r>
      <w:r>
        <w:t>Kaliforniya Tüketici Gizliliği Yasası (CCPA)</w:t>
      </w:r>
      <w:r w:rsidR="00694223" w:rsidRPr="00694223">
        <w:t xml:space="preserve"> </w:t>
      </w:r>
      <w:r w:rsidR="00694223">
        <w:t>”</w:t>
      </w:r>
      <w:r>
        <w:t xml:space="preserve">, </w:t>
      </w:r>
      <w:r w:rsidR="00694223">
        <w:t>“</w:t>
      </w:r>
      <w:r>
        <w:t>Biyometrik Veriler</w:t>
      </w:r>
      <w:r w:rsidR="00694223">
        <w:t>”</w:t>
      </w:r>
      <w:r>
        <w:t xml:space="preserve">, </w:t>
      </w:r>
      <w:r w:rsidR="00694223">
        <w:t>“</w:t>
      </w:r>
      <w:r>
        <w:t>Microsoft'a Ulaşma</w:t>
      </w:r>
      <w:r w:rsidR="00694223">
        <w:t>”</w:t>
      </w:r>
      <w:r>
        <w:t xml:space="preserve">, </w:t>
      </w:r>
      <w:r w:rsidR="00694223">
        <w:t>“</w:t>
      </w:r>
      <w:r>
        <w:t>Ek B – Veri Özneleri ve Kişisel Veri Kategorileri</w:t>
      </w:r>
      <w:r w:rsidR="00694223">
        <w:t>”</w:t>
      </w:r>
      <w:r>
        <w:t xml:space="preserve"> ve </w:t>
      </w:r>
      <w:r w:rsidR="00694223">
        <w:t>“</w:t>
      </w:r>
      <w:r>
        <w:t>Ek C – İlave Önlemler Eki</w:t>
      </w:r>
      <w:r w:rsidR="00694223">
        <w:t>”</w:t>
      </w:r>
      <w:r>
        <w:t xml:space="preserve">. </w:t>
      </w:r>
    </w:p>
    <w:p w14:paraId="73BA0D8E" w14:textId="77777777" w:rsidR="00C85435" w:rsidRPr="00FC77AC" w:rsidRDefault="00C85435" w:rsidP="002A4A50">
      <w:pPr>
        <w:pStyle w:val="ProductList-SubSubSectionHeading"/>
        <w:keepNext/>
        <w:spacing w:after="120"/>
        <w:outlineLvl w:val="1"/>
      </w:pPr>
      <w:bookmarkStart w:id="159" w:name="_Toc155371344"/>
      <w:bookmarkEnd w:id="157"/>
      <w:r>
        <w:t>Microsoft'a Ulaşma</w:t>
      </w:r>
      <w:bookmarkEnd w:id="147"/>
      <w:bookmarkEnd w:id="148"/>
      <w:bookmarkEnd w:id="149"/>
      <w:bookmarkEnd w:id="154"/>
      <w:bookmarkEnd w:id="159"/>
    </w:p>
    <w:p w14:paraId="43A6F074" w14:textId="77777777" w:rsidR="00C85435" w:rsidRPr="00FC77AC" w:rsidRDefault="00C85435" w:rsidP="007829B6">
      <w:pPr>
        <w:pStyle w:val="ProductList-Body"/>
        <w:spacing w:after="120"/>
      </w:pPr>
      <w:r>
        <w:t xml:space="preserve">Eğer Müşteri Microsoft'un gizlilik veya güvenlik taahhütlerine uymadığına inanıyorsa, Müşteri, müşteri destek bölümüyle temasa geçebilir veya </w:t>
      </w:r>
      <w:hyperlink r:id="rId26" w:history="1">
        <w:r>
          <w:rPr>
            <w:rStyle w:val="Hyperlink"/>
          </w:rPr>
          <w:t>http://go.microsoft.com/?linkid=9846224</w:t>
        </w:r>
      </w:hyperlink>
      <w:r>
        <w:t xml:space="preserve"> adresinde yer alan Microsoft'un Gizliliği web formunu kullanabilir. Microsoft'un e-posta adresi: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Microsoft'un Avrupa Ekonomik Bölgesi ve İsviçre için veri koruma temsilcisidir. Microsoft Ireland Operations Limited'in gizlilik temsilcisine, aşağıdaki adresten ulaşılabilir:</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2DA46382" w:rsidR="0074788A" w:rsidRPr="00FC77AC" w:rsidRDefault="00DC70ED" w:rsidP="0074788A">
      <w:pPr>
        <w:pStyle w:val="ProductList-Body"/>
        <w:shd w:val="clear" w:color="auto" w:fill="A6A6A6" w:themeFill="background1" w:themeFillShade="A6"/>
        <w:spacing w:after="120"/>
        <w:jc w:val="right"/>
      </w:pPr>
      <w:r>
        <w:fldChar w:fldCharType="begin"/>
      </w:r>
      <w:r>
        <w:instrText xml:space="preserve"> HYPERLINK \l "TableofContents" \o "İçindekiler" </w:instrText>
      </w:r>
      <w:r>
        <w:fldChar w:fldCharType="separate"/>
      </w:r>
      <w:r>
        <w:rPr>
          <w:rStyle w:val="Hyperlink"/>
          <w:sz w:val="16"/>
          <w:szCs w:val="16"/>
        </w:rPr>
        <w:t>İçindekiler</w:t>
      </w:r>
      <w:r>
        <w:rPr>
          <w:rStyle w:val="Hyperlink"/>
          <w:sz w:val="16"/>
          <w:szCs w:val="16"/>
        </w:rPr>
        <w:fldChar w:fldCharType="end"/>
      </w:r>
      <w:r>
        <w:rPr>
          <w:sz w:val="16"/>
          <w:szCs w:val="16"/>
        </w:rPr>
        <w:t xml:space="preserve"> / </w:t>
      </w:r>
      <w:hyperlink w:anchor="GeneralTerms" w:tooltip="Genel Şartlar" w:history="1">
        <w:r>
          <w:rPr>
            <w:rStyle w:val="Hyperlink"/>
            <w:sz w:val="16"/>
            <w:szCs w:val="16"/>
          </w:rPr>
          <w:t>Genel Koşullar</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B043BA">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71345"/>
      <w:r>
        <w:t>Ek A – Güvenlik Önlemleri</w:t>
      </w:r>
      <w:bookmarkEnd w:id="164"/>
    </w:p>
    <w:p w14:paraId="142FF82A" w14:textId="2263C715" w:rsidR="006A13BF" w:rsidRPr="00FC77AC" w:rsidRDefault="006A13BF" w:rsidP="006A13BF">
      <w:pPr>
        <w:pStyle w:val="ProductList-Body"/>
        <w:spacing w:after="120"/>
      </w:pPr>
      <w:r>
        <w:t>Microsoft; Temel Çevrimiçi Hizmetler ve Profesyonel Hizmetler Verilerindeki Müşteri Verileri için aşağıdaki güvenlik önlemlerini uygulamaktadır ve bunları muhafaza edecektir. Bu önlemler, DPA'daki (ve GDPR Şartlarındaki) güvenlik taahhütleri ile birlikte Microsoft'un söz konusu verilerin güvenliği ile ilgili yegane sorumluluğudur.</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Etki Alanı</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Uygulamalar</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Bilgi Güvenliği Organizasyonu</w:t>
            </w:r>
          </w:p>
        </w:tc>
        <w:tc>
          <w:tcPr>
            <w:tcW w:w="8190" w:type="dxa"/>
          </w:tcPr>
          <w:p w14:paraId="407C8AD9" w14:textId="77777777" w:rsidR="006A13BF" w:rsidRPr="00FC77AC" w:rsidRDefault="006A13BF" w:rsidP="003452D9">
            <w:pPr>
              <w:pStyle w:val="ProductList-Body"/>
              <w:spacing w:after="120"/>
            </w:pPr>
            <w:r>
              <w:rPr>
                <w:b/>
                <w:sz w:val="16"/>
                <w:szCs w:val="16"/>
              </w:rPr>
              <w:t>Güvenlik Mülkiyeti</w:t>
            </w:r>
            <w:r w:rsidRPr="00AE3E6B">
              <w:rPr>
                <w:b/>
                <w:bCs/>
                <w:sz w:val="16"/>
              </w:rPr>
              <w:t>.</w:t>
            </w:r>
            <w:r>
              <w:rPr>
                <w:sz w:val="16"/>
              </w:rPr>
              <w:t xml:space="preserve"> </w:t>
            </w:r>
            <w:r>
              <w:rPr>
                <w:sz w:val="16"/>
                <w:szCs w:val="16"/>
              </w:rPr>
              <w:t>Microsoft, güvenlik kurallarının ve usullerinin koordinasyonundan ve izlenmesinden sorumlu bir veya daha fazla sayıda güvenlik sorumlusu tayin etmiştir.</w:t>
            </w:r>
          </w:p>
          <w:p w14:paraId="04E77B5B" w14:textId="2837B313" w:rsidR="006A13BF" w:rsidRPr="00FC77AC" w:rsidRDefault="006A13BF" w:rsidP="003452D9">
            <w:pPr>
              <w:pStyle w:val="ProductList-Body"/>
              <w:spacing w:after="120"/>
            </w:pPr>
            <w:r>
              <w:rPr>
                <w:b/>
                <w:sz w:val="16"/>
                <w:szCs w:val="16"/>
              </w:rPr>
              <w:t>Güvenlik Görevleri ve Sorumlulukları</w:t>
            </w:r>
            <w:r w:rsidRPr="00AE3E6B">
              <w:rPr>
                <w:b/>
                <w:bCs/>
                <w:sz w:val="16"/>
              </w:rPr>
              <w:t>.</w:t>
            </w:r>
            <w:r>
              <w:rPr>
                <w:sz w:val="16"/>
              </w:rPr>
              <w:t xml:space="preserve"> </w:t>
            </w:r>
            <w:r>
              <w:rPr>
                <w:sz w:val="16"/>
                <w:szCs w:val="16"/>
              </w:rPr>
              <w:t>Müşteri Verilerine veya Profesyonel Hizmetler Verilerine erişimi olan Microsoft personeli, gizlilik yükümlülüklerine tabidir.</w:t>
            </w:r>
          </w:p>
          <w:p w14:paraId="3F740157" w14:textId="22E7BB6A" w:rsidR="006A13BF" w:rsidRPr="00FC77AC" w:rsidRDefault="006A13BF" w:rsidP="003452D9">
            <w:pPr>
              <w:pStyle w:val="ProductList-Body"/>
              <w:spacing w:after="120"/>
            </w:pPr>
            <w:r>
              <w:rPr>
                <w:b/>
                <w:sz w:val="16"/>
                <w:szCs w:val="16"/>
              </w:rPr>
              <w:t>Risk Yönetim Programı</w:t>
            </w:r>
            <w:r w:rsidRPr="00AE3E6B">
              <w:rPr>
                <w:b/>
                <w:bCs/>
                <w:sz w:val="16"/>
              </w:rPr>
              <w:t>.</w:t>
            </w:r>
            <w:r>
              <w:rPr>
                <w:sz w:val="16"/>
              </w:rPr>
              <w:t xml:space="preserve"> </w:t>
            </w:r>
            <w:r>
              <w:rPr>
                <w:sz w:val="16"/>
                <w:szCs w:val="16"/>
              </w:rPr>
              <w:t>Microsoft, Müşteri Verilerini işlemeden veya Çevrimiçi Hizmetleri başlatmadan önce ve Profesyonel Hizmet Verilerini işlemeden veya Profesyonel Hizmetleri başlatmadan önce bir risk değerlendirmesi gerçekleştirir.</w:t>
            </w:r>
          </w:p>
          <w:p w14:paraId="606431AF" w14:textId="77777777" w:rsidR="006A13BF" w:rsidRPr="000720BF" w:rsidRDefault="006A13BF" w:rsidP="003452D9">
            <w:pPr>
              <w:pStyle w:val="ProductList-Body"/>
              <w:spacing w:after="120"/>
              <w:rPr>
                <w:sz w:val="16"/>
                <w:szCs w:val="16"/>
              </w:rPr>
            </w:pPr>
            <w:r>
              <w:rPr>
                <w:sz w:val="16"/>
                <w:szCs w:val="16"/>
              </w:rPr>
              <w:t>Microsoft, tarafına ait saklama gereklilikleri uyarınca, yürürlüğünü kaybetmelerinin ardından da güvenlik belgelerini saklar.</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Varlık Yönetimi</w:t>
            </w:r>
          </w:p>
        </w:tc>
        <w:tc>
          <w:tcPr>
            <w:tcW w:w="8190" w:type="dxa"/>
          </w:tcPr>
          <w:p w14:paraId="76B7D5E1" w14:textId="6592E37E" w:rsidR="006A13BF" w:rsidRPr="00FC77AC" w:rsidRDefault="006A13BF" w:rsidP="003452D9">
            <w:pPr>
              <w:pStyle w:val="ProductList-Body"/>
              <w:spacing w:after="120"/>
            </w:pPr>
            <w:r>
              <w:rPr>
                <w:b/>
                <w:sz w:val="16"/>
                <w:szCs w:val="16"/>
              </w:rPr>
              <w:t>Varlık Envanteri</w:t>
            </w:r>
            <w:r w:rsidRPr="00AE3E6B">
              <w:rPr>
                <w:b/>
                <w:bCs/>
                <w:sz w:val="16"/>
              </w:rPr>
              <w:t>.</w:t>
            </w:r>
            <w:r>
              <w:rPr>
                <w:sz w:val="16"/>
              </w:rPr>
              <w:t xml:space="preserve"> </w:t>
            </w:r>
            <w:r>
              <w:rPr>
                <w:sz w:val="16"/>
                <w:szCs w:val="16"/>
              </w:rPr>
              <w:t>Microsoft, üzerinde Müşteri Verilerinin veya Profesyonel Hizmetler Verilerinin depolandığı tüm ortamların bir envanterini tutar. Bu ortam envanterlerine erişim, yazılı olarak erişim yetkisi verilen Microsoft personeli ile sınırlıdır.</w:t>
            </w:r>
          </w:p>
          <w:p w14:paraId="05950E28" w14:textId="77777777" w:rsidR="006A13BF" w:rsidRPr="00FC77AC" w:rsidRDefault="006A13BF" w:rsidP="003452D9">
            <w:pPr>
              <w:pStyle w:val="ProductList-Body"/>
              <w:keepNext/>
              <w:spacing w:after="120"/>
            </w:pPr>
            <w:r>
              <w:rPr>
                <w:b/>
                <w:sz w:val="16"/>
                <w:szCs w:val="16"/>
              </w:rPr>
              <w:t>Varlık İdaresi</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Müşteri Verilerini ve Profesyonel Hizmetler Verilerini, bu verilerin tanımlanmasına yardımcı olmak ve uygun şekilde kısıtlanacak bir erişime izin vermek amacıyla sınıflandırır.</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Müşteri Verilerinin ve Profesyonel Hizmetler Verilerinin yazdırılması konusunda kısıtlamalar koyar ve bu tür veriler içeren basılı materyallerin atılması hususunda prosedürlere sahiptir.</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 personeli, Müşteri Verilerini ve Profesyonel Hizmetler Verilerini taşınabilir cihazlara depolamadan, bu tür verilere uzaktan erişmeden veya bu tür verileri Microsoft tesisleri dışında işlemeden önce Microsoft yetkisini almak zorundadır.</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İnsan Kaynakları Güvenliği</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Güvenlik Eğitimi</w:t>
            </w:r>
            <w:r w:rsidRPr="00AE3E6B">
              <w:rPr>
                <w:b/>
                <w:bCs/>
                <w:sz w:val="16"/>
                <w:szCs w:val="16"/>
              </w:rPr>
              <w:t>.</w:t>
            </w:r>
            <w:r>
              <w:rPr>
                <w:sz w:val="16"/>
                <w:szCs w:val="16"/>
              </w:rPr>
              <w:t xml:space="preserve"> Microsoft, personelini ilgili güvenlik prosedürleri ve bunların ilgili rolleri hakkında bilgilendirir. Microsoft ayrıca, personelini güvenlik kurallarının ve prosedürlerinin ihlalinin olası sonuçları hakkında da bilgilendirir. Microsoft, tüm eğitimlerde sadece isimsiz veriler kullanacaktır.</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Fiziksel Güvenlik ve Çevre Güvenliği</w:t>
            </w:r>
          </w:p>
        </w:tc>
        <w:tc>
          <w:tcPr>
            <w:tcW w:w="8190" w:type="dxa"/>
          </w:tcPr>
          <w:p w14:paraId="281C4F79" w14:textId="4E2D4E17" w:rsidR="006A13BF" w:rsidRPr="00FC77AC" w:rsidRDefault="006A13BF" w:rsidP="003452D9">
            <w:pPr>
              <w:pStyle w:val="ProductList-Body"/>
              <w:spacing w:after="120"/>
            </w:pPr>
            <w:r>
              <w:rPr>
                <w:b/>
                <w:sz w:val="16"/>
                <w:szCs w:val="16"/>
              </w:rPr>
              <w:t>Tesislere Fiziksel Erişim</w:t>
            </w:r>
            <w:r w:rsidRPr="00AE3E6B">
              <w:rPr>
                <w:b/>
                <w:bCs/>
                <w:sz w:val="16"/>
              </w:rPr>
              <w:t>.</w:t>
            </w:r>
            <w:r>
              <w:rPr>
                <w:sz w:val="16"/>
              </w:rPr>
              <w:t xml:space="preserve"> </w:t>
            </w:r>
            <w:r>
              <w:rPr>
                <w:sz w:val="16"/>
                <w:szCs w:val="16"/>
              </w:rPr>
              <w:t>Microsoft, Müşteri Verilerini veya Profesyonel Hizmetler Verilerini işleyen bilgi sistemlerinin bulunduğu tesislere erişimi, tanımlanmış yetkili kişilerle sınırlandırır.</w:t>
            </w:r>
          </w:p>
          <w:p w14:paraId="6121A4AE" w14:textId="5F97BAC5" w:rsidR="006A13BF" w:rsidRPr="00FC77AC" w:rsidRDefault="006A13BF" w:rsidP="003452D9">
            <w:pPr>
              <w:pStyle w:val="ProductList-Body"/>
              <w:spacing w:after="120"/>
            </w:pPr>
            <w:r>
              <w:rPr>
                <w:b/>
                <w:sz w:val="16"/>
                <w:szCs w:val="16"/>
              </w:rPr>
              <w:t>Bileşenlere Fiziksel Erişim</w:t>
            </w:r>
            <w:r w:rsidRPr="00AE3E6B">
              <w:rPr>
                <w:b/>
                <w:bCs/>
                <w:sz w:val="16"/>
              </w:rPr>
              <w:t>.</w:t>
            </w:r>
            <w:r>
              <w:rPr>
                <w:sz w:val="16"/>
              </w:rPr>
              <w:t xml:space="preserve"> </w:t>
            </w:r>
            <w:r>
              <w:rPr>
                <w:sz w:val="16"/>
                <w:szCs w:val="16"/>
              </w:rPr>
              <w:t>Microsoft, ortam tipi, yetkili gönderici/alıcı, tarih ve zaman, ortam sayısı ve içerdikleri Müşteri Verileri veya Profesyonel Hizmetler Verileri türleri dahil; bu tür verileri içeren gelen ve giden ortam kayıtlarını saklar.</w:t>
            </w:r>
          </w:p>
          <w:p w14:paraId="62B78B3D" w14:textId="77777777" w:rsidR="006A13BF" w:rsidRPr="00FC77AC" w:rsidRDefault="006A13BF" w:rsidP="003452D9">
            <w:pPr>
              <w:pStyle w:val="ProductList-Body"/>
              <w:spacing w:after="120"/>
            </w:pPr>
            <w:r>
              <w:rPr>
                <w:b/>
                <w:sz w:val="16"/>
                <w:szCs w:val="16"/>
              </w:rPr>
              <w:t>Aksamalardan Korunma</w:t>
            </w:r>
            <w:r w:rsidRPr="00AE3E6B">
              <w:rPr>
                <w:b/>
                <w:bCs/>
                <w:sz w:val="16"/>
              </w:rPr>
              <w:t>.</w:t>
            </w:r>
            <w:r>
              <w:rPr>
                <w:sz w:val="16"/>
              </w:rPr>
              <w:t xml:space="preserve"> </w:t>
            </w:r>
            <w:r>
              <w:rPr>
                <w:sz w:val="16"/>
                <w:szCs w:val="16"/>
              </w:rPr>
              <w:t>Microsoft, güç kaynağı arızası veya hat parazitine bağlı veri kaybına karşı korunmak için endüstri standardı olan çeşitli sistemler kullanır.</w:t>
            </w:r>
          </w:p>
          <w:p w14:paraId="36658FCF" w14:textId="5AE4FA2C" w:rsidR="006A13BF" w:rsidRPr="000720BF" w:rsidRDefault="006A13BF" w:rsidP="003452D9">
            <w:pPr>
              <w:pStyle w:val="ProductList-Body"/>
              <w:spacing w:after="120"/>
              <w:rPr>
                <w:sz w:val="16"/>
                <w:szCs w:val="16"/>
              </w:rPr>
            </w:pPr>
            <w:r>
              <w:rPr>
                <w:b/>
                <w:sz w:val="16"/>
                <w:szCs w:val="16"/>
              </w:rPr>
              <w:t>Bileşenlerin Atılması</w:t>
            </w:r>
            <w:r w:rsidRPr="00AE3E6B">
              <w:rPr>
                <w:b/>
                <w:bCs/>
                <w:sz w:val="16"/>
              </w:rPr>
              <w:t>.</w:t>
            </w:r>
            <w:r>
              <w:rPr>
                <w:sz w:val="16"/>
              </w:rPr>
              <w:t xml:space="preserve"> </w:t>
            </w:r>
            <w:r>
              <w:rPr>
                <w:sz w:val="16"/>
                <w:szCs w:val="16"/>
              </w:rPr>
              <w:t>Microsoft, ihtiyaç kalmadığında Müşteri Verilerini ve Profesyonel Hizmetler Verilerini silmek için endüstri standardı süreçleri kullanır.</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İletişimler ve Operasyon Yönetimi</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İşletim İlkesi</w:t>
            </w:r>
            <w:r w:rsidRPr="00AE3E6B">
              <w:rPr>
                <w:b/>
                <w:bCs/>
                <w:sz w:val="16"/>
                <w:szCs w:val="16"/>
              </w:rPr>
              <w:t>.</w:t>
            </w:r>
            <w:r>
              <w:rPr>
                <w:sz w:val="16"/>
                <w:szCs w:val="16"/>
              </w:rPr>
              <w:t xml:space="preserve"> Microsoft, kendi güvenlik önlemlerini, ilgili prosedürleri ve Müşteri Verilerine veya Profesyonel Hizmetler Verilerine erişen personelinin sorumluluklarını açıklayan güvenlik belgelerini saklar.</w:t>
            </w:r>
          </w:p>
          <w:p w14:paraId="7E2D8550" w14:textId="77777777" w:rsidR="006A13BF" w:rsidRPr="00FC77AC" w:rsidRDefault="006A13BF" w:rsidP="003452D9">
            <w:pPr>
              <w:pStyle w:val="ProductList-Body"/>
              <w:spacing w:after="120"/>
            </w:pPr>
            <w:r>
              <w:rPr>
                <w:b/>
                <w:sz w:val="16"/>
                <w:szCs w:val="16"/>
              </w:rPr>
              <w:t>Veri Kurtarma Prosedürleri</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Sürekli bir biçimde ancak hiçbir durumda haftada birden az olmamak kaydıyla (eğer bu süre boyunca herhangi bir güncelleştirme gerçekleştirilmediyse) Microsoft, Müşteri Verilerinin ve Profesyonel Hizmetler Verilerinin kurtarılabileceği şekilde, bu tür verilerin birden çok kopyasını saklar.</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Müşteri Verileri ile Profesyonel Hizmetler Verilerinin ve veri kurtarma prosedürlerinin kopyalarını, Müşteri Verilerini ve Profesyonel Hizmetler Verilerini işleyen temel bilgisayar ekipmanından farklı bir yerde saklar.</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Müşteri Verilerinin ve Profesyonel Hizmetler Verilerinin kopyalarına olan erişimin tabi olduğu, yürürlükte özel prosedürlere sahiptir.</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her on iki ayda bir gözden geçirilen Profesyonel Hizmetlerine ve Azure Kamu Hizmetlerine ilişkin veri kurtarma prosedürleri hariç olmak üzere, veri kurtarma prosedürlerini en az altı ayda bir gözden geçirir.</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sorumlu kişi, yeniden yüklenen verilerin tanımı ve geçerli olan yerlerde sorumlu kişi ve (eğer varsa) hangi verilerin veri kurtarma işleminde manüel olarak girişinin yapılacağı dahil, veri kurtarma çabalarını kaydeder.</w:t>
            </w:r>
          </w:p>
          <w:p w14:paraId="40B0318F" w14:textId="4334BDF4" w:rsidR="006A13BF" w:rsidRPr="00FC77AC" w:rsidRDefault="006A13BF" w:rsidP="003452D9">
            <w:pPr>
              <w:pStyle w:val="ProductList-Body"/>
              <w:spacing w:after="120"/>
            </w:pPr>
            <w:r>
              <w:rPr>
                <w:b/>
                <w:sz w:val="16"/>
                <w:szCs w:val="16"/>
              </w:rPr>
              <w:t>Kötü Amaçlı Yazılım</w:t>
            </w:r>
            <w:r w:rsidRPr="00AE3E6B">
              <w:rPr>
                <w:b/>
                <w:bCs/>
                <w:sz w:val="16"/>
                <w:szCs w:val="16"/>
              </w:rPr>
              <w:t>.</w:t>
            </w:r>
            <w:r>
              <w:rPr>
                <w:sz w:val="16"/>
                <w:szCs w:val="16"/>
              </w:rPr>
              <w:t xml:space="preserve"> Microsoft, genel ağlardan gelen kötü amaçlı yazılımlar dahil olmak üzere, Müşteri Verilerine ve Profesyonel Hizmetler Verilerine yetkisiz erişim elde eden kötü amaçlı yazılımların önlenmesine yardımcı olmaya yönelik olarak kötü amaçlı yazılımları önleme denetimlerine sahiptir.</w:t>
            </w:r>
          </w:p>
          <w:p w14:paraId="426A2233" w14:textId="77777777" w:rsidR="006A13BF" w:rsidRPr="00FC77AC" w:rsidRDefault="006A13BF" w:rsidP="003452D9">
            <w:pPr>
              <w:pStyle w:val="ProductList-Body"/>
              <w:spacing w:after="120"/>
            </w:pPr>
            <w:r>
              <w:rPr>
                <w:b/>
                <w:sz w:val="16"/>
                <w:szCs w:val="16"/>
              </w:rPr>
              <w:t>Sınırların Ötesindeki Veriler</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ortak ağlar üzerinden aktarılan Müşteri Verilerini ve Profesyonel Hizmetler Verilerini şifreler veya Müşterilerin bunları şifrelemesini sağlar.</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ortam içimde kendi tesislerini terk eden Müşteri Verilerine ve Profesyonel Hizmetler Verilerine erişimi kısıtlar.</w:t>
            </w:r>
          </w:p>
          <w:p w14:paraId="6B5787D7" w14:textId="1F458867" w:rsidR="006A13BF" w:rsidRPr="000720BF" w:rsidRDefault="006A13BF" w:rsidP="003452D9">
            <w:pPr>
              <w:pStyle w:val="ProductList-Body"/>
              <w:spacing w:after="120"/>
              <w:rPr>
                <w:sz w:val="16"/>
                <w:szCs w:val="16"/>
              </w:rPr>
            </w:pPr>
            <w:r>
              <w:rPr>
                <w:b/>
                <w:sz w:val="16"/>
                <w:szCs w:val="16"/>
              </w:rPr>
              <w:t>Olay Kaydı</w:t>
            </w:r>
            <w:r w:rsidRPr="00AE3E6B">
              <w:rPr>
                <w:b/>
                <w:bCs/>
                <w:sz w:val="16"/>
                <w:szCs w:val="16"/>
              </w:rPr>
              <w:t>.</w:t>
            </w:r>
            <w:r>
              <w:rPr>
                <w:sz w:val="16"/>
                <w:szCs w:val="16"/>
              </w:rPr>
              <w:t xml:space="preserve"> Microsoft; Müşteri Verileri veya Profesyonel Hizmetler Verilerini içeren, erişim kimliğini ve zamanı, verilen veya reddedilen yetkilendirme ve ilgili aktiviteleri kaydeden bilgi sistemlerini kaydeder veya Müşterinin kaydetmesini, erişmesini ve kullanmasını sağlar.</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Erişim Denetimi</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Erişim İlkesi</w:t>
            </w:r>
            <w:r w:rsidRPr="00AE3E6B">
              <w:rPr>
                <w:b/>
                <w:bCs/>
                <w:sz w:val="16"/>
                <w:szCs w:val="16"/>
              </w:rPr>
              <w:t>.</w:t>
            </w:r>
            <w:r>
              <w:rPr>
                <w:sz w:val="16"/>
                <w:szCs w:val="16"/>
              </w:rPr>
              <w:t xml:space="preserve"> Microsoft, Müşteri Verilerine veya Profesyonel Hizmetler Verilerine erişimi olan kişilerin güvenlik ayrıcalıklarının kaydını tutar.</w:t>
            </w:r>
          </w:p>
          <w:p w14:paraId="2090F4FF" w14:textId="77777777" w:rsidR="006A13BF" w:rsidRPr="00FC77AC" w:rsidRDefault="006A13BF" w:rsidP="003452D9">
            <w:pPr>
              <w:pStyle w:val="ProductList-Body"/>
              <w:spacing w:after="120"/>
            </w:pPr>
            <w:r>
              <w:rPr>
                <w:b/>
                <w:sz w:val="16"/>
                <w:szCs w:val="16"/>
              </w:rPr>
              <w:t>Erişim Yetkilendirmesi</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Müşteri Verileri veya Profesyonel Hizmetler Verilerini içeren Microsoft sistemlerine erişim yetkisine sahip olan personelin bir kaydını tutar ve günceller.</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altı ayı aşmayan süreyle kullanılmayan kimlik doğrulama bilgilerini devre dışı bırakır.</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verilere ve kaynaklara olan yetkili erişimi verme, değiştirme veya iptal etme hakkına sahip bu personelleri belirler.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Müşteri Verileri veya Profesyonel Hizmetler Verilerini içeren sistemlere birden fazla kişinin erişmesi durumunda kişilerin ayrı tanımlayıcılara/kullanıcı girişlerine sahip olmasını temin eder.</w:t>
            </w:r>
          </w:p>
          <w:p w14:paraId="58546188" w14:textId="77777777" w:rsidR="006A13BF" w:rsidRPr="00FC77AC" w:rsidRDefault="006A13BF" w:rsidP="003452D9">
            <w:pPr>
              <w:pStyle w:val="ProductList-Body"/>
              <w:spacing w:after="120"/>
            </w:pPr>
            <w:r>
              <w:rPr>
                <w:b/>
                <w:sz w:val="16"/>
                <w:szCs w:val="16"/>
              </w:rPr>
              <w:t>En Az Ayrıcalığın Verilmesi</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Teknik destek personeli, ihtiyaç durumunda Müşteri Verilerine veya Profesyonel Hizmetler Verilerine erişmesine izin verilen tek personeldir.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Müşteri Verilerine ve Profesyonel Hizmetler Verilerine erişimi, sadece, görevlerini yerine getirmek için bu erişime gereksinim duyan kişilerle sınırlar.</w:t>
            </w:r>
          </w:p>
          <w:p w14:paraId="017B44EE" w14:textId="77777777" w:rsidR="006A13BF" w:rsidRPr="00FC77AC" w:rsidRDefault="006A13BF" w:rsidP="003452D9">
            <w:pPr>
              <w:pStyle w:val="ProductList-Body"/>
              <w:spacing w:after="120"/>
            </w:pPr>
            <w:r>
              <w:rPr>
                <w:b/>
                <w:sz w:val="16"/>
                <w:szCs w:val="16"/>
              </w:rPr>
              <w:t>Bütünlük ve Gizlilik</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Microsoft'un kontrol ettiği tesislerden ayrılırken veya bilgisayarları yalnız bırakırken idari oturumları devre dışı bırakması konusunda Microsoft personeline talimat verir.</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şifreleri, geçerli oldukları esnada anlaşılmaz kılan bir şekilde depolar.</w:t>
            </w:r>
          </w:p>
          <w:p w14:paraId="10F1FE79" w14:textId="77777777" w:rsidR="006A13BF" w:rsidRPr="00FC77AC" w:rsidRDefault="006A13BF" w:rsidP="003452D9">
            <w:pPr>
              <w:pStyle w:val="ProductList-Body"/>
              <w:spacing w:after="120"/>
            </w:pPr>
            <w:r>
              <w:rPr>
                <w:b/>
                <w:sz w:val="16"/>
                <w:szCs w:val="16"/>
              </w:rPr>
              <w:t>Kimlik Doğrulaması</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bilgi sistemlerine erişmeye çalışan kullanıcıları tanımlamak ve kimlik denetimi yapmak için endüstri standardı uygulamalar kullanır.</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Kimlik denetim mekanizmalarının şifrelere dayanması durumunda Microsoft, şifrelerin düzenli olarak yenilenmesini gerekli kılar.</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Kimlik denetim mekanizmalarının şifrelere dayanması durumunda Microsoft, şifrenin en az sekiz karakterli olmasını gerekli kılar.</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devre dışı bırakılan veya süresi sona eren tanımlayıcıların başka bireylere verilmemesini sağlar.</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geçersiz şifre kullanarak bilgi sistemine erişmeye yönelik mükerrer girişimleri izler veya Müşterinin izlemesine imkan tanır.</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bozulmuş veya yanlışlıkla açığa çıkmış parolaları devre dışı bırakmak için endüstri standardı prosedürler yürütür.</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tayin edilip dağıtımı yapıldığında ve ayrıca depolama süresince şifrelerin gizliliğini ve bütünlüğünü korumak için tasarlanan uygulamalar dâhil endüstri standardı şifre koruma uygulamalarını kullanır.</w:t>
            </w:r>
          </w:p>
          <w:p w14:paraId="09AB0889" w14:textId="269DF757" w:rsidR="006A13BF" w:rsidRPr="000720BF" w:rsidRDefault="006A13BF" w:rsidP="003452D9">
            <w:pPr>
              <w:pStyle w:val="ProductList-Body"/>
              <w:spacing w:after="120"/>
              <w:rPr>
                <w:sz w:val="16"/>
                <w:szCs w:val="16"/>
              </w:rPr>
            </w:pPr>
            <w:r>
              <w:rPr>
                <w:b/>
                <w:sz w:val="16"/>
                <w:szCs w:val="16"/>
              </w:rPr>
              <w:t>Ağ Tasarımı</w:t>
            </w:r>
            <w:r w:rsidRPr="009D2B2A">
              <w:rPr>
                <w:b/>
                <w:bCs/>
                <w:sz w:val="16"/>
                <w:szCs w:val="16"/>
              </w:rPr>
              <w:t>.</w:t>
            </w:r>
            <w:r>
              <w:rPr>
                <w:sz w:val="16"/>
                <w:szCs w:val="16"/>
              </w:rPr>
              <w:t xml:space="preserve"> Microsoft, kişilerin erişim yetkisine sahip olmadıkları Müşteri Verilerine veya Profesyonel Hizmetler Verilerine erişim elde etmek için taraflarına atanmamış erişim haklarını elde etmelerini önlemeye yönelik denetimlere sahiptir.</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Bilgi Güvenliği Olay Yönetimi</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Olaya Müdahale Süreci</w:t>
            </w:r>
          </w:p>
          <w:p w14:paraId="42D146C3"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ihlalin açıklaması, süresi, ihlalin sonuçları, rapor edenin adı ve ihlalin kime rapor edildiği ile </w:t>
            </w:r>
            <w:r>
              <w:rPr>
                <w:color w:val="000000" w:themeColor="text1"/>
                <w:sz w:val="16"/>
              </w:rPr>
              <w:t>veri kurtarma prosedürü</w:t>
            </w:r>
            <w:r>
              <w:t xml:space="preserve"> ile güvenlik ihlallerinin bir kaydını tutar.</w:t>
            </w:r>
          </w:p>
          <w:p w14:paraId="71946EB2" w14:textId="72565BD8"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 xml:space="preserve">Microsoft, Bir Güvenlik Olayı olan her güvenlik ihlali ile ilgili olarak, gecikme veya erteleme olmaksızın ve herhangi bir durumda 72 saat içinde (yukarıda </w:t>
            </w:r>
            <w:r w:rsidR="00694223">
              <w:rPr>
                <w:color w:val="000000" w:themeColor="text1"/>
                <w:sz w:val="16"/>
                <w:szCs w:val="16"/>
              </w:rPr>
              <w:t>“</w:t>
            </w:r>
            <w:r>
              <w:rPr>
                <w:color w:val="000000" w:themeColor="text1"/>
                <w:sz w:val="16"/>
                <w:szCs w:val="16"/>
              </w:rPr>
              <w:t>Güvenlik Olayı Bildirimi</w:t>
            </w:r>
            <w:r w:rsidR="00694223">
              <w:rPr>
                <w:color w:val="000000" w:themeColor="text1"/>
                <w:sz w:val="16"/>
                <w:szCs w:val="16"/>
              </w:rPr>
              <w:t>”</w:t>
            </w:r>
            <w:r>
              <w:rPr>
                <w:color w:val="000000" w:themeColor="text1"/>
                <w:sz w:val="16"/>
                <w:szCs w:val="16"/>
              </w:rPr>
              <w:t xml:space="preserve"> bölümünde açıklanan şekilde) bildirim yapacaktır</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hangi</w:t>
            </w:r>
            <w:r>
              <w:rPr>
                <w:color w:val="000000" w:themeColor="text1"/>
                <w:sz w:val="16"/>
                <w:szCs w:val="16"/>
              </w:rPr>
              <w:t xml:space="preserve"> verinin kime ve ne zaman </w:t>
            </w:r>
            <w:r>
              <w:rPr>
                <w:sz w:val="16"/>
                <w:szCs w:val="16"/>
              </w:rPr>
              <w:t>ifşa edildiği dahil olmak üzere Müşteri Verilerinin ve Profesyonel Hizmetler Verilerinin ifşasını takip eder, ya da Müşterinin takip etmesine imkan verir.</w:t>
            </w:r>
          </w:p>
          <w:p w14:paraId="2C3CC5E2" w14:textId="77777777" w:rsidR="006A13BF" w:rsidRPr="000720BF" w:rsidRDefault="006A13BF" w:rsidP="003452D9">
            <w:pPr>
              <w:pStyle w:val="ProductList-Body"/>
              <w:spacing w:after="120"/>
              <w:rPr>
                <w:sz w:val="16"/>
                <w:szCs w:val="16"/>
              </w:rPr>
            </w:pPr>
            <w:r>
              <w:rPr>
                <w:b/>
                <w:sz w:val="16"/>
                <w:szCs w:val="16"/>
              </w:rPr>
              <w:t>Hizmet İzleme</w:t>
            </w:r>
            <w:r w:rsidRPr="009D2B2A">
              <w:rPr>
                <w:b/>
                <w:bCs/>
                <w:sz w:val="16"/>
                <w:szCs w:val="16"/>
              </w:rPr>
              <w:t>.</w:t>
            </w:r>
            <w:r>
              <w:rPr>
                <w:sz w:val="16"/>
                <w:szCs w:val="16"/>
              </w:rPr>
              <w:t xml:space="preserve"> Microsoft güvenlik personeli, gerekirse iyileştirme çabaları önermek üzere en az her altı ayda bir günlük kayıtlarını doğrular.</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İş Sürekliliği Yönetimi</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Müşteri Verilerini veya Profesyonel Hizmetler Verilerini işleyen bilgi sistemlerinin bulunduğu tesisler için acil durum ve beklenmedik durum planlarını devam ettirir.</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Microsoft'un fazla depolama ve veri kurtarma prosedürleri, Müşteri Verilerini ve Profesyonel Hizmetler Verilerini kayboldukları veya tahrip edildikleri zamandan önce asıl veya son kopyalandıkları durumda yeniden yapılandırmaya çalışmak için tasarlanmıştır.</w:t>
            </w:r>
          </w:p>
        </w:tc>
      </w:tr>
    </w:tbl>
    <w:p w14:paraId="169292B0" w14:textId="77777777" w:rsidR="006A13BF" w:rsidRPr="00FC77AC" w:rsidRDefault="006A13BF" w:rsidP="006A13BF">
      <w:pPr>
        <w:pStyle w:val="ProductList-Body"/>
        <w:spacing w:after="120"/>
      </w:pPr>
    </w:p>
    <w:p w14:paraId="10122163" w14:textId="4E67A9F5" w:rsidR="006A13BF" w:rsidRPr="00FC77AC" w:rsidRDefault="008924FF" w:rsidP="006A13BF">
      <w:pPr>
        <w:pStyle w:val="ProductList-Body"/>
        <w:shd w:val="clear" w:color="auto" w:fill="A6A6A6" w:themeFill="background1" w:themeFillShade="A6"/>
        <w:spacing w:after="120"/>
        <w:jc w:val="right"/>
      </w:pPr>
      <w:hyperlink w:anchor="TableofContents" w:tooltip="İçindekiler" w:history="1">
        <w:r w:rsidR="00DC70ED">
          <w:rPr>
            <w:rStyle w:val="Hyperlink"/>
            <w:sz w:val="16"/>
            <w:szCs w:val="16"/>
          </w:rPr>
          <w:t>İçindekiler</w:t>
        </w:r>
      </w:hyperlink>
      <w:r w:rsidR="00DC70ED">
        <w:rPr>
          <w:sz w:val="16"/>
          <w:szCs w:val="16"/>
        </w:rPr>
        <w:t xml:space="preserve"> / </w:t>
      </w:r>
      <w:hyperlink w:anchor="GeneralTerms" w:tooltip="Genel Şartlar" w:history="1">
        <w:r w:rsidR="00DC70ED">
          <w:rPr>
            <w:rStyle w:val="Hyperlink"/>
            <w:sz w:val="16"/>
            <w:szCs w:val="16"/>
          </w:rPr>
          <w:t>Genel Koşullar</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B043BA">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B043BA">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71346"/>
      <w:bookmarkStart w:id="166" w:name="_Toc8395062"/>
      <w:bookmarkStart w:id="167" w:name="_Toc6563850"/>
      <w:bookmarkStart w:id="168" w:name="_Toc21617071"/>
      <w:bookmarkStart w:id="169" w:name="_Toc26972866"/>
      <w:r>
        <w:t>Ek B – Veri Özneleri ve Kişisel Veri Kategorileri</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Veri özneleri</w:t>
      </w:r>
      <w:r w:rsidRPr="009D2B2A">
        <w:rPr>
          <w:b/>
          <w:bCs/>
        </w:rPr>
        <w:t>:</w:t>
      </w:r>
      <w:r>
        <w:t xml:space="preserve"> Veri özneleri; Müşterinin temsilcileri ile Müşterinin çalışanları, yüklenicileri, işbirlikçileri ve müşterileri dahil son kullanıcılarını kapsar. Veri özneleri, kişisel bilgileri Microsoft tarafından sağlanan hizmetlerin kullanıcılarına iletmeye veya aktarmaya çalışan kişileri de içerebilir. </w:t>
      </w:r>
      <w:r>
        <w:rPr>
          <w:rFonts w:cstheme="minorHAnsi"/>
          <w:szCs w:val="18"/>
        </w:rPr>
        <w:t>Microsoft, Müşterinin Ürünler ve Hizmetlerin kullanımına bağlı olarak, Müşterinin, kişisel verilerine aşağıdaki veri öznesi türlerinden herhangi birinin kişisel verilerini dahil etmeyi seçebileceğini kabul eder:</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Müşterinin çalışanları, yüklenicileri ve geçici çalışanları (mevcut, eski, muhtemel);</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Yukarıdakilerden etkilenenler;</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Müşterinin işbirlikçileri/irtibat kişileri (gerçek kişiler) veya çalışanları, yüklenicileri veya tüzel kişi ortaklarının geçici çalışanları/irtibat kişileri (mevcut, muhtemel, eski);</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Kullanıcılar (örneğin müşteriler, kurumsal müşteriler, hastalar, ziyaretçiler, vb.) ve Müşterinin hizmetlerinin kullanıcısı olan diğer veri özneleri;</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Müşterinin çalışanları ile aktif olarak işbirliği yapan, iletişim kuran veya başka şekilde etkileşimde bulunan ve/veya Müşteri tarafından sağlanan uygulamalar ve web siteleri gibi iletişim araçlarını kullanan ortaklar, paydaşlar veya bireyler;</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Müşteri ile pasif bir şekilde etkileşime giren paydaşlar veya bireyler (örneğin bir soruşturmanın veya araştırmanın konusu olanlar ya da Müşteriden gelen veya veri aktarıcısına sunulan belgelerde bahsi geçenler);</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Gayri reşit olanlar veya</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Mesleki imtiyazlı profesyoneller (örneğin doktorlar, avukatlar, noterler, din çalışanları vb.).</w:t>
      </w:r>
    </w:p>
    <w:p w14:paraId="2014DE8F" w14:textId="0D7B422F" w:rsidR="00AA349D" w:rsidRPr="00FC77AC" w:rsidRDefault="00AA349D" w:rsidP="00AA349D">
      <w:pPr>
        <w:pStyle w:val="ProductList-Body"/>
        <w:spacing w:after="120"/>
      </w:pPr>
      <w:r>
        <w:rPr>
          <w:b/>
        </w:rPr>
        <w:t>Veri kategorileri</w:t>
      </w:r>
      <w:r w:rsidRPr="002C4447">
        <w:rPr>
          <w:b/>
          <w:bCs/>
        </w:rPr>
        <w:t>:</w:t>
      </w:r>
      <w:r>
        <w:t xml:space="preserve"> Ürünler ve Hizmetler bağlamında elektronik biçimdeki e-posta, belge ve diğer verilerde bulunan kişisel veriler.</w:t>
      </w:r>
      <w:r w:rsidR="00DC70ED">
        <w:t xml:space="preserve"> </w:t>
      </w:r>
      <w:r>
        <w:rPr>
          <w:rFonts w:eastAsia="Times New Roman" w:cstheme="minorHAnsi"/>
          <w:color w:val="212121"/>
          <w:szCs w:val="18"/>
        </w:rPr>
        <w:t>Microsoft, Müşterinin Ürünler ve Hizmetler kullanımına bağlı olarak, Müşterinin, kişisel verilerine aşağıdaki kategorilerden herhangi birinin kişisel verilerini dahil etmeyi seçebileceğini kabul eder:</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Aile üyeleri ve çocuklar hakkında temel kişisel veriler dahil temel kişisel veriler (örneğin doğum yeri, sokak adı ve ev numarası (adres), posta kodu, ikamet şehri, ikamet edilen ülke, cep telefonu numarası, ad, soyadı, baş harfleri, e-posta adresi, cinsiyet, doğum tarihi);</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Kimlik doğrulama verileri (örneğin kullanıcı adı, şifre veya PIN kodu, güvenlik sorusu, denetim izi);</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İletişim bilgileri (örneğin adresler, e-posta, telefon numaraları, sosyal medya tanımlayıcıları; acil iletişim bilgileri);</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Benzersiz kimlik numaraları ve imzalar (örneğin Sosyal Güvenlik numarası, banka hesap numarası, pasaport ve kimlik kartı numarası, ehliyet numarası ve araç kayıt verileri, IP adresleri, çalışan numarası, öğrenci numarası, hasta numarası, imza, takip çerezleri veya benzer teknolojilerdeki benzersiz tanımlayıcılar);</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Takma ad ile adlandırılmış tanımlayıcılar;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Finansal bilgiler ve sigorta bilgileri (örneğin sigorta numarası, banka hesap adı ve numarası, kredi kartı adı ve numarası, fatura numarası, gelir, teminat türü, ödeme davranışı, kredibilitesi);</w:t>
      </w:r>
    </w:p>
    <w:p w14:paraId="27F99370"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Ticari Bilgiler (örneğin satın alma geçmişi, özel teklifler, abonelik bilgileri, ödeme geçmişi);</w:t>
      </w:r>
    </w:p>
    <w:p w14:paraId="2C99ED94"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 xml:space="preserve">Biyometrik Bilgiler (örneğin DNA, parmak izi ve iris taraması); </w:t>
      </w:r>
    </w:p>
    <w:p w14:paraId="283C21F5"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Konum verileri (örneğin Hücre Kimliği, coğrafi konum ağı verileri, aramanın başlangıç/bitiş durumuna göre konum. Wifi erişim noktalarının kullanımından elde edilen konum verileri);</w:t>
      </w:r>
    </w:p>
    <w:p w14:paraId="25EF69A8"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Fotoğraflar, video ve ses içerikleri;</w:t>
      </w:r>
    </w:p>
    <w:p w14:paraId="6CB5079A"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İnternet etkinliği (örneğin tarama geçmişi, arama geçmişi, okuma, televizyon izleme, radyo dinleme etkinlikleri);</w:t>
      </w:r>
    </w:p>
    <w:p w14:paraId="77F19A46"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Cihaz tanımlaması (örneğin IMEI numarası, SIM kart numarası, MAC adresi);</w:t>
      </w:r>
    </w:p>
    <w:p w14:paraId="0AB86F09"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Profil oluşturma (örneğin ziyaret edilen URL’ler, tıklama akışları, göz atma günlükleri, IP adresleri, etki alanları, yüklü uygulamalar veya pazarlama tercihlerine göre gözlenen cezai veya anti-sosyal davranışlara veya takma ad ile adlandırılmış profillere dayanarak profil çıkarma);</w:t>
      </w:r>
    </w:p>
    <w:p w14:paraId="60886CA2" w14:textId="77777777" w:rsidR="00AA349D" w:rsidRPr="00FC77AC" w:rsidRDefault="00AA349D" w:rsidP="002C4447">
      <w:pPr>
        <w:pStyle w:val="ListParagraph"/>
        <w:numPr>
          <w:ilvl w:val="0"/>
          <w:numId w:val="9"/>
        </w:numPr>
        <w:spacing w:after="100" w:line="240" w:lineRule="auto"/>
        <w:contextualSpacing w:val="0"/>
      </w:pPr>
      <w:r>
        <w:rPr>
          <w:rFonts w:eastAsia="Times New Roman" w:cstheme="minorHAnsi"/>
          <w:color w:val="212121"/>
          <w:sz w:val="18"/>
          <w:szCs w:val="18"/>
        </w:rPr>
        <w:t>İK ve işe alım verileri (örneğin; iş durumunun beyanı, işe alım bilgileri (özgeçmiş, iş geçmişi, eğitim geçmişi detayları gibi), çalışma saatleri, değerlendirmeler ve maaş, çalışma izni bilgileri, uygunluk, çalışma şartları dahil olmak üzere iş ve pozisyon verileri, vergi detayları, ödeme bilgileri, sigorta bilgileri ve konum ve kuruluşlar);</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Eğitim verileri (örneğin eğitim tarihi, mevcut eğitim, notlar ve sonuçlar, elde edilen en yüksek derece, öğrenme güçlüğü);</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Vatandaşlık ve ikamet bilgisi (örneğin vatandaşlık, vatandaşlığa kabul durumu, medeni durum, milliyet, göçmenlik durumu, pasaport verileri, ikametgah veya çalışma izni bilgileri);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Kamu yararı veya resmi bir makamın icra ettiği bir görevin yerine getirilmesi için işlenen bilgiler;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Özel veri kategorileri (örneğin ırksal veya etnik köken, politik görüşler, dini veya felsefi inançlar, sendika üyeliği, genetik veriler, gerçek kişiyi benzersiz bir şekilde tanımlama amaçlı biyometrik veriler, sağlıkla ilgili veriler, doğal bir kişinin cinsel yaşamına ilişkin veriler veya cinsel yönelim veya cezai mahkumiyet veya suçlarla ilgili veriler); veya</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GDPR'nin 4. Maddesinde belirtilen diğer kişisel veriler.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71347"/>
      <w:r>
        <w:t>Ek C – İlave Önlemler Eki</w:t>
      </w:r>
      <w:bookmarkEnd w:id="170"/>
    </w:p>
    <w:p w14:paraId="5FD578E1" w14:textId="357EC3F5" w:rsidR="004D5D88" w:rsidRPr="00FC77AC" w:rsidRDefault="004D5D88" w:rsidP="004D5D88">
      <w:pPr>
        <w:pStyle w:val="ProductList-Body"/>
        <w:spacing w:after="120"/>
      </w:pPr>
      <w:r>
        <w:t xml:space="preserve">DPA'ya getirilen işbu İlave Önlemler Eki (işbu “Ek”) ile Microsoft, Müşteriye ilave önlemler ve Müşterinin kişisel verilerinin ilişkili olduğu veri öznelerine ilave tazminleri GDPR kapsamı içinde Microsoft tarafından Müşteri adına kişisel verilerin işlenmesi için sağlar. </w:t>
      </w:r>
    </w:p>
    <w:p w14:paraId="1B8B2B27" w14:textId="6B0F7B02" w:rsidR="004D5D88" w:rsidRPr="00FC77AC" w:rsidRDefault="004D5D88" w:rsidP="004D5D88">
      <w:pPr>
        <w:pStyle w:val="ProductList-Body"/>
        <w:spacing w:after="120"/>
      </w:pPr>
      <w:r>
        <w:t>İşbu Ek, Standart DPA'yı tamamlayıcı niteliktedir ve bunun bir parçası haline getirilmiştir ancak maddelerde değişiklik yaratmaz.</w:t>
      </w:r>
    </w:p>
    <w:p w14:paraId="450341B9" w14:textId="7CB975CC" w:rsidR="004D5D88" w:rsidRPr="00FC77AC" w:rsidRDefault="004D5D88" w:rsidP="004D5D88">
      <w:pPr>
        <w:pStyle w:val="ProductList-Body"/>
        <w:numPr>
          <w:ilvl w:val="0"/>
          <w:numId w:val="10"/>
        </w:numPr>
        <w:spacing w:after="120"/>
        <w:ind w:left="0" w:firstLine="0"/>
      </w:pPr>
      <w:r>
        <w:rPr>
          <w:b/>
          <w:bCs/>
          <w:u w:val="single"/>
        </w:rPr>
        <w:t>Emirlere İtirazlar</w:t>
      </w:r>
      <w:r w:rsidRPr="00BE7F66">
        <w:rPr>
          <w:b/>
          <w:bCs/>
        </w:rPr>
        <w:t>.</w:t>
      </w:r>
      <w:r>
        <w:t xml:space="preserve"> Microsoft'un üçüncü bir taraftan, işbu DPA kapsamında işlenen herhangi bir kişisel veriyi ifşa etmek zorunda bırakıldığı bir emir almasında durumunda Microsoft aşağıdakileri yapacaktır:</w:t>
      </w:r>
    </w:p>
    <w:p w14:paraId="28FD25C8" w14:textId="30EC22F3" w:rsidR="004D5D88" w:rsidRPr="00FC77AC" w:rsidRDefault="004D5D88" w:rsidP="004D5D88">
      <w:pPr>
        <w:pStyle w:val="ProductList-Body"/>
        <w:numPr>
          <w:ilvl w:val="0"/>
          <w:numId w:val="16"/>
        </w:numPr>
        <w:spacing w:after="120"/>
      </w:pPr>
      <w:r>
        <w:t>üçüncü tarafı verileri doğrudan Müşteriden istemesi için yönlendirmek üzere tüm makul çabaları göstermek;</w:t>
      </w:r>
      <w:r w:rsidR="00DC70ED">
        <w:t xml:space="preserve"> </w:t>
      </w:r>
    </w:p>
    <w:p w14:paraId="129F3FC1" w14:textId="57D79769" w:rsidR="004D5D88" w:rsidRPr="00FC77AC" w:rsidRDefault="004D5D88" w:rsidP="004D5D88">
      <w:pPr>
        <w:pStyle w:val="ProductList-Body"/>
        <w:numPr>
          <w:ilvl w:val="0"/>
          <w:numId w:val="16"/>
        </w:numPr>
        <w:spacing w:after="120"/>
      </w:pPr>
      <w:r>
        <w:t>talep eden üçüncü taraf için geçerli yasalar kapsamında yasaklanmadığı takdirde derhal Müşteriyi bilgilendirmek ve Müşterinin bilgilendirilmesinin yasak olduğu durumlarda, Müşteriye mümkün olan en kısa zamanda olabildiğince fazla bilgi iletebilmek üzere yasaktan feragat etme hakkı elde etmek için tüm yasal çabaları göstermek ve</w:t>
      </w:r>
    </w:p>
    <w:p w14:paraId="31D3C6B0" w14:textId="6861B8A3" w:rsidR="000B341C" w:rsidRPr="00FC77AC" w:rsidRDefault="004D5D88" w:rsidP="004D5D88">
      <w:pPr>
        <w:pStyle w:val="ProductList-Body"/>
        <w:numPr>
          <w:ilvl w:val="0"/>
          <w:numId w:val="16"/>
        </w:numPr>
        <w:spacing w:after="120"/>
      </w:pPr>
      <w:r>
        <w:t>talep eden tarafın tabi olduğu yasalar kapsamında tüm yasal eksiklikler ve Avrupa Birliği ilgili kanunları veya ilgili Üye Devlet Kanunları ile ilgili tüm çatışmalar temelinde açıklama zorunluluğu ortaya çıkaran emire itiraz etmek için tüm yasal çabaları göstermek.</w:t>
      </w:r>
      <w:r w:rsidR="00DC70ED">
        <w:t xml:space="preserve"> </w:t>
      </w:r>
    </w:p>
    <w:p w14:paraId="025D7747" w14:textId="0F034107" w:rsidR="004D5D88" w:rsidRPr="00FC77AC" w:rsidRDefault="006E33EC" w:rsidP="008C5792">
      <w:pPr>
        <w:pStyle w:val="ProductList-Body"/>
        <w:spacing w:after="120"/>
      </w:pPr>
      <w:r>
        <w:t>yukarıda açıklanan a. ile c. adımları arasındaki adımlardan sonra Microsoft veya ya da bağlı kuruluşlarının kişisel veri ifşası zorunluluğu devam ediyorsa Microsoft yalnızca kişisel veri ifşası emrini karşılamak için gerekli minimum miktarda veriyi ifşa edecektir.</w:t>
      </w:r>
    </w:p>
    <w:p w14:paraId="56B5A00E" w14:textId="65CB7EAE" w:rsidR="004D5D88" w:rsidRPr="00FC77AC" w:rsidRDefault="004D5D88" w:rsidP="004D5D88">
      <w:pPr>
        <w:pStyle w:val="ProductList-Body"/>
        <w:spacing w:after="120"/>
      </w:pPr>
      <w:r>
        <w:t>Bu bölümün amacı doğrultusunda, yasal çabalar ilgili yetkili mahkeme kanunları kapsamında mahkemeye itaatsizlik gibi hukuki ve cezai yaptırımlara neden olacak eylemler içermez.</w:t>
      </w:r>
      <w:r w:rsidR="00DC70ED">
        <w:t xml:space="preserve"> </w:t>
      </w:r>
    </w:p>
    <w:p w14:paraId="10CA1AF3" w14:textId="1221FD5F" w:rsidR="004D5D88" w:rsidRPr="00FC77AC" w:rsidRDefault="004D5D88" w:rsidP="004D5D88">
      <w:pPr>
        <w:pStyle w:val="ProductList-Body"/>
        <w:numPr>
          <w:ilvl w:val="0"/>
          <w:numId w:val="10"/>
        </w:numPr>
        <w:spacing w:after="120"/>
        <w:ind w:left="0" w:firstLine="0"/>
      </w:pPr>
      <w:r>
        <w:rPr>
          <w:b/>
          <w:bCs/>
          <w:u w:val="single"/>
        </w:rPr>
        <w:t>Veri Öznelerinin Tazmini</w:t>
      </w:r>
      <w:r>
        <w:t>. Bölüm 3 ve 4'e tabi olarak, Microsoft AB/AEA dışında bir resmi makamdan veya emniyet teşkilatından alınan bir emre yanıt vermek üzere bir veri öznesinin aktarılan kişisel verilerinin Microsoft tarafından GDPR Bölüm V (</w:t>
      </w:r>
      <w:r w:rsidR="00694223">
        <w:t>“</w:t>
      </w:r>
      <w:r>
        <w:t>İlgili İfşa</w:t>
      </w:r>
      <w:r w:rsidR="00694223">
        <w:t>”</w:t>
      </w:r>
      <w:r>
        <w:t>) uyarınca sahip olduğu yükümlülükleri ihlal ederek açıklanması nedeniyle veri öznesinin uğradığı maddi veya maddi olmayan zararları tazmin edecektir. Yukarıdakilere bakılmaksızın, Microsoft işbu bölüm 2 kapsamında veri öznesinin aynı zarar için Microsoft'tan veya başka bir şekilde tazmin edilmiş olması durumunda veri öznesini tazmin etme yükümlülüğüne sahip olmayacaktır.</w:t>
      </w:r>
    </w:p>
    <w:p w14:paraId="347888F0" w14:textId="77777777" w:rsidR="004D5D88" w:rsidRPr="00FC77AC" w:rsidRDefault="004D5D88" w:rsidP="004D5D88">
      <w:pPr>
        <w:pStyle w:val="ProductList-Body"/>
        <w:numPr>
          <w:ilvl w:val="0"/>
          <w:numId w:val="10"/>
        </w:numPr>
        <w:spacing w:after="120"/>
        <w:ind w:left="0" w:firstLine="0"/>
      </w:pPr>
      <w:r>
        <w:rPr>
          <w:b/>
          <w:bCs/>
          <w:u w:val="single"/>
        </w:rPr>
        <w:t>Tazmin Şartları</w:t>
      </w:r>
      <w:r w:rsidRPr="00BE7F66">
        <w:rPr>
          <w:b/>
          <w:bCs/>
        </w:rPr>
        <w:t>.</w:t>
      </w:r>
      <w:r>
        <w:t xml:space="preserve"> Bölüm 2 uyarınca tazmin, veri öznesinin Microsoft'u makul ölçüde tatmin edecek şekilde aşağıdakileri gerçekleştirmesine bağlıdır:</w:t>
      </w:r>
    </w:p>
    <w:p w14:paraId="0F2A1C8F" w14:textId="77777777" w:rsidR="004D5D88" w:rsidRPr="00FC77AC" w:rsidRDefault="004D5D88" w:rsidP="004D5D88">
      <w:pPr>
        <w:pStyle w:val="ProductList-Body"/>
        <w:numPr>
          <w:ilvl w:val="0"/>
          <w:numId w:val="17"/>
        </w:numPr>
        <w:spacing w:after="120"/>
      </w:pPr>
      <w:r>
        <w:t xml:space="preserve">Microsoft'un İlgili İfşada yer alması; </w:t>
      </w:r>
    </w:p>
    <w:p w14:paraId="5D96445B" w14:textId="77777777" w:rsidR="004D5D88" w:rsidRPr="00FC77AC" w:rsidRDefault="004D5D88" w:rsidP="004D5D88">
      <w:pPr>
        <w:pStyle w:val="ProductList-Body"/>
        <w:numPr>
          <w:ilvl w:val="0"/>
          <w:numId w:val="17"/>
        </w:numPr>
        <w:spacing w:after="120"/>
      </w:pPr>
      <w:r>
        <w:t>İlgili İfşanın AB/AEA dışında bir resmi makam veya emniyet teşkilatı tarafından veri öznesi aleyhine açılan bir resmi davaya temel oluşturması ve</w:t>
      </w:r>
    </w:p>
    <w:p w14:paraId="68C94FEA" w14:textId="77777777" w:rsidR="004D5D88" w:rsidRPr="00FC77AC" w:rsidRDefault="004D5D88" w:rsidP="004D5D88">
      <w:pPr>
        <w:pStyle w:val="ProductList-Body"/>
        <w:numPr>
          <w:ilvl w:val="0"/>
          <w:numId w:val="17"/>
        </w:numPr>
        <w:spacing w:after="120"/>
      </w:pPr>
      <w:r>
        <w:t>İlgili İfşanın veri öznesine doğrudan maddi veya maddi olmayan zarar yaşatması.</w:t>
      </w:r>
    </w:p>
    <w:p w14:paraId="0E0BC3B0" w14:textId="77777777" w:rsidR="004D5D88" w:rsidRPr="00FC77AC" w:rsidRDefault="004D5D88" w:rsidP="004D5D88">
      <w:pPr>
        <w:pStyle w:val="ProductList-Body"/>
        <w:spacing w:after="120"/>
      </w:pPr>
      <w:r>
        <w:t>Veri öznesi, a ila c koşullarına ilişkin kanıt gösterme yükümlülüğünü üstlenir.</w:t>
      </w:r>
    </w:p>
    <w:p w14:paraId="745EFE31" w14:textId="77777777" w:rsidR="004D5D88" w:rsidRPr="00FC77AC" w:rsidRDefault="004D5D88" w:rsidP="004D5D88">
      <w:pPr>
        <w:pStyle w:val="ProductList-Body"/>
        <w:spacing w:after="120"/>
      </w:pPr>
      <w:r>
        <w:t xml:space="preserve">Yukarıdakilere bakılmaksızın, Microsoft bölüm 2 kapsamında İlgili İfşanın GDPR Bölüm V uyarınca sahip olduğu yükümlülükleri ihlal etmediğini ispatlaması durumunda veri öznesini tazmin etme yükümlülüğüne sahip olmayacaktır. </w:t>
      </w:r>
    </w:p>
    <w:p w14:paraId="7B4A9409" w14:textId="77777777" w:rsidR="004D5D88" w:rsidRPr="00FC77AC" w:rsidRDefault="004D5D88" w:rsidP="004D5D88">
      <w:pPr>
        <w:pStyle w:val="ProductList-Body"/>
        <w:numPr>
          <w:ilvl w:val="0"/>
          <w:numId w:val="10"/>
        </w:numPr>
        <w:spacing w:after="120"/>
        <w:ind w:left="0" w:firstLine="0"/>
      </w:pPr>
      <w:r>
        <w:rPr>
          <w:b/>
          <w:bCs/>
          <w:u w:val="single"/>
        </w:rPr>
        <w:t>Zararların Kapsamı</w:t>
      </w:r>
      <w:r w:rsidRPr="00BE7F66">
        <w:rPr>
          <w:b/>
          <w:bCs/>
        </w:rPr>
        <w:t>.</w:t>
      </w:r>
      <w:r>
        <w:t xml:space="preserve"> Bölüm 2 uyarınca tazmin, GDPR'de belirtildiği şekilde maddi ve maddi olmayan zararlarla sınırlıdır ve neticede oluşan zararlar ile Microsoft'un GDPR'yi ihlal etmesinden kaynaklanmayan tüm diğer zararları hariç tutar.</w:t>
      </w:r>
    </w:p>
    <w:p w14:paraId="771E0F62" w14:textId="77777777" w:rsidR="004D5D88" w:rsidRPr="00FC77AC" w:rsidRDefault="004D5D88" w:rsidP="004D5D88">
      <w:pPr>
        <w:pStyle w:val="ProductList-Body"/>
        <w:numPr>
          <w:ilvl w:val="0"/>
          <w:numId w:val="10"/>
        </w:numPr>
        <w:spacing w:after="120"/>
        <w:ind w:left="0" w:firstLine="0"/>
      </w:pPr>
      <w:r>
        <w:rPr>
          <w:b/>
          <w:bCs/>
          <w:u w:val="single"/>
        </w:rPr>
        <w:t>Hakların Kullanımı</w:t>
      </w:r>
      <w:r w:rsidRPr="00BE7F66">
        <w:rPr>
          <w:b/>
          <w:bCs/>
        </w:rPr>
        <w:t>.</w:t>
      </w:r>
      <w:r>
        <w:t xml:space="preserve"> İşbu Ek kapsamında veri öznelerine verilen haklar, Standart Sözleşmeye Yönelik Maddelerdeki 3. veya 6. Maddelerde yer alan kısıtlamalara bakılmaksızın veri öznesi tarafından Microsoft'a karşı kullanılabilir. Veri öznesi, bu Ek kapsamında bir talebi yalnızca bireysel temelde öne sürebilir; grup davası, toplu dava veya grubun diğer üyeleri için açılan bir davanın parçası olarak öne süremez. İşbu Ek kapsamında veri öznelerine verilen haklar, veri öznesine özeldir ve başkasına atanamaz.</w:t>
      </w:r>
    </w:p>
    <w:p w14:paraId="57411504" w14:textId="340D3186" w:rsidR="004D5D88" w:rsidRPr="00FC77AC" w:rsidRDefault="004D5D88" w:rsidP="004D5D88">
      <w:pPr>
        <w:pStyle w:val="ProductList-Body"/>
        <w:numPr>
          <w:ilvl w:val="0"/>
          <w:numId w:val="10"/>
        </w:numPr>
        <w:spacing w:after="120"/>
        <w:ind w:left="0" w:firstLine="0"/>
      </w:pPr>
      <w:r>
        <w:rPr>
          <w:b/>
          <w:bCs/>
          <w:u w:val="single"/>
        </w:rPr>
        <w:t>Değişiklik Bildirimi</w:t>
      </w:r>
      <w:r w:rsidRPr="00BE7F66">
        <w:rPr>
          <w:b/>
          <w:bCs/>
        </w:rPr>
        <w:t>.</w:t>
      </w:r>
      <w:r>
        <w:t xml:space="preserve"> Microsoft kendisi veya alt işlemcileri için geçerli olan, kişisel verilerin kendisi veya bir alt işlemci vasıtasıyla aktarıldığı herhangi bir ülkedekiler de dahil mevzuatların Müşteriden alınan talimatları veya işbu Ek veya 2021 Standart Sözleşmeye Yönelik Maddeler kapsamında sahip olduğu yükümlülükleri gerçekleştirmesine engel olacağına inanmak için herhangi bir nedeni bulunmadığını ve mevzuatta işbu Ek veya Standart Sözleşmeye Yönelik Maddeler kapsamında verilen garantiler ve yükümlülükler üzerinde önemli ölçüde olumsuz bir etkiye sahip olma ihtimali olan değişiklikler yapılması durumunda, Müşteriye bu değişiklikten haberi olduğundan sonra mümkün olan en kısa süre içerisinde bilgi vereceğini ve bu durumda Müşterinin veri aktarımın askıya alma ve/veya sözleşmeyi feshetme hakkı bulunduğunu kabul ve garanti eder.</w:t>
      </w:r>
    </w:p>
    <w:p w14:paraId="6EDC203C" w14:textId="77777777" w:rsidR="00590619" w:rsidRDefault="00B143BE">
      <w:pPr>
        <w:sectPr w:rsidR="00590619" w:rsidSect="00B043BA">
          <w:footerReference w:type="default" r:id="rId32"/>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306D0A1D"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71348"/>
      <w:bookmarkEnd w:id="171"/>
      <w:bookmarkEnd w:id="172"/>
      <w:bookmarkEnd w:id="173"/>
      <w:bookmarkEnd w:id="174"/>
      <w:bookmarkEnd w:id="175"/>
      <w:r>
        <w:t>Ek 1 - Avrupa Birliği Genel Veri Koruma Yönetmeliği Şartları</w:t>
      </w:r>
      <w:bookmarkEnd w:id="176"/>
      <w:bookmarkEnd w:id="177"/>
      <w:bookmarkEnd w:id="178"/>
      <w:bookmarkEnd w:id="179"/>
      <w:bookmarkEnd w:id="180"/>
      <w:bookmarkEnd w:id="181"/>
      <w:bookmarkEnd w:id="182"/>
    </w:p>
    <w:p w14:paraId="69F9C46B" w14:textId="2BB24021" w:rsidR="00237427" w:rsidRPr="00FC77AC" w:rsidRDefault="00237427" w:rsidP="00237427">
      <w:pPr>
        <w:pStyle w:val="ProductList-Body"/>
        <w:spacing w:after="120"/>
      </w:pPr>
      <w:r>
        <w:t>Microsoft 25 Mayıs 2018 itibariyle bu GDPR Koşullarında tüm müşterilere taahhütlerde bulunur. Bu taahhütler; (1) herhangi bir Ürün üyeliği için geçerli olan Ürün Şartları ve DPA sürümünden ve (2) bu eke atıfta bulunan başka bir anlaşmadan bağımsız olarak Microsoft üzerinde Müşteriye ilişkin bağlayıcı niteliktedir.</w:t>
      </w:r>
    </w:p>
    <w:p w14:paraId="1696638F" w14:textId="705305FB" w:rsidR="00237427" w:rsidRPr="00FC77AC" w:rsidRDefault="00DD6D76" w:rsidP="00237427">
      <w:pPr>
        <w:pStyle w:val="ProductList-Body"/>
        <w:spacing w:after="120"/>
      </w:pPr>
      <w:bookmarkStart w:id="183" w:name="_Hlk24455530"/>
      <w:r>
        <w:t>Bu GDPR Şartlarının amaçları doğrultusunda Müşteri ve Microsoft; Müşterinin Kişisel Veri işlemcisi olarak hareket ettiği ve bu durumda, Microsoft'un bir alt işlemci olduğu durumlar hariç, Müşterinin, Kişisel Verilerin denetçisi ve Microsoft'un, bu verilerin işlemcisi olduğunu kabul eder. Bu GDPR Şartları; Kişisel Verilerin, Microsoft tarafından Müşteri adına GDPR kapsamında işlenmesi için uygulanır. Bu GDPR Şartları, Microsoft'un Müşteriye Ürün Şartlarında veya Microsoft ile Müşteri arasındaki başka herhangi bir anlaşmada ileri sürmüş olduğu hiçbir veri koruma taahhüdünü sınırlandırmaz veya azaltmaz. Bu GDPR Şartları; Microsoft'un, bir Kişisel Veri denetçisi olduğu durumlarda uygulanmaz.</w:t>
      </w:r>
      <w:bookmarkEnd w:id="183"/>
    </w:p>
    <w:p w14:paraId="5EE7EDEC" w14:textId="77777777" w:rsidR="002D1FDF" w:rsidRPr="00237427" w:rsidRDefault="002D1FDF" w:rsidP="002D1FDF">
      <w:pPr>
        <w:pStyle w:val="ProductList-Body"/>
        <w:spacing w:after="120"/>
        <w:outlineLvl w:val="1"/>
        <w:rPr>
          <w:b/>
          <w:color w:val="00188F"/>
        </w:rPr>
      </w:pPr>
      <w:bookmarkStart w:id="184" w:name="_Toc26972907"/>
      <w:r>
        <w:rPr>
          <w:b/>
          <w:color w:val="00188F"/>
        </w:rPr>
        <w:t>İlgili GDPR Yükümlülükleri: Madde 5, 28, 32 ve 33</w:t>
      </w:r>
      <w:bookmarkEnd w:id="184"/>
    </w:p>
    <w:p w14:paraId="029F67CE" w14:textId="77777777" w:rsidR="002D1FDF" w:rsidRPr="00BD53D0" w:rsidRDefault="002D1FDF" w:rsidP="002D1FDF">
      <w:pPr>
        <w:pStyle w:val="ProductList-Body"/>
        <w:spacing w:after="120"/>
        <w:ind w:left="158"/>
        <w:rPr>
          <w:b/>
        </w:rPr>
      </w:pPr>
      <w:r>
        <w:rPr>
          <w:b/>
        </w:rPr>
        <w:t xml:space="preserve">1. </w:t>
      </w:r>
      <w:r>
        <w:rPr>
          <w:bCs/>
        </w:rPr>
        <w:t>Microsoft, işbu DPA ve Müşteriye sağlanan ürün belgeleri aracılığıyla Müşterinin sorumluluk yükümlülüklerini destekler ve Müşterinin aboneliği veya aşağıdaki alt bölüm 3(h) uyarınca geçerli Profesyonel Hizmetler etkiletişimi süresi boyunca desteklemeye devam edecektir. (Madde 5(2))</w:t>
      </w:r>
    </w:p>
    <w:p w14:paraId="78427D4D" w14:textId="34E4BC0C" w:rsidR="00237427" w:rsidRPr="00FC77AC" w:rsidRDefault="002D1FDF" w:rsidP="00237427">
      <w:pPr>
        <w:pStyle w:val="ProductList-Body"/>
        <w:spacing w:after="120"/>
        <w:ind w:left="158"/>
      </w:pPr>
      <w:r>
        <w:rPr>
          <w:b/>
        </w:rPr>
        <w:t>2</w:t>
      </w:r>
      <w:r w:rsidR="00237427">
        <w:rPr>
          <w:b/>
        </w:rPr>
        <w:t xml:space="preserve">. </w:t>
      </w:r>
      <w:r w:rsidR="00237427">
        <w:t>Microsoft, Müşterinin özel veya genel önceden yazılı yetkilendirmesi olmadan başka bir işlemci tutmayacaktır. Genel yazılı yetkilendirme olması durumunda, Microsoft diğer işlemcilerin eklenmesi veya değiştirilmesine ilişkin amaçlanan tüm değişiklikler konusunda Müşteriyi bilgilendirerek Müşteriye söz konusu değişikliklere itiraz etme imkanı tanıyacaktır. (Madde 28(2))</w:t>
      </w:r>
    </w:p>
    <w:p w14:paraId="29CDF5CD" w14:textId="42B9CAE0" w:rsidR="00237427" w:rsidRPr="00FC77AC" w:rsidRDefault="002D1FDF" w:rsidP="00237427">
      <w:pPr>
        <w:pStyle w:val="ProductList-Body"/>
        <w:spacing w:after="120"/>
        <w:ind w:left="158"/>
      </w:pPr>
      <w:r>
        <w:rPr>
          <w:b/>
        </w:rPr>
        <w:t>3</w:t>
      </w:r>
      <w:r w:rsidR="00237427">
        <w:rPr>
          <w:b/>
        </w:rPr>
        <w:t>.</w:t>
      </w:r>
      <w:r w:rsidR="00237427">
        <w:t xml:space="preserve"> Microsoft'un işleme eylemi, Avrupa Birliği (bundan böyle </w:t>
      </w:r>
      <w:r w:rsidR="00694223">
        <w:t>“</w:t>
      </w:r>
      <w:r w:rsidR="00237427">
        <w:t>Birlik</w:t>
      </w:r>
      <w:r w:rsidR="00694223">
        <w:t>”</w:t>
      </w:r>
      <w:r w:rsidR="00237427">
        <w:t xml:space="preserve">) veya Üye Devlet yasaları kapsamında bu GDPR Şartlarına tabi olacak ve bu şartlar, Müşteri ile ilgili olarak Microsoft açısından bağlayıcı olacaktır. İşlemenin konusu ve süresi, işlemenin yapısı ve amacı, Kişisel Verilerin türü, veri öznelerinin kategorileri ile Müşterinin yükümlülükleri ve hakları; Müşterinin, bu GDPR Şartlarını içeren lisanslama anlaşmasında yer almaktadır. Microsoft, özellikle: </w:t>
      </w:r>
    </w:p>
    <w:p w14:paraId="5D5B72A4" w14:textId="23CDB89A" w:rsidR="00237427" w:rsidRPr="00FC77AC" w:rsidRDefault="00237427" w:rsidP="00237427">
      <w:pPr>
        <w:pStyle w:val="ProductList-Body"/>
        <w:spacing w:after="120"/>
        <w:ind w:left="1440" w:hanging="720"/>
      </w:pPr>
      <w:r>
        <w:rPr>
          <w:b/>
        </w:rPr>
        <w:t>(a)</w:t>
      </w:r>
      <w:r>
        <w:tab/>
        <w:t xml:space="preserve">Kişisel Verileri yalnızca, Microsoft'un tabi olduğu Birlik veya Üye Devlet yasalarınca yapması gerekli olmadıkça, bir üçüncü ülkeye veya uluslararası kuruluşa yapılan Kişisel Veri aktarımlarıyla ilgili belgeli talimatlar dahil olmak üzere, Müşterinin belgeli talimatlarına istinaden işleyecektir. Microsoft'un, tabi olduğu Birlik veya Üye Devlet yasalarınca Kişisel Verileri işlemesi gerektiği takdirde, yasalar, kamu yararına önemli gerekçelere dayalı olarak bu bilgilere yasak getirmedikçe, Microsoft veri işlemeden önce, yasal gerekliliği Müşteriye bildirecektir; </w:t>
      </w:r>
    </w:p>
    <w:p w14:paraId="1849EE20" w14:textId="4488310D" w:rsidR="00237427" w:rsidRPr="00FC77AC" w:rsidRDefault="00237427" w:rsidP="00237427">
      <w:pPr>
        <w:pStyle w:val="ProductList-Body"/>
        <w:spacing w:after="120"/>
        <w:ind w:left="1440" w:hanging="720"/>
      </w:pPr>
      <w:r>
        <w:rPr>
          <w:b/>
        </w:rPr>
        <w:t>(b)</w:t>
      </w:r>
      <w:r>
        <w:tab/>
        <w:t xml:space="preserve">Kişisel Verileri işlemeye yetkili kişilerin yasal gizlilik taahhüdü altına girmelerini veya uygun yasal gizlilik yükümlülüğüne tabi olmalarını sağlayacaktır; </w:t>
      </w:r>
    </w:p>
    <w:p w14:paraId="6740EE5B" w14:textId="77777777" w:rsidR="00237427" w:rsidRPr="00FC77AC" w:rsidRDefault="00237427" w:rsidP="00237427">
      <w:pPr>
        <w:pStyle w:val="ProductList-Body"/>
        <w:spacing w:after="120"/>
        <w:ind w:left="720"/>
      </w:pPr>
      <w:r>
        <w:rPr>
          <w:b/>
        </w:rPr>
        <w:t>(c)</w:t>
      </w:r>
      <w:r>
        <w:tab/>
        <w:t xml:space="preserve">GDPR Madde 32'ye istinaden gerekli tüm önlemleri alacaktır; </w:t>
      </w:r>
    </w:p>
    <w:p w14:paraId="410503C2" w14:textId="77777777" w:rsidR="00237427" w:rsidRPr="00FC77AC" w:rsidRDefault="00237427" w:rsidP="00237427">
      <w:pPr>
        <w:pStyle w:val="ProductList-Body"/>
        <w:spacing w:after="120"/>
        <w:ind w:left="720"/>
      </w:pPr>
      <w:r>
        <w:rPr>
          <w:b/>
        </w:rPr>
        <w:t>(d)</w:t>
      </w:r>
      <w:r>
        <w:tab/>
        <w:t xml:space="preserve">1. ve 3. fıkralarda başka işlemci tutmaya ilişkin atıfta bulunulan şartlara riayet edecektir; </w:t>
      </w:r>
    </w:p>
    <w:p w14:paraId="786DF620" w14:textId="24AC0837" w:rsidR="00237427" w:rsidRPr="00FC77AC" w:rsidRDefault="00237427" w:rsidP="00237427">
      <w:pPr>
        <w:pStyle w:val="ProductList-Body"/>
        <w:spacing w:after="120"/>
        <w:ind w:left="1440" w:hanging="720"/>
      </w:pPr>
      <w:r>
        <w:rPr>
          <w:b/>
        </w:rPr>
        <w:t>(e)</w:t>
      </w:r>
      <w:r>
        <w:tab/>
        <w:t xml:space="preserve">İşlemenin yapısını dikkate alarak, Müşterinin, GDPR Fasıl III'te öngörüldüğü üzere, veri öznesinin haklarını icra etmesine yönelik taleplere cevap verme yükümlülüğünü yerine getirmesi için Müşteriyi, uygun teknik ve kurumsal önlemler ile mümkün olduğu ölçüde destekleyecektir; </w:t>
      </w:r>
    </w:p>
    <w:p w14:paraId="2D8822DC" w14:textId="77777777" w:rsidR="00237427" w:rsidRPr="00FC77AC" w:rsidRDefault="00237427" w:rsidP="00237427">
      <w:pPr>
        <w:pStyle w:val="ProductList-Body"/>
        <w:spacing w:after="120"/>
        <w:ind w:left="1440" w:hanging="720"/>
      </w:pPr>
      <w:r>
        <w:rPr>
          <w:b/>
        </w:rPr>
        <w:t>(f)</w:t>
      </w:r>
      <w:r>
        <w:tab/>
        <w:t>İşlemenin ve Microsoft'a sunulan bilgilerin yapısını dikkate alarak, Müşteriyi, GDPR Madde 32 ila 36'ya istinaden uyumun sağlanması konusunda destekleyecektir;</w:t>
      </w:r>
    </w:p>
    <w:p w14:paraId="5AAE27DD" w14:textId="77777777" w:rsidR="00237427" w:rsidRPr="00FC77AC" w:rsidRDefault="00237427" w:rsidP="00237427">
      <w:pPr>
        <w:pStyle w:val="ProductList-Body"/>
        <w:spacing w:after="120"/>
        <w:ind w:left="1440" w:hanging="720"/>
      </w:pPr>
      <w:r>
        <w:rPr>
          <w:b/>
        </w:rPr>
        <w:t>(g)</w:t>
      </w:r>
      <w:r>
        <w:tab/>
        <w:t xml:space="preserve">Müşterinin tercihi doğrultusunda, işlemeye ilişkin hizmetlerin sağlanması bittikten sonra tüm Kişisel Verileri silecek veya Müşteriye iade edecektir ve Birlik veya Üye Devlet yasaları Kişisel Verilerin saklanmasını gerekli kılmadıkça, Kişisel Verilerin mevcut kopyalarını silecektir. </w:t>
      </w:r>
    </w:p>
    <w:p w14:paraId="663C303C" w14:textId="77777777" w:rsidR="00237427" w:rsidRPr="00FC77AC" w:rsidRDefault="00237427" w:rsidP="00237427">
      <w:pPr>
        <w:pStyle w:val="ProductList-Body"/>
        <w:spacing w:after="120"/>
        <w:ind w:left="1440" w:hanging="720"/>
      </w:pPr>
      <w:r>
        <w:rPr>
          <w:b/>
        </w:rPr>
        <w:t>(h)</w:t>
      </w:r>
      <w:r>
        <w:tab/>
        <w:t xml:space="preserve">GDPR Madde 28'de öngörülen yükümlülüklere uyum göstermesi için gerekli tüm bilgileri Müşterinin kullanımına sunacak ve Müşteri veya Müşteri tarafından görevlendirilen başka bir denetmen tarafından gerçekleştirilen denetlemeler dahil, denetlemelere olanak tanıyacak ve katkıda bulunacaktır. </w:t>
      </w:r>
    </w:p>
    <w:p w14:paraId="2E135DAB" w14:textId="77777777" w:rsidR="00237427" w:rsidRPr="00FC77AC" w:rsidRDefault="00237427" w:rsidP="00237427">
      <w:pPr>
        <w:pStyle w:val="ProductList-Body"/>
        <w:spacing w:after="120"/>
        <w:ind w:left="158"/>
      </w:pPr>
      <w:r>
        <w:t>Microsoft, GDPR'yi veya Birlik ya da Üye Devletin diğer veri koruma hükümlerini ihlal ettiğini düşündüğü bir talimatı derhal Müşteriye bildirecektir. (Madde 28(3))</w:t>
      </w:r>
    </w:p>
    <w:p w14:paraId="37FD23DE" w14:textId="25596BAF" w:rsidR="00237427" w:rsidRPr="00FC77AC" w:rsidRDefault="002D1FDF" w:rsidP="00237427">
      <w:pPr>
        <w:pStyle w:val="ProductList-Body"/>
        <w:spacing w:after="120"/>
        <w:ind w:left="158"/>
      </w:pPr>
      <w:r>
        <w:rPr>
          <w:b/>
        </w:rPr>
        <w:t>4</w:t>
      </w:r>
      <w:r w:rsidR="00237427">
        <w:rPr>
          <w:b/>
        </w:rPr>
        <w:t>.</w:t>
      </w:r>
      <w:r w:rsidR="00237427">
        <w:t xml:space="preserve"> Microsoft'un Müşteri adına belirli işleme eylemlerinin yerine getirilmesi için başka bir işlemci tutması durumunda işlemenin, GDPR gerekliliklerini karşılaması için uygun teknik ve kurumsal önlemlerin hayata geçirilmesine ilişkin yeterli garantilerin sağlanması başta olmak üzere, bu GDPR Şartları'nda ifade edilen veri koruma yükümlülüklerinin aynısı, Birlik veya Üye Devlet yasaları kapsamındaki bir sözleşme veya diğer kanuni işlem yoluyla diğer işlemciye uygulanacaktır. Diğer işlemcinin kendi veri koruma yükümlülüklerini yerine getirmemesi durumunda Microsoft, diğer işlemcinin yükümlülüklerinin ifası hususunda, Müşteriye karşı tam olarak sorumlu olmaya devam edecektir. (Madde 28(4))</w:t>
      </w:r>
    </w:p>
    <w:p w14:paraId="0555BEB7" w14:textId="70ED22D5" w:rsidR="00237427" w:rsidRPr="00FC77AC" w:rsidRDefault="002D1FDF" w:rsidP="00237427">
      <w:pPr>
        <w:pStyle w:val="ProductList-Body"/>
        <w:spacing w:after="120"/>
        <w:ind w:left="158"/>
      </w:pPr>
      <w:r>
        <w:rPr>
          <w:b/>
        </w:rPr>
        <w:t>5</w:t>
      </w:r>
      <w:r w:rsidR="00237427">
        <w:rPr>
          <w:b/>
        </w:rPr>
        <w:t>.</w:t>
      </w:r>
      <w:r w:rsidR="00237427">
        <w:t xml:space="preserve"> Gelişim seviyesi, hayata geçirme maliyetleri ile işlemenin yapısı, kapsamı, bağlamı ve amaçlarına ek olarak, gerçek kişilerin hak ve özgürlüklerinin değişken risk olasılığını ve şiddetini dikkate alarak, Müşteri ile Microsoft, riske uygun güvenlik seviyesini sağlamaya yönelik uygun teknik ve kurumsal önlemleri hayata geçirecektir; diğerlerinin yanı sıra bu önlemler aşağıdakileri içerecektir: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Kişisel Verilerin takma adla adlandırılması ve şifrelenmesi;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İşleme sistemlerinin ve hizmetlerinin süregelen gizlilik, bütünlük, kullanılabilirlik ve esnekliğini sağlayabilme;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Fiziksel veya teknik bir olay durumunda Kişisel Verilerin kullanılabilirliğinin ve bunlara erişimin kurtarılmasını zamanında sağlayabilme ve</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İşlemenin güvenliğini sağlayabilmek için teknik ve kurumsal önlemlerin etkililiğini düzenli olarak test etmeye, değerlendirmeye ve ölçmeye yönelik bir süreç. (Madde 32(1))</w:t>
      </w:r>
    </w:p>
    <w:p w14:paraId="3520F22C" w14:textId="3ED14030" w:rsidR="00237427" w:rsidRPr="00FC77AC" w:rsidRDefault="002D1FDF" w:rsidP="00237427">
      <w:pPr>
        <w:pStyle w:val="ProductList-Body"/>
        <w:spacing w:after="120"/>
        <w:ind w:left="158"/>
      </w:pPr>
      <w:r>
        <w:rPr>
          <w:b/>
        </w:rPr>
        <w:t>6</w:t>
      </w:r>
      <w:r w:rsidR="00237427">
        <w:rPr>
          <w:b/>
        </w:rPr>
        <w:t>.</w:t>
      </w:r>
      <w:r w:rsidR="00237427">
        <w:t xml:space="preserve"> Uygun güvenlik düzeyinin değerlendirilmesinde; aktarılan, depolanan veya başka biçimde işlenen Kişisel Verilerin arızi ya da yasaya aykırı tahribatı veya kaybı, değiştirilmesi, yetkisiz ifşası veya bunlara yetkisiz erişilmesinden kaynaklanan riskler başta olmak üzere, işlemenin arz ettiği riskler dikkate alınacaktır. (Madde 32(2))</w:t>
      </w:r>
    </w:p>
    <w:p w14:paraId="4BF7427F" w14:textId="78FFDACC" w:rsidR="00237427" w:rsidRPr="00FC77AC" w:rsidRDefault="002D1FDF" w:rsidP="00237427">
      <w:pPr>
        <w:pStyle w:val="ProductList-Body"/>
        <w:spacing w:after="120"/>
        <w:ind w:left="158"/>
      </w:pPr>
      <w:r>
        <w:rPr>
          <w:b/>
        </w:rPr>
        <w:t>7</w:t>
      </w:r>
      <w:r w:rsidR="00237427">
        <w:rPr>
          <w:b/>
        </w:rPr>
        <w:t>.</w:t>
      </w:r>
      <w:r w:rsidR="00237427">
        <w:t xml:space="preserve"> Müşteri ve Microsoft; Müşterinin veya Microsoft'un yetkisi altında hareket eden, Kişisel Verilere erişimi olan herhangi bir gerçek kişinin; Birlik veya Üye Devlet yasalarınca yapması gerekli olmadıkça, Müşterinin talimatlarına dayalı olmak haricinde bu Kişisel Verileri işlememesini sağlayacak adımları atacaktır. (Madde 32(4))</w:t>
      </w:r>
    </w:p>
    <w:p w14:paraId="67BEEB09" w14:textId="7DE2B1FE" w:rsidR="00237427" w:rsidRPr="00FC77AC" w:rsidRDefault="002D1FDF" w:rsidP="00237427">
      <w:pPr>
        <w:pStyle w:val="ProductList-Body"/>
        <w:spacing w:after="120"/>
        <w:ind w:left="158"/>
      </w:pPr>
      <w:r>
        <w:rPr>
          <w:b/>
          <w:bCs/>
        </w:rPr>
        <w:t>8</w:t>
      </w:r>
      <w:r w:rsidR="00237427">
        <w:rPr>
          <w:b/>
          <w:bCs/>
        </w:rPr>
        <w:t>.</w:t>
      </w:r>
      <w:r w:rsidR="00237427">
        <w:t xml:space="preserve"> Microsoft, bir Kişisel Veri ihlalini fark ettikten sonra yersiz gecikmeye mahal vermeden Müşteriyi bilgilendirecektir. (Madde 33(2)). Bu tür bildirimler; Madde 33(3) kapsamında Microsoft'un söz konusu bilgileri makul bir şekilde kullanabildiği durumlarda, bir işlemcinin bir denetçiye sağlaması gereken bilgileri içerecektir.</w:t>
      </w:r>
    </w:p>
    <w:p w14:paraId="3B4FCA89" w14:textId="056C7482" w:rsidR="0014507A" w:rsidRPr="00FC77AC" w:rsidRDefault="008924FF" w:rsidP="0014507A">
      <w:pPr>
        <w:pStyle w:val="ProductList-Body"/>
        <w:shd w:val="clear" w:color="auto" w:fill="A6A6A6" w:themeFill="background1" w:themeFillShade="A6"/>
        <w:spacing w:after="120"/>
        <w:jc w:val="right"/>
      </w:pPr>
      <w:hyperlink w:anchor="TableofContents" w:tooltip="İçindekiler" w:history="1">
        <w:r w:rsidR="00DC70ED">
          <w:rPr>
            <w:rStyle w:val="Hyperlink"/>
            <w:sz w:val="16"/>
            <w:szCs w:val="16"/>
          </w:rPr>
          <w:t>İçindekiler</w:t>
        </w:r>
      </w:hyperlink>
      <w:r w:rsidR="00DC70ED">
        <w:rPr>
          <w:sz w:val="16"/>
          <w:szCs w:val="16"/>
        </w:rPr>
        <w:t xml:space="preserve"> / </w:t>
      </w:r>
      <w:hyperlink w:anchor="GeneralTerms" w:tooltip="Genel Şartlar" w:history="1">
        <w:r w:rsidR="00DC70ED">
          <w:rPr>
            <w:rStyle w:val="Hyperlink"/>
            <w:sz w:val="16"/>
            <w:szCs w:val="16"/>
          </w:rPr>
          <w:t>Genel Koşullar</w:t>
        </w:r>
      </w:hyperlink>
    </w:p>
    <w:sectPr w:rsidR="0014507A" w:rsidRPr="00FC77AC" w:rsidSect="00B043BA">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2332CF7" w14:textId="77777777" w:rsidR="00B043BA" w:rsidRDefault="00B043BA" w:rsidP="009A573F">
      <w:pPr>
        <w:spacing w:after="0" w:line="240" w:lineRule="auto"/>
      </w:pPr>
      <w:r>
        <w:separator/>
      </w:r>
    </w:p>
    <w:p w14:paraId="2050B8AE" w14:textId="77777777" w:rsidR="00B043BA" w:rsidRDefault="00B043BA"/>
  </w:endnote>
  <w:endnote w:type="continuationSeparator" w:id="0">
    <w:p w14:paraId="791E9481" w14:textId="77777777" w:rsidR="00B043BA" w:rsidRDefault="00B043BA" w:rsidP="009A573F">
      <w:pPr>
        <w:spacing w:after="0" w:line="240" w:lineRule="auto"/>
      </w:pPr>
      <w:r>
        <w:continuationSeparator/>
      </w:r>
    </w:p>
    <w:p w14:paraId="25340270" w14:textId="77777777" w:rsidR="00B043BA" w:rsidRDefault="00B043BA"/>
  </w:endnote>
  <w:endnote w:type="continuationNotice" w:id="1">
    <w:p w14:paraId="73DEBD1C" w14:textId="77777777" w:rsidR="00B043BA" w:rsidRDefault="00B043BA">
      <w:pPr>
        <w:spacing w:after="0" w:line="240" w:lineRule="auto"/>
      </w:pPr>
    </w:p>
    <w:p w14:paraId="4309CD96" w14:textId="77777777" w:rsidR="00B043BA" w:rsidRDefault="00B043B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A36DDFE"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77777777" w:rsidR="006C78B3" w:rsidRPr="00C76DF3" w:rsidRDefault="008924FF"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7175F3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1EC9B05F" w:rsidR="006C78B3" w:rsidRPr="00C76DF3" w:rsidRDefault="008924FF" w:rsidP="00546CD5">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DA104D8"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77777777" w:rsidR="006C78B3" w:rsidRPr="00C76DF3" w:rsidRDefault="008924FF"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0D43D42"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77777777" w:rsidR="006C78B3" w:rsidRPr="00C76DF3" w:rsidRDefault="008924FF"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D9F8C4C"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4EF1E8A1" w:rsidR="006C78B3" w:rsidRPr="00C76DF3" w:rsidRDefault="008924FF" w:rsidP="00546CD5">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8924FF"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8924FF" w:rsidP="00591643">
          <w:pPr>
            <w:pStyle w:val="ProductList-OfferingBody"/>
            <w:ind w:left="-72" w:right="-74"/>
            <w:jc w:val="center"/>
            <w:rPr>
              <w:color w:val="808080" w:themeColor="background1" w:themeShade="80"/>
              <w:sz w:val="14"/>
              <w:szCs w:val="14"/>
            </w:rPr>
          </w:pPr>
          <w:hyperlink w:anchor="Giriş" w:history="1">
            <w:r w:rsidR="00FC72B7">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8924FF"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8924FF"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Gizlilik ve Güvenlik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8924FF"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Çevrimiçi Hizmet Özel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8924FF" w:rsidP="003812FE">
          <w:pPr>
            <w:pStyle w:val="ProductList-OfferingBody"/>
            <w:ind w:left="-72" w:right="-76"/>
            <w:jc w:val="center"/>
            <w:rPr>
              <w:color w:val="808080" w:themeColor="background1" w:themeShade="80"/>
              <w:sz w:val="14"/>
              <w:szCs w:val="14"/>
            </w:rPr>
          </w:pPr>
          <w:hyperlink w:anchor="Ek 1" w:history="1">
            <w:r w:rsidR="00FC72B7">
              <w:rPr>
                <w:rStyle w:val="Hyperlink"/>
                <w:sz w:val="14"/>
                <w:szCs w:val="14"/>
              </w:rPr>
              <w:t>Ekler</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8924FF"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8924FF" w:rsidP="00B07097">
          <w:pPr>
            <w:pStyle w:val="ProductList-OfferingBody"/>
            <w:ind w:left="-72" w:right="-74"/>
            <w:jc w:val="center"/>
            <w:rPr>
              <w:color w:val="808080" w:themeColor="background1" w:themeShade="80"/>
              <w:sz w:val="14"/>
              <w:szCs w:val="14"/>
            </w:rPr>
          </w:pPr>
          <w:hyperlink w:anchor="Giriş" w:history="1">
            <w:r w:rsidR="00FC72B7">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8924FF"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8924FF"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Gizlilik ve Güvenlik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8924FF"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Çevrimiçi Hizmet Özel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8924FF" w:rsidP="00B07097">
          <w:pPr>
            <w:pStyle w:val="ProductList-OfferingBody"/>
            <w:ind w:left="-72" w:right="-76"/>
            <w:jc w:val="center"/>
            <w:rPr>
              <w:color w:val="808080" w:themeColor="background1" w:themeShade="80"/>
              <w:sz w:val="14"/>
              <w:szCs w:val="14"/>
            </w:rPr>
          </w:pPr>
          <w:hyperlink w:anchor="Ek 1" w:history="1">
            <w:r w:rsidR="00FC72B7">
              <w:rPr>
                <w:rStyle w:val="Hyperlink"/>
                <w:sz w:val="14"/>
                <w:szCs w:val="14"/>
              </w:rPr>
              <w:t>Ekler</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66E38" w:rsidRPr="00C76DF3" w14:paraId="43F72D8B" w14:textId="77777777" w:rsidTr="0059061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77777777" w:rsidR="00C66E38" w:rsidRPr="00C76DF3" w:rsidRDefault="008924FF" w:rsidP="00C66E38">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4B59497" w14:textId="77777777" w:rsidR="00C66E38" w:rsidRPr="00C76DF3" w:rsidRDefault="00C66E38" w:rsidP="00C66E38">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68F223CE" w:rsidR="00C66E38" w:rsidRPr="00C76DF3" w:rsidRDefault="008924FF" w:rsidP="00C66E38">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77CA49" w14:textId="77777777" w:rsidR="00C66E38" w:rsidRPr="00C76DF3" w:rsidRDefault="00C66E38" w:rsidP="00C66E38">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77777777" w:rsidR="00C66E38" w:rsidRPr="00C76DF3" w:rsidRDefault="008924FF" w:rsidP="00C66E38">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D831BC0" w14:textId="77777777" w:rsidR="00C66E38" w:rsidRPr="00C76DF3" w:rsidRDefault="00C66E38" w:rsidP="00C66E38">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7777777" w:rsidR="00C66E38" w:rsidRPr="00C76DF3" w:rsidRDefault="008924FF" w:rsidP="00C66E38">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E6B219" w14:textId="77777777" w:rsidR="00C66E38" w:rsidRPr="00C76DF3" w:rsidRDefault="00C66E38" w:rsidP="00C66E38">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6EFC3073" w:rsidR="00C66E38" w:rsidRPr="00C76DF3" w:rsidRDefault="008924FF" w:rsidP="00C66E38">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90619" w:rsidRPr="00C76DF3" w14:paraId="6568E7B2" w14:textId="77777777" w:rsidTr="000006F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77777777" w:rsidR="00590619" w:rsidRPr="00C76DF3" w:rsidRDefault="008924FF" w:rsidP="00590619">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67DCC53" w14:textId="77777777" w:rsidR="00590619" w:rsidRPr="00C76DF3" w:rsidRDefault="00590619" w:rsidP="0059061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507278EE" w:rsidR="00590619" w:rsidRPr="00C76DF3" w:rsidRDefault="008924FF" w:rsidP="00590619">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D2CDA63" w14:textId="77777777" w:rsidR="00590619" w:rsidRPr="00C76DF3" w:rsidRDefault="00590619" w:rsidP="0059061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77777777" w:rsidR="00590619" w:rsidRPr="00C76DF3" w:rsidRDefault="008924FF" w:rsidP="00590619">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FB01BB8" w14:textId="77777777" w:rsidR="00590619" w:rsidRPr="00C76DF3" w:rsidRDefault="00590619" w:rsidP="0059061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77777777" w:rsidR="00590619" w:rsidRPr="00C76DF3" w:rsidRDefault="008924FF" w:rsidP="00590619">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0F332B1" w14:textId="77777777" w:rsidR="00590619" w:rsidRPr="00C76DF3" w:rsidRDefault="00590619" w:rsidP="0059061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6A597FAD" w:rsidR="00590619" w:rsidRPr="00C76DF3" w:rsidRDefault="008924FF" w:rsidP="00590619">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Ekler</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8924FF"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51F884E7" w:rsidR="006C78B3" w:rsidRPr="00C76DF3" w:rsidRDefault="008924FF"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8924FF"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8924FF"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2C9EBE0F" w:rsidR="006C78B3" w:rsidRPr="00C76DF3" w:rsidRDefault="008924FF" w:rsidP="00D9582F">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8924FF"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8924FF" w:rsidP="00591643">
          <w:pPr>
            <w:pStyle w:val="ProductList-OfferingBody"/>
            <w:ind w:left="-72" w:right="-74"/>
            <w:jc w:val="center"/>
            <w:rPr>
              <w:color w:val="808080" w:themeColor="background1" w:themeShade="80"/>
              <w:sz w:val="14"/>
              <w:szCs w:val="14"/>
            </w:rPr>
          </w:pPr>
          <w:hyperlink w:anchor="Giriş" w:history="1">
            <w:r w:rsidR="00FC72B7">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8924FF"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8924FF"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Gizlilik ve Güvenlik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8924FF"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Çevrimiçi Hizmet Özel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8924FF" w:rsidP="003812FE">
          <w:pPr>
            <w:pStyle w:val="ProductList-OfferingBody"/>
            <w:ind w:left="-72" w:right="-76"/>
            <w:jc w:val="center"/>
            <w:rPr>
              <w:color w:val="808080" w:themeColor="background1" w:themeShade="80"/>
              <w:sz w:val="14"/>
              <w:szCs w:val="14"/>
            </w:rPr>
          </w:pPr>
          <w:hyperlink w:anchor="Ek 1" w:history="1">
            <w:r w:rsidR="00FC72B7">
              <w:rPr>
                <w:rStyle w:val="Hyperlink"/>
                <w:sz w:val="14"/>
                <w:szCs w:val="14"/>
              </w:rPr>
              <w:t>Ekler</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8924FF"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8924FF" w:rsidP="00B43A5F">
          <w:pPr>
            <w:pStyle w:val="ProductList-OfferingBody"/>
            <w:ind w:left="-72" w:right="-74"/>
            <w:jc w:val="center"/>
            <w:rPr>
              <w:color w:val="808080" w:themeColor="background1" w:themeShade="80"/>
              <w:sz w:val="14"/>
              <w:szCs w:val="14"/>
            </w:rPr>
          </w:pPr>
          <w:hyperlink w:anchor="Giriş" w:history="1">
            <w:r w:rsidR="00FC72B7">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8924FF"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8924FF"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8924FF" w:rsidP="00B43A5F">
          <w:pPr>
            <w:pStyle w:val="ProductList-OfferingBody"/>
            <w:ind w:left="-72" w:right="-76"/>
            <w:jc w:val="center"/>
            <w:rPr>
              <w:color w:val="808080" w:themeColor="background1" w:themeShade="80"/>
              <w:sz w:val="14"/>
              <w:szCs w:val="14"/>
            </w:rPr>
          </w:pPr>
          <w:hyperlink w:anchor="Ek 1" w:history="1">
            <w:r w:rsidR="00FC72B7">
              <w:rPr>
                <w:rStyle w:val="Hyperlink"/>
                <w:sz w:val="14"/>
                <w:szCs w:val="14"/>
              </w:rPr>
              <w:t>Ekler</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E355D5" w:rsidRPr="00C76DF3" w14:paraId="262FA3B3" w14:textId="77777777" w:rsidTr="00E00DB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D8E9813" w14:textId="77777777" w:rsidR="00E355D5" w:rsidRPr="00C76DF3" w:rsidRDefault="008924FF" w:rsidP="00E355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26D01BE" w14:textId="77777777" w:rsidR="00E355D5" w:rsidRPr="00C76DF3" w:rsidRDefault="00E355D5" w:rsidP="00E355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E8C525" w14:textId="2FA870B3" w:rsidR="00E355D5" w:rsidRPr="00C76DF3" w:rsidRDefault="008924FF" w:rsidP="00E355D5">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EDFDE3B" w14:textId="77777777" w:rsidR="00E355D5" w:rsidRPr="00C76DF3" w:rsidRDefault="00E355D5" w:rsidP="00E355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D5D4358" w14:textId="77777777" w:rsidR="00E355D5" w:rsidRPr="00C76DF3" w:rsidRDefault="008924FF" w:rsidP="00E355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DED4C80" w14:textId="77777777" w:rsidR="00E355D5" w:rsidRPr="00C76DF3" w:rsidRDefault="00E355D5" w:rsidP="00E355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9CB9EC" w14:textId="77777777" w:rsidR="00E355D5" w:rsidRPr="00C76DF3" w:rsidRDefault="008924FF" w:rsidP="00E355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E954A08" w14:textId="77777777" w:rsidR="00E355D5" w:rsidRPr="00C76DF3" w:rsidRDefault="00E355D5" w:rsidP="00E355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45F0B1" w14:textId="762A2D14" w:rsidR="00E355D5" w:rsidRPr="00C76DF3" w:rsidRDefault="008924FF" w:rsidP="00E355D5">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70E1610E" w14:textId="77777777" w:rsidR="006C78B3" w:rsidRPr="00591643" w:rsidRDefault="006C78B3">
    <w:pPr>
      <w:pStyle w:val="Footer"/>
      <w:rPr>
        <w:sz w:val="14"/>
        <w:szCs w:val="14"/>
      </w:rP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606C79C7" w14:textId="77777777" w:rsidTr="002D3FE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7777777" w:rsidR="006C78B3" w:rsidRPr="00C76DF3" w:rsidRDefault="008924FF"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4D45B25"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75D48F55" w:rsidR="006C78B3" w:rsidRPr="00C76DF3" w:rsidRDefault="008924FF" w:rsidP="00546CD5">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4388E1D"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77777777" w:rsidR="006C78B3" w:rsidRPr="00C76DF3" w:rsidRDefault="008924FF" w:rsidP="00546CD5">
          <w:pPr>
            <w:pStyle w:val="ProductList-OfferingBody"/>
            <w:ind w:left="-72" w:right="-75"/>
            <w:jc w:val="center"/>
            <w:rPr>
              <w:color w:val="808080" w:themeColor="background1" w:themeShade="80"/>
              <w:sz w:val="14"/>
              <w:szCs w:val="14"/>
            </w:rPr>
          </w:pPr>
          <w:hyperlink w:anchor="GenelŞartlar"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CD3ACC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77777777" w:rsidR="006C78B3" w:rsidRPr="00C76DF3" w:rsidRDefault="008924FF"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71B49D9"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2904F26B" w:rsidR="006C78B3" w:rsidRPr="00C76DF3" w:rsidRDefault="008924FF" w:rsidP="00546CD5">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7DC8DF5F" w14:textId="77777777" w:rsidTr="00546CD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77777777" w:rsidR="006C78B3" w:rsidRPr="00C76DF3" w:rsidRDefault="008924FF" w:rsidP="00546CD5">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İçindekiler</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8483E38" w14:textId="77777777" w:rsidR="006C78B3" w:rsidRPr="00C76DF3" w:rsidRDefault="006C78B3" w:rsidP="00546CD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2FA85DFF" w:rsidR="006C78B3" w:rsidRPr="00C76DF3" w:rsidRDefault="008924FF" w:rsidP="00546CD5">
          <w:pPr>
            <w:pStyle w:val="ProductList-OfferingBody"/>
            <w:ind w:left="-72" w:right="-74"/>
            <w:jc w:val="center"/>
            <w:rPr>
              <w:color w:val="808080" w:themeColor="background1" w:themeShade="80"/>
              <w:sz w:val="14"/>
              <w:szCs w:val="14"/>
            </w:rPr>
          </w:pPr>
          <w:hyperlink w:anchor="Introduction" w:history="1">
            <w:r w:rsidR="008E1A7D">
              <w:rPr>
                <w:rStyle w:val="Hyperlink"/>
                <w:sz w:val="14"/>
                <w:szCs w:val="14"/>
              </w:rPr>
              <w:t>Giriş</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74C2DE3" w14:textId="77777777" w:rsidR="006C78B3" w:rsidRPr="00C76DF3" w:rsidRDefault="006C78B3" w:rsidP="00546CD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77777777" w:rsidR="006C78B3" w:rsidRPr="00C76DF3" w:rsidRDefault="008924FF" w:rsidP="00546CD5">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Genel Şartlar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7F3C15A" w14:textId="77777777" w:rsidR="006C78B3" w:rsidRPr="00C76DF3" w:rsidRDefault="006C78B3" w:rsidP="00546CD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77777777" w:rsidR="006C78B3" w:rsidRPr="00C76DF3" w:rsidRDefault="008924FF" w:rsidP="00546CD5">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Veri Koruma Şartları</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A963726" w14:textId="77777777" w:rsidR="006C78B3" w:rsidRPr="00C76DF3" w:rsidRDefault="006C78B3" w:rsidP="00546CD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4A9AE24F" w:rsidR="006C78B3" w:rsidRPr="00C76DF3" w:rsidRDefault="008924FF" w:rsidP="00546CD5">
          <w:pPr>
            <w:pStyle w:val="ProductList-OfferingBody"/>
            <w:ind w:left="-72" w:right="-76"/>
            <w:jc w:val="center"/>
            <w:rPr>
              <w:color w:val="808080" w:themeColor="background1" w:themeShade="80"/>
              <w:sz w:val="14"/>
              <w:szCs w:val="14"/>
            </w:rPr>
          </w:pPr>
          <w:hyperlink w:anchor="Attachment1" w:history="1">
            <w:r w:rsidR="00D817B9">
              <w:rPr>
                <w:rStyle w:val="Hyperlink"/>
                <w:sz w:val="14"/>
                <w:szCs w:val="14"/>
              </w:rPr>
              <w:t>Ekler</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721BD9D5" w14:textId="77777777" w:rsidR="00B043BA" w:rsidRDefault="00B043BA" w:rsidP="009A573F">
      <w:pPr>
        <w:spacing w:after="0" w:line="240" w:lineRule="auto"/>
      </w:pPr>
      <w:r>
        <w:separator/>
      </w:r>
    </w:p>
    <w:p w14:paraId="3180A469" w14:textId="77777777" w:rsidR="00B043BA" w:rsidRDefault="00B043BA"/>
  </w:footnote>
  <w:footnote w:type="continuationSeparator" w:id="0">
    <w:p w14:paraId="62DC1BD7" w14:textId="77777777" w:rsidR="00B043BA" w:rsidRDefault="00B043BA" w:rsidP="009A573F">
      <w:pPr>
        <w:spacing w:after="0" w:line="240" w:lineRule="auto"/>
      </w:pPr>
      <w:r>
        <w:continuationSeparator/>
      </w:r>
    </w:p>
    <w:p w14:paraId="31250429" w14:textId="77777777" w:rsidR="00B043BA" w:rsidRDefault="00B043BA"/>
  </w:footnote>
  <w:footnote w:type="continuationNotice" w:id="1">
    <w:p w14:paraId="29B03D7F" w14:textId="77777777" w:rsidR="00B043BA" w:rsidRDefault="00B043BA">
      <w:pPr>
        <w:spacing w:after="0" w:line="240" w:lineRule="auto"/>
      </w:pPr>
    </w:p>
    <w:p w14:paraId="6933EFB3" w14:textId="77777777" w:rsidR="00B043BA" w:rsidRDefault="00B043BA"/>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1B14CF1E" w:rsidR="006C78B3" w:rsidRPr="00DD6D76" w:rsidRDefault="006C78B3" w:rsidP="00DD6D76">
        <w:pPr>
          <w:rPr>
            <w:rFonts w:asciiTheme="majorHAnsi" w:hAnsiTheme="majorHAnsi"/>
            <w:color w:val="FFFFFF" w:themeColor="background1"/>
            <w:sz w:val="20"/>
            <w:szCs w:val="20"/>
          </w:rPr>
        </w:pPr>
        <w:r>
          <w:rPr>
            <w:sz w:val="16"/>
            <w:szCs w:val="16"/>
          </w:rPr>
          <w:t xml:space="preserve">Microsoft Ürünleri ve Hizmetleri Veri Koruma Eki (Dünya Çapında Türkçe, </w:t>
        </w:r>
        <w:r w:rsidR="00675CB1">
          <w:rPr>
            <w:sz w:val="16"/>
            <w:szCs w:val="16"/>
          </w:rPr>
          <w:t xml:space="preserve">Son güncelleme: </w:t>
        </w:r>
        <w:r w:rsidR="00784D0E" w:rsidRPr="00784D0E">
          <w:rPr>
            <w:sz w:val="16"/>
            <w:szCs w:val="16"/>
          </w:rPr>
          <w:t>2 Ocak 2024</w:t>
        </w:r>
        <w:r>
          <w:rPr>
            <w:sz w:val="16"/>
            <w:szCs w:val="16"/>
          </w:rPr>
          <w:t>)</w:t>
        </w:r>
        <w:r>
          <w:rPr>
            <w:sz w:val="16"/>
            <w:szCs w:val="16"/>
          </w:rPr>
          <w:tab/>
        </w:r>
        <w:r>
          <w:rPr>
            <w:sz w:val="16"/>
            <w:szCs w:val="16"/>
          </w:rPr>
          <w:tab/>
        </w:r>
        <w:r w:rsidR="00172352">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6B3AB1CF" w:rsidR="006C78B3" w:rsidRPr="00DD6D76" w:rsidRDefault="006C78B3" w:rsidP="00DD6D76">
        <w:pPr>
          <w:rPr>
            <w:rFonts w:asciiTheme="majorHAnsi" w:hAnsiTheme="majorHAnsi"/>
            <w:color w:val="FFFFFF" w:themeColor="background1"/>
            <w:sz w:val="20"/>
            <w:szCs w:val="20"/>
          </w:rPr>
        </w:pPr>
        <w:r>
          <w:rPr>
            <w:sz w:val="16"/>
            <w:szCs w:val="16"/>
          </w:rPr>
          <w:t xml:space="preserve">Microsoft Ürünleri ve Hizmetleri Veri Koruma Eki (Dünya Çapında Türkçe, </w:t>
        </w:r>
        <w:r w:rsidR="00675CB1">
          <w:rPr>
            <w:sz w:val="16"/>
            <w:szCs w:val="16"/>
          </w:rPr>
          <w:t xml:space="preserve">Son güncelleme: </w:t>
        </w:r>
        <w:r w:rsidR="00784D0E" w:rsidRPr="00784D0E">
          <w:rPr>
            <w:sz w:val="16"/>
            <w:szCs w:val="16"/>
          </w:rPr>
          <w:t>2 Ocak 2024</w:t>
        </w:r>
        <w:r w:rsidR="00784D0E">
          <w:rPr>
            <w:sz w:val="16"/>
            <w:szCs w:val="16"/>
          </w:rPr>
          <w:t>)</w:t>
        </w:r>
        <w:r>
          <w:rPr>
            <w:sz w:val="16"/>
            <w:szCs w:val="16"/>
          </w:rPr>
          <w:tab/>
        </w:r>
        <w:r>
          <w:rPr>
            <w:sz w:val="16"/>
            <w:szCs w:val="16"/>
          </w:rPr>
          <w:tab/>
        </w:r>
        <w:r>
          <w:rPr>
            <w:sz w:val="16"/>
            <w:szCs w:val="16"/>
          </w:rPr>
          <w:tab/>
        </w:r>
        <w:r w:rsidR="00172352">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1C983AEE"/>
    <w:lvl w:ilvl="0" w:tplc="2FAC5062">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094398089">
    <w:abstractNumId w:val="3"/>
  </w:num>
  <w:num w:numId="2" w16cid:durableId="636760804">
    <w:abstractNumId w:val="6"/>
  </w:num>
  <w:num w:numId="3" w16cid:durableId="2116170410">
    <w:abstractNumId w:val="12"/>
  </w:num>
  <w:num w:numId="4" w16cid:durableId="258219162">
    <w:abstractNumId w:val="14"/>
  </w:num>
  <w:num w:numId="5" w16cid:durableId="673458189">
    <w:abstractNumId w:val="1"/>
  </w:num>
  <w:num w:numId="6" w16cid:durableId="767386858">
    <w:abstractNumId w:val="17"/>
  </w:num>
  <w:num w:numId="7" w16cid:durableId="1474635761">
    <w:abstractNumId w:val="11"/>
  </w:num>
  <w:num w:numId="8" w16cid:durableId="1983190821">
    <w:abstractNumId w:val="4"/>
  </w:num>
  <w:num w:numId="9" w16cid:durableId="2015718970">
    <w:abstractNumId w:val="15"/>
  </w:num>
  <w:num w:numId="10" w16cid:durableId="1265501976">
    <w:abstractNumId w:val="7"/>
  </w:num>
  <w:num w:numId="11" w16cid:durableId="168764593">
    <w:abstractNumId w:val="13"/>
  </w:num>
  <w:num w:numId="12" w16cid:durableId="220018165">
    <w:abstractNumId w:val="2"/>
  </w:num>
  <w:num w:numId="13" w16cid:durableId="109471661">
    <w:abstractNumId w:val="5"/>
  </w:num>
  <w:num w:numId="14" w16cid:durableId="1512136461">
    <w:abstractNumId w:val="8"/>
  </w:num>
  <w:num w:numId="15" w16cid:durableId="372654854">
    <w:abstractNumId w:val="16"/>
  </w:num>
  <w:num w:numId="16" w16cid:durableId="1385368386">
    <w:abstractNumId w:val="10"/>
  </w:num>
  <w:num w:numId="17" w16cid:durableId="947469511">
    <w:abstractNumId w:val="0"/>
  </w:num>
  <w:num w:numId="18" w16cid:durableId="147211867">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LnL2LBQ41oWAdKmTnvRIJPLqYbuisR55VFTAwHizTTHFT9p3K5gX4dhhmA6RIQw1h9Uj4nKzsvZcKaJ6IA+8QQ==" w:salt="5UpbkhnL38PSPyRz1OA4LQ=="/>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CA0"/>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97D"/>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1589"/>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0A31"/>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144"/>
    <w:rsid w:val="001108E3"/>
    <w:rsid w:val="0011093B"/>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21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46E"/>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352"/>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9"/>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550"/>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5C0A"/>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36B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447"/>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1FD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1E"/>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DE8"/>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4CA2"/>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1F12"/>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7F0"/>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9EF"/>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6F5B"/>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750"/>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BB9"/>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67DAF"/>
    <w:rsid w:val="0067047C"/>
    <w:rsid w:val="0067047F"/>
    <w:rsid w:val="006706C6"/>
    <w:rsid w:val="006715C9"/>
    <w:rsid w:val="006716DC"/>
    <w:rsid w:val="006716EF"/>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5CB1"/>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3859"/>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6D7"/>
    <w:rsid w:val="00691C26"/>
    <w:rsid w:val="00691C68"/>
    <w:rsid w:val="006925AE"/>
    <w:rsid w:val="00692668"/>
    <w:rsid w:val="00692C33"/>
    <w:rsid w:val="006931FB"/>
    <w:rsid w:val="00693493"/>
    <w:rsid w:val="0069373A"/>
    <w:rsid w:val="00693752"/>
    <w:rsid w:val="00693D06"/>
    <w:rsid w:val="00694223"/>
    <w:rsid w:val="00694C33"/>
    <w:rsid w:val="00694C65"/>
    <w:rsid w:val="00694FC3"/>
    <w:rsid w:val="006951C1"/>
    <w:rsid w:val="006957A8"/>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6580"/>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0B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0E"/>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AF2"/>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2BAA"/>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A7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97"/>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2A8E"/>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1F0A"/>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2B2A"/>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60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17A4B"/>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AF"/>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3CC"/>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3E6B"/>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C1D"/>
    <w:rsid w:val="00B043BA"/>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E7F66"/>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6C24"/>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024"/>
    <w:rsid w:val="00C742AA"/>
    <w:rsid w:val="00C742B4"/>
    <w:rsid w:val="00C744BD"/>
    <w:rsid w:val="00C745A4"/>
    <w:rsid w:val="00C74A57"/>
    <w:rsid w:val="00C75458"/>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4D4B"/>
    <w:rsid w:val="00CC5162"/>
    <w:rsid w:val="00CC54F7"/>
    <w:rsid w:val="00CC5ABE"/>
    <w:rsid w:val="00CC5B1B"/>
    <w:rsid w:val="00CC5FD6"/>
    <w:rsid w:val="00CC615D"/>
    <w:rsid w:val="00CC6BFE"/>
    <w:rsid w:val="00CC7292"/>
    <w:rsid w:val="00CC730A"/>
    <w:rsid w:val="00CC7AD6"/>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7BD"/>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494B"/>
    <w:rsid w:val="00D75453"/>
    <w:rsid w:val="00D756E9"/>
    <w:rsid w:val="00D75CA4"/>
    <w:rsid w:val="00D76293"/>
    <w:rsid w:val="00D77ACF"/>
    <w:rsid w:val="00D77D3C"/>
    <w:rsid w:val="00D77EAD"/>
    <w:rsid w:val="00D808A7"/>
    <w:rsid w:val="00D808BF"/>
    <w:rsid w:val="00D80A12"/>
    <w:rsid w:val="00D80D55"/>
    <w:rsid w:val="00D81514"/>
    <w:rsid w:val="00D8160E"/>
    <w:rsid w:val="00D817B9"/>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8B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2E81"/>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0ED"/>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6A7"/>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1ED5"/>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2843"/>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1EDE"/>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335"/>
    <w:rsid w:val="00F45828"/>
    <w:rsid w:val="00F45E67"/>
    <w:rsid w:val="00F4637D"/>
    <w:rsid w:val="00F46757"/>
    <w:rsid w:val="00F47185"/>
    <w:rsid w:val="00F474BA"/>
    <w:rsid w:val="00F47CAC"/>
    <w:rsid w:val="00F50B87"/>
    <w:rsid w:val="00F52150"/>
    <w:rsid w:val="00F521E8"/>
    <w:rsid w:val="00F522AB"/>
    <w:rsid w:val="00F5268E"/>
    <w:rsid w:val="00F52E8B"/>
    <w:rsid w:val="00F54523"/>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23C"/>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tr-TR" w:eastAsia="tr-TR" w:bidi="tr-TR"/>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4BC87206-CD11-400F-A1E7-09480ECDBD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9509CA-713C-4E4D-8962-9D7336268579}">
  <ds:schemaRefs>
    <ds:schemaRef ds:uri="http://schemas.microsoft.com/sharepoint/v3/contenttype/forms"/>
  </ds:schemaRefs>
</ds:datastoreItem>
</file>

<file path=customXml/itemProps4.xml><?xml version="1.0" encoding="utf-8"?>
<ds:datastoreItem xmlns:ds="http://schemas.openxmlformats.org/officeDocument/2006/customXml" ds:itemID="{FA09C75E-A778-4288-BB80-2707C168C7C1}">
  <ds:schemaRefs>
    <ds:schemaRef ds:uri="http://purl.org/dc/terms/"/>
    <ds:schemaRef ds:uri="http://schemas.microsoft.com/sharepoint/v3"/>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www.w3.org/XML/1998/namespace"/>
    <ds:schemaRef ds:uri="http://purl.org/dc/dcmitype/"/>
    <ds:schemaRef ds:uri="46c117c8-efaa-4cbc-ab65-8fb13803fb07"/>
    <ds:schemaRef ds:uri="http://schemas.openxmlformats.org/package/2006/metadata/core-properties"/>
    <ds:schemaRef ds:uri="230e9df3-be65-4c73-a93b-d1236ebd677e"/>
    <ds:schemaRef ds:uri="eebf34e1-3ce1-444e-acc4-010185dd52a4"/>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12320</Words>
  <Characters>70226</Characters>
  <Application>Microsoft Office Word</Application>
  <DocSecurity>8</DocSecurity>
  <Lines>585</Lines>
  <Paragraphs>164</Paragraphs>
  <ScaleCrop>false</ScaleCrop>
  <Company/>
  <LinksUpToDate>false</LinksUpToDate>
  <CharactersWithSpaces>82382</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2024-01-06T00:23:00Z</dcterms:created>
  <dcterms:modified xsi:type="dcterms:W3CDTF">2024-01-06T00:23:00Z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